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6"/>
  </p:sldMasterIdLst>
  <p:notesMasterIdLst>
    <p:notesMasterId r:id="rId16"/>
  </p:notesMasterIdLst>
  <p:sldIdLst>
    <p:sldId id="380" r:id="rId7"/>
    <p:sldId id="5853" r:id="rId8"/>
    <p:sldId id="2005" r:id="rId9"/>
    <p:sldId id="5840" r:id="rId10"/>
    <p:sldId id="2036" r:id="rId11"/>
    <p:sldId id="5854" r:id="rId12"/>
    <p:sldId id="1803" r:id="rId13"/>
    <p:sldId id="5866" r:id="rId14"/>
    <p:sldId id="5842" r:id="rId15"/>
  </p:sldIdLst>
  <p:sldSz cx="12195175" cy="6859588"/>
  <p:notesSz cx="9926638" cy="67976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ürlük, Hejar" initials="GH" lastIdx="13" clrIdx="0"/>
  <p:cmAuthor id="2" name="Lau, Alexander" initials="LA" lastIdx="4" clrIdx="1">
    <p:extLst>
      <p:ext uri="{19B8F6BF-5375-455C-9EA6-DF929625EA0E}">
        <p15:presenceInfo xmlns:p15="http://schemas.microsoft.com/office/powerpoint/2012/main" userId="S-1-5-21-1156737867-681972312-1097073633-899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6600"/>
    <a:srgbClr val="FF6699"/>
    <a:srgbClr val="0A8277"/>
    <a:srgbClr val="000000"/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54" autoAdjust="0"/>
    <p:restoredTop sz="93457" autoAdjust="0"/>
  </p:normalViewPr>
  <p:slideViewPr>
    <p:cSldViewPr>
      <p:cViewPr varScale="1">
        <p:scale>
          <a:sx n="71" d="100"/>
          <a:sy n="71" d="100"/>
        </p:scale>
        <p:origin x="84" y="510"/>
      </p:cViewPr>
      <p:guideLst>
        <p:guide orient="horz" pos="2161"/>
        <p:guide pos="3842"/>
      </p:guideLst>
    </p:cSldViewPr>
  </p:slideViewPr>
  <p:outlineViewPr>
    <p:cViewPr>
      <p:scale>
        <a:sx n="33" d="100"/>
        <a:sy n="33" d="100"/>
      </p:scale>
      <p:origin x="0" y="-3993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920"/>
    </p:cViewPr>
  </p:sorterViewPr>
  <p:notesViewPr>
    <p:cSldViewPr>
      <p:cViewPr varScale="1">
        <p:scale>
          <a:sx n="116" d="100"/>
          <a:sy n="116" d="100"/>
        </p:scale>
        <p:origin x="9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45B75E70-762A-4375-AA7C-DE9BB7CC9339}" type="datetimeFigureOut">
              <a:rPr lang="de-DE" smtClean="0"/>
              <a:pPr/>
              <a:t>05.11.2025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F1895BC-06EC-475A-97CA-BF53472F2E0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83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7677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5780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92B943-63E8-4E1E-B31E-5FE386090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5" cy="6859588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/>
        </p:nvSpPr>
        <p:spPr>
          <a:xfrm>
            <a:off x="-23093" y="0"/>
            <a:ext cx="695506" cy="6859588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508" y="3810337"/>
            <a:ext cx="9700190" cy="1141703"/>
          </a:xfr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txBody>
          <a:bodyPr lIns="288000" tIns="144000" rIns="432000" bIns="144000" anchor="ctr">
            <a:normAutofit/>
          </a:bodyPr>
          <a:lstStyle>
            <a:lvl1pPr marL="717694" indent="0" algn="l">
              <a:buNone/>
              <a:defRPr sz="1600" b="1">
                <a:solidFill>
                  <a:schemeClr val="bg1"/>
                </a:solidFill>
              </a:defRPr>
            </a:lvl1pPr>
            <a:lvl2pPr marL="457291" indent="0" algn="ctr">
              <a:buNone/>
              <a:defRPr sz="2000"/>
            </a:lvl2pPr>
            <a:lvl3pPr marL="914583" indent="0" algn="ctr">
              <a:buNone/>
              <a:defRPr sz="1800"/>
            </a:lvl3pPr>
            <a:lvl4pPr marL="1371874" indent="0" algn="ctr">
              <a:buNone/>
              <a:defRPr sz="1600"/>
            </a:lvl4pPr>
            <a:lvl5pPr marL="1829166" indent="0" algn="ctr">
              <a:buNone/>
              <a:defRPr sz="1600"/>
            </a:lvl5pPr>
            <a:lvl6pPr marL="2286457" indent="0" algn="ctr">
              <a:buNone/>
              <a:defRPr sz="1600"/>
            </a:lvl6pPr>
            <a:lvl7pPr marL="2743749" indent="0" algn="ctr">
              <a:buNone/>
              <a:defRPr sz="1600"/>
            </a:lvl7pPr>
            <a:lvl8pPr marL="3201040" indent="0" algn="ctr">
              <a:buNone/>
              <a:defRPr sz="1600"/>
            </a:lvl8pPr>
            <a:lvl9pPr marL="3658332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375" y="323825"/>
            <a:ext cx="9544306" cy="3222602"/>
          </a:xfrm>
        </p:spPr>
        <p:txBody>
          <a:bodyPr lIns="216000" tIns="0" rIns="0" bIns="108000" anchor="b">
            <a:noAutofit/>
          </a:bodyPr>
          <a:lstStyle>
            <a:lvl1pPr>
              <a:defRPr sz="4801" b="1" cap="all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B16576-B954-4493-9E58-E9C5386E8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698" y="5269617"/>
            <a:ext cx="1533108" cy="1266146"/>
          </a:xfrm>
          <a:prstGeom prst="rect">
            <a:avLst/>
          </a:prstGeom>
        </p:spPr>
      </p:pic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D2700627-4892-42F5-AA47-FCC94B53E75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506" y="6546460"/>
            <a:ext cx="4115872" cy="257834"/>
          </a:xfrm>
        </p:spPr>
        <p:txBody>
          <a:bodyPr/>
          <a:lstStyle/>
          <a:p>
            <a:pPr>
              <a:defRPr/>
            </a:pPr>
            <a:r>
              <a:rPr lang="de-DE" dirty="0"/>
              <a:t>&gt; 23 Jan 2023 &gt; Christiane.Voigt@dlr.de</a:t>
            </a:r>
          </a:p>
        </p:txBody>
      </p:sp>
    </p:spTree>
    <p:extLst>
      <p:ext uri="{BB962C8B-B14F-4D97-AF65-F5344CB8AC3E}">
        <p14:creationId xmlns:p14="http://schemas.microsoft.com/office/powerpoint/2010/main" val="79315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le blau Mu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/>
        </p:nvSpPr>
        <p:spPr>
          <a:xfrm>
            <a:off x="-1" y="-2407"/>
            <a:ext cx="12195176" cy="6861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81" y="301201"/>
            <a:ext cx="944125" cy="779723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1C20BEF9-F6A4-4E18-813E-7C7A4A89EF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8624834"/>
              </p:ext>
            </p:extLst>
          </p:nvPr>
        </p:nvGraphicFramePr>
        <p:xfrm>
          <a:off x="695506" y="1629152"/>
          <a:ext cx="10804165" cy="29426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833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833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833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833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833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490434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490434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490434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490434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490434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490434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28" marR="108028" marT="108025" marB="108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DFA15C25-778F-45D2-A70E-06F46D1BF03A}"/>
              </a:ext>
            </a:extLst>
          </p:cNvPr>
          <p:cNvSpPr txBox="1"/>
          <p:nvPr/>
        </p:nvSpPr>
        <p:spPr>
          <a:xfrm>
            <a:off x="695506" y="333452"/>
            <a:ext cx="10058711" cy="9855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18656D5C-DE80-4C7E-9700-1385E003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506" y="6546460"/>
            <a:ext cx="4115872" cy="25783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&gt; 23 Jan 2023 &gt; Christiane.Voigt@dlr.de</a:t>
            </a:r>
          </a:p>
        </p:txBody>
      </p:sp>
    </p:spTree>
    <p:extLst>
      <p:ext uri="{BB962C8B-B14F-4D97-AF65-F5344CB8AC3E}">
        <p14:creationId xmlns:p14="http://schemas.microsoft.com/office/powerpoint/2010/main" val="3552453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ll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C2226DF2-778A-4612-9F78-6765D18406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5176" cy="6859588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58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46" marR="0" lvl="0" indent="-228646" algn="l" defTabSz="91458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87F97911-DA70-4C70-822A-1814FBD79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6460" y="302470"/>
            <a:ext cx="943446" cy="781381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7EBD16-097C-4A05-9018-8E300558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3636"/>
            <a:ext cx="288075" cy="1440333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DLR.de  •  Folie </a:t>
            </a:r>
            <a:fld id="{A5AC3FBE-A647-41C9-A8C3-4435ED4FC895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CB74906-18B7-45B6-A3AF-77769306DB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95506" y="6546460"/>
            <a:ext cx="4115872" cy="257834"/>
          </a:xfrm>
        </p:spPr>
        <p:txBody>
          <a:bodyPr/>
          <a:lstStyle/>
          <a:p>
            <a:pPr>
              <a:defRPr/>
            </a:pPr>
            <a:r>
              <a:rPr lang="de-DE" dirty="0"/>
              <a:t>&gt; LAI-Klausur  &gt;  TG 277  &gt;  24. November 2022</a:t>
            </a:r>
          </a:p>
        </p:txBody>
      </p:sp>
    </p:spTree>
    <p:extLst>
      <p:ext uri="{BB962C8B-B14F-4D97-AF65-F5344CB8AC3E}">
        <p14:creationId xmlns:p14="http://schemas.microsoft.com/office/powerpoint/2010/main" val="1404777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titel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F87A75-3F72-6661-3C8C-5F55ECF6EF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413" y="0"/>
            <a:ext cx="11907762" cy="6859588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/>
        </p:nvSpPr>
        <p:spPr>
          <a:xfrm>
            <a:off x="-1" y="0"/>
            <a:ext cx="288075" cy="6859588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74" y="5102769"/>
            <a:ext cx="10696607" cy="1141702"/>
          </a:xfrm>
          <a:solidFill>
            <a:schemeClr val="accent1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1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3246B2-203D-4635-9023-C83C1FB1E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6460" y="302470"/>
            <a:ext cx="943446" cy="781381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BB8D3F63-E6DE-4035-97A8-D97F9B02934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95506" y="6546460"/>
            <a:ext cx="4115872" cy="25783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&gt; 23 Jan 2023 &gt; Christiane.Voigt@dlr.de</a:t>
            </a:r>
          </a:p>
        </p:txBody>
      </p:sp>
    </p:spTree>
    <p:extLst>
      <p:ext uri="{BB962C8B-B14F-4D97-AF65-F5344CB8AC3E}">
        <p14:creationId xmlns:p14="http://schemas.microsoft.com/office/powerpoint/2010/main" val="83939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1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75" cy="6859588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07" y="333452"/>
            <a:ext cx="8426416" cy="98551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07" y="1627577"/>
            <a:ext cx="10804162" cy="48969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81" y="301202"/>
            <a:ext cx="944125" cy="779724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506" y="6546460"/>
            <a:ext cx="4115872" cy="25783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&gt; 23 Jan 2023 &gt; Christiane.Voigt@dlr.de</a:t>
            </a:r>
          </a:p>
        </p:txBody>
      </p:sp>
    </p:spTree>
    <p:extLst>
      <p:ext uri="{BB962C8B-B14F-4D97-AF65-F5344CB8AC3E}">
        <p14:creationId xmlns:p14="http://schemas.microsoft.com/office/powerpoint/2010/main" val="306755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2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75" cy="6859588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07" y="2096111"/>
            <a:ext cx="10804162" cy="44300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81" y="301202"/>
            <a:ext cx="944125" cy="779724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506" y="1488132"/>
            <a:ext cx="3482945" cy="439926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52AEC63E-E75B-43AE-864C-D43D42B3C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506" y="6546460"/>
            <a:ext cx="4115872" cy="25783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&gt; 23 Jan 2023 &gt; Christiane.Voigt@dlr.de</a:t>
            </a:r>
          </a:p>
        </p:txBody>
      </p:sp>
    </p:spTree>
    <p:extLst>
      <p:ext uri="{BB962C8B-B14F-4D97-AF65-F5344CB8AC3E}">
        <p14:creationId xmlns:p14="http://schemas.microsoft.com/office/powerpoint/2010/main" val="2799048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75" cy="6859588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07" y="2096111"/>
            <a:ext cx="5402081" cy="18511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DLR.de  •  </a:t>
            </a:r>
            <a:fld id="{A5AC3FBE-A647-41C9-A8C3-4435ED4FC895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81" y="301202"/>
            <a:ext cx="944125" cy="779724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506" y="1488132"/>
            <a:ext cx="3482945" cy="439926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1A67A15-EB3D-B357-6153-033E99D342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507" y="4674975"/>
            <a:ext cx="5402081" cy="18511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951DB75-C581-BF8A-0FC7-DF33D2FBE0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506" y="4066996"/>
            <a:ext cx="3482945" cy="439926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2C0EA8B-EF64-0432-2FB0-872635D2E4F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2126" y="1488133"/>
            <a:ext cx="5157543" cy="5038003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EDC94D00-659B-41DC-AF7B-125361CAA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506" y="6546460"/>
            <a:ext cx="4115872" cy="257834"/>
          </a:xfrm>
        </p:spPr>
        <p:txBody>
          <a:bodyPr/>
          <a:lstStyle/>
          <a:p>
            <a:pPr>
              <a:defRPr/>
            </a:pPr>
            <a:r>
              <a:rPr lang="de-DE" dirty="0"/>
              <a:t>&gt; LAI-Klausur  &gt;  TG 277  &gt;  24. November 2022</a:t>
            </a:r>
          </a:p>
        </p:txBody>
      </p:sp>
    </p:spTree>
    <p:extLst>
      <p:ext uri="{BB962C8B-B14F-4D97-AF65-F5344CB8AC3E}">
        <p14:creationId xmlns:p14="http://schemas.microsoft.com/office/powerpoint/2010/main" val="3356054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4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75" cy="6859588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07" y="1629153"/>
            <a:ext cx="10804162" cy="337978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81" y="301202"/>
            <a:ext cx="944125" cy="779724"/>
          </a:xfrm>
          <a:prstGeom prst="rect">
            <a:avLst/>
          </a:prstGeom>
        </p:spPr>
      </p:pic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783FE90B-8144-4EE7-83DD-1BF890852B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74" y="5246983"/>
            <a:ext cx="11211595" cy="1279153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858" indent="-231821" defTabSz="539858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858" indent="-231821" defTabSz="53985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858" indent="-231821" defTabSz="539858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858" indent="-231821" defTabSz="539858">
              <a:defRPr/>
            </a:lvl4pPr>
            <a:lvl5pPr marL="539858" indent="-231821" defTabSz="539858"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50EFEE5F-BD25-46F2-9213-892EE182A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506" y="6546460"/>
            <a:ext cx="4115872" cy="25783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&gt; 23 Jan 2023 &gt; Christiane.Voigt@dlr.de</a:t>
            </a:r>
          </a:p>
        </p:txBody>
      </p:sp>
    </p:spTree>
    <p:extLst>
      <p:ext uri="{BB962C8B-B14F-4D97-AF65-F5344CB8AC3E}">
        <p14:creationId xmlns:p14="http://schemas.microsoft.com/office/powerpoint/2010/main" val="3084443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5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/>
        </p:nvSpPr>
        <p:spPr>
          <a:xfrm>
            <a:off x="-1" y="0"/>
            <a:ext cx="288075" cy="6859588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06" y="333452"/>
            <a:ext cx="10057418" cy="98662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507" y="2096111"/>
            <a:ext cx="3482945" cy="824103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6723" y="2096111"/>
            <a:ext cx="3482945" cy="824103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6115" y="2096111"/>
            <a:ext cx="3482945" cy="824103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507" y="3042288"/>
            <a:ext cx="3482945" cy="191587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6115" y="3042288"/>
            <a:ext cx="3482945" cy="191587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6724" y="3042288"/>
            <a:ext cx="3482945" cy="191587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1415D85-ECEE-44AA-B226-4998B44E25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74" y="5246983"/>
            <a:ext cx="11211595" cy="1279153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858" indent="-231821" defTabSz="539858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858" indent="-231821" defTabSz="53985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858" indent="-231821" defTabSz="539858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858" indent="-231821" defTabSz="539858">
              <a:defRPr/>
            </a:lvl4pPr>
            <a:lvl5pPr marL="539858" indent="-231821" defTabSz="539858"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506" y="1488132"/>
            <a:ext cx="3482945" cy="439926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81" y="301202"/>
            <a:ext cx="944125" cy="779724"/>
          </a:xfrm>
          <a:prstGeom prst="rect">
            <a:avLst/>
          </a:prstGeom>
        </p:spPr>
      </p:pic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40F1EA7D-8BFB-46C8-BD0A-B88CCB22238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95506" y="6546460"/>
            <a:ext cx="4115872" cy="25783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&gt; 23 Jan 2023 &gt; Christiane.Voigt@dlr.de</a:t>
            </a:r>
          </a:p>
        </p:txBody>
      </p:sp>
    </p:spTree>
    <p:extLst>
      <p:ext uri="{BB962C8B-B14F-4D97-AF65-F5344CB8AC3E}">
        <p14:creationId xmlns:p14="http://schemas.microsoft.com/office/powerpoint/2010/main" val="2979539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6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75" cy="6859588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981" y="1629152"/>
            <a:ext cx="5401406" cy="489713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81" y="301202"/>
            <a:ext cx="944125" cy="779724"/>
          </a:xfrm>
          <a:prstGeom prst="rect">
            <a:avLst/>
          </a:prstGeo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E12AEFA-037C-13A6-D9D9-349DFD23D7F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2126" y="1629002"/>
            <a:ext cx="5157543" cy="4897134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8F80526F-F108-467F-9570-10C5D944F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506" y="6546460"/>
            <a:ext cx="4115872" cy="25783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&gt; 23 Jan 2023 &gt; Christiane.Voigt@dlr.de</a:t>
            </a:r>
          </a:p>
        </p:txBody>
      </p:sp>
    </p:spTree>
    <p:extLst>
      <p:ext uri="{BB962C8B-B14F-4D97-AF65-F5344CB8AC3E}">
        <p14:creationId xmlns:p14="http://schemas.microsoft.com/office/powerpoint/2010/main" val="415192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le bla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/>
        </p:nvSpPr>
        <p:spPr>
          <a:xfrm>
            <a:off x="-1" y="-2407"/>
            <a:ext cx="12195176" cy="6861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07" y="333452"/>
            <a:ext cx="10058712" cy="9855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81" y="301201"/>
            <a:ext cx="944125" cy="779723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506" y="1629153"/>
            <a:ext cx="10804163" cy="4896984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25305ED4-6351-4792-93E8-B3B2198A17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506" y="6546460"/>
            <a:ext cx="4115872" cy="25783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&gt; 23 Jan 2023 &gt; Christiane.Voigt@dlr.de</a:t>
            </a:r>
          </a:p>
        </p:txBody>
      </p:sp>
    </p:spTree>
    <p:extLst>
      <p:ext uri="{BB962C8B-B14F-4D97-AF65-F5344CB8AC3E}">
        <p14:creationId xmlns:p14="http://schemas.microsoft.com/office/powerpoint/2010/main" val="262929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CA21C0A-576F-4448-A405-945F7FEA5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07" y="333452"/>
            <a:ext cx="10058712" cy="9855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DA8A30-87AB-49C6-AE8C-F7B24CECF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507" y="1629152"/>
            <a:ext cx="10804162" cy="4896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096809-C3E5-439C-AF0A-E75CD81D7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3636"/>
            <a:ext cx="288075" cy="1440333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/>
              <a:t>DLR.de  •  Folie </a:t>
            </a:r>
            <a:fld id="{A5AC3FBE-A647-41C9-A8C3-4435ED4FC895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543059AF-2886-4B25-845C-C13526728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506" y="6546460"/>
            <a:ext cx="4115872" cy="257834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de-DE"/>
              <a:t>&gt; LAI-Klausur  &gt;  TG 277  &gt;  24. November 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799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dt="0"/>
  <p:txStyles>
    <p:titleStyle>
      <a:lvl1pPr algn="l" defTabSz="914583" rtl="0" eaLnBrk="1" latinLnBrk="0" hangingPunct="1">
        <a:lnSpc>
          <a:spcPct val="90000"/>
        </a:lnSpc>
        <a:spcBef>
          <a:spcPct val="0"/>
        </a:spcBef>
        <a:buNone/>
        <a:defRPr sz="2801" b="1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46" indent="-228646" algn="l" defTabSz="914583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937" indent="-228646" algn="l" defTabSz="914583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229" indent="-228646" algn="l" defTabSz="914583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520" indent="-228646" algn="l" defTabSz="914583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811" indent="-228646" algn="l" defTabSz="914583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5103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  <p15:guide id="2" orient="horz" pos="210">
          <p15:clr>
            <a:srgbClr val="F26B43"/>
          </p15:clr>
        </p15:guide>
        <p15:guide id="3" pos="7242">
          <p15:clr>
            <a:srgbClr val="F26B43"/>
          </p15:clr>
        </p15:guide>
        <p15:guide id="4" orient="horz" pos="1026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orient="horz" pos="9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>
          <a:xfrm>
            <a:off x="1129035" y="3018984"/>
            <a:ext cx="9433048" cy="243784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2400" dirty="0"/>
              <a:t>Prof Christiane Voigt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2400" noProof="1"/>
              <a:t>DLR Institute of Atmospheric Physics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2400" dirty="0"/>
              <a:t>2023/12/13</a:t>
            </a:r>
            <a:endParaRPr lang="en-US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83A40BA-B114-4F59-8001-78D2ED0C1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011" y="284884"/>
            <a:ext cx="10945216" cy="2601913"/>
          </a:xfrm>
        </p:spPr>
        <p:txBody>
          <a:bodyPr>
            <a:normAutofit/>
          </a:bodyPr>
          <a:lstStyle/>
          <a:p>
            <a:r>
              <a:rPr lang="en-US" sz="4000" dirty="0"/>
              <a:t>Better understanding of Contrails And Their Mitigation Options</a:t>
            </a:r>
            <a:endParaRPr lang="de-DE" sz="4000" dirty="0">
              <a:solidFill>
                <a:srgbClr val="C00000"/>
              </a:solidFill>
            </a:endParaRPr>
          </a:p>
        </p:txBody>
      </p:sp>
      <p:grpSp>
        <p:nvGrpSpPr>
          <p:cNvPr id="8" name="docshapegroup80">
            <a:extLst>
              <a:ext uri="{FF2B5EF4-FFF2-40B4-BE49-F238E27FC236}">
                <a16:creationId xmlns:a16="http://schemas.microsoft.com/office/drawing/2014/main" id="{FFA7D498-CB05-4273-B42B-6937B85123BB}"/>
              </a:ext>
            </a:extLst>
          </p:cNvPr>
          <p:cNvGrpSpPr>
            <a:grpSpLocks/>
          </p:cNvGrpSpPr>
          <p:nvPr/>
        </p:nvGrpSpPr>
        <p:grpSpPr bwMode="auto">
          <a:xfrm>
            <a:off x="9320847" y="5578990"/>
            <a:ext cx="550526" cy="462223"/>
            <a:chOff x="1820" y="1134"/>
            <a:chExt cx="447" cy="310"/>
          </a:xfrm>
        </p:grpSpPr>
        <p:sp>
          <p:nvSpPr>
            <p:cNvPr id="9" name="docshape81">
              <a:extLst>
                <a:ext uri="{FF2B5EF4-FFF2-40B4-BE49-F238E27FC236}">
                  <a16:creationId xmlns:a16="http://schemas.microsoft.com/office/drawing/2014/main" id="{E4768E1B-6B90-4E3B-8437-BE909F6F8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" y="1251"/>
              <a:ext cx="447" cy="193"/>
            </a:xfrm>
            <a:custGeom>
              <a:avLst/>
              <a:gdLst>
                <a:gd name="T0" fmla="+- 0 2151 1820"/>
                <a:gd name="T1" fmla="*/ T0 w 447"/>
                <a:gd name="T2" fmla="+- 0 1368 1251"/>
                <a:gd name="T3" fmla="*/ 1368 h 193"/>
                <a:gd name="T4" fmla="+- 0 2089 1820"/>
                <a:gd name="T5" fmla="*/ T4 w 447"/>
                <a:gd name="T6" fmla="+- 0 1400 1251"/>
                <a:gd name="T7" fmla="*/ 1400 h 193"/>
                <a:gd name="T8" fmla="+- 0 2022 1820"/>
                <a:gd name="T9" fmla="*/ T8 w 447"/>
                <a:gd name="T10" fmla="+- 0 1411 1251"/>
                <a:gd name="T11" fmla="*/ 1411 h 193"/>
                <a:gd name="T12" fmla="+- 0 1957 1820"/>
                <a:gd name="T13" fmla="*/ T12 w 447"/>
                <a:gd name="T14" fmla="+- 0 1407 1251"/>
                <a:gd name="T15" fmla="*/ 1407 h 193"/>
                <a:gd name="T16" fmla="+- 0 1898 1820"/>
                <a:gd name="T17" fmla="*/ T16 w 447"/>
                <a:gd name="T18" fmla="+- 0 1389 1251"/>
                <a:gd name="T19" fmla="*/ 1389 h 193"/>
                <a:gd name="T20" fmla="+- 0 1921 1820"/>
                <a:gd name="T21" fmla="*/ T20 w 447"/>
                <a:gd name="T22" fmla="+- 0 1411 1251"/>
                <a:gd name="T23" fmla="*/ 1411 h 193"/>
                <a:gd name="T24" fmla="+- 0 1947 1820"/>
                <a:gd name="T25" fmla="*/ T24 w 447"/>
                <a:gd name="T26" fmla="+- 0 1428 1251"/>
                <a:gd name="T27" fmla="*/ 1428 h 193"/>
                <a:gd name="T28" fmla="+- 0 1977 1820"/>
                <a:gd name="T29" fmla="*/ T28 w 447"/>
                <a:gd name="T30" fmla="+- 0 1439 1251"/>
                <a:gd name="T31" fmla="*/ 1439 h 193"/>
                <a:gd name="T32" fmla="+- 0 2010 1820"/>
                <a:gd name="T33" fmla="*/ T32 w 447"/>
                <a:gd name="T34" fmla="+- 0 1444 1251"/>
                <a:gd name="T35" fmla="*/ 1444 h 193"/>
                <a:gd name="T36" fmla="+- 0 2053 1820"/>
                <a:gd name="T37" fmla="*/ T36 w 447"/>
                <a:gd name="T38" fmla="+- 0 1440 1251"/>
                <a:gd name="T39" fmla="*/ 1440 h 193"/>
                <a:gd name="T40" fmla="+- 0 2092 1820"/>
                <a:gd name="T41" fmla="*/ T40 w 447"/>
                <a:gd name="T42" fmla="+- 0 1425 1251"/>
                <a:gd name="T43" fmla="*/ 1425 h 193"/>
                <a:gd name="T44" fmla="+- 0 2125 1820"/>
                <a:gd name="T45" fmla="*/ T44 w 447"/>
                <a:gd name="T46" fmla="+- 0 1401 1251"/>
                <a:gd name="T47" fmla="*/ 1401 h 193"/>
                <a:gd name="T48" fmla="+- 0 2151 1820"/>
                <a:gd name="T49" fmla="*/ T48 w 447"/>
                <a:gd name="T50" fmla="+- 0 1368 1251"/>
                <a:gd name="T51" fmla="*/ 1368 h 193"/>
                <a:gd name="T52" fmla="+- 0 2204 1820"/>
                <a:gd name="T53" fmla="*/ T52 w 447"/>
                <a:gd name="T54" fmla="+- 0 1313 1251"/>
                <a:gd name="T55" fmla="*/ 1313 h 193"/>
                <a:gd name="T56" fmla="+- 0 2175 1820"/>
                <a:gd name="T57" fmla="*/ T56 w 447"/>
                <a:gd name="T58" fmla="+- 0 1334 1251"/>
                <a:gd name="T59" fmla="*/ 1334 h 193"/>
                <a:gd name="T60" fmla="+- 0 2136 1820"/>
                <a:gd name="T61" fmla="*/ T60 w 447"/>
                <a:gd name="T62" fmla="+- 0 1352 1251"/>
                <a:gd name="T63" fmla="*/ 1352 h 193"/>
                <a:gd name="T64" fmla="+- 0 2089 1820"/>
                <a:gd name="T65" fmla="*/ T64 w 447"/>
                <a:gd name="T66" fmla="+- 0 1364 1251"/>
                <a:gd name="T67" fmla="*/ 1364 h 193"/>
                <a:gd name="T68" fmla="+- 0 2036 1820"/>
                <a:gd name="T69" fmla="*/ T68 w 447"/>
                <a:gd name="T70" fmla="+- 0 1371 1251"/>
                <a:gd name="T71" fmla="*/ 1371 h 193"/>
                <a:gd name="T72" fmla="+- 0 1959 1820"/>
                <a:gd name="T73" fmla="*/ T72 w 447"/>
                <a:gd name="T74" fmla="+- 0 1367 1251"/>
                <a:gd name="T75" fmla="*/ 1367 h 193"/>
                <a:gd name="T76" fmla="+- 0 1896 1820"/>
                <a:gd name="T77" fmla="*/ T76 w 447"/>
                <a:gd name="T78" fmla="+- 0 1349 1251"/>
                <a:gd name="T79" fmla="*/ 1349 h 193"/>
                <a:gd name="T80" fmla="+- 0 1852 1820"/>
                <a:gd name="T81" fmla="*/ T80 w 447"/>
                <a:gd name="T82" fmla="+- 0 1321 1251"/>
                <a:gd name="T83" fmla="*/ 1321 h 193"/>
                <a:gd name="T84" fmla="+- 0 1834 1820"/>
                <a:gd name="T85" fmla="*/ T84 w 447"/>
                <a:gd name="T86" fmla="+- 0 1284 1251"/>
                <a:gd name="T87" fmla="*/ 1284 h 193"/>
                <a:gd name="T88" fmla="+- 0 1833 1820"/>
                <a:gd name="T89" fmla="*/ T88 w 447"/>
                <a:gd name="T90" fmla="+- 0 1274 1251"/>
                <a:gd name="T91" fmla="*/ 1274 h 193"/>
                <a:gd name="T92" fmla="+- 0 1835 1820"/>
                <a:gd name="T93" fmla="*/ T92 w 447"/>
                <a:gd name="T94" fmla="+- 0 1264 1251"/>
                <a:gd name="T95" fmla="*/ 1264 h 193"/>
                <a:gd name="T96" fmla="+- 0 1841 1820"/>
                <a:gd name="T97" fmla="*/ T96 w 447"/>
                <a:gd name="T98" fmla="+- 0 1255 1251"/>
                <a:gd name="T99" fmla="*/ 1255 h 193"/>
                <a:gd name="T100" fmla="+- 0 1831 1820"/>
                <a:gd name="T101" fmla="*/ T100 w 447"/>
                <a:gd name="T102" fmla="+- 0 1266 1251"/>
                <a:gd name="T103" fmla="*/ 1266 h 193"/>
                <a:gd name="T104" fmla="+- 0 1825 1820"/>
                <a:gd name="T105" fmla="*/ T104 w 447"/>
                <a:gd name="T106" fmla="+- 0 1277 1251"/>
                <a:gd name="T107" fmla="*/ 1277 h 193"/>
                <a:gd name="T108" fmla="+- 0 1821 1820"/>
                <a:gd name="T109" fmla="*/ T108 w 447"/>
                <a:gd name="T110" fmla="+- 0 1289 1251"/>
                <a:gd name="T111" fmla="*/ 1289 h 193"/>
                <a:gd name="T112" fmla="+- 0 1820 1820"/>
                <a:gd name="T113" fmla="*/ T112 w 447"/>
                <a:gd name="T114" fmla="+- 0 1301 1251"/>
                <a:gd name="T115" fmla="*/ 1301 h 193"/>
                <a:gd name="T116" fmla="+- 0 1838 1820"/>
                <a:gd name="T117" fmla="*/ T116 w 447"/>
                <a:gd name="T118" fmla="+- 0 1338 1251"/>
                <a:gd name="T119" fmla="*/ 1338 h 193"/>
                <a:gd name="T120" fmla="+- 0 1882 1820"/>
                <a:gd name="T121" fmla="*/ T120 w 447"/>
                <a:gd name="T122" fmla="+- 0 1366 1251"/>
                <a:gd name="T123" fmla="*/ 1366 h 193"/>
                <a:gd name="T124" fmla="+- 0 1946 1820"/>
                <a:gd name="T125" fmla="*/ T124 w 447"/>
                <a:gd name="T126" fmla="+- 0 1384 1251"/>
                <a:gd name="T127" fmla="*/ 1384 h 193"/>
                <a:gd name="T128" fmla="+- 0 2023 1820"/>
                <a:gd name="T129" fmla="*/ T128 w 447"/>
                <a:gd name="T130" fmla="+- 0 1388 1251"/>
                <a:gd name="T131" fmla="*/ 1388 h 193"/>
                <a:gd name="T132" fmla="+- 0 2085 1820"/>
                <a:gd name="T133" fmla="*/ T132 w 447"/>
                <a:gd name="T134" fmla="+- 0 1380 1251"/>
                <a:gd name="T135" fmla="*/ 1380 h 193"/>
                <a:gd name="T136" fmla="+- 0 2138 1820"/>
                <a:gd name="T137" fmla="*/ T136 w 447"/>
                <a:gd name="T138" fmla="+- 0 1364 1251"/>
                <a:gd name="T139" fmla="*/ 1364 h 193"/>
                <a:gd name="T140" fmla="+- 0 2179 1820"/>
                <a:gd name="T141" fmla="*/ T140 w 447"/>
                <a:gd name="T142" fmla="+- 0 1341 1251"/>
                <a:gd name="T143" fmla="*/ 1341 h 193"/>
                <a:gd name="T144" fmla="+- 0 2204 1820"/>
                <a:gd name="T145" fmla="*/ T144 w 447"/>
                <a:gd name="T146" fmla="+- 0 1313 1251"/>
                <a:gd name="T147" fmla="*/ 1313 h 193"/>
                <a:gd name="T148" fmla="+- 0 2267 1820"/>
                <a:gd name="T149" fmla="*/ T148 w 447"/>
                <a:gd name="T150" fmla="+- 0 1251 1251"/>
                <a:gd name="T151" fmla="*/ 1251 h 193"/>
                <a:gd name="T152" fmla="+- 0 2217 1820"/>
                <a:gd name="T153" fmla="*/ T152 w 447"/>
                <a:gd name="T154" fmla="+- 0 1295 1251"/>
                <a:gd name="T155" fmla="*/ 1295 h 193"/>
                <a:gd name="T156" fmla="+- 0 2210 1820"/>
                <a:gd name="T157" fmla="*/ T156 w 447"/>
                <a:gd name="T158" fmla="+- 0 1300 1251"/>
                <a:gd name="T159" fmla="*/ 1300 h 193"/>
                <a:gd name="T160" fmla="+- 0 2210 1820"/>
                <a:gd name="T161" fmla="*/ T160 w 447"/>
                <a:gd name="T162" fmla="+- 0 1301 1251"/>
                <a:gd name="T163" fmla="*/ 1301 h 193"/>
                <a:gd name="T164" fmla="+- 0 2214 1820"/>
                <a:gd name="T165" fmla="*/ T164 w 447"/>
                <a:gd name="T166" fmla="+- 0 1339 1251"/>
                <a:gd name="T167" fmla="*/ 1339 h 193"/>
                <a:gd name="T168" fmla="+- 0 2267 1820"/>
                <a:gd name="T169" fmla="*/ T168 w 447"/>
                <a:gd name="T170" fmla="+- 0 1251 1251"/>
                <a:gd name="T171" fmla="*/ 1251 h 1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447" h="193">
                  <a:moveTo>
                    <a:pt x="331" y="117"/>
                  </a:moveTo>
                  <a:lnTo>
                    <a:pt x="269" y="149"/>
                  </a:lnTo>
                  <a:lnTo>
                    <a:pt x="202" y="160"/>
                  </a:lnTo>
                  <a:lnTo>
                    <a:pt x="137" y="156"/>
                  </a:lnTo>
                  <a:lnTo>
                    <a:pt x="78" y="138"/>
                  </a:lnTo>
                  <a:lnTo>
                    <a:pt x="101" y="160"/>
                  </a:lnTo>
                  <a:lnTo>
                    <a:pt x="127" y="177"/>
                  </a:lnTo>
                  <a:lnTo>
                    <a:pt x="157" y="188"/>
                  </a:lnTo>
                  <a:lnTo>
                    <a:pt x="190" y="193"/>
                  </a:lnTo>
                  <a:lnTo>
                    <a:pt x="233" y="189"/>
                  </a:lnTo>
                  <a:lnTo>
                    <a:pt x="272" y="174"/>
                  </a:lnTo>
                  <a:lnTo>
                    <a:pt x="305" y="150"/>
                  </a:lnTo>
                  <a:lnTo>
                    <a:pt x="331" y="117"/>
                  </a:lnTo>
                  <a:close/>
                  <a:moveTo>
                    <a:pt x="384" y="62"/>
                  </a:moveTo>
                  <a:lnTo>
                    <a:pt x="355" y="83"/>
                  </a:lnTo>
                  <a:lnTo>
                    <a:pt x="316" y="101"/>
                  </a:lnTo>
                  <a:lnTo>
                    <a:pt x="269" y="113"/>
                  </a:lnTo>
                  <a:lnTo>
                    <a:pt x="216" y="120"/>
                  </a:lnTo>
                  <a:lnTo>
                    <a:pt x="139" y="116"/>
                  </a:lnTo>
                  <a:lnTo>
                    <a:pt x="76" y="98"/>
                  </a:lnTo>
                  <a:lnTo>
                    <a:pt x="32" y="70"/>
                  </a:lnTo>
                  <a:lnTo>
                    <a:pt x="14" y="33"/>
                  </a:lnTo>
                  <a:lnTo>
                    <a:pt x="13" y="23"/>
                  </a:lnTo>
                  <a:lnTo>
                    <a:pt x="15" y="13"/>
                  </a:lnTo>
                  <a:lnTo>
                    <a:pt x="21" y="4"/>
                  </a:lnTo>
                  <a:lnTo>
                    <a:pt x="11" y="15"/>
                  </a:lnTo>
                  <a:lnTo>
                    <a:pt x="5" y="26"/>
                  </a:lnTo>
                  <a:lnTo>
                    <a:pt x="1" y="38"/>
                  </a:lnTo>
                  <a:lnTo>
                    <a:pt x="0" y="50"/>
                  </a:lnTo>
                  <a:lnTo>
                    <a:pt x="18" y="87"/>
                  </a:lnTo>
                  <a:lnTo>
                    <a:pt x="62" y="115"/>
                  </a:lnTo>
                  <a:lnTo>
                    <a:pt x="126" y="133"/>
                  </a:lnTo>
                  <a:lnTo>
                    <a:pt x="203" y="137"/>
                  </a:lnTo>
                  <a:lnTo>
                    <a:pt x="265" y="129"/>
                  </a:lnTo>
                  <a:lnTo>
                    <a:pt x="318" y="113"/>
                  </a:lnTo>
                  <a:lnTo>
                    <a:pt x="359" y="90"/>
                  </a:lnTo>
                  <a:lnTo>
                    <a:pt x="384" y="62"/>
                  </a:lnTo>
                  <a:close/>
                  <a:moveTo>
                    <a:pt x="447" y="0"/>
                  </a:moveTo>
                  <a:lnTo>
                    <a:pt x="397" y="44"/>
                  </a:lnTo>
                  <a:lnTo>
                    <a:pt x="390" y="49"/>
                  </a:lnTo>
                  <a:lnTo>
                    <a:pt x="390" y="50"/>
                  </a:lnTo>
                  <a:lnTo>
                    <a:pt x="394" y="88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007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" name="docshape82">
              <a:extLst>
                <a:ext uri="{FF2B5EF4-FFF2-40B4-BE49-F238E27FC236}">
                  <a16:creationId xmlns:a16="http://schemas.microsoft.com/office/drawing/2014/main" id="{F408D8DE-3B9B-4490-AA47-5153304B8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5" y="1134"/>
              <a:ext cx="422" cy="226"/>
            </a:xfrm>
            <a:custGeom>
              <a:avLst/>
              <a:gdLst>
                <a:gd name="T0" fmla="+- 0 2098 1846"/>
                <a:gd name="T1" fmla="*/ T0 w 422"/>
                <a:gd name="T2" fmla="+- 0 1157 1134"/>
                <a:gd name="T3" fmla="*/ 1157 h 226"/>
                <a:gd name="T4" fmla="+- 0 2041 1846"/>
                <a:gd name="T5" fmla="*/ T4 w 422"/>
                <a:gd name="T6" fmla="+- 0 1136 1134"/>
                <a:gd name="T7" fmla="*/ 1136 h 226"/>
                <a:gd name="T8" fmla="+- 0 1980 1846"/>
                <a:gd name="T9" fmla="*/ T8 w 422"/>
                <a:gd name="T10" fmla="+- 0 1138 1134"/>
                <a:gd name="T11" fmla="*/ 1138 h 226"/>
                <a:gd name="T12" fmla="+- 0 1928 1846"/>
                <a:gd name="T13" fmla="*/ T12 w 422"/>
                <a:gd name="T14" fmla="+- 0 1162 1134"/>
                <a:gd name="T15" fmla="*/ 1162 h 226"/>
                <a:gd name="T16" fmla="+- 0 1908 1846"/>
                <a:gd name="T17" fmla="*/ T16 w 422"/>
                <a:gd name="T18" fmla="+- 0 1188 1134"/>
                <a:gd name="T19" fmla="*/ 1188 h 226"/>
                <a:gd name="T20" fmla="+- 0 1966 1846"/>
                <a:gd name="T21" fmla="*/ T20 w 422"/>
                <a:gd name="T22" fmla="+- 0 1188 1134"/>
                <a:gd name="T23" fmla="*/ 1188 h 226"/>
                <a:gd name="T24" fmla="+- 0 2035 1846"/>
                <a:gd name="T25" fmla="*/ T24 w 422"/>
                <a:gd name="T26" fmla="+- 0 1171 1134"/>
                <a:gd name="T27" fmla="*/ 1171 h 226"/>
                <a:gd name="T28" fmla="+- 0 2091 1846"/>
                <a:gd name="T29" fmla="*/ T28 w 422"/>
                <a:gd name="T30" fmla="+- 0 1166 1134"/>
                <a:gd name="T31" fmla="*/ 1166 h 226"/>
                <a:gd name="T32" fmla="+- 0 2165 1846"/>
                <a:gd name="T33" fmla="*/ T32 w 422"/>
                <a:gd name="T34" fmla="+- 0 1244 1134"/>
                <a:gd name="T35" fmla="*/ 1244 h 226"/>
                <a:gd name="T36" fmla="+- 0 2130 1846"/>
                <a:gd name="T37" fmla="*/ T36 w 422"/>
                <a:gd name="T38" fmla="+- 0 1178 1134"/>
                <a:gd name="T39" fmla="*/ 1178 h 226"/>
                <a:gd name="T40" fmla="+- 0 2059 1846"/>
                <a:gd name="T41" fmla="*/ T40 w 422"/>
                <a:gd name="T42" fmla="+- 0 1182 1134"/>
                <a:gd name="T43" fmla="*/ 1182 h 226"/>
                <a:gd name="T44" fmla="+- 0 2001 1846"/>
                <a:gd name="T45" fmla="*/ T44 w 422"/>
                <a:gd name="T46" fmla="+- 0 1197 1134"/>
                <a:gd name="T47" fmla="*/ 1197 h 226"/>
                <a:gd name="T48" fmla="+- 0 1942 1846"/>
                <a:gd name="T49" fmla="*/ T48 w 422"/>
                <a:gd name="T50" fmla="+- 0 1205 1134"/>
                <a:gd name="T51" fmla="*/ 1205 h 226"/>
                <a:gd name="T52" fmla="+- 0 1904 1846"/>
                <a:gd name="T53" fmla="*/ T52 w 422"/>
                <a:gd name="T54" fmla="+- 0 1198 1134"/>
                <a:gd name="T55" fmla="*/ 1198 h 226"/>
                <a:gd name="T56" fmla="+- 0 1904 1846"/>
                <a:gd name="T57" fmla="*/ T56 w 422"/>
                <a:gd name="T58" fmla="+- 0 1183 1134"/>
                <a:gd name="T59" fmla="*/ 1183 h 226"/>
                <a:gd name="T60" fmla="+- 0 1881 1846"/>
                <a:gd name="T61" fmla="*/ T60 w 422"/>
                <a:gd name="T62" fmla="+- 0 1218 1134"/>
                <a:gd name="T63" fmla="*/ 1218 h 226"/>
                <a:gd name="T64" fmla="+- 0 1890 1846"/>
                <a:gd name="T65" fmla="*/ T64 w 422"/>
                <a:gd name="T66" fmla="+- 0 1243 1134"/>
                <a:gd name="T67" fmla="*/ 1243 h 226"/>
                <a:gd name="T68" fmla="+- 0 1938 1846"/>
                <a:gd name="T69" fmla="*/ T68 w 422"/>
                <a:gd name="T70" fmla="+- 0 1245 1134"/>
                <a:gd name="T71" fmla="*/ 1245 h 226"/>
                <a:gd name="T72" fmla="+- 0 2007 1846"/>
                <a:gd name="T73" fmla="*/ T72 w 422"/>
                <a:gd name="T74" fmla="+- 0 1229 1134"/>
                <a:gd name="T75" fmla="*/ 1229 h 226"/>
                <a:gd name="T76" fmla="+- 0 2095 1846"/>
                <a:gd name="T77" fmla="*/ T76 w 422"/>
                <a:gd name="T78" fmla="+- 0 1208 1134"/>
                <a:gd name="T79" fmla="*/ 1208 h 226"/>
                <a:gd name="T80" fmla="+- 0 2165 1846"/>
                <a:gd name="T81" fmla="*/ T80 w 422"/>
                <a:gd name="T82" fmla="+- 0 1244 1134"/>
                <a:gd name="T83" fmla="*/ 1244 h 226"/>
                <a:gd name="T84" fmla="+- 0 2176 1846"/>
                <a:gd name="T85" fmla="*/ T84 w 422"/>
                <a:gd name="T86" fmla="+- 0 1321 1134"/>
                <a:gd name="T87" fmla="*/ 1321 h 226"/>
                <a:gd name="T88" fmla="+- 0 2096 1846"/>
                <a:gd name="T89" fmla="*/ T88 w 422"/>
                <a:gd name="T90" fmla="+- 0 1341 1134"/>
                <a:gd name="T91" fmla="*/ 1341 h 226"/>
                <a:gd name="T92" fmla="+- 0 1976 1846"/>
                <a:gd name="T93" fmla="*/ T92 w 422"/>
                <a:gd name="T94" fmla="+- 0 1333 1134"/>
                <a:gd name="T95" fmla="*/ 1333 h 226"/>
                <a:gd name="T96" fmla="+- 0 1877 1846"/>
                <a:gd name="T97" fmla="*/ T96 w 422"/>
                <a:gd name="T98" fmla="+- 0 1282 1134"/>
                <a:gd name="T99" fmla="*/ 1282 h 226"/>
                <a:gd name="T100" fmla="+- 0 1863 1846"/>
                <a:gd name="T101" fmla="*/ T100 w 422"/>
                <a:gd name="T102" fmla="+- 0 1236 1134"/>
                <a:gd name="T103" fmla="*/ 1236 h 226"/>
                <a:gd name="T104" fmla="+- 0 1874 1846"/>
                <a:gd name="T105" fmla="*/ T104 w 422"/>
                <a:gd name="T106" fmla="+- 0 1216 1134"/>
                <a:gd name="T107" fmla="*/ 1216 h 226"/>
                <a:gd name="T108" fmla="+- 0 1853 1846"/>
                <a:gd name="T109" fmla="*/ T108 w 422"/>
                <a:gd name="T110" fmla="+- 0 1238 1134"/>
                <a:gd name="T111" fmla="*/ 1238 h 226"/>
                <a:gd name="T112" fmla="+- 0 1846 1846"/>
                <a:gd name="T113" fmla="*/ T112 w 422"/>
                <a:gd name="T114" fmla="+- 0 1263 1134"/>
                <a:gd name="T115" fmla="*/ 1263 h 226"/>
                <a:gd name="T116" fmla="+- 0 1900 1846"/>
                <a:gd name="T117" fmla="*/ T116 w 422"/>
                <a:gd name="T118" fmla="+- 0 1329 1134"/>
                <a:gd name="T119" fmla="*/ 1329 h 226"/>
                <a:gd name="T120" fmla="+- 0 2031 1846"/>
                <a:gd name="T121" fmla="*/ T120 w 422"/>
                <a:gd name="T122" fmla="+- 0 1359 1134"/>
                <a:gd name="T123" fmla="*/ 1359 h 226"/>
                <a:gd name="T124" fmla="+- 0 2138 1846"/>
                <a:gd name="T125" fmla="*/ T124 w 422"/>
                <a:gd name="T126" fmla="+- 0 1346 1134"/>
                <a:gd name="T127" fmla="*/ 1346 h 226"/>
                <a:gd name="T128" fmla="+- 0 2205 1846"/>
                <a:gd name="T129" fmla="*/ T128 w 422"/>
                <a:gd name="T130" fmla="+- 0 1305 1134"/>
                <a:gd name="T131" fmla="*/ 1305 h 226"/>
                <a:gd name="T132" fmla="+- 0 2172 1846"/>
                <a:gd name="T133" fmla="*/ T132 w 422"/>
                <a:gd name="T134" fmla="+- 0 1289 1134"/>
                <a:gd name="T135" fmla="*/ 1289 h 226"/>
                <a:gd name="T136" fmla="+- 0 2267 1846"/>
                <a:gd name="T137" fmla="*/ T136 w 422"/>
                <a:gd name="T138" fmla="+- 0 1251 1134"/>
                <a:gd name="T139" fmla="*/ 1251 h 2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422" h="226">
                  <a:moveTo>
                    <a:pt x="279" y="43"/>
                  </a:moveTo>
                  <a:lnTo>
                    <a:pt x="252" y="23"/>
                  </a:lnTo>
                  <a:lnTo>
                    <a:pt x="224" y="9"/>
                  </a:lnTo>
                  <a:lnTo>
                    <a:pt x="195" y="2"/>
                  </a:lnTo>
                  <a:lnTo>
                    <a:pt x="165" y="0"/>
                  </a:lnTo>
                  <a:lnTo>
                    <a:pt x="134" y="4"/>
                  </a:lnTo>
                  <a:lnTo>
                    <a:pt x="106" y="14"/>
                  </a:lnTo>
                  <a:lnTo>
                    <a:pt x="82" y="28"/>
                  </a:lnTo>
                  <a:lnTo>
                    <a:pt x="61" y="46"/>
                  </a:lnTo>
                  <a:lnTo>
                    <a:pt x="62" y="54"/>
                  </a:lnTo>
                  <a:lnTo>
                    <a:pt x="85" y="57"/>
                  </a:lnTo>
                  <a:lnTo>
                    <a:pt x="120" y="54"/>
                  </a:lnTo>
                  <a:lnTo>
                    <a:pt x="159" y="46"/>
                  </a:lnTo>
                  <a:lnTo>
                    <a:pt x="189" y="37"/>
                  </a:lnTo>
                  <a:lnTo>
                    <a:pt x="216" y="31"/>
                  </a:lnTo>
                  <a:lnTo>
                    <a:pt x="245" y="32"/>
                  </a:lnTo>
                  <a:lnTo>
                    <a:pt x="279" y="43"/>
                  </a:lnTo>
                  <a:close/>
                  <a:moveTo>
                    <a:pt x="319" y="110"/>
                  </a:moveTo>
                  <a:lnTo>
                    <a:pt x="301" y="66"/>
                  </a:lnTo>
                  <a:lnTo>
                    <a:pt x="284" y="44"/>
                  </a:lnTo>
                  <a:lnTo>
                    <a:pt x="258" y="40"/>
                  </a:lnTo>
                  <a:lnTo>
                    <a:pt x="213" y="48"/>
                  </a:lnTo>
                  <a:lnTo>
                    <a:pt x="181" y="55"/>
                  </a:lnTo>
                  <a:lnTo>
                    <a:pt x="155" y="63"/>
                  </a:lnTo>
                  <a:lnTo>
                    <a:pt x="129" y="68"/>
                  </a:lnTo>
                  <a:lnTo>
                    <a:pt x="96" y="71"/>
                  </a:lnTo>
                  <a:lnTo>
                    <a:pt x="70" y="70"/>
                  </a:lnTo>
                  <a:lnTo>
                    <a:pt x="58" y="64"/>
                  </a:lnTo>
                  <a:lnTo>
                    <a:pt x="55" y="57"/>
                  </a:lnTo>
                  <a:lnTo>
                    <a:pt x="58" y="49"/>
                  </a:lnTo>
                  <a:lnTo>
                    <a:pt x="44" y="67"/>
                  </a:lnTo>
                  <a:lnTo>
                    <a:pt x="35" y="84"/>
                  </a:lnTo>
                  <a:lnTo>
                    <a:pt x="34" y="99"/>
                  </a:lnTo>
                  <a:lnTo>
                    <a:pt x="44" y="109"/>
                  </a:lnTo>
                  <a:lnTo>
                    <a:pt x="64" y="113"/>
                  </a:lnTo>
                  <a:lnTo>
                    <a:pt x="92" y="111"/>
                  </a:lnTo>
                  <a:lnTo>
                    <a:pt x="125" y="104"/>
                  </a:lnTo>
                  <a:lnTo>
                    <a:pt x="161" y="95"/>
                  </a:lnTo>
                  <a:lnTo>
                    <a:pt x="211" y="80"/>
                  </a:lnTo>
                  <a:lnTo>
                    <a:pt x="249" y="74"/>
                  </a:lnTo>
                  <a:lnTo>
                    <a:pt x="283" y="83"/>
                  </a:lnTo>
                  <a:lnTo>
                    <a:pt x="319" y="110"/>
                  </a:lnTo>
                  <a:close/>
                  <a:moveTo>
                    <a:pt x="359" y="171"/>
                  </a:moveTo>
                  <a:lnTo>
                    <a:pt x="330" y="187"/>
                  </a:lnTo>
                  <a:lnTo>
                    <a:pt x="293" y="200"/>
                  </a:lnTo>
                  <a:lnTo>
                    <a:pt x="250" y="207"/>
                  </a:lnTo>
                  <a:lnTo>
                    <a:pt x="202" y="209"/>
                  </a:lnTo>
                  <a:lnTo>
                    <a:pt x="130" y="199"/>
                  </a:lnTo>
                  <a:lnTo>
                    <a:pt x="71" y="178"/>
                  </a:lnTo>
                  <a:lnTo>
                    <a:pt x="31" y="148"/>
                  </a:lnTo>
                  <a:lnTo>
                    <a:pt x="17" y="113"/>
                  </a:lnTo>
                  <a:lnTo>
                    <a:pt x="17" y="102"/>
                  </a:lnTo>
                  <a:lnTo>
                    <a:pt x="21" y="92"/>
                  </a:lnTo>
                  <a:lnTo>
                    <a:pt x="28" y="82"/>
                  </a:lnTo>
                  <a:lnTo>
                    <a:pt x="16" y="93"/>
                  </a:lnTo>
                  <a:lnTo>
                    <a:pt x="7" y="104"/>
                  </a:lnTo>
                  <a:lnTo>
                    <a:pt x="2" y="116"/>
                  </a:lnTo>
                  <a:lnTo>
                    <a:pt x="0" y="129"/>
                  </a:lnTo>
                  <a:lnTo>
                    <a:pt x="14" y="165"/>
                  </a:lnTo>
                  <a:lnTo>
                    <a:pt x="54" y="195"/>
                  </a:lnTo>
                  <a:lnTo>
                    <a:pt x="113" y="216"/>
                  </a:lnTo>
                  <a:lnTo>
                    <a:pt x="185" y="225"/>
                  </a:lnTo>
                  <a:lnTo>
                    <a:pt x="242" y="223"/>
                  </a:lnTo>
                  <a:lnTo>
                    <a:pt x="292" y="212"/>
                  </a:lnTo>
                  <a:lnTo>
                    <a:pt x="332" y="194"/>
                  </a:lnTo>
                  <a:lnTo>
                    <a:pt x="359" y="171"/>
                  </a:lnTo>
                  <a:close/>
                  <a:moveTo>
                    <a:pt x="421" y="117"/>
                  </a:moveTo>
                  <a:lnTo>
                    <a:pt x="326" y="155"/>
                  </a:lnTo>
                  <a:lnTo>
                    <a:pt x="364" y="167"/>
                  </a:lnTo>
                  <a:lnTo>
                    <a:pt x="421" y="117"/>
                  </a:lnTo>
                  <a:close/>
                </a:path>
              </a:pathLst>
            </a:custGeom>
            <a:solidFill>
              <a:srgbClr val="72B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1" name="docshapegroup86">
            <a:extLst>
              <a:ext uri="{FF2B5EF4-FFF2-40B4-BE49-F238E27FC236}">
                <a16:creationId xmlns:a16="http://schemas.microsoft.com/office/drawing/2014/main" id="{C2D349F5-07D7-41C7-AFFB-310DC1C4C66E}"/>
              </a:ext>
            </a:extLst>
          </p:cNvPr>
          <p:cNvGrpSpPr>
            <a:grpSpLocks/>
          </p:cNvGrpSpPr>
          <p:nvPr/>
        </p:nvGrpSpPr>
        <p:grpSpPr bwMode="auto">
          <a:xfrm>
            <a:off x="8997973" y="6112417"/>
            <a:ext cx="1118225" cy="122668"/>
            <a:chOff x="1417" y="1494"/>
            <a:chExt cx="1254" cy="120"/>
          </a:xfrm>
        </p:grpSpPr>
        <p:pic>
          <p:nvPicPr>
            <p:cNvPr id="12" name="docshape87">
              <a:extLst>
                <a:ext uri="{FF2B5EF4-FFF2-40B4-BE49-F238E27FC236}">
                  <a16:creationId xmlns:a16="http://schemas.microsoft.com/office/drawing/2014/main" id="{72DC7067-5FB8-4FBE-8EC0-649D5964F1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" y="1494"/>
              <a:ext cx="494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docshape88">
              <a:extLst>
                <a:ext uri="{FF2B5EF4-FFF2-40B4-BE49-F238E27FC236}">
                  <a16:creationId xmlns:a16="http://schemas.microsoft.com/office/drawing/2014/main" id="{4B9376A1-221D-4AF1-94D8-EBCB5E8A2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4" y="1494"/>
              <a:ext cx="707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image11.png">
            <a:extLst>
              <a:ext uri="{FF2B5EF4-FFF2-40B4-BE49-F238E27FC236}">
                <a16:creationId xmlns:a16="http://schemas.microsoft.com/office/drawing/2014/main" id="{6E457347-E997-41BF-809A-3F7E5090698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97973" y="6294780"/>
            <a:ext cx="1196275" cy="25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2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AD15D-FF19-40F3-BEDA-A1364D170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07" y="333452"/>
            <a:ext cx="8426416" cy="985514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Climate </a:t>
            </a:r>
            <a:r>
              <a:rPr lang="de-DE" dirty="0" err="1">
                <a:solidFill>
                  <a:schemeClr val="accent1"/>
                </a:solidFill>
              </a:rPr>
              <a:t>impact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from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aviation</a:t>
            </a:r>
            <a:r>
              <a:rPr lang="de-DE" dirty="0">
                <a:solidFill>
                  <a:schemeClr val="accent1"/>
                </a:solidFill>
              </a:rPr>
              <a:t> (1940-2018)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241FC5A-D1CB-4BF0-9673-34F298F69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9" t="7699" r="30123" b="75663"/>
          <a:stretch/>
        </p:blipFill>
        <p:spPr>
          <a:xfrm>
            <a:off x="2806484" y="2049859"/>
            <a:ext cx="6675479" cy="17293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E471DA4-0C0A-4163-A4A3-BC8FAF5CC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9" t="41205" r="30123" b="51653"/>
          <a:stretch/>
        </p:blipFill>
        <p:spPr>
          <a:xfrm>
            <a:off x="2806484" y="3658987"/>
            <a:ext cx="6675480" cy="7640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75E7428-9F80-4436-8C08-B1B763582C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0" t="85319" r="30206" b="3971"/>
          <a:stretch/>
        </p:blipFill>
        <p:spPr>
          <a:xfrm>
            <a:off x="2806483" y="4642591"/>
            <a:ext cx="6675480" cy="114585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102926E-DD5D-4298-9426-5B076557336D}"/>
              </a:ext>
            </a:extLst>
          </p:cNvPr>
          <p:cNvCxnSpPr>
            <a:cxnSpLocks/>
          </p:cNvCxnSpPr>
          <p:nvPr/>
        </p:nvCxnSpPr>
        <p:spPr>
          <a:xfrm>
            <a:off x="3085850" y="4535279"/>
            <a:ext cx="6396113" cy="0"/>
          </a:xfrm>
          <a:prstGeom prst="line">
            <a:avLst/>
          </a:prstGeom>
          <a:ln w="762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476BBFE8-4081-40D3-BEC7-8A26D49A16A4}"/>
              </a:ext>
            </a:extLst>
          </p:cNvPr>
          <p:cNvSpPr/>
          <p:nvPr/>
        </p:nvSpPr>
        <p:spPr>
          <a:xfrm>
            <a:off x="3119212" y="2295566"/>
            <a:ext cx="225829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noProof="1">
                <a:latin typeface="Arial" panose="020B0604020202020204" pitchFamily="34" charset="0"/>
                <a:cs typeface="Arial" panose="020B0604020202020204" pitchFamily="34" charset="0"/>
              </a:rPr>
              <a:t>Contrails</a:t>
            </a:r>
          </a:p>
          <a:p>
            <a:endParaRPr lang="en-US" sz="1600" b="1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EFA296C-A0A2-489B-8149-00A214DA3F51}"/>
              </a:ext>
            </a:extLst>
          </p:cNvPr>
          <p:cNvSpPr/>
          <p:nvPr/>
        </p:nvSpPr>
        <p:spPr>
          <a:xfrm>
            <a:off x="3119212" y="3026376"/>
            <a:ext cx="225829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dioxide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de-DE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F7E28F1-6E65-47DB-94E4-1C63E7E8E04C}"/>
              </a:ext>
            </a:extLst>
          </p:cNvPr>
          <p:cNvSpPr/>
          <p:nvPr/>
        </p:nvSpPr>
        <p:spPr>
          <a:xfrm>
            <a:off x="3119212" y="3741202"/>
            <a:ext cx="219078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Nitrogen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oxides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16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C423BD6-68B6-462E-B787-E6181AAA2D89}"/>
              </a:ext>
            </a:extLst>
          </p:cNvPr>
          <p:cNvSpPr/>
          <p:nvPr/>
        </p:nvSpPr>
        <p:spPr>
          <a:xfrm>
            <a:off x="3119211" y="4742401"/>
            <a:ext cx="225829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Total aviation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F0A2170-DD5C-4172-903C-D3121689B297}"/>
              </a:ext>
            </a:extLst>
          </p:cNvPr>
          <p:cNvSpPr/>
          <p:nvPr/>
        </p:nvSpPr>
        <p:spPr>
          <a:xfrm>
            <a:off x="4081363" y="5797737"/>
            <a:ext cx="468052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Effective Radiative Forcing  ERF (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DEB29AA-0325-436C-B674-77A69FB0F7C6}"/>
              </a:ext>
            </a:extLst>
          </p:cNvPr>
          <p:cNvSpPr/>
          <p:nvPr/>
        </p:nvSpPr>
        <p:spPr>
          <a:xfrm>
            <a:off x="9193931" y="5486777"/>
            <a:ext cx="78402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18D1DFC-3298-4BA8-847C-E6534E0BEBF6}"/>
              </a:ext>
            </a:extLst>
          </p:cNvPr>
          <p:cNvSpPr/>
          <p:nvPr/>
        </p:nvSpPr>
        <p:spPr>
          <a:xfrm>
            <a:off x="9645301" y="6546460"/>
            <a:ext cx="2523069" cy="338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Lee et al.,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Atm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Env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2021</a:t>
            </a:r>
          </a:p>
        </p:txBody>
      </p:sp>
      <p:sp>
        <p:nvSpPr>
          <p:cNvPr id="32" name="Fußzeilenplatzhalter 3">
            <a:extLst>
              <a:ext uri="{FF2B5EF4-FFF2-40B4-BE49-F238E27FC236}">
                <a16:creationId xmlns:a16="http://schemas.microsoft.com/office/drawing/2014/main" id="{6AF5889D-D454-49A4-9892-9C370089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939" y="6586858"/>
            <a:ext cx="1872208" cy="272729"/>
          </a:xfrm>
        </p:spPr>
        <p:txBody>
          <a:bodyPr/>
          <a:lstStyle/>
          <a:p>
            <a:pPr>
              <a:defRPr/>
            </a:pPr>
            <a:r>
              <a:rPr lang="de-DE" sz="1000" dirty="0"/>
              <a:t>&gt; Christiane.Voigt@dlr.de</a:t>
            </a:r>
          </a:p>
        </p:txBody>
      </p:sp>
    </p:spTree>
    <p:extLst>
      <p:ext uri="{BB962C8B-B14F-4D97-AF65-F5344CB8AC3E}">
        <p14:creationId xmlns:p14="http://schemas.microsoft.com/office/powerpoint/2010/main" val="1388442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F370FD-63CA-4E47-BED3-912230550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07" y="333452"/>
            <a:ext cx="9722560" cy="985514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Global </a:t>
            </a:r>
            <a:r>
              <a:rPr lang="de-DE" dirty="0" err="1">
                <a:solidFill>
                  <a:schemeClr val="accent1"/>
                </a:solidFill>
              </a:rPr>
              <a:t>Warming</a:t>
            </a:r>
            <a:r>
              <a:rPr lang="de-DE" dirty="0">
                <a:solidFill>
                  <a:schemeClr val="accent1"/>
                </a:solidFill>
              </a:rPr>
              <a:t> Potential </a:t>
            </a:r>
            <a:r>
              <a:rPr lang="de-DE" dirty="0" err="1">
                <a:solidFill>
                  <a:schemeClr val="accent1"/>
                </a:solidFill>
              </a:rPr>
              <a:t>of</a:t>
            </a:r>
            <a:r>
              <a:rPr lang="de-DE" dirty="0">
                <a:solidFill>
                  <a:schemeClr val="accent1"/>
                </a:solidFill>
              </a:rPr>
              <a:t> Aviation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D50DFCF-720B-43AC-AFA0-A41709747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9" t="19962" r="53530" b="57321"/>
          <a:stretch/>
        </p:blipFill>
        <p:spPr>
          <a:xfrm>
            <a:off x="1129035" y="1668421"/>
            <a:ext cx="9582951" cy="3356135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111E9802-EF50-426E-AB56-F3384530F17D}"/>
              </a:ext>
            </a:extLst>
          </p:cNvPr>
          <p:cNvSpPr txBox="1">
            <a:spLocks/>
          </p:cNvSpPr>
          <p:nvPr/>
        </p:nvSpPr>
        <p:spPr bwMode="auto">
          <a:xfrm>
            <a:off x="3001243" y="1897795"/>
            <a:ext cx="8784976" cy="7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2000" dirty="0" err="1">
                <a:solidFill>
                  <a:schemeClr val="tx1"/>
                </a:solidFill>
                <a:latin typeface="+mj-lt"/>
              </a:rPr>
              <a:t>years</a:t>
            </a:r>
            <a:r>
              <a:rPr lang="de-DE" sz="2000" dirty="0">
                <a:solidFill>
                  <a:schemeClr val="tx1"/>
                </a:solidFill>
                <a:latin typeface="+mj-lt"/>
              </a:rPr>
              <a:t>                                        </a:t>
            </a:r>
            <a:r>
              <a:rPr lang="de-DE" sz="2000" dirty="0" err="1">
                <a:solidFill>
                  <a:schemeClr val="tx1"/>
                </a:solidFill>
                <a:latin typeface="+mj-lt"/>
              </a:rPr>
              <a:t>years</a:t>
            </a:r>
            <a:r>
              <a:rPr lang="de-DE" sz="2000" dirty="0">
                <a:solidFill>
                  <a:schemeClr val="tx1"/>
                </a:solidFill>
                <a:latin typeface="+mj-lt"/>
              </a:rPr>
              <a:t>		                     </a:t>
            </a:r>
            <a:r>
              <a:rPr lang="de-DE" sz="2000" dirty="0" err="1">
                <a:solidFill>
                  <a:schemeClr val="tx1"/>
                </a:solidFill>
                <a:latin typeface="+mj-lt"/>
              </a:rPr>
              <a:t>years</a:t>
            </a:r>
            <a:endParaRPr lang="de-DE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E4D9D32-1B90-4678-B8D2-98F536CBDD04}"/>
              </a:ext>
            </a:extLst>
          </p:cNvPr>
          <p:cNvSpPr/>
          <p:nvPr/>
        </p:nvSpPr>
        <p:spPr>
          <a:xfrm>
            <a:off x="9645301" y="6566780"/>
            <a:ext cx="2523069" cy="338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Lee et al.,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Atm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Env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2021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8A5C531D-A03E-4EF9-88EB-02B3E64C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939" y="6586858"/>
            <a:ext cx="1872208" cy="272729"/>
          </a:xfrm>
        </p:spPr>
        <p:txBody>
          <a:bodyPr/>
          <a:lstStyle/>
          <a:p>
            <a:pPr>
              <a:defRPr/>
            </a:pPr>
            <a:r>
              <a:rPr lang="de-DE" sz="1000" dirty="0"/>
              <a:t>&gt; Christiane.Voigt@dlr.de</a:t>
            </a:r>
          </a:p>
        </p:txBody>
      </p:sp>
    </p:spTree>
    <p:extLst>
      <p:ext uri="{BB962C8B-B14F-4D97-AF65-F5344CB8AC3E}">
        <p14:creationId xmlns:p14="http://schemas.microsoft.com/office/powerpoint/2010/main" val="3553495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37D7A3-B04D-4756-BEF8-EC42AEE47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Formation </a:t>
            </a:r>
            <a:r>
              <a:rPr lang="de-DE" dirty="0" err="1">
                <a:solidFill>
                  <a:schemeClr val="accent1"/>
                </a:solidFill>
              </a:rPr>
              <a:t>of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contrails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climate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impact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1E2AB71-473B-4CD1-A683-16E8E8A21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9" t="26662" r="8666" b="30298"/>
          <a:stretch/>
        </p:blipFill>
        <p:spPr>
          <a:xfrm>
            <a:off x="1530000" y="1386001"/>
            <a:ext cx="9248108" cy="237896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A7048CF2-557A-45FE-81BE-9A65C1029BF7}"/>
              </a:ext>
            </a:extLst>
          </p:cNvPr>
          <p:cNvSpPr/>
          <p:nvPr/>
        </p:nvSpPr>
        <p:spPr>
          <a:xfrm>
            <a:off x="9435298" y="6546460"/>
            <a:ext cx="2741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800"/>
            </a:pPr>
            <a:r>
              <a:rPr lang="de-DE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Kärcher, Nature </a:t>
            </a:r>
            <a:r>
              <a:rPr lang="de-DE" sz="16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Com</a:t>
            </a:r>
            <a:r>
              <a:rPr lang="de-DE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., 2018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2487CC-D8AC-4388-8BC3-BFC6955D7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961" t="27045" r="13571" b="48148"/>
          <a:stretch/>
        </p:blipFill>
        <p:spPr>
          <a:xfrm>
            <a:off x="9072042" y="4590768"/>
            <a:ext cx="1706066" cy="1710499"/>
          </a:xfrm>
          <a:prstGeom prst="rect">
            <a:avLst/>
          </a:prstGeom>
        </p:spPr>
      </p:pic>
      <p:sp>
        <p:nvSpPr>
          <p:cNvPr id="10" name="Google Shape;86;p3">
            <a:extLst>
              <a:ext uri="{FF2B5EF4-FFF2-40B4-BE49-F238E27FC236}">
                <a16:creationId xmlns:a16="http://schemas.microsoft.com/office/drawing/2014/main" id="{BDB17246-4CD7-4446-A7FE-76F4EEAD663E}"/>
              </a:ext>
            </a:extLst>
          </p:cNvPr>
          <p:cNvSpPr txBox="1"/>
          <p:nvPr/>
        </p:nvSpPr>
        <p:spPr>
          <a:xfrm>
            <a:off x="2713211" y="4077866"/>
            <a:ext cx="3124166" cy="455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Trapping of energy from terrestrial LW radiation (greenhouse effect)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33BBB4F-53A7-4E8D-B0DF-6912E701DAD3}"/>
              </a:ext>
            </a:extLst>
          </p:cNvPr>
          <p:cNvSpPr/>
          <p:nvPr/>
        </p:nvSpPr>
        <p:spPr>
          <a:xfrm>
            <a:off x="8997956" y="4011251"/>
            <a:ext cx="250023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Global Mean </a:t>
            </a:r>
          </a:p>
          <a:p>
            <a:r>
              <a:rPr lang="de-DE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Warming</a:t>
            </a:r>
            <a:r>
              <a:rPr lang="de-D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contrails</a:t>
            </a:r>
            <a:endParaRPr lang="de-DE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F67AD3E-9587-40CF-B599-75876E8EC9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12" t="27097" r="29712" b="48860"/>
          <a:stretch/>
        </p:blipFill>
        <p:spPr>
          <a:xfrm>
            <a:off x="4900113" y="4543983"/>
            <a:ext cx="864612" cy="164881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325F89E-EAD3-4471-AE93-28C635C8A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56" t="27046" r="52068" b="50274"/>
          <a:stretch/>
        </p:blipFill>
        <p:spPr>
          <a:xfrm>
            <a:off x="7111502" y="4535435"/>
            <a:ext cx="687491" cy="155865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BF64495-41CD-43AA-94E3-7562C9E05E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26454" r="-148" b="7582"/>
          <a:stretch/>
        </p:blipFill>
        <p:spPr>
          <a:xfrm>
            <a:off x="3433291" y="4990378"/>
            <a:ext cx="5564666" cy="455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Google Shape;86;p3">
            <a:extLst>
              <a:ext uri="{FF2B5EF4-FFF2-40B4-BE49-F238E27FC236}">
                <a16:creationId xmlns:a16="http://schemas.microsoft.com/office/drawing/2014/main" id="{5D5CB58C-E166-4D03-B467-062045A2B2EA}"/>
              </a:ext>
            </a:extLst>
          </p:cNvPr>
          <p:cNvSpPr txBox="1"/>
          <p:nvPr/>
        </p:nvSpPr>
        <p:spPr>
          <a:xfrm>
            <a:off x="5873791" y="4077866"/>
            <a:ext cx="3124165" cy="455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Reflection of solar SW radiation</a:t>
            </a:r>
          </a:p>
          <a:p>
            <a:pPr>
              <a:buClr>
                <a:schemeClr val="dk1"/>
              </a:buClr>
              <a:buSzPts val="1800"/>
            </a:pPr>
            <a:r>
              <a:rPr lang="de-DE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(</a:t>
            </a:r>
            <a:r>
              <a:rPr lang="de-DE" sz="1400" b="1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cooling</a:t>
            </a:r>
            <a:r>
              <a:rPr lang="de-DE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)</a:t>
            </a:r>
            <a:endParaRPr lang="en-US" sz="1400" b="1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Google Shape;86;p3">
            <a:extLst>
              <a:ext uri="{FF2B5EF4-FFF2-40B4-BE49-F238E27FC236}">
                <a16:creationId xmlns:a16="http://schemas.microsoft.com/office/drawing/2014/main" id="{88204128-17D7-494D-AE62-9421E13E7717}"/>
              </a:ext>
            </a:extLst>
          </p:cNvPr>
          <p:cNvSpPr txBox="1"/>
          <p:nvPr/>
        </p:nvSpPr>
        <p:spPr>
          <a:xfrm>
            <a:off x="6005932" y="6180330"/>
            <a:ext cx="1368152" cy="33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 sz="16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Earth surface</a:t>
            </a:r>
          </a:p>
        </p:txBody>
      </p:sp>
      <p:sp>
        <p:nvSpPr>
          <p:cNvPr id="17" name="Fußzeilenplatzhalter 3">
            <a:extLst>
              <a:ext uri="{FF2B5EF4-FFF2-40B4-BE49-F238E27FC236}">
                <a16:creationId xmlns:a16="http://schemas.microsoft.com/office/drawing/2014/main" id="{66AFC270-BAF6-4FBC-B3D0-5D2EF03E6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939" y="6586858"/>
            <a:ext cx="1872208" cy="272729"/>
          </a:xfrm>
        </p:spPr>
        <p:txBody>
          <a:bodyPr/>
          <a:lstStyle/>
          <a:p>
            <a:pPr>
              <a:defRPr/>
            </a:pPr>
            <a:r>
              <a:rPr lang="de-DE" sz="1000" dirty="0"/>
              <a:t>&gt; Christiane.Voigt@dlr.de</a:t>
            </a:r>
          </a:p>
        </p:txBody>
      </p:sp>
    </p:spTree>
    <p:extLst>
      <p:ext uri="{BB962C8B-B14F-4D97-AF65-F5344CB8AC3E}">
        <p14:creationId xmlns:p14="http://schemas.microsoft.com/office/powerpoint/2010/main" val="413828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8D0E5-442E-4530-852A-AB7157979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05" y="334286"/>
            <a:ext cx="10586656" cy="98551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Contrail-Cirrus Prediction Tool (</a:t>
            </a:r>
            <a:r>
              <a:rPr lang="en-US" dirty="0" err="1">
                <a:solidFill>
                  <a:schemeClr val="accent1"/>
                </a:solidFill>
              </a:rPr>
              <a:t>CoCiP</a:t>
            </a:r>
            <a:r>
              <a:rPr lang="en-US" dirty="0">
                <a:solidFill>
                  <a:schemeClr val="accent1"/>
                </a:solidFill>
              </a:rPr>
              <a:t>) –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Flight segment contrail climate forcing</a:t>
            </a:r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9F76566F-F2BF-41C3-8337-D966980CD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506" y="6546460"/>
            <a:ext cx="4115872" cy="257834"/>
          </a:xfrm>
        </p:spPr>
        <p:txBody>
          <a:bodyPr/>
          <a:lstStyle/>
          <a:p>
            <a:pPr>
              <a:defRPr/>
            </a:pPr>
            <a:r>
              <a:rPr lang="de-DE" dirty="0"/>
              <a:t>&gt; Christiane.Voigt@dlr.de</a:t>
            </a:r>
          </a:p>
        </p:txBody>
      </p:sp>
      <p:pic>
        <p:nvPicPr>
          <p:cNvPr id="13" name="output" descr="output">
            <a:hlinkClick r:id="" action="ppaction://media"/>
            <a:extLst>
              <a:ext uri="{FF2B5EF4-FFF2-40B4-BE49-F238E27FC236}">
                <a16:creationId xmlns:a16="http://schemas.microsoft.com/office/drawing/2014/main" id="{338FBDC4-B424-4F44-919D-761B93CC14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554" t="9129" r="8627" b="8774"/>
          <a:stretch/>
        </p:blipFill>
        <p:spPr>
          <a:xfrm>
            <a:off x="2107646" y="1374931"/>
            <a:ext cx="7762373" cy="4868035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568F9A7-441D-4B1C-B984-A44C41BA4435}"/>
              </a:ext>
            </a:extLst>
          </p:cNvPr>
          <p:cNvSpPr txBox="1">
            <a:spLocks/>
          </p:cNvSpPr>
          <p:nvPr/>
        </p:nvSpPr>
        <p:spPr>
          <a:xfrm rot="16200000">
            <a:off x="1277962" y="2673490"/>
            <a:ext cx="1692188" cy="1266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46" indent="-228646" algn="l" defTabSz="914583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937" indent="-228646" algn="l" defTabSz="91458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229" indent="-228646" algn="l" defTabSz="91458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520" indent="-228646" algn="l" defTabSz="91458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811" indent="-228646" algn="l" defTabSz="91458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>
                <a:sym typeface="Wingdings" panose="05000000000000000000" pitchFamily="2" charset="2"/>
              </a:rPr>
              <a:t>Latitude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09E5299-7896-4BB8-A258-629019D44899}"/>
              </a:ext>
            </a:extLst>
          </p:cNvPr>
          <p:cNvSpPr txBox="1">
            <a:spLocks/>
          </p:cNvSpPr>
          <p:nvPr/>
        </p:nvSpPr>
        <p:spPr>
          <a:xfrm>
            <a:off x="5109388" y="6340060"/>
            <a:ext cx="1692188" cy="412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46" indent="-228646" algn="l" defTabSz="914583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937" indent="-228646" algn="l" defTabSz="91458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229" indent="-228646" algn="l" defTabSz="91458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520" indent="-228646" algn="l" defTabSz="91458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811" indent="-228646" algn="l" defTabSz="91458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 err="1">
                <a:sym typeface="Wingdings" panose="05000000000000000000" pitchFamily="2" charset="2"/>
              </a:rPr>
              <a:t>Longitude</a:t>
            </a:r>
            <a:endParaRPr lang="de-DE" sz="1800" dirty="0">
              <a:sym typeface="Wingdings" panose="05000000000000000000" pitchFamily="2" charset="2"/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3F73DF8-4936-49E2-A54C-4C6E670F8D35}"/>
              </a:ext>
            </a:extLst>
          </p:cNvPr>
          <p:cNvSpPr txBox="1">
            <a:spLocks/>
          </p:cNvSpPr>
          <p:nvPr/>
        </p:nvSpPr>
        <p:spPr>
          <a:xfrm rot="19669403">
            <a:off x="4269204" y="2227727"/>
            <a:ext cx="2195499" cy="537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46" indent="-228646" algn="l" defTabSz="914583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937" indent="-228646" algn="l" defTabSz="91458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229" indent="-228646" algn="l" defTabSz="91458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520" indent="-228646" algn="l" defTabSz="91458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811" indent="-228646" algn="l" defTabSz="91458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>
                <a:sym typeface="Wingdings" panose="05000000000000000000" pitchFamily="2" charset="2"/>
              </a:rPr>
              <a:t>Energy </a:t>
            </a:r>
            <a:r>
              <a:rPr lang="de-DE" sz="1800" dirty="0" err="1">
                <a:sym typeface="Wingdings" panose="05000000000000000000" pitchFamily="2" charset="2"/>
              </a:rPr>
              <a:t>forcing</a:t>
            </a:r>
            <a:r>
              <a:rPr lang="de-DE" sz="1800" dirty="0">
                <a:sym typeface="Wingdings" panose="05000000000000000000" pitchFamily="2" charset="2"/>
              </a:rPr>
              <a:t> at </a:t>
            </a:r>
            <a:r>
              <a:rPr lang="de-DE" sz="1800" dirty="0" err="1">
                <a:sym typeface="Wingdings" panose="05000000000000000000" pitchFamily="2" charset="2"/>
              </a:rPr>
              <a:t>fligth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path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segment</a:t>
            </a:r>
            <a:endParaRPr lang="de-DE" sz="1800" dirty="0">
              <a:sym typeface="Wingdings" panose="05000000000000000000" pitchFamily="2" charset="2"/>
            </a:endParaRP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0557BCFB-A820-46A6-A3C2-26549C231A5B}"/>
              </a:ext>
            </a:extLst>
          </p:cNvPr>
          <p:cNvSpPr txBox="1">
            <a:spLocks/>
          </p:cNvSpPr>
          <p:nvPr/>
        </p:nvSpPr>
        <p:spPr>
          <a:xfrm>
            <a:off x="8170545" y="431399"/>
            <a:ext cx="2592288" cy="985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46" indent="-228646" algn="l" defTabSz="914583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937" indent="-228646" algn="l" defTabSz="91458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229" indent="-228646" algn="l" defTabSz="91458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520" indent="-228646" algn="l" defTabSz="91458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811" indent="-228646" algn="l" defTabSz="91458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>
                <a:sym typeface="Wingdings" panose="05000000000000000000" pitchFamily="2" charset="2"/>
              </a:rPr>
              <a:t>Flight on 10 Jan 2019 0:00 </a:t>
            </a:r>
            <a:r>
              <a:rPr lang="de-DE" sz="1800" dirty="0" err="1">
                <a:sym typeface="Wingdings" panose="05000000000000000000" pitchFamily="2" charset="2"/>
              </a:rPr>
              <a:t>to</a:t>
            </a:r>
            <a:r>
              <a:rPr lang="de-DE" sz="1800" dirty="0">
                <a:sym typeface="Wingdings" panose="05000000000000000000" pitchFamily="2" charset="2"/>
              </a:rPr>
              <a:t> 6:00 h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54B252C2-05B0-4DBB-9779-F7C3F6BB2B28}"/>
              </a:ext>
            </a:extLst>
          </p:cNvPr>
          <p:cNvSpPr txBox="1">
            <a:spLocks/>
          </p:cNvSpPr>
          <p:nvPr/>
        </p:nvSpPr>
        <p:spPr>
          <a:xfrm>
            <a:off x="5366955" y="4334596"/>
            <a:ext cx="3159421" cy="412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46" indent="-228646" algn="l" defTabSz="914583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937" indent="-228646" algn="l" defTabSz="91458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229" indent="-228646" algn="l" defTabSz="91458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520" indent="-228646" algn="l" defTabSz="91458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811" indent="-228646" algn="l" defTabSz="91458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 err="1">
                <a:sym typeface="Wingdings" panose="05000000000000000000" pitchFamily="2" charset="2"/>
              </a:rPr>
              <a:t>Radiative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forcing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during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contrail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evolution</a:t>
            </a:r>
            <a:endParaRPr lang="de-DE" sz="1800" dirty="0">
              <a:sym typeface="Wingdings" panose="05000000000000000000" pitchFamily="2" charset="2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E71873E-6E55-48F2-A677-1EE6BE224025}"/>
              </a:ext>
            </a:extLst>
          </p:cNvPr>
          <p:cNvSpPr/>
          <p:nvPr/>
        </p:nvSpPr>
        <p:spPr>
          <a:xfrm>
            <a:off x="9870019" y="6546459"/>
            <a:ext cx="21795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https://py.contrails.org</a:t>
            </a:r>
          </a:p>
        </p:txBody>
      </p:sp>
    </p:spTree>
    <p:extLst>
      <p:ext uri="{BB962C8B-B14F-4D97-AF65-F5344CB8AC3E}">
        <p14:creationId xmlns:p14="http://schemas.microsoft.com/office/powerpoint/2010/main" val="179833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1C2B50-F687-42CE-89EC-68A38122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Climate </a:t>
            </a:r>
            <a:r>
              <a:rPr lang="de-DE" dirty="0" err="1">
                <a:solidFill>
                  <a:schemeClr val="accent1"/>
                </a:solidFill>
              </a:rPr>
              <a:t>impact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from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contrails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AE4284-8156-4D71-A084-9BEFD3466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Chart&#10;&#10;Description automatically generated">
            <a:extLst>
              <a:ext uri="{FF2B5EF4-FFF2-40B4-BE49-F238E27FC236}">
                <a16:creationId xmlns:a16="http://schemas.microsoft.com/office/drawing/2014/main" id="{AE04BFEB-193A-4147-9B21-69F9AEB2D55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41"/>
          <a:stretch/>
        </p:blipFill>
        <p:spPr bwMode="auto">
          <a:xfrm>
            <a:off x="696969" y="1098746"/>
            <a:ext cx="10729210" cy="50673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F569E0F-9B3C-473A-BC02-85F22B403691}"/>
              </a:ext>
            </a:extLst>
          </p:cNvPr>
          <p:cNvSpPr/>
          <p:nvPr/>
        </p:nvSpPr>
        <p:spPr>
          <a:xfrm>
            <a:off x="6001194" y="6336368"/>
            <a:ext cx="6183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Teoh, Engberg, Schumann, Voigt,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Rohs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Shapiro, Stettler, 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egusphere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https://egusphere.copernicus.org/preprints/2023/egusphere-2023-1859/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8E6CAAEA-1765-4192-8F33-636545E03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939" y="6586858"/>
            <a:ext cx="1872208" cy="272729"/>
          </a:xfrm>
        </p:spPr>
        <p:txBody>
          <a:bodyPr/>
          <a:lstStyle/>
          <a:p>
            <a:pPr>
              <a:defRPr/>
            </a:pPr>
            <a:r>
              <a:rPr lang="de-DE" sz="1000" dirty="0"/>
              <a:t>&gt; Christiane.Voigt@dlr.de</a:t>
            </a:r>
          </a:p>
        </p:txBody>
      </p:sp>
    </p:spTree>
    <p:extLst>
      <p:ext uri="{BB962C8B-B14F-4D97-AF65-F5344CB8AC3E}">
        <p14:creationId xmlns:p14="http://schemas.microsoft.com/office/powerpoint/2010/main" val="3980347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435DBD-C6AE-4708-BA31-EC4B90F7A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07" y="333452"/>
            <a:ext cx="9578544" cy="985514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accent1"/>
                </a:solidFill>
                <a:latin typeface="+mj-lt"/>
              </a:rPr>
              <a:t>Contrail </a:t>
            </a:r>
            <a:r>
              <a:rPr lang="de-DE" dirty="0" err="1">
                <a:solidFill>
                  <a:schemeClr val="accent1"/>
                </a:solidFill>
                <a:latin typeface="+mj-lt"/>
              </a:rPr>
              <a:t>avoidance</a:t>
            </a:r>
            <a:r>
              <a:rPr lang="de-DE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de-DE" dirty="0" err="1">
                <a:solidFill>
                  <a:schemeClr val="accent1"/>
                </a:solidFill>
                <a:latin typeface="+mj-lt"/>
              </a:rPr>
              <a:t>by</a:t>
            </a:r>
            <a:r>
              <a:rPr lang="de-DE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de-DE" dirty="0" err="1">
                <a:solidFill>
                  <a:schemeClr val="accent1"/>
                </a:solidFill>
                <a:latin typeface="+mj-lt"/>
              </a:rPr>
              <a:t>flight</a:t>
            </a:r>
            <a:r>
              <a:rPr lang="de-DE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de-DE" dirty="0" err="1">
                <a:solidFill>
                  <a:schemeClr val="accent1"/>
                </a:solidFill>
                <a:latin typeface="+mj-lt"/>
              </a:rPr>
              <a:t>routing</a:t>
            </a:r>
            <a:endParaRPr lang="de-DE" dirty="0">
              <a:latin typeface="+mj-lt"/>
            </a:endParaRPr>
          </a:p>
        </p:txBody>
      </p:sp>
      <p:sp>
        <p:nvSpPr>
          <p:cNvPr id="5" name="Foliennummernplatzhalter 2">
            <a:extLst>
              <a:ext uri="{FF2B5EF4-FFF2-40B4-BE49-F238E27FC236}">
                <a16:creationId xmlns:a16="http://schemas.microsoft.com/office/drawing/2014/main" id="{B48166C6-E9D9-4433-B058-04AAFA93F4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343636"/>
            <a:ext cx="288075" cy="1440333"/>
          </a:xfrm>
        </p:spPr>
        <p:txBody>
          <a:bodyPr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5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Video 2">
            <a:hlinkClick r:id="" action="ppaction://media"/>
            <a:extLst>
              <a:ext uri="{FF2B5EF4-FFF2-40B4-BE49-F238E27FC236}">
                <a16:creationId xmlns:a16="http://schemas.microsoft.com/office/drawing/2014/main" id="{7F4F0422-FD6F-4770-90CF-A39C38DA2D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13" r="14546" b="5393"/>
          <a:stretch/>
        </p:blipFill>
        <p:spPr>
          <a:xfrm>
            <a:off x="1720501" y="909514"/>
            <a:ext cx="8754171" cy="4725549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EA3824B6-74FB-42E9-98BC-D20131730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90" t="6438"/>
          <a:stretch/>
        </p:blipFill>
        <p:spPr>
          <a:xfrm>
            <a:off x="10506462" y="1895273"/>
            <a:ext cx="936787" cy="394872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CBDF0C0B-9779-40CA-8172-C1D051FF3BDC}"/>
              </a:ext>
            </a:extLst>
          </p:cNvPr>
          <p:cNvSpPr/>
          <p:nvPr/>
        </p:nvSpPr>
        <p:spPr>
          <a:xfrm>
            <a:off x="5014555" y="6551811"/>
            <a:ext cx="7180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Teoh, Stettler, Imperial College, Shapiro,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Breakthrough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Energies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Schumann, Voigt, DLR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71413F20-8BD1-48EB-BA31-B0FE12C2DB40}"/>
              </a:ext>
            </a:extLst>
          </p:cNvPr>
          <p:cNvSpPr txBox="1">
            <a:spLocks/>
          </p:cNvSpPr>
          <p:nvPr/>
        </p:nvSpPr>
        <p:spPr>
          <a:xfrm>
            <a:off x="695507" y="333452"/>
            <a:ext cx="10058712" cy="9855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1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1000" dirty="0">
              <a:latin typeface="Frutiger 45 Light" panose="020B0303030504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2DA2244-D1C1-4FAB-B5EC-E2D129FFDE23}"/>
              </a:ext>
            </a:extLst>
          </p:cNvPr>
          <p:cNvSpPr/>
          <p:nvPr/>
        </p:nvSpPr>
        <p:spPr>
          <a:xfrm>
            <a:off x="8791775" y="6278650"/>
            <a:ext cx="33657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open source https://py.contrails.org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9386EDB3-3856-475A-B519-9CD8CDD7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939" y="6586858"/>
            <a:ext cx="1872208" cy="272729"/>
          </a:xfrm>
        </p:spPr>
        <p:txBody>
          <a:bodyPr/>
          <a:lstStyle/>
          <a:p>
            <a:pPr>
              <a:defRPr/>
            </a:pPr>
            <a:r>
              <a:rPr lang="de-DE" sz="1000" dirty="0"/>
              <a:t>&gt; Christiane.Voigt@dlr.de</a:t>
            </a:r>
          </a:p>
        </p:txBody>
      </p:sp>
    </p:spTree>
    <p:extLst>
      <p:ext uri="{BB962C8B-B14F-4D97-AF65-F5344CB8AC3E}">
        <p14:creationId xmlns:p14="http://schemas.microsoft.com/office/powerpoint/2010/main" val="403573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21146-586E-4F11-A8A9-B6B45F8111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6629264-C14B-4B37-9367-CF009D0D7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23" y="322754"/>
            <a:ext cx="7659126" cy="7021217"/>
          </a:xfrm>
          <a:prstGeom prst="rect">
            <a:avLst/>
          </a:prstGeom>
        </p:spPr>
      </p:pic>
      <p:sp>
        <p:nvSpPr>
          <p:cNvPr id="50" name="Fußzeilenplatzhalter 4">
            <a:extLst>
              <a:ext uri="{FF2B5EF4-FFF2-40B4-BE49-F238E27FC236}">
                <a16:creationId xmlns:a16="http://schemas.microsoft.com/office/drawing/2014/main" id="{440D93EA-BD4F-4B06-A8E5-8AB73AE8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242" y="6613064"/>
            <a:ext cx="4115753" cy="257834"/>
          </a:xfrm>
        </p:spPr>
        <p:txBody>
          <a:bodyPr/>
          <a:lstStyle/>
          <a:p>
            <a:r>
              <a:rPr lang="de-DE" dirty="0"/>
              <a:t>Christiane.Voigt@dlr.de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81BB8A7A-FFAF-48F2-ADE6-40A3F6D69E5D}"/>
              </a:ext>
            </a:extLst>
          </p:cNvPr>
          <p:cNvSpPr/>
          <p:nvPr/>
        </p:nvSpPr>
        <p:spPr>
          <a:xfrm flipH="1">
            <a:off x="6817667" y="3861842"/>
            <a:ext cx="45730" cy="457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7AF13015-7A5A-4717-BE61-9BB3EDD66727}"/>
              </a:ext>
            </a:extLst>
          </p:cNvPr>
          <p:cNvSpPr txBox="1"/>
          <p:nvPr/>
        </p:nvSpPr>
        <p:spPr>
          <a:xfrm>
            <a:off x="11025263" y="6613064"/>
            <a:ext cx="1412918" cy="26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/>
              <a:t>Kirschler, DLR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6980D185-267F-4564-8C3F-BB8105519F88}"/>
              </a:ext>
            </a:extLst>
          </p:cNvPr>
          <p:cNvSpPr txBox="1">
            <a:spLocks/>
          </p:cNvSpPr>
          <p:nvPr/>
        </p:nvSpPr>
        <p:spPr>
          <a:xfrm>
            <a:off x="695820" y="333544"/>
            <a:ext cx="10329443" cy="16823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1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 err="1">
                <a:solidFill>
                  <a:schemeClr val="accent1"/>
                </a:solidFill>
              </a:rPr>
              <a:t>Vorhersage</a:t>
            </a:r>
            <a:r>
              <a:rPr lang="en-US" sz="3300" dirty="0">
                <a:solidFill>
                  <a:schemeClr val="accent1"/>
                </a:solidFill>
              </a:rPr>
              <a:t> von </a:t>
            </a:r>
            <a:r>
              <a:rPr lang="en-US" sz="3300" dirty="0" err="1">
                <a:solidFill>
                  <a:schemeClr val="accent1"/>
                </a:solidFill>
              </a:rPr>
              <a:t>Regionen</a:t>
            </a:r>
            <a:r>
              <a:rPr lang="en-US" sz="3300" dirty="0">
                <a:solidFill>
                  <a:schemeClr val="accent1"/>
                </a:solidFill>
              </a:rPr>
              <a:t> </a:t>
            </a:r>
            <a:r>
              <a:rPr lang="en-US" sz="3300" dirty="0" err="1">
                <a:solidFill>
                  <a:schemeClr val="accent1"/>
                </a:solidFill>
              </a:rPr>
              <a:t>mit</a:t>
            </a:r>
            <a:r>
              <a:rPr lang="en-US" sz="3300" dirty="0">
                <a:solidFill>
                  <a:schemeClr val="accent1"/>
                </a:solidFill>
              </a:rPr>
              <a:t> </a:t>
            </a:r>
            <a:r>
              <a:rPr lang="en-US" sz="3300" dirty="0" err="1">
                <a:solidFill>
                  <a:schemeClr val="accent1"/>
                </a:solidFill>
              </a:rPr>
              <a:t>Kondensstreifen</a:t>
            </a:r>
            <a:endParaRPr lang="en-US" sz="3300" dirty="0">
              <a:solidFill>
                <a:schemeClr val="accent1"/>
              </a:solidFill>
            </a:endParaRPr>
          </a:p>
          <a:p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b="0" dirty="0">
                <a:solidFill>
                  <a:schemeClr val="tx1"/>
                </a:solidFill>
              </a:rPr>
              <a:t>16.2.2024, </a:t>
            </a:r>
            <a:r>
              <a:rPr lang="en-US" sz="1600" b="0" dirty="0" err="1">
                <a:solidFill>
                  <a:schemeClr val="tx1"/>
                </a:solidFill>
              </a:rPr>
              <a:t>Flugfläche</a:t>
            </a:r>
            <a:r>
              <a:rPr lang="en-US" sz="1600" b="0" dirty="0">
                <a:solidFill>
                  <a:schemeClr val="tx1"/>
                </a:solidFill>
              </a:rPr>
              <a:t> 360, </a:t>
            </a:r>
            <a:r>
              <a:rPr lang="en-US" sz="1600" b="0" dirty="0" err="1">
                <a:solidFill>
                  <a:schemeClr val="tx1"/>
                </a:solidFill>
              </a:rPr>
              <a:t>stündliche</a:t>
            </a:r>
            <a:r>
              <a:rPr lang="en-US" sz="1600" b="0" dirty="0">
                <a:solidFill>
                  <a:schemeClr val="tx1"/>
                </a:solidFill>
              </a:rPr>
              <a:t> </a:t>
            </a:r>
            <a:r>
              <a:rPr lang="en-US" sz="1600" b="0" dirty="0" err="1">
                <a:solidFill>
                  <a:schemeClr val="tx1"/>
                </a:solidFill>
              </a:rPr>
              <a:t>Vorhersage</a:t>
            </a:r>
            <a:br>
              <a:rPr lang="en-US" dirty="0">
                <a:solidFill>
                  <a:schemeClr val="accent1"/>
                </a:solidFill>
              </a:rPr>
            </a:b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000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14969A-EB3F-44E1-8C13-98802043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06" y="333452"/>
            <a:ext cx="10163569" cy="985514"/>
          </a:xfrm>
        </p:spPr>
        <p:txBody>
          <a:bodyPr/>
          <a:lstStyle/>
          <a:p>
            <a:r>
              <a:rPr lang="de-DE" dirty="0" err="1">
                <a:solidFill>
                  <a:schemeClr val="accent1"/>
                </a:solidFill>
                <a:latin typeface="+mj-lt"/>
              </a:rPr>
              <a:t>Warming</a:t>
            </a:r>
            <a:r>
              <a:rPr lang="de-DE" dirty="0">
                <a:solidFill>
                  <a:schemeClr val="accent1"/>
                </a:solidFill>
                <a:latin typeface="+mj-lt"/>
              </a:rPr>
              <a:t> and Cooling </a:t>
            </a:r>
            <a:r>
              <a:rPr lang="de-DE" dirty="0" err="1">
                <a:solidFill>
                  <a:schemeClr val="accent1"/>
                </a:solidFill>
                <a:latin typeface="+mj-lt"/>
              </a:rPr>
              <a:t>by</a:t>
            </a:r>
            <a:r>
              <a:rPr lang="de-DE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de-DE" dirty="0" err="1">
                <a:solidFill>
                  <a:schemeClr val="accent1"/>
                </a:solidFill>
                <a:latin typeface="+mj-lt"/>
              </a:rPr>
              <a:t>Contrails</a:t>
            </a:r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EF1C41-8541-49A5-A62A-0108925B4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834" y="1536358"/>
            <a:ext cx="9218504" cy="471116"/>
          </a:xfrm>
        </p:spPr>
        <p:txBody>
          <a:bodyPr/>
          <a:lstStyle/>
          <a:p>
            <a:pPr marL="0" indent="0">
              <a:buNone/>
            </a:pPr>
            <a:r>
              <a:rPr lang="de-DE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Hourly</a:t>
            </a: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net</a:t>
            </a: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contrail</a:t>
            </a: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radiative</a:t>
            </a: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forcing</a:t>
            </a: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 Northern </a:t>
            </a:r>
            <a:r>
              <a:rPr lang="de-DE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Atlantic</a:t>
            </a: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 Flight </a:t>
            </a:r>
            <a:r>
              <a:rPr lang="de-DE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corridor</a:t>
            </a: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 in 2019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1516E1D7-7051-4761-9592-6868927A0E52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  <a:endParaRPr lang="en-GB" dirty="0"/>
          </a:p>
        </p:txBody>
      </p:sp>
      <p:sp>
        <p:nvSpPr>
          <p:cNvPr id="7" name="Rechteck 7">
            <a:extLst>
              <a:ext uri="{FF2B5EF4-FFF2-40B4-BE49-F238E27FC236}">
                <a16:creationId xmlns:a16="http://schemas.microsoft.com/office/drawing/2014/main" id="{E901A9C7-9B5B-4DAD-A52B-2BF87E3D9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187" y="1355699"/>
            <a:ext cx="2535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de-DE" sz="24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9" name="Rechteck 21">
            <a:extLst>
              <a:ext uri="{FF2B5EF4-FFF2-40B4-BE49-F238E27FC236}">
                <a16:creationId xmlns:a16="http://schemas.microsoft.com/office/drawing/2014/main" id="{5BCA6819-EDEC-4396-BA9F-01B9EAC67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5510" y="3100377"/>
            <a:ext cx="17806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de-DE" b="1" dirty="0">
                <a:solidFill>
                  <a:schemeClr val="bg1"/>
                </a:solidFill>
                <a:latin typeface="Calibri" panose="020F0502020204030204" pitchFamily="34" charset="0"/>
              </a:rPr>
              <a:t>Cirrus</a:t>
            </a:r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1F70601A-92E0-4339-8188-5F72791561D1}"/>
              </a:ext>
            </a:extLst>
          </p:cNvPr>
          <p:cNvSpPr/>
          <p:nvPr/>
        </p:nvSpPr>
        <p:spPr>
          <a:xfrm rot="5400000">
            <a:off x="5188039" y="1934713"/>
            <a:ext cx="212116" cy="1307109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6AE134BC-21EC-4121-B072-D8BB55D7DE1D}"/>
              </a:ext>
            </a:extLst>
          </p:cNvPr>
          <p:cNvSpPr/>
          <p:nvPr/>
        </p:nvSpPr>
        <p:spPr>
          <a:xfrm>
            <a:off x="5762295" y="2546631"/>
            <a:ext cx="210367" cy="2828711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C222C78E-DA68-4561-95CC-A4437898BF2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49"/>
          <a:stretch/>
        </p:blipFill>
        <p:spPr>
          <a:xfrm>
            <a:off x="3289275" y="2065487"/>
            <a:ext cx="6034643" cy="40926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2C55FF5F-2599-46AC-9550-E32D4D4D2D7B}"/>
              </a:ext>
            </a:extLst>
          </p:cNvPr>
          <p:cNvSpPr txBox="1">
            <a:spLocks/>
          </p:cNvSpPr>
          <p:nvPr/>
        </p:nvSpPr>
        <p:spPr bwMode="auto">
          <a:xfrm>
            <a:off x="3266741" y="2018464"/>
            <a:ext cx="1106131" cy="107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/>
              <a:t>Jan 2019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86315218-F4A0-439F-8313-2A264A5C695D}"/>
              </a:ext>
            </a:extLst>
          </p:cNvPr>
          <p:cNvSpPr txBox="1">
            <a:spLocks/>
          </p:cNvSpPr>
          <p:nvPr/>
        </p:nvSpPr>
        <p:spPr bwMode="auto">
          <a:xfrm>
            <a:off x="3333141" y="5661205"/>
            <a:ext cx="1106131" cy="31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 err="1"/>
              <a:t>Dec</a:t>
            </a:r>
            <a:r>
              <a:rPr lang="de-DE" sz="1600" dirty="0"/>
              <a:t> 2019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CFED605-A43E-4508-96AC-A206E1B45630}"/>
              </a:ext>
            </a:extLst>
          </p:cNvPr>
          <p:cNvSpPr txBox="1">
            <a:spLocks/>
          </p:cNvSpPr>
          <p:nvPr/>
        </p:nvSpPr>
        <p:spPr bwMode="auto">
          <a:xfrm rot="5400000">
            <a:off x="4015464" y="3707654"/>
            <a:ext cx="1345011" cy="49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 err="1">
                <a:solidFill>
                  <a:srgbClr val="FF0000"/>
                </a:solidFill>
              </a:rPr>
              <a:t>Warming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3C85A883-1084-4817-9E59-999A0C669E50}"/>
              </a:ext>
            </a:extLst>
          </p:cNvPr>
          <p:cNvSpPr txBox="1">
            <a:spLocks/>
          </p:cNvSpPr>
          <p:nvPr/>
        </p:nvSpPr>
        <p:spPr bwMode="auto">
          <a:xfrm rot="5400000">
            <a:off x="5634090" y="2954252"/>
            <a:ext cx="1345011" cy="49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>
                <a:solidFill>
                  <a:srgbClr val="00B050"/>
                </a:solidFill>
              </a:rPr>
              <a:t>Cooling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A23785BA-F059-4DBE-8D63-625714ACFD5C}"/>
              </a:ext>
            </a:extLst>
          </p:cNvPr>
          <p:cNvSpPr txBox="1">
            <a:spLocks/>
          </p:cNvSpPr>
          <p:nvPr/>
        </p:nvSpPr>
        <p:spPr bwMode="auto">
          <a:xfrm rot="5400000">
            <a:off x="5634090" y="4913060"/>
            <a:ext cx="1345011" cy="49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>
                <a:solidFill>
                  <a:srgbClr val="00B050"/>
                </a:solidFill>
              </a:rPr>
              <a:t>Cooling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040FF7B0-1D9A-4CB8-BA10-B1FB34C1B7AA}"/>
              </a:ext>
            </a:extLst>
          </p:cNvPr>
          <p:cNvSpPr txBox="1">
            <a:spLocks/>
          </p:cNvSpPr>
          <p:nvPr/>
        </p:nvSpPr>
        <p:spPr bwMode="auto">
          <a:xfrm rot="5400000">
            <a:off x="7086764" y="3607706"/>
            <a:ext cx="1345011" cy="49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 err="1">
                <a:solidFill>
                  <a:srgbClr val="FF0000"/>
                </a:solidFill>
              </a:rPr>
              <a:t>Warming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51E9447-5CD4-4C67-8E30-9DA013FE09C3}"/>
              </a:ext>
            </a:extLst>
          </p:cNvPr>
          <p:cNvSpPr/>
          <p:nvPr/>
        </p:nvSpPr>
        <p:spPr>
          <a:xfrm>
            <a:off x="8052694" y="6389306"/>
            <a:ext cx="41424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Teoh, Stettler, Schumann, Voigt et al., ACP, 2022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https://acp.copernicus.org/articles/22/10919/2022/</a:t>
            </a:r>
          </a:p>
        </p:txBody>
      </p:sp>
      <p:sp>
        <p:nvSpPr>
          <p:cNvPr id="24" name="Fußzeilenplatzhalter 3">
            <a:extLst>
              <a:ext uri="{FF2B5EF4-FFF2-40B4-BE49-F238E27FC236}">
                <a16:creationId xmlns:a16="http://schemas.microsoft.com/office/drawing/2014/main" id="{A0324079-CAEF-4A4D-A604-9C9713327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939" y="6586858"/>
            <a:ext cx="1872208" cy="272729"/>
          </a:xfrm>
        </p:spPr>
        <p:txBody>
          <a:bodyPr/>
          <a:lstStyle/>
          <a:p>
            <a:pPr>
              <a:defRPr/>
            </a:pPr>
            <a:r>
              <a:rPr lang="de-DE" sz="1000" dirty="0"/>
              <a:t>&gt; Christiane.Voigt@dlr.de</a:t>
            </a:r>
          </a:p>
        </p:txBody>
      </p:sp>
    </p:spTree>
    <p:extLst>
      <p:ext uri="{BB962C8B-B14F-4D97-AF65-F5344CB8AC3E}">
        <p14:creationId xmlns:p14="http://schemas.microsoft.com/office/powerpoint/2010/main" val="2161328940"/>
      </p:ext>
    </p:extLst>
  </p:cSld>
  <p:clrMapOvr>
    <a:masterClrMapping/>
  </p:clrMapOvr>
</p:sld>
</file>

<file path=ppt/theme/theme1.xml><?xml version="1.0" encoding="utf-8"?>
<a:theme xmlns:a="http://schemas.openxmlformats.org/drawingml/2006/main" name="DLR-DIAL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 1">
      <a:srgbClr val="00658B"/>
    </a:custClr>
    <a:custClr name="Blau 2">
      <a:srgbClr val="3B98CB"/>
    </a:custClr>
    <a:custClr name="Blau 3">
      <a:srgbClr val="6CB9DC"/>
    </a:custClr>
    <a:custClr name="Blau 4">
      <a:srgbClr val="A7D3EC"/>
    </a:custClr>
    <a:custClr name="Blau 5">
      <a:srgbClr val="D1E8FA"/>
    </a:custClr>
    <a:custClr name="Gelb 1">
      <a:srgbClr val="D2AE3D"/>
    </a:custClr>
    <a:custClr name="Gelb 2">
      <a:srgbClr val="F2CD51"/>
    </a:custClr>
    <a:custClr name="Gelb 3">
      <a:srgbClr val="F8DE53"/>
    </a:custClr>
    <a:custClr name="Gelb 4">
      <a:srgbClr val="FCEA7A"/>
    </a:custClr>
    <a:custClr name="Gelb 5">
      <a:srgbClr val="FFF8BE"/>
    </a:custClr>
    <a:custClr name="Grün 1">
      <a:srgbClr val="82A043"/>
    </a:custClr>
    <a:custClr name="Grün 2">
      <a:srgbClr val="A6BF51"/>
    </a:custClr>
    <a:custClr name="Grün 3">
      <a:srgbClr val="CAD55C"/>
    </a:custClr>
    <a:custClr name="Grün 4">
      <a:srgbClr val="D9DF78"/>
    </a:custClr>
    <a:custClr name="Grün 5">
      <a:srgbClr val="E6EAAF"/>
    </a:custClr>
    <a:custClr name="Grau 1">
      <a:srgbClr val="666666"/>
    </a:custClr>
    <a:custClr name="Grau 2">
      <a:srgbClr val="868585"/>
    </a:custClr>
    <a:custClr name="Grau 3">
      <a:srgbClr val="B1B1B1"/>
    </a:custClr>
    <a:custClr name="Grau 4">
      <a:srgbClr val="CFCFCF"/>
    </a:custClr>
    <a:custClr name="Grau 5">
      <a:srgbClr val="EBEBEB"/>
    </a:custClr>
  </a:custClrLst>
  <a:extLst>
    <a:ext uri="{05A4C25C-085E-4340-85A3-A5531E510DB2}">
      <thm15:themeFamily xmlns:thm15="http://schemas.microsoft.com/office/thememl/2012/main" name="DLR-DIAL" id="{21490E1F-8616-4714-BC87-B90454949E32}" vid="{7993CF12-7342-43F8-810B-153B9A61B7F6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916FCA7F13C84FBB0D90609796FC6E" ma:contentTypeVersion="0" ma:contentTypeDescription="Ein neues Dokument erstellen." ma:contentTypeScope="" ma:versionID="23238479d8bdee3a6086092e0fe9c324">
  <xsd:schema xmlns:xsd="http://www.w3.org/2001/XMLSchema" xmlns:xs="http://www.w3.org/2001/XMLSchema" xmlns:p="http://schemas.microsoft.com/office/2006/metadata/properties" xmlns:ns2="0cac994b-4d76-48bc-810e-e74b56845cf1" targetNamespace="http://schemas.microsoft.com/office/2006/metadata/properties" ma:root="true" ma:fieldsID="1762d8b97df4c1925dc1e5e85d189a1d" ns2:_="">
    <xsd:import namespace="0cac994b-4d76-48bc-810e-e74b56845cf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ac994b-4d76-48bc-810e-e74b56845cf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cac994b-4d76-48bc-810e-e74b56845cf1">7DR2QXF5SWFR-1179778984-42</_dlc_DocId>
    <_dlc_DocIdUrl xmlns="0cac994b-4d76-48bc-810e-e74b56845cf1">
      <Url>https://teamsites.dlr.de/fl/DIAL/_layouts/DocIdRedir.aspx?ID=7DR2QXF5SWFR-1179778984-42</Url>
      <Description>7DR2QXF5SWFR-1179778984-42</Description>
    </_dlc_DocIdUrl>
  </documentManagement>
</p:properties>
</file>

<file path=customXml/item4.xml><?xml version="1.0" encoding="utf-8"?>
<tns:customPropertyEditors xmlns:tns="http://schemas.microsoft.com/office/2006/customDocumentInformationPanel">
  <tns:showOnOpen>false</tns:showOnOpen>
  <tns:defaultPropertyEditorNamespace>Standardeigenschaften</tns:defaultPropertyEditorNamespace>
</tns:customPropertyEditors>
</file>

<file path=customXml/item5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3CDFE0B2-9053-41EB-A341-A1EFE91C71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1F705B-F254-4BC7-B490-E77BF6E309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ac994b-4d76-48bc-810e-e74b56845c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9F7F3F-3EED-445E-B8EE-722E88EF9FEA}">
  <ds:schemaRefs>
    <ds:schemaRef ds:uri="http://purl.org/dc/terms/"/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0cac994b-4d76-48bc-810e-e74b56845cf1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60F01956-55D7-4BF0-A888-190F7695FD99}">
  <ds:schemaRefs>
    <ds:schemaRef ds:uri="http://schemas.microsoft.com/office/2006/customDocumentInformationPanel"/>
  </ds:schemaRefs>
</ds:datastoreItem>
</file>

<file path=customXml/itemProps5.xml><?xml version="1.0" encoding="utf-8"?>
<ds:datastoreItem xmlns:ds="http://schemas.openxmlformats.org/officeDocument/2006/customXml" ds:itemID="{1CFAC589-D41B-435E-AC04-0D43C57A6856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DLR-DIAL</Template>
  <TotalTime>0</TotalTime>
  <Words>354</Words>
  <Application>Microsoft Office PowerPoint</Application>
  <PresentationFormat>Benutzerdefiniert</PresentationFormat>
  <Paragraphs>67</Paragraphs>
  <Slides>9</Slides>
  <Notes>2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Frutiger 45 Light</vt:lpstr>
      <vt:lpstr>Wingdings</vt:lpstr>
      <vt:lpstr>DLR-DIAL</vt:lpstr>
      <vt:lpstr>Better understanding of Contrails And Their Mitigation Options</vt:lpstr>
      <vt:lpstr>Climate impact from aviation (1940-2018)</vt:lpstr>
      <vt:lpstr>Global Warming Potential of Aviation</vt:lpstr>
      <vt:lpstr>Formation of contrails and climate impact </vt:lpstr>
      <vt:lpstr>Contrail-Cirrus Prediction Tool (CoCiP) –  Flight segment contrail climate forcing</vt:lpstr>
      <vt:lpstr>Climate impact from contrails</vt:lpstr>
      <vt:lpstr>Contrail avoidance by flight routing</vt:lpstr>
      <vt:lpstr>PowerPoint-Präsentation</vt:lpstr>
      <vt:lpstr>Warming and Cooling by Contrails</vt:lpstr>
    </vt:vector>
  </TitlesOfParts>
  <Company>T-Systems SfR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aero-1</dc:creator>
  <cp:lastModifiedBy>Scholz, Dieter</cp:lastModifiedBy>
  <cp:revision>447</cp:revision>
  <cp:lastPrinted>2023-12-12T09:42:50Z</cp:lastPrinted>
  <dcterms:created xsi:type="dcterms:W3CDTF">2020-12-09T09:42:05Z</dcterms:created>
  <dcterms:modified xsi:type="dcterms:W3CDTF">2025-11-05T02:29:19Z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0x0101004F916FCA7F13C84FBB0D90609796FC6E</vt:lpwstr>
  </property>
  <property fmtid="{D5CDD505-2E9C-101B-9397-08002B2CF9AE}" pid="3" name="_dlc_DocIdItemGuid">
    <vt:lpwstr>afa72364-0a0a-4ffe-9753-e7fb3c2ab94e</vt:lpwstr>
  </property>
  <property fmtid="{D5CDD505-2E9C-101B-9397-08002B2CF9AE}" pid="4" name="Order">
    <vt:r8>4200</vt:r8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2025-11-05T02:24:24Z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2c6cac8d-ab61-47b3-8209-4df2e46aefbc</vt:lpwstr>
  </property>
  <property fmtid="{D5CDD505-2E9C-101B-9397-08002B2CF9AE}" pid="10" name="MSIP_Label_defa4170-0d19-0005-0004-bc88714345d2_ActionId">
    <vt:lpwstr>22456c24-a212-4a45-b175-8b8e918d3f12</vt:lpwstr>
  </property>
  <property fmtid="{D5CDD505-2E9C-101B-9397-08002B2CF9AE}" pid="11" name="MSIP_Label_defa4170-0d19-0005-0004-bc88714345d2_ContentBits">
    <vt:lpwstr>0</vt:lpwstr>
  </property>
  <property fmtid="{D5CDD505-2E9C-101B-9397-08002B2CF9AE}" pid="12" name="MSIP_Label_defa4170-0d19-0005-0004-bc88714345d2_Tag">
    <vt:lpwstr>10, 3, 0, 1</vt:lpwstr>
  </property>
</Properties>
</file>