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61" r:id="rId5"/>
  </p:sldIdLst>
  <p:sldSz cx="30275213" cy="4280376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ls Raaf" initials="NR" lastIdx="1" clrIdx="0">
    <p:extLst>
      <p:ext uri="{19B8F6BF-5375-455C-9EA6-DF929625EA0E}">
        <p15:presenceInfo xmlns:p15="http://schemas.microsoft.com/office/powerpoint/2012/main" userId="ae3903255d7d91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3CA0"/>
    <a:srgbClr val="0096D2"/>
    <a:srgbClr val="A0B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14" autoAdjust="0"/>
    <p:restoredTop sz="94660"/>
  </p:normalViewPr>
  <p:slideViewPr>
    <p:cSldViewPr snapToGrid="0">
      <p:cViewPr>
        <p:scale>
          <a:sx n="20" d="100"/>
          <a:sy n="20" d="100"/>
        </p:scale>
        <p:origin x="1512" y="-2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FC15F9A-258C-4335-B6C2-898695F9A1AF}"/>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a:extLst>
              <a:ext uri="{FF2B5EF4-FFF2-40B4-BE49-F238E27FC236}">
                <a16:creationId xmlns:a16="http://schemas.microsoft.com/office/drawing/2014/main" id="{B94DDC2D-5DE7-4CE9-91B9-D8A048115DC0}"/>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2B7E4E3-665D-4259-9FD1-983EE819D7DD}" type="datetimeFigureOut">
              <a:rPr lang="de-DE" smtClean="0"/>
              <a:t>13.09.2023</a:t>
            </a:fld>
            <a:endParaRPr lang="de-DE"/>
          </a:p>
        </p:txBody>
      </p:sp>
      <p:sp>
        <p:nvSpPr>
          <p:cNvPr id="4" name="Fußzeilenplatzhalter 3">
            <a:extLst>
              <a:ext uri="{FF2B5EF4-FFF2-40B4-BE49-F238E27FC236}">
                <a16:creationId xmlns:a16="http://schemas.microsoft.com/office/drawing/2014/main" id="{952255DC-81C3-459E-8BE5-05CD250D4010}"/>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E2E6BA2D-9EB6-471C-B0C8-F3A1DF36DFF7}"/>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E8A05FEE-7CEC-4E8E-9220-39F32B3806BC}" type="slidenum">
              <a:rPr lang="de-DE" smtClean="0"/>
              <a:t>‹Nr.›</a:t>
            </a:fld>
            <a:endParaRPr lang="de-DE"/>
          </a:p>
        </p:txBody>
      </p:sp>
    </p:spTree>
    <p:extLst>
      <p:ext uri="{BB962C8B-B14F-4D97-AF65-F5344CB8AC3E}">
        <p14:creationId xmlns:p14="http://schemas.microsoft.com/office/powerpoint/2010/main" val="259394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86125FD-8630-468E-A3A7-8085EC8E07FB}" type="datetimeFigureOut">
              <a:rPr lang="de-DE" smtClean="0"/>
              <a:t>13.09.2023</a:t>
            </a:fld>
            <a:endParaRPr lang="de-DE"/>
          </a:p>
        </p:txBody>
      </p:sp>
      <p:sp>
        <p:nvSpPr>
          <p:cNvPr id="4" name="Folienbildplatzhalter 3"/>
          <p:cNvSpPr>
            <a:spLocks noGrp="1" noRot="1" noChangeAspect="1"/>
          </p:cNvSpPr>
          <p:nvPr>
            <p:ph type="sldImg" idx="2"/>
          </p:nvPr>
        </p:nvSpPr>
        <p:spPr>
          <a:xfrm>
            <a:off x="2330450" y="1279525"/>
            <a:ext cx="2443163"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EA21FB1-59C5-42B1-8B53-F2E41FC04927}" type="slidenum">
              <a:rPr lang="de-DE" smtClean="0"/>
              <a:t>‹Nr.›</a:t>
            </a:fld>
            <a:endParaRPr lang="de-DE"/>
          </a:p>
        </p:txBody>
      </p:sp>
    </p:spTree>
    <p:extLst>
      <p:ext uri="{BB962C8B-B14F-4D97-AF65-F5344CB8AC3E}">
        <p14:creationId xmlns:p14="http://schemas.microsoft.com/office/powerpoint/2010/main" val="40338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EEA21FB1-59C5-42B1-8B53-F2E41FC04927}" type="slidenum">
              <a:rPr lang="de-DE" smtClean="0"/>
              <a:t>1</a:t>
            </a:fld>
            <a:endParaRPr lang="de-DE"/>
          </a:p>
        </p:txBody>
      </p:sp>
    </p:spTree>
    <p:extLst>
      <p:ext uri="{BB962C8B-B14F-4D97-AF65-F5344CB8AC3E}">
        <p14:creationId xmlns:p14="http://schemas.microsoft.com/office/powerpoint/2010/main" val="226881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nleitung_Seite1">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37A8C8-7881-4CD2-990A-3A380AA18DB6}"/>
              </a:ext>
            </a:extLst>
          </p:cNvPr>
          <p:cNvSpPr txBox="1"/>
          <p:nvPr userDrawn="1"/>
        </p:nvSpPr>
        <p:spPr>
          <a:xfrm>
            <a:off x="1452086" y="13045440"/>
            <a:ext cx="27371040" cy="8328498"/>
          </a:xfrm>
          <a:prstGeom prst="rect">
            <a:avLst/>
          </a:prstGeom>
          <a:noFill/>
        </p:spPr>
        <p:txBody>
          <a:bodyPr wrap="square" rtlCol="0">
            <a:spAutoFit/>
          </a:bodyPr>
          <a:lstStyle/>
          <a:p>
            <a:pPr algn="just">
              <a:lnSpc>
                <a:spcPct val="150000"/>
              </a:lnSpc>
            </a:pPr>
            <a:r>
              <a:rPr lang="de-DE"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Als eine der letzten Aufgaben steht nun noch die Erstellung des Masterposters an, welches im A0 – Format erstellt werden soll. Dies ist für wissenschaftliche Poster, wie sie auf </a:t>
            </a:r>
            <a:r>
              <a:rPr lang="de-DE" sz="3000" b="1"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Postersessions</a:t>
            </a:r>
            <a:r>
              <a:rPr lang="de-DE"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 etc. ausgestellt werden üblich. Um Ihnen die Gestaltung und Umsetzung zu erleichtern, finden Sie in dieser Präsentation Mustervorlagen und entsprechende Erläuterungen. Nehmen Sie sich bitte die Zeit, die folgenden einführenden Punkte aufmerksam durchzulesen, damit Ihr Poster nach seiner Fertigstellung alle Bewertungskriterien erfüllt.</a:t>
            </a:r>
          </a:p>
          <a:p>
            <a:pPr algn="just">
              <a:lnSpc>
                <a:spcPct val="1500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Mit der Verpflichtung der Absolvent*innen zur Erstellung eines Masterposters verfolgt das Department F&amp;F zwei wesentliche Zielsetzungen: </a:t>
            </a:r>
          </a:p>
          <a:p>
            <a:pPr algn="just">
              <a:lnSpc>
                <a:spcPct val="1500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Einerseits soll speziell vor dem Hintergrund des angestrebten Abschlusses „Master </a:t>
            </a:r>
            <a:r>
              <a:rPr lang="de-DE" sz="3000" b="0"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Sciene</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die Erstellung eines solchen wissenschaftlichen Posters geübt werden. Andererseits sollen die Poster im Rahmen der Öffentlichkeitsarbeit der HAW Hamburg genutzt werden können. </a:t>
            </a:r>
          </a:p>
          <a:p>
            <a:pPr algn="just">
              <a:lnSpc>
                <a:spcPct val="1500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Im .</a:t>
            </a:r>
            <a:r>
              <a:rPr lang="de-DE" sz="3000" b="0"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zip</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-Ordner, den Sie sich bereits von der HAW-Website heruntergeladen haben, befindet sich daher ein Formular, mit dem Sie und ggf. Ihr/e industrielle/r Betreuer*in Ihr Poster für diese Nutzung freigeben. Bitte geben Sie das von Ihnen und Ihrem / Ihrer industriellen/r Betreuer*in unterschriebene Formular („Freigabe des im Rahmen der Masterarbeit erstellten wissenschaftlichen Posters“) zusammen mit dem erstellten Poster in digitaler Form auf der CD ab. Wenn Sie dieses Formular nicht unterschreiben, hat dies keine Auswirkungen auf die Bewertung des Posters. Die Erstellung des Posters ist dennoch durchzuführen.</a:t>
            </a:r>
          </a:p>
        </p:txBody>
      </p:sp>
      <p:sp>
        <p:nvSpPr>
          <p:cNvPr id="3" name="Textfeld 2">
            <a:extLst>
              <a:ext uri="{FF2B5EF4-FFF2-40B4-BE49-F238E27FC236}">
                <a16:creationId xmlns:a16="http://schemas.microsoft.com/office/drawing/2014/main" id="{7CAE0334-B0C5-419E-A1EF-F1C149D1D231}"/>
              </a:ext>
            </a:extLst>
          </p:cNvPr>
          <p:cNvSpPr txBox="1"/>
          <p:nvPr userDrawn="1"/>
        </p:nvSpPr>
        <p:spPr>
          <a:xfrm>
            <a:off x="1452086" y="21939761"/>
            <a:ext cx="27371040" cy="5789342"/>
          </a:xfrm>
          <a:prstGeom prst="rect">
            <a:avLst/>
          </a:prstGeom>
          <a:noFill/>
        </p:spPr>
        <p:txBody>
          <a:bodyPr wrap="square" rtlCol="0">
            <a:spAutoFit/>
          </a:bodyPr>
          <a:lstStyle/>
          <a:p>
            <a:pPr algn="just">
              <a:lnSpc>
                <a:spcPct val="150000"/>
              </a:lnSpc>
            </a:pPr>
            <a:r>
              <a:rPr lang="de-DE" sz="4000" b="1" kern="1200">
                <a:solidFill>
                  <a:srgbClr val="003CA0"/>
                </a:solidFill>
                <a:latin typeface="Open Sans" panose="020B0606030504020204" pitchFamily="34" charset="0"/>
                <a:ea typeface="Open Sans" panose="020B0606030504020204" pitchFamily="34" charset="0"/>
                <a:cs typeface="Open Sans" panose="020B0606030504020204" pitchFamily="34" charset="0"/>
              </a:rPr>
              <a:t>MASTERPOSTER ZU ARBEITEN, DIE EINER GEHEIMHALTUNGSERKLÄRUNG UNTERLIEGEN</a:t>
            </a:r>
          </a:p>
          <a:p>
            <a:pPr algn="just">
              <a:lnSpc>
                <a:spcPct val="1500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Auch für solche Arbeiten, die einer Geheimhaltungserklärung unterliegen, ist ein im Rahmen der Öffentlichkeitsarbeit der HAW Hamburg nutzbares Masterposter zu erstellen. Der Inhalt des Posters sollte daher entsprechend ausgewählt werden. Einige Anregungen zur Vermeidung von Konflikten mit den Interessen des beteiligten Industrieunternehmens wären z.B.:</a:t>
            </a:r>
          </a:p>
          <a:p>
            <a:pPr marL="457200" lvl="0" indent="-457200" algn="just">
              <a:lnSpc>
                <a:spcPct val="150000"/>
              </a:lnSpc>
              <a:buFont typeface="Arial" panose="020B0604020202020204" pitchFamily="34" charset="0"/>
              <a:buChar char="•"/>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Herausgreifen eines in sich abgeschlossenen (wissenschaftlichen) Themenkomplexes, der nicht der Geheimhaltung unterliegt</a:t>
            </a:r>
          </a:p>
          <a:p>
            <a:pPr marL="457200" lvl="0" indent="-457200" algn="just">
              <a:lnSpc>
                <a:spcPct val="150000"/>
              </a:lnSpc>
              <a:buFont typeface="Arial" panose="020B0604020202020204" pitchFamily="34" charset="0"/>
              <a:buChar char="•"/>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Modifikation von Diagrammachsen (z.B. ausschließlich rein qualitative Darstellung der </a:t>
            </a:r>
            <a:r>
              <a:rPr lang="de-DE" sz="3000" b="0"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Graphenverläufe</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457200" lvl="0" indent="-457200" algn="just">
              <a:lnSpc>
                <a:spcPct val="150000"/>
              </a:lnSpc>
              <a:buFont typeface="Arial" panose="020B0604020202020204" pitchFamily="34" charset="0"/>
              <a:buChar char="•"/>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Darstellung der wissenschaftlichen Methoden, die als Grundlage für die Arbeit dienten</a:t>
            </a:r>
          </a:p>
          <a:p>
            <a:pPr algn="just">
              <a:lnSpc>
                <a:spcPct val="1500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Die Auswahl der Inhalte des Posters sollte unbedingt in Absprache mit Ihrem / Ihrer Betreuer*in erfolgen.</a:t>
            </a:r>
          </a:p>
        </p:txBody>
      </p:sp>
      <p:sp>
        <p:nvSpPr>
          <p:cNvPr id="4" name="Textplatzhalter 15">
            <a:extLst>
              <a:ext uri="{FF2B5EF4-FFF2-40B4-BE49-F238E27FC236}">
                <a16:creationId xmlns:a16="http://schemas.microsoft.com/office/drawing/2014/main" id="{372D6733-6C1C-4CA0-88D7-5AB792115ADE}"/>
              </a:ext>
            </a:extLst>
          </p:cNvPr>
          <p:cNvSpPr txBox="1">
            <a:spLocks/>
          </p:cNvSpPr>
          <p:nvPr userDrawn="1"/>
        </p:nvSpPr>
        <p:spPr>
          <a:xfrm>
            <a:off x="1066797" y="9318456"/>
            <a:ext cx="28101925" cy="2451904"/>
          </a:xfrm>
          <a:prstGeom prst="rect">
            <a:avLst/>
          </a:prstGeom>
        </p:spPr>
        <p:txBody>
          <a:bodyPr anchor="ctr">
            <a:noAutofit/>
          </a:bodyPr>
          <a:lstStyle>
            <a:lvl1pPr marL="0" indent="0" algn="l" defTabSz="3027487" rtl="0" eaLnBrk="1" latinLnBrk="0" hangingPunct="1">
              <a:lnSpc>
                <a:spcPct val="90000"/>
              </a:lnSpc>
              <a:spcBef>
                <a:spcPts val="3311"/>
              </a:spcBef>
              <a:buFont typeface="Arial" panose="020B0604020202020204" pitchFamily="34" charset="0"/>
              <a:buNone/>
              <a:defRPr sz="5000"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003CA0"/>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003CA0"/>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003CA0"/>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003CA0"/>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lnSpc>
                <a:spcPct val="100000"/>
              </a:lnSpc>
            </a:pPr>
            <a:r>
              <a:rPr lang="de-DE" sz="5400" b="1" kern="1200">
                <a:solidFill>
                  <a:srgbClr val="0096D2"/>
                </a:solidFill>
                <a:latin typeface="Martel Heavy" panose="00000A00000000000000" pitchFamily="2" charset="0"/>
                <a:ea typeface="Open Sans" panose="020B0606030504020204" pitchFamily="34" charset="0"/>
                <a:cs typeface="Martel Heavy" panose="00000A00000000000000" pitchFamily="2" charset="0"/>
              </a:rPr>
              <a:t>Herzlichen Glückwunsch, Sie befinden sich auf der Zielgeraden zu Ihrem Masterabschluss an der HAW Hamburg!</a:t>
            </a:r>
          </a:p>
        </p:txBody>
      </p:sp>
      <p:sp>
        <p:nvSpPr>
          <p:cNvPr id="5" name="Textplatzhalter 17">
            <a:extLst>
              <a:ext uri="{FF2B5EF4-FFF2-40B4-BE49-F238E27FC236}">
                <a16:creationId xmlns:a16="http://schemas.microsoft.com/office/drawing/2014/main" id="{2D2D8216-EBF6-4A41-9DCB-F5EB5435268D}"/>
              </a:ext>
            </a:extLst>
          </p:cNvPr>
          <p:cNvSpPr txBox="1">
            <a:spLocks/>
          </p:cNvSpPr>
          <p:nvPr userDrawn="1"/>
        </p:nvSpPr>
        <p:spPr>
          <a:xfrm>
            <a:off x="1066798" y="6200649"/>
            <a:ext cx="28101925" cy="2356294"/>
          </a:xfrm>
          <a:prstGeom prst="rect">
            <a:avLst/>
          </a:prstGeom>
        </p:spPr>
        <p:txBody>
          <a:bodyPr anchor="ctr">
            <a:normAutofit/>
          </a:bodyPr>
          <a:lstStyle>
            <a:lvl1pPr marL="0" indent="0" algn="l" defTabSz="3027487" rtl="0" eaLnBrk="1" latinLnBrk="0" hangingPunct="1">
              <a:lnSpc>
                <a:spcPct val="90000"/>
              </a:lnSpc>
              <a:spcBef>
                <a:spcPts val="3311"/>
              </a:spcBef>
              <a:buFont typeface="Arial" panose="020B0604020202020204" pitchFamily="34" charset="0"/>
              <a:buNone/>
              <a:defRPr sz="9000" b="1"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sz="9000">
                <a:solidFill>
                  <a:srgbClr val="003CA0"/>
                </a:solidFill>
                <a:latin typeface="Martel Heavy" panose="00000A00000000000000" pitchFamily="2" charset="0"/>
                <a:cs typeface="Martel Heavy" panose="00000A00000000000000" pitchFamily="2" charset="0"/>
              </a:rPr>
              <a:t>Anleitung zur Erstellung eines Masterposters</a:t>
            </a:r>
          </a:p>
        </p:txBody>
      </p:sp>
      <p:sp>
        <p:nvSpPr>
          <p:cNvPr id="6" name="Textplatzhalter 19">
            <a:extLst>
              <a:ext uri="{FF2B5EF4-FFF2-40B4-BE49-F238E27FC236}">
                <a16:creationId xmlns:a16="http://schemas.microsoft.com/office/drawing/2014/main" id="{CCA58A74-9F64-416A-BCE3-74FE3B0F3743}"/>
              </a:ext>
            </a:extLst>
          </p:cNvPr>
          <p:cNvSpPr txBox="1">
            <a:spLocks/>
          </p:cNvSpPr>
          <p:nvPr userDrawn="1"/>
        </p:nvSpPr>
        <p:spPr>
          <a:xfrm>
            <a:off x="1066797" y="40696030"/>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a:t>Stand 03/2020</a:t>
            </a:r>
          </a:p>
        </p:txBody>
      </p:sp>
      <p:sp>
        <p:nvSpPr>
          <p:cNvPr id="7" name="Textplatzhalter 19">
            <a:extLst>
              <a:ext uri="{FF2B5EF4-FFF2-40B4-BE49-F238E27FC236}">
                <a16:creationId xmlns:a16="http://schemas.microsoft.com/office/drawing/2014/main" id="{B70C4660-3A15-4CDF-97AB-46A8ACA6C5A1}"/>
              </a:ext>
            </a:extLst>
          </p:cNvPr>
          <p:cNvSpPr txBox="1">
            <a:spLocks/>
          </p:cNvSpPr>
          <p:nvPr userDrawn="1"/>
        </p:nvSpPr>
        <p:spPr>
          <a:xfrm>
            <a:off x="1066797" y="41236844"/>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a:t>Prüfungsordnung 2020</a:t>
            </a:r>
          </a:p>
        </p:txBody>
      </p:sp>
    </p:spTree>
    <p:extLst>
      <p:ext uri="{BB962C8B-B14F-4D97-AF65-F5344CB8AC3E}">
        <p14:creationId xmlns:p14="http://schemas.microsoft.com/office/powerpoint/2010/main" val="1196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leitung_Seite2">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CAE0334-B0C5-419E-A1EF-F1C149D1D231}"/>
              </a:ext>
            </a:extLst>
          </p:cNvPr>
          <p:cNvSpPr txBox="1"/>
          <p:nvPr userDrawn="1"/>
        </p:nvSpPr>
        <p:spPr>
          <a:xfrm>
            <a:off x="1452085" y="12417062"/>
            <a:ext cx="27371040" cy="6946710"/>
          </a:xfrm>
          <a:prstGeom prst="rect">
            <a:avLst/>
          </a:prstGeom>
          <a:noFill/>
        </p:spPr>
        <p:txBody>
          <a:bodyPr wrap="square" rtlCol="0">
            <a:spAutoFit/>
          </a:bodyPr>
          <a:lstStyle/>
          <a:p>
            <a:pPr algn="just">
              <a:lnSpc>
                <a:spcPts val="4900"/>
              </a:lnSpc>
            </a:pPr>
            <a:r>
              <a:rPr lang="de-DE" sz="4000" b="1" kern="1200">
                <a:solidFill>
                  <a:srgbClr val="003CA0"/>
                </a:solidFill>
                <a:latin typeface="Open Sans" panose="020B0606030504020204" pitchFamily="34" charset="0"/>
                <a:ea typeface="Open Sans" panose="020B0606030504020204" pitchFamily="34" charset="0"/>
                <a:cs typeface="Open Sans" panose="020B0606030504020204" pitchFamily="34" charset="0"/>
              </a:rPr>
              <a:t>NUTZUNG DES TEMPLATES</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In dieser Präsentation finden Sie 3 verschiedene Mustervorlagen als Layoutvorschläge für Ihr Abschlussposter – zwei davon in deutscher und eine in englischer Sprache. Bitte suchen Sie sich EINE Mustervorlage für Ihre Arbeit aus und löschen Sie die restlichen Seiten aus dieser Präsentation.</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Sie sollten sich dabei an die formale Gliederung und Aufteilung (Text – Grafik) der Templates halten. Es steht Ihnen jedoch frei, diese in ihrem Umfang zu variieren und die Textfeldlängen anzupassen.</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Achten Sie aber bitte unbedingt darauf, dass sie die Abstände zu den Seitenrändern, sowie zwischen den Textfeldern einhalten (d.h. die Breite der Textfelder), sodass sich ein ansprechendes und auch über unterschiedliche Poster hinweg einheitliches Bild ergibt. Zur Kontrolle steht Ihnen in dieser Vorlage für jeden Layoutvorschlag eine blaue Layoutmaske zur Verfügung (auf den letzten beiden Folien), die Sie schnell und einfach über Ihr fertig gestaltetes Poster legen können, um die Einhaltung der Maße zu überprüfen. Die Einhaltung dieser Regeln fließt später auch in die Bewertung Ihres Posters mit ein. Die Einhaltung dieser Regeln fließt später auch in die Bewertung Ihres Posters mit ein.</a:t>
            </a:r>
          </a:p>
          <a:p>
            <a:pPr algn="just">
              <a:lnSpc>
                <a:spcPts val="4900"/>
              </a:lnSpc>
            </a:pPr>
            <a:endPar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feld 3">
            <a:extLst>
              <a:ext uri="{FF2B5EF4-FFF2-40B4-BE49-F238E27FC236}">
                <a16:creationId xmlns:a16="http://schemas.microsoft.com/office/drawing/2014/main" id="{17755530-F270-4274-9048-879C9342941B}"/>
              </a:ext>
            </a:extLst>
          </p:cNvPr>
          <p:cNvSpPr txBox="1"/>
          <p:nvPr userDrawn="1"/>
        </p:nvSpPr>
        <p:spPr>
          <a:xfrm>
            <a:off x="1452085" y="19582047"/>
            <a:ext cx="27371040" cy="5061578"/>
          </a:xfrm>
          <a:prstGeom prst="rect">
            <a:avLst/>
          </a:prstGeom>
          <a:noFill/>
        </p:spPr>
        <p:txBody>
          <a:bodyPr wrap="square" rtlCol="0">
            <a:spAutoFit/>
          </a:bodyPr>
          <a:lstStyle/>
          <a:p>
            <a:pPr algn="just">
              <a:lnSpc>
                <a:spcPts val="4900"/>
              </a:lnSpc>
            </a:pPr>
            <a:r>
              <a:rPr lang="de-DE" sz="4000" b="1" kern="1200">
                <a:solidFill>
                  <a:srgbClr val="003CA0"/>
                </a:solidFill>
                <a:latin typeface="Open Sans" panose="020B0606030504020204" pitchFamily="34" charset="0"/>
                <a:ea typeface="Open Sans" panose="020B0606030504020204" pitchFamily="34" charset="0"/>
                <a:cs typeface="Open Sans" panose="020B0606030504020204" pitchFamily="34" charset="0"/>
              </a:rPr>
              <a:t>SCHRIFTARTEN UND -FARBEN</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Das Corporate Design (CD) der Hochschule sieht die Schriftarten Martel Heavy und Open Sans vor. Deren Verwendung ist obligatorisch, jedoch sind sie nicht bei Microsoft Office vorinstalliert (ja Sie haben richtig gehört, aber haben Sie etwas anderes von der HAW erwartet? 😉).</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In dem .</a:t>
            </a:r>
            <a:r>
              <a:rPr lang="de-DE" sz="3000" b="0"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zip</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-Ordner, den Sie sich von der HAW-Website heruntergeladen haben, befinden sich die Installationsdateien für die oben genannten Schriftarten. Mit je einem Doppelklick auf die insgesamt vier Installationsdateien öffnet sich ein Fenster mit einem Beispieltext der Schriften. Klicken Sie oben links auf den Button „Installieren“. Herzlichen Glückwunsch, Sie haben damit gezeigt, dass Sie Ihren Masterabschluss verdient haben und sind jetzt stolzer Besitzer der HAW Schriftarten!</a:t>
            </a:r>
            <a:endParaRPr lang="de-DE" sz="1600" b="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Die verwendbaren Schriftfarben richten sich ebenfalls nach dem offiziellen Corporate Design der HAW Hamburg und sind wie folgt definiert:</a:t>
            </a:r>
          </a:p>
        </p:txBody>
      </p:sp>
      <p:graphicFrame>
        <p:nvGraphicFramePr>
          <p:cNvPr id="6" name="Tabelle 5">
            <a:extLst>
              <a:ext uri="{FF2B5EF4-FFF2-40B4-BE49-F238E27FC236}">
                <a16:creationId xmlns:a16="http://schemas.microsoft.com/office/drawing/2014/main" id="{52DAC08F-6A76-4172-9D94-B9A75F255514}"/>
              </a:ext>
            </a:extLst>
          </p:cNvPr>
          <p:cNvGraphicFramePr>
            <a:graphicFrameLocks noGrp="1"/>
          </p:cNvGraphicFramePr>
          <p:nvPr userDrawn="1">
            <p:extLst>
              <p:ext uri="{D42A27DB-BD31-4B8C-83A1-F6EECF244321}">
                <p14:modId xmlns:p14="http://schemas.microsoft.com/office/powerpoint/2010/main" val="289835653"/>
              </p:ext>
            </p:extLst>
          </p:nvPr>
        </p:nvGraphicFramePr>
        <p:xfrm>
          <a:off x="1452085" y="24785769"/>
          <a:ext cx="27371040" cy="2759353"/>
        </p:xfrm>
        <a:graphic>
          <a:graphicData uri="http://schemas.openxmlformats.org/drawingml/2006/table">
            <a:tbl>
              <a:tblPr firstRow="1" firstCol="1" bandRow="1">
                <a:tableStyleId>{5940675A-B579-460E-94D1-54222C63F5DA}</a:tableStyleId>
              </a:tblPr>
              <a:tblGrid>
                <a:gridCol w="6849233">
                  <a:extLst>
                    <a:ext uri="{9D8B030D-6E8A-4147-A177-3AD203B41FA5}">
                      <a16:colId xmlns:a16="http://schemas.microsoft.com/office/drawing/2014/main" val="2212127253"/>
                    </a:ext>
                  </a:extLst>
                </a:gridCol>
                <a:gridCol w="4105835">
                  <a:extLst>
                    <a:ext uri="{9D8B030D-6E8A-4147-A177-3AD203B41FA5}">
                      <a16:colId xmlns:a16="http://schemas.microsoft.com/office/drawing/2014/main" val="3694505463"/>
                    </a:ext>
                  </a:extLst>
                </a:gridCol>
                <a:gridCol w="3657600">
                  <a:extLst>
                    <a:ext uri="{9D8B030D-6E8A-4147-A177-3AD203B41FA5}">
                      <a16:colId xmlns:a16="http://schemas.microsoft.com/office/drawing/2014/main" val="1355272860"/>
                    </a:ext>
                  </a:extLst>
                </a:gridCol>
                <a:gridCol w="3529130">
                  <a:extLst>
                    <a:ext uri="{9D8B030D-6E8A-4147-A177-3AD203B41FA5}">
                      <a16:colId xmlns:a16="http://schemas.microsoft.com/office/drawing/2014/main" val="745823690"/>
                    </a:ext>
                  </a:extLst>
                </a:gridCol>
                <a:gridCol w="9229242">
                  <a:extLst>
                    <a:ext uri="{9D8B030D-6E8A-4147-A177-3AD203B41FA5}">
                      <a16:colId xmlns:a16="http://schemas.microsoft.com/office/drawing/2014/main" val="179591705"/>
                    </a:ext>
                  </a:extLst>
                </a:gridCol>
              </a:tblGrid>
              <a:tr h="543189">
                <a:tc>
                  <a:txBody>
                    <a:bodyPr/>
                    <a:lstStyle/>
                    <a:p>
                      <a:pPr algn="just">
                        <a:lnSpc>
                          <a:spcPct val="107000"/>
                        </a:lnSpc>
                        <a:spcAft>
                          <a:spcPts val="0"/>
                        </a:spcAft>
                      </a:pPr>
                      <a:r>
                        <a:rPr lang="de-DE" sz="3000" b="1">
                          <a:effectLst/>
                        </a:rPr>
                        <a:t>Name</a:t>
                      </a: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gridSpan="3">
                  <a:txBody>
                    <a:bodyPr/>
                    <a:lstStyle/>
                    <a:p>
                      <a:pPr algn="just">
                        <a:lnSpc>
                          <a:spcPct val="107000"/>
                        </a:lnSpc>
                        <a:spcAft>
                          <a:spcPts val="0"/>
                        </a:spcAft>
                      </a:pPr>
                      <a:r>
                        <a:rPr lang="de-DE" sz="3000" b="1">
                          <a:effectLst/>
                        </a:rPr>
                        <a:t>RGB-Farbcode</a:t>
                      </a: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hMerge="1">
                  <a:txBody>
                    <a:bodyPr/>
                    <a:lstStyle/>
                    <a:p>
                      <a:endParaRPr lang="de-DE"/>
                    </a:p>
                  </a:txBody>
                  <a:tcPr/>
                </a:tc>
                <a:tc hMerge="1">
                  <a:txBody>
                    <a:bodyPr/>
                    <a:lstStyle/>
                    <a:p>
                      <a:endParaRPr lang="de-DE"/>
                    </a:p>
                  </a:txBody>
                  <a:tcPr/>
                </a:tc>
                <a:tc>
                  <a:txBody>
                    <a:bodyPr/>
                    <a:lstStyle/>
                    <a:p>
                      <a:pPr algn="just">
                        <a:lnSpc>
                          <a:spcPct val="107000"/>
                        </a:lnSpc>
                        <a:spcAft>
                          <a:spcPts val="0"/>
                        </a:spcAft>
                      </a:pPr>
                      <a:r>
                        <a:rPr lang="de-DE" sz="3000" b="1">
                          <a:effectLst/>
                        </a:rPr>
                        <a:t>Farbe</a:t>
                      </a: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37802496"/>
                  </a:ext>
                </a:extLst>
              </a:tr>
              <a:tr h="586597">
                <a:tc>
                  <a:txBody>
                    <a:bodyPr/>
                    <a:lstStyle/>
                    <a:p>
                      <a:pPr algn="just">
                        <a:lnSpc>
                          <a:spcPct val="107000"/>
                        </a:lnSpc>
                        <a:spcAft>
                          <a:spcPts val="0"/>
                        </a:spcAft>
                      </a:pPr>
                      <a:r>
                        <a:rPr lang="de-DE" sz="3000">
                          <a:effectLst/>
                        </a:rPr>
                        <a:t>HAW Hauptblau</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60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160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003CA0"/>
                    </a:solidFill>
                  </a:tcPr>
                </a:tc>
                <a:extLst>
                  <a:ext uri="{0D108BD9-81ED-4DB2-BD59-A6C34878D82A}">
                    <a16:rowId xmlns:a16="http://schemas.microsoft.com/office/drawing/2014/main" val="3176683493"/>
                  </a:ext>
                </a:extLst>
              </a:tr>
              <a:tr h="543189">
                <a:tc>
                  <a:txBody>
                    <a:bodyPr/>
                    <a:lstStyle/>
                    <a:p>
                      <a:pPr algn="just">
                        <a:lnSpc>
                          <a:spcPct val="107000"/>
                        </a:lnSpc>
                        <a:spcAft>
                          <a:spcPts val="0"/>
                        </a:spcAft>
                      </a:pPr>
                      <a:r>
                        <a:rPr lang="de-DE" sz="3000">
                          <a:effectLst/>
                        </a:rPr>
                        <a:t>HAW Mittelblau</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150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210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0096D2"/>
                    </a:solidFill>
                  </a:tcPr>
                </a:tc>
                <a:extLst>
                  <a:ext uri="{0D108BD9-81ED-4DB2-BD59-A6C34878D82A}">
                    <a16:rowId xmlns:a16="http://schemas.microsoft.com/office/drawing/2014/main" val="3256484908"/>
                  </a:ext>
                </a:extLst>
              </a:tr>
              <a:tr h="543189">
                <a:tc>
                  <a:txBody>
                    <a:bodyPr/>
                    <a:lstStyle/>
                    <a:p>
                      <a:pPr algn="just">
                        <a:lnSpc>
                          <a:spcPct val="107000"/>
                        </a:lnSpc>
                        <a:spcAft>
                          <a:spcPts val="0"/>
                        </a:spcAft>
                      </a:pPr>
                      <a:r>
                        <a:rPr lang="de-DE" sz="3000">
                          <a:effectLst/>
                        </a:rPr>
                        <a:t>HAW Hellblau</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160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190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220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A0BEDC"/>
                    </a:solidFill>
                  </a:tcPr>
                </a:tc>
                <a:extLst>
                  <a:ext uri="{0D108BD9-81ED-4DB2-BD59-A6C34878D82A}">
                    <a16:rowId xmlns:a16="http://schemas.microsoft.com/office/drawing/2014/main" val="263506975"/>
                  </a:ext>
                </a:extLst>
              </a:tr>
              <a:tr h="543189">
                <a:tc>
                  <a:txBody>
                    <a:bodyPr/>
                    <a:lstStyle/>
                    <a:p>
                      <a:pPr algn="just">
                        <a:lnSpc>
                          <a:spcPct val="107000"/>
                        </a:lnSpc>
                        <a:spcAft>
                          <a:spcPts val="0"/>
                        </a:spcAft>
                      </a:pPr>
                      <a:r>
                        <a:rPr lang="de-DE" sz="3000">
                          <a:effectLst/>
                        </a:rPr>
                        <a:t>Schwarz</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tx1"/>
                    </a:solidFill>
                  </a:tcPr>
                </a:tc>
                <a:extLst>
                  <a:ext uri="{0D108BD9-81ED-4DB2-BD59-A6C34878D82A}">
                    <a16:rowId xmlns:a16="http://schemas.microsoft.com/office/drawing/2014/main" val="815305899"/>
                  </a:ext>
                </a:extLst>
              </a:tr>
            </a:tbl>
          </a:graphicData>
        </a:graphic>
      </p:graphicFrame>
      <p:sp>
        <p:nvSpPr>
          <p:cNvPr id="7" name="Textfeld 6">
            <a:extLst>
              <a:ext uri="{FF2B5EF4-FFF2-40B4-BE49-F238E27FC236}">
                <a16:creationId xmlns:a16="http://schemas.microsoft.com/office/drawing/2014/main" id="{E601EBE1-326C-4477-B99C-BB7C7C30686D}"/>
              </a:ext>
            </a:extLst>
          </p:cNvPr>
          <p:cNvSpPr txBox="1"/>
          <p:nvPr userDrawn="1"/>
        </p:nvSpPr>
        <p:spPr>
          <a:xfrm>
            <a:off x="1452085" y="28442312"/>
            <a:ext cx="27371040" cy="11345350"/>
          </a:xfrm>
          <a:prstGeom prst="rect">
            <a:avLst/>
          </a:prstGeom>
          <a:noFill/>
        </p:spPr>
        <p:txBody>
          <a:bodyPr wrap="square" rtlCol="0">
            <a:spAutoFit/>
          </a:bodyPr>
          <a:lstStyle/>
          <a:p>
            <a:pPr algn="just">
              <a:lnSpc>
                <a:spcPts val="4900"/>
              </a:lnSpc>
            </a:pPr>
            <a:r>
              <a:rPr lang="de-DE" sz="4000" b="1" kern="1200">
                <a:solidFill>
                  <a:srgbClr val="003CA0"/>
                </a:solidFill>
                <a:latin typeface="Open Sans" panose="020B0606030504020204" pitchFamily="34" charset="0"/>
                <a:ea typeface="Open Sans" panose="020B0606030504020204" pitchFamily="34" charset="0"/>
                <a:cs typeface="Open Sans" panose="020B0606030504020204" pitchFamily="34" charset="0"/>
              </a:rPr>
              <a:t>ETIKETTE</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Das Masterposter sollte in jedem Fall folgende Elemente enthalten:</a:t>
            </a:r>
          </a:p>
          <a:p>
            <a:pPr marL="457200" indent="-457200" algn="just">
              <a:lnSpc>
                <a:spcPts val="4900"/>
              </a:lnSpc>
              <a:buFont typeface="Arial" panose="020B0604020202020204" pitchFamily="34" charset="0"/>
              <a:buChar char="•"/>
            </a:pPr>
            <a:r>
              <a:rPr lang="de-DE"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Überschrift</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a:solidFill>
                  <a:srgbClr val="003CA0"/>
                </a:solidFill>
                <a:latin typeface="Martel Heavy" panose="00000A00000000000000" pitchFamily="2" charset="0"/>
                <a:ea typeface="Open Sans" panose="020B0606030504020204" pitchFamily="34" charset="0"/>
                <a:cs typeface="Martel Heavy" panose="00000A00000000000000" pitchFamily="2" charset="0"/>
              </a:rPr>
              <a:t>Martel Heavy, 100pt, HAW Hauptblau</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just">
              <a:lnSpc>
                <a:spcPts val="4900"/>
              </a:lnSpc>
            </a:pP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	Diese Überschrift muss NICHT dem Titel Ihrer Masterarbeit entsprechen. Vielmehr soll sie mit wenigen (Schlag-)Worten den Kern der Arbeit erfassen 	und das Interesse des Betrachters wecken. Versuchen Sie dabei, eine Überschriftenlänge von ein (höchstens zwei) Zeilen nicht zu überschreiten.</a:t>
            </a:r>
          </a:p>
          <a:p>
            <a:pPr marL="457200" indent="-457200" algn="just">
              <a:lnSpc>
                <a:spcPts val="4900"/>
              </a:lnSpc>
              <a:buFont typeface="Arial" panose="020B0604020202020204" pitchFamily="34" charset="0"/>
              <a:buChar char="•"/>
            </a:pPr>
            <a:r>
              <a:rPr lang="de-DE" sz="3000" b="1" i="0" kern="1200">
                <a:solidFill>
                  <a:schemeClr val="tx1"/>
                </a:solidFill>
                <a:latin typeface="Open Sans" panose="020B0606030504020204" pitchFamily="34" charset="0"/>
                <a:ea typeface="Open Sans" panose="020B0606030504020204" pitchFamily="34" charset="0"/>
                <a:cs typeface="Open Sans" panose="020B0606030504020204" pitchFamily="34" charset="0"/>
              </a:rPr>
              <a:t>Unterüberschrift</a:t>
            </a: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3000" b="1" i="0" kern="1200">
                <a:solidFill>
                  <a:srgbClr val="003CA0"/>
                </a:solidFill>
                <a:latin typeface="Open Sans" panose="020B0606030504020204" pitchFamily="34" charset="0"/>
                <a:ea typeface="Open Sans" panose="020B0606030504020204" pitchFamily="34" charset="0"/>
                <a:cs typeface="Open Sans" panose="020B0606030504020204" pitchFamily="34" charset="0"/>
              </a:rPr>
              <a:t>OPEN SANS BOLD VERSAL, 40pt, HAW HAUPTBLAU</a:t>
            </a:r>
            <a:r>
              <a:rPr lang="de-DE" sz="30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just">
              <a:lnSpc>
                <a:spcPts val="4900"/>
              </a:lnSpc>
            </a:pP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	Hier können zusätzliche Informationen zur Überschrift angeführt werden, um z.B. das in der Überschrift genannte Thema zu konkretisieren und 	einzugrenzen.</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1"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Anlesetext</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a:solidFill>
                  <a:srgbClr val="0096D2"/>
                </a:solidFill>
                <a:latin typeface="Martel Heavy" panose="00000A00000000000000" pitchFamily="2" charset="0"/>
                <a:ea typeface="Open Sans" panose="020B0606030504020204" pitchFamily="34" charset="0"/>
                <a:cs typeface="Martel Heavy" panose="00000A00000000000000" pitchFamily="2" charset="0"/>
              </a:rPr>
              <a:t>Martel Heavy, 34pt, HAW Mittelblau</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just">
              <a:lnSpc>
                <a:spcPts val="4900"/>
              </a:lnSpc>
            </a:pP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	Dieser Text kann als „Abstract“ verstanden werden.</a:t>
            </a:r>
          </a:p>
          <a:p>
            <a:pPr marL="0" marR="0" lvl="0" indent="0" algn="just" defTabSz="457200" rtl="0" eaLnBrk="1" fontAlgn="auto" latinLnBrk="0" hangingPunct="1">
              <a:lnSpc>
                <a:spcPts val="4900"/>
              </a:lnSpc>
              <a:spcBef>
                <a:spcPts val="0"/>
              </a:spcBef>
              <a:spcAft>
                <a:spcPts val="0"/>
              </a:spcAft>
              <a:buClrTx/>
              <a:buSzTx/>
              <a:buFontTx/>
              <a:buNone/>
              <a:tabLst/>
              <a:defRPr/>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Gliederung</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in Einleitung, Durchführung, Ergebnisse und Diskussion  (oder sinngemäß)</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Überschriften: </a:t>
            </a:r>
            <a:r>
              <a:rPr lang="de-DE" sz="3000" b="1" i="0" kern="1200">
                <a:solidFill>
                  <a:srgbClr val="003CA0"/>
                </a:solidFill>
                <a:latin typeface="Open Sans" panose="020B0606030504020204" pitchFamily="34" charset="0"/>
                <a:ea typeface="Open Sans" panose="020B0606030504020204" pitchFamily="34" charset="0"/>
                <a:cs typeface="Open Sans" panose="020B0606030504020204" pitchFamily="34" charset="0"/>
              </a:rPr>
              <a:t>OPEN SANS BOLD VERSAL, 30pt, HAW HAUPTBLAU</a:t>
            </a:r>
          </a:p>
          <a:p>
            <a:pPr lvl="1" algn="just">
              <a:lnSpc>
                <a:spcPts val="4900"/>
              </a:lnSpc>
            </a:pP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Text: </a:t>
            </a:r>
            <a:r>
              <a:rPr lang="de-DE" sz="3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Open Sans light, 30pt, schwarz, Blocksatz, 35pt Zeilenabstand</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Mindestens 3 Abbildungen</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(Auflösung: mindestens 300 dpi)</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Bildunterschriften in </a:t>
            </a:r>
            <a:r>
              <a:rPr lang="de-DE" sz="3000" b="1" i="0" kern="1200">
                <a:solidFill>
                  <a:schemeClr val="tx1"/>
                </a:solidFill>
                <a:latin typeface="Open Sans" panose="020B0606030504020204" pitchFamily="34" charset="0"/>
                <a:ea typeface="Open Sans" panose="020B0606030504020204" pitchFamily="34" charset="0"/>
                <a:cs typeface="Open Sans" panose="020B0606030504020204" pitchFamily="34" charset="0"/>
              </a:rPr>
              <a:t>Open Sans, </a:t>
            </a:r>
            <a:r>
              <a:rPr lang="de-DE" sz="3000" b="1" i="0"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bold</a:t>
            </a:r>
            <a:r>
              <a:rPr lang="de-DE" sz="3000" b="1" i="0" kern="1200">
                <a:solidFill>
                  <a:schemeClr val="tx1"/>
                </a:solidFill>
                <a:latin typeface="Open Sans" panose="020B0606030504020204" pitchFamily="34" charset="0"/>
                <a:ea typeface="Open Sans" panose="020B0606030504020204" pitchFamily="34" charset="0"/>
                <a:cs typeface="Open Sans" panose="020B0606030504020204" pitchFamily="34" charset="0"/>
              </a:rPr>
              <a:t>, 20pt, schwarz</a:t>
            </a:r>
          </a:p>
          <a:p>
            <a:pPr marL="0" marR="0" lvl="0" indent="0" algn="just" defTabSz="457200" rtl="0" eaLnBrk="1" fontAlgn="auto" latinLnBrk="0" hangingPunct="1">
              <a:lnSpc>
                <a:spcPts val="4900"/>
              </a:lnSpc>
              <a:spcBef>
                <a:spcPts val="0"/>
              </a:spcBef>
              <a:spcAft>
                <a:spcPts val="0"/>
              </a:spcAft>
              <a:buClrTx/>
              <a:buSzTx/>
              <a:buFontTx/>
              <a:buNone/>
              <a:tabLst/>
              <a:defRPr/>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1"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Credits</a:t>
            </a:r>
            <a:r>
              <a:rPr lang="de-DE"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3000" b="1" kern="1200">
                <a:solidFill>
                  <a:srgbClr val="003CA0"/>
                </a:solidFill>
                <a:latin typeface="Open Sans" panose="020B0606030504020204" pitchFamily="34" charset="0"/>
                <a:ea typeface="Open Sans" panose="020B0606030504020204" pitchFamily="34" charset="0"/>
                <a:cs typeface="Open Sans" panose="020B0606030504020204" pitchFamily="34" charset="0"/>
              </a:rPr>
              <a:t>TITEL: OPEN SANS BOLD VERSAL, 24pt, HAW HAUPTBLAU, </a:t>
            </a:r>
            <a:r>
              <a:rPr lang="de-DE" sz="3000" b="0" kern="1200">
                <a:solidFill>
                  <a:srgbClr val="003CA0"/>
                </a:solidFill>
                <a:latin typeface="Open Sans" panose="020B0606030504020204" pitchFamily="34" charset="0"/>
                <a:ea typeface="Open Sans" panose="020B0606030504020204" pitchFamily="34" charset="0"/>
                <a:cs typeface="Open Sans" panose="020B0606030504020204" pitchFamily="34" charset="0"/>
              </a:rPr>
              <a:t>Inhalt: Open Sans, 24pt, HAW Hauptblau</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de-DE"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Diese befinden sich im grauen Balken in der „Fußzeile“ des Posters und sollen Informationen zu Ersteller, Betreuer und (industriellen) 	Kooperationspartner (wenn möglich inklusive Firmenlogo) enthalten.</a:t>
            </a:r>
          </a:p>
        </p:txBody>
      </p:sp>
      <p:sp>
        <p:nvSpPr>
          <p:cNvPr id="10" name="Textplatzhalter 15">
            <a:extLst>
              <a:ext uri="{FF2B5EF4-FFF2-40B4-BE49-F238E27FC236}">
                <a16:creationId xmlns:a16="http://schemas.microsoft.com/office/drawing/2014/main" id="{D50C953A-5F81-4A41-B062-835BBB51CA17}"/>
              </a:ext>
            </a:extLst>
          </p:cNvPr>
          <p:cNvSpPr txBox="1">
            <a:spLocks/>
          </p:cNvSpPr>
          <p:nvPr userDrawn="1"/>
        </p:nvSpPr>
        <p:spPr>
          <a:xfrm>
            <a:off x="1066797" y="9318456"/>
            <a:ext cx="28101925" cy="2451904"/>
          </a:xfrm>
          <a:prstGeom prst="rect">
            <a:avLst/>
          </a:prstGeom>
        </p:spPr>
        <p:txBody>
          <a:bodyPr anchor="ctr">
            <a:noAutofit/>
          </a:bodyPr>
          <a:lstStyle>
            <a:lvl1pPr marL="0" indent="0" algn="l" defTabSz="3027487" rtl="0" eaLnBrk="1" latinLnBrk="0" hangingPunct="1">
              <a:lnSpc>
                <a:spcPct val="90000"/>
              </a:lnSpc>
              <a:spcBef>
                <a:spcPts val="3311"/>
              </a:spcBef>
              <a:buFont typeface="Arial" panose="020B0604020202020204" pitchFamily="34" charset="0"/>
              <a:buNone/>
              <a:defRPr sz="5000"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003CA0"/>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003CA0"/>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003CA0"/>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003CA0"/>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lnSpc>
                <a:spcPct val="100000"/>
              </a:lnSpc>
            </a:pPr>
            <a:r>
              <a:rPr lang="de-DE" sz="5400" b="1" kern="1200">
                <a:solidFill>
                  <a:srgbClr val="0096D2"/>
                </a:solidFill>
                <a:latin typeface="Martel Heavy" panose="00000A00000000000000" pitchFamily="2" charset="0"/>
                <a:ea typeface="Open Sans" panose="020B0606030504020204" pitchFamily="34" charset="0"/>
                <a:cs typeface="Martel Heavy" panose="00000A00000000000000" pitchFamily="2" charset="0"/>
              </a:rPr>
              <a:t>Folgende Regularien sind bei der Erstellung des Masterposters gemäß der Richtlinie zur Erstellung von Abschlussarbeiten einzuhalten.</a:t>
            </a:r>
          </a:p>
        </p:txBody>
      </p:sp>
      <p:sp>
        <p:nvSpPr>
          <p:cNvPr id="8" name="Textplatzhalter 19">
            <a:extLst>
              <a:ext uri="{FF2B5EF4-FFF2-40B4-BE49-F238E27FC236}">
                <a16:creationId xmlns:a16="http://schemas.microsoft.com/office/drawing/2014/main" id="{4F221E1C-BB7A-42DB-8BF1-D8188F84A765}"/>
              </a:ext>
            </a:extLst>
          </p:cNvPr>
          <p:cNvSpPr txBox="1">
            <a:spLocks/>
          </p:cNvSpPr>
          <p:nvPr userDrawn="1"/>
        </p:nvSpPr>
        <p:spPr>
          <a:xfrm>
            <a:off x="1066797" y="40696030"/>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a:t>Stand 03/2020</a:t>
            </a:r>
          </a:p>
        </p:txBody>
      </p:sp>
      <p:sp>
        <p:nvSpPr>
          <p:cNvPr id="9" name="Textplatzhalter 19">
            <a:extLst>
              <a:ext uri="{FF2B5EF4-FFF2-40B4-BE49-F238E27FC236}">
                <a16:creationId xmlns:a16="http://schemas.microsoft.com/office/drawing/2014/main" id="{D374B3D5-632E-47F7-9724-2DDE25134DE5}"/>
              </a:ext>
            </a:extLst>
          </p:cNvPr>
          <p:cNvSpPr txBox="1">
            <a:spLocks/>
          </p:cNvSpPr>
          <p:nvPr userDrawn="1"/>
        </p:nvSpPr>
        <p:spPr>
          <a:xfrm>
            <a:off x="1066797" y="41236844"/>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a:t>Prüfungsordnung 2020</a:t>
            </a:r>
          </a:p>
        </p:txBody>
      </p:sp>
      <p:sp>
        <p:nvSpPr>
          <p:cNvPr id="11" name="Textplatzhalter 17">
            <a:extLst>
              <a:ext uri="{FF2B5EF4-FFF2-40B4-BE49-F238E27FC236}">
                <a16:creationId xmlns:a16="http://schemas.microsoft.com/office/drawing/2014/main" id="{8A125F97-3F7F-42AD-83F5-DE54A6C9C023}"/>
              </a:ext>
            </a:extLst>
          </p:cNvPr>
          <p:cNvSpPr txBox="1">
            <a:spLocks/>
          </p:cNvSpPr>
          <p:nvPr userDrawn="1"/>
        </p:nvSpPr>
        <p:spPr>
          <a:xfrm>
            <a:off x="1066798" y="6200649"/>
            <a:ext cx="28101925" cy="2356294"/>
          </a:xfrm>
          <a:prstGeom prst="rect">
            <a:avLst/>
          </a:prstGeom>
        </p:spPr>
        <p:txBody>
          <a:bodyPr anchor="ctr">
            <a:normAutofit/>
          </a:bodyPr>
          <a:lstStyle>
            <a:lvl1pPr marL="0" indent="0" algn="l" defTabSz="3027487" rtl="0" eaLnBrk="1" latinLnBrk="0" hangingPunct="1">
              <a:lnSpc>
                <a:spcPct val="90000"/>
              </a:lnSpc>
              <a:spcBef>
                <a:spcPts val="3311"/>
              </a:spcBef>
              <a:buFont typeface="Arial" panose="020B0604020202020204" pitchFamily="34" charset="0"/>
              <a:buNone/>
              <a:defRPr sz="9000" b="1"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sz="9000">
                <a:solidFill>
                  <a:srgbClr val="003CA0"/>
                </a:solidFill>
                <a:latin typeface="Martel Heavy" panose="00000A00000000000000" pitchFamily="2" charset="0"/>
                <a:cs typeface="Martel Heavy" panose="00000A00000000000000" pitchFamily="2" charset="0"/>
              </a:rPr>
              <a:t>Anleitung zur Erstellung eines Masterposters</a:t>
            </a:r>
          </a:p>
        </p:txBody>
      </p:sp>
    </p:spTree>
    <p:extLst>
      <p:ext uri="{BB962C8B-B14F-4D97-AF65-F5344CB8AC3E}">
        <p14:creationId xmlns:p14="http://schemas.microsoft.com/office/powerpoint/2010/main" val="180909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leitung_Seite3">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CAE0334-B0C5-419E-A1EF-F1C149D1D231}"/>
              </a:ext>
            </a:extLst>
          </p:cNvPr>
          <p:cNvSpPr txBox="1"/>
          <p:nvPr userDrawn="1"/>
        </p:nvSpPr>
        <p:spPr>
          <a:xfrm>
            <a:off x="1452085" y="12417062"/>
            <a:ext cx="27371040" cy="3804824"/>
          </a:xfrm>
          <a:prstGeom prst="rect">
            <a:avLst/>
          </a:prstGeom>
          <a:noFill/>
        </p:spPr>
        <p:txBody>
          <a:bodyPr wrap="square" rtlCol="0">
            <a:spAutoFit/>
          </a:bodyPr>
          <a:lstStyle/>
          <a:p>
            <a:pPr algn="just">
              <a:lnSpc>
                <a:spcPts val="4900"/>
              </a:lnSpc>
            </a:pPr>
            <a:r>
              <a:rPr lang="de-DE" sz="4000" b="1" kern="1200">
                <a:solidFill>
                  <a:srgbClr val="003CA0"/>
                </a:solidFill>
                <a:latin typeface="Open Sans" panose="020B0606030504020204" pitchFamily="34" charset="0"/>
                <a:ea typeface="Open Sans" panose="020B0606030504020204" pitchFamily="34" charset="0"/>
                <a:cs typeface="Open Sans" panose="020B0606030504020204" pitchFamily="34" charset="0"/>
              </a:rPr>
              <a:t>ABGABE UND BEWERTUNGSKRITERIEN</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Die Abgabe des Masterposters erfolgt bis auf Weiteres zusammen mit der Masterarbeit in digitaler Form auf CD an das Fakultätsservicebüro, sowie per E-Mail an den / die betreuende*n Professor*in als </a:t>
            </a: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3000" b="0" i="1"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pdf</a:t>
            </a: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und </a:t>
            </a: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3000" b="0" i="1"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pptx</a:t>
            </a:r>
            <a:r>
              <a:rPr lang="de-DE" sz="3000" b="0" i="1"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Datei.</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Für Ihr Kolloquium steht es Ihnen frei, ob und in welcher Form Sie das Poster präsentieren möchten. Bitte stimmen Sie sich aber diesbezüglich auch mit Ihrem / Ihrer Betreuer*in und auch mit Ihrem / Ihrer industriellem/r Betreuer*in im Vorfeld ab!</a:t>
            </a:r>
          </a:p>
          <a:p>
            <a:pPr algn="just">
              <a:lnSpc>
                <a:spcPts val="4900"/>
              </a:lnSpc>
            </a:pPr>
            <a:r>
              <a:rPr lang="de-DE" sz="30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Zur Bewertung Ihres Posters können u.a. folgende Kriterien herangezogen werden:</a:t>
            </a:r>
          </a:p>
        </p:txBody>
      </p:sp>
      <p:graphicFrame>
        <p:nvGraphicFramePr>
          <p:cNvPr id="2" name="Tabelle 1">
            <a:extLst>
              <a:ext uri="{FF2B5EF4-FFF2-40B4-BE49-F238E27FC236}">
                <a16:creationId xmlns:a16="http://schemas.microsoft.com/office/drawing/2014/main" id="{234E5D8B-FA05-4CB0-9BC2-6C01006C3F83}"/>
              </a:ext>
            </a:extLst>
          </p:cNvPr>
          <p:cNvGraphicFramePr>
            <a:graphicFrameLocks noGrp="1"/>
          </p:cNvGraphicFramePr>
          <p:nvPr userDrawn="1">
            <p:extLst>
              <p:ext uri="{D42A27DB-BD31-4B8C-83A1-F6EECF244321}">
                <p14:modId xmlns:p14="http://schemas.microsoft.com/office/powerpoint/2010/main" val="2190279716"/>
              </p:ext>
            </p:extLst>
          </p:nvPr>
        </p:nvGraphicFramePr>
        <p:xfrm>
          <a:off x="1452085" y="16834632"/>
          <a:ext cx="27371039" cy="15480000"/>
        </p:xfrm>
        <a:graphic>
          <a:graphicData uri="http://schemas.openxmlformats.org/drawingml/2006/table">
            <a:tbl>
              <a:tblPr firstRow="1" firstCol="1" bandRow="1">
                <a:tableStyleId>{5940675A-B579-460E-94D1-54222C63F5DA}</a:tableStyleId>
              </a:tblPr>
              <a:tblGrid>
                <a:gridCol w="26557431">
                  <a:extLst>
                    <a:ext uri="{9D8B030D-6E8A-4147-A177-3AD203B41FA5}">
                      <a16:colId xmlns:a16="http://schemas.microsoft.com/office/drawing/2014/main" val="3123278783"/>
                    </a:ext>
                  </a:extLst>
                </a:gridCol>
                <a:gridCol w="813608">
                  <a:extLst>
                    <a:ext uri="{9D8B030D-6E8A-4147-A177-3AD203B41FA5}">
                      <a16:colId xmlns:a16="http://schemas.microsoft.com/office/drawing/2014/main" val="1529513659"/>
                    </a:ext>
                  </a:extLst>
                </a:gridCol>
              </a:tblGrid>
              <a:tr h="645000">
                <a:tc gridSpan="2">
                  <a:txBody>
                    <a:bodyPr/>
                    <a:lstStyle/>
                    <a:p>
                      <a:pPr algn="just">
                        <a:lnSpc>
                          <a:spcPct val="107000"/>
                        </a:lnSpc>
                        <a:spcAft>
                          <a:spcPts val="0"/>
                        </a:spcAft>
                      </a:pPr>
                      <a:r>
                        <a:rPr lang="de-DE" sz="3000" b="1">
                          <a:effectLst/>
                        </a:rPr>
                        <a:t>Inhalt</a:t>
                      </a: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just">
                        <a:lnSpc>
                          <a:spcPct val="107000"/>
                        </a:lnSpc>
                        <a:spcAft>
                          <a:spcPts val="0"/>
                        </a:spcAft>
                      </a:pP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126952515"/>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Beachtung der Gliederung</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342900" lvl="0" indent="-342900" algn="just">
                        <a:lnSpc>
                          <a:spcPct val="107000"/>
                        </a:lnSpc>
                        <a:spcAft>
                          <a:spcPts val="0"/>
                        </a:spcAft>
                        <a:buFont typeface="Symbol" panose="05050102010706020507" pitchFamily="18" charset="2"/>
                        <a:buChar char=""/>
                      </a:pP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393377546"/>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Erfassung des Kerngedankens der Arbeit</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912967013"/>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Aussagekraft der Überschrift</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662798940"/>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Formulierung der Inhalte</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783299218"/>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Roter Faden im Text</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987796472"/>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Aussagekräftige und selbsterklärende Abbildungen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4094960562"/>
                  </a:ext>
                </a:extLst>
              </a:tr>
              <a:tr h="645000">
                <a:tc gridSpan="2">
                  <a:txBody>
                    <a:bodyPr/>
                    <a:lstStyle/>
                    <a:p>
                      <a:pPr algn="just">
                        <a:lnSpc>
                          <a:spcPct val="107000"/>
                        </a:lnSpc>
                        <a:spcAft>
                          <a:spcPts val="0"/>
                        </a:spcAft>
                      </a:pPr>
                      <a:r>
                        <a:rPr lang="de-DE" sz="3000" b="1">
                          <a:effectLst/>
                        </a:rPr>
                        <a:t>Formatierung</a:t>
                      </a: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just">
                        <a:lnSpc>
                          <a:spcPct val="107000"/>
                        </a:lnSpc>
                        <a:spcAft>
                          <a:spcPts val="0"/>
                        </a:spcAft>
                      </a:pP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346027376"/>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Einhaltung der Schriftgrößen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722065467"/>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Verwendung der HAW Schriftarten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700387707"/>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Verwendung der HAW Farben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714838118"/>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Beachtung der maßlichen Richtlinien gemäß Seite xxx</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239529729"/>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Qualität der Abbildungen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017978120"/>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Lesbarkeit von Texten auf Abbildungen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338919741"/>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Zeilenabstand: 110% der Schriftgröße</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341277996"/>
                  </a:ext>
                </a:extLst>
              </a:tr>
              <a:tr h="645000">
                <a:tc gridSpan="2">
                  <a:txBody>
                    <a:bodyPr/>
                    <a:lstStyle/>
                    <a:p>
                      <a:pPr algn="just">
                        <a:lnSpc>
                          <a:spcPct val="107000"/>
                        </a:lnSpc>
                        <a:spcAft>
                          <a:spcPts val="0"/>
                        </a:spcAft>
                      </a:pPr>
                      <a:r>
                        <a:rPr lang="de-DE" sz="3000" b="1">
                          <a:effectLst/>
                        </a:rPr>
                        <a:t>Etikette / Gesamteindruck</a:t>
                      </a: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just">
                        <a:lnSpc>
                          <a:spcPct val="107000"/>
                        </a:lnSpc>
                        <a:spcAft>
                          <a:spcPts val="0"/>
                        </a:spcAft>
                      </a:pP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46191480"/>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Korrekte Rechtschreibung</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689038185"/>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Sorgfalt bei der redaktionellen Überarbeitung</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711088142"/>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Einheitliches Gesamtbild</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371433123"/>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Verwendung des Templates</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4043393386"/>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Ausgewogenheit zwischen Text und Bildern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546730061"/>
                  </a:ext>
                </a:extLst>
              </a:tr>
              <a:tr h="645000">
                <a:tc gridSpan="2">
                  <a:txBody>
                    <a:bodyPr/>
                    <a:lstStyle/>
                    <a:p>
                      <a:pPr algn="just">
                        <a:lnSpc>
                          <a:spcPct val="107000"/>
                        </a:lnSpc>
                        <a:spcAft>
                          <a:spcPts val="0"/>
                        </a:spcAft>
                      </a:pPr>
                      <a:r>
                        <a:rPr lang="de-DE" sz="3000" b="1">
                          <a:effectLst/>
                        </a:rPr>
                        <a:t>Abgabe</a:t>
                      </a: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just">
                        <a:lnSpc>
                          <a:spcPct val="107000"/>
                        </a:lnSpc>
                        <a:spcAft>
                          <a:spcPts val="0"/>
                        </a:spcAft>
                      </a:pPr>
                      <a:endParaRPr lang="de-DE" sz="30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839884427"/>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CD mit Poster (.</a:t>
                      </a:r>
                      <a:r>
                        <a:rPr lang="de-DE" sz="3000" err="1">
                          <a:effectLst/>
                        </a:rPr>
                        <a:t>pdf</a:t>
                      </a:r>
                      <a:r>
                        <a:rPr lang="de-DE" sz="3000">
                          <a:effectLst/>
                        </a:rPr>
                        <a:t> und .</a:t>
                      </a:r>
                      <a:r>
                        <a:rPr lang="de-DE" sz="3000" err="1">
                          <a:effectLst/>
                        </a:rPr>
                        <a:t>pptx</a:t>
                      </a:r>
                      <a:r>
                        <a:rPr lang="de-DE" sz="3000">
                          <a:effectLst/>
                        </a:rPr>
                        <a:t>) und Nutzungsfreigabeerklärung</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929056222"/>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E-Mail an den / die Professor/in (Poster in .</a:t>
                      </a:r>
                      <a:r>
                        <a:rPr lang="de-DE" sz="3000" err="1">
                          <a:effectLst/>
                        </a:rPr>
                        <a:t>pdf</a:t>
                      </a:r>
                      <a:r>
                        <a:rPr lang="de-DE" sz="3000">
                          <a:effectLst/>
                        </a:rPr>
                        <a:t> und .</a:t>
                      </a:r>
                      <a:r>
                        <a:rPr lang="de-DE" sz="3000" err="1">
                          <a:effectLst/>
                        </a:rPr>
                        <a:t>pptx</a:t>
                      </a:r>
                      <a:r>
                        <a:rPr lang="de-DE" sz="3000">
                          <a:effectLst/>
                        </a:rPr>
                        <a:t> und Freigabeerklärung)</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408659886"/>
                  </a:ext>
                </a:extLst>
              </a:tr>
            </a:tbl>
          </a:graphicData>
        </a:graphic>
      </p:graphicFrame>
      <p:sp>
        <p:nvSpPr>
          <p:cNvPr id="4" name="Textplatzhalter 19">
            <a:extLst>
              <a:ext uri="{FF2B5EF4-FFF2-40B4-BE49-F238E27FC236}">
                <a16:creationId xmlns:a16="http://schemas.microsoft.com/office/drawing/2014/main" id="{1DF60128-C8ED-4E1A-A63D-9C8BAE0454E6}"/>
              </a:ext>
            </a:extLst>
          </p:cNvPr>
          <p:cNvSpPr txBox="1">
            <a:spLocks/>
          </p:cNvSpPr>
          <p:nvPr userDrawn="1"/>
        </p:nvSpPr>
        <p:spPr>
          <a:xfrm>
            <a:off x="1066797" y="40696030"/>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a:t>Stand 03/2020</a:t>
            </a:r>
          </a:p>
        </p:txBody>
      </p:sp>
      <p:sp>
        <p:nvSpPr>
          <p:cNvPr id="5" name="Textplatzhalter 19">
            <a:extLst>
              <a:ext uri="{FF2B5EF4-FFF2-40B4-BE49-F238E27FC236}">
                <a16:creationId xmlns:a16="http://schemas.microsoft.com/office/drawing/2014/main" id="{E46592CE-BC42-44E3-ADCE-A62827B1FE54}"/>
              </a:ext>
            </a:extLst>
          </p:cNvPr>
          <p:cNvSpPr txBox="1">
            <a:spLocks/>
          </p:cNvSpPr>
          <p:nvPr userDrawn="1"/>
        </p:nvSpPr>
        <p:spPr>
          <a:xfrm>
            <a:off x="1066797" y="41236844"/>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a:t>Prüfungsordnung 2020</a:t>
            </a:r>
          </a:p>
        </p:txBody>
      </p:sp>
      <p:sp>
        <p:nvSpPr>
          <p:cNvPr id="6" name="Textplatzhalter 17">
            <a:extLst>
              <a:ext uri="{FF2B5EF4-FFF2-40B4-BE49-F238E27FC236}">
                <a16:creationId xmlns:a16="http://schemas.microsoft.com/office/drawing/2014/main" id="{2E6B6A92-6601-498B-8B4A-FF66550109EE}"/>
              </a:ext>
            </a:extLst>
          </p:cNvPr>
          <p:cNvSpPr txBox="1">
            <a:spLocks/>
          </p:cNvSpPr>
          <p:nvPr userDrawn="1"/>
        </p:nvSpPr>
        <p:spPr>
          <a:xfrm>
            <a:off x="1066798" y="6200649"/>
            <a:ext cx="28101925" cy="2356294"/>
          </a:xfrm>
          <a:prstGeom prst="rect">
            <a:avLst/>
          </a:prstGeom>
        </p:spPr>
        <p:txBody>
          <a:bodyPr anchor="ctr">
            <a:normAutofit/>
          </a:bodyPr>
          <a:lstStyle>
            <a:lvl1pPr marL="0" indent="0" algn="l" defTabSz="3027487" rtl="0" eaLnBrk="1" latinLnBrk="0" hangingPunct="1">
              <a:lnSpc>
                <a:spcPct val="90000"/>
              </a:lnSpc>
              <a:spcBef>
                <a:spcPts val="3311"/>
              </a:spcBef>
              <a:buFont typeface="Arial" panose="020B0604020202020204" pitchFamily="34" charset="0"/>
              <a:buNone/>
              <a:defRPr sz="9000" b="1"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sz="9000">
                <a:solidFill>
                  <a:srgbClr val="003CA0"/>
                </a:solidFill>
                <a:latin typeface="Martel Heavy" panose="00000A00000000000000" pitchFamily="2" charset="0"/>
                <a:cs typeface="Martel Heavy" panose="00000A00000000000000" pitchFamily="2" charset="0"/>
              </a:rPr>
              <a:t>Anleitung zur Erstellung eines Masterposters</a:t>
            </a:r>
          </a:p>
        </p:txBody>
      </p:sp>
    </p:spTree>
    <p:extLst>
      <p:ext uri="{BB962C8B-B14F-4D97-AF65-F5344CB8AC3E}">
        <p14:creationId xmlns:p14="http://schemas.microsoft.com/office/powerpoint/2010/main" val="256282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option_Deutsch1">
    <p:spTree>
      <p:nvGrpSpPr>
        <p:cNvPr id="1" name=""/>
        <p:cNvGrpSpPr/>
        <p:nvPr/>
      </p:nvGrpSpPr>
      <p:grpSpPr>
        <a:xfrm>
          <a:off x="0" y="0"/>
          <a:ext cx="0" cy="0"/>
          <a:chOff x="0" y="0"/>
          <a:chExt cx="0" cy="0"/>
        </a:xfrm>
      </p:grpSpPr>
      <p:sp>
        <p:nvSpPr>
          <p:cNvPr id="50" name="Rechteck 49">
            <a:extLst>
              <a:ext uri="{FF2B5EF4-FFF2-40B4-BE49-F238E27FC236}">
                <a16:creationId xmlns:a16="http://schemas.microsoft.com/office/drawing/2014/main" id="{2EE90C2D-8443-40BB-BC12-8085EA81269C}"/>
              </a:ext>
            </a:extLst>
          </p:cNvPr>
          <p:cNvSpPr/>
          <p:nvPr userDrawn="1"/>
        </p:nvSpPr>
        <p:spPr>
          <a:xfrm>
            <a:off x="23180040" y="786054"/>
            <a:ext cx="6578600" cy="258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8000" b="1" spc="10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HAW </a:t>
            </a:r>
          </a:p>
          <a:p>
            <a:pPr algn="l"/>
            <a:r>
              <a:rPr lang="de-DE" sz="8000" b="1" spc="10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25" name="Rechteck 24">
            <a:extLst>
              <a:ext uri="{FF2B5EF4-FFF2-40B4-BE49-F238E27FC236}">
                <a16:creationId xmlns:a16="http://schemas.microsoft.com/office/drawing/2014/main" id="{941591AA-A2B2-4E5C-8A72-4810F1A11982}"/>
              </a:ext>
            </a:extLst>
          </p:cNvPr>
          <p:cNvSpPr/>
          <p:nvPr userDrawn="1"/>
        </p:nvSpPr>
        <p:spPr>
          <a:xfrm>
            <a:off x="23180040" y="786054"/>
            <a:ext cx="6578600" cy="258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8000" b="1" spc="10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HAW </a:t>
            </a:r>
          </a:p>
          <a:p>
            <a:pPr algn="l"/>
            <a:r>
              <a:rPr lang="de-DE" sz="8000" b="1" spc="10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31" name="Textplatzhalter 15">
            <a:extLst>
              <a:ext uri="{FF2B5EF4-FFF2-40B4-BE49-F238E27FC236}">
                <a16:creationId xmlns:a16="http://schemas.microsoft.com/office/drawing/2014/main" id="{773D253F-6563-4D06-8E63-352E7C306420}"/>
              </a:ext>
            </a:extLst>
          </p:cNvPr>
          <p:cNvSpPr>
            <a:spLocks noGrp="1"/>
          </p:cNvSpPr>
          <p:nvPr>
            <p:ph type="body" sz="quarter" idx="10" hasCustomPrompt="1"/>
          </p:nvPr>
        </p:nvSpPr>
        <p:spPr>
          <a:xfrm>
            <a:off x="1272811" y="9088363"/>
            <a:ext cx="21372035" cy="2398116"/>
          </a:xfrm>
          <a:prstGeom prst="rect">
            <a:avLst/>
          </a:prstGeom>
        </p:spPr>
        <p:txBody>
          <a:bodyPr anchor="ctr">
            <a:noAutofit/>
          </a:bodyPr>
          <a:lstStyle>
            <a:lvl1pPr marL="0" indent="0">
              <a:lnSpc>
                <a:spcPts val="5000"/>
              </a:lnSpc>
              <a:buNone/>
              <a:defRPr sz="4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003CA0"/>
                </a:solidFill>
                <a:latin typeface="Martel Heavy" panose="00000A00000000000000" pitchFamily="2" charset="0"/>
                <a:cs typeface="Martel Heavy" panose="00000A00000000000000" pitchFamily="2" charset="0"/>
              </a:defRPr>
            </a:lvl2pPr>
            <a:lvl3pPr>
              <a:defRPr>
                <a:solidFill>
                  <a:srgbClr val="003CA0"/>
                </a:solidFill>
                <a:latin typeface="Martel Heavy" panose="00000A00000000000000" pitchFamily="2" charset="0"/>
                <a:cs typeface="Martel Heavy" panose="00000A00000000000000" pitchFamily="2" charset="0"/>
              </a:defRPr>
            </a:lvl3pPr>
            <a:lvl4pPr>
              <a:defRPr>
                <a:solidFill>
                  <a:srgbClr val="003CA0"/>
                </a:solidFill>
                <a:latin typeface="Martel Heavy" panose="00000A00000000000000" pitchFamily="2" charset="0"/>
                <a:cs typeface="Martel Heavy" panose="00000A00000000000000" pitchFamily="2" charset="0"/>
              </a:defRPr>
            </a:lvl4pPr>
            <a:lvl5pPr>
              <a:defRPr>
                <a:solidFill>
                  <a:srgbClr val="003CA0"/>
                </a:solidFill>
                <a:latin typeface="Martel Heavy" panose="00000A00000000000000" pitchFamily="2" charset="0"/>
                <a:cs typeface="Martel Heavy" panose="00000A00000000000000" pitchFamily="2" charset="0"/>
              </a:defRPr>
            </a:lvl5pPr>
          </a:lstStyle>
          <a:p>
            <a:pPr lvl="0"/>
            <a:r>
              <a:rPr lang="de-DE"/>
              <a:t>ERGÄNZUNGEN ZUR ÜBERSCHRIFT – BIS ZU 2 ZEILEN</a:t>
            </a:r>
          </a:p>
          <a:p>
            <a:pPr lvl="0"/>
            <a:r>
              <a:rPr lang="de-DE"/>
              <a:t>(Schriftgröße 40, linksbündig, Open Sans, HAW-Hauptblau, Großbuchstaben)</a:t>
            </a:r>
          </a:p>
        </p:txBody>
      </p:sp>
      <p:sp>
        <p:nvSpPr>
          <p:cNvPr id="36" name="Textplatzhalter 29">
            <a:extLst>
              <a:ext uri="{FF2B5EF4-FFF2-40B4-BE49-F238E27FC236}">
                <a16:creationId xmlns:a16="http://schemas.microsoft.com/office/drawing/2014/main" id="{1456FBEC-FD0F-4844-8D22-6C7B9A408009}"/>
              </a:ext>
            </a:extLst>
          </p:cNvPr>
          <p:cNvSpPr>
            <a:spLocks noGrp="1"/>
          </p:cNvSpPr>
          <p:nvPr>
            <p:ph type="body" sz="quarter" idx="18" hasCustomPrompt="1"/>
          </p:nvPr>
        </p:nvSpPr>
        <p:spPr>
          <a:xfrm>
            <a:off x="1272811" y="11486479"/>
            <a:ext cx="27593542" cy="3492833"/>
          </a:xfrm>
          <a:prstGeom prst="rect">
            <a:avLst/>
          </a:prstGeom>
        </p:spPr>
        <p:txBody>
          <a:bodyPr anchor="ctr">
            <a:noAutofit/>
          </a:bodyPr>
          <a:lstStyle>
            <a:lvl1pPr marL="0" marR="0" indent="0" algn="l" defTabSz="3027487" rtl="0" eaLnBrk="1" fontAlgn="auto" latinLnBrk="0" hangingPunct="1">
              <a:lnSpc>
                <a:spcPts val="4700"/>
              </a:lnSpc>
              <a:spcBef>
                <a:spcPts val="3311"/>
              </a:spcBef>
              <a:spcAft>
                <a:spcPts val="0"/>
              </a:spcAft>
              <a:buClrTx/>
              <a:buSzTx/>
              <a:buFont typeface="Arial" panose="020B0604020202020204" pitchFamily="34" charset="0"/>
              <a:buNone/>
              <a:tabLst/>
              <a:defRPr sz="3400" b="1">
                <a:solidFill>
                  <a:srgbClr val="0096D2"/>
                </a:solidFill>
                <a:latin typeface="Martel Heavy" panose="00000A00000000000000" pitchFamily="2" charset="0"/>
                <a:ea typeface="Open Sans" panose="020B0606030504020204" pitchFamily="34" charset="0"/>
                <a:cs typeface="Martel Heavy" panose="00000A00000000000000" pitchFamily="2" charset="0"/>
              </a:defRPr>
            </a:lvl1pPr>
          </a:lstStyle>
          <a:p>
            <a:pPr lvl="0"/>
            <a:r>
              <a:rPr lang="de-DE"/>
              <a:t>Abstract – bis zu 6 Zeilen</a:t>
            </a:r>
          </a:p>
          <a:p>
            <a:pPr lvl="0"/>
            <a:r>
              <a:rPr lang="de-DE"/>
              <a:t>(Schriftgröße 34, linksbündig, Martel Heavy, HAW-Mittelblau)</a:t>
            </a:r>
          </a:p>
        </p:txBody>
      </p:sp>
      <p:sp>
        <p:nvSpPr>
          <p:cNvPr id="38" name="Textplatzhalter 31">
            <a:extLst>
              <a:ext uri="{FF2B5EF4-FFF2-40B4-BE49-F238E27FC236}">
                <a16:creationId xmlns:a16="http://schemas.microsoft.com/office/drawing/2014/main" id="{1571C252-8E5F-4D8F-ACBA-AEC03503991D}"/>
              </a:ext>
            </a:extLst>
          </p:cNvPr>
          <p:cNvSpPr>
            <a:spLocks noGrp="1"/>
          </p:cNvSpPr>
          <p:nvPr>
            <p:ph type="body" sz="quarter" idx="19" hasCustomPrompt="1"/>
          </p:nvPr>
        </p:nvSpPr>
        <p:spPr>
          <a:xfrm>
            <a:off x="1272811" y="16708661"/>
            <a:ext cx="13429130"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44" name="Bildplatzhalter 36">
            <a:extLst>
              <a:ext uri="{FF2B5EF4-FFF2-40B4-BE49-F238E27FC236}">
                <a16:creationId xmlns:a16="http://schemas.microsoft.com/office/drawing/2014/main" id="{EB331230-4275-4919-B503-9B51709CC383}"/>
              </a:ext>
            </a:extLst>
          </p:cNvPr>
          <p:cNvSpPr>
            <a:spLocks noGrp="1"/>
          </p:cNvSpPr>
          <p:nvPr>
            <p:ph type="pic" sz="quarter" idx="23" hasCustomPrompt="1"/>
          </p:nvPr>
        </p:nvSpPr>
        <p:spPr>
          <a:xfrm>
            <a:off x="1272811" y="22540086"/>
            <a:ext cx="13429129" cy="7931785"/>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1</a:t>
            </a:r>
          </a:p>
        </p:txBody>
      </p:sp>
      <p:sp>
        <p:nvSpPr>
          <p:cNvPr id="48" name="Textplatzhalter 44">
            <a:extLst>
              <a:ext uri="{FF2B5EF4-FFF2-40B4-BE49-F238E27FC236}">
                <a16:creationId xmlns:a16="http://schemas.microsoft.com/office/drawing/2014/main" id="{E6F5E153-493E-4CE0-B9E9-CEA30ABE4D73}"/>
              </a:ext>
            </a:extLst>
          </p:cNvPr>
          <p:cNvSpPr>
            <a:spLocks noGrp="1"/>
          </p:cNvSpPr>
          <p:nvPr>
            <p:ph type="body" sz="quarter" idx="26" hasCustomPrompt="1"/>
          </p:nvPr>
        </p:nvSpPr>
        <p:spPr>
          <a:xfrm>
            <a:off x="1272811" y="30547437"/>
            <a:ext cx="13429129" cy="482048"/>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Abbildung 1: xxx</a:t>
            </a:r>
          </a:p>
        </p:txBody>
      </p:sp>
      <p:sp>
        <p:nvSpPr>
          <p:cNvPr id="52" name="Bildplatzhalter 36">
            <a:extLst>
              <a:ext uri="{FF2B5EF4-FFF2-40B4-BE49-F238E27FC236}">
                <a16:creationId xmlns:a16="http://schemas.microsoft.com/office/drawing/2014/main" id="{B7868B87-D56B-45AC-9F57-C1CFBBEA2F68}"/>
              </a:ext>
            </a:extLst>
          </p:cNvPr>
          <p:cNvSpPr>
            <a:spLocks noGrp="1"/>
          </p:cNvSpPr>
          <p:nvPr>
            <p:ph type="pic" sz="quarter" idx="27" hasCustomPrompt="1"/>
          </p:nvPr>
        </p:nvSpPr>
        <p:spPr>
          <a:xfrm>
            <a:off x="1272811" y="31056696"/>
            <a:ext cx="13429129" cy="7398714"/>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2</a:t>
            </a:r>
          </a:p>
        </p:txBody>
      </p:sp>
      <p:sp>
        <p:nvSpPr>
          <p:cNvPr id="53" name="Textplatzhalter 44">
            <a:extLst>
              <a:ext uri="{FF2B5EF4-FFF2-40B4-BE49-F238E27FC236}">
                <a16:creationId xmlns:a16="http://schemas.microsoft.com/office/drawing/2014/main" id="{8531CC9E-816A-4C6B-8BF7-BF6E8A288C34}"/>
              </a:ext>
            </a:extLst>
          </p:cNvPr>
          <p:cNvSpPr>
            <a:spLocks noGrp="1"/>
          </p:cNvSpPr>
          <p:nvPr>
            <p:ph type="body" sz="quarter" idx="28" hasCustomPrompt="1"/>
          </p:nvPr>
        </p:nvSpPr>
        <p:spPr>
          <a:xfrm>
            <a:off x="1272811" y="38557005"/>
            <a:ext cx="13429129" cy="499716"/>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Abbildung 2: xxx</a:t>
            </a:r>
          </a:p>
        </p:txBody>
      </p:sp>
      <p:sp>
        <p:nvSpPr>
          <p:cNvPr id="54" name="Bildplatzhalter 36">
            <a:extLst>
              <a:ext uri="{FF2B5EF4-FFF2-40B4-BE49-F238E27FC236}">
                <a16:creationId xmlns:a16="http://schemas.microsoft.com/office/drawing/2014/main" id="{6452BBD1-63AA-40D0-A410-470E0660CD7D}"/>
              </a:ext>
            </a:extLst>
          </p:cNvPr>
          <p:cNvSpPr>
            <a:spLocks noGrp="1"/>
          </p:cNvSpPr>
          <p:nvPr>
            <p:ph type="pic" sz="quarter" idx="29" hasCustomPrompt="1"/>
          </p:nvPr>
        </p:nvSpPr>
        <p:spPr>
          <a:xfrm>
            <a:off x="15570129" y="27824450"/>
            <a:ext cx="13429597" cy="5890950"/>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3</a:t>
            </a:r>
          </a:p>
        </p:txBody>
      </p:sp>
      <p:sp>
        <p:nvSpPr>
          <p:cNvPr id="55" name="Textplatzhalter 44">
            <a:extLst>
              <a:ext uri="{FF2B5EF4-FFF2-40B4-BE49-F238E27FC236}">
                <a16:creationId xmlns:a16="http://schemas.microsoft.com/office/drawing/2014/main" id="{0B97C094-AC06-4FF3-B62D-D25CB15BAEA5}"/>
              </a:ext>
            </a:extLst>
          </p:cNvPr>
          <p:cNvSpPr>
            <a:spLocks noGrp="1"/>
          </p:cNvSpPr>
          <p:nvPr>
            <p:ph type="body" sz="quarter" idx="30" hasCustomPrompt="1"/>
          </p:nvPr>
        </p:nvSpPr>
        <p:spPr>
          <a:xfrm>
            <a:off x="15570128" y="33790907"/>
            <a:ext cx="13429597" cy="558693"/>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Abbildung 3: xxx</a:t>
            </a:r>
          </a:p>
        </p:txBody>
      </p:sp>
      <p:sp>
        <p:nvSpPr>
          <p:cNvPr id="58" name="Bildplatzhalter 36">
            <a:extLst>
              <a:ext uri="{FF2B5EF4-FFF2-40B4-BE49-F238E27FC236}">
                <a16:creationId xmlns:a16="http://schemas.microsoft.com/office/drawing/2014/main" id="{7A7D6CBF-0EC6-4F17-A05F-8E478C3CAA36}"/>
              </a:ext>
            </a:extLst>
          </p:cNvPr>
          <p:cNvSpPr>
            <a:spLocks noGrp="1"/>
          </p:cNvSpPr>
          <p:nvPr>
            <p:ph type="pic" sz="quarter" idx="31" hasCustomPrompt="1"/>
          </p:nvPr>
        </p:nvSpPr>
        <p:spPr>
          <a:xfrm>
            <a:off x="17622982" y="40297037"/>
            <a:ext cx="5021864" cy="1265026"/>
          </a:xfrm>
          <a:prstGeom prst="rect">
            <a:avLst/>
          </a:prstGeom>
        </p:spPr>
        <p:txBody>
          <a:bodyPr anchor="ctr">
            <a:normAutofit/>
          </a:bodyPr>
          <a:lstStyle>
            <a:lvl1pPr marL="0" indent="0" algn="ctr">
              <a:buNone/>
              <a:defRPr sz="28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Logo Industriepartner</a:t>
            </a:r>
          </a:p>
        </p:txBody>
      </p:sp>
      <p:grpSp>
        <p:nvGrpSpPr>
          <p:cNvPr id="24" name="Gruppieren 23">
            <a:extLst>
              <a:ext uri="{FF2B5EF4-FFF2-40B4-BE49-F238E27FC236}">
                <a16:creationId xmlns:a16="http://schemas.microsoft.com/office/drawing/2014/main" id="{21A0304A-28B7-46C1-A428-7CA157C0004C}"/>
              </a:ext>
            </a:extLst>
          </p:cNvPr>
          <p:cNvGrpSpPr/>
          <p:nvPr userDrawn="1"/>
        </p:nvGrpSpPr>
        <p:grpSpPr>
          <a:xfrm>
            <a:off x="23012573" y="40193628"/>
            <a:ext cx="6694453" cy="1606146"/>
            <a:chOff x="23012573" y="40193628"/>
            <a:chExt cx="6694453" cy="1606146"/>
          </a:xfrm>
        </p:grpSpPr>
        <p:sp>
          <p:nvSpPr>
            <p:cNvPr id="28" name="Textfeld 27">
              <a:extLst>
                <a:ext uri="{FF2B5EF4-FFF2-40B4-BE49-F238E27FC236}">
                  <a16:creationId xmlns:a16="http://schemas.microsoft.com/office/drawing/2014/main" id="{5D733995-C408-45E0-B250-CB53D53A2FAF}"/>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30" name="Textfeld 29">
              <a:extLst>
                <a:ext uri="{FF2B5EF4-FFF2-40B4-BE49-F238E27FC236}">
                  <a16:creationId xmlns:a16="http://schemas.microsoft.com/office/drawing/2014/main" id="{40B1C2AC-08F0-48FF-9588-070E3F655111}"/>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of Applied Sciences</a:t>
              </a:r>
            </a:p>
            <a:p>
              <a:endParaRPr lang="de-DE" noProof="1"/>
            </a:p>
          </p:txBody>
        </p:sp>
      </p:grpSp>
      <p:sp>
        <p:nvSpPr>
          <p:cNvPr id="32" name="Textfeld 31">
            <a:extLst>
              <a:ext uri="{FF2B5EF4-FFF2-40B4-BE49-F238E27FC236}">
                <a16:creationId xmlns:a16="http://schemas.microsoft.com/office/drawing/2014/main" id="{B6EB190C-6002-4619-AA69-D77042D97543}"/>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33" name="Textfeld 32">
            <a:extLst>
              <a:ext uri="{FF2B5EF4-FFF2-40B4-BE49-F238E27FC236}">
                <a16:creationId xmlns:a16="http://schemas.microsoft.com/office/drawing/2014/main" id="{D67C0E39-BE4A-493B-B238-6706EE32B2A6}"/>
              </a:ext>
            </a:extLst>
          </p:cNvPr>
          <p:cNvSpPr txBox="1"/>
          <p:nvPr userDrawn="1"/>
        </p:nvSpPr>
        <p:spPr>
          <a:xfrm>
            <a:off x="1188104" y="2139900"/>
            <a:ext cx="9488361" cy="1708160"/>
          </a:xfrm>
          <a:prstGeom prst="rect">
            <a:avLst/>
          </a:prstGeom>
          <a:solidFill>
            <a:schemeClr val="bg1"/>
          </a:solidFill>
        </p:spPr>
        <p:txBody>
          <a:bodyPr wrap="square" rtlCol="0">
            <a:spAutoFit/>
          </a:bodyPr>
          <a:lstStyle/>
          <a:p>
            <a:pPr>
              <a:lnSpc>
                <a:spcPts val="4200"/>
              </a:lnSpc>
            </a:pPr>
            <a:r>
              <a:rPr lang="de-DE" sz="3200" b="1"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a:t>
            </a:r>
          </a:p>
          <a:p>
            <a:pPr>
              <a:lnSpc>
                <a:spcPts val="4200"/>
              </a:lnSpc>
            </a:pP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Department</a:t>
            </a:r>
          </a:p>
          <a:p>
            <a:pPr>
              <a:lnSpc>
                <a:spcPts val="4200"/>
              </a:lnSpc>
            </a:pP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Fahrzeugtechnik und Flugzeugbau</a:t>
            </a:r>
          </a:p>
        </p:txBody>
      </p:sp>
      <p:sp>
        <p:nvSpPr>
          <p:cNvPr id="12" name="Textfeld 11">
            <a:extLst>
              <a:ext uri="{FF2B5EF4-FFF2-40B4-BE49-F238E27FC236}">
                <a16:creationId xmlns:a16="http://schemas.microsoft.com/office/drawing/2014/main" id="{2E9CA218-BFC2-4898-A21B-858D03E54E2C}"/>
              </a:ext>
            </a:extLst>
          </p:cNvPr>
          <p:cNvSpPr txBox="1"/>
          <p:nvPr userDrawn="1"/>
        </p:nvSpPr>
        <p:spPr>
          <a:xfrm>
            <a:off x="1192304" y="40297037"/>
            <a:ext cx="7180729" cy="1265026"/>
          </a:xfrm>
          <a:prstGeom prst="rect">
            <a:avLst/>
          </a:prstGeom>
          <a:noFill/>
        </p:spPr>
        <p:txBody>
          <a:bodyPr wrap="square" rtlCol="0">
            <a:spAutoFit/>
          </a:bodyPr>
          <a:lstStyle/>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MASTERAND: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Musterstudent</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STUDIENGANG: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Musterstudiengang</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SCHWERPUNKT: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Musterschwerpunkt</a:t>
            </a:r>
          </a:p>
        </p:txBody>
      </p:sp>
      <p:sp>
        <p:nvSpPr>
          <p:cNvPr id="41" name="Textfeld 40">
            <a:extLst>
              <a:ext uri="{FF2B5EF4-FFF2-40B4-BE49-F238E27FC236}">
                <a16:creationId xmlns:a16="http://schemas.microsoft.com/office/drawing/2014/main" id="{527A1CFC-7F3C-44A1-AD0E-7B4D5C3256C8}"/>
              </a:ext>
            </a:extLst>
          </p:cNvPr>
          <p:cNvSpPr txBox="1"/>
          <p:nvPr userDrawn="1"/>
        </p:nvSpPr>
        <p:spPr>
          <a:xfrm>
            <a:off x="8480869" y="40297037"/>
            <a:ext cx="7806904" cy="1265026"/>
          </a:xfrm>
          <a:prstGeom prst="rect">
            <a:avLst/>
          </a:prstGeom>
          <a:noFill/>
        </p:spPr>
        <p:txBody>
          <a:bodyPr wrap="square" rtlCol="0">
            <a:spAutoFit/>
          </a:bodyPr>
          <a:lstStyle/>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BETREUENDE*R PROFESSOR*IN: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Musterprofessor</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INDUSTRIEPARTNER: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Musterpartner</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ABGABEDATUM: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Musterdatum</a:t>
            </a:r>
          </a:p>
        </p:txBody>
      </p:sp>
      <p:sp>
        <p:nvSpPr>
          <p:cNvPr id="3" name="Textplatzhalter 2">
            <a:extLst>
              <a:ext uri="{FF2B5EF4-FFF2-40B4-BE49-F238E27FC236}">
                <a16:creationId xmlns:a16="http://schemas.microsoft.com/office/drawing/2014/main" id="{E2184849-B4E6-4765-B90B-AE7529ECEC9B}"/>
              </a:ext>
            </a:extLst>
          </p:cNvPr>
          <p:cNvSpPr>
            <a:spLocks noGrp="1"/>
          </p:cNvSpPr>
          <p:nvPr>
            <p:ph type="body" sz="quarter" idx="33" hasCustomPrompt="1"/>
          </p:nvPr>
        </p:nvSpPr>
        <p:spPr>
          <a:xfrm>
            <a:off x="1188104" y="4941600"/>
            <a:ext cx="27811154" cy="3761007"/>
          </a:xfrm>
          <a:prstGeom prst="rect">
            <a:avLst/>
          </a:prstGeom>
        </p:spPr>
        <p:txBody>
          <a:bodyPr/>
          <a:lstStyle>
            <a:lvl1pPr marL="0" indent="0">
              <a:lnSpc>
                <a:spcPts val="14000"/>
              </a:lnSpc>
              <a:buNone/>
              <a:defRPr sz="10000">
                <a:solidFill>
                  <a:srgbClr val="003CA0"/>
                </a:solidFill>
                <a:latin typeface="Martel Heavy" panose="00000A00000000000000" pitchFamily="2" charset="0"/>
                <a:cs typeface="Martel Heavy" panose="00000A00000000000000" pitchFamily="2" charset="0"/>
              </a:defRPr>
            </a:lvl1pPr>
            <a:lvl5pPr>
              <a:defRPr/>
            </a:lvl5pPr>
          </a:lstStyle>
          <a:p>
            <a:pPr lvl="0"/>
            <a:r>
              <a:rPr lang="de-DE"/>
              <a:t>Zweizeilige Überschrift</a:t>
            </a:r>
          </a:p>
        </p:txBody>
      </p:sp>
      <p:sp>
        <p:nvSpPr>
          <p:cNvPr id="6" name="Textplatzhalter 5">
            <a:extLst>
              <a:ext uri="{FF2B5EF4-FFF2-40B4-BE49-F238E27FC236}">
                <a16:creationId xmlns:a16="http://schemas.microsoft.com/office/drawing/2014/main" id="{9B2D4713-9FFA-43F5-A29F-78F0FF00E0E6}"/>
              </a:ext>
            </a:extLst>
          </p:cNvPr>
          <p:cNvSpPr>
            <a:spLocks noGrp="1"/>
          </p:cNvSpPr>
          <p:nvPr>
            <p:ph type="body" sz="quarter" idx="34" hasCustomPrompt="1"/>
          </p:nvPr>
        </p:nvSpPr>
        <p:spPr>
          <a:xfrm>
            <a:off x="1273045" y="15827879"/>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EINLEITUNG</a:t>
            </a:r>
          </a:p>
        </p:txBody>
      </p:sp>
      <p:sp>
        <p:nvSpPr>
          <p:cNvPr id="34" name="Textplatzhalter 5">
            <a:extLst>
              <a:ext uri="{FF2B5EF4-FFF2-40B4-BE49-F238E27FC236}">
                <a16:creationId xmlns:a16="http://schemas.microsoft.com/office/drawing/2014/main" id="{E626A62A-F841-4C6E-A1D8-7E2F7C5C699B}"/>
              </a:ext>
            </a:extLst>
          </p:cNvPr>
          <p:cNvSpPr>
            <a:spLocks noGrp="1"/>
          </p:cNvSpPr>
          <p:nvPr>
            <p:ph type="body" sz="quarter" idx="35" hasCustomPrompt="1"/>
          </p:nvPr>
        </p:nvSpPr>
        <p:spPr>
          <a:xfrm>
            <a:off x="15573505" y="15865939"/>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METHODIK</a:t>
            </a:r>
          </a:p>
        </p:txBody>
      </p:sp>
      <p:sp>
        <p:nvSpPr>
          <p:cNvPr id="35" name="Textplatzhalter 31">
            <a:extLst>
              <a:ext uri="{FF2B5EF4-FFF2-40B4-BE49-F238E27FC236}">
                <a16:creationId xmlns:a16="http://schemas.microsoft.com/office/drawing/2014/main" id="{0FBB7149-5FD1-48EB-A2C4-61A666C8A01C}"/>
              </a:ext>
            </a:extLst>
          </p:cNvPr>
          <p:cNvSpPr>
            <a:spLocks noGrp="1"/>
          </p:cNvSpPr>
          <p:nvPr>
            <p:ph type="body" sz="quarter" idx="36" hasCustomPrompt="1"/>
          </p:nvPr>
        </p:nvSpPr>
        <p:spPr>
          <a:xfrm>
            <a:off x="15573505" y="16708661"/>
            <a:ext cx="13429130"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37" name="Textplatzhalter 5">
            <a:extLst>
              <a:ext uri="{FF2B5EF4-FFF2-40B4-BE49-F238E27FC236}">
                <a16:creationId xmlns:a16="http://schemas.microsoft.com/office/drawing/2014/main" id="{98E3F9C7-D40E-47CB-8D66-4CF46A9AEA9B}"/>
              </a:ext>
            </a:extLst>
          </p:cNvPr>
          <p:cNvSpPr>
            <a:spLocks noGrp="1"/>
          </p:cNvSpPr>
          <p:nvPr>
            <p:ph type="body" sz="quarter" idx="37" hasCustomPrompt="1"/>
          </p:nvPr>
        </p:nvSpPr>
        <p:spPr>
          <a:xfrm>
            <a:off x="15573504" y="22908637"/>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ERGEBNIS</a:t>
            </a:r>
          </a:p>
        </p:txBody>
      </p:sp>
      <p:sp>
        <p:nvSpPr>
          <p:cNvPr id="43" name="Textplatzhalter 31">
            <a:extLst>
              <a:ext uri="{FF2B5EF4-FFF2-40B4-BE49-F238E27FC236}">
                <a16:creationId xmlns:a16="http://schemas.microsoft.com/office/drawing/2014/main" id="{06196144-5BA7-40EE-B276-4D62E076EDD9}"/>
              </a:ext>
            </a:extLst>
          </p:cNvPr>
          <p:cNvSpPr>
            <a:spLocks noGrp="1"/>
          </p:cNvSpPr>
          <p:nvPr>
            <p:ph type="body" sz="quarter" idx="38" hasCustomPrompt="1"/>
          </p:nvPr>
        </p:nvSpPr>
        <p:spPr>
          <a:xfrm>
            <a:off x="15573037" y="23716834"/>
            <a:ext cx="13429130" cy="363772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45" name="Textplatzhalter 5">
            <a:extLst>
              <a:ext uri="{FF2B5EF4-FFF2-40B4-BE49-F238E27FC236}">
                <a16:creationId xmlns:a16="http://schemas.microsoft.com/office/drawing/2014/main" id="{9E267B0B-FE10-4F90-AEB3-2E52216606DB}"/>
              </a:ext>
            </a:extLst>
          </p:cNvPr>
          <p:cNvSpPr>
            <a:spLocks noGrp="1"/>
          </p:cNvSpPr>
          <p:nvPr>
            <p:ph type="body" sz="quarter" idx="39" hasCustomPrompt="1"/>
          </p:nvPr>
        </p:nvSpPr>
        <p:spPr>
          <a:xfrm>
            <a:off x="15571062" y="34651630"/>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DISKUSSION</a:t>
            </a:r>
          </a:p>
        </p:txBody>
      </p:sp>
      <p:sp>
        <p:nvSpPr>
          <p:cNvPr id="46" name="Textplatzhalter 31">
            <a:extLst>
              <a:ext uri="{FF2B5EF4-FFF2-40B4-BE49-F238E27FC236}">
                <a16:creationId xmlns:a16="http://schemas.microsoft.com/office/drawing/2014/main" id="{40BA6676-3BC7-4AD9-A95B-9D2029654C0F}"/>
              </a:ext>
            </a:extLst>
          </p:cNvPr>
          <p:cNvSpPr>
            <a:spLocks noGrp="1"/>
          </p:cNvSpPr>
          <p:nvPr>
            <p:ph type="body" sz="quarter" idx="40" hasCustomPrompt="1"/>
          </p:nvPr>
        </p:nvSpPr>
        <p:spPr>
          <a:xfrm>
            <a:off x="15570128" y="35479758"/>
            <a:ext cx="13429130" cy="357696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Tree>
    <p:extLst>
      <p:ext uri="{BB962C8B-B14F-4D97-AF65-F5344CB8AC3E}">
        <p14:creationId xmlns:p14="http://schemas.microsoft.com/office/powerpoint/2010/main" val="26374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option_Deutsch2">
    <p:spTree>
      <p:nvGrpSpPr>
        <p:cNvPr id="1" name=""/>
        <p:cNvGrpSpPr/>
        <p:nvPr/>
      </p:nvGrpSpPr>
      <p:grpSpPr>
        <a:xfrm>
          <a:off x="0" y="0"/>
          <a:ext cx="0" cy="0"/>
          <a:chOff x="0" y="0"/>
          <a:chExt cx="0" cy="0"/>
        </a:xfrm>
      </p:grpSpPr>
      <p:grpSp>
        <p:nvGrpSpPr>
          <p:cNvPr id="21" name="Gruppieren 20">
            <a:extLst>
              <a:ext uri="{FF2B5EF4-FFF2-40B4-BE49-F238E27FC236}">
                <a16:creationId xmlns:a16="http://schemas.microsoft.com/office/drawing/2014/main" id="{11789676-CA5D-4102-AF60-F1261CB64F1F}"/>
              </a:ext>
            </a:extLst>
          </p:cNvPr>
          <p:cNvGrpSpPr/>
          <p:nvPr userDrawn="1"/>
        </p:nvGrpSpPr>
        <p:grpSpPr>
          <a:xfrm>
            <a:off x="23012573" y="40193628"/>
            <a:ext cx="6694453" cy="1606146"/>
            <a:chOff x="23012573" y="40193628"/>
            <a:chExt cx="6694453" cy="1606146"/>
          </a:xfrm>
        </p:grpSpPr>
        <p:sp>
          <p:nvSpPr>
            <p:cNvPr id="22" name="Textfeld 21">
              <a:extLst>
                <a:ext uri="{FF2B5EF4-FFF2-40B4-BE49-F238E27FC236}">
                  <a16:creationId xmlns:a16="http://schemas.microsoft.com/office/drawing/2014/main" id="{65D6FF40-A279-4D06-BED8-18C397C4CFB9}"/>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23" name="Textfeld 22">
              <a:extLst>
                <a:ext uri="{FF2B5EF4-FFF2-40B4-BE49-F238E27FC236}">
                  <a16:creationId xmlns:a16="http://schemas.microsoft.com/office/drawing/2014/main" id="{82F07CC3-C2AD-4D4E-8610-2FC8FFBA6CF3}"/>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of Applied Sciences</a:t>
              </a:r>
            </a:p>
            <a:p>
              <a:endParaRPr lang="de-DE" noProof="1"/>
            </a:p>
          </p:txBody>
        </p:sp>
      </p:grpSp>
      <p:sp>
        <p:nvSpPr>
          <p:cNvPr id="24" name="Textfeld 23">
            <a:extLst>
              <a:ext uri="{FF2B5EF4-FFF2-40B4-BE49-F238E27FC236}">
                <a16:creationId xmlns:a16="http://schemas.microsoft.com/office/drawing/2014/main" id="{74DD4E69-1F31-4340-81FA-B129BA31D7FB}"/>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25" name="Textfeld 24">
            <a:extLst>
              <a:ext uri="{FF2B5EF4-FFF2-40B4-BE49-F238E27FC236}">
                <a16:creationId xmlns:a16="http://schemas.microsoft.com/office/drawing/2014/main" id="{748B0521-AE7A-40B9-8BE7-5C6BFA7FE8D8}"/>
              </a:ext>
            </a:extLst>
          </p:cNvPr>
          <p:cNvSpPr txBox="1"/>
          <p:nvPr userDrawn="1"/>
        </p:nvSpPr>
        <p:spPr>
          <a:xfrm>
            <a:off x="1188104" y="2139900"/>
            <a:ext cx="9488361" cy="1708160"/>
          </a:xfrm>
          <a:prstGeom prst="rect">
            <a:avLst/>
          </a:prstGeom>
          <a:solidFill>
            <a:schemeClr val="bg1"/>
          </a:solidFill>
        </p:spPr>
        <p:txBody>
          <a:bodyPr wrap="square" rtlCol="0">
            <a:spAutoFit/>
          </a:bodyPr>
          <a:lstStyle/>
          <a:p>
            <a:pPr>
              <a:lnSpc>
                <a:spcPts val="4200"/>
              </a:lnSpc>
            </a:pPr>
            <a:r>
              <a:rPr lang="de-DE" sz="3200" b="1"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a:t>
            </a:r>
          </a:p>
          <a:p>
            <a:pPr>
              <a:lnSpc>
                <a:spcPts val="4200"/>
              </a:lnSpc>
            </a:pP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Department</a:t>
            </a:r>
          </a:p>
          <a:p>
            <a:pPr>
              <a:lnSpc>
                <a:spcPts val="4200"/>
              </a:lnSpc>
            </a:pP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Fahrzeugtechnik und Flugzeugbau</a:t>
            </a:r>
          </a:p>
        </p:txBody>
      </p:sp>
      <p:sp>
        <p:nvSpPr>
          <p:cNvPr id="31" name="Textfeld 30">
            <a:extLst>
              <a:ext uri="{FF2B5EF4-FFF2-40B4-BE49-F238E27FC236}">
                <a16:creationId xmlns:a16="http://schemas.microsoft.com/office/drawing/2014/main" id="{0B4B9C7B-EFC0-42C8-B440-2216E243CCA5}"/>
              </a:ext>
            </a:extLst>
          </p:cNvPr>
          <p:cNvSpPr txBox="1"/>
          <p:nvPr userDrawn="1"/>
        </p:nvSpPr>
        <p:spPr>
          <a:xfrm>
            <a:off x="1192304" y="40297037"/>
            <a:ext cx="7180729" cy="1265026"/>
          </a:xfrm>
          <a:prstGeom prst="rect">
            <a:avLst/>
          </a:prstGeom>
          <a:noFill/>
        </p:spPr>
        <p:txBody>
          <a:bodyPr wrap="square" rtlCol="0">
            <a:spAutoFit/>
          </a:bodyPr>
          <a:lstStyle/>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MASTERAND: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Musterstudent</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STUDIENGANG: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Musterstudiengang</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SCHWERPUNKT: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Musterschwerpunkt</a:t>
            </a:r>
          </a:p>
        </p:txBody>
      </p:sp>
      <p:sp>
        <p:nvSpPr>
          <p:cNvPr id="33" name="Textfeld 32">
            <a:extLst>
              <a:ext uri="{FF2B5EF4-FFF2-40B4-BE49-F238E27FC236}">
                <a16:creationId xmlns:a16="http://schemas.microsoft.com/office/drawing/2014/main" id="{B9E15D65-BAEA-4BEB-B029-CDFBCFF1677D}"/>
              </a:ext>
            </a:extLst>
          </p:cNvPr>
          <p:cNvSpPr txBox="1"/>
          <p:nvPr userDrawn="1"/>
        </p:nvSpPr>
        <p:spPr>
          <a:xfrm>
            <a:off x="8480869" y="40297037"/>
            <a:ext cx="7806904" cy="1265026"/>
          </a:xfrm>
          <a:prstGeom prst="rect">
            <a:avLst/>
          </a:prstGeom>
          <a:noFill/>
        </p:spPr>
        <p:txBody>
          <a:bodyPr wrap="square" rtlCol="0">
            <a:spAutoFit/>
          </a:bodyPr>
          <a:lstStyle/>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BETREUENDE*R PROFESSOR*IN: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Musterprofessor</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INDUSTRIEPARTNER: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Musterpartner</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ABGABEDATUM: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Musterdatum</a:t>
            </a:r>
          </a:p>
        </p:txBody>
      </p:sp>
      <p:sp>
        <p:nvSpPr>
          <p:cNvPr id="40" name="Textplatzhalter 15">
            <a:extLst>
              <a:ext uri="{FF2B5EF4-FFF2-40B4-BE49-F238E27FC236}">
                <a16:creationId xmlns:a16="http://schemas.microsoft.com/office/drawing/2014/main" id="{A70AC6EE-5AC9-4AD5-BFF6-DB1BD113D653}"/>
              </a:ext>
            </a:extLst>
          </p:cNvPr>
          <p:cNvSpPr>
            <a:spLocks noGrp="1"/>
          </p:cNvSpPr>
          <p:nvPr>
            <p:ph type="body" sz="quarter" idx="10" hasCustomPrompt="1"/>
          </p:nvPr>
        </p:nvSpPr>
        <p:spPr>
          <a:xfrm>
            <a:off x="1272811" y="9088363"/>
            <a:ext cx="21372035" cy="2398116"/>
          </a:xfrm>
          <a:prstGeom prst="rect">
            <a:avLst/>
          </a:prstGeom>
        </p:spPr>
        <p:txBody>
          <a:bodyPr anchor="ctr">
            <a:noAutofit/>
          </a:bodyPr>
          <a:lstStyle>
            <a:lvl1pPr marL="0" indent="0">
              <a:lnSpc>
                <a:spcPts val="5000"/>
              </a:lnSpc>
              <a:buNone/>
              <a:defRPr sz="4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003CA0"/>
                </a:solidFill>
                <a:latin typeface="Martel Heavy" panose="00000A00000000000000" pitchFamily="2" charset="0"/>
                <a:cs typeface="Martel Heavy" panose="00000A00000000000000" pitchFamily="2" charset="0"/>
              </a:defRPr>
            </a:lvl2pPr>
            <a:lvl3pPr>
              <a:defRPr>
                <a:solidFill>
                  <a:srgbClr val="003CA0"/>
                </a:solidFill>
                <a:latin typeface="Martel Heavy" panose="00000A00000000000000" pitchFamily="2" charset="0"/>
                <a:cs typeface="Martel Heavy" panose="00000A00000000000000" pitchFamily="2" charset="0"/>
              </a:defRPr>
            </a:lvl3pPr>
            <a:lvl4pPr>
              <a:defRPr>
                <a:solidFill>
                  <a:srgbClr val="003CA0"/>
                </a:solidFill>
                <a:latin typeface="Martel Heavy" panose="00000A00000000000000" pitchFamily="2" charset="0"/>
                <a:cs typeface="Martel Heavy" panose="00000A00000000000000" pitchFamily="2" charset="0"/>
              </a:defRPr>
            </a:lvl4pPr>
            <a:lvl5pPr>
              <a:defRPr>
                <a:solidFill>
                  <a:srgbClr val="003CA0"/>
                </a:solidFill>
                <a:latin typeface="Martel Heavy" panose="00000A00000000000000" pitchFamily="2" charset="0"/>
                <a:cs typeface="Martel Heavy" panose="00000A00000000000000" pitchFamily="2" charset="0"/>
              </a:defRPr>
            </a:lvl5pPr>
          </a:lstStyle>
          <a:p>
            <a:pPr lvl="0"/>
            <a:r>
              <a:rPr lang="de-DE"/>
              <a:t>ERGÄNZUNGEN ZUR ÜBERSCHRIFT – BIS ZU 2 ZEILEN</a:t>
            </a:r>
          </a:p>
          <a:p>
            <a:pPr lvl="0"/>
            <a:r>
              <a:rPr lang="de-DE"/>
              <a:t>(Schriftgröße 40, linksbündig, Open Sans, HAW-Hauptblau, Großbuchstaben)</a:t>
            </a:r>
          </a:p>
        </p:txBody>
      </p:sp>
      <p:sp>
        <p:nvSpPr>
          <p:cNvPr id="41" name="Textplatzhalter 29">
            <a:extLst>
              <a:ext uri="{FF2B5EF4-FFF2-40B4-BE49-F238E27FC236}">
                <a16:creationId xmlns:a16="http://schemas.microsoft.com/office/drawing/2014/main" id="{90C3A5C1-F764-438C-B2E7-19AF50B35C68}"/>
              </a:ext>
            </a:extLst>
          </p:cNvPr>
          <p:cNvSpPr>
            <a:spLocks noGrp="1"/>
          </p:cNvSpPr>
          <p:nvPr>
            <p:ph type="body" sz="quarter" idx="18" hasCustomPrompt="1"/>
          </p:nvPr>
        </p:nvSpPr>
        <p:spPr>
          <a:xfrm>
            <a:off x="1272811" y="11486479"/>
            <a:ext cx="27593542" cy="3492833"/>
          </a:xfrm>
          <a:prstGeom prst="rect">
            <a:avLst/>
          </a:prstGeom>
        </p:spPr>
        <p:txBody>
          <a:bodyPr anchor="ctr">
            <a:noAutofit/>
          </a:bodyPr>
          <a:lstStyle>
            <a:lvl1pPr marL="0" marR="0" indent="0" algn="l" defTabSz="3027487" rtl="0" eaLnBrk="1" fontAlgn="auto" latinLnBrk="0" hangingPunct="1">
              <a:lnSpc>
                <a:spcPts val="4700"/>
              </a:lnSpc>
              <a:spcBef>
                <a:spcPts val="3311"/>
              </a:spcBef>
              <a:spcAft>
                <a:spcPts val="0"/>
              </a:spcAft>
              <a:buClrTx/>
              <a:buSzTx/>
              <a:buFont typeface="Arial" panose="020B0604020202020204" pitchFamily="34" charset="0"/>
              <a:buNone/>
              <a:tabLst/>
              <a:defRPr sz="3400" b="1">
                <a:solidFill>
                  <a:srgbClr val="0096D2"/>
                </a:solidFill>
                <a:latin typeface="Martel Heavy" panose="00000A00000000000000" pitchFamily="2" charset="0"/>
                <a:ea typeface="Open Sans" panose="020B0606030504020204" pitchFamily="34" charset="0"/>
                <a:cs typeface="Martel Heavy" panose="00000A00000000000000" pitchFamily="2" charset="0"/>
              </a:defRPr>
            </a:lvl1pPr>
          </a:lstStyle>
          <a:p>
            <a:pPr lvl="0"/>
            <a:r>
              <a:rPr lang="de-DE"/>
              <a:t>Abstract – bis zu 6 Zeilen</a:t>
            </a:r>
          </a:p>
          <a:p>
            <a:pPr lvl="0"/>
            <a:r>
              <a:rPr lang="de-DE"/>
              <a:t>(Schriftgröße 34, linksbündig, Martel Heavy, HAW-Mittelblau)</a:t>
            </a:r>
          </a:p>
        </p:txBody>
      </p:sp>
      <p:sp>
        <p:nvSpPr>
          <p:cNvPr id="42" name="Textplatzhalter 2">
            <a:extLst>
              <a:ext uri="{FF2B5EF4-FFF2-40B4-BE49-F238E27FC236}">
                <a16:creationId xmlns:a16="http://schemas.microsoft.com/office/drawing/2014/main" id="{F6537E88-3DE8-4341-8597-ED32AB71FBA7}"/>
              </a:ext>
            </a:extLst>
          </p:cNvPr>
          <p:cNvSpPr>
            <a:spLocks noGrp="1"/>
          </p:cNvSpPr>
          <p:nvPr>
            <p:ph type="body" sz="quarter" idx="33" hasCustomPrompt="1"/>
          </p:nvPr>
        </p:nvSpPr>
        <p:spPr>
          <a:xfrm>
            <a:off x="1188104" y="4941600"/>
            <a:ext cx="27811154" cy="3761007"/>
          </a:xfrm>
          <a:prstGeom prst="rect">
            <a:avLst/>
          </a:prstGeom>
        </p:spPr>
        <p:txBody>
          <a:bodyPr/>
          <a:lstStyle>
            <a:lvl1pPr marL="0" indent="0">
              <a:lnSpc>
                <a:spcPts val="14000"/>
              </a:lnSpc>
              <a:buNone/>
              <a:defRPr sz="10000">
                <a:solidFill>
                  <a:srgbClr val="003CA0"/>
                </a:solidFill>
                <a:latin typeface="Martel Heavy" panose="00000A00000000000000" pitchFamily="2" charset="0"/>
                <a:cs typeface="Martel Heavy" panose="00000A00000000000000" pitchFamily="2" charset="0"/>
              </a:defRPr>
            </a:lvl1pPr>
            <a:lvl5pPr>
              <a:defRPr/>
            </a:lvl5pPr>
          </a:lstStyle>
          <a:p>
            <a:pPr lvl="0"/>
            <a:r>
              <a:rPr lang="de-DE"/>
              <a:t>Zweizeilige Überschrift</a:t>
            </a:r>
          </a:p>
        </p:txBody>
      </p:sp>
      <p:sp>
        <p:nvSpPr>
          <p:cNvPr id="43" name="Textplatzhalter 31">
            <a:extLst>
              <a:ext uri="{FF2B5EF4-FFF2-40B4-BE49-F238E27FC236}">
                <a16:creationId xmlns:a16="http://schemas.microsoft.com/office/drawing/2014/main" id="{1E7D403F-0526-4F68-842F-8DD85C5EFE9C}"/>
              </a:ext>
            </a:extLst>
          </p:cNvPr>
          <p:cNvSpPr>
            <a:spLocks noGrp="1"/>
          </p:cNvSpPr>
          <p:nvPr>
            <p:ph type="body" sz="quarter" idx="19" hasCustomPrompt="1"/>
          </p:nvPr>
        </p:nvSpPr>
        <p:spPr>
          <a:xfrm>
            <a:off x="1272811" y="16708661"/>
            <a:ext cx="10385555"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44" name="Bildplatzhalter 36">
            <a:extLst>
              <a:ext uri="{FF2B5EF4-FFF2-40B4-BE49-F238E27FC236}">
                <a16:creationId xmlns:a16="http://schemas.microsoft.com/office/drawing/2014/main" id="{30F8C303-7031-40A7-BBB3-A8BAC69EF45F}"/>
              </a:ext>
            </a:extLst>
          </p:cNvPr>
          <p:cNvSpPr>
            <a:spLocks noGrp="1"/>
          </p:cNvSpPr>
          <p:nvPr>
            <p:ph type="pic" sz="quarter" idx="23" hasCustomPrompt="1"/>
          </p:nvPr>
        </p:nvSpPr>
        <p:spPr>
          <a:xfrm>
            <a:off x="1272811" y="22540086"/>
            <a:ext cx="10385555" cy="7931785"/>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1</a:t>
            </a:r>
          </a:p>
        </p:txBody>
      </p:sp>
      <p:sp>
        <p:nvSpPr>
          <p:cNvPr id="45" name="Textplatzhalter 44">
            <a:extLst>
              <a:ext uri="{FF2B5EF4-FFF2-40B4-BE49-F238E27FC236}">
                <a16:creationId xmlns:a16="http://schemas.microsoft.com/office/drawing/2014/main" id="{61B3D537-48A0-483D-B8CB-525496A1F866}"/>
              </a:ext>
            </a:extLst>
          </p:cNvPr>
          <p:cNvSpPr>
            <a:spLocks noGrp="1"/>
          </p:cNvSpPr>
          <p:nvPr>
            <p:ph type="body" sz="quarter" idx="26" hasCustomPrompt="1"/>
          </p:nvPr>
        </p:nvSpPr>
        <p:spPr>
          <a:xfrm>
            <a:off x="1272811" y="30573465"/>
            <a:ext cx="10385555" cy="456019"/>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Abbildung 1: xxx</a:t>
            </a:r>
          </a:p>
        </p:txBody>
      </p:sp>
      <p:sp>
        <p:nvSpPr>
          <p:cNvPr id="46" name="Bildplatzhalter 36">
            <a:extLst>
              <a:ext uri="{FF2B5EF4-FFF2-40B4-BE49-F238E27FC236}">
                <a16:creationId xmlns:a16="http://schemas.microsoft.com/office/drawing/2014/main" id="{CB8E7A20-19E2-45E0-A4EB-910A046FFD2C}"/>
              </a:ext>
            </a:extLst>
          </p:cNvPr>
          <p:cNvSpPr>
            <a:spLocks noGrp="1"/>
          </p:cNvSpPr>
          <p:nvPr>
            <p:ph type="pic" sz="quarter" idx="27" hasCustomPrompt="1"/>
          </p:nvPr>
        </p:nvSpPr>
        <p:spPr>
          <a:xfrm>
            <a:off x="1272811" y="31056696"/>
            <a:ext cx="10385555" cy="7398714"/>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2</a:t>
            </a:r>
          </a:p>
        </p:txBody>
      </p:sp>
      <p:sp>
        <p:nvSpPr>
          <p:cNvPr id="47" name="Textplatzhalter 44">
            <a:extLst>
              <a:ext uri="{FF2B5EF4-FFF2-40B4-BE49-F238E27FC236}">
                <a16:creationId xmlns:a16="http://schemas.microsoft.com/office/drawing/2014/main" id="{F97C6A7E-E86B-4563-A112-D4C13E7531D9}"/>
              </a:ext>
            </a:extLst>
          </p:cNvPr>
          <p:cNvSpPr>
            <a:spLocks noGrp="1"/>
          </p:cNvSpPr>
          <p:nvPr>
            <p:ph type="body" sz="quarter" idx="28" hasCustomPrompt="1"/>
          </p:nvPr>
        </p:nvSpPr>
        <p:spPr>
          <a:xfrm>
            <a:off x="1272811" y="38482622"/>
            <a:ext cx="10385555" cy="574099"/>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Abbildung 2: xxx</a:t>
            </a:r>
          </a:p>
        </p:txBody>
      </p:sp>
      <p:sp>
        <p:nvSpPr>
          <p:cNvPr id="48" name="Bildplatzhalter 36">
            <a:extLst>
              <a:ext uri="{FF2B5EF4-FFF2-40B4-BE49-F238E27FC236}">
                <a16:creationId xmlns:a16="http://schemas.microsoft.com/office/drawing/2014/main" id="{F145AB32-20E7-4A4F-A9D0-8460135E20CC}"/>
              </a:ext>
            </a:extLst>
          </p:cNvPr>
          <p:cNvSpPr>
            <a:spLocks noGrp="1"/>
          </p:cNvSpPr>
          <p:nvPr>
            <p:ph type="pic" sz="quarter" idx="29" hasCustomPrompt="1"/>
          </p:nvPr>
        </p:nvSpPr>
        <p:spPr>
          <a:xfrm>
            <a:off x="12534432" y="27481477"/>
            <a:ext cx="16464826" cy="6120202"/>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3</a:t>
            </a:r>
          </a:p>
        </p:txBody>
      </p:sp>
      <p:sp>
        <p:nvSpPr>
          <p:cNvPr id="49" name="Textplatzhalter 44">
            <a:extLst>
              <a:ext uri="{FF2B5EF4-FFF2-40B4-BE49-F238E27FC236}">
                <a16:creationId xmlns:a16="http://schemas.microsoft.com/office/drawing/2014/main" id="{8236510E-A920-4B9A-ADF4-38331B42279A}"/>
              </a:ext>
            </a:extLst>
          </p:cNvPr>
          <p:cNvSpPr>
            <a:spLocks noGrp="1"/>
          </p:cNvSpPr>
          <p:nvPr>
            <p:ph type="body" sz="quarter" idx="30" hasCustomPrompt="1"/>
          </p:nvPr>
        </p:nvSpPr>
        <p:spPr>
          <a:xfrm>
            <a:off x="12531990" y="33746929"/>
            <a:ext cx="16467735" cy="602672"/>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Abbildung 3: xxx</a:t>
            </a:r>
          </a:p>
        </p:txBody>
      </p:sp>
      <p:sp>
        <p:nvSpPr>
          <p:cNvPr id="50" name="Textplatzhalter 5">
            <a:extLst>
              <a:ext uri="{FF2B5EF4-FFF2-40B4-BE49-F238E27FC236}">
                <a16:creationId xmlns:a16="http://schemas.microsoft.com/office/drawing/2014/main" id="{4EAB354A-3C52-4E20-9775-E2983639208E}"/>
              </a:ext>
            </a:extLst>
          </p:cNvPr>
          <p:cNvSpPr>
            <a:spLocks noGrp="1"/>
          </p:cNvSpPr>
          <p:nvPr>
            <p:ph type="body" sz="quarter" idx="34" hasCustomPrompt="1"/>
          </p:nvPr>
        </p:nvSpPr>
        <p:spPr>
          <a:xfrm>
            <a:off x="1273045" y="15827879"/>
            <a:ext cx="10385555"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EINLEITUNG</a:t>
            </a:r>
          </a:p>
        </p:txBody>
      </p:sp>
      <p:sp>
        <p:nvSpPr>
          <p:cNvPr id="51" name="Textplatzhalter 5">
            <a:extLst>
              <a:ext uri="{FF2B5EF4-FFF2-40B4-BE49-F238E27FC236}">
                <a16:creationId xmlns:a16="http://schemas.microsoft.com/office/drawing/2014/main" id="{7E8CE900-6BF8-4219-BA74-E47656BE7077}"/>
              </a:ext>
            </a:extLst>
          </p:cNvPr>
          <p:cNvSpPr>
            <a:spLocks noGrp="1"/>
          </p:cNvSpPr>
          <p:nvPr>
            <p:ph type="body" sz="quarter" idx="35" hasCustomPrompt="1"/>
          </p:nvPr>
        </p:nvSpPr>
        <p:spPr>
          <a:xfrm>
            <a:off x="12534433" y="15865940"/>
            <a:ext cx="16467735" cy="553822"/>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METHODIK</a:t>
            </a:r>
          </a:p>
        </p:txBody>
      </p:sp>
      <p:sp>
        <p:nvSpPr>
          <p:cNvPr id="52" name="Textplatzhalter 31">
            <a:extLst>
              <a:ext uri="{FF2B5EF4-FFF2-40B4-BE49-F238E27FC236}">
                <a16:creationId xmlns:a16="http://schemas.microsoft.com/office/drawing/2014/main" id="{D9A8DB7E-CD8C-44CC-A142-1625B38F022E}"/>
              </a:ext>
            </a:extLst>
          </p:cNvPr>
          <p:cNvSpPr>
            <a:spLocks noGrp="1"/>
          </p:cNvSpPr>
          <p:nvPr>
            <p:ph type="body" sz="quarter" idx="36" hasCustomPrompt="1"/>
          </p:nvPr>
        </p:nvSpPr>
        <p:spPr>
          <a:xfrm>
            <a:off x="12534900" y="16708660"/>
            <a:ext cx="16467735" cy="573008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53" name="Textplatzhalter 5">
            <a:extLst>
              <a:ext uri="{FF2B5EF4-FFF2-40B4-BE49-F238E27FC236}">
                <a16:creationId xmlns:a16="http://schemas.microsoft.com/office/drawing/2014/main" id="{3519B7A5-A7A6-4A44-B0FA-7B2746DB9AE7}"/>
              </a:ext>
            </a:extLst>
          </p:cNvPr>
          <p:cNvSpPr>
            <a:spLocks noGrp="1"/>
          </p:cNvSpPr>
          <p:nvPr>
            <p:ph type="body" sz="quarter" idx="37" hasCustomPrompt="1"/>
          </p:nvPr>
        </p:nvSpPr>
        <p:spPr>
          <a:xfrm>
            <a:off x="12534434" y="22908637"/>
            <a:ext cx="16467734" cy="55382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ERGEBNIS</a:t>
            </a:r>
          </a:p>
        </p:txBody>
      </p:sp>
      <p:sp>
        <p:nvSpPr>
          <p:cNvPr id="54" name="Textplatzhalter 31">
            <a:extLst>
              <a:ext uri="{FF2B5EF4-FFF2-40B4-BE49-F238E27FC236}">
                <a16:creationId xmlns:a16="http://schemas.microsoft.com/office/drawing/2014/main" id="{CC76FE32-3138-4DCD-8E17-B17685A9696D}"/>
              </a:ext>
            </a:extLst>
          </p:cNvPr>
          <p:cNvSpPr>
            <a:spLocks noGrp="1"/>
          </p:cNvSpPr>
          <p:nvPr>
            <p:ph type="body" sz="quarter" idx="38" hasCustomPrompt="1"/>
          </p:nvPr>
        </p:nvSpPr>
        <p:spPr>
          <a:xfrm>
            <a:off x="12534432" y="23735819"/>
            <a:ext cx="16467735" cy="3618738"/>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55" name="Textplatzhalter 5">
            <a:extLst>
              <a:ext uri="{FF2B5EF4-FFF2-40B4-BE49-F238E27FC236}">
                <a16:creationId xmlns:a16="http://schemas.microsoft.com/office/drawing/2014/main" id="{993FDDDE-0AEA-4D30-B983-7DCCC2FCDBF8}"/>
              </a:ext>
            </a:extLst>
          </p:cNvPr>
          <p:cNvSpPr>
            <a:spLocks noGrp="1"/>
          </p:cNvSpPr>
          <p:nvPr>
            <p:ph type="body" sz="quarter" idx="39" hasCustomPrompt="1"/>
          </p:nvPr>
        </p:nvSpPr>
        <p:spPr>
          <a:xfrm>
            <a:off x="12531990" y="34651630"/>
            <a:ext cx="16467735" cy="535749"/>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DISKUSSION</a:t>
            </a:r>
          </a:p>
        </p:txBody>
      </p:sp>
      <p:sp>
        <p:nvSpPr>
          <p:cNvPr id="56" name="Textplatzhalter 31">
            <a:extLst>
              <a:ext uri="{FF2B5EF4-FFF2-40B4-BE49-F238E27FC236}">
                <a16:creationId xmlns:a16="http://schemas.microsoft.com/office/drawing/2014/main" id="{586CB112-F41A-43AB-879C-D2A517D234E0}"/>
              </a:ext>
            </a:extLst>
          </p:cNvPr>
          <p:cNvSpPr>
            <a:spLocks noGrp="1"/>
          </p:cNvSpPr>
          <p:nvPr>
            <p:ph type="body" sz="quarter" idx="40" hasCustomPrompt="1"/>
          </p:nvPr>
        </p:nvSpPr>
        <p:spPr>
          <a:xfrm>
            <a:off x="12531523" y="35479758"/>
            <a:ext cx="16467735" cy="357696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Tree>
    <p:extLst>
      <p:ext uri="{BB962C8B-B14F-4D97-AF65-F5344CB8AC3E}">
        <p14:creationId xmlns:p14="http://schemas.microsoft.com/office/powerpoint/2010/main" val="133704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ayoutoption_Englisch1">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F2D510B6-6760-446C-9AA3-56D6A26F0CEB}"/>
              </a:ext>
            </a:extLst>
          </p:cNvPr>
          <p:cNvSpPr/>
          <p:nvPr userDrawn="1"/>
        </p:nvSpPr>
        <p:spPr>
          <a:xfrm>
            <a:off x="23180040" y="786054"/>
            <a:ext cx="6578600" cy="258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8000" b="1" spc="10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HAW </a:t>
            </a:r>
          </a:p>
          <a:p>
            <a:pPr algn="l"/>
            <a:r>
              <a:rPr lang="de-DE" sz="8000" b="1" spc="10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6" name="Textfeld 5">
            <a:extLst>
              <a:ext uri="{FF2B5EF4-FFF2-40B4-BE49-F238E27FC236}">
                <a16:creationId xmlns:a16="http://schemas.microsoft.com/office/drawing/2014/main" id="{D65A167F-CDB7-44B6-8C0F-CB39961B9790}"/>
              </a:ext>
            </a:extLst>
          </p:cNvPr>
          <p:cNvSpPr txBox="1"/>
          <p:nvPr userDrawn="1"/>
        </p:nvSpPr>
        <p:spPr>
          <a:xfrm>
            <a:off x="1188104" y="2139900"/>
            <a:ext cx="10527646" cy="1140825"/>
          </a:xfrm>
          <a:prstGeom prst="rect">
            <a:avLst/>
          </a:prstGeom>
          <a:solidFill>
            <a:schemeClr val="bg1"/>
          </a:solidFill>
        </p:spPr>
        <p:txBody>
          <a:bodyPr wrap="square" rtlCol="0">
            <a:spAutoFit/>
          </a:bodyPr>
          <a:lstStyle/>
          <a:p>
            <a:pPr>
              <a:lnSpc>
                <a:spcPts val="4200"/>
              </a:lnSpc>
            </a:pPr>
            <a:r>
              <a:rPr lang="de-DE" sz="3200" b="1"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              </a:t>
            </a: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Department Fahrzeugtechnik und Flugzeugbau</a:t>
            </a:r>
          </a:p>
        </p:txBody>
      </p:sp>
      <p:sp>
        <p:nvSpPr>
          <p:cNvPr id="7" name="Textfeld 6">
            <a:extLst>
              <a:ext uri="{FF2B5EF4-FFF2-40B4-BE49-F238E27FC236}">
                <a16:creationId xmlns:a16="http://schemas.microsoft.com/office/drawing/2014/main" id="{750210C8-BB6D-4F45-A70A-3EE236EE79B2}"/>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grpSp>
        <p:nvGrpSpPr>
          <p:cNvPr id="8" name="Gruppieren 7">
            <a:extLst>
              <a:ext uri="{FF2B5EF4-FFF2-40B4-BE49-F238E27FC236}">
                <a16:creationId xmlns:a16="http://schemas.microsoft.com/office/drawing/2014/main" id="{05C68005-0E9F-4337-A6CE-B3D629D62045}"/>
              </a:ext>
            </a:extLst>
          </p:cNvPr>
          <p:cNvGrpSpPr/>
          <p:nvPr userDrawn="1"/>
        </p:nvGrpSpPr>
        <p:grpSpPr>
          <a:xfrm>
            <a:off x="23012573" y="40193628"/>
            <a:ext cx="6694453" cy="1606146"/>
            <a:chOff x="23012573" y="40193628"/>
            <a:chExt cx="6694453" cy="1606146"/>
          </a:xfrm>
        </p:grpSpPr>
        <p:sp>
          <p:nvSpPr>
            <p:cNvPr id="9" name="Textfeld 8">
              <a:extLst>
                <a:ext uri="{FF2B5EF4-FFF2-40B4-BE49-F238E27FC236}">
                  <a16:creationId xmlns:a16="http://schemas.microsoft.com/office/drawing/2014/main" id="{D62E6CC8-76C0-4835-965A-252B4F143511}"/>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10" name="Textfeld 9">
              <a:extLst>
                <a:ext uri="{FF2B5EF4-FFF2-40B4-BE49-F238E27FC236}">
                  <a16:creationId xmlns:a16="http://schemas.microsoft.com/office/drawing/2014/main" id="{E2E85CBF-B712-41BE-B194-FF784BC36401}"/>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of Applied Sciences</a:t>
              </a:r>
            </a:p>
            <a:p>
              <a:endParaRPr lang="de-DE" noProof="1"/>
            </a:p>
          </p:txBody>
        </p:sp>
      </p:grpSp>
      <p:sp>
        <p:nvSpPr>
          <p:cNvPr id="13" name="Bildplatzhalter 36">
            <a:extLst>
              <a:ext uri="{FF2B5EF4-FFF2-40B4-BE49-F238E27FC236}">
                <a16:creationId xmlns:a16="http://schemas.microsoft.com/office/drawing/2014/main" id="{08D54B22-69F6-43C7-98AE-3BC6D873BEA4}"/>
              </a:ext>
            </a:extLst>
          </p:cNvPr>
          <p:cNvSpPr>
            <a:spLocks noGrp="1"/>
          </p:cNvSpPr>
          <p:nvPr>
            <p:ph type="pic" sz="quarter" idx="31" hasCustomPrompt="1"/>
          </p:nvPr>
        </p:nvSpPr>
        <p:spPr>
          <a:xfrm>
            <a:off x="17622982" y="40297037"/>
            <a:ext cx="5021864" cy="1265026"/>
          </a:xfrm>
          <a:prstGeom prst="rect">
            <a:avLst/>
          </a:prstGeom>
        </p:spPr>
        <p:txBody>
          <a:bodyPr anchor="ctr">
            <a:normAutofit/>
          </a:bodyPr>
          <a:lstStyle>
            <a:lvl1pPr marL="0" indent="0" algn="ctr">
              <a:buNone/>
              <a:defRPr sz="28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Logo Industriepartner</a:t>
            </a:r>
          </a:p>
        </p:txBody>
      </p:sp>
      <p:sp>
        <p:nvSpPr>
          <p:cNvPr id="47" name="Textfeld 46">
            <a:extLst>
              <a:ext uri="{FF2B5EF4-FFF2-40B4-BE49-F238E27FC236}">
                <a16:creationId xmlns:a16="http://schemas.microsoft.com/office/drawing/2014/main" id="{E0F526C3-84CC-42F2-B599-68562ADA7DE6}"/>
              </a:ext>
            </a:extLst>
          </p:cNvPr>
          <p:cNvSpPr txBox="1"/>
          <p:nvPr userDrawn="1"/>
        </p:nvSpPr>
        <p:spPr>
          <a:xfrm>
            <a:off x="1192304" y="40297037"/>
            <a:ext cx="7180729" cy="1265026"/>
          </a:xfrm>
          <a:prstGeom prst="rect">
            <a:avLst/>
          </a:prstGeom>
          <a:noFill/>
        </p:spPr>
        <p:txBody>
          <a:bodyPr wrap="square" rtlCol="0">
            <a:spAutoFit/>
          </a:bodyPr>
          <a:lstStyle/>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GRADUATE: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Musterstudent</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DEGREE COURSE: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Musterstudiengang</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FOCUS: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Musterschwerpunkt</a:t>
            </a:r>
          </a:p>
        </p:txBody>
      </p:sp>
      <p:sp>
        <p:nvSpPr>
          <p:cNvPr id="48" name="Textfeld 47">
            <a:extLst>
              <a:ext uri="{FF2B5EF4-FFF2-40B4-BE49-F238E27FC236}">
                <a16:creationId xmlns:a16="http://schemas.microsoft.com/office/drawing/2014/main" id="{1B31D756-B6BA-4818-9C95-78DA259C12F3}"/>
              </a:ext>
            </a:extLst>
          </p:cNvPr>
          <p:cNvSpPr txBox="1"/>
          <p:nvPr userDrawn="1"/>
        </p:nvSpPr>
        <p:spPr>
          <a:xfrm>
            <a:off x="8480869" y="40297037"/>
            <a:ext cx="7806904" cy="1265026"/>
          </a:xfrm>
          <a:prstGeom prst="rect">
            <a:avLst/>
          </a:prstGeom>
          <a:noFill/>
        </p:spPr>
        <p:txBody>
          <a:bodyPr wrap="square" rtlCol="0">
            <a:spAutoFit/>
          </a:bodyPr>
          <a:lstStyle/>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SUPERVISING PROFESSOR: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Musterprofessor</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INDUSTRIAL PARTNER: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Musterpartner</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DATE OF SUBMISSION: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Musterdatum</a:t>
            </a:r>
          </a:p>
        </p:txBody>
      </p:sp>
      <p:sp>
        <p:nvSpPr>
          <p:cNvPr id="33" name="Textplatzhalter 15">
            <a:extLst>
              <a:ext uri="{FF2B5EF4-FFF2-40B4-BE49-F238E27FC236}">
                <a16:creationId xmlns:a16="http://schemas.microsoft.com/office/drawing/2014/main" id="{AE89E393-33BC-4F26-B38A-0A38D83232B3}"/>
              </a:ext>
            </a:extLst>
          </p:cNvPr>
          <p:cNvSpPr>
            <a:spLocks noGrp="1"/>
          </p:cNvSpPr>
          <p:nvPr>
            <p:ph type="body" sz="quarter" idx="10" hasCustomPrompt="1"/>
          </p:nvPr>
        </p:nvSpPr>
        <p:spPr>
          <a:xfrm>
            <a:off x="1272811" y="9088363"/>
            <a:ext cx="21372035" cy="2398116"/>
          </a:xfrm>
          <a:prstGeom prst="rect">
            <a:avLst/>
          </a:prstGeom>
        </p:spPr>
        <p:txBody>
          <a:bodyPr anchor="ctr">
            <a:noAutofit/>
          </a:bodyPr>
          <a:lstStyle>
            <a:lvl1pPr marL="0" indent="0">
              <a:lnSpc>
                <a:spcPts val="5000"/>
              </a:lnSpc>
              <a:buNone/>
              <a:defRPr sz="4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003CA0"/>
                </a:solidFill>
                <a:latin typeface="Martel Heavy" panose="00000A00000000000000" pitchFamily="2" charset="0"/>
                <a:cs typeface="Martel Heavy" panose="00000A00000000000000" pitchFamily="2" charset="0"/>
              </a:defRPr>
            </a:lvl2pPr>
            <a:lvl3pPr>
              <a:defRPr>
                <a:solidFill>
                  <a:srgbClr val="003CA0"/>
                </a:solidFill>
                <a:latin typeface="Martel Heavy" panose="00000A00000000000000" pitchFamily="2" charset="0"/>
                <a:cs typeface="Martel Heavy" panose="00000A00000000000000" pitchFamily="2" charset="0"/>
              </a:defRPr>
            </a:lvl3pPr>
            <a:lvl4pPr>
              <a:defRPr>
                <a:solidFill>
                  <a:srgbClr val="003CA0"/>
                </a:solidFill>
                <a:latin typeface="Martel Heavy" panose="00000A00000000000000" pitchFamily="2" charset="0"/>
                <a:cs typeface="Martel Heavy" panose="00000A00000000000000" pitchFamily="2" charset="0"/>
              </a:defRPr>
            </a:lvl4pPr>
            <a:lvl5pPr>
              <a:defRPr>
                <a:solidFill>
                  <a:srgbClr val="003CA0"/>
                </a:solidFill>
                <a:latin typeface="Martel Heavy" panose="00000A00000000000000" pitchFamily="2" charset="0"/>
                <a:cs typeface="Martel Heavy" panose="00000A00000000000000" pitchFamily="2" charset="0"/>
              </a:defRPr>
            </a:lvl5pPr>
          </a:lstStyle>
          <a:p>
            <a:pPr lvl="0"/>
            <a:r>
              <a:rPr lang="de-DE"/>
              <a:t>ERGÄNZUNGEN ZUR ÜBERSCHRIFT – BIS ZU 2 ZEILEN</a:t>
            </a:r>
          </a:p>
          <a:p>
            <a:pPr lvl="0"/>
            <a:r>
              <a:rPr lang="de-DE"/>
              <a:t>(Schriftgröße 40, linksbündig, Open Sans, HAW-Hauptblau, Großbuchstaben)</a:t>
            </a:r>
          </a:p>
        </p:txBody>
      </p:sp>
      <p:sp>
        <p:nvSpPr>
          <p:cNvPr id="34" name="Textplatzhalter 29">
            <a:extLst>
              <a:ext uri="{FF2B5EF4-FFF2-40B4-BE49-F238E27FC236}">
                <a16:creationId xmlns:a16="http://schemas.microsoft.com/office/drawing/2014/main" id="{E7307078-EC41-41DF-A6D0-6098CB4C9E4D}"/>
              </a:ext>
            </a:extLst>
          </p:cNvPr>
          <p:cNvSpPr>
            <a:spLocks noGrp="1"/>
          </p:cNvSpPr>
          <p:nvPr>
            <p:ph type="body" sz="quarter" idx="18" hasCustomPrompt="1"/>
          </p:nvPr>
        </p:nvSpPr>
        <p:spPr>
          <a:xfrm>
            <a:off x="1272811" y="11486479"/>
            <a:ext cx="27593542" cy="3492833"/>
          </a:xfrm>
          <a:prstGeom prst="rect">
            <a:avLst/>
          </a:prstGeom>
        </p:spPr>
        <p:txBody>
          <a:bodyPr anchor="ctr">
            <a:noAutofit/>
          </a:bodyPr>
          <a:lstStyle>
            <a:lvl1pPr marL="0" marR="0" indent="0" algn="l" defTabSz="3027487" rtl="0" eaLnBrk="1" fontAlgn="auto" latinLnBrk="0" hangingPunct="1">
              <a:lnSpc>
                <a:spcPts val="4700"/>
              </a:lnSpc>
              <a:spcBef>
                <a:spcPts val="3311"/>
              </a:spcBef>
              <a:spcAft>
                <a:spcPts val="0"/>
              </a:spcAft>
              <a:buClrTx/>
              <a:buSzTx/>
              <a:buFont typeface="Arial" panose="020B0604020202020204" pitchFamily="34" charset="0"/>
              <a:buNone/>
              <a:tabLst/>
              <a:defRPr sz="3400" b="1">
                <a:solidFill>
                  <a:srgbClr val="0096D2"/>
                </a:solidFill>
                <a:latin typeface="Martel Heavy" panose="00000A00000000000000" pitchFamily="2" charset="0"/>
                <a:ea typeface="Open Sans" panose="020B0606030504020204" pitchFamily="34" charset="0"/>
                <a:cs typeface="Martel Heavy" panose="00000A00000000000000" pitchFamily="2" charset="0"/>
              </a:defRPr>
            </a:lvl1pPr>
          </a:lstStyle>
          <a:p>
            <a:pPr lvl="0"/>
            <a:r>
              <a:rPr lang="de-DE"/>
              <a:t>Abstract – bis zu 6 Zeilen</a:t>
            </a:r>
          </a:p>
          <a:p>
            <a:pPr lvl="0"/>
            <a:r>
              <a:rPr lang="de-DE"/>
              <a:t>(Schriftgröße 34, linksbündig, Martel Heavy, HAW-Mittelblau)</a:t>
            </a:r>
          </a:p>
        </p:txBody>
      </p:sp>
      <p:sp>
        <p:nvSpPr>
          <p:cNvPr id="35" name="Textplatzhalter 31">
            <a:extLst>
              <a:ext uri="{FF2B5EF4-FFF2-40B4-BE49-F238E27FC236}">
                <a16:creationId xmlns:a16="http://schemas.microsoft.com/office/drawing/2014/main" id="{D0F12754-91B9-4116-BB94-324507ED0CE1}"/>
              </a:ext>
            </a:extLst>
          </p:cNvPr>
          <p:cNvSpPr>
            <a:spLocks noGrp="1"/>
          </p:cNvSpPr>
          <p:nvPr>
            <p:ph type="body" sz="quarter" idx="19" hasCustomPrompt="1"/>
          </p:nvPr>
        </p:nvSpPr>
        <p:spPr>
          <a:xfrm>
            <a:off x="1272811" y="16708661"/>
            <a:ext cx="13429130"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37" name="Bildplatzhalter 36">
            <a:extLst>
              <a:ext uri="{FF2B5EF4-FFF2-40B4-BE49-F238E27FC236}">
                <a16:creationId xmlns:a16="http://schemas.microsoft.com/office/drawing/2014/main" id="{8EBE686B-8E69-4098-95CD-185C1735F7C3}"/>
              </a:ext>
            </a:extLst>
          </p:cNvPr>
          <p:cNvSpPr>
            <a:spLocks noGrp="1"/>
          </p:cNvSpPr>
          <p:nvPr>
            <p:ph type="pic" sz="quarter" idx="23" hasCustomPrompt="1"/>
          </p:nvPr>
        </p:nvSpPr>
        <p:spPr>
          <a:xfrm>
            <a:off x="1272811" y="22540086"/>
            <a:ext cx="13429129" cy="7931785"/>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1</a:t>
            </a:r>
          </a:p>
        </p:txBody>
      </p:sp>
      <p:sp>
        <p:nvSpPr>
          <p:cNvPr id="53" name="Textplatzhalter 44">
            <a:extLst>
              <a:ext uri="{FF2B5EF4-FFF2-40B4-BE49-F238E27FC236}">
                <a16:creationId xmlns:a16="http://schemas.microsoft.com/office/drawing/2014/main" id="{96722EB3-0433-4115-89CB-E09B2845C535}"/>
              </a:ext>
            </a:extLst>
          </p:cNvPr>
          <p:cNvSpPr>
            <a:spLocks noGrp="1"/>
          </p:cNvSpPr>
          <p:nvPr>
            <p:ph type="body" sz="quarter" idx="26" hasCustomPrompt="1"/>
          </p:nvPr>
        </p:nvSpPr>
        <p:spPr>
          <a:xfrm>
            <a:off x="1272811" y="30547437"/>
            <a:ext cx="13429129" cy="482048"/>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Figure 1: xxx</a:t>
            </a:r>
          </a:p>
        </p:txBody>
      </p:sp>
      <p:sp>
        <p:nvSpPr>
          <p:cNvPr id="54" name="Bildplatzhalter 36">
            <a:extLst>
              <a:ext uri="{FF2B5EF4-FFF2-40B4-BE49-F238E27FC236}">
                <a16:creationId xmlns:a16="http://schemas.microsoft.com/office/drawing/2014/main" id="{99B464C4-FF97-4424-8DB1-E24525305699}"/>
              </a:ext>
            </a:extLst>
          </p:cNvPr>
          <p:cNvSpPr>
            <a:spLocks noGrp="1"/>
          </p:cNvSpPr>
          <p:nvPr>
            <p:ph type="pic" sz="quarter" idx="27" hasCustomPrompt="1"/>
          </p:nvPr>
        </p:nvSpPr>
        <p:spPr>
          <a:xfrm>
            <a:off x="1272811" y="31056696"/>
            <a:ext cx="13429129" cy="7398714"/>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2</a:t>
            </a:r>
          </a:p>
        </p:txBody>
      </p:sp>
      <p:sp>
        <p:nvSpPr>
          <p:cNvPr id="55" name="Textplatzhalter 44">
            <a:extLst>
              <a:ext uri="{FF2B5EF4-FFF2-40B4-BE49-F238E27FC236}">
                <a16:creationId xmlns:a16="http://schemas.microsoft.com/office/drawing/2014/main" id="{79A67398-0148-495E-B305-41B045A5EB68}"/>
              </a:ext>
            </a:extLst>
          </p:cNvPr>
          <p:cNvSpPr>
            <a:spLocks noGrp="1"/>
          </p:cNvSpPr>
          <p:nvPr>
            <p:ph type="body" sz="quarter" idx="28" hasCustomPrompt="1"/>
          </p:nvPr>
        </p:nvSpPr>
        <p:spPr>
          <a:xfrm>
            <a:off x="1272811" y="38557005"/>
            <a:ext cx="13429129" cy="499716"/>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Figure 2: xxx</a:t>
            </a:r>
          </a:p>
        </p:txBody>
      </p:sp>
      <p:sp>
        <p:nvSpPr>
          <p:cNvPr id="56" name="Bildplatzhalter 36">
            <a:extLst>
              <a:ext uri="{FF2B5EF4-FFF2-40B4-BE49-F238E27FC236}">
                <a16:creationId xmlns:a16="http://schemas.microsoft.com/office/drawing/2014/main" id="{5D454CA6-565B-4144-B39E-0D39F06EE2C5}"/>
              </a:ext>
            </a:extLst>
          </p:cNvPr>
          <p:cNvSpPr>
            <a:spLocks noGrp="1"/>
          </p:cNvSpPr>
          <p:nvPr>
            <p:ph type="pic" sz="quarter" idx="29" hasCustomPrompt="1"/>
          </p:nvPr>
        </p:nvSpPr>
        <p:spPr>
          <a:xfrm>
            <a:off x="15570129" y="27824450"/>
            <a:ext cx="13429597" cy="5890950"/>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a:t>Abbildung 3</a:t>
            </a:r>
          </a:p>
        </p:txBody>
      </p:sp>
      <p:sp>
        <p:nvSpPr>
          <p:cNvPr id="57" name="Textplatzhalter 44">
            <a:extLst>
              <a:ext uri="{FF2B5EF4-FFF2-40B4-BE49-F238E27FC236}">
                <a16:creationId xmlns:a16="http://schemas.microsoft.com/office/drawing/2014/main" id="{685B5BE5-5FD4-4248-8D4B-0E1409C39CDE}"/>
              </a:ext>
            </a:extLst>
          </p:cNvPr>
          <p:cNvSpPr>
            <a:spLocks noGrp="1"/>
          </p:cNvSpPr>
          <p:nvPr>
            <p:ph type="body" sz="quarter" idx="30" hasCustomPrompt="1"/>
          </p:nvPr>
        </p:nvSpPr>
        <p:spPr>
          <a:xfrm>
            <a:off x="15570128" y="33790907"/>
            <a:ext cx="13429597" cy="558693"/>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a:t>Figure 3: xxx</a:t>
            </a:r>
          </a:p>
        </p:txBody>
      </p:sp>
      <p:sp>
        <p:nvSpPr>
          <p:cNvPr id="58" name="Textplatzhalter 2">
            <a:extLst>
              <a:ext uri="{FF2B5EF4-FFF2-40B4-BE49-F238E27FC236}">
                <a16:creationId xmlns:a16="http://schemas.microsoft.com/office/drawing/2014/main" id="{58CCEE98-EA2D-44F0-8F46-C781B411216B}"/>
              </a:ext>
            </a:extLst>
          </p:cNvPr>
          <p:cNvSpPr>
            <a:spLocks noGrp="1"/>
          </p:cNvSpPr>
          <p:nvPr>
            <p:ph type="body" sz="quarter" idx="33" hasCustomPrompt="1"/>
          </p:nvPr>
        </p:nvSpPr>
        <p:spPr>
          <a:xfrm>
            <a:off x="1188104" y="4941600"/>
            <a:ext cx="27811154" cy="3761007"/>
          </a:xfrm>
          <a:prstGeom prst="rect">
            <a:avLst/>
          </a:prstGeom>
        </p:spPr>
        <p:txBody>
          <a:bodyPr/>
          <a:lstStyle>
            <a:lvl1pPr marL="0" indent="0">
              <a:lnSpc>
                <a:spcPts val="14000"/>
              </a:lnSpc>
              <a:buNone/>
              <a:defRPr sz="10000">
                <a:solidFill>
                  <a:srgbClr val="003CA0"/>
                </a:solidFill>
                <a:latin typeface="Martel Heavy" panose="00000A00000000000000" pitchFamily="2" charset="0"/>
                <a:cs typeface="Martel Heavy" panose="00000A00000000000000" pitchFamily="2" charset="0"/>
              </a:defRPr>
            </a:lvl1pPr>
            <a:lvl5pPr>
              <a:defRPr/>
            </a:lvl5pPr>
          </a:lstStyle>
          <a:p>
            <a:pPr lvl="0"/>
            <a:r>
              <a:rPr lang="de-DE"/>
              <a:t>Zweizeilige Überschrift</a:t>
            </a:r>
          </a:p>
        </p:txBody>
      </p:sp>
      <p:sp>
        <p:nvSpPr>
          <p:cNvPr id="59" name="Textplatzhalter 5">
            <a:extLst>
              <a:ext uri="{FF2B5EF4-FFF2-40B4-BE49-F238E27FC236}">
                <a16:creationId xmlns:a16="http://schemas.microsoft.com/office/drawing/2014/main" id="{B4B4B40D-7AF5-4185-AEA7-784C46A84741}"/>
              </a:ext>
            </a:extLst>
          </p:cNvPr>
          <p:cNvSpPr>
            <a:spLocks noGrp="1"/>
          </p:cNvSpPr>
          <p:nvPr>
            <p:ph type="body" sz="quarter" idx="34" hasCustomPrompt="1"/>
          </p:nvPr>
        </p:nvSpPr>
        <p:spPr>
          <a:xfrm>
            <a:off x="1273045" y="15827879"/>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INTRODUCTION</a:t>
            </a:r>
          </a:p>
        </p:txBody>
      </p:sp>
      <p:sp>
        <p:nvSpPr>
          <p:cNvPr id="60" name="Textplatzhalter 5">
            <a:extLst>
              <a:ext uri="{FF2B5EF4-FFF2-40B4-BE49-F238E27FC236}">
                <a16:creationId xmlns:a16="http://schemas.microsoft.com/office/drawing/2014/main" id="{362118F5-303E-44D1-A169-5D8617C8C109}"/>
              </a:ext>
            </a:extLst>
          </p:cNvPr>
          <p:cNvSpPr>
            <a:spLocks noGrp="1"/>
          </p:cNvSpPr>
          <p:nvPr>
            <p:ph type="body" sz="quarter" idx="35" hasCustomPrompt="1"/>
          </p:nvPr>
        </p:nvSpPr>
        <p:spPr>
          <a:xfrm>
            <a:off x="15573505" y="15865939"/>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METHOD</a:t>
            </a:r>
          </a:p>
        </p:txBody>
      </p:sp>
      <p:sp>
        <p:nvSpPr>
          <p:cNvPr id="61" name="Textplatzhalter 31">
            <a:extLst>
              <a:ext uri="{FF2B5EF4-FFF2-40B4-BE49-F238E27FC236}">
                <a16:creationId xmlns:a16="http://schemas.microsoft.com/office/drawing/2014/main" id="{622E8F55-D7C2-4BBA-A72E-322AE4B1FD5F}"/>
              </a:ext>
            </a:extLst>
          </p:cNvPr>
          <p:cNvSpPr>
            <a:spLocks noGrp="1"/>
          </p:cNvSpPr>
          <p:nvPr>
            <p:ph type="body" sz="quarter" idx="36" hasCustomPrompt="1"/>
          </p:nvPr>
        </p:nvSpPr>
        <p:spPr>
          <a:xfrm>
            <a:off x="15573505" y="16708661"/>
            <a:ext cx="13429130"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62" name="Textplatzhalter 5">
            <a:extLst>
              <a:ext uri="{FF2B5EF4-FFF2-40B4-BE49-F238E27FC236}">
                <a16:creationId xmlns:a16="http://schemas.microsoft.com/office/drawing/2014/main" id="{10F0DEC2-E60E-457B-B52C-DFBE48496DBA}"/>
              </a:ext>
            </a:extLst>
          </p:cNvPr>
          <p:cNvSpPr>
            <a:spLocks noGrp="1"/>
          </p:cNvSpPr>
          <p:nvPr>
            <p:ph type="body" sz="quarter" idx="37" hasCustomPrompt="1"/>
          </p:nvPr>
        </p:nvSpPr>
        <p:spPr>
          <a:xfrm>
            <a:off x="15573504" y="22908637"/>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RESULT</a:t>
            </a:r>
          </a:p>
        </p:txBody>
      </p:sp>
      <p:sp>
        <p:nvSpPr>
          <p:cNvPr id="63" name="Textplatzhalter 31">
            <a:extLst>
              <a:ext uri="{FF2B5EF4-FFF2-40B4-BE49-F238E27FC236}">
                <a16:creationId xmlns:a16="http://schemas.microsoft.com/office/drawing/2014/main" id="{5B317FC2-F66F-4DB6-9236-E1C6A3FB8269}"/>
              </a:ext>
            </a:extLst>
          </p:cNvPr>
          <p:cNvSpPr>
            <a:spLocks noGrp="1"/>
          </p:cNvSpPr>
          <p:nvPr>
            <p:ph type="body" sz="quarter" idx="38" hasCustomPrompt="1"/>
          </p:nvPr>
        </p:nvSpPr>
        <p:spPr>
          <a:xfrm>
            <a:off x="15573037" y="23716834"/>
            <a:ext cx="13429130" cy="363772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64" name="Textplatzhalter 5">
            <a:extLst>
              <a:ext uri="{FF2B5EF4-FFF2-40B4-BE49-F238E27FC236}">
                <a16:creationId xmlns:a16="http://schemas.microsoft.com/office/drawing/2014/main" id="{3162D8CB-E81D-4AD5-93B4-768ECBA4FF8D}"/>
              </a:ext>
            </a:extLst>
          </p:cNvPr>
          <p:cNvSpPr>
            <a:spLocks noGrp="1"/>
          </p:cNvSpPr>
          <p:nvPr>
            <p:ph type="body" sz="quarter" idx="39" hasCustomPrompt="1"/>
          </p:nvPr>
        </p:nvSpPr>
        <p:spPr>
          <a:xfrm>
            <a:off x="15571062" y="34651630"/>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a:t>DISCUSSION</a:t>
            </a:r>
          </a:p>
        </p:txBody>
      </p:sp>
      <p:sp>
        <p:nvSpPr>
          <p:cNvPr id="65" name="Textplatzhalter 31">
            <a:extLst>
              <a:ext uri="{FF2B5EF4-FFF2-40B4-BE49-F238E27FC236}">
                <a16:creationId xmlns:a16="http://schemas.microsoft.com/office/drawing/2014/main" id="{75CF155A-2F7F-421D-B0AA-012E0046B2CD}"/>
              </a:ext>
            </a:extLst>
          </p:cNvPr>
          <p:cNvSpPr>
            <a:spLocks noGrp="1"/>
          </p:cNvSpPr>
          <p:nvPr>
            <p:ph type="body" sz="quarter" idx="40" hasCustomPrompt="1"/>
          </p:nvPr>
        </p:nvSpPr>
        <p:spPr>
          <a:xfrm>
            <a:off x="15570128" y="35479758"/>
            <a:ext cx="13429130" cy="357696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2" name="Rechteck 1">
            <a:extLst>
              <a:ext uri="{FF2B5EF4-FFF2-40B4-BE49-F238E27FC236}">
                <a16:creationId xmlns:a16="http://schemas.microsoft.com/office/drawing/2014/main" id="{51DD0506-8666-AA82-0E51-06F20918EE04}"/>
              </a:ext>
            </a:extLst>
          </p:cNvPr>
          <p:cNvSpPr/>
          <p:nvPr userDrawn="1"/>
        </p:nvSpPr>
        <p:spPr>
          <a:xfrm>
            <a:off x="1047750" y="3280725"/>
            <a:ext cx="6591300" cy="644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35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eispiel">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FD8A22F-5E96-4C89-B618-BF356FB50FDD}"/>
              </a:ext>
            </a:extLst>
          </p:cNvPr>
          <p:cNvSpPr txBox="1"/>
          <p:nvPr userDrawn="1"/>
        </p:nvSpPr>
        <p:spPr>
          <a:xfrm>
            <a:off x="1219199" y="5325034"/>
            <a:ext cx="21425647" cy="2900794"/>
          </a:xfrm>
          <a:prstGeom prst="rect">
            <a:avLst/>
          </a:prstGeom>
          <a:noFill/>
        </p:spPr>
        <p:txBody>
          <a:bodyPr wrap="square" rtlCol="0">
            <a:spAutoFit/>
          </a:body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10000" b="1" i="0" u="none" strike="noStrike" kern="1200" cap="none" spc="0" normalizeH="0" baseline="0" noProof="0">
                <a:ln>
                  <a:noFill/>
                </a:ln>
                <a:solidFill>
                  <a:srgbClr val="003CA0"/>
                </a:solidFill>
                <a:effectLst/>
                <a:uLnTx/>
                <a:uFillTx/>
                <a:latin typeface="Martel Heavy" panose="00000A00000000000000" pitchFamily="2" charset="0"/>
                <a:ea typeface="+mn-ea"/>
                <a:cs typeface="Martel Heavy" panose="00000A00000000000000" pitchFamily="2" charset="0"/>
              </a:rPr>
              <a:t>Beispiel und Anleitung für die Erstellung eines Masterposters</a:t>
            </a:r>
            <a:endParaRPr kumimoji="0" lang="de-DE" sz="10000" b="0" i="0" u="none" strike="noStrike" kern="1200" cap="none" spc="0" normalizeH="0" baseline="0" noProof="0">
              <a:ln>
                <a:noFill/>
              </a:ln>
              <a:solidFill>
                <a:prstClr val="black"/>
              </a:solidFill>
              <a:effectLst/>
              <a:uLnTx/>
              <a:uFillTx/>
              <a:latin typeface="+mn-lt"/>
              <a:ea typeface="+mn-ea"/>
              <a:cs typeface="+mn-cs"/>
            </a:endParaRPr>
          </a:p>
        </p:txBody>
      </p:sp>
      <p:grpSp>
        <p:nvGrpSpPr>
          <p:cNvPr id="21" name="Gruppieren 20">
            <a:extLst>
              <a:ext uri="{FF2B5EF4-FFF2-40B4-BE49-F238E27FC236}">
                <a16:creationId xmlns:a16="http://schemas.microsoft.com/office/drawing/2014/main" id="{11789676-CA5D-4102-AF60-F1261CB64F1F}"/>
              </a:ext>
            </a:extLst>
          </p:cNvPr>
          <p:cNvGrpSpPr/>
          <p:nvPr userDrawn="1"/>
        </p:nvGrpSpPr>
        <p:grpSpPr>
          <a:xfrm>
            <a:off x="23012573" y="40193628"/>
            <a:ext cx="6694453" cy="1606146"/>
            <a:chOff x="23012573" y="40193628"/>
            <a:chExt cx="6694453" cy="1606146"/>
          </a:xfrm>
        </p:grpSpPr>
        <p:sp>
          <p:nvSpPr>
            <p:cNvPr id="22" name="Textfeld 21">
              <a:extLst>
                <a:ext uri="{FF2B5EF4-FFF2-40B4-BE49-F238E27FC236}">
                  <a16:creationId xmlns:a16="http://schemas.microsoft.com/office/drawing/2014/main" id="{65D6FF40-A279-4D06-BED8-18C397C4CFB9}"/>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23" name="Textfeld 22">
              <a:extLst>
                <a:ext uri="{FF2B5EF4-FFF2-40B4-BE49-F238E27FC236}">
                  <a16:creationId xmlns:a16="http://schemas.microsoft.com/office/drawing/2014/main" id="{82F07CC3-C2AD-4D4E-8610-2FC8FFBA6CF3}"/>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noProof="1">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of Applied Sciences</a:t>
              </a:r>
            </a:p>
            <a:p>
              <a:endParaRPr lang="de-DE" noProof="1"/>
            </a:p>
          </p:txBody>
        </p:sp>
      </p:grpSp>
      <p:sp>
        <p:nvSpPr>
          <p:cNvPr id="24" name="Textfeld 23">
            <a:extLst>
              <a:ext uri="{FF2B5EF4-FFF2-40B4-BE49-F238E27FC236}">
                <a16:creationId xmlns:a16="http://schemas.microsoft.com/office/drawing/2014/main" id="{74DD4E69-1F31-4340-81FA-B129BA31D7FB}"/>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25" name="Textfeld 24">
            <a:extLst>
              <a:ext uri="{FF2B5EF4-FFF2-40B4-BE49-F238E27FC236}">
                <a16:creationId xmlns:a16="http://schemas.microsoft.com/office/drawing/2014/main" id="{748B0521-AE7A-40B9-8BE7-5C6BFA7FE8D8}"/>
              </a:ext>
            </a:extLst>
          </p:cNvPr>
          <p:cNvSpPr txBox="1"/>
          <p:nvPr userDrawn="1"/>
        </p:nvSpPr>
        <p:spPr>
          <a:xfrm>
            <a:off x="1188104" y="2139900"/>
            <a:ext cx="9488361" cy="1708160"/>
          </a:xfrm>
          <a:prstGeom prst="rect">
            <a:avLst/>
          </a:prstGeom>
          <a:solidFill>
            <a:schemeClr val="bg1"/>
          </a:solidFill>
        </p:spPr>
        <p:txBody>
          <a:bodyPr wrap="square" rtlCol="0">
            <a:spAutoFit/>
          </a:bodyPr>
          <a:lstStyle/>
          <a:p>
            <a:pPr>
              <a:lnSpc>
                <a:spcPts val="4200"/>
              </a:lnSpc>
            </a:pPr>
            <a:r>
              <a:rPr lang="de-DE" sz="3200" b="1"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a:t>
            </a:r>
          </a:p>
          <a:p>
            <a:pPr>
              <a:lnSpc>
                <a:spcPts val="4200"/>
              </a:lnSpc>
            </a:pP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Department</a:t>
            </a:r>
          </a:p>
          <a:p>
            <a:pPr>
              <a:lnSpc>
                <a:spcPts val="4200"/>
              </a:lnSpc>
            </a:pP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Fahrzeugtechnik und Flugzeugbau</a:t>
            </a:r>
          </a:p>
        </p:txBody>
      </p:sp>
      <p:sp>
        <p:nvSpPr>
          <p:cNvPr id="31" name="Textfeld 30">
            <a:extLst>
              <a:ext uri="{FF2B5EF4-FFF2-40B4-BE49-F238E27FC236}">
                <a16:creationId xmlns:a16="http://schemas.microsoft.com/office/drawing/2014/main" id="{0B4B9C7B-EFC0-42C8-B440-2216E243CCA5}"/>
              </a:ext>
            </a:extLst>
          </p:cNvPr>
          <p:cNvSpPr txBox="1"/>
          <p:nvPr userDrawn="1"/>
        </p:nvSpPr>
        <p:spPr>
          <a:xfrm>
            <a:off x="1192304" y="40297037"/>
            <a:ext cx="7180729" cy="1265026"/>
          </a:xfrm>
          <a:prstGeom prst="rect">
            <a:avLst/>
          </a:prstGeom>
          <a:noFill/>
        </p:spPr>
        <p:txBody>
          <a:bodyPr wrap="square" rtlCol="0">
            <a:spAutoFit/>
          </a:bodyPr>
          <a:lstStyle/>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MASTERAND: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Musterstudent</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STUDIENGANG: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Musterstudiengang</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SCHWERPUNKT: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Musterschwerpunkt</a:t>
            </a:r>
          </a:p>
        </p:txBody>
      </p:sp>
      <p:sp>
        <p:nvSpPr>
          <p:cNvPr id="33" name="Textfeld 32">
            <a:extLst>
              <a:ext uri="{FF2B5EF4-FFF2-40B4-BE49-F238E27FC236}">
                <a16:creationId xmlns:a16="http://schemas.microsoft.com/office/drawing/2014/main" id="{B9E15D65-BAEA-4BEB-B029-CDFBCFF1677D}"/>
              </a:ext>
            </a:extLst>
          </p:cNvPr>
          <p:cNvSpPr txBox="1"/>
          <p:nvPr userDrawn="1"/>
        </p:nvSpPr>
        <p:spPr>
          <a:xfrm>
            <a:off x="8480869" y="40297037"/>
            <a:ext cx="7806904" cy="1265026"/>
          </a:xfrm>
          <a:prstGeom prst="rect">
            <a:avLst/>
          </a:prstGeom>
          <a:noFill/>
        </p:spPr>
        <p:txBody>
          <a:bodyPr wrap="square" rtlCol="0">
            <a:spAutoFit/>
          </a:bodyPr>
          <a:lstStyle/>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BETREUENDE*R PROFESSOR*IN: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Musterprofessor</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INDUSTRIEPARTNER: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Musterpartner</a:t>
            </a:r>
          </a:p>
          <a:p>
            <a:pPr>
              <a:lnSpc>
                <a:spcPts val="3100"/>
              </a:lnSpc>
            </a:pPr>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ABGABEDATUM: </a:t>
            </a:r>
            <a:r>
              <a:rPr lang="de-DE" sz="2400" b="0">
                <a:solidFill>
                  <a:srgbClr val="003CA0"/>
                </a:solidFill>
                <a:latin typeface="Open Sans" panose="020B0606030504020204" pitchFamily="34" charset="0"/>
                <a:ea typeface="Open Sans" panose="020B0606030504020204" pitchFamily="34" charset="0"/>
                <a:cs typeface="Open Sans" panose="020B0606030504020204" pitchFamily="34" charset="0"/>
              </a:rPr>
              <a:t>Musterdatum</a:t>
            </a:r>
          </a:p>
        </p:txBody>
      </p:sp>
      <p:sp>
        <p:nvSpPr>
          <p:cNvPr id="4" name="Textfeld 3">
            <a:extLst>
              <a:ext uri="{FF2B5EF4-FFF2-40B4-BE49-F238E27FC236}">
                <a16:creationId xmlns:a16="http://schemas.microsoft.com/office/drawing/2014/main" id="{74E98B2B-A688-45EC-A9B4-C68E02092D93}"/>
              </a:ext>
            </a:extLst>
          </p:cNvPr>
          <p:cNvSpPr txBox="1"/>
          <p:nvPr userDrawn="1"/>
        </p:nvSpPr>
        <p:spPr>
          <a:xfrm>
            <a:off x="1219198" y="12120432"/>
            <a:ext cx="27671662" cy="2381421"/>
          </a:xfrm>
          <a:prstGeom prst="rect">
            <a:avLst/>
          </a:prstGeom>
          <a:noFill/>
        </p:spPr>
        <p:txBody>
          <a:bodyPr wrap="square" rtlCol="0">
            <a:spAutoFit/>
          </a:bodyPr>
          <a:lstStyle/>
          <a:p>
            <a:pPr marL="0" marR="0" lvl="0" indent="0" algn="l" defTabSz="3027487" rtl="0" eaLnBrk="1" fontAlgn="auto" latinLnBrk="0" hangingPunct="1">
              <a:lnSpc>
                <a:spcPct val="150000"/>
              </a:lnSpc>
              <a:spcBef>
                <a:spcPts val="3311"/>
              </a:spcBef>
              <a:spcAft>
                <a:spcPts val="0"/>
              </a:spcAft>
              <a:buClrTx/>
              <a:buSzTx/>
              <a:buFont typeface="Arial" panose="020B0604020202020204" pitchFamily="34" charset="0"/>
              <a:buNone/>
              <a:tabLst/>
              <a:defRPr/>
            </a:pPr>
            <a:r>
              <a:rPr kumimoji="0" lang="de-DE" sz="3400" b="1" i="0" u="none" strike="noStrike" kern="1200" cap="none" spc="0" normalizeH="0" baseline="0" noProof="0">
                <a:ln>
                  <a:noFill/>
                </a:ln>
                <a:solidFill>
                  <a:srgbClr val="0096D2"/>
                </a:solidFill>
                <a:effectLst/>
                <a:uLnTx/>
                <a:uFillTx/>
                <a:latin typeface="Martel Heavy" panose="00000A00000000000000" pitchFamily="2" charset="0"/>
                <a:ea typeface="Open Sans" panose="020B0606030504020204" pitchFamily="34" charset="0"/>
                <a:cs typeface="Martel Heavy" panose="00000A00000000000000" pitchFamily="2" charset="0"/>
              </a:rPr>
              <a:t>Wissenschaftliche Poster dienen im Allgemeinen der öffentlichkeitswirksamen Vorstellung  eines bearbeitenden  Themas .  Ziel dabei ist es, Text und Grafiken in Einklang zu bringen um dem Leser mit einfachen Mitteln  möglichst schnell einen umfassenden Überblick über das Thema zu ermöglichen.  </a:t>
            </a:r>
          </a:p>
        </p:txBody>
      </p:sp>
      <p:sp>
        <p:nvSpPr>
          <p:cNvPr id="16" name="Textfeld 15">
            <a:extLst>
              <a:ext uri="{FF2B5EF4-FFF2-40B4-BE49-F238E27FC236}">
                <a16:creationId xmlns:a16="http://schemas.microsoft.com/office/drawing/2014/main" id="{01D882F7-2ACC-4EAD-9392-08C560265737}"/>
              </a:ext>
            </a:extLst>
          </p:cNvPr>
          <p:cNvSpPr txBox="1"/>
          <p:nvPr userDrawn="1"/>
        </p:nvSpPr>
        <p:spPr>
          <a:xfrm>
            <a:off x="1213139" y="16147398"/>
            <a:ext cx="10293062" cy="10390601"/>
          </a:xfrm>
          <a:prstGeom prst="rect">
            <a:avLst/>
          </a:prstGeom>
          <a:noFill/>
        </p:spPr>
        <p:txBody>
          <a:bodyPr wrap="square" rtlCol="0">
            <a:spAutoFit/>
          </a:bodyPr>
          <a:lstStyle/>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r>
              <a:rPr kumimoji="0" lang="de-DE" sz="3000" b="1" i="0" u="none" strike="noStrike" kern="1200" cap="none" spc="0" normalizeH="0" baseline="0" noProof="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EINLEITUNG</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Mit der Einleitung wird die Motivation zu Bearbeitung des Themas dargelegt. Zudem kann eine Einordnung der Thematik in den aktuellen Stand der Technik erfolgen. Das Interesse des Lesers soll geweckt werden.</a:t>
            </a:r>
          </a:p>
          <a:p>
            <a:pPr marL="0" marR="0" lvl="0" indent="0" algn="just" defTabSz="3027487" rtl="0" eaLnBrk="1" fontAlgn="auto" latinLnBrk="0" hangingPunct="1">
              <a:lnSpc>
                <a:spcPts val="3500"/>
              </a:lnSpc>
              <a:spcBef>
                <a:spcPts val="1800"/>
              </a:spcBef>
              <a:spcAft>
                <a:spcPts val="0"/>
              </a:spcAft>
              <a:buClrTx/>
              <a:buSzTx/>
              <a:buFont typeface="Arial" panose="020B0604020202020204" pitchFamily="34" charset="0"/>
              <a:buNone/>
              <a:tabLst/>
              <a:defRPr/>
            </a:pPr>
            <a:r>
              <a:rPr kumimoji="0" lang="de-DE" sz="30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Formatierungshinweise: </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Überschrift: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fett, Großbuchstaben</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HAW-Hauptblau</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Fließtext: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Zeilenabstand: genau&amp; 35pt,</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Blocksatz, schwarz    </a:t>
            </a:r>
          </a:p>
          <a:p>
            <a:pPr marL="0" marR="0" lvl="0" indent="0" algn="just" defTabSz="3027487" rtl="0" eaLnBrk="1" fontAlgn="auto" latinLnBrk="0" hangingPunct="1">
              <a:lnSpc>
                <a:spcPts val="40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3027487" rtl="0" eaLnBrk="1" fontAlgn="auto" latinLnBrk="0" hangingPunct="1">
              <a:lnSpc>
                <a:spcPts val="40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ct val="1500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Textfeld 18">
            <a:extLst>
              <a:ext uri="{FF2B5EF4-FFF2-40B4-BE49-F238E27FC236}">
                <a16:creationId xmlns:a16="http://schemas.microsoft.com/office/drawing/2014/main" id="{B5DB3360-6566-468D-B19C-E12E529DA4C0}"/>
              </a:ext>
            </a:extLst>
          </p:cNvPr>
          <p:cNvSpPr txBox="1"/>
          <p:nvPr userDrawn="1"/>
        </p:nvSpPr>
        <p:spPr>
          <a:xfrm>
            <a:off x="1219198" y="9275315"/>
            <a:ext cx="21113370" cy="1840568"/>
          </a:xfrm>
          <a:prstGeom prst="rect">
            <a:avLst/>
          </a:prstGeom>
          <a:noFill/>
        </p:spPr>
        <p:txBody>
          <a:bodyPr wrap="square" rtlCol="0">
            <a:spAutoFit/>
          </a:bodyPr>
          <a:lstStyle/>
          <a:p>
            <a:pPr marL="0" marR="0" lvl="0" indent="0" algn="l" defTabSz="3027487" rtl="0" eaLnBrk="1" fontAlgn="auto" latinLnBrk="0" hangingPunct="1">
              <a:lnSpc>
                <a:spcPct val="150000"/>
              </a:lnSpc>
              <a:spcBef>
                <a:spcPts val="3311"/>
              </a:spcBef>
              <a:spcAft>
                <a:spcPts val="0"/>
              </a:spcAft>
              <a:buClrTx/>
              <a:buSzTx/>
              <a:buFont typeface="Arial" panose="020B0604020202020204" pitchFamily="34" charset="0"/>
              <a:buNone/>
              <a:tabLst/>
              <a:defRPr/>
            </a:pPr>
            <a:r>
              <a:rPr kumimoji="0" lang="de-DE" sz="4000" b="1" i="0" u="none" strike="noStrike" kern="1200" cap="none" spc="0" normalizeH="0" baseline="0" noProof="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WISSENSCHAFTLICHES A0-POSTER ZUR AUSSENDARSTELLUNG DER HAW HAMBURG AUF INTERNEN UND EXTERNEN VERANSTALTUNGEN </a:t>
            </a:r>
          </a:p>
        </p:txBody>
      </p:sp>
      <p:sp>
        <p:nvSpPr>
          <p:cNvPr id="30" name="Textfeld 29">
            <a:extLst>
              <a:ext uri="{FF2B5EF4-FFF2-40B4-BE49-F238E27FC236}">
                <a16:creationId xmlns:a16="http://schemas.microsoft.com/office/drawing/2014/main" id="{4CA9068A-CA61-44AD-922D-31AFEAFEF4DE}"/>
              </a:ext>
            </a:extLst>
          </p:cNvPr>
          <p:cNvSpPr txBox="1"/>
          <p:nvPr userDrawn="1"/>
        </p:nvSpPr>
        <p:spPr>
          <a:xfrm>
            <a:off x="12521855" y="16147398"/>
            <a:ext cx="16340318" cy="4806444"/>
          </a:xfrm>
          <a:prstGeom prst="rect">
            <a:avLst/>
          </a:prstGeom>
          <a:noFill/>
        </p:spPr>
        <p:txBody>
          <a:bodyPr wrap="square" rtlCol="0">
            <a:spAutoFit/>
          </a:bodyPr>
          <a:lstStyle/>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r>
              <a:rPr kumimoji="0" lang="de-DE" sz="3000" b="1" i="0" u="none" strike="noStrike" kern="1200" cap="none" spc="0" normalizeH="0" baseline="0" noProof="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METHODIK</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Eine kurze Beschreibung der Vorgehensweise (konstruktiv, theoretisch, analytisch) und der angewendeten Methode soll hier erläutert werden. Dieser Inhalt kann wahlweise mit einem oder mehreren der drei Fotos veranschaulicht werden.</a:t>
            </a:r>
          </a:p>
          <a:p>
            <a:pPr marL="0" marR="0" lvl="0" indent="0" algn="just" defTabSz="3027487" rtl="0" eaLnBrk="1" fontAlgn="auto" latinLnBrk="0" hangingPunct="1">
              <a:lnSpc>
                <a:spcPts val="3500"/>
              </a:lnSpc>
              <a:spcBef>
                <a:spcPts val="1800"/>
              </a:spcBef>
              <a:spcAft>
                <a:spcPts val="0"/>
              </a:spcAft>
              <a:buClrTx/>
              <a:buSzTx/>
              <a:buFont typeface="Arial" panose="020B0604020202020204" pitchFamily="34" charset="0"/>
              <a:buNone/>
              <a:tabLst/>
              <a:defRPr/>
            </a:pPr>
            <a:r>
              <a:rPr kumimoji="0" lang="de-DE" sz="30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Formatierungshinweise: </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Überschrift: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fett, Großbuchstaben, HAW-Hauptblau</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Fließtext: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Zeilenabstand: genau&amp; 35pt, Blocksatz, schwarz    </a:t>
            </a:r>
          </a:p>
        </p:txBody>
      </p:sp>
      <p:sp>
        <p:nvSpPr>
          <p:cNvPr id="35" name="Textfeld 34">
            <a:extLst>
              <a:ext uri="{FF2B5EF4-FFF2-40B4-BE49-F238E27FC236}">
                <a16:creationId xmlns:a16="http://schemas.microsoft.com/office/drawing/2014/main" id="{0CE363BB-99C7-43C5-8136-27CCCA36C7F8}"/>
              </a:ext>
            </a:extLst>
          </p:cNvPr>
          <p:cNvSpPr txBox="1"/>
          <p:nvPr userDrawn="1"/>
        </p:nvSpPr>
        <p:spPr>
          <a:xfrm>
            <a:off x="12521855" y="31896772"/>
            <a:ext cx="16340318" cy="6837769"/>
          </a:xfrm>
          <a:prstGeom prst="rect">
            <a:avLst/>
          </a:prstGeom>
          <a:noFill/>
        </p:spPr>
        <p:txBody>
          <a:bodyPr wrap="square" rtlCol="0">
            <a:spAutoFit/>
          </a:bodyPr>
          <a:lstStyle/>
          <a:p>
            <a:pPr marL="0" marR="0" lvl="0" indent="0" algn="l"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1" i="0" u="none" strike="noStrike" kern="1200" cap="none" spc="0" normalizeH="0" baseline="0" noProof="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DISKUSSION</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Es folgt eine kurze und nachvollziehbare Erläuterung der Ursachen und Folgen der Ergebnisse. Auch auf die Erfüllung der Aufgabenstellung sowie Ableitung von Empfehlungen kann eingegangen werden.</a:t>
            </a:r>
          </a:p>
          <a:p>
            <a:pPr marL="0" marR="0" lvl="0" indent="0" algn="just" defTabSz="3027487" rtl="0" eaLnBrk="1" fontAlgn="auto" latinLnBrk="0" hangingPunct="1">
              <a:lnSpc>
                <a:spcPts val="3500"/>
              </a:lnSpc>
              <a:spcBef>
                <a:spcPts val="1800"/>
              </a:spcBef>
              <a:spcAft>
                <a:spcPts val="0"/>
              </a:spcAft>
              <a:buClrTx/>
              <a:buSzTx/>
              <a:buFont typeface="Arial" panose="020B0604020202020204" pitchFamily="34" charset="0"/>
              <a:buNone/>
              <a:tabLst/>
              <a:defRPr/>
            </a:pPr>
            <a:r>
              <a:rPr kumimoji="0" lang="de-DE" sz="30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Formatierungshinweise: </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Überschrift: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fett, Großbuchstaben, HAW-Hauptblau</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Fließtext: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Zeilenabstand: genau&amp; 35pt, Blocksatz, schwarz    </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Textfeld 35">
            <a:extLst>
              <a:ext uri="{FF2B5EF4-FFF2-40B4-BE49-F238E27FC236}">
                <a16:creationId xmlns:a16="http://schemas.microsoft.com/office/drawing/2014/main" id="{527D17F9-530C-4B7A-A3EE-45B5FA86C7E1}"/>
              </a:ext>
            </a:extLst>
          </p:cNvPr>
          <p:cNvSpPr txBox="1"/>
          <p:nvPr userDrawn="1"/>
        </p:nvSpPr>
        <p:spPr>
          <a:xfrm>
            <a:off x="12526034" y="22606735"/>
            <a:ext cx="16364826" cy="7373750"/>
          </a:xfrm>
          <a:prstGeom prst="rect">
            <a:avLst/>
          </a:prstGeom>
          <a:noFill/>
        </p:spPr>
        <p:txBody>
          <a:bodyPr wrap="square" rtlCol="0">
            <a:spAutoFit/>
          </a:bodyPr>
          <a:lstStyle/>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r>
              <a:rPr kumimoji="0" lang="de-DE" sz="3000" b="1" i="0" u="none" strike="noStrike" kern="1200" cap="none" spc="0" normalizeH="0" baseline="0" noProof="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ERGEBNIS</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Der Kerngedanke des Ergebnisses wird am besten durch eine Abbildung untermauert. Bei Abschlussarbeiten, die einer Geheimhaltungserklärung unterliegen kann auf eine rein qualitative Abbildung zurückgegriffen werden.</a:t>
            </a:r>
          </a:p>
          <a:p>
            <a:pPr marL="0" marR="0" lvl="0" indent="0" algn="just" defTabSz="3027487" rtl="0" eaLnBrk="1" fontAlgn="auto" latinLnBrk="0" hangingPunct="1">
              <a:lnSpc>
                <a:spcPts val="3500"/>
              </a:lnSpc>
              <a:spcBef>
                <a:spcPts val="1800"/>
              </a:spcBef>
              <a:spcAft>
                <a:spcPts val="0"/>
              </a:spcAft>
              <a:buClrTx/>
              <a:buSzTx/>
              <a:buFont typeface="Arial" panose="020B0604020202020204" pitchFamily="34" charset="0"/>
              <a:buNone/>
              <a:tabLst/>
              <a:defRPr/>
            </a:pPr>
            <a:r>
              <a:rPr kumimoji="0" lang="de-DE" sz="30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Formatierungshinweise: </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Überschrift: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fett, Großbuchstaben</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HAW-Hauptblau</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Fließtext: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Zeilenabstand: genau&amp; 35pt,</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Blocksatz, schwarz    </a:t>
            </a:r>
          </a:p>
          <a:p>
            <a:pPr marL="0" marR="0" lvl="0" indent="0" algn="l"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Textfeld 19">
            <a:extLst>
              <a:ext uri="{FF2B5EF4-FFF2-40B4-BE49-F238E27FC236}">
                <a16:creationId xmlns:a16="http://schemas.microsoft.com/office/drawing/2014/main" id="{8D1DA564-F02E-4EBB-9B93-9D0B9E3484B3}"/>
              </a:ext>
            </a:extLst>
          </p:cNvPr>
          <p:cNvSpPr txBox="1"/>
          <p:nvPr userDrawn="1"/>
        </p:nvSpPr>
        <p:spPr>
          <a:xfrm>
            <a:off x="1227969" y="31270765"/>
            <a:ext cx="11474245" cy="369332"/>
          </a:xfrm>
          <a:prstGeom prst="rect">
            <a:avLst/>
          </a:prstGeom>
          <a:noFill/>
        </p:spPr>
        <p:txBody>
          <a:bodyPr wrap="square" rtlCol="0">
            <a:spAutoFit/>
          </a:body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Abbildung 1: Aussagekräftige Beschreibung der Vektorgrafik [Bildquelle] </a:t>
            </a:r>
          </a:p>
        </p:txBody>
      </p:sp>
      <p:sp>
        <p:nvSpPr>
          <p:cNvPr id="37" name="Textfeld 36">
            <a:extLst>
              <a:ext uri="{FF2B5EF4-FFF2-40B4-BE49-F238E27FC236}">
                <a16:creationId xmlns:a16="http://schemas.microsoft.com/office/drawing/2014/main" id="{07F82C20-D046-46E7-9B7A-1939EE04D968}"/>
              </a:ext>
            </a:extLst>
          </p:cNvPr>
          <p:cNvSpPr txBox="1"/>
          <p:nvPr userDrawn="1"/>
        </p:nvSpPr>
        <p:spPr>
          <a:xfrm>
            <a:off x="1226204" y="38573847"/>
            <a:ext cx="11474245" cy="369332"/>
          </a:xfrm>
          <a:prstGeom prst="rect">
            <a:avLst/>
          </a:prstGeom>
          <a:noFill/>
        </p:spPr>
        <p:txBody>
          <a:bodyPr wrap="square" rtlCol="0">
            <a:spAutoFit/>
          </a:body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Abbildung 2: Aussagekräftige Beschreibung der Vektorgrafik [Bildquelle]</a:t>
            </a:r>
          </a:p>
        </p:txBody>
      </p:sp>
      <p:sp>
        <p:nvSpPr>
          <p:cNvPr id="38" name="Textfeld 37">
            <a:extLst>
              <a:ext uri="{FF2B5EF4-FFF2-40B4-BE49-F238E27FC236}">
                <a16:creationId xmlns:a16="http://schemas.microsoft.com/office/drawing/2014/main" id="{2DA67E2F-5010-4338-97ED-50C96D024FC2}"/>
              </a:ext>
            </a:extLst>
          </p:cNvPr>
          <p:cNvSpPr txBox="1"/>
          <p:nvPr userDrawn="1"/>
        </p:nvSpPr>
        <p:spPr>
          <a:xfrm>
            <a:off x="22644846" y="30971471"/>
            <a:ext cx="5878287" cy="719621"/>
          </a:xfrm>
          <a:prstGeom prst="rect">
            <a:avLst/>
          </a:prstGeom>
          <a:noFill/>
        </p:spPr>
        <p:txBody>
          <a:bodyPr wrap="square" rtlCol="0">
            <a:spAutoFit/>
          </a:bodyPr>
          <a:lstStyle/>
          <a:p>
            <a:pPr marL="0" marR="0" lvl="0" indent="0" algn="l" defTabSz="3027487" rtl="0" eaLnBrk="1" fontAlgn="auto" latinLnBrk="0" hangingPunct="1">
              <a:lnSpc>
                <a:spcPts val="2500"/>
              </a:lnSpc>
              <a:spcBef>
                <a:spcPts val="3311"/>
              </a:spcBef>
              <a:spcAft>
                <a:spcPts val="0"/>
              </a:spcAft>
              <a:buClrTx/>
              <a:buSzTx/>
              <a:buFont typeface="Arial" panose="020B0604020202020204" pitchFamily="34" charset="0"/>
              <a:buNone/>
              <a:tabLst/>
              <a:defRPr/>
            </a:pPr>
            <a:r>
              <a:rPr kumimoji="0" lang="de-DE"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Abbildung 3: Aussagekräftige Beschreibung der Vektorgrafik [Bildquelle]</a:t>
            </a:r>
          </a:p>
        </p:txBody>
      </p:sp>
      <p:pic>
        <p:nvPicPr>
          <p:cNvPr id="39" name="Bildplatzhalter 20" descr="Junge mit Spielzeugsegelflugzeug">
            <a:extLst>
              <a:ext uri="{FF2B5EF4-FFF2-40B4-BE49-F238E27FC236}">
                <a16:creationId xmlns:a16="http://schemas.microsoft.com/office/drawing/2014/main" id="{0FAFA8A3-89CC-4105-9029-283E246820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27" r="30125" b="7493"/>
          <a:stretch/>
        </p:blipFill>
        <p:spPr>
          <a:xfrm>
            <a:off x="1326072" y="22518267"/>
            <a:ext cx="10293062" cy="8610498"/>
          </a:xfrm>
          <a:prstGeom prst="rect">
            <a:avLst/>
          </a:prstGeom>
        </p:spPr>
      </p:pic>
      <p:pic>
        <p:nvPicPr>
          <p:cNvPr id="40" name="Bildplatzhalter 24" descr="Details einer Turbine">
            <a:extLst>
              <a:ext uri="{FF2B5EF4-FFF2-40B4-BE49-F238E27FC236}">
                <a16:creationId xmlns:a16="http://schemas.microsoft.com/office/drawing/2014/main" id="{604F03F8-6740-4437-8F72-C64B83DA7B8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251" r="989" b="8251"/>
          <a:stretch/>
        </p:blipFill>
        <p:spPr>
          <a:xfrm>
            <a:off x="1364439" y="31896772"/>
            <a:ext cx="10141762" cy="6594749"/>
          </a:xfrm>
          <a:prstGeom prst="rect">
            <a:avLst/>
          </a:prstGeom>
        </p:spPr>
      </p:pic>
      <p:pic>
        <p:nvPicPr>
          <p:cNvPr id="41" name="Bildplatzhalter 16" descr="Balkendiagramm mit Aufwärtstrend">
            <a:extLst>
              <a:ext uri="{FF2B5EF4-FFF2-40B4-BE49-F238E27FC236}">
                <a16:creationId xmlns:a16="http://schemas.microsoft.com/office/drawing/2014/main" id="{1519A42A-F7F3-4139-8B23-5A417586EF4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27" b="7023"/>
          <a:stretch/>
        </p:blipFill>
        <p:spPr>
          <a:xfrm>
            <a:off x="21847972" y="24713522"/>
            <a:ext cx="7062405" cy="6437227"/>
          </a:xfrm>
          <a:prstGeom prst="rect">
            <a:avLst/>
          </a:prstGeom>
        </p:spPr>
      </p:pic>
      <p:pic>
        <p:nvPicPr>
          <p:cNvPr id="42" name="Grafik 41" descr="Verbindungen">
            <a:extLst>
              <a:ext uri="{FF2B5EF4-FFF2-40B4-BE49-F238E27FC236}">
                <a16:creationId xmlns:a16="http://schemas.microsoft.com/office/drawing/2014/main" id="{34F266B0-0FEF-487A-B147-0B964595F66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99906" y="39545654"/>
            <a:ext cx="2769394" cy="2769394"/>
          </a:xfrm>
          <a:prstGeom prst="rect">
            <a:avLst/>
          </a:prstGeom>
        </p:spPr>
      </p:pic>
      <p:sp>
        <p:nvSpPr>
          <p:cNvPr id="43" name="Textfeld 42">
            <a:extLst>
              <a:ext uri="{FF2B5EF4-FFF2-40B4-BE49-F238E27FC236}">
                <a16:creationId xmlns:a16="http://schemas.microsoft.com/office/drawing/2014/main" id="{8E5DF56F-D63C-4D63-BABD-7316CF1AC982}"/>
              </a:ext>
            </a:extLst>
          </p:cNvPr>
          <p:cNvSpPr txBox="1"/>
          <p:nvPr userDrawn="1"/>
        </p:nvSpPr>
        <p:spPr>
          <a:xfrm>
            <a:off x="19249016" y="40380764"/>
            <a:ext cx="1447800" cy="369332"/>
          </a:xfrm>
          <a:prstGeom prst="rect">
            <a:avLst/>
          </a:prstGeom>
          <a:noFill/>
        </p:spPr>
        <p:txBody>
          <a:bodyPr wrap="square" rtlCol="0">
            <a:spAutoFit/>
          </a:bodyPr>
          <a:lstStyle/>
          <a:p>
            <a:r>
              <a:rPr lang="de-DE">
                <a:solidFill>
                  <a:schemeClr val="tx1">
                    <a:lumMod val="50000"/>
                    <a:lumOff val="50000"/>
                  </a:schemeClr>
                </a:solidFill>
              </a:rPr>
              <a:t>GmbH</a:t>
            </a:r>
          </a:p>
        </p:txBody>
      </p:sp>
    </p:spTree>
    <p:extLst>
      <p:ext uri="{BB962C8B-B14F-4D97-AF65-F5344CB8AC3E}">
        <p14:creationId xmlns:p14="http://schemas.microsoft.com/office/powerpoint/2010/main" val="166963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fik 9" descr="Ein Bild, das Screenshot enthält.&#10;&#10;Automatisch generierte Beschreibung">
            <a:extLst>
              <a:ext uri="{FF2B5EF4-FFF2-40B4-BE49-F238E27FC236}">
                <a16:creationId xmlns:a16="http://schemas.microsoft.com/office/drawing/2014/main" id="{2F207FAF-332F-40BB-96FE-32B9EC6F1F5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30275213" cy="42789861"/>
          </a:xfrm>
          <a:prstGeom prst="rect">
            <a:avLst/>
          </a:prstGeom>
        </p:spPr>
      </p:pic>
      <p:sp>
        <p:nvSpPr>
          <p:cNvPr id="2" name="Textfeld 1">
            <a:extLst>
              <a:ext uri="{FF2B5EF4-FFF2-40B4-BE49-F238E27FC236}">
                <a16:creationId xmlns:a16="http://schemas.microsoft.com/office/drawing/2014/main" id="{0F68A779-1162-4245-A395-575D210C9C6E}"/>
              </a:ext>
            </a:extLst>
          </p:cNvPr>
          <p:cNvSpPr txBox="1"/>
          <p:nvPr userDrawn="1"/>
        </p:nvSpPr>
        <p:spPr>
          <a:xfrm>
            <a:off x="1188104" y="2139900"/>
            <a:ext cx="9488361" cy="1708160"/>
          </a:xfrm>
          <a:prstGeom prst="rect">
            <a:avLst/>
          </a:prstGeom>
          <a:solidFill>
            <a:schemeClr val="bg1"/>
          </a:solidFill>
        </p:spPr>
        <p:txBody>
          <a:bodyPr wrap="square" rtlCol="0">
            <a:spAutoFit/>
          </a:bodyPr>
          <a:lstStyle/>
          <a:p>
            <a:pPr>
              <a:lnSpc>
                <a:spcPts val="4200"/>
              </a:lnSpc>
            </a:pPr>
            <a:r>
              <a:rPr lang="de-DE" sz="3200" b="1"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a:t>
            </a:r>
          </a:p>
          <a:p>
            <a:pPr>
              <a:lnSpc>
                <a:spcPts val="4200"/>
              </a:lnSpc>
            </a:pP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Department</a:t>
            </a:r>
          </a:p>
          <a:p>
            <a:pPr>
              <a:lnSpc>
                <a:spcPts val="4200"/>
              </a:lnSpc>
            </a:pPr>
            <a:r>
              <a:rPr lang="de-DE" sz="3200" spc="-1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Fahrzeugtechnik und Flugzeugbau</a:t>
            </a:r>
          </a:p>
        </p:txBody>
      </p:sp>
      <p:sp>
        <p:nvSpPr>
          <p:cNvPr id="3" name="Textfeld 2">
            <a:extLst>
              <a:ext uri="{FF2B5EF4-FFF2-40B4-BE49-F238E27FC236}">
                <a16:creationId xmlns:a16="http://schemas.microsoft.com/office/drawing/2014/main" id="{B3B0FEDD-BB45-4BF9-8C40-F8F7D1DB2EFF}"/>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grpSp>
        <p:nvGrpSpPr>
          <p:cNvPr id="6" name="Gruppieren 5">
            <a:extLst>
              <a:ext uri="{FF2B5EF4-FFF2-40B4-BE49-F238E27FC236}">
                <a16:creationId xmlns:a16="http://schemas.microsoft.com/office/drawing/2014/main" id="{5097040A-F4DE-4A14-A971-8788CE39C30C}"/>
              </a:ext>
            </a:extLst>
          </p:cNvPr>
          <p:cNvGrpSpPr/>
          <p:nvPr userDrawn="1"/>
        </p:nvGrpSpPr>
        <p:grpSpPr>
          <a:xfrm>
            <a:off x="23012573" y="40193628"/>
            <a:ext cx="6694453" cy="1606146"/>
            <a:chOff x="23012573" y="40193628"/>
            <a:chExt cx="6694453" cy="1606146"/>
          </a:xfrm>
        </p:grpSpPr>
        <p:sp>
          <p:nvSpPr>
            <p:cNvPr id="4" name="Textfeld 3">
              <a:extLst>
                <a:ext uri="{FF2B5EF4-FFF2-40B4-BE49-F238E27FC236}">
                  <a16:creationId xmlns:a16="http://schemas.microsoft.com/office/drawing/2014/main" id="{69A55EF1-60C2-49BA-8B70-A8D66245893E}"/>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endPar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feld 4">
              <a:extLst>
                <a:ext uri="{FF2B5EF4-FFF2-40B4-BE49-F238E27FC236}">
                  <a16:creationId xmlns:a16="http://schemas.microsoft.com/office/drawing/2014/main" id="{F9EFE3A5-653D-40AF-A62D-2F814FAECE15}"/>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of Applied Sciences</a:t>
              </a:r>
            </a:p>
            <a:p>
              <a:endParaRPr lang="de-DE" dirty="0"/>
            </a:p>
          </p:txBody>
        </p:sp>
      </p:grpSp>
    </p:spTree>
    <p:extLst>
      <p:ext uri="{BB962C8B-B14F-4D97-AF65-F5344CB8AC3E}">
        <p14:creationId xmlns:p14="http://schemas.microsoft.com/office/powerpoint/2010/main" val="20639026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1" r:id="rId4"/>
    <p:sldLayoutId id="2147483663" r:id="rId5"/>
    <p:sldLayoutId id="2147483665" r:id="rId6"/>
    <p:sldLayoutId id="2147483671" r:id="rId7"/>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5.emf"/><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package" Target="../embeddings/Microsoft_Excel_Worksheet.xlsx"/><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hyperlink" Target="https://nbn-resolving.org/urn:nbn:de:gbv:18302-aero2023-09-11.011" TargetMode="Externa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platzhalter 20" descr="Ein Bild, das Text, Schrift, Grafiken, Logo enthält.&#10;&#10;Automatisch generierte Beschreibung">
            <a:extLst>
              <a:ext uri="{FF2B5EF4-FFF2-40B4-BE49-F238E27FC236}">
                <a16:creationId xmlns:a16="http://schemas.microsoft.com/office/drawing/2014/main" id="{5FE98947-9338-5F54-CEA1-63D6092B3160}"/>
              </a:ext>
            </a:extLst>
          </p:cNvPr>
          <p:cNvPicPr>
            <a:picLocks noGrp="1" noChangeAspect="1"/>
          </p:cNvPicPr>
          <p:nvPr>
            <p:ph type="pic" sz="quarter" idx="31"/>
          </p:nvPr>
        </p:nvPicPr>
        <p:blipFill rotWithShape="1">
          <a:blip r:embed="rId3">
            <a:extLst>
              <a:ext uri="{28A0092B-C50C-407E-A947-70E740481C1C}">
                <a14:useLocalDpi xmlns:a14="http://schemas.microsoft.com/office/drawing/2010/main" val="0"/>
              </a:ext>
            </a:extLst>
          </a:blip>
          <a:srcRect t="464" b="3474"/>
          <a:stretch/>
        </p:blipFill>
        <p:spPr>
          <a:xfrm>
            <a:off x="15570128" y="39786469"/>
            <a:ext cx="6413888" cy="2094271"/>
          </a:xfrm>
        </p:spPr>
      </p:pic>
      <p:sp>
        <p:nvSpPr>
          <p:cNvPr id="3" name="Textplatzhalter 2">
            <a:extLst>
              <a:ext uri="{FF2B5EF4-FFF2-40B4-BE49-F238E27FC236}">
                <a16:creationId xmlns:a16="http://schemas.microsoft.com/office/drawing/2014/main" id="{C4679999-BB4D-4406-93A3-B79711E6A574}"/>
              </a:ext>
            </a:extLst>
          </p:cNvPr>
          <p:cNvSpPr>
            <a:spLocks noGrp="1"/>
          </p:cNvSpPr>
          <p:nvPr>
            <p:ph type="body" sz="quarter" idx="10"/>
          </p:nvPr>
        </p:nvSpPr>
        <p:spPr>
          <a:xfrm>
            <a:off x="1169456" y="8874978"/>
            <a:ext cx="24810336" cy="1020337"/>
          </a:xfrm>
        </p:spPr>
        <p:txBody>
          <a:bodyPr/>
          <a:lstStyle/>
          <a:p>
            <a:r>
              <a:rPr lang="en-US" dirty="0"/>
              <a:t>How to overcome industry's secrecy towards passenger aircraft's fuel consumption?</a:t>
            </a:r>
            <a:endParaRPr lang="de-DE" dirty="0"/>
          </a:p>
        </p:txBody>
      </p:sp>
      <p:sp>
        <p:nvSpPr>
          <p:cNvPr id="4" name="Textplatzhalter 3">
            <a:extLst>
              <a:ext uri="{FF2B5EF4-FFF2-40B4-BE49-F238E27FC236}">
                <a16:creationId xmlns:a16="http://schemas.microsoft.com/office/drawing/2014/main" id="{CE62E00C-125D-4D76-8454-BA80AEE85E91}"/>
              </a:ext>
            </a:extLst>
          </p:cNvPr>
          <p:cNvSpPr>
            <a:spLocks noGrp="1"/>
          </p:cNvSpPr>
          <p:nvPr>
            <p:ph type="body" sz="quarter" idx="18"/>
          </p:nvPr>
        </p:nvSpPr>
        <p:spPr>
          <a:xfrm>
            <a:off x="1169456" y="10009852"/>
            <a:ext cx="27811154" cy="1571887"/>
          </a:xfrm>
        </p:spPr>
        <p:txBody>
          <a:bodyPr/>
          <a:lstStyle/>
          <a:p>
            <a:pPr algn="just"/>
            <a:r>
              <a:rPr lang="en-US" dirty="0"/>
              <a:t>Get fuel consumption from 4 calculation schemes or extracted from 2 databases or from a literature review. The trick to get it from the ICAO/EASA "metric value" that tries to hide fuel consumption numbers. Applied to 50 aircraft. Results evaluated. But: Precise numbers are difficult to get.</a:t>
            </a:r>
            <a:endParaRPr lang="de-DE" dirty="0"/>
          </a:p>
        </p:txBody>
      </p:sp>
      <p:sp>
        <p:nvSpPr>
          <p:cNvPr id="5" name="Textplatzhalter 4">
            <a:extLst>
              <a:ext uri="{FF2B5EF4-FFF2-40B4-BE49-F238E27FC236}">
                <a16:creationId xmlns:a16="http://schemas.microsoft.com/office/drawing/2014/main" id="{A4D395DD-459A-4E42-9257-9CD602D7CDF3}"/>
              </a:ext>
            </a:extLst>
          </p:cNvPr>
          <p:cNvSpPr>
            <a:spLocks noGrp="1"/>
          </p:cNvSpPr>
          <p:nvPr>
            <p:ph type="body" sz="quarter" idx="19"/>
          </p:nvPr>
        </p:nvSpPr>
        <p:spPr>
          <a:xfrm>
            <a:off x="1169456" y="12492452"/>
            <a:ext cx="13772882" cy="2227065"/>
          </a:xfrm>
        </p:spPr>
        <p:txBody>
          <a:bodyPr/>
          <a:lstStyle/>
          <a:p>
            <a:pPr algn="just">
              <a:spcBef>
                <a:spcPts val="0"/>
              </a:spcBef>
            </a:pPr>
            <a:r>
              <a:rPr lang="en-US" dirty="0">
                <a:latin typeface="Open Sans Light" pitchFamily="2" charset="0"/>
                <a:ea typeface="Open Sans Light" pitchFamily="2" charset="0"/>
                <a:cs typeface="Open Sans Light" pitchFamily="2" charset="0"/>
              </a:rPr>
              <a:t>Fuel consumption of passenger aircraft is certainly known, but towards the public it is considered an industry secret. This project defines fuel consumption for passenger aircraft, shows and evaluates methods and databases for its calculation, and lists the fuel consumption of the 50 most-used passenger aircraft. Input data is only from publicly available documents.</a:t>
            </a:r>
            <a:endParaRPr lang="de-DE" dirty="0">
              <a:latin typeface="Open Sans Light" pitchFamily="2" charset="0"/>
              <a:ea typeface="Open Sans Light" pitchFamily="2" charset="0"/>
              <a:cs typeface="Open Sans Light" pitchFamily="2" charset="0"/>
            </a:endParaRPr>
          </a:p>
        </p:txBody>
      </p:sp>
      <p:sp>
        <p:nvSpPr>
          <p:cNvPr id="7" name="Textplatzhalter 6">
            <a:extLst>
              <a:ext uri="{FF2B5EF4-FFF2-40B4-BE49-F238E27FC236}">
                <a16:creationId xmlns:a16="http://schemas.microsoft.com/office/drawing/2014/main" id="{6DC30BC6-2DF1-4EEC-851B-CF4AC0804008}"/>
              </a:ext>
            </a:extLst>
          </p:cNvPr>
          <p:cNvSpPr>
            <a:spLocks noGrp="1"/>
          </p:cNvSpPr>
          <p:nvPr>
            <p:ph type="body" sz="quarter" idx="26"/>
          </p:nvPr>
        </p:nvSpPr>
        <p:spPr>
          <a:xfrm>
            <a:off x="1169456" y="33454974"/>
            <a:ext cx="13607350" cy="867524"/>
          </a:xfrm>
        </p:spPr>
        <p:txBody>
          <a:bodyPr>
            <a:normAutofit/>
          </a:bodyPr>
          <a:lstStyle/>
          <a:p>
            <a:pPr>
              <a:lnSpc>
                <a:spcPct val="120000"/>
              </a:lnSpc>
              <a:spcBef>
                <a:spcPts val="0"/>
              </a:spcBef>
              <a:tabLst>
                <a:tab pos="1443038" algn="l"/>
              </a:tabLst>
            </a:pPr>
            <a:r>
              <a:rPr lang="en-US" noProof="1"/>
              <a:t>Figure 1:	Left: Possible metrics to define fuel consumption (Bonnefoy 2010) and the one selected</a:t>
            </a:r>
          </a:p>
          <a:p>
            <a:pPr>
              <a:lnSpc>
                <a:spcPct val="120000"/>
              </a:lnSpc>
              <a:spcBef>
                <a:spcPts val="0"/>
              </a:spcBef>
              <a:tabLst>
                <a:tab pos="1443038" algn="l"/>
              </a:tabLst>
            </a:pPr>
            <a:r>
              <a:rPr lang="en-US" noProof="1"/>
              <a:t>	Right: Extended Payload-Range Diagram (Young 2017)</a:t>
            </a:r>
          </a:p>
          <a:p>
            <a:pPr>
              <a:lnSpc>
                <a:spcPct val="120000"/>
              </a:lnSpc>
              <a:spcBef>
                <a:spcPts val="0"/>
              </a:spcBef>
              <a:tabLst>
                <a:tab pos="1443038" algn="l"/>
              </a:tabLst>
            </a:pPr>
            <a:endParaRPr lang="en-US" noProof="1"/>
          </a:p>
          <a:p>
            <a:pPr>
              <a:lnSpc>
                <a:spcPct val="120000"/>
              </a:lnSpc>
              <a:spcBef>
                <a:spcPts val="0"/>
              </a:spcBef>
              <a:tabLst>
                <a:tab pos="1443038" algn="l"/>
              </a:tabLst>
            </a:pPr>
            <a:endParaRPr lang="en-US" noProof="1"/>
          </a:p>
        </p:txBody>
      </p:sp>
      <p:sp>
        <p:nvSpPr>
          <p:cNvPr id="9" name="Textplatzhalter 8">
            <a:extLst>
              <a:ext uri="{FF2B5EF4-FFF2-40B4-BE49-F238E27FC236}">
                <a16:creationId xmlns:a16="http://schemas.microsoft.com/office/drawing/2014/main" id="{13F60B43-18BA-4494-B161-DB121F3F02B5}"/>
              </a:ext>
            </a:extLst>
          </p:cNvPr>
          <p:cNvSpPr>
            <a:spLocks noGrp="1"/>
          </p:cNvSpPr>
          <p:nvPr>
            <p:ph type="body" sz="quarter" idx="28"/>
          </p:nvPr>
        </p:nvSpPr>
        <p:spPr>
          <a:xfrm>
            <a:off x="1169456" y="39112017"/>
            <a:ext cx="13429129" cy="499716"/>
          </a:xfrm>
        </p:spPr>
        <p:txBody>
          <a:bodyPr/>
          <a:lstStyle/>
          <a:p>
            <a:pPr>
              <a:tabLst>
                <a:tab pos="1443038" algn="l"/>
              </a:tabLst>
            </a:pPr>
            <a:r>
              <a:rPr lang="en-US" noProof="1"/>
              <a:t>Figure 2:	Fuel consumption versus range (Burzlaff 2017) – the so-called bathtub curve</a:t>
            </a:r>
          </a:p>
          <a:p>
            <a:endParaRPr lang="en-US" noProof="1"/>
          </a:p>
        </p:txBody>
      </p:sp>
      <p:sp>
        <p:nvSpPr>
          <p:cNvPr id="11" name="Textplatzhalter 10">
            <a:extLst>
              <a:ext uri="{FF2B5EF4-FFF2-40B4-BE49-F238E27FC236}">
                <a16:creationId xmlns:a16="http://schemas.microsoft.com/office/drawing/2014/main" id="{FE795CB8-7314-49E5-89DE-400AFD1F5799}"/>
              </a:ext>
            </a:extLst>
          </p:cNvPr>
          <p:cNvSpPr>
            <a:spLocks noGrp="1"/>
          </p:cNvSpPr>
          <p:nvPr>
            <p:ph type="body" sz="quarter" idx="30"/>
          </p:nvPr>
        </p:nvSpPr>
        <p:spPr>
          <a:xfrm>
            <a:off x="15222313" y="22234343"/>
            <a:ext cx="13429597" cy="1009440"/>
          </a:xfrm>
        </p:spPr>
        <p:txBody>
          <a:bodyPr>
            <a:normAutofit/>
          </a:bodyPr>
          <a:lstStyle/>
          <a:p>
            <a:pPr>
              <a:lnSpc>
                <a:spcPct val="120000"/>
              </a:lnSpc>
              <a:spcBef>
                <a:spcPts val="0"/>
              </a:spcBef>
              <a:tabLst>
                <a:tab pos="1443038" algn="l"/>
              </a:tabLst>
            </a:pPr>
            <a:r>
              <a:rPr lang="en-US" dirty="0"/>
              <a:t>Figure 3:	Passenger aircraft fuel consumption from various methods. Recommended is to take the</a:t>
            </a:r>
          </a:p>
          <a:p>
            <a:pPr>
              <a:lnSpc>
                <a:spcPct val="120000"/>
              </a:lnSpc>
              <a:spcBef>
                <a:spcPts val="0"/>
              </a:spcBef>
              <a:tabLst>
                <a:tab pos="1443038" algn="l"/>
              </a:tabLst>
            </a:pPr>
            <a:r>
              <a:rPr lang="en-US" dirty="0"/>
              <a:t>	</a:t>
            </a:r>
            <a:r>
              <a:rPr lang="en-US" dirty="0">
                <a:solidFill>
                  <a:srgbClr val="FF0000"/>
                </a:solidFill>
              </a:rPr>
              <a:t>average of  the Methods 1, 2, 3</a:t>
            </a:r>
            <a:r>
              <a:rPr lang="en-US" dirty="0"/>
              <a:t>. Aircraft sorted by results from the Average Method.</a:t>
            </a:r>
          </a:p>
          <a:p>
            <a:pPr>
              <a:lnSpc>
                <a:spcPct val="120000"/>
              </a:lnSpc>
              <a:spcBef>
                <a:spcPts val="0"/>
              </a:spcBef>
            </a:pPr>
            <a:endParaRPr lang="en-US" dirty="0"/>
          </a:p>
        </p:txBody>
      </p:sp>
      <p:sp>
        <p:nvSpPr>
          <p:cNvPr id="12" name="Textplatzhalter 11">
            <a:extLst>
              <a:ext uri="{FF2B5EF4-FFF2-40B4-BE49-F238E27FC236}">
                <a16:creationId xmlns:a16="http://schemas.microsoft.com/office/drawing/2014/main" id="{F5AC32A2-DCC2-4E69-BACC-D3B176720854}"/>
              </a:ext>
            </a:extLst>
          </p:cNvPr>
          <p:cNvSpPr>
            <a:spLocks noGrp="1"/>
          </p:cNvSpPr>
          <p:nvPr>
            <p:ph type="body" sz="quarter" idx="33"/>
          </p:nvPr>
        </p:nvSpPr>
        <p:spPr>
          <a:xfrm>
            <a:off x="1169456" y="4604991"/>
            <a:ext cx="27811154" cy="3761007"/>
          </a:xfrm>
        </p:spPr>
        <p:txBody>
          <a:bodyPr/>
          <a:lstStyle/>
          <a:p>
            <a:pPr>
              <a:spcBef>
                <a:spcPts val="0"/>
              </a:spcBef>
            </a:pPr>
            <a:r>
              <a:rPr lang="en-US" sz="8000" dirty="0"/>
              <a:t>Fuel Consumption</a:t>
            </a:r>
          </a:p>
          <a:p>
            <a:pPr>
              <a:spcBef>
                <a:spcPts val="0"/>
              </a:spcBef>
            </a:pPr>
            <a:r>
              <a:rPr lang="en-US" sz="8000" dirty="0"/>
              <a:t>of the 50 Most Used Passenger Aircraft</a:t>
            </a:r>
          </a:p>
        </p:txBody>
      </p:sp>
      <p:sp>
        <p:nvSpPr>
          <p:cNvPr id="13" name="Textplatzhalter 12">
            <a:extLst>
              <a:ext uri="{FF2B5EF4-FFF2-40B4-BE49-F238E27FC236}">
                <a16:creationId xmlns:a16="http://schemas.microsoft.com/office/drawing/2014/main" id="{DB0E2472-2448-4B8C-8B38-7B6A43C96036}"/>
              </a:ext>
            </a:extLst>
          </p:cNvPr>
          <p:cNvSpPr>
            <a:spLocks noGrp="1"/>
          </p:cNvSpPr>
          <p:nvPr>
            <p:ph type="body" sz="quarter" idx="34"/>
          </p:nvPr>
        </p:nvSpPr>
        <p:spPr>
          <a:xfrm>
            <a:off x="1169456" y="12037690"/>
            <a:ext cx="13428663" cy="602673"/>
          </a:xfrm>
        </p:spPr>
        <p:txBody>
          <a:bodyPr/>
          <a:lstStyle/>
          <a:p>
            <a:r>
              <a:rPr lang="de-DE" dirty="0"/>
              <a:t>PURPOSE</a:t>
            </a:r>
          </a:p>
        </p:txBody>
      </p:sp>
      <p:sp>
        <p:nvSpPr>
          <p:cNvPr id="14" name="Textplatzhalter 13">
            <a:extLst>
              <a:ext uri="{FF2B5EF4-FFF2-40B4-BE49-F238E27FC236}">
                <a16:creationId xmlns:a16="http://schemas.microsoft.com/office/drawing/2014/main" id="{BC656B4A-AEC6-49D4-B803-7C8D9DA28894}"/>
              </a:ext>
            </a:extLst>
          </p:cNvPr>
          <p:cNvSpPr>
            <a:spLocks noGrp="1"/>
          </p:cNvSpPr>
          <p:nvPr>
            <p:ph type="body" sz="quarter" idx="35"/>
          </p:nvPr>
        </p:nvSpPr>
        <p:spPr>
          <a:xfrm>
            <a:off x="1169456" y="14932475"/>
            <a:ext cx="13428663" cy="602673"/>
          </a:xfrm>
        </p:spPr>
        <p:txBody>
          <a:bodyPr/>
          <a:lstStyle/>
          <a:p>
            <a:r>
              <a:rPr lang="de-DE" dirty="0"/>
              <a:t>METHODOLOGY</a:t>
            </a:r>
          </a:p>
        </p:txBody>
      </p:sp>
      <p:sp>
        <p:nvSpPr>
          <p:cNvPr id="15" name="Textplatzhalter 14">
            <a:extLst>
              <a:ext uri="{FF2B5EF4-FFF2-40B4-BE49-F238E27FC236}">
                <a16:creationId xmlns:a16="http://schemas.microsoft.com/office/drawing/2014/main" id="{56F0ED4B-B18E-49D9-AB4F-7DDACB30FCEA}"/>
              </a:ext>
            </a:extLst>
          </p:cNvPr>
          <p:cNvSpPr>
            <a:spLocks noGrp="1"/>
          </p:cNvSpPr>
          <p:nvPr>
            <p:ph type="body" sz="quarter" idx="36"/>
          </p:nvPr>
        </p:nvSpPr>
        <p:spPr>
          <a:xfrm>
            <a:off x="1169455" y="15427923"/>
            <a:ext cx="13635607" cy="4010948"/>
          </a:xfrm>
        </p:spPr>
        <p:txBody>
          <a:bodyPr/>
          <a:lstStyle/>
          <a:p>
            <a:pPr algn="just"/>
            <a:r>
              <a:rPr lang="en-US" dirty="0"/>
              <a:t>8 ways are considered to determine fuel consumption: Method 1: Specific Air Range (SAR), Method 2: Extended Payload-Range Diagram, Method 3: Bathtub Curve at Harmonic Range, Method 4: EEA Master Emission Calculator, Method 5: BADA, Method 6: Handbook Method, Method 7: Literature Review, Method 8: Metric Value (MV). Method 2 is the simplest method, calculating fuel consumption from the difference of maximum take-off mass (MTOM) and maximum zero-fuel mass (MZFM), which is divided by harmonic range and number of seats in the aircraft. Method 8 calculates fuel consumption from the CO2 Metric Value (MV) defined in ICAO Annex 16, Vol. 3 and EASA CS-CO2.</a:t>
            </a:r>
            <a:endParaRPr lang="de-DE" dirty="0"/>
          </a:p>
        </p:txBody>
      </p:sp>
      <p:sp>
        <p:nvSpPr>
          <p:cNvPr id="16" name="Textplatzhalter 15">
            <a:extLst>
              <a:ext uri="{FF2B5EF4-FFF2-40B4-BE49-F238E27FC236}">
                <a16:creationId xmlns:a16="http://schemas.microsoft.com/office/drawing/2014/main" id="{1224589B-77A6-4323-BF66-EA90D671F808}"/>
              </a:ext>
            </a:extLst>
          </p:cNvPr>
          <p:cNvSpPr>
            <a:spLocks noGrp="1"/>
          </p:cNvSpPr>
          <p:nvPr>
            <p:ph type="body" sz="quarter" idx="37"/>
          </p:nvPr>
        </p:nvSpPr>
        <p:spPr>
          <a:xfrm>
            <a:off x="1169457" y="19744329"/>
            <a:ext cx="12295406" cy="544975"/>
          </a:xfrm>
        </p:spPr>
        <p:txBody>
          <a:bodyPr/>
          <a:lstStyle/>
          <a:p>
            <a:r>
              <a:rPr lang="de-DE" dirty="0"/>
              <a:t>FINDINGS</a:t>
            </a:r>
          </a:p>
        </p:txBody>
      </p:sp>
      <p:sp>
        <p:nvSpPr>
          <p:cNvPr id="17" name="Textplatzhalter 16">
            <a:extLst>
              <a:ext uri="{FF2B5EF4-FFF2-40B4-BE49-F238E27FC236}">
                <a16:creationId xmlns:a16="http://schemas.microsoft.com/office/drawing/2014/main" id="{668593CA-9BF1-4DE4-97E3-5CD1C1C69B10}"/>
              </a:ext>
            </a:extLst>
          </p:cNvPr>
          <p:cNvSpPr>
            <a:spLocks noGrp="1"/>
          </p:cNvSpPr>
          <p:nvPr>
            <p:ph type="body" sz="quarter" idx="38"/>
          </p:nvPr>
        </p:nvSpPr>
        <p:spPr>
          <a:xfrm>
            <a:off x="1169455" y="20256362"/>
            <a:ext cx="13635607" cy="5921691"/>
          </a:xfrm>
        </p:spPr>
        <p:txBody>
          <a:bodyPr/>
          <a:lstStyle/>
          <a:p>
            <a:pPr algn="just"/>
            <a:r>
              <a:rPr lang="en-US" dirty="0">
                <a:latin typeface="Open Sans Light" pitchFamily="2" charset="0"/>
                <a:ea typeface="Open Sans Light" pitchFamily="2" charset="0"/>
                <a:cs typeface="Open Sans Light" pitchFamily="2" charset="0"/>
              </a:rPr>
              <a:t>Fuel consumption should be defined as kilogram of fuel per kilometer flown, per seat. Each aircraft type has many variants. Different sources give different values for the parameters. This can lead to undetected errors and deviations among the results from different methods beyond their fundamental differences. Method 1 underpredicts, Method 2 overpredicts. Method 4 is a reliable source with apparently good results, but new aircraft types (like A320neo) are presently not in the database. For Method 8, EASA so far publishes only MVs from flight tests with the A330neo. More data will come with new aircraft being certified. With 7 input parameters, an average value can be calculated from Methods 1, 2, and 3. The results give a good first indication of aircraft’s fuel consumption. Fuel consumption depends on range. For an economic range (range at maximum payload, harmonic range) modern aircraft consume between 0,02 kg/km/seat and 0,025 kg/km/seat of kerosine.</a:t>
            </a:r>
            <a:endParaRPr lang="de-DE" dirty="0">
              <a:latin typeface="Open Sans Light" pitchFamily="2" charset="0"/>
              <a:ea typeface="Open Sans Light" pitchFamily="2" charset="0"/>
              <a:cs typeface="Open Sans Light" pitchFamily="2" charset="0"/>
            </a:endParaRPr>
          </a:p>
        </p:txBody>
      </p:sp>
      <p:sp>
        <p:nvSpPr>
          <p:cNvPr id="24" name="Rechteck 23">
            <a:extLst>
              <a:ext uri="{FF2B5EF4-FFF2-40B4-BE49-F238E27FC236}">
                <a16:creationId xmlns:a16="http://schemas.microsoft.com/office/drawing/2014/main" id="{CC2564A2-F5BB-D397-81A8-35B20889B8E3}"/>
              </a:ext>
            </a:extLst>
          </p:cNvPr>
          <p:cNvSpPr/>
          <p:nvPr/>
        </p:nvSpPr>
        <p:spPr>
          <a:xfrm>
            <a:off x="1177561" y="40190584"/>
            <a:ext cx="13864795" cy="1499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feld 22">
            <a:extLst>
              <a:ext uri="{FF2B5EF4-FFF2-40B4-BE49-F238E27FC236}">
                <a16:creationId xmlns:a16="http://schemas.microsoft.com/office/drawing/2014/main" id="{15F30C3D-EBD4-3468-3B01-032F0EB83413}"/>
              </a:ext>
            </a:extLst>
          </p:cNvPr>
          <p:cNvSpPr txBox="1"/>
          <p:nvPr/>
        </p:nvSpPr>
        <p:spPr>
          <a:xfrm>
            <a:off x="1188104" y="40233439"/>
            <a:ext cx="6672032" cy="461665"/>
          </a:xfrm>
          <a:prstGeom prst="rect">
            <a:avLst/>
          </a:prstGeom>
          <a:noFill/>
        </p:spPr>
        <p:txBody>
          <a:bodyPr wrap="square" rtlCol="0">
            <a:spAutoFit/>
          </a:bodyPr>
          <a:lstStyle/>
          <a:p>
            <a:r>
              <a:rPr lang="en-US" sz="2400" b="1" noProof="1">
                <a:solidFill>
                  <a:srgbClr val="003CA0"/>
                </a:solidFill>
                <a:latin typeface="Open Sans" panose="020B0606030504020204" pitchFamily="34" charset="0"/>
                <a:ea typeface="Open Sans" panose="020B0606030504020204" pitchFamily="34" charset="0"/>
                <a:cs typeface="Open Sans" panose="020B0606030504020204" pitchFamily="34" charset="0"/>
              </a:rPr>
              <a:t>Marius Kühn</a:t>
            </a:r>
          </a:p>
        </p:txBody>
      </p:sp>
      <p:sp>
        <p:nvSpPr>
          <p:cNvPr id="22" name="Textfeld 21">
            <a:extLst>
              <a:ext uri="{FF2B5EF4-FFF2-40B4-BE49-F238E27FC236}">
                <a16:creationId xmlns:a16="http://schemas.microsoft.com/office/drawing/2014/main" id="{D35CC009-EF36-D372-7C2E-9FF71D710486}"/>
              </a:ext>
            </a:extLst>
          </p:cNvPr>
          <p:cNvSpPr txBox="1"/>
          <p:nvPr/>
        </p:nvSpPr>
        <p:spPr>
          <a:xfrm>
            <a:off x="8550281" y="40233439"/>
            <a:ext cx="6672032" cy="461665"/>
          </a:xfrm>
          <a:prstGeom prst="rect">
            <a:avLst/>
          </a:prstGeom>
          <a:noFill/>
        </p:spPr>
        <p:txBody>
          <a:bodyPr wrap="square" rtlCol="0">
            <a:spAutoFit/>
          </a:bodyPr>
          <a:lstStyle/>
          <a:p>
            <a:r>
              <a:rPr lang="de-DE" sz="2400" b="1">
                <a:solidFill>
                  <a:srgbClr val="003CA0"/>
                </a:solidFill>
                <a:latin typeface="Open Sans" panose="020B0606030504020204" pitchFamily="34" charset="0"/>
                <a:ea typeface="Open Sans" panose="020B0606030504020204" pitchFamily="34" charset="0"/>
                <a:cs typeface="Open Sans" panose="020B0606030504020204" pitchFamily="34" charset="0"/>
              </a:rPr>
              <a:t>Prof. Dr. Dieter Scholz, MSME</a:t>
            </a:r>
          </a:p>
        </p:txBody>
      </p:sp>
      <p:sp>
        <p:nvSpPr>
          <p:cNvPr id="10" name="Textplatzhalter 8">
            <a:extLst>
              <a:ext uri="{FF2B5EF4-FFF2-40B4-BE49-F238E27FC236}">
                <a16:creationId xmlns:a16="http://schemas.microsoft.com/office/drawing/2014/main" id="{2E03231E-68B3-CB4F-0AC4-E55E1697578A}"/>
              </a:ext>
            </a:extLst>
          </p:cNvPr>
          <p:cNvSpPr txBox="1">
            <a:spLocks/>
          </p:cNvSpPr>
          <p:nvPr/>
        </p:nvSpPr>
        <p:spPr>
          <a:xfrm>
            <a:off x="15186609" y="29646203"/>
            <a:ext cx="13793998" cy="814940"/>
          </a:xfrm>
          <a:prstGeom prst="rect">
            <a:avLst/>
          </a:prstGeom>
        </p:spPr>
        <p:txBody>
          <a:bodyPr>
            <a:noAutofit/>
          </a:bodyPr>
          <a:lstStyle>
            <a:lvl1pPr marL="0" indent="0" algn="l" defTabSz="3027487" rtl="0" eaLnBrk="1" latinLnBrk="0" hangingPunct="1">
              <a:lnSpc>
                <a:spcPct val="90000"/>
              </a:lnSpc>
              <a:spcBef>
                <a:spcPts val="3311"/>
              </a:spcBef>
              <a:buFont typeface="Arial" panose="020B0604020202020204" pitchFamily="34" charset="0"/>
              <a:buNone/>
              <a:defRPr sz="2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nSpc>
                <a:spcPts val="2400"/>
              </a:lnSpc>
              <a:spcBef>
                <a:spcPts val="0"/>
              </a:spcBef>
              <a:tabLst>
                <a:tab pos="1443038" algn="l"/>
              </a:tabLst>
            </a:pPr>
            <a:r>
              <a:rPr lang="en-US" dirty="0"/>
              <a:t>Figure 4:	</a:t>
            </a:r>
            <a:r>
              <a:rPr lang="en-US" dirty="0">
                <a:solidFill>
                  <a:srgbClr val="FF0000"/>
                </a:solidFill>
              </a:rPr>
              <a:t>Method 8</a:t>
            </a:r>
            <a:r>
              <a:rPr lang="en-US" dirty="0"/>
              <a:t>: Calculation of the fuel consumption from the Metric Value (MV) defined by </a:t>
            </a:r>
          </a:p>
          <a:p>
            <a:pPr>
              <a:lnSpc>
                <a:spcPts val="2400"/>
              </a:lnSpc>
              <a:spcBef>
                <a:spcPts val="0"/>
              </a:spcBef>
              <a:tabLst>
                <a:tab pos="1443038" algn="l"/>
              </a:tabLst>
            </a:pPr>
            <a:r>
              <a:rPr lang="en-US" dirty="0"/>
              <a:t>	ICAO Annex 16</a:t>
            </a:r>
          </a:p>
        </p:txBody>
      </p:sp>
      <p:grpSp>
        <p:nvGrpSpPr>
          <p:cNvPr id="32" name="Gruppieren 31">
            <a:extLst>
              <a:ext uri="{FF2B5EF4-FFF2-40B4-BE49-F238E27FC236}">
                <a16:creationId xmlns:a16="http://schemas.microsoft.com/office/drawing/2014/main" id="{9B65476C-4B55-FE2A-B5F0-FC7958D7051B}"/>
              </a:ext>
            </a:extLst>
          </p:cNvPr>
          <p:cNvGrpSpPr>
            <a:grpSpLocks noChangeAspect="1"/>
          </p:cNvGrpSpPr>
          <p:nvPr/>
        </p:nvGrpSpPr>
        <p:grpSpPr>
          <a:xfrm>
            <a:off x="870689" y="26188469"/>
            <a:ext cx="7792771" cy="6717906"/>
            <a:chOff x="1093178" y="26025184"/>
            <a:chExt cx="9025739" cy="7780810"/>
          </a:xfrm>
        </p:grpSpPr>
        <p:pic>
          <p:nvPicPr>
            <p:cNvPr id="6" name="Grafik 5">
              <a:extLst>
                <a:ext uri="{FF2B5EF4-FFF2-40B4-BE49-F238E27FC236}">
                  <a16:creationId xmlns:a16="http://schemas.microsoft.com/office/drawing/2014/main" id="{71C3688C-8A89-0D27-A21C-05224D3BD1A9}"/>
                </a:ext>
              </a:extLst>
            </p:cNvPr>
            <p:cNvPicPr>
              <a:picLocks noChangeAspect="1"/>
            </p:cNvPicPr>
            <p:nvPr/>
          </p:nvPicPr>
          <p:blipFill>
            <a:blip r:embed="rId4"/>
            <a:stretch>
              <a:fillRect/>
            </a:stretch>
          </p:blipFill>
          <p:spPr>
            <a:xfrm>
              <a:off x="1093178" y="26025184"/>
              <a:ext cx="9025739" cy="7780810"/>
            </a:xfrm>
            <a:prstGeom prst="rect">
              <a:avLst/>
            </a:prstGeom>
          </p:spPr>
        </p:pic>
        <p:sp>
          <p:nvSpPr>
            <p:cNvPr id="8" name="Ellipse 7">
              <a:extLst>
                <a:ext uri="{FF2B5EF4-FFF2-40B4-BE49-F238E27FC236}">
                  <a16:creationId xmlns:a16="http://schemas.microsoft.com/office/drawing/2014/main" id="{75E216F2-57A3-28B2-AC9E-FC9BB28870EB}"/>
                </a:ext>
              </a:extLst>
            </p:cNvPr>
            <p:cNvSpPr/>
            <p:nvPr/>
          </p:nvSpPr>
          <p:spPr>
            <a:xfrm>
              <a:off x="8598086" y="31678811"/>
              <a:ext cx="1394703" cy="90813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a:extLst>
                <a:ext uri="{FF2B5EF4-FFF2-40B4-BE49-F238E27FC236}">
                  <a16:creationId xmlns:a16="http://schemas.microsoft.com/office/drawing/2014/main" id="{3141A48E-EB85-1B11-657F-D0B98D0B04BD}"/>
                </a:ext>
              </a:extLst>
            </p:cNvPr>
            <p:cNvSpPr/>
            <p:nvPr/>
          </p:nvSpPr>
          <p:spPr>
            <a:xfrm>
              <a:off x="4885899" y="30188848"/>
              <a:ext cx="3179928" cy="3138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uppieren 75">
            <a:extLst>
              <a:ext uri="{FF2B5EF4-FFF2-40B4-BE49-F238E27FC236}">
                <a16:creationId xmlns:a16="http://schemas.microsoft.com/office/drawing/2014/main" id="{5D990CE0-D6C0-D1C8-3AC9-A32010A21E77}"/>
              </a:ext>
            </a:extLst>
          </p:cNvPr>
          <p:cNvGrpSpPr/>
          <p:nvPr/>
        </p:nvGrpSpPr>
        <p:grpSpPr>
          <a:xfrm>
            <a:off x="8903369" y="26339368"/>
            <a:ext cx="5873438" cy="4311659"/>
            <a:chOff x="8903369" y="26176083"/>
            <a:chExt cx="5873438" cy="4311659"/>
          </a:xfrm>
        </p:grpSpPr>
        <p:pic>
          <p:nvPicPr>
            <p:cNvPr id="31" name="Grafik 30">
              <a:extLst>
                <a:ext uri="{FF2B5EF4-FFF2-40B4-BE49-F238E27FC236}">
                  <a16:creationId xmlns:a16="http://schemas.microsoft.com/office/drawing/2014/main" id="{B3A0518C-4925-FCBD-05FB-0F18DB185A9A}"/>
                </a:ext>
              </a:extLst>
            </p:cNvPr>
            <p:cNvPicPr>
              <a:picLocks noChangeAspect="1"/>
            </p:cNvPicPr>
            <p:nvPr/>
          </p:nvPicPr>
          <p:blipFill>
            <a:blip r:embed="rId5"/>
            <a:stretch>
              <a:fillRect/>
            </a:stretch>
          </p:blipFill>
          <p:spPr>
            <a:xfrm>
              <a:off x="8903369" y="26176083"/>
              <a:ext cx="5873438" cy="4311659"/>
            </a:xfrm>
            <a:prstGeom prst="rect">
              <a:avLst/>
            </a:prstGeom>
          </p:spPr>
        </p:pic>
        <p:cxnSp>
          <p:nvCxnSpPr>
            <p:cNvPr id="35" name="Gerade Verbindung mit Pfeil 34">
              <a:extLst>
                <a:ext uri="{FF2B5EF4-FFF2-40B4-BE49-F238E27FC236}">
                  <a16:creationId xmlns:a16="http://schemas.microsoft.com/office/drawing/2014/main" id="{03BF7403-EFB1-7A68-A1C9-5722F2FFCD1D}"/>
                </a:ext>
              </a:extLst>
            </p:cNvPr>
            <p:cNvCxnSpPr/>
            <p:nvPr/>
          </p:nvCxnSpPr>
          <p:spPr>
            <a:xfrm flipH="1">
              <a:off x="9718158" y="28854305"/>
              <a:ext cx="33373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8DF9714E-7A7B-B9F6-3596-5BFB2BED47A9}"/>
                </a:ext>
              </a:extLst>
            </p:cNvPr>
            <p:cNvCxnSpPr/>
            <p:nvPr/>
          </p:nvCxnSpPr>
          <p:spPr>
            <a:xfrm>
              <a:off x="13055513" y="28854305"/>
              <a:ext cx="0" cy="1246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C614B50D-E05A-362D-3C67-60D1E076C739}"/>
                </a:ext>
              </a:extLst>
            </p:cNvPr>
            <p:cNvSpPr txBox="1"/>
            <p:nvPr/>
          </p:nvSpPr>
          <p:spPr>
            <a:xfrm>
              <a:off x="9314121" y="28665365"/>
              <a:ext cx="441146"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m</a:t>
              </a:r>
              <a:r>
                <a:rPr lang="en-US" baseline="-25000" dirty="0">
                  <a:solidFill>
                    <a:srgbClr val="FF0000"/>
                  </a:solidFill>
                  <a:latin typeface="Times New Roman" panose="02020603050405020304" pitchFamily="18" charset="0"/>
                  <a:cs typeface="Times New Roman" panose="02020603050405020304" pitchFamily="18" charset="0"/>
                </a:rPr>
                <a:t>2</a:t>
              </a:r>
            </a:p>
          </p:txBody>
        </p:sp>
        <p:sp>
          <p:nvSpPr>
            <p:cNvPr id="56" name="Textfeld 55">
              <a:extLst>
                <a:ext uri="{FF2B5EF4-FFF2-40B4-BE49-F238E27FC236}">
                  <a16:creationId xmlns:a16="http://schemas.microsoft.com/office/drawing/2014/main" id="{2A276624-8008-2D5F-AF11-8695A7B2D1EA}"/>
                </a:ext>
              </a:extLst>
            </p:cNvPr>
            <p:cNvSpPr txBox="1"/>
            <p:nvPr/>
          </p:nvSpPr>
          <p:spPr>
            <a:xfrm>
              <a:off x="12834940" y="30078745"/>
              <a:ext cx="415498"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baseline="-25000" dirty="0">
                  <a:solidFill>
                    <a:srgbClr val="FF0000"/>
                  </a:solidFill>
                  <a:latin typeface="Times New Roman" panose="02020603050405020304" pitchFamily="18" charset="0"/>
                  <a:cs typeface="Times New Roman" panose="02020603050405020304" pitchFamily="18" charset="0"/>
                </a:rPr>
                <a:t>2</a:t>
              </a:r>
            </a:p>
          </p:txBody>
        </p:sp>
      </p:grpSp>
      <p:pic>
        <p:nvPicPr>
          <p:cNvPr id="95" name="Grafik 94">
            <a:extLst>
              <a:ext uri="{FF2B5EF4-FFF2-40B4-BE49-F238E27FC236}">
                <a16:creationId xmlns:a16="http://schemas.microsoft.com/office/drawing/2014/main" id="{3C40A6D0-D413-9EED-35D9-2FA1420F22E4}"/>
              </a:ext>
            </a:extLst>
          </p:cNvPr>
          <p:cNvPicPr>
            <a:picLocks noChangeAspect="1"/>
          </p:cNvPicPr>
          <p:nvPr/>
        </p:nvPicPr>
        <p:blipFill>
          <a:blip r:embed="rId6"/>
          <a:stretch>
            <a:fillRect/>
          </a:stretch>
        </p:blipFill>
        <p:spPr>
          <a:xfrm>
            <a:off x="9728822" y="30613073"/>
            <a:ext cx="2703809" cy="712381"/>
          </a:xfrm>
          <a:prstGeom prst="rect">
            <a:avLst/>
          </a:prstGeom>
        </p:spPr>
      </p:pic>
      <p:pic>
        <p:nvPicPr>
          <p:cNvPr id="97" name="Grafik 96">
            <a:extLst>
              <a:ext uri="{FF2B5EF4-FFF2-40B4-BE49-F238E27FC236}">
                <a16:creationId xmlns:a16="http://schemas.microsoft.com/office/drawing/2014/main" id="{FC55553B-CEDF-361A-C7D7-EEFC26294986}"/>
              </a:ext>
            </a:extLst>
          </p:cNvPr>
          <p:cNvPicPr>
            <a:picLocks noChangeAspect="1"/>
          </p:cNvPicPr>
          <p:nvPr/>
        </p:nvPicPr>
        <p:blipFill>
          <a:blip r:embed="rId7"/>
          <a:stretch>
            <a:fillRect/>
          </a:stretch>
        </p:blipFill>
        <p:spPr>
          <a:xfrm>
            <a:off x="9728822" y="31609549"/>
            <a:ext cx="3205715" cy="680000"/>
          </a:xfrm>
          <a:prstGeom prst="rect">
            <a:avLst/>
          </a:prstGeom>
        </p:spPr>
      </p:pic>
      <p:pic>
        <p:nvPicPr>
          <p:cNvPr id="99" name="Grafik 98">
            <a:extLst>
              <a:ext uri="{FF2B5EF4-FFF2-40B4-BE49-F238E27FC236}">
                <a16:creationId xmlns:a16="http://schemas.microsoft.com/office/drawing/2014/main" id="{633DDA0C-ED17-EA30-02E8-C158D6E511E6}"/>
              </a:ext>
            </a:extLst>
          </p:cNvPr>
          <p:cNvPicPr>
            <a:picLocks noChangeAspect="1"/>
          </p:cNvPicPr>
          <p:nvPr/>
        </p:nvPicPr>
        <p:blipFill>
          <a:blip r:embed="rId8"/>
          <a:stretch>
            <a:fillRect/>
          </a:stretch>
        </p:blipFill>
        <p:spPr>
          <a:xfrm>
            <a:off x="9728822" y="32573644"/>
            <a:ext cx="4930000" cy="655715"/>
          </a:xfrm>
          <a:prstGeom prst="rect">
            <a:avLst/>
          </a:prstGeom>
        </p:spPr>
      </p:pic>
      <p:sp>
        <p:nvSpPr>
          <p:cNvPr id="100" name="Textfeld 99">
            <a:extLst>
              <a:ext uri="{FF2B5EF4-FFF2-40B4-BE49-F238E27FC236}">
                <a16:creationId xmlns:a16="http://schemas.microsoft.com/office/drawing/2014/main" id="{C52F2364-C86D-6BBC-964E-7B30997135B8}"/>
              </a:ext>
            </a:extLst>
          </p:cNvPr>
          <p:cNvSpPr txBox="1"/>
          <p:nvPr/>
        </p:nvSpPr>
        <p:spPr>
          <a:xfrm>
            <a:off x="8815139" y="31430668"/>
            <a:ext cx="1170898" cy="369332"/>
          </a:xfrm>
          <a:prstGeom prst="rect">
            <a:avLst/>
          </a:prstGeom>
          <a:noFill/>
        </p:spPr>
        <p:txBody>
          <a:bodyPr wrap="none" rtlCol="0">
            <a:spAutoFit/>
          </a:bodyPr>
          <a:lstStyle/>
          <a:p>
            <a:r>
              <a:rPr lang="en-US" dirty="0">
                <a:solidFill>
                  <a:srgbClr val="FF0000"/>
                </a:solidFill>
              </a:rPr>
              <a:t>Method 1:</a:t>
            </a:r>
          </a:p>
        </p:txBody>
      </p:sp>
      <p:sp>
        <p:nvSpPr>
          <p:cNvPr id="101" name="Textfeld 100">
            <a:extLst>
              <a:ext uri="{FF2B5EF4-FFF2-40B4-BE49-F238E27FC236}">
                <a16:creationId xmlns:a16="http://schemas.microsoft.com/office/drawing/2014/main" id="{FD336512-21F3-1A2B-730C-0229B64E369E}"/>
              </a:ext>
            </a:extLst>
          </p:cNvPr>
          <p:cNvSpPr txBox="1"/>
          <p:nvPr/>
        </p:nvSpPr>
        <p:spPr>
          <a:xfrm>
            <a:off x="8815139" y="32401210"/>
            <a:ext cx="1170898" cy="369332"/>
          </a:xfrm>
          <a:prstGeom prst="rect">
            <a:avLst/>
          </a:prstGeom>
          <a:noFill/>
        </p:spPr>
        <p:txBody>
          <a:bodyPr wrap="none" rtlCol="0">
            <a:spAutoFit/>
          </a:bodyPr>
          <a:lstStyle/>
          <a:p>
            <a:r>
              <a:rPr lang="en-US" dirty="0">
                <a:solidFill>
                  <a:srgbClr val="FF0000"/>
                </a:solidFill>
              </a:rPr>
              <a:t>Method 2:</a:t>
            </a:r>
          </a:p>
        </p:txBody>
      </p:sp>
      <p:pic>
        <p:nvPicPr>
          <p:cNvPr id="102" name="Grafik 101">
            <a:extLst>
              <a:ext uri="{FF2B5EF4-FFF2-40B4-BE49-F238E27FC236}">
                <a16:creationId xmlns:a16="http://schemas.microsoft.com/office/drawing/2014/main" id="{A39728F6-D931-CB8A-B65F-DB0EC20FF986}"/>
              </a:ext>
            </a:extLst>
          </p:cNvPr>
          <p:cNvPicPr>
            <a:picLocks noChangeAspect="1"/>
          </p:cNvPicPr>
          <p:nvPr/>
        </p:nvPicPr>
        <p:blipFill>
          <a:blip r:embed="rId9"/>
          <a:stretch>
            <a:fillRect/>
          </a:stretch>
        </p:blipFill>
        <p:spPr>
          <a:xfrm>
            <a:off x="627740" y="34435692"/>
            <a:ext cx="8832324" cy="4622250"/>
          </a:xfrm>
          <a:prstGeom prst="rect">
            <a:avLst/>
          </a:prstGeom>
        </p:spPr>
      </p:pic>
      <p:sp>
        <p:nvSpPr>
          <p:cNvPr id="103" name="Textfeld 102">
            <a:extLst>
              <a:ext uri="{FF2B5EF4-FFF2-40B4-BE49-F238E27FC236}">
                <a16:creationId xmlns:a16="http://schemas.microsoft.com/office/drawing/2014/main" id="{69E2A51F-DCC1-6AD5-0F60-1FD9546D77B7}"/>
              </a:ext>
            </a:extLst>
          </p:cNvPr>
          <p:cNvSpPr txBox="1"/>
          <p:nvPr/>
        </p:nvSpPr>
        <p:spPr>
          <a:xfrm>
            <a:off x="8815139" y="34831991"/>
            <a:ext cx="5573449" cy="646331"/>
          </a:xfrm>
          <a:prstGeom prst="rect">
            <a:avLst/>
          </a:prstGeom>
          <a:noFill/>
        </p:spPr>
        <p:txBody>
          <a:bodyPr wrap="none" rtlCol="0">
            <a:spAutoFit/>
          </a:bodyPr>
          <a:lstStyle/>
          <a:p>
            <a:pPr defTabSz="390525"/>
            <a:r>
              <a:rPr lang="en-US" dirty="0">
                <a:solidFill>
                  <a:srgbClr val="FF0000"/>
                </a:solidFill>
              </a:rPr>
              <a:t>Method 3:</a:t>
            </a:r>
            <a:r>
              <a:rPr lang="en-US" dirty="0"/>
              <a:t>	Read the fuel consumption from the bathtub</a:t>
            </a:r>
          </a:p>
          <a:p>
            <a:pPr defTabSz="390525"/>
            <a:r>
              <a:rPr lang="en-US" dirty="0"/>
              <a:t>			curve at R1 of the respective aircraft!</a:t>
            </a:r>
          </a:p>
        </p:txBody>
      </p:sp>
      <p:grpSp>
        <p:nvGrpSpPr>
          <p:cNvPr id="29" name="Gruppieren 28">
            <a:extLst>
              <a:ext uri="{FF2B5EF4-FFF2-40B4-BE49-F238E27FC236}">
                <a16:creationId xmlns:a16="http://schemas.microsoft.com/office/drawing/2014/main" id="{0D56F3A0-F9EC-8F15-F6A0-506AB3575C4D}"/>
              </a:ext>
            </a:extLst>
          </p:cNvPr>
          <p:cNvGrpSpPr/>
          <p:nvPr/>
        </p:nvGrpSpPr>
        <p:grpSpPr>
          <a:xfrm>
            <a:off x="15186610" y="33131865"/>
            <a:ext cx="13843785" cy="1493110"/>
            <a:chOff x="15186610" y="33383293"/>
            <a:chExt cx="13843785" cy="1493110"/>
          </a:xfrm>
        </p:grpSpPr>
        <p:sp>
          <p:nvSpPr>
            <p:cNvPr id="25" name="Textplatzhalter 15">
              <a:extLst>
                <a:ext uri="{FF2B5EF4-FFF2-40B4-BE49-F238E27FC236}">
                  <a16:creationId xmlns:a16="http://schemas.microsoft.com/office/drawing/2014/main" id="{39EC04FE-7EFA-7D98-30A4-D4F453460C1B}"/>
                </a:ext>
              </a:extLst>
            </p:cNvPr>
            <p:cNvSpPr txBox="1">
              <a:spLocks/>
            </p:cNvSpPr>
            <p:nvPr/>
          </p:nvSpPr>
          <p:spPr>
            <a:xfrm>
              <a:off x="15186610" y="33383293"/>
              <a:ext cx="13428663" cy="602673"/>
            </a:xfrm>
            <a:prstGeom prst="rect">
              <a:avLst/>
            </a:prstGeom>
          </p:spPr>
          <p:txBody>
            <a:bodyPr/>
            <a:lstStyle>
              <a:lvl1pPr marL="0" indent="0" algn="l" defTabSz="3027487" rtl="0" eaLnBrk="1" latinLnBrk="0" hangingPunct="1">
                <a:lnSpc>
                  <a:spcPct val="90000"/>
                </a:lnSpc>
                <a:spcBef>
                  <a:spcPts val="3311"/>
                </a:spcBef>
                <a:buFont typeface="Arial" panose="020B0604020202020204" pitchFamily="34" charset="0"/>
                <a:buNone/>
                <a:defRPr sz="3000" b="1"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PRACTICAL IMPICATIONS</a:t>
              </a:r>
            </a:p>
          </p:txBody>
        </p:sp>
        <p:sp>
          <p:nvSpPr>
            <p:cNvPr id="26" name="Textplatzhalter 16">
              <a:extLst>
                <a:ext uri="{FF2B5EF4-FFF2-40B4-BE49-F238E27FC236}">
                  <a16:creationId xmlns:a16="http://schemas.microsoft.com/office/drawing/2014/main" id="{6B5E8823-D0F8-10C6-0C7E-8BB62FA01CD5}"/>
                </a:ext>
              </a:extLst>
            </p:cNvPr>
            <p:cNvSpPr txBox="1">
              <a:spLocks/>
            </p:cNvSpPr>
            <p:nvPr/>
          </p:nvSpPr>
          <p:spPr>
            <a:xfrm>
              <a:off x="15186611" y="33878741"/>
              <a:ext cx="13843784" cy="997662"/>
            </a:xfrm>
            <a:prstGeom prst="rect">
              <a:avLst/>
            </a:prstGeom>
          </p:spPr>
          <p:txBody>
            <a:bodyPr wrap="square" anchor="t">
              <a:noAutofit/>
            </a:bodyPr>
            <a:lstStyle>
              <a:lvl1pPr marL="0" indent="0" algn="l" defTabSz="3027487" rtl="0" eaLnBrk="1" latinLnBrk="0" hangingPunct="1">
                <a:lnSpc>
                  <a:spcPts val="3500"/>
                </a:lnSpc>
                <a:spcBef>
                  <a:spcPts val="3311"/>
                </a:spcBef>
                <a:buFont typeface="Arial" panose="020B0604020202020204" pitchFamily="34" charset="0"/>
                <a:buNone/>
                <a:defRPr sz="3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spcBef>
                  <a:spcPts val="0"/>
                </a:spcBef>
              </a:pPr>
              <a:r>
                <a:rPr lang="en-US" dirty="0"/>
                <a:t>Simple methods to determine the fuel consumption of passenger aircraft are presented. </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 name="Gruppieren 29">
            <a:extLst>
              <a:ext uri="{FF2B5EF4-FFF2-40B4-BE49-F238E27FC236}">
                <a16:creationId xmlns:a16="http://schemas.microsoft.com/office/drawing/2014/main" id="{02170F1E-9DE2-4B62-5C06-2F27C71CF803}"/>
              </a:ext>
            </a:extLst>
          </p:cNvPr>
          <p:cNvGrpSpPr/>
          <p:nvPr/>
        </p:nvGrpSpPr>
        <p:grpSpPr>
          <a:xfrm>
            <a:off x="15186609" y="36507520"/>
            <a:ext cx="13843783" cy="1382169"/>
            <a:chOff x="15186609" y="36507520"/>
            <a:chExt cx="13843783" cy="1382169"/>
          </a:xfrm>
        </p:grpSpPr>
        <p:sp>
          <p:nvSpPr>
            <p:cNvPr id="27" name="Textplatzhalter 15">
              <a:extLst>
                <a:ext uri="{FF2B5EF4-FFF2-40B4-BE49-F238E27FC236}">
                  <a16:creationId xmlns:a16="http://schemas.microsoft.com/office/drawing/2014/main" id="{6CD97926-CCD7-6BFA-5129-000A8244580D}"/>
                </a:ext>
              </a:extLst>
            </p:cNvPr>
            <p:cNvSpPr txBox="1">
              <a:spLocks/>
            </p:cNvSpPr>
            <p:nvPr/>
          </p:nvSpPr>
          <p:spPr>
            <a:xfrm>
              <a:off x="15187077" y="36507520"/>
              <a:ext cx="13428663" cy="602673"/>
            </a:xfrm>
            <a:prstGeom prst="rect">
              <a:avLst/>
            </a:prstGeom>
          </p:spPr>
          <p:txBody>
            <a:bodyPr/>
            <a:lstStyle>
              <a:lvl1pPr marL="0" indent="0" algn="l" defTabSz="3027487" rtl="0" eaLnBrk="1" latinLnBrk="0" hangingPunct="1">
                <a:lnSpc>
                  <a:spcPct val="90000"/>
                </a:lnSpc>
                <a:spcBef>
                  <a:spcPts val="3311"/>
                </a:spcBef>
                <a:buFont typeface="Arial" panose="020B0604020202020204" pitchFamily="34" charset="0"/>
                <a:buNone/>
                <a:defRPr sz="3000" b="1"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ORIGINALITY</a:t>
              </a:r>
            </a:p>
          </p:txBody>
        </p:sp>
        <p:sp>
          <p:nvSpPr>
            <p:cNvPr id="28" name="Textplatzhalter 16">
              <a:extLst>
                <a:ext uri="{FF2B5EF4-FFF2-40B4-BE49-F238E27FC236}">
                  <a16:creationId xmlns:a16="http://schemas.microsoft.com/office/drawing/2014/main" id="{6E4AD2B5-BB30-0690-84A1-A1DDC7C2A69C}"/>
                </a:ext>
              </a:extLst>
            </p:cNvPr>
            <p:cNvSpPr txBox="1">
              <a:spLocks/>
            </p:cNvSpPr>
            <p:nvPr/>
          </p:nvSpPr>
          <p:spPr>
            <a:xfrm>
              <a:off x="15186609" y="36918758"/>
              <a:ext cx="13843783" cy="970931"/>
            </a:xfrm>
            <a:prstGeom prst="rect">
              <a:avLst/>
            </a:prstGeom>
          </p:spPr>
          <p:txBody>
            <a:bodyPr wrap="square" anchor="t">
              <a:noAutofit/>
            </a:bodyPr>
            <a:lstStyle>
              <a:lvl1pPr marL="0" indent="0" algn="l" defTabSz="3027487" rtl="0" eaLnBrk="1" latinLnBrk="0" hangingPunct="1">
                <a:lnSpc>
                  <a:spcPts val="3500"/>
                </a:lnSpc>
                <a:spcBef>
                  <a:spcPts val="3311"/>
                </a:spcBef>
                <a:buFont typeface="Arial" panose="020B0604020202020204" pitchFamily="34" charset="0"/>
                <a:buNone/>
                <a:defRPr sz="3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spcBef>
                  <a:spcPts val="0"/>
                </a:spcBef>
              </a:pPr>
              <a:r>
                <a:rPr lang="en-US" dirty="0">
                  <a:latin typeface="Open Sans Light" pitchFamily="2" charset="0"/>
                  <a:ea typeface="Open Sans Light" pitchFamily="2" charset="0"/>
                  <a:cs typeface="Open Sans Light" pitchFamily="2" charset="0"/>
                </a:rPr>
                <a:t>So far, no report discusses so many ways to determine fuel consumption of passenger aircraft in such a simple and practical way.</a:t>
              </a:r>
              <a:endParaRPr lang="de-DE" dirty="0">
                <a:latin typeface="Open Sans Light" pitchFamily="2" charset="0"/>
                <a:ea typeface="Open Sans Light" pitchFamily="2" charset="0"/>
                <a:cs typeface="Open Sans Light" pitchFamily="2" charset="0"/>
              </a:endParaRPr>
            </a:p>
          </p:txBody>
        </p:sp>
      </p:grpSp>
      <p:grpSp>
        <p:nvGrpSpPr>
          <p:cNvPr id="19" name="Gruppieren 18">
            <a:extLst>
              <a:ext uri="{FF2B5EF4-FFF2-40B4-BE49-F238E27FC236}">
                <a16:creationId xmlns:a16="http://schemas.microsoft.com/office/drawing/2014/main" id="{86E6694C-C0FB-2BF9-E3E7-198FCEA27F82}"/>
              </a:ext>
            </a:extLst>
          </p:cNvPr>
          <p:cNvGrpSpPr/>
          <p:nvPr/>
        </p:nvGrpSpPr>
        <p:grpSpPr>
          <a:xfrm>
            <a:off x="15186610" y="30488508"/>
            <a:ext cx="13843785" cy="2417867"/>
            <a:chOff x="15186610" y="30488508"/>
            <a:chExt cx="13843785" cy="2417867"/>
          </a:xfrm>
        </p:grpSpPr>
        <p:sp>
          <p:nvSpPr>
            <p:cNvPr id="104" name="Textplatzhalter 15">
              <a:extLst>
                <a:ext uri="{FF2B5EF4-FFF2-40B4-BE49-F238E27FC236}">
                  <a16:creationId xmlns:a16="http://schemas.microsoft.com/office/drawing/2014/main" id="{D8308A34-1FD4-0640-285A-6B07A4A1F9BB}"/>
                </a:ext>
              </a:extLst>
            </p:cNvPr>
            <p:cNvSpPr txBox="1">
              <a:spLocks/>
            </p:cNvSpPr>
            <p:nvPr/>
          </p:nvSpPr>
          <p:spPr>
            <a:xfrm>
              <a:off x="15186610" y="30488508"/>
              <a:ext cx="13428663" cy="602673"/>
            </a:xfrm>
            <a:prstGeom prst="rect">
              <a:avLst/>
            </a:prstGeom>
          </p:spPr>
          <p:txBody>
            <a:bodyPr/>
            <a:lstStyle>
              <a:lvl1pPr marL="0" indent="0" algn="l" defTabSz="3027487" rtl="0" eaLnBrk="1" latinLnBrk="0" hangingPunct="1">
                <a:lnSpc>
                  <a:spcPct val="90000"/>
                </a:lnSpc>
                <a:spcBef>
                  <a:spcPts val="3311"/>
                </a:spcBef>
                <a:buFont typeface="Arial" panose="020B0604020202020204" pitchFamily="34" charset="0"/>
                <a:buNone/>
                <a:defRPr sz="3000" b="1"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RESEARCH LIMITATIONS</a:t>
              </a:r>
            </a:p>
          </p:txBody>
        </p:sp>
        <p:sp>
          <p:nvSpPr>
            <p:cNvPr id="105" name="Textplatzhalter 16">
              <a:extLst>
                <a:ext uri="{FF2B5EF4-FFF2-40B4-BE49-F238E27FC236}">
                  <a16:creationId xmlns:a16="http://schemas.microsoft.com/office/drawing/2014/main" id="{1038EF1E-9991-47EA-058B-BCEBB0156DCE}"/>
                </a:ext>
              </a:extLst>
            </p:cNvPr>
            <p:cNvSpPr txBox="1">
              <a:spLocks/>
            </p:cNvSpPr>
            <p:nvPr/>
          </p:nvSpPr>
          <p:spPr>
            <a:xfrm>
              <a:off x="15186611" y="30943270"/>
              <a:ext cx="13843784" cy="1963105"/>
            </a:xfrm>
            <a:prstGeom prst="rect">
              <a:avLst/>
            </a:prstGeom>
          </p:spPr>
          <p:txBody>
            <a:bodyPr wrap="square" anchor="t">
              <a:noAutofit/>
            </a:bodyPr>
            <a:lstStyle>
              <a:lvl1pPr marL="0" indent="0" algn="l" defTabSz="3027487" rtl="0" eaLnBrk="1" latinLnBrk="0" hangingPunct="1">
                <a:lnSpc>
                  <a:spcPts val="3500"/>
                </a:lnSpc>
                <a:spcBef>
                  <a:spcPts val="3311"/>
                </a:spcBef>
                <a:buFont typeface="Arial" panose="020B0604020202020204" pitchFamily="34" charset="0"/>
                <a:buNone/>
                <a:defRPr sz="3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spcBef>
                  <a:spcPts val="0"/>
                </a:spcBef>
              </a:pPr>
              <a:r>
                <a:rPr lang="en-US" dirty="0"/>
                <a:t>The accuracy of the methods is limited. For this reason, the aircraft with the lowest fuel consumption cannot be named. CO2 emissions can be calculated directly from fuel consumption (3.15 kg CO2 / kg fuel). Otherwise, this project does not go further into emission calculations.</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 name="Gruppieren 32">
            <a:extLst>
              <a:ext uri="{FF2B5EF4-FFF2-40B4-BE49-F238E27FC236}">
                <a16:creationId xmlns:a16="http://schemas.microsoft.com/office/drawing/2014/main" id="{AAC9F234-2718-CD11-1882-EF4523C6278A}"/>
              </a:ext>
            </a:extLst>
          </p:cNvPr>
          <p:cNvGrpSpPr/>
          <p:nvPr/>
        </p:nvGrpSpPr>
        <p:grpSpPr>
          <a:xfrm>
            <a:off x="15187077" y="34850465"/>
            <a:ext cx="13843785" cy="1431566"/>
            <a:chOff x="15187077" y="34935758"/>
            <a:chExt cx="13843785" cy="1431566"/>
          </a:xfrm>
        </p:grpSpPr>
        <p:sp>
          <p:nvSpPr>
            <p:cNvPr id="109" name="Textplatzhalter 15">
              <a:extLst>
                <a:ext uri="{FF2B5EF4-FFF2-40B4-BE49-F238E27FC236}">
                  <a16:creationId xmlns:a16="http://schemas.microsoft.com/office/drawing/2014/main" id="{DE03193E-29FB-0F7C-D4FC-ED49075BD4D2}"/>
                </a:ext>
              </a:extLst>
            </p:cNvPr>
            <p:cNvSpPr txBox="1">
              <a:spLocks/>
            </p:cNvSpPr>
            <p:nvPr/>
          </p:nvSpPr>
          <p:spPr>
            <a:xfrm>
              <a:off x="15187077" y="34935758"/>
              <a:ext cx="13428663" cy="602673"/>
            </a:xfrm>
            <a:prstGeom prst="rect">
              <a:avLst/>
            </a:prstGeom>
          </p:spPr>
          <p:txBody>
            <a:bodyPr/>
            <a:lstStyle>
              <a:lvl1pPr marL="0" indent="0" algn="l" defTabSz="3027487" rtl="0" eaLnBrk="1" latinLnBrk="0" hangingPunct="1">
                <a:lnSpc>
                  <a:spcPct val="90000"/>
                </a:lnSpc>
                <a:spcBef>
                  <a:spcPts val="3311"/>
                </a:spcBef>
                <a:buFont typeface="Arial" panose="020B0604020202020204" pitchFamily="34" charset="0"/>
                <a:buNone/>
                <a:defRPr sz="3000" b="1"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SOCIAL IMPICATIONS</a:t>
              </a:r>
            </a:p>
          </p:txBody>
        </p:sp>
        <p:sp>
          <p:nvSpPr>
            <p:cNvPr id="110" name="Textplatzhalter 16">
              <a:extLst>
                <a:ext uri="{FF2B5EF4-FFF2-40B4-BE49-F238E27FC236}">
                  <a16:creationId xmlns:a16="http://schemas.microsoft.com/office/drawing/2014/main" id="{13B4AAFB-7ED8-1DEE-9298-3ED8826BED74}"/>
                </a:ext>
              </a:extLst>
            </p:cNvPr>
            <p:cNvSpPr txBox="1">
              <a:spLocks/>
            </p:cNvSpPr>
            <p:nvPr/>
          </p:nvSpPr>
          <p:spPr>
            <a:xfrm>
              <a:off x="15187078" y="35369662"/>
              <a:ext cx="13843784" cy="997662"/>
            </a:xfrm>
            <a:prstGeom prst="rect">
              <a:avLst/>
            </a:prstGeom>
          </p:spPr>
          <p:txBody>
            <a:bodyPr wrap="square" anchor="t">
              <a:noAutofit/>
            </a:bodyPr>
            <a:lstStyle>
              <a:lvl1pPr marL="0" indent="0" algn="l" defTabSz="3027487" rtl="0" eaLnBrk="1" latinLnBrk="0" hangingPunct="1">
                <a:lnSpc>
                  <a:spcPts val="3500"/>
                </a:lnSpc>
                <a:spcBef>
                  <a:spcPts val="3311"/>
                </a:spcBef>
                <a:buFont typeface="Arial" panose="020B0604020202020204" pitchFamily="34" charset="0"/>
                <a:buNone/>
                <a:defRPr sz="3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spcBef>
                  <a:spcPts val="0"/>
                </a:spcBef>
              </a:pPr>
              <a:r>
                <a:rPr lang="en-US" dirty="0"/>
                <a:t>Fuel consumption of passenger aircraft can be investigated and can be discussed openly independent of (missing) manufacturer’s data.. </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5" name="Textplatzhalter 9">
            <a:extLst>
              <a:ext uri="{FF2B5EF4-FFF2-40B4-BE49-F238E27FC236}">
                <a16:creationId xmlns:a16="http://schemas.microsoft.com/office/drawing/2014/main" id="{AF2D71D9-DA75-4796-A2FC-C53BEC37B7A4}"/>
              </a:ext>
            </a:extLst>
          </p:cNvPr>
          <p:cNvSpPr txBox="1">
            <a:spLocks/>
          </p:cNvSpPr>
          <p:nvPr/>
        </p:nvSpPr>
        <p:spPr>
          <a:xfrm>
            <a:off x="15185419" y="38403940"/>
            <a:ext cx="13429597" cy="1144198"/>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027487">
              <a:lnSpc>
                <a:spcPct val="90000"/>
              </a:lnSpc>
              <a:spcBef>
                <a:spcPts val="3311"/>
              </a:spcBef>
            </a:pPr>
            <a:r>
              <a:rPr lang="en-US" sz="3000" b="1" noProof="1">
                <a:solidFill>
                  <a:srgbClr val="003CA0"/>
                </a:solidFill>
                <a:latin typeface="Open Sans" panose="020B0606030504020204" pitchFamily="34" charset="0"/>
                <a:ea typeface="Open Sans" panose="020B0606030504020204" pitchFamily="34" charset="0"/>
                <a:cs typeface="Open Sans" panose="020B0606030504020204" pitchFamily="34" charset="0"/>
              </a:rPr>
              <a:t>All details in the Bachelor Project of Kühn (2023): </a:t>
            </a:r>
          </a:p>
          <a:p>
            <a:pPr>
              <a:lnSpc>
                <a:spcPct val="120000"/>
              </a:lnSpc>
              <a:spcBef>
                <a:spcPts val="0"/>
              </a:spcBef>
            </a:pPr>
            <a:r>
              <a:rPr lang="en-US" sz="3000" b="0" noProof="1">
                <a:latin typeface="Open Sans Light" panose="020B0306030504020204" pitchFamily="34" charset="0"/>
                <a:ea typeface="Open Sans Light" panose="020B0306030504020204" pitchFamily="34" charset="0"/>
                <a:cs typeface="Open Sans Light" panose="020B0306030504020204" pitchFamily="34" charset="0"/>
                <a:hlinkClick r:id="rId10"/>
              </a:rPr>
              <a:t>https://nbn-resolving.org/urn:nbn:de:gbv:18302-aero2023-09-11.011</a:t>
            </a:r>
            <a:endParaRPr lang="en-US" sz="3000" b="0" noProof="1">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120" name="Objekt 119">
            <a:extLst>
              <a:ext uri="{FF2B5EF4-FFF2-40B4-BE49-F238E27FC236}">
                <a16:creationId xmlns:a16="http://schemas.microsoft.com/office/drawing/2014/main" id="{AC2718C7-119E-4B15-3066-5DEB4EBD6A5D}"/>
              </a:ext>
            </a:extLst>
          </p:cNvPr>
          <p:cNvGraphicFramePr>
            <a:graphicFrameLocks noChangeAspect="1"/>
          </p:cNvGraphicFramePr>
          <p:nvPr>
            <p:extLst>
              <p:ext uri="{D42A27DB-BD31-4B8C-83A1-F6EECF244321}">
                <p14:modId xmlns:p14="http://schemas.microsoft.com/office/powerpoint/2010/main" val="2299834609"/>
              </p:ext>
            </p:extLst>
          </p:nvPr>
        </p:nvGraphicFramePr>
        <p:xfrm>
          <a:off x="15250568" y="12602589"/>
          <a:ext cx="13730039" cy="9586026"/>
        </p:xfrm>
        <a:graphic>
          <a:graphicData uri="http://schemas.openxmlformats.org/presentationml/2006/ole">
            <mc:AlternateContent xmlns:mc="http://schemas.openxmlformats.org/markup-compatibility/2006">
              <mc:Choice xmlns:v="urn:schemas-microsoft-com:vml" Requires="v">
                <p:oleObj name="Worksheet" r:id="rId11" imgW="14994759" imgH="10469896" progId="Excel.Sheet.12">
                  <p:embed/>
                </p:oleObj>
              </mc:Choice>
              <mc:Fallback>
                <p:oleObj name="Worksheet" r:id="rId11" imgW="14994759" imgH="10469896" progId="Excel.Sheet.12">
                  <p:embed/>
                  <p:pic>
                    <p:nvPicPr>
                      <p:cNvPr id="0" name=""/>
                      <p:cNvPicPr/>
                      <p:nvPr/>
                    </p:nvPicPr>
                    <p:blipFill>
                      <a:blip r:embed="rId12"/>
                      <a:stretch>
                        <a:fillRect/>
                      </a:stretch>
                    </p:blipFill>
                    <p:spPr>
                      <a:xfrm>
                        <a:off x="15250568" y="12602589"/>
                        <a:ext cx="13730039" cy="9586026"/>
                      </a:xfrm>
                      <a:prstGeom prst="rect">
                        <a:avLst/>
                      </a:prstGeom>
                    </p:spPr>
                  </p:pic>
                </p:oleObj>
              </mc:Fallback>
            </mc:AlternateContent>
          </a:graphicData>
        </a:graphic>
      </p:graphicFrame>
      <p:pic>
        <p:nvPicPr>
          <p:cNvPr id="122" name="Grafik 121">
            <a:extLst>
              <a:ext uri="{FF2B5EF4-FFF2-40B4-BE49-F238E27FC236}">
                <a16:creationId xmlns:a16="http://schemas.microsoft.com/office/drawing/2014/main" id="{FAD96D6D-DBE2-5564-9602-84D150D6ED76}"/>
              </a:ext>
            </a:extLst>
          </p:cNvPr>
          <p:cNvPicPr>
            <a:picLocks noChangeAspect="1"/>
          </p:cNvPicPr>
          <p:nvPr/>
        </p:nvPicPr>
        <p:blipFill>
          <a:blip r:embed="rId13"/>
          <a:stretch>
            <a:fillRect/>
          </a:stretch>
        </p:blipFill>
        <p:spPr>
          <a:xfrm>
            <a:off x="16732749" y="23427800"/>
            <a:ext cx="8828571" cy="1271429"/>
          </a:xfrm>
          <a:prstGeom prst="rect">
            <a:avLst/>
          </a:prstGeom>
        </p:spPr>
      </p:pic>
      <p:pic>
        <p:nvPicPr>
          <p:cNvPr id="124" name="Grafik 123">
            <a:extLst>
              <a:ext uri="{FF2B5EF4-FFF2-40B4-BE49-F238E27FC236}">
                <a16:creationId xmlns:a16="http://schemas.microsoft.com/office/drawing/2014/main" id="{E9B862E1-6BA8-4254-B5E5-CE8B8A7D7033}"/>
              </a:ext>
            </a:extLst>
          </p:cNvPr>
          <p:cNvPicPr>
            <a:picLocks noChangeAspect="1"/>
          </p:cNvPicPr>
          <p:nvPr/>
        </p:nvPicPr>
        <p:blipFill>
          <a:blip r:embed="rId14"/>
          <a:stretch>
            <a:fillRect/>
          </a:stretch>
        </p:blipFill>
        <p:spPr>
          <a:xfrm>
            <a:off x="16732747" y="24558434"/>
            <a:ext cx="3857144" cy="1200000"/>
          </a:xfrm>
          <a:prstGeom prst="rect">
            <a:avLst/>
          </a:prstGeom>
        </p:spPr>
      </p:pic>
      <p:sp>
        <p:nvSpPr>
          <p:cNvPr id="125" name="Textplatzhalter 16">
            <a:extLst>
              <a:ext uri="{FF2B5EF4-FFF2-40B4-BE49-F238E27FC236}">
                <a16:creationId xmlns:a16="http://schemas.microsoft.com/office/drawing/2014/main" id="{C3DA7F97-C923-FCD3-3E95-FF9D4F557901}"/>
              </a:ext>
            </a:extLst>
          </p:cNvPr>
          <p:cNvSpPr txBox="1">
            <a:spLocks/>
          </p:cNvSpPr>
          <p:nvPr/>
        </p:nvSpPr>
        <p:spPr>
          <a:xfrm>
            <a:off x="15368552" y="25832910"/>
            <a:ext cx="13461112" cy="2053284"/>
          </a:xfrm>
          <a:prstGeom prst="rect">
            <a:avLst/>
          </a:prstGeom>
        </p:spPr>
        <p:txBody>
          <a:bodyPr wrap="square" anchor="t">
            <a:noAutofit/>
          </a:bodyPr>
          <a:lstStyle>
            <a:lvl1pPr marL="0" indent="0" algn="l" defTabSz="3027487" rtl="0" eaLnBrk="1" latinLnBrk="0" hangingPunct="1">
              <a:lnSpc>
                <a:spcPts val="3500"/>
              </a:lnSpc>
              <a:spcBef>
                <a:spcPts val="3311"/>
              </a:spcBef>
              <a:buFont typeface="Arial" panose="020B0604020202020204" pitchFamily="34" charset="0"/>
              <a:buNone/>
              <a:defRPr sz="3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457200" indent="-457200" algn="just">
              <a:lnSpc>
                <a:spcPct val="120000"/>
              </a:lnSpc>
              <a:spcBef>
                <a:spcPts val="0"/>
              </a:spcBef>
              <a:buFont typeface="Wingdings" panose="05000000000000000000" pitchFamily="2" charset="2"/>
              <a:buChar char=""/>
            </a:pPr>
            <a:r>
              <a:rPr lang="en-US" sz="2000" b="1" noProof="1">
                <a:latin typeface="Open Sans Light" pitchFamily="2" charset="0"/>
                <a:ea typeface="Open Sans Light" pitchFamily="2" charset="0"/>
                <a:cs typeface="Open Sans Light" pitchFamily="2" charset="0"/>
              </a:rPr>
              <a:t>RGF:</a:t>
            </a:r>
            <a:r>
              <a:rPr lang="en-US" sz="2000" noProof="1">
                <a:latin typeface="Open Sans Light" pitchFamily="2" charset="0"/>
                <a:ea typeface="Open Sans Light" pitchFamily="2" charset="0"/>
                <a:cs typeface="Open Sans Light" pitchFamily="2" charset="0"/>
              </a:rPr>
              <a:t> “For aeroplanes with a single deck determine the area of a surface (expressed in m</a:t>
            </a:r>
            <a:r>
              <a:rPr lang="en-US" sz="2000" baseline="30000" noProof="1">
                <a:latin typeface="Open Sans Light" pitchFamily="2" charset="0"/>
                <a:ea typeface="Open Sans Light" pitchFamily="2" charset="0"/>
                <a:cs typeface="Open Sans Light" pitchFamily="2" charset="0"/>
              </a:rPr>
              <a:t>2</a:t>
            </a:r>
            <a:r>
              <a:rPr lang="en-US" sz="2000" noProof="1">
                <a:latin typeface="Open Sans Light" pitchFamily="2" charset="0"/>
                <a:ea typeface="Open Sans Light" pitchFamily="2" charset="0"/>
                <a:cs typeface="Open Sans Light" pitchFamily="2" charset="0"/>
              </a:rPr>
              <a:t>) bounded by the maximum width of the fuselage outer mould line (OML) projected to a flat plane parallel with the main deck floor” divided by 1 m</a:t>
            </a:r>
            <a:r>
              <a:rPr lang="en-US" sz="2000" baseline="30000" noProof="1">
                <a:latin typeface="Open Sans Light" pitchFamily="2" charset="0"/>
                <a:ea typeface="Open Sans Light" pitchFamily="2" charset="0"/>
                <a:cs typeface="Open Sans Light" pitchFamily="2" charset="0"/>
              </a:rPr>
              <a:t>2 </a:t>
            </a:r>
            <a:r>
              <a:rPr lang="en-US" sz="2000" noProof="1">
                <a:latin typeface="Open Sans Light" pitchFamily="2" charset="0"/>
                <a:ea typeface="Open Sans Light" pitchFamily="2" charset="0"/>
                <a:cs typeface="Open Sans Light" pitchFamily="2" charset="0"/>
              </a:rPr>
              <a:t>(ICAO Annex 16 2017)</a:t>
            </a:r>
          </a:p>
          <a:p>
            <a:pPr marL="171450" indent="-171450" algn="just">
              <a:lnSpc>
                <a:spcPct val="120000"/>
              </a:lnSpc>
              <a:spcBef>
                <a:spcPts val="0"/>
              </a:spcBef>
              <a:buFont typeface="Wingdings" panose="05000000000000000000" pitchFamily="2" charset="2"/>
              <a:buChar char=""/>
            </a:pPr>
            <a:endParaRPr lang="en-US" sz="2000" noProof="1">
              <a:latin typeface="Open Sans Light" pitchFamily="2" charset="0"/>
              <a:ea typeface="Open Sans Light" pitchFamily="2" charset="0"/>
              <a:cs typeface="Open Sans Light" pitchFamily="2" charset="0"/>
            </a:endParaRPr>
          </a:p>
          <a:p>
            <a:pPr marL="457200" indent="-457200" algn="just">
              <a:lnSpc>
                <a:spcPct val="120000"/>
              </a:lnSpc>
              <a:spcBef>
                <a:spcPts val="0"/>
              </a:spcBef>
              <a:buFont typeface="Wingdings" panose="05000000000000000000" pitchFamily="2" charset="2"/>
              <a:buChar char=""/>
            </a:pPr>
            <a:r>
              <a:rPr lang="en-US" sz="2000" b="1" noProof="1">
                <a:latin typeface="Open Sans Light" pitchFamily="2" charset="0"/>
                <a:ea typeface="Open Sans Light" pitchFamily="2" charset="0"/>
                <a:cs typeface="Open Sans Light" pitchFamily="2" charset="0"/>
              </a:rPr>
              <a:t>MV</a:t>
            </a:r>
            <a:r>
              <a:rPr lang="en-US" sz="2000" noProof="1">
                <a:latin typeface="Open Sans Light" pitchFamily="2" charset="0"/>
                <a:ea typeface="Open Sans Light" pitchFamily="2" charset="0"/>
                <a:cs typeface="Open Sans Light" pitchFamily="2" charset="0"/>
              </a:rPr>
              <a:t> is/will be published by EASA.</a:t>
            </a:r>
          </a:p>
        </p:txBody>
      </p:sp>
      <p:pic>
        <p:nvPicPr>
          <p:cNvPr id="129" name="Grafik 128">
            <a:extLst>
              <a:ext uri="{FF2B5EF4-FFF2-40B4-BE49-F238E27FC236}">
                <a16:creationId xmlns:a16="http://schemas.microsoft.com/office/drawing/2014/main" id="{89065ED2-4095-2DF2-E0E4-06FD569C23F8}"/>
              </a:ext>
            </a:extLst>
          </p:cNvPr>
          <p:cNvPicPr>
            <a:picLocks noChangeAspect="1"/>
          </p:cNvPicPr>
          <p:nvPr/>
        </p:nvPicPr>
        <p:blipFill>
          <a:blip r:embed="rId15"/>
          <a:stretch>
            <a:fillRect/>
          </a:stretch>
        </p:blipFill>
        <p:spPr>
          <a:xfrm>
            <a:off x="16732747" y="27998989"/>
            <a:ext cx="2720000" cy="582857"/>
          </a:xfrm>
          <a:prstGeom prst="rect">
            <a:avLst/>
          </a:prstGeom>
        </p:spPr>
      </p:pic>
      <p:pic>
        <p:nvPicPr>
          <p:cNvPr id="131" name="Grafik 130">
            <a:extLst>
              <a:ext uri="{FF2B5EF4-FFF2-40B4-BE49-F238E27FC236}">
                <a16:creationId xmlns:a16="http://schemas.microsoft.com/office/drawing/2014/main" id="{353C2EAC-680D-0044-EBBC-59A68DABF70D}"/>
              </a:ext>
            </a:extLst>
          </p:cNvPr>
          <p:cNvPicPr>
            <a:picLocks noChangeAspect="1"/>
          </p:cNvPicPr>
          <p:nvPr/>
        </p:nvPicPr>
        <p:blipFill>
          <a:blip r:embed="rId16"/>
          <a:stretch>
            <a:fillRect/>
          </a:stretch>
        </p:blipFill>
        <p:spPr>
          <a:xfrm>
            <a:off x="20815150" y="27976132"/>
            <a:ext cx="4057142" cy="605714"/>
          </a:xfrm>
          <a:prstGeom prst="rect">
            <a:avLst/>
          </a:prstGeom>
        </p:spPr>
      </p:pic>
      <p:pic>
        <p:nvPicPr>
          <p:cNvPr id="133" name="Grafik 132">
            <a:extLst>
              <a:ext uri="{FF2B5EF4-FFF2-40B4-BE49-F238E27FC236}">
                <a16:creationId xmlns:a16="http://schemas.microsoft.com/office/drawing/2014/main" id="{E4ECB13C-9353-4527-32C6-1602014BBC48}"/>
              </a:ext>
            </a:extLst>
          </p:cNvPr>
          <p:cNvPicPr>
            <a:picLocks noChangeAspect="1"/>
          </p:cNvPicPr>
          <p:nvPr/>
        </p:nvPicPr>
        <p:blipFill>
          <a:blip r:embed="rId17"/>
          <a:stretch>
            <a:fillRect/>
          </a:stretch>
        </p:blipFill>
        <p:spPr>
          <a:xfrm>
            <a:off x="20815150" y="28676925"/>
            <a:ext cx="3440000" cy="777143"/>
          </a:xfrm>
          <a:prstGeom prst="rect">
            <a:avLst/>
          </a:prstGeom>
        </p:spPr>
      </p:pic>
      <p:sp>
        <p:nvSpPr>
          <p:cNvPr id="134" name="Rechteck 133">
            <a:extLst>
              <a:ext uri="{FF2B5EF4-FFF2-40B4-BE49-F238E27FC236}">
                <a16:creationId xmlns:a16="http://schemas.microsoft.com/office/drawing/2014/main" id="{627FDEB1-9027-14A5-EEBA-7CA5C51691B1}"/>
              </a:ext>
            </a:extLst>
          </p:cNvPr>
          <p:cNvSpPr/>
          <p:nvPr/>
        </p:nvSpPr>
        <p:spPr>
          <a:xfrm>
            <a:off x="15250568" y="23318259"/>
            <a:ext cx="13730039" cy="6217069"/>
          </a:xfrm>
          <a:prstGeom prst="rect">
            <a:avLst/>
          </a:prstGeom>
          <a:noFill/>
          <a:ln w="190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fik 135" descr="Ein Bild, das Muster, Grafiken, Pixel, Design enthält.&#10;&#10;Automatisch generierte Beschreibung">
            <a:extLst>
              <a:ext uri="{FF2B5EF4-FFF2-40B4-BE49-F238E27FC236}">
                <a16:creationId xmlns:a16="http://schemas.microsoft.com/office/drawing/2014/main" id="{2D07DEFA-D359-116C-F0C6-729C310EF25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649828" y="38048581"/>
            <a:ext cx="1428750" cy="1428750"/>
          </a:xfrm>
          <a:prstGeom prst="rect">
            <a:avLst/>
          </a:prstGeom>
        </p:spPr>
      </p:pic>
    </p:spTree>
    <p:extLst>
      <p:ext uri="{BB962C8B-B14F-4D97-AF65-F5344CB8AC3E}">
        <p14:creationId xmlns:p14="http://schemas.microsoft.com/office/powerpoint/2010/main" val="3495330438"/>
      </p:ext>
    </p:extLst>
  </p:cSld>
  <p:clrMapOvr>
    <a:masterClrMapping/>
  </p:clrMapOvr>
</p:sld>
</file>

<file path=ppt/theme/theme1.xml><?xml version="1.0" encoding="utf-8"?>
<a:theme xmlns:a="http://schemas.openxmlformats.org/drawingml/2006/main" name="Anleitu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plakate_HAW_V7" id="{B3E05D35-8470-47AE-B696-85837545593E}" vid="{89F91FDB-4DE8-47B4-9AD1-5C249FD3271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5BEDE7D3FD2E247898A365907188783" ma:contentTypeVersion="10" ma:contentTypeDescription="Ein neues Dokument erstellen." ma:contentTypeScope="" ma:versionID="84740ea3c6c7bf40cff336efefcc2d00">
  <xsd:schema xmlns:xsd="http://www.w3.org/2001/XMLSchema" xmlns:xs="http://www.w3.org/2001/XMLSchema" xmlns:p="http://schemas.microsoft.com/office/2006/metadata/properties" xmlns:ns2="713c5d70-6692-4364-afba-3b938150d316" xmlns:ns3="56154a5f-9f9a-4aeb-a7bc-a8cc6d8d6401" targetNamespace="http://schemas.microsoft.com/office/2006/metadata/properties" ma:root="true" ma:fieldsID="625f11bcd2bdb5a43199de268d4a8f40" ns2:_="" ns3:_="">
    <xsd:import namespace="713c5d70-6692-4364-afba-3b938150d316"/>
    <xsd:import namespace="56154a5f-9f9a-4aeb-a7bc-a8cc6d8d64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c5d70-6692-4364-afba-3b938150d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1902dec8-a9aa-4cb7-a2d5-0c0a0010876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54a5f-9f9a-4aeb-a7bc-a8cc6d8d640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62bdaaf-e3b3-4bbc-b9b8-c99a89969a91}" ma:internalName="TaxCatchAll" ma:showField="CatchAllData" ma:web="56154a5f-9f9a-4aeb-a7bc-a8cc6d8d64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154a5f-9f9a-4aeb-a7bc-a8cc6d8d6401" xsi:nil="true"/>
    <lcf76f155ced4ddcb4097134ff3c332f xmlns="713c5d70-6692-4364-afba-3b938150d3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46BEBD-CFA2-4237-B8E6-8AA612FEEB98}">
  <ds:schemaRefs>
    <ds:schemaRef ds:uri="56154a5f-9f9a-4aeb-a7bc-a8cc6d8d6401"/>
    <ds:schemaRef ds:uri="713c5d70-6692-4364-afba-3b938150d3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343CA4-F38C-46DB-B112-0B3A001FDD79}">
  <ds:schemaRefs>
    <ds:schemaRef ds:uri="http://schemas.microsoft.com/sharepoint/v3/contenttype/forms"/>
  </ds:schemaRefs>
</ds:datastoreItem>
</file>

<file path=customXml/itemProps3.xml><?xml version="1.0" encoding="utf-8"?>
<ds:datastoreItem xmlns:ds="http://schemas.openxmlformats.org/officeDocument/2006/customXml" ds:itemID="{AAB567A0-EF4E-4934-A174-5B85C3C77E6D}">
  <ds:schemaRefs>
    <ds:schemaRef ds:uri="http://schemas.microsoft.com/office/2006/documentManagement/types"/>
    <ds:schemaRef ds:uri="56154a5f-9f9a-4aeb-a7bc-a8cc6d8d6401"/>
    <ds:schemaRef ds:uri="http://schemas.openxmlformats.org/package/2006/metadata/core-properties"/>
    <ds:schemaRef ds:uri="http://purl.org/dc/dcmitype/"/>
    <ds:schemaRef ds:uri="http://purl.org/dc/elements/1.1/"/>
    <ds:schemaRef ds:uri="http://purl.org/dc/terms/"/>
    <ds:schemaRef ds:uri="http://schemas.microsoft.com/office/infopath/2007/PartnerControls"/>
    <ds:schemaRef ds:uri="713c5d70-6692-4364-afba-3b938150d31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HAW-Poster-Template</Template>
  <TotalTime>0</TotalTime>
  <Words>815</Words>
  <Application>Microsoft Office PowerPoint</Application>
  <PresentationFormat>Benutzerdefiniert</PresentationFormat>
  <Paragraphs>39</Paragraphs>
  <Slides>1</Slides>
  <Notes>1</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1</vt:i4>
      </vt:variant>
    </vt:vector>
  </HeadingPairs>
  <TitlesOfParts>
    <vt:vector size="11" baseType="lpstr">
      <vt:lpstr>Arial</vt:lpstr>
      <vt:lpstr>Calibri</vt:lpstr>
      <vt:lpstr>Martel Heavy</vt:lpstr>
      <vt:lpstr>Open Sans</vt:lpstr>
      <vt:lpstr>Open Sans Light</vt:lpstr>
      <vt:lpstr>Symbol</vt:lpstr>
      <vt:lpstr>Times New Roman</vt:lpstr>
      <vt:lpstr>Wingdings</vt:lpstr>
      <vt:lpstr>Anleitung</vt:lpstr>
      <vt:lpstr>Worksheet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Proposing a Classification for Aeronautics, Astronautics and Aerospace Sciences</dc:title>
  <dc:creator>Schaufer Taher GULANI;Max REINHOLD;Nils RAAF;Velican BOLAT;Dieter SCHOLZ</dc:creator>
  <cp:keywords>Aeronautics, Astronautics, Aerospace engineering, Classification, Classification, Dewey decimal, Library catalogs, Archives, Publishers and publishing, Taxonomists, Luftfahrt, Raumfahrt, Wissenschaft, Klassifikation, Bibliothek, Bibliothekswesen, Dezimalklassifikation, Archivierung, Taxonomie, Kategorisierung, Luftfahrtwissenschaft, Raumfahrtwissenschaft</cp:keywords>
  <cp:lastModifiedBy>Scholz, Dieter</cp:lastModifiedBy>
  <cp:revision>26</cp:revision>
  <cp:lastPrinted>2023-09-07T19:48:16Z</cp:lastPrinted>
  <dcterms:created xsi:type="dcterms:W3CDTF">2023-09-04T18:27:37Z</dcterms:created>
  <dcterms:modified xsi:type="dcterms:W3CDTF">2023-09-13T07:31:04Z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2023-09-04T18:38:15Z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2c6cac8d-ab61-47b3-8209-4df2e46aefbc</vt:lpwstr>
  </property>
  <property fmtid="{D5CDD505-2E9C-101B-9397-08002B2CF9AE}" pid="7" name="MSIP_Label_defa4170-0d19-0005-0004-bc88714345d2_ActionId">
    <vt:lpwstr>9d9e0d52-8e47-401b-a614-6ec1995e480f</vt:lpwstr>
  </property>
  <property fmtid="{D5CDD505-2E9C-101B-9397-08002B2CF9AE}" pid="8" name="MSIP_Label_defa4170-0d19-0005-0004-bc88714345d2_ContentBits">
    <vt:lpwstr>0</vt:lpwstr>
  </property>
  <property fmtid="{D5CDD505-2E9C-101B-9397-08002B2CF9AE}" pid="9" name="ContentTypeId">
    <vt:lpwstr>0x010100E5BEDE7D3FD2E247898A365907188783</vt:lpwstr>
  </property>
  <property fmtid="{D5CDD505-2E9C-101B-9397-08002B2CF9AE}" pid="10" name="MediaServiceImageTags">
    <vt:lpwstr/>
  </property>
</Properties>
</file>