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3"/>
  </p:notesMasterIdLst>
  <p:handoutMasterIdLst>
    <p:handoutMasterId r:id="rId44"/>
  </p:handoutMasterIdLst>
  <p:sldIdLst>
    <p:sldId id="267" r:id="rId2"/>
    <p:sldId id="424" r:id="rId3"/>
    <p:sldId id="291" r:id="rId4"/>
    <p:sldId id="482" r:id="rId5"/>
    <p:sldId id="371" r:id="rId6"/>
    <p:sldId id="473" r:id="rId7"/>
    <p:sldId id="433" r:id="rId8"/>
    <p:sldId id="459" r:id="rId9"/>
    <p:sldId id="434" r:id="rId10"/>
    <p:sldId id="461" r:id="rId11"/>
    <p:sldId id="451" r:id="rId12"/>
    <p:sldId id="477" r:id="rId13"/>
    <p:sldId id="478" r:id="rId14"/>
    <p:sldId id="479" r:id="rId15"/>
    <p:sldId id="485" r:id="rId16"/>
    <p:sldId id="372" r:id="rId17"/>
    <p:sldId id="457" r:id="rId18"/>
    <p:sldId id="458" r:id="rId19"/>
    <p:sldId id="467" r:id="rId20"/>
    <p:sldId id="445" r:id="rId21"/>
    <p:sldId id="447" r:id="rId22"/>
    <p:sldId id="449" r:id="rId23"/>
    <p:sldId id="436" r:id="rId24"/>
    <p:sldId id="437" r:id="rId25"/>
    <p:sldId id="456" r:id="rId26"/>
    <p:sldId id="440" r:id="rId27"/>
    <p:sldId id="442" r:id="rId28"/>
    <p:sldId id="438" r:id="rId29"/>
    <p:sldId id="439" r:id="rId30"/>
    <p:sldId id="453" r:id="rId31"/>
    <p:sldId id="454" r:id="rId32"/>
    <p:sldId id="422" r:id="rId33"/>
    <p:sldId id="468" r:id="rId34"/>
    <p:sldId id="446" r:id="rId35"/>
    <p:sldId id="398" r:id="rId36"/>
    <p:sldId id="480" r:id="rId37"/>
    <p:sldId id="481" r:id="rId38"/>
    <p:sldId id="356" r:id="rId39"/>
    <p:sldId id="462" r:id="rId40"/>
    <p:sldId id="483" r:id="rId41"/>
    <p:sldId id="484" r:id="rId42"/>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HAW Frutiger Next Regular" pitchFamily="2" charset="0"/>
        <a:ea typeface="+mn-ea"/>
        <a:cs typeface="+mn-cs"/>
      </a:defRPr>
    </a:lvl1pPr>
    <a:lvl2pPr marL="4572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2pPr>
    <a:lvl3pPr marL="9144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3pPr>
    <a:lvl4pPr marL="13716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4pPr>
    <a:lvl5pPr marL="18288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5pPr>
    <a:lvl6pPr marL="2286000" algn="l" defTabSz="914400" rtl="0" eaLnBrk="1" latinLnBrk="0" hangingPunct="1">
      <a:defRPr sz="2400" kern="1200">
        <a:solidFill>
          <a:schemeClr val="tx1"/>
        </a:solidFill>
        <a:latin typeface="HAW Frutiger Next Regular" pitchFamily="2" charset="0"/>
        <a:ea typeface="+mn-ea"/>
        <a:cs typeface="+mn-cs"/>
      </a:defRPr>
    </a:lvl6pPr>
    <a:lvl7pPr marL="2743200" algn="l" defTabSz="914400" rtl="0" eaLnBrk="1" latinLnBrk="0" hangingPunct="1">
      <a:defRPr sz="2400" kern="1200">
        <a:solidFill>
          <a:schemeClr val="tx1"/>
        </a:solidFill>
        <a:latin typeface="HAW Frutiger Next Regular" pitchFamily="2" charset="0"/>
        <a:ea typeface="+mn-ea"/>
        <a:cs typeface="+mn-cs"/>
      </a:defRPr>
    </a:lvl7pPr>
    <a:lvl8pPr marL="3200400" algn="l" defTabSz="914400" rtl="0" eaLnBrk="1" latinLnBrk="0" hangingPunct="1">
      <a:defRPr sz="2400" kern="1200">
        <a:solidFill>
          <a:schemeClr val="tx1"/>
        </a:solidFill>
        <a:latin typeface="HAW Frutiger Next Regular" pitchFamily="2" charset="0"/>
        <a:ea typeface="+mn-ea"/>
        <a:cs typeface="+mn-cs"/>
      </a:defRPr>
    </a:lvl8pPr>
    <a:lvl9pPr marL="3657600" algn="l" defTabSz="914400" rtl="0" eaLnBrk="1" latinLnBrk="0" hangingPunct="1">
      <a:defRPr sz="2400" kern="1200">
        <a:solidFill>
          <a:schemeClr val="tx1"/>
        </a:solidFill>
        <a:latin typeface="HAW Frutiger Next Regular" pitchFamily="2" charset="0"/>
        <a:ea typeface="+mn-ea"/>
        <a:cs typeface="+mn-cs"/>
      </a:defRPr>
    </a:lvl9pPr>
  </p:defaultTextStyle>
  <p:extLst>
    <p:ext uri="{521415D9-36F7-43E2-AB2F-B90AF26B5E84}">
      <p14:sectionLst xmlns:p14="http://schemas.microsoft.com/office/powerpoint/2010/main">
        <p14:section name="Cover" id="{CE0BB3CE-BF56-3149-AD6C-8A3A36A05575}">
          <p14:sldIdLst>
            <p14:sldId id="267"/>
            <p14:sldId id="424"/>
            <p14:sldId id="291"/>
            <p14:sldId id="482"/>
          </p14:sldIdLst>
        </p14:section>
        <p14:section name="Introduction" id="{067DF89F-30DC-3E46-959D-5D8EC4437383}">
          <p14:sldIdLst>
            <p14:sldId id="371"/>
            <p14:sldId id="473"/>
            <p14:sldId id="433"/>
            <p14:sldId id="459"/>
          </p14:sldIdLst>
        </p14:section>
        <p14:section name="Fuel Consumption" id="{EB9B554E-BFA7-D04D-9B94-73ACC516D91B}">
          <p14:sldIdLst>
            <p14:sldId id="434"/>
            <p14:sldId id="461"/>
            <p14:sldId id="451"/>
            <p14:sldId id="477"/>
            <p14:sldId id="478"/>
            <p14:sldId id="479"/>
            <p14:sldId id="485"/>
          </p14:sldIdLst>
        </p14:section>
        <p14:section name="DOC" id="{3A4C4097-ED52-1A40-A2D5-1440427CC2BD}">
          <p14:sldIdLst>
            <p14:sldId id="372"/>
            <p14:sldId id="457"/>
            <p14:sldId id="458"/>
            <p14:sldId id="467"/>
            <p14:sldId id="445"/>
            <p14:sldId id="447"/>
            <p14:sldId id="449"/>
          </p14:sldIdLst>
        </p14:section>
        <p14:section name="Ecolabel" id="{C7FBA297-C03B-C840-8229-AF89FE4F6940}">
          <p14:sldIdLst>
            <p14:sldId id="436"/>
            <p14:sldId id="437"/>
            <p14:sldId id="456"/>
            <p14:sldId id="440"/>
            <p14:sldId id="442"/>
          </p14:sldIdLst>
        </p14:section>
        <p14:section name="Cabin Layout" id="{894C9A9F-EC1A-C840-AC0A-1B2866AEBB55}">
          <p14:sldIdLst>
            <p14:sldId id="438"/>
            <p14:sldId id="439"/>
            <p14:sldId id="453"/>
            <p14:sldId id="454"/>
          </p14:sldIdLst>
        </p14:section>
        <p14:section name="Summary and Conclusion" id="{C5B2BBE6-1E88-2B46-846D-8B7EEDF60A66}">
          <p14:sldIdLst>
            <p14:sldId id="422"/>
            <p14:sldId id="468"/>
            <p14:sldId id="446"/>
            <p14:sldId id="398"/>
            <p14:sldId id="480"/>
          </p14:sldIdLst>
        </p14:section>
        <p14:section name="Outro" id="{CBD804B0-0619-1341-A068-25FA774C18F1}">
          <p14:sldIdLst>
            <p14:sldId id="481"/>
            <p14:sldId id="356"/>
            <p14:sldId id="462"/>
            <p14:sldId id="483"/>
            <p14:sldId id="4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3333FF"/>
    <a:srgbClr val="009051"/>
    <a:srgbClr val="FF3300"/>
    <a:srgbClr val="FFAAB0"/>
    <a:srgbClr val="005D51"/>
    <a:srgbClr val="EAB200"/>
    <a:srgbClr val="D2A000"/>
    <a:srgbClr val="01F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1" autoAdjust="0"/>
    <p:restoredTop sz="86447" autoAdjust="0"/>
  </p:normalViewPr>
  <p:slideViewPr>
    <p:cSldViewPr snapToGrid="0">
      <p:cViewPr varScale="1">
        <p:scale>
          <a:sx n="58" d="100"/>
          <a:sy n="58" d="100"/>
        </p:scale>
        <p:origin x="156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22"/>
    </p:cViewPr>
  </p:sorterViewPr>
  <p:notesViewPr>
    <p:cSldViewPr snapToGrid="0">
      <p:cViewPr varScale="1">
        <p:scale>
          <a:sx n="96" d="100"/>
          <a:sy n="96" d="100"/>
        </p:scale>
        <p:origin x="3688"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56BABC-55EF-4D0E-80E1-EA8645A24716}"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7AFE8C-CF92-4071-9715-C6B13ACFA10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E879B0-2D14-4418-A1FA-0571C451EAFC}" type="slidenum">
              <a:rPr lang="de-DE" smtClean="0"/>
              <a:pPr/>
              <a:t>1</a:t>
            </a:fld>
            <a:endParaRPr lang="de-DE"/>
          </a:p>
        </p:txBody>
      </p:sp>
      <p:sp>
        <p:nvSpPr>
          <p:cNvPr id="47107" name="Rectangle 2"/>
          <p:cNvSpPr>
            <a:spLocks noGrp="1" noRot="1" noChangeAspect="1" noChangeArrowheads="1" noTextEdit="1"/>
          </p:cNvSpPr>
          <p:nvPr>
            <p:ph type="sldImg"/>
          </p:nvPr>
        </p:nvSpPr>
        <p:spPr>
          <a:xfrm>
            <a:off x="1144588" y="684213"/>
            <a:ext cx="4573587" cy="3430587"/>
          </a:xfrm>
          <a:ln/>
        </p:spPr>
      </p:sp>
      <p:sp>
        <p:nvSpPr>
          <p:cNvPr id="47108" name="Rectangle 3"/>
          <p:cNvSpPr>
            <a:spLocks noGrp="1" noChangeArrowheads="1"/>
          </p:cNvSpPr>
          <p:nvPr>
            <p:ph type="body" idx="1"/>
          </p:nvPr>
        </p:nvSpPr>
        <p:spPr>
          <a:xfrm>
            <a:off x="915988" y="4341813"/>
            <a:ext cx="5026025" cy="4117975"/>
          </a:xfrm>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20000"/>
              </a:lnSpc>
            </a:pPr>
            <a:endParaRPr lang="en-US" sz="1800" dirty="0">
              <a:effectLst/>
              <a:latin typeface="Times New Roman" panose="02020603050405020304" pitchFamily="18" charset="0"/>
              <a:ea typeface="Times New Roman" panose="02020603050405020304" pitchFamily="18" charset="0"/>
            </a:endParaRPr>
          </a:p>
          <a:p>
            <a:pPr algn="just"/>
            <a:r>
              <a:rPr lang="en-US" sz="1800" dirty="0"/>
              <a:t>*conventional visualization – kg/100km/PAX – allowing an economical interpretation of the fuel consumed. </a:t>
            </a:r>
          </a:p>
          <a:p>
            <a:pPr marL="171450" indent="-171450" algn="just">
              <a:buFont typeface="Wingdings" pitchFamily="2" charset="2"/>
              <a:buChar char="à"/>
            </a:pPr>
            <a:r>
              <a:rPr lang="en-US" sz="1800" dirty="0"/>
              <a:t>It has a characteristic convex curvature.</a:t>
            </a:r>
          </a:p>
          <a:p>
            <a:pPr algn="just">
              <a:lnSpc>
                <a:spcPct val="120000"/>
              </a:lnSpc>
            </a:pPr>
            <a:endParaRPr lang="en-US" sz="1800" dirty="0">
              <a:effectLst/>
              <a:latin typeface="Times New Roman" panose="02020603050405020304" pitchFamily="18" charset="0"/>
              <a:ea typeface="Times New Roman" panose="02020603050405020304" pitchFamily="18" charset="0"/>
            </a:endParaRPr>
          </a:p>
          <a:p>
            <a:pPr algn="just">
              <a:lnSpc>
                <a:spcPct val="120000"/>
              </a:lnSpc>
            </a:pPr>
            <a:endParaRPr lang="en-US"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In a cabin layout with up to 180 pax, the range at MFW of the aircraft (point C, at 7.400 km) can still be flown in a productive manner.</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The curvature of every curve starts sooner or later to change. This point represents the point of the trade-off between more range and fewer passengers for the respective curve. In other words, the fuel consumed is then being distributed to a decreasing number of passengers up until it cannot be divided by any passenger anymore (infinity).</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The lowest fuel consumption for a 160 pax cabin is reached at 7.800 km with 1.9 kg/100km/pax. With increasing cabin density, the respective fuel consumption decreases, and the minimum occurs at ranges shorter than the one from the 160 pax cabin. For a standard cabin of 200 pax, the lowest fuel consumption is 1,6 kg/100pax/km and occurs before the range of point C at around 6.800 km.</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11</a:t>
            </a:fld>
            <a:endParaRPr lang="de-DE"/>
          </a:p>
        </p:txBody>
      </p:sp>
    </p:spTree>
    <p:extLst>
      <p:ext uri="{BB962C8B-B14F-4D97-AF65-F5344CB8AC3E}">
        <p14:creationId xmlns:p14="http://schemas.microsoft.com/office/powerpoint/2010/main" val="319728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20000"/>
              </a:lnSpc>
            </a:pPr>
            <a:r>
              <a:rPr lang="en-US" sz="1800" dirty="0">
                <a:effectLst/>
                <a:latin typeface="Times New Roman" panose="02020603050405020304" pitchFamily="18" charset="0"/>
                <a:ea typeface="Times New Roman" panose="02020603050405020304" pitchFamily="18" charset="0"/>
              </a:rPr>
              <a:t>This chart starts to elucidate the use case particularities of each aircraft. The cabin density is, as mentioned, comparatively equal for all aircraft. Nevertheless, the curves clearly differ from one another.</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First, it is evident that the aircraft show different operating ranges. Second, the A321LR and the A321XLR reveal similar fuel consumption until a specific range (7400 km), with the curves starting at almost the same level (between 5,3 and 5,4 kg/100km/pax). Between 900 km and 7.200 km, the LR shows slightly lower fuel consumption. After a flight distance of 7.400 km the XLR clearly proves to be more fuel-efficient.  For example, at a range of 8.600 km the XLR consumes around 1,65 kg/100km/pax, whilst the LR consumes 4,1 kg/100km/pax (148% more). This happens because this point is far beyond the range of point C of the LR, and thus the payload has already been heavily reduced.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On the other hand, due to the considerably higher MTOW, the fuel consumption of the A330‑900neo is generally higher, and its curve begins (for 300 km) at higher values –around 6,6 kg/100km/pax. This aircraft shows fuel consumption advantages for the current cabin configuration after a flown distance of around 8.700 km, where the XLR starts to exceed its capacities at MFW.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Furthermore, the indicated minima reveal which aircraft is more fuel-efficient at a given range while flying a standard density cabin configuration. For missions up to 5.600 km (M1), the A321LR is the most fuel-efficient aircraft even though the A321XLR shows only minimal disadvantage (less than 9%). For missions up to 6.500 km (M2), the A321LR is still the best-indicated aircraft and conserves around the same advantage towards the XLR. For missions up to 7.400 km (M3), the A321XLR is more advantageous as it is now the most fuel-efficient aircraft with around 1,63 kg/100km/pax. It strikes that the indicated minima for all three missions oscillate </a:t>
            </a:r>
            <a:r>
              <a:rPr lang="en-US" sz="1800" dirty="0" err="1">
                <a:effectLst/>
                <a:latin typeface="Times New Roman" panose="02020603050405020304" pitchFamily="18" charset="0"/>
                <a:ea typeface="Times New Roman" panose="02020603050405020304" pitchFamily="18" charset="0"/>
              </a:rPr>
              <a:t>slighly</a:t>
            </a:r>
            <a:r>
              <a:rPr lang="en-US" sz="1800" dirty="0">
                <a:effectLst/>
                <a:latin typeface="Times New Roman" panose="02020603050405020304" pitchFamily="18" charset="0"/>
                <a:ea typeface="Times New Roman" panose="02020603050405020304" pitchFamily="18" charset="0"/>
              </a:rPr>
              <a:t>, and they are all situated at around 1,60 kg/100km/pax (2,5% variation).</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12</a:t>
            </a:fld>
            <a:endParaRPr lang="de-DE"/>
          </a:p>
        </p:txBody>
      </p:sp>
    </p:spTree>
    <p:extLst>
      <p:ext uri="{BB962C8B-B14F-4D97-AF65-F5344CB8AC3E}">
        <p14:creationId xmlns:p14="http://schemas.microsoft.com/office/powerpoint/2010/main" val="247862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20000"/>
              </a:lnSpc>
            </a:pPr>
            <a:r>
              <a:rPr lang="en-US" sz="1800" dirty="0">
                <a:effectLst/>
                <a:latin typeface="Times New Roman" panose="02020603050405020304" pitchFamily="18" charset="0"/>
                <a:ea typeface="Times New Roman" panose="02020603050405020304" pitchFamily="18" charset="0"/>
              </a:rPr>
              <a:t>Within the A321 family, the fuel consumption at 300 km is around 6,0 kg/100km/pax. The A321 family once more reveals similar fuel consumption up until a specific range, after which the next recent aircraft is more fuel-efficient. In the case of the A321LR and XLR, a commonality up to a range of 7.400 km is observed. After this point, the A321XLR is again more fuel-efficient. At the range of the previous example, 8.700 km, the A321XLR consumes around 1,7 kg/100km/pax, while the LR consumes 4,1 kg/100km/pax (more 141%).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In the case of the A330-900neo, the relative increase in fuel consumption is considerably higher when compared to the one from a standard cabin – with 40 fewer passengers. The fuel consumption at 300 km is respectively 7,3 and 6,6 kg/100km/pax, representing a variation of plus 10,6%. For the current cabin configuration, this aircraft shows fuel efficiency advantages towards the A321XLR after a flown distance of around 9.200 km –</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300 km “later” compared to the standard cabin configuration.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For this configuration, the A321neo is the best indicated for ranges up to 5.400 km in terms of fuel consumption – at around 1,6 kg/100km/pax and 172 maximum passengers. For missions M2 and M3, the most fuel-efficient aircraft is the A321LR, even though the advantage towards the XLR in M3 is minimal (around 2,8%). In both cases, the lowest fuel consumption registered is at around 1,7 kg/100km/pax (LR).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13</a:t>
            </a:fld>
            <a:endParaRPr lang="de-DE"/>
          </a:p>
        </p:txBody>
      </p:sp>
    </p:spTree>
    <p:extLst>
      <p:ext uri="{BB962C8B-B14F-4D97-AF65-F5344CB8AC3E}">
        <p14:creationId xmlns:p14="http://schemas.microsoft.com/office/powerpoint/2010/main" val="1219945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20000"/>
              </a:lnSpc>
            </a:pPr>
            <a:r>
              <a:rPr lang="en-US" sz="1800" dirty="0">
                <a:effectLst/>
                <a:latin typeface="Times New Roman" panose="02020603050405020304" pitchFamily="18" charset="0"/>
                <a:ea typeface="Times New Roman" panose="02020603050405020304" pitchFamily="18" charset="0"/>
              </a:rPr>
              <a:t>The fuel consumption of each aircraft is here generally lower than that from the standard density cabin configurations since the consumed fuel is being distributed to more passengers.</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For the LR and XLR, the fuel consumption at 300 km is at around 4,9 kg/100km/pax. The commonality between these two aircraft is further maintained, up until 6800 km (the LR shows slightly lower fuel consumption). After this range, the A321XLR becomes more advantageous as its fuel consumption shows lower levels and maintains a slightly decreasing slope until 7.400 km.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In the case of a high-density cabin, at the range of the previous examples (8.700 km), even the A321XLR shows counterproductive fuel consumption as the slope of the curve already has a positive gradient. Here, the A321XLR consumes around 1,7 kg/100km/pax, whilst the LR consumes 4,1 kg/100km/pax (more 148%).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In the case of the A330-900neo, the relative decrease in fuel consumption is higher when compared to the one from a standard cabin – with 40 more passengers. The fuel consumption at 300 km is around 5,9 kg/100km/pax, representing a variation of minus 9,5% towards the standard cabin. For the current cabin configuration, this aircraft shows fuel efficiency advantages after a flown distance of around 8.200 km – 600 km “earlier” compared to the standard cabin.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14</a:t>
            </a:fld>
            <a:endParaRPr lang="de-DE"/>
          </a:p>
        </p:txBody>
      </p:sp>
    </p:spTree>
    <p:extLst>
      <p:ext uri="{BB962C8B-B14F-4D97-AF65-F5344CB8AC3E}">
        <p14:creationId xmlns:p14="http://schemas.microsoft.com/office/powerpoint/2010/main" val="357894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20000"/>
              </a:lnSpc>
            </a:pPr>
            <a:r>
              <a:rPr lang="en-US" sz="1800" dirty="0">
                <a:effectLst/>
                <a:latin typeface="Times New Roman" panose="02020603050405020304" pitchFamily="18" charset="0"/>
                <a:ea typeface="Times New Roman" panose="02020603050405020304" pitchFamily="18" charset="0"/>
              </a:rPr>
              <a:t>The fuel consumption of each aircraft is here generally lower than that from the standard density cabin configurations since the consumed fuel is being distributed to more passengers.</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For the LR and XLR, the fuel consumption at 300 km is at around 4,9 kg/100km/pax. The commonality between these two aircraft is further maintained, up until 6800 km (the LR shows slightly lower fuel consumption). After this range, the A321XLR becomes more advantageous as its fuel consumption shows lower levels and maintains a slightly decreasing slope until 7.400 km.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In the case of a high-density cabin, at the range of the previous examples (8.700 km), even the A321XLR shows counterproductive fuel consumption as the slope of the curve already has a positive gradient. Here, the A321XLR consumes around 1,7 kg/100km/pax, whilst the LR consumes 4,1 kg/100km/pax (more 148%).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20000"/>
              </a:lnSpc>
            </a:pPr>
            <a:r>
              <a:rPr lang="en-US" sz="1800" dirty="0">
                <a:effectLst/>
                <a:latin typeface="Times New Roman" panose="02020603050405020304" pitchFamily="18" charset="0"/>
                <a:ea typeface="Times New Roman" panose="02020603050405020304" pitchFamily="18" charset="0"/>
              </a:rPr>
              <a:t>In the case of the A330-900neo, the relative decrease in fuel consumption is higher when compared to the one from a standard cabin – with 40 more passengers. The fuel consumption at 300 km is around 5,9 kg/100km/pax, representing a variation of minus 9,5% towards the standard cabin. For the current cabin configuration, this aircraft shows fuel efficiency advantages after a flown distance of around 8.200 km – 600 km “earlier” compared to the standard cabin.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15</a:t>
            </a:fld>
            <a:endParaRPr lang="de-DE"/>
          </a:p>
        </p:txBody>
      </p:sp>
    </p:spTree>
    <p:extLst>
      <p:ext uri="{BB962C8B-B14F-4D97-AF65-F5344CB8AC3E}">
        <p14:creationId xmlns:p14="http://schemas.microsoft.com/office/powerpoint/2010/main" val="315576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16</a:t>
            </a:fld>
            <a:endParaRPr lang="de-DE"/>
          </a:p>
        </p:txBody>
      </p:sp>
    </p:spTree>
    <p:extLst>
      <p:ext uri="{BB962C8B-B14F-4D97-AF65-F5344CB8AC3E}">
        <p14:creationId xmlns:p14="http://schemas.microsoft.com/office/powerpoint/2010/main" val="205472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17</a:t>
            </a:fld>
            <a:endParaRPr lang="de-DE"/>
          </a:p>
        </p:txBody>
      </p:sp>
    </p:spTree>
    <p:extLst>
      <p:ext uri="{BB962C8B-B14F-4D97-AF65-F5344CB8AC3E}">
        <p14:creationId xmlns:p14="http://schemas.microsoft.com/office/powerpoint/2010/main" val="294572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18</a:t>
            </a:fld>
            <a:endParaRPr lang="de-DE"/>
          </a:p>
        </p:txBody>
      </p:sp>
    </p:spTree>
    <p:extLst>
      <p:ext uri="{BB962C8B-B14F-4D97-AF65-F5344CB8AC3E}">
        <p14:creationId xmlns:p14="http://schemas.microsoft.com/office/powerpoint/2010/main" val="219247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19</a:t>
            </a:fld>
            <a:endParaRPr lang="de-DE"/>
          </a:p>
        </p:txBody>
      </p:sp>
    </p:spTree>
    <p:extLst>
      <p:ext uri="{BB962C8B-B14F-4D97-AF65-F5344CB8AC3E}">
        <p14:creationId xmlns:p14="http://schemas.microsoft.com/office/powerpoint/2010/main" val="422295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Figures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7.3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7.4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intend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address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differences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-shares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between</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two</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considered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DOC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methods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order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be</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realistic</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low-density</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cabin</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(180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pax</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configurations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presented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since</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majority</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airlines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addressed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employ</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similar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configuration</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lower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Furthermore</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only</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missions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without</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additional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cargo</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accounted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order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avoid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extra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expenses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allow</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direct</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comparison</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between</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missions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themselves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color</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coding</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shall</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abet</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interpretation</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corresponding</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shares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e.g.,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shades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orange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navigation</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shades</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t>
            </a:r>
            <a:r>
              <a:rPr lang="de-DE"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gray</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dirty="0"/>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The different methods account for the single cost shares differently. The largest cost share in the TUB method is taken by the fuel costs with a  mean of 40% of the total DOCs (13,9 M US$), whereas the AEA method “only” accounts for 16 % of the total costs incurred for fuel (9,9 M US$). The largest cost share in the AEA method is taken by the fee costs (ATC, handling, and landing) with around 38% versus 20% of the TUB method. In nominal values, this translates into 23,66 and 6,97 M US$, respectively. The ratio for the capital costs is similar for both methods. Nevertheless, this represents a nominal difference of 10 M US$. The only costs which can perhaps be relatable for both methods.</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Furthermore, because of the larger fuel accounting, the percentage of the </a:t>
            </a:r>
            <a:r>
              <a:rPr lang="en-US" sz="1800" i="1" dirty="0">
                <a:effectLst/>
                <a:latin typeface="Times New Roman" panose="02020603050405020304" pitchFamily="18" charset="0"/>
                <a:ea typeface="Times New Roman" panose="02020603050405020304" pitchFamily="18" charset="0"/>
              </a:rPr>
              <a:t>C</a:t>
            </a:r>
            <a:r>
              <a:rPr lang="en-US" sz="1800" i="1" baseline="-25000" dirty="0">
                <a:effectLst/>
                <a:latin typeface="Times New Roman" panose="02020603050405020304" pitchFamily="18" charset="0"/>
                <a:ea typeface="Times New Roman" panose="02020603050405020304" pitchFamily="18" charset="0"/>
              </a:rPr>
              <a:t>FUEL</a:t>
            </a:r>
            <a:r>
              <a:rPr lang="en-US" sz="1800" dirty="0">
                <a:effectLst/>
                <a:latin typeface="Times New Roman" panose="02020603050405020304" pitchFamily="18" charset="0"/>
                <a:ea typeface="Times New Roman" panose="02020603050405020304" pitchFamily="18" charset="0"/>
              </a:rPr>
              <a:t> increases with increasing flight range in the TUB method. In the AEA method, this trend is not observed. On the other hand, the AEA method clearly reflects the effect of reducing flight‑cycles in the </a:t>
            </a:r>
            <a:r>
              <a:rPr lang="en-US" sz="1800" i="1" dirty="0">
                <a:effectLst/>
                <a:latin typeface="Times New Roman" panose="02020603050405020304" pitchFamily="18" charset="0"/>
                <a:ea typeface="Times New Roman" panose="02020603050405020304" pitchFamily="18" charset="0"/>
              </a:rPr>
              <a:t>C</a:t>
            </a:r>
            <a:r>
              <a:rPr lang="en-US" sz="1800" i="1" baseline="-25000" dirty="0">
                <a:effectLst/>
                <a:latin typeface="Times New Roman" panose="02020603050405020304" pitchFamily="18" charset="0"/>
                <a:ea typeface="Times New Roman" panose="02020603050405020304" pitchFamily="18" charset="0"/>
              </a:rPr>
              <a:t>FEES</a:t>
            </a:r>
            <a:r>
              <a:rPr lang="en-US" sz="1800" dirty="0">
                <a:effectLst/>
                <a:latin typeface="Times New Roman" panose="02020603050405020304" pitchFamily="18" charset="0"/>
                <a:ea typeface="Times New Roman" panose="02020603050405020304" pitchFamily="18" charset="0"/>
              </a:rPr>
              <a:t>.</a:t>
            </a:r>
            <a:endParaRPr lang="de-DE" sz="1800" dirty="0">
              <a:effectLst/>
              <a:latin typeface="Times New Roman" panose="02020603050405020304" pitchFamily="18" charset="0"/>
              <a:ea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20</a:t>
            </a:fld>
            <a:endParaRPr lang="de-DE"/>
          </a:p>
        </p:txBody>
      </p:sp>
    </p:spTree>
    <p:extLst>
      <p:ext uri="{BB962C8B-B14F-4D97-AF65-F5344CB8AC3E}">
        <p14:creationId xmlns:p14="http://schemas.microsoft.com/office/powerpoint/2010/main" val="323100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a:t>
            </a:fld>
            <a:endParaRPr lang="de-DE"/>
          </a:p>
        </p:txBody>
      </p:sp>
    </p:spTree>
    <p:extLst>
      <p:ext uri="{BB962C8B-B14F-4D97-AF65-F5344CB8AC3E}">
        <p14:creationId xmlns:p14="http://schemas.microsoft.com/office/powerpoint/2010/main" val="168383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Figures 7.5 to 7.8 show, for all considered cabin densities, the DOC comparison between the different (applicable) aircraft considered. The first three charts contain the results obtained with the TUB method, and for comparison, Figure 7.8 shows the results for a low-density cabin configuration using the AEA method.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With this cabin configuration, the DOCs for the XLR are always minimally higher than those of the LR by a mean of +3% or +1 M US$ per year. This can be justified by the added costs incurred due to the higher MTOW and higher fuel demand, which translate into around 1.400, 1.485, and 1.754 US$/flight respectively, for M1, M2, and M3 – around 3% percent of the trip costs. Especially for airlines who haven’t yet invested in any of the LR and XLR so far, this may be an interesting finding, which could be taken into account while deciding to acquire one or the other variant.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The yearly DOCs of the A339neo sum up to more than double the mean costs incurred for the LR due to the significantly higher MTOW and fuel demand – at least +35 M US$. The A321neo can only be employed in M1, being the yearly DOCs around 1,3 or 2,2 M US$ lower than in the LR, depending on the method.</a:t>
            </a: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The yearly DOCs generally increase with increasing cabin density. Furthermore, with the TUB method, the DOCs also increase with increasing flight range, while the opposite happens with the AEA method ­– as seen before.</a:t>
            </a:r>
            <a:endParaRPr lang="de-DE"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800" dirty="0">
              <a:effectLst/>
              <a:latin typeface="Times New Roman" panose="02020603050405020304" pitchFamily="18" charset="0"/>
              <a:ea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21</a:t>
            </a:fld>
            <a:endParaRPr lang="de-DE"/>
          </a:p>
        </p:txBody>
      </p:sp>
    </p:spTree>
    <p:extLst>
      <p:ext uri="{BB962C8B-B14F-4D97-AF65-F5344CB8AC3E}">
        <p14:creationId xmlns:p14="http://schemas.microsoft.com/office/powerpoint/2010/main" val="1114646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hangingPunct="0">
              <a:lnSpc>
                <a:spcPct val="120000"/>
              </a:lnSpc>
            </a:pPr>
            <a:r>
              <a:rPr lang="en-US" sz="1800" dirty="0">
                <a:effectLst/>
                <a:latin typeface="Times New Roman" panose="02020603050405020304" pitchFamily="18" charset="0"/>
                <a:ea typeface="Times New Roman" panose="02020603050405020304" pitchFamily="18" charset="0"/>
              </a:rPr>
              <a:t>Further, the corresponding seat-kilometer costs (SKC) to the previous figures are presented in the same manner in Figures 7.9 to 7.12.</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It strikes that, as long as the range is supported with a given cabin configuration (payload-range-diagram), the SKC show falling costs from shortest to largest mission. In other words, the SKCs for M3 are lower than those of M2, which are lower than those in M1. If the given mission and range imply that a payload limitation has to take place, the costs are off course, divided to less pax, e.g., M3 is not possible anymore for the LR using a 200 pax cabin. Instead, only 186 pax are transported.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this case, even the SKCs for the A339 reach similar or even lower levels to those of the A321 variants due to the longer range and payload capacities. Otherwise, the SKC are generally always higher (1-3 cents), despite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accomodating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more than double the passengers.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 the year 2020 the average SKCs appointed by the American low-cost carrier Southwest were around 0,0185 US$/km per seat (11,48 cents per available seat-mile), whereas the corresponding values for American Airlines were 0,0244 US$/km per seat in 2018 (Hayes 2021). These values are in all cases lower than those calculated with both methods, which may be justified that the airlines do not include all operating expenses in the SKCs calculation (particular IOCs).  However, the TU Berlin appears to be more realistic since the values are closer to those appointed by the airlines. </a:t>
            </a:r>
            <a:endParaRPr lang="de-DE" sz="1800" dirty="0">
              <a:effectLst/>
              <a:latin typeface="Times New Roman" panose="02020603050405020304" pitchFamily="18" charset="0"/>
              <a:ea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800" dirty="0">
              <a:effectLst/>
              <a:latin typeface="Times New Roman" panose="02020603050405020304" pitchFamily="18" charset="0"/>
              <a:ea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22</a:t>
            </a:fld>
            <a:endParaRPr lang="de-DE"/>
          </a:p>
        </p:txBody>
      </p:sp>
    </p:spTree>
    <p:extLst>
      <p:ext uri="{BB962C8B-B14F-4D97-AF65-F5344CB8AC3E}">
        <p14:creationId xmlns:p14="http://schemas.microsoft.com/office/powerpoint/2010/main" val="3004590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hangingPunct="0">
              <a:lnSpc>
                <a:spcPct val="120000"/>
              </a:lnSpc>
            </a:pPr>
            <a:r>
              <a:rPr lang="en-US" sz="1800" dirty="0">
                <a:effectLst/>
                <a:latin typeface="Times" pitchFamily="2" charset="0"/>
                <a:ea typeface="Times New Roman" panose="02020603050405020304" pitchFamily="18" charset="0"/>
              </a:rPr>
              <a:t>In the context of the Hamburg Aerospace Lecture Series, Scholz summarized the concept developed so far in the presentation “</a:t>
            </a:r>
            <a:r>
              <a:rPr lang="en-US" sz="1800" i="1" dirty="0">
                <a:effectLst/>
                <a:latin typeface="Times" pitchFamily="2" charset="0"/>
                <a:ea typeface="Times New Roman" panose="02020603050405020304" pitchFamily="18" charset="0"/>
              </a:rPr>
              <a:t>Ecolabel for Aircraft – Definition, and Application</a:t>
            </a:r>
            <a:r>
              <a:rPr lang="en-US" sz="1800" dirty="0">
                <a:effectLst/>
                <a:latin typeface="Times" pitchFamily="2" charset="0"/>
                <a:ea typeface="Times New Roman" panose="02020603050405020304" pitchFamily="18" charset="0"/>
              </a:rPr>
              <a:t>” (Scholz 2020). Here, a sequence of measures is stated, which would reduce the environmental burden of flying, according to their priority:</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avoid traveling,</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for each trip, select the best mode of transportation (aircraft, train, bus);</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select the shortest route;</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select the best aircraft-airline-combination (based on Ecolabel);</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select an economy seat;</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compensate.</a:t>
            </a:r>
            <a:endParaRPr lang="de-DE" sz="1800" dirty="0">
              <a:effectLst/>
              <a:latin typeface="Times New Roman" panose="02020603050405020304" pitchFamily="18" charset="0"/>
              <a:ea typeface="Times New Roman" panose="02020603050405020304" pitchFamily="18" charset="0"/>
            </a:endParaRPr>
          </a:p>
          <a:p>
            <a:pPr marL="450215" indent="-179705" algn="just">
              <a:lnSpc>
                <a:spcPct val="120000"/>
              </a:lnSpc>
              <a:tabLst>
                <a:tab pos="540385" algn="l"/>
              </a:tabLst>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One can say that the developed method is capable of reproducing the nuances between different configurations and translating them into logical results in an expected way. Furthermore, the units in which the different categories of the Ecolabel are expressed were chosen very cleverly. For example, by normalizing the fuel consumption and CO</a:t>
            </a:r>
            <a:r>
              <a:rPr lang="en-US" sz="1800" baseline="-25000" dirty="0">
                <a:effectLst/>
                <a:latin typeface="Times" pitchFamily="2" charset="0"/>
                <a:ea typeface="Times New Roman" panose="02020603050405020304" pitchFamily="18" charset="0"/>
              </a:rPr>
              <a:t>2 </a:t>
            </a:r>
            <a:r>
              <a:rPr lang="en-US" sz="1800" dirty="0">
                <a:effectLst/>
                <a:latin typeface="Times" pitchFamily="2" charset="0"/>
                <a:ea typeface="Times New Roman" panose="02020603050405020304" pitchFamily="18" charset="0"/>
              </a:rPr>
              <a:t>emissions (units kg) in kilometers (range) and seats (number of passengers), it is possible to compare aircraft with distinguished ranges and cabin configurations. The units and values can therefore be universally employed between aircraft and are therefore suitable for direct comparisons. The same applies to the local noise level and for the local air pollution (allows to compare engines based on their output thrust).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Before all else, a clear conclusion from the environmental assessment is that the overall rating of the Ecolabel is directly proportional to the total number of seats, i.e., the number of passengers in the aircraft cabin. In other words, this means that the more the passengers transported in a single flight, the better the distribution of the ecological impact. For this matter, this observation gives a leading edge to low-cost carriers in terms of ecological rating since these operators tend to employ very dense cabin configuration in opposition to legacy carriers, who prioritize comfort and thus fewer seats.</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Furthermore, it is possible to conclude that the fuel consumption rate – expressed in kilograms of fuel per flown kilometer and per seat – generally worsens with the improvement of the seating class. This happens because the B/C offers fewer seats, more seat pitch, and more seat width than the Y/C. The same applies to the F/C, which performs even worse. Because of this, it can be affirmed that the higher seating classes influence the fuel consumption distribution negatively, and a Y/C seat should be therefore prioritized. This implementation of this measure alone would contribute to a better overall Ecolabel rating for a given airline and aircraft.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air pollution rating is based on the Emission Index of NOx (</a:t>
            </a:r>
            <a:r>
              <a:rPr lang="en-US" sz="1800" dirty="0" err="1">
                <a:effectLst/>
                <a:latin typeface="Times" pitchFamily="2" charset="0"/>
                <a:ea typeface="Times New Roman" panose="02020603050405020304" pitchFamily="18" charset="0"/>
              </a:rPr>
              <a:t>EI</a:t>
            </a:r>
            <a:r>
              <a:rPr lang="en-US" sz="1800" baseline="-25000" dirty="0" err="1">
                <a:effectLst/>
                <a:latin typeface="Times" pitchFamily="2" charset="0"/>
                <a:ea typeface="Times New Roman" panose="02020603050405020304" pitchFamily="18" charset="0"/>
              </a:rPr>
              <a:t>NOx</a:t>
            </a:r>
            <a:r>
              <a:rPr lang="en-US" sz="1800" dirty="0">
                <a:effectLst/>
                <a:latin typeface="Times" pitchFamily="2" charset="0"/>
                <a:ea typeface="Times New Roman" panose="02020603050405020304" pitchFamily="18" charset="0"/>
              </a:rPr>
              <a:t>) expressed in grams of NOx per kilograms of fuel and corresponding values for each specific aircraft can be retrieved from the official European Environment Agency emission calculator (EEA 2020) – </a:t>
            </a:r>
            <a:r>
              <a:rPr lang="en-US" sz="1800" b="1" dirty="0">
                <a:effectLst/>
                <a:latin typeface="Times" pitchFamily="2" charset="0"/>
                <a:ea typeface="Times New Roman" panose="02020603050405020304" pitchFamily="18" charset="0"/>
              </a:rPr>
              <a:t>without distinction of engines types</a:t>
            </a:r>
            <a:r>
              <a:rPr lang="en-US" sz="1800" dirty="0">
                <a:effectLst/>
                <a:latin typeface="Times" pitchFamily="2" charset="0"/>
                <a:ea typeface="Times New Roman" panose="02020603050405020304" pitchFamily="18" charset="0"/>
              </a:rPr>
              <a:t>. The Ecolabel itself, uses another method for this calculation – the Boeing Fuel Flow Method (</a:t>
            </a:r>
            <a:r>
              <a:rPr lang="en-US" sz="1800" dirty="0" err="1">
                <a:effectLst/>
                <a:latin typeface="Times" pitchFamily="2" charset="0"/>
                <a:ea typeface="Times New Roman" panose="02020603050405020304" pitchFamily="18" charset="0"/>
              </a:rPr>
              <a:t>Hurtecant</a:t>
            </a:r>
            <a:r>
              <a:rPr lang="en-US" sz="1800" dirty="0">
                <a:effectLst/>
                <a:latin typeface="Times" pitchFamily="2" charset="0"/>
                <a:ea typeface="Times New Roman" panose="02020603050405020304" pitchFamily="18" charset="0"/>
              </a:rPr>
              <a:t> 2021, pp. 69) – which after a closer look, reveals generally higher values for the NOx emissions. This method and its corresponding database have the advantage of </a:t>
            </a:r>
            <a:r>
              <a:rPr lang="en-US" sz="1800" dirty="0" err="1">
                <a:effectLst/>
                <a:latin typeface="Times" pitchFamily="2" charset="0"/>
                <a:ea typeface="Times New Roman" panose="02020603050405020304" pitchFamily="18" charset="0"/>
              </a:rPr>
              <a:t>posessing</a:t>
            </a:r>
            <a:r>
              <a:rPr lang="en-US" sz="1800" dirty="0">
                <a:effectLst/>
                <a:latin typeface="Times" pitchFamily="2" charset="0"/>
                <a:ea typeface="Times New Roman" panose="02020603050405020304" pitchFamily="18" charset="0"/>
              </a:rPr>
              <a:t> a more detailed databank.</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Furthermore, despite aircraft mostly having two optional engines, these engines also vary in design so that, in the end, it is not easily ascertainable, which specific variant an airline employs. As expected, the different variants also show nuances in terms of emissions (NOx), amongst others. The Ecolabel tries to solve this discrepancy by building an average throughout the engine variants, which has its disadvantages to a certain extent. However, this may be the best solution since, for most cases, it is unlikely to know the exact denomination of the employed engine.</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As an example, Table 7.3 shows for the A321ceo, the </a:t>
            </a:r>
            <a:r>
              <a:rPr lang="en-US" sz="1800" i="1" dirty="0" err="1">
                <a:effectLst/>
                <a:latin typeface="Times" pitchFamily="2" charset="0"/>
                <a:ea typeface="Times New Roman" panose="02020603050405020304" pitchFamily="18" charset="0"/>
              </a:rPr>
              <a:t>EI</a:t>
            </a:r>
            <a:r>
              <a:rPr lang="en-US" sz="1800" i="1" baseline="-25000" dirty="0" err="1">
                <a:effectLst/>
                <a:latin typeface="Times" pitchFamily="2" charset="0"/>
                <a:ea typeface="Times New Roman" panose="02020603050405020304" pitchFamily="18" charset="0"/>
              </a:rPr>
              <a:t>NOx</a:t>
            </a:r>
            <a:r>
              <a:rPr lang="en-US" sz="1800" dirty="0">
                <a:effectLst/>
                <a:latin typeface="Times" pitchFamily="2" charset="0"/>
                <a:ea typeface="Times New Roman" panose="02020603050405020304" pitchFamily="18" charset="0"/>
              </a:rPr>
              <a:t> calculated with values from the EEA table at stage length of 1000 NM or 1.850 km and from the Ecolabel. The considered engine type was the </a:t>
            </a:r>
            <a:r>
              <a:rPr lang="en-US" sz="1800" b="1" dirty="0">
                <a:effectLst/>
                <a:latin typeface="Times" pitchFamily="2" charset="0"/>
                <a:ea typeface="Times New Roman" panose="02020603050405020304" pitchFamily="18" charset="0"/>
              </a:rPr>
              <a:t>CFM56-5B1/2P</a:t>
            </a:r>
            <a:r>
              <a:rPr lang="en-US" sz="1800" dirty="0">
                <a:effectLst/>
                <a:latin typeface="Times" pitchFamily="2" charset="0"/>
                <a:ea typeface="Times New Roman" panose="02020603050405020304" pitchFamily="18" charset="0"/>
              </a:rPr>
              <a:t>, where a variation of around 20% was found!</a:t>
            </a: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On the other </a:t>
            </a:r>
            <a:r>
              <a:rPr lang="en-US" sz="1800" dirty="0" err="1">
                <a:effectLst/>
                <a:latin typeface="Times" pitchFamily="2" charset="0"/>
                <a:ea typeface="Times New Roman" panose="02020603050405020304" pitchFamily="18" charset="0"/>
              </a:rPr>
              <a:t>hand,the</a:t>
            </a:r>
            <a:r>
              <a:rPr lang="en-US" sz="1800" dirty="0">
                <a:effectLst/>
                <a:latin typeface="Times" pitchFamily="2" charset="0"/>
                <a:ea typeface="Times New Roman" panose="02020603050405020304" pitchFamily="18" charset="0"/>
              </a:rPr>
              <a:t> comparison between different (engine) generations, e.g., neo versus </a:t>
            </a:r>
            <a:r>
              <a:rPr lang="en-US" sz="1800" dirty="0" err="1">
                <a:effectLst/>
                <a:latin typeface="Times" pitchFamily="2" charset="0"/>
                <a:ea typeface="Times New Roman" panose="02020603050405020304" pitchFamily="18" charset="0"/>
              </a:rPr>
              <a:t>ceo</a:t>
            </a:r>
            <a:r>
              <a:rPr lang="en-US" sz="1800" dirty="0">
                <a:effectLst/>
                <a:latin typeface="Times" pitchFamily="2" charset="0"/>
                <a:ea typeface="Times New Roman" panose="02020603050405020304" pitchFamily="18" charset="0"/>
              </a:rPr>
              <a:t>, shows how this reflects in the Ecolabel’s overall performance. When compared to the engines of the A321ceo (EIS in 1997), the A321neo’s engines (EIS in 2020) are built bigger and are capable of greater thrust. For this matter, these engines consume more fuel than the previous generation, which reflects in the fuel consumption (kg/100km/seat) and in the CO</a:t>
            </a:r>
            <a:r>
              <a:rPr lang="en-US" sz="1800" baseline="-25000" dirty="0">
                <a:effectLst/>
                <a:latin typeface="Times" pitchFamily="2" charset="0"/>
                <a:ea typeface="Times New Roman" panose="02020603050405020304" pitchFamily="18" charset="0"/>
              </a:rPr>
              <a:t>2</a:t>
            </a:r>
            <a:r>
              <a:rPr lang="en-US" sz="1800" dirty="0">
                <a:effectLst/>
                <a:latin typeface="Times" pitchFamily="2" charset="0"/>
                <a:ea typeface="Times New Roman" panose="02020603050405020304" pitchFamily="18" charset="0"/>
              </a:rPr>
              <a:t> equivalent emissions (kg/km/seat) – see A339 as well. On the other side, by employing more recent and consequently better technologies the neo engines are more efficient and contribute to lower noise levels (</a:t>
            </a:r>
            <a:r>
              <a:rPr lang="en-US" sz="1800" dirty="0" err="1">
                <a:effectLst/>
                <a:latin typeface="Times" pitchFamily="2" charset="0"/>
                <a:ea typeface="Times New Roman" panose="02020603050405020304" pitchFamily="18" charset="0"/>
              </a:rPr>
              <a:t>EPNdB</a:t>
            </a:r>
            <a:r>
              <a:rPr lang="en-US" sz="1800" dirty="0">
                <a:effectLst/>
                <a:latin typeface="Times" pitchFamily="2" charset="0"/>
                <a:ea typeface="Times New Roman" panose="02020603050405020304" pitchFamily="18" charset="0"/>
              </a:rPr>
              <a:t>/</a:t>
            </a:r>
            <a:r>
              <a:rPr lang="en-US" sz="1800" dirty="0" err="1">
                <a:effectLst/>
                <a:latin typeface="Times" pitchFamily="2" charset="0"/>
                <a:ea typeface="Times New Roman" panose="02020603050405020304" pitchFamily="18" charset="0"/>
              </a:rPr>
              <a:t>EPNdB</a:t>
            </a:r>
            <a:r>
              <a:rPr lang="en-US" sz="1800" dirty="0">
                <a:effectLst/>
                <a:latin typeface="Times" pitchFamily="2" charset="0"/>
                <a:ea typeface="Times New Roman" panose="02020603050405020304" pitchFamily="18" charset="0"/>
              </a:rPr>
              <a:t>) and air pollution (NO</a:t>
            </a:r>
            <a:r>
              <a:rPr lang="en-US" sz="1800" baseline="-25000" dirty="0">
                <a:effectLst/>
                <a:latin typeface="Times" pitchFamily="2" charset="0"/>
                <a:ea typeface="Times New Roman" panose="02020603050405020304" pitchFamily="18" charset="0"/>
              </a:rPr>
              <a:t>x</a:t>
            </a:r>
            <a:r>
              <a:rPr lang="en-US" sz="1800" dirty="0">
                <a:effectLst/>
                <a:latin typeface="Times" pitchFamily="2" charset="0"/>
                <a:ea typeface="Times New Roman" panose="02020603050405020304" pitchFamily="18" charset="0"/>
              </a:rPr>
              <a:t>/Thrust) in the vicinity of airports.</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Furthermore, the comparison between different engines from the “same” generation, e.g., PW‑1100G and CFM LEAP-1A32, reveals that the PW-1100G is less air pollutant (in relation to the output thrust) but slightly more noise pollutant in the vicinity of airports. Nevertheless, </a:t>
            </a:r>
            <a:r>
              <a:rPr lang="en-US" sz="1800" i="1" dirty="0">
                <a:effectLst/>
                <a:latin typeface="Times" pitchFamily="2" charset="0"/>
                <a:ea typeface="Times New Roman" panose="02020603050405020304" pitchFamily="18" charset="0"/>
              </a:rPr>
              <a:t>if transporting the same number of passengers</a:t>
            </a:r>
            <a:r>
              <a:rPr lang="en-US" sz="1800" dirty="0">
                <a:effectLst/>
                <a:latin typeface="Times" pitchFamily="2" charset="0"/>
                <a:ea typeface="Times New Roman" panose="02020603050405020304" pitchFamily="18" charset="0"/>
              </a:rPr>
              <a:t>, these two engines show the </a:t>
            </a:r>
            <a:r>
              <a:rPr lang="en-US" sz="1800" b="1" dirty="0">
                <a:effectLst/>
                <a:latin typeface="Times" pitchFamily="2" charset="0"/>
                <a:ea typeface="Times New Roman" panose="02020603050405020304" pitchFamily="18" charset="0"/>
              </a:rPr>
              <a:t>same values</a:t>
            </a:r>
            <a:r>
              <a:rPr lang="en-US" sz="1800" dirty="0">
                <a:effectLst/>
                <a:latin typeface="Times" pitchFamily="2" charset="0"/>
                <a:ea typeface="Times New Roman" panose="02020603050405020304" pitchFamily="18" charset="0"/>
              </a:rPr>
              <a:t> for the fuel consumption and CO</a:t>
            </a:r>
            <a:r>
              <a:rPr lang="en-US" sz="1800" baseline="-25000" dirty="0">
                <a:effectLst/>
                <a:latin typeface="Times" pitchFamily="2" charset="0"/>
                <a:ea typeface="Times New Roman" panose="02020603050405020304" pitchFamily="18" charset="0"/>
              </a:rPr>
              <a:t>2 </a:t>
            </a:r>
            <a:r>
              <a:rPr lang="en-US" sz="1800" dirty="0">
                <a:effectLst/>
                <a:latin typeface="Times" pitchFamily="2" charset="0"/>
                <a:ea typeface="Times New Roman" panose="02020603050405020304" pitchFamily="18" charset="0"/>
              </a:rPr>
              <a:t>emission – this was not clear at first sight. Overall it is safe to affirm that the Pratt &amp;</a:t>
            </a:r>
            <a:r>
              <a:rPr lang="en-US" sz="1800" dirty="0" err="1">
                <a:effectLst/>
                <a:latin typeface="Times" pitchFamily="2" charset="0"/>
                <a:ea typeface="Times New Roman" panose="02020603050405020304" pitchFamily="18" charset="0"/>
              </a:rPr>
              <a:t>Whittney</a:t>
            </a:r>
            <a:r>
              <a:rPr lang="en-US" sz="1800" dirty="0">
                <a:effectLst/>
                <a:latin typeface="Times" pitchFamily="2" charset="0"/>
                <a:ea typeface="Times New Roman" panose="02020603050405020304" pitchFamily="18" charset="0"/>
              </a:rPr>
              <a:t> engines are overall the better option since the discrepancy in local air pollution is more significant – A-Rating vs. C-Rating of the LEAP 1A32. For the record, the thrust of the two engines is very similar, being 147,28 </a:t>
            </a:r>
            <a:r>
              <a:rPr lang="en-US" sz="1800" dirty="0" err="1">
                <a:effectLst/>
                <a:latin typeface="Times" pitchFamily="2" charset="0"/>
                <a:ea typeface="Times New Roman" panose="02020603050405020304" pitchFamily="18" charset="0"/>
              </a:rPr>
              <a:t>kN</a:t>
            </a:r>
            <a:r>
              <a:rPr lang="en-US" sz="1800" dirty="0">
                <a:effectLst/>
                <a:latin typeface="Times" pitchFamily="2" charset="0"/>
                <a:ea typeface="Times New Roman" panose="02020603050405020304" pitchFamily="18" charset="0"/>
              </a:rPr>
              <a:t> and 143,1 </a:t>
            </a:r>
            <a:r>
              <a:rPr lang="en-US" sz="1800" dirty="0" err="1">
                <a:effectLst/>
                <a:latin typeface="Times" pitchFamily="2" charset="0"/>
                <a:ea typeface="Times New Roman" panose="02020603050405020304" pitchFamily="18" charset="0"/>
              </a:rPr>
              <a:t>kN</a:t>
            </a:r>
            <a:r>
              <a:rPr lang="en-US" sz="1800" dirty="0">
                <a:effectLst/>
                <a:latin typeface="Times" pitchFamily="2" charset="0"/>
                <a:ea typeface="Times New Roman" panose="02020603050405020304" pitchFamily="18" charset="0"/>
              </a:rPr>
              <a:t> for the Pratt &amp;</a:t>
            </a:r>
            <a:r>
              <a:rPr lang="en-US" sz="1800" dirty="0" err="1">
                <a:effectLst/>
                <a:latin typeface="Times" pitchFamily="2" charset="0"/>
                <a:ea typeface="Times New Roman" panose="02020603050405020304" pitchFamily="18" charset="0"/>
              </a:rPr>
              <a:t>Whittney</a:t>
            </a:r>
            <a:r>
              <a:rPr lang="en-US" sz="1800" dirty="0">
                <a:effectLst/>
                <a:latin typeface="Times" pitchFamily="2" charset="0"/>
                <a:ea typeface="Times New Roman" panose="02020603050405020304" pitchFamily="18" charset="0"/>
              </a:rPr>
              <a:t> and for the CFM engines, respectively.</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24</a:t>
            </a:fld>
            <a:endParaRPr lang="de-DE"/>
          </a:p>
        </p:txBody>
      </p:sp>
    </p:spTree>
    <p:extLst>
      <p:ext uri="{BB962C8B-B14F-4D97-AF65-F5344CB8AC3E}">
        <p14:creationId xmlns:p14="http://schemas.microsoft.com/office/powerpoint/2010/main" val="384689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hangingPunct="0">
              <a:lnSpc>
                <a:spcPct val="120000"/>
              </a:lnSpc>
            </a:pPr>
            <a:r>
              <a:rPr lang="en-US" sz="1800" dirty="0">
                <a:effectLst/>
                <a:latin typeface="Times" pitchFamily="2" charset="0"/>
                <a:ea typeface="Times New Roman" panose="02020603050405020304" pitchFamily="18" charset="0"/>
              </a:rPr>
              <a:t>In the context of the Hamburg Aerospace Lecture Series, Scholz summarized the concept developed so far in the presentation “</a:t>
            </a:r>
            <a:r>
              <a:rPr lang="en-US" sz="1800" i="1" dirty="0">
                <a:effectLst/>
                <a:latin typeface="Times" pitchFamily="2" charset="0"/>
                <a:ea typeface="Times New Roman" panose="02020603050405020304" pitchFamily="18" charset="0"/>
              </a:rPr>
              <a:t>Ecolabel for Aircraft – Definition, and Application</a:t>
            </a:r>
            <a:r>
              <a:rPr lang="en-US" sz="1800" dirty="0">
                <a:effectLst/>
                <a:latin typeface="Times" pitchFamily="2" charset="0"/>
                <a:ea typeface="Times New Roman" panose="02020603050405020304" pitchFamily="18" charset="0"/>
              </a:rPr>
              <a:t>” (Scholz 2020). Here, a sequence of measures is stated, which would reduce the environmental burden of flying, according to their priority:</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avoid traveling,</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for each trip, select the best mode of transportation (aircraft, train, bus);</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select the shortest route;</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select the best aircraft-airline-combination (based on Ecolabel);</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select an economy seat;</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compensate.</a:t>
            </a:r>
            <a:endParaRPr lang="de-DE" sz="1800" dirty="0">
              <a:effectLst/>
              <a:latin typeface="Times New Roman" panose="02020603050405020304" pitchFamily="18" charset="0"/>
              <a:ea typeface="Times New Roman" panose="02020603050405020304" pitchFamily="18" charset="0"/>
            </a:endParaRPr>
          </a:p>
          <a:p>
            <a:pPr marL="450215" indent="-179705" algn="just">
              <a:lnSpc>
                <a:spcPct val="120000"/>
              </a:lnSpc>
              <a:tabLst>
                <a:tab pos="540385" algn="l"/>
              </a:tabLst>
            </a:pPr>
            <a:r>
              <a:rPr lang="en-US" sz="1800" dirty="0">
                <a:effectLst/>
                <a:latin typeface="Times" pitchFamily="2" charset="0"/>
                <a:ea typeface="Times New Roman" panose="02020603050405020304" pitchFamily="18" charset="0"/>
              </a:rPr>
              <a:t> </a:t>
            </a:r>
            <a:endParaRPr lang="de-DE" sz="1800">
              <a:effectLst/>
              <a:latin typeface="Times New Roman" panose="02020603050405020304" pitchFamily="18"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One can say that the developed method is capable of reproducing the nuances between different configurations and translating them into logical results in an expected way. Furthermore, the units in which the different categories of the Ecolabel are expressed were chosen very cleverly. For example, by normalizing the fuel consumption and CO</a:t>
            </a:r>
            <a:r>
              <a:rPr lang="en-US" sz="1800" baseline="-25000" dirty="0">
                <a:effectLst/>
                <a:latin typeface="Times" pitchFamily="2" charset="0"/>
                <a:ea typeface="Times New Roman" panose="02020603050405020304" pitchFamily="18" charset="0"/>
              </a:rPr>
              <a:t>2 </a:t>
            </a:r>
            <a:r>
              <a:rPr lang="en-US" sz="1800" dirty="0">
                <a:effectLst/>
                <a:latin typeface="Times" pitchFamily="2" charset="0"/>
                <a:ea typeface="Times New Roman" panose="02020603050405020304" pitchFamily="18" charset="0"/>
              </a:rPr>
              <a:t>emissions (units kg) in kilometers (range) and seats (number of passengers), it is possible to compare aircraft with distinguished ranges and cabin configurations. The units and values can therefore be universally employed between aircraft and are therefore suitable for direct comparisons. The same applies to the local noise level and for the local air pollution (allows to compare engines based on their output thrust).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Before all else, a clear conclusion from the environmental assessment is that the overall rating of the Ecolabel is directly proportional to the total number of seats, i.e., the number of passengers in the aircraft cabin. In other words, this means that the more the passengers transported in a single flight, the better the distribution of the ecological impact. For this matter, this observation gives a leading edge to low-cost carriers in terms of ecological rating since these operators tend to employ very dense cabin configuration in opposition to legacy carriers, who prioritize comfort and thus fewer seats.</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Furthermore, it is possible to conclude that the fuel consumption rate – expressed in kilograms of fuel per flown kilometer and per seat – generally worsens with the improvement of the seating class. This happens because the B/C offers fewer seats, more seat pitch, and more seat width than the Y/C. The same applies to the F/C, which performs even worse. Because of this, it can be affirmed that the higher seating classes influence the fuel consumption distribution negatively, and a Y/C seat should be therefore prioritized. This implementation of this measure alone would contribute to a better overall Ecolabel rating for a given airline and aircraft.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air pollution rating is based on the Emission Index of NOx (</a:t>
            </a:r>
            <a:r>
              <a:rPr lang="en-US" sz="1800" dirty="0" err="1">
                <a:effectLst/>
                <a:latin typeface="Times" pitchFamily="2" charset="0"/>
                <a:ea typeface="Times New Roman" panose="02020603050405020304" pitchFamily="18" charset="0"/>
              </a:rPr>
              <a:t>EI</a:t>
            </a:r>
            <a:r>
              <a:rPr lang="en-US" sz="1800" baseline="-25000" dirty="0" err="1">
                <a:effectLst/>
                <a:latin typeface="Times" pitchFamily="2" charset="0"/>
                <a:ea typeface="Times New Roman" panose="02020603050405020304" pitchFamily="18" charset="0"/>
              </a:rPr>
              <a:t>NOx</a:t>
            </a:r>
            <a:r>
              <a:rPr lang="en-US" sz="1800" dirty="0">
                <a:effectLst/>
                <a:latin typeface="Times" pitchFamily="2" charset="0"/>
                <a:ea typeface="Times New Roman" panose="02020603050405020304" pitchFamily="18" charset="0"/>
              </a:rPr>
              <a:t>) expressed in grams of NOx per kilograms of fuel and corresponding values for each specific aircraft can be retrieved from the official European Environment Agency emission calculator (EEA 2020) – </a:t>
            </a:r>
            <a:r>
              <a:rPr lang="en-US" sz="1800" b="1" dirty="0">
                <a:effectLst/>
                <a:latin typeface="Times" pitchFamily="2" charset="0"/>
                <a:ea typeface="Times New Roman" panose="02020603050405020304" pitchFamily="18" charset="0"/>
              </a:rPr>
              <a:t>without distinction of engines types</a:t>
            </a:r>
            <a:r>
              <a:rPr lang="en-US" sz="1800" dirty="0">
                <a:effectLst/>
                <a:latin typeface="Times" pitchFamily="2" charset="0"/>
                <a:ea typeface="Times New Roman" panose="02020603050405020304" pitchFamily="18" charset="0"/>
              </a:rPr>
              <a:t>. The Ecolabel itself, uses another method for this calculation – the Boeing Fuel Flow Method (</a:t>
            </a:r>
            <a:r>
              <a:rPr lang="en-US" sz="1800" dirty="0" err="1">
                <a:effectLst/>
                <a:latin typeface="Times" pitchFamily="2" charset="0"/>
                <a:ea typeface="Times New Roman" panose="02020603050405020304" pitchFamily="18" charset="0"/>
              </a:rPr>
              <a:t>Hurtecant</a:t>
            </a:r>
            <a:r>
              <a:rPr lang="en-US" sz="1800" dirty="0">
                <a:effectLst/>
                <a:latin typeface="Times" pitchFamily="2" charset="0"/>
                <a:ea typeface="Times New Roman" panose="02020603050405020304" pitchFamily="18" charset="0"/>
              </a:rPr>
              <a:t> 2021, pp. 69) – which after a closer look, reveals generally higher values for the NOx emissions. This method and its corresponding database have the advantage of </a:t>
            </a:r>
            <a:r>
              <a:rPr lang="en-US" sz="1800" dirty="0" err="1">
                <a:effectLst/>
                <a:latin typeface="Times" pitchFamily="2" charset="0"/>
                <a:ea typeface="Times New Roman" panose="02020603050405020304" pitchFamily="18" charset="0"/>
              </a:rPr>
              <a:t>posessing</a:t>
            </a:r>
            <a:r>
              <a:rPr lang="en-US" sz="1800" dirty="0">
                <a:effectLst/>
                <a:latin typeface="Times" pitchFamily="2" charset="0"/>
                <a:ea typeface="Times New Roman" panose="02020603050405020304" pitchFamily="18" charset="0"/>
              </a:rPr>
              <a:t> a more detailed databank.</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Furthermore, despite aircraft mostly having two optional engines, these engines also vary in design so that, in the end, it is not easily ascertainable, which specific variant an airline employs. As expected, the different variants also show nuances in terms of emissions (NOx), amongst others. The Ecolabel tries to solve this discrepancy by building an average throughout the engine variants, which has its disadvantages to a certain extent. However, this may be the best solution since, for most cases, it is unlikely to know the exact denomination of the employed engine.</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As an example, Table 7.3 shows for the A321ceo, the </a:t>
            </a:r>
            <a:r>
              <a:rPr lang="en-US" sz="1800" i="1" dirty="0" err="1">
                <a:effectLst/>
                <a:latin typeface="Times" pitchFamily="2" charset="0"/>
                <a:ea typeface="Times New Roman" panose="02020603050405020304" pitchFamily="18" charset="0"/>
              </a:rPr>
              <a:t>EI</a:t>
            </a:r>
            <a:r>
              <a:rPr lang="en-US" sz="1800" i="1" baseline="-25000" dirty="0" err="1">
                <a:effectLst/>
                <a:latin typeface="Times" pitchFamily="2" charset="0"/>
                <a:ea typeface="Times New Roman" panose="02020603050405020304" pitchFamily="18" charset="0"/>
              </a:rPr>
              <a:t>NOx</a:t>
            </a:r>
            <a:r>
              <a:rPr lang="en-US" sz="1800" dirty="0">
                <a:effectLst/>
                <a:latin typeface="Times" pitchFamily="2" charset="0"/>
                <a:ea typeface="Times New Roman" panose="02020603050405020304" pitchFamily="18" charset="0"/>
              </a:rPr>
              <a:t> calculated with values from the EEA table at stage length of 1000 NM or 1.850 km and from the Ecolabel. The considered engine type was the </a:t>
            </a:r>
            <a:r>
              <a:rPr lang="en-US" sz="1800" b="1" dirty="0">
                <a:effectLst/>
                <a:latin typeface="Times" pitchFamily="2" charset="0"/>
                <a:ea typeface="Times New Roman" panose="02020603050405020304" pitchFamily="18" charset="0"/>
              </a:rPr>
              <a:t>CFM56-5B1/2P</a:t>
            </a:r>
            <a:r>
              <a:rPr lang="en-US" sz="1800" dirty="0">
                <a:effectLst/>
                <a:latin typeface="Times" pitchFamily="2" charset="0"/>
                <a:ea typeface="Times New Roman" panose="02020603050405020304" pitchFamily="18" charset="0"/>
              </a:rPr>
              <a:t>, where a variation of around 20% was found!</a:t>
            </a: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On the other </a:t>
            </a:r>
            <a:r>
              <a:rPr lang="en-US" sz="1800" dirty="0" err="1">
                <a:effectLst/>
                <a:latin typeface="Times" pitchFamily="2" charset="0"/>
                <a:ea typeface="Times New Roman" panose="02020603050405020304" pitchFamily="18" charset="0"/>
              </a:rPr>
              <a:t>hand,the</a:t>
            </a:r>
            <a:r>
              <a:rPr lang="en-US" sz="1800" dirty="0">
                <a:effectLst/>
                <a:latin typeface="Times" pitchFamily="2" charset="0"/>
                <a:ea typeface="Times New Roman" panose="02020603050405020304" pitchFamily="18" charset="0"/>
              </a:rPr>
              <a:t> comparison between different (engine) generations, e.g., neo versus </a:t>
            </a:r>
            <a:r>
              <a:rPr lang="en-US" sz="1800" dirty="0" err="1">
                <a:effectLst/>
                <a:latin typeface="Times" pitchFamily="2" charset="0"/>
                <a:ea typeface="Times New Roman" panose="02020603050405020304" pitchFamily="18" charset="0"/>
              </a:rPr>
              <a:t>ceo</a:t>
            </a:r>
            <a:r>
              <a:rPr lang="en-US" sz="1800" dirty="0">
                <a:effectLst/>
                <a:latin typeface="Times" pitchFamily="2" charset="0"/>
                <a:ea typeface="Times New Roman" panose="02020603050405020304" pitchFamily="18" charset="0"/>
              </a:rPr>
              <a:t>, shows how this reflects in the Ecolabel’s overall performance. When compared to the engines of the A321ceo (EIS in 1997), the A321neo’s engines (EIS in 2020) are built bigger and are capable of greater thrust. For this matter, these engines consume more fuel than the previous generation, which reflects in the fuel consumption (kg/100km/seat) and in the CO</a:t>
            </a:r>
            <a:r>
              <a:rPr lang="en-US" sz="1800" baseline="-25000" dirty="0">
                <a:effectLst/>
                <a:latin typeface="Times" pitchFamily="2" charset="0"/>
                <a:ea typeface="Times New Roman" panose="02020603050405020304" pitchFamily="18" charset="0"/>
              </a:rPr>
              <a:t>2</a:t>
            </a:r>
            <a:r>
              <a:rPr lang="en-US" sz="1800" dirty="0">
                <a:effectLst/>
                <a:latin typeface="Times" pitchFamily="2" charset="0"/>
                <a:ea typeface="Times New Roman" panose="02020603050405020304" pitchFamily="18" charset="0"/>
              </a:rPr>
              <a:t> equivalent emissions (kg/km/seat) – see A339 as well. On the other side, by employing more recent and consequently better technologies the neo engines are more efficient and contribute to lower noise levels (</a:t>
            </a:r>
            <a:r>
              <a:rPr lang="en-US" sz="1800" dirty="0" err="1">
                <a:effectLst/>
                <a:latin typeface="Times" pitchFamily="2" charset="0"/>
                <a:ea typeface="Times New Roman" panose="02020603050405020304" pitchFamily="18" charset="0"/>
              </a:rPr>
              <a:t>EPNdB</a:t>
            </a:r>
            <a:r>
              <a:rPr lang="en-US" sz="1800" dirty="0">
                <a:effectLst/>
                <a:latin typeface="Times" pitchFamily="2" charset="0"/>
                <a:ea typeface="Times New Roman" panose="02020603050405020304" pitchFamily="18" charset="0"/>
              </a:rPr>
              <a:t>/</a:t>
            </a:r>
            <a:r>
              <a:rPr lang="en-US" sz="1800" dirty="0" err="1">
                <a:effectLst/>
                <a:latin typeface="Times" pitchFamily="2" charset="0"/>
                <a:ea typeface="Times New Roman" panose="02020603050405020304" pitchFamily="18" charset="0"/>
              </a:rPr>
              <a:t>EPNdB</a:t>
            </a:r>
            <a:r>
              <a:rPr lang="en-US" sz="1800" dirty="0">
                <a:effectLst/>
                <a:latin typeface="Times" pitchFamily="2" charset="0"/>
                <a:ea typeface="Times New Roman" panose="02020603050405020304" pitchFamily="18" charset="0"/>
              </a:rPr>
              <a:t>) and air pollution (NO</a:t>
            </a:r>
            <a:r>
              <a:rPr lang="en-US" sz="1800" baseline="-25000" dirty="0">
                <a:effectLst/>
                <a:latin typeface="Times" pitchFamily="2" charset="0"/>
                <a:ea typeface="Times New Roman" panose="02020603050405020304" pitchFamily="18" charset="0"/>
              </a:rPr>
              <a:t>x</a:t>
            </a:r>
            <a:r>
              <a:rPr lang="en-US" sz="1800" dirty="0">
                <a:effectLst/>
                <a:latin typeface="Times" pitchFamily="2" charset="0"/>
                <a:ea typeface="Times New Roman" panose="02020603050405020304" pitchFamily="18" charset="0"/>
              </a:rPr>
              <a:t>/Thrust) in the vicinity of airports.</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Furthermore, the comparison between different engines from the “same” generation, e.g., PW‑1100G and CFM LEAP-1A32, reveals that the PW-1100G is less air pollutant (in relation to the output thrust) but slightly more noise pollutant in the vicinity of airports. Nevertheless, </a:t>
            </a:r>
            <a:r>
              <a:rPr lang="en-US" sz="1800" i="1" dirty="0">
                <a:effectLst/>
                <a:latin typeface="Times" pitchFamily="2" charset="0"/>
                <a:ea typeface="Times New Roman" panose="02020603050405020304" pitchFamily="18" charset="0"/>
              </a:rPr>
              <a:t>if transporting the same number of passengers</a:t>
            </a:r>
            <a:r>
              <a:rPr lang="en-US" sz="1800" dirty="0">
                <a:effectLst/>
                <a:latin typeface="Times" pitchFamily="2" charset="0"/>
                <a:ea typeface="Times New Roman" panose="02020603050405020304" pitchFamily="18" charset="0"/>
              </a:rPr>
              <a:t>, these two engines show the </a:t>
            </a:r>
            <a:r>
              <a:rPr lang="en-US" sz="1800" b="1" dirty="0">
                <a:effectLst/>
                <a:latin typeface="Times" pitchFamily="2" charset="0"/>
                <a:ea typeface="Times New Roman" panose="02020603050405020304" pitchFamily="18" charset="0"/>
              </a:rPr>
              <a:t>same values</a:t>
            </a:r>
            <a:r>
              <a:rPr lang="en-US" sz="1800" dirty="0">
                <a:effectLst/>
                <a:latin typeface="Times" pitchFamily="2" charset="0"/>
                <a:ea typeface="Times New Roman" panose="02020603050405020304" pitchFamily="18" charset="0"/>
              </a:rPr>
              <a:t> for the fuel consumption and CO</a:t>
            </a:r>
            <a:r>
              <a:rPr lang="en-US" sz="1800" baseline="-25000" dirty="0">
                <a:effectLst/>
                <a:latin typeface="Times" pitchFamily="2" charset="0"/>
                <a:ea typeface="Times New Roman" panose="02020603050405020304" pitchFamily="18" charset="0"/>
              </a:rPr>
              <a:t>2 </a:t>
            </a:r>
            <a:r>
              <a:rPr lang="en-US" sz="1800" dirty="0">
                <a:effectLst/>
                <a:latin typeface="Times" pitchFamily="2" charset="0"/>
                <a:ea typeface="Times New Roman" panose="02020603050405020304" pitchFamily="18" charset="0"/>
              </a:rPr>
              <a:t>emission – this was not clear at first sight. Overall it is safe to affirm that the Pratt &amp;</a:t>
            </a:r>
            <a:r>
              <a:rPr lang="en-US" sz="1800" dirty="0" err="1">
                <a:effectLst/>
                <a:latin typeface="Times" pitchFamily="2" charset="0"/>
                <a:ea typeface="Times New Roman" panose="02020603050405020304" pitchFamily="18" charset="0"/>
              </a:rPr>
              <a:t>Whittney</a:t>
            </a:r>
            <a:r>
              <a:rPr lang="en-US" sz="1800" dirty="0">
                <a:effectLst/>
                <a:latin typeface="Times" pitchFamily="2" charset="0"/>
                <a:ea typeface="Times New Roman" panose="02020603050405020304" pitchFamily="18" charset="0"/>
              </a:rPr>
              <a:t> engines are overall the better option since the discrepancy in local air pollution is more significant – A-Rating vs. C-Rating of the LEAP 1A32. For the record, the thrust of the two engines is very similar, being 147,28 </a:t>
            </a:r>
            <a:r>
              <a:rPr lang="en-US" sz="1800" dirty="0" err="1">
                <a:effectLst/>
                <a:latin typeface="Times" pitchFamily="2" charset="0"/>
                <a:ea typeface="Times New Roman" panose="02020603050405020304" pitchFamily="18" charset="0"/>
              </a:rPr>
              <a:t>kN</a:t>
            </a:r>
            <a:r>
              <a:rPr lang="en-US" sz="1800" dirty="0">
                <a:effectLst/>
                <a:latin typeface="Times" pitchFamily="2" charset="0"/>
                <a:ea typeface="Times New Roman" panose="02020603050405020304" pitchFamily="18" charset="0"/>
              </a:rPr>
              <a:t> and 143,1 </a:t>
            </a:r>
            <a:r>
              <a:rPr lang="en-US" sz="1800" dirty="0" err="1">
                <a:effectLst/>
                <a:latin typeface="Times" pitchFamily="2" charset="0"/>
                <a:ea typeface="Times New Roman" panose="02020603050405020304" pitchFamily="18" charset="0"/>
              </a:rPr>
              <a:t>kN</a:t>
            </a:r>
            <a:r>
              <a:rPr lang="en-US" sz="1800" dirty="0">
                <a:effectLst/>
                <a:latin typeface="Times" pitchFamily="2" charset="0"/>
                <a:ea typeface="Times New Roman" panose="02020603050405020304" pitchFamily="18" charset="0"/>
              </a:rPr>
              <a:t> for the Pratt &amp;</a:t>
            </a:r>
            <a:r>
              <a:rPr lang="en-US" sz="1800" dirty="0" err="1">
                <a:effectLst/>
                <a:latin typeface="Times" pitchFamily="2" charset="0"/>
                <a:ea typeface="Times New Roman" panose="02020603050405020304" pitchFamily="18" charset="0"/>
              </a:rPr>
              <a:t>Whittney</a:t>
            </a:r>
            <a:r>
              <a:rPr lang="en-US" sz="1800" dirty="0">
                <a:effectLst/>
                <a:latin typeface="Times" pitchFamily="2" charset="0"/>
                <a:ea typeface="Times New Roman" panose="02020603050405020304" pitchFamily="18" charset="0"/>
              </a:rPr>
              <a:t> and for the CFM engines, respectively.</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25</a:t>
            </a:fld>
            <a:endParaRPr lang="de-DE"/>
          </a:p>
        </p:txBody>
      </p:sp>
    </p:spTree>
    <p:extLst>
      <p:ext uri="{BB962C8B-B14F-4D97-AF65-F5344CB8AC3E}">
        <p14:creationId xmlns:p14="http://schemas.microsoft.com/office/powerpoint/2010/main" val="322574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r>
              <a:rPr kumimoji="0" lang="en-US" altLang="de-DE"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Anthropometric measurements while seating (edited from </a:t>
            </a:r>
            <a:r>
              <a:rPr kumimoji="0" lang="en-US" altLang="de-DE" sz="1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Gosende</a:t>
            </a:r>
            <a:r>
              <a:rPr kumimoji="0" lang="en-US" altLang="de-D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2017)</a:t>
            </a: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It has been made clear that the A321LR offers great cabin flexibility, which opens up plenty of possibilities to its operators. This is only possible because of the engineering technologies implemented, which allow a rapid replacement of seats, even during the turnaround time.</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figures in Chapter 6 showcase obvious differences between a narrower and a larger seat pitch, which can be basically described as a paradigm between </a:t>
            </a:r>
            <a:r>
              <a:rPr lang="en-US" sz="1800" i="1" dirty="0">
                <a:effectLst/>
                <a:latin typeface="Times" pitchFamily="2" charset="0"/>
                <a:ea typeface="Times New Roman" panose="02020603050405020304" pitchFamily="18" charset="0"/>
              </a:rPr>
              <a:t>offering more legroom to the passengers or fitting more seat rows in the aircraft</a:t>
            </a:r>
            <a:r>
              <a:rPr lang="en-US" sz="1800" dirty="0">
                <a:effectLst/>
                <a:latin typeface="Times" pitchFamily="2" charset="0"/>
                <a:ea typeface="Times New Roman" panose="02020603050405020304" pitchFamily="18" charset="0"/>
              </a:rPr>
              <a:t> </a:t>
            </a:r>
            <a:r>
              <a:rPr lang="en-US" sz="1800" i="1" dirty="0">
                <a:effectLst/>
                <a:latin typeface="Times" pitchFamily="2" charset="0"/>
                <a:ea typeface="Times New Roman" panose="02020603050405020304" pitchFamily="18" charset="0"/>
              </a:rPr>
              <a:t>cabin</a:t>
            </a:r>
            <a:r>
              <a:rPr lang="en-US" sz="1800" dirty="0">
                <a:effectLst/>
                <a:latin typeface="Times" pitchFamily="2" charset="0"/>
                <a:ea typeface="Times New Roman" panose="02020603050405020304" pitchFamily="18" charset="0"/>
              </a:rPr>
              <a:t>. Each one of the aircraft’s operators hast to face this decision, which lastly depends on their market strategy.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Moreover, demographic implications like the height and overall body measurements of the aimed population also have an influence. Generally speaking, the population of countries like the USA, Germany, or Sweden is generally taller than that of Japan, Vietnam, or Thailand. In other words, a cabin configuration exclusively designed to operate in Vietnam would be expected to feel extremely narrow to an average-sized American tourist or traveler. This constatation sure does not apply to every single citizen from both countries, but for the demographic majority, it should be true. Furthermore, a trend regarding the two different genders (male and female) is showcased and should apply independently of the demography – men are generally taller than women.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background of the considerations made above are ergonomic implications, which were addressed in Table 6.1 – the buttock-knee-length (BKL) is the main measurement to take into account while assessing the seat pitch. This dimension directly influences the clearance (space) at knee height towards the next seat. If too narrow, passengers will for sure experience discomfort, especially on long flights. For this matter, it was ascertained that the male percentile should be the one considered for the definition of the seat pitch since female passengers will, in most cases, always have more legroom available.</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Considering the most common seat pitches in the economy class appointed by </a:t>
            </a:r>
            <a:r>
              <a:rPr lang="en-US" sz="1800" dirty="0" err="1">
                <a:effectLst/>
                <a:latin typeface="Times" pitchFamily="2" charset="0"/>
                <a:ea typeface="Times New Roman" panose="02020603050405020304" pitchFamily="18" charset="0"/>
              </a:rPr>
              <a:t>SeatMaestro</a:t>
            </a:r>
            <a:r>
              <a:rPr lang="en-US" sz="1800" dirty="0">
                <a:effectLst/>
                <a:latin typeface="Times" pitchFamily="2" charset="0"/>
                <a:ea typeface="Times New Roman" panose="02020603050405020304" pitchFamily="18" charset="0"/>
              </a:rPr>
              <a:t> (2021a), 29” has proven to be insufficient (no clearance for the 95%</a:t>
            </a:r>
            <a:r>
              <a:rPr lang="en-US" sz="1800" baseline="30000" dirty="0">
                <a:effectLst/>
                <a:latin typeface="Times" pitchFamily="2" charset="0"/>
                <a:ea typeface="Times New Roman" panose="02020603050405020304" pitchFamily="18" charset="0"/>
              </a:rPr>
              <a:t> </a:t>
            </a:r>
            <a:r>
              <a:rPr lang="en-US" sz="1800" dirty="0">
                <a:effectLst/>
                <a:latin typeface="Times" pitchFamily="2" charset="0"/>
                <a:ea typeface="Times New Roman" panose="02020603050405020304" pitchFamily="18" charset="0"/>
              </a:rPr>
              <a:t>American male) and 34” to be perhaps somehow excessive, at least in the eyes of low-cost airlines. A seat pitch between 31” and 33” in economy class for the American population should be more reasonable, depending on the airline market strategy – low-cost or a legacy carrier. In any case, the conglomeration of all the factors discussed so far leads to the conclusion that some </a:t>
            </a:r>
            <a:r>
              <a:rPr lang="en-US" sz="1800" b="1" dirty="0">
                <a:effectLst/>
                <a:latin typeface="Times" pitchFamily="2" charset="0"/>
                <a:ea typeface="Times New Roman" panose="02020603050405020304" pitchFamily="18" charset="0"/>
              </a:rPr>
              <a:t>compromises</a:t>
            </a:r>
            <a:r>
              <a:rPr lang="en-US" sz="1800" b="1" i="1" dirty="0">
                <a:effectLst/>
                <a:latin typeface="Times" pitchFamily="2" charset="0"/>
                <a:ea typeface="Times New Roman" panose="02020603050405020304" pitchFamily="18" charset="0"/>
              </a:rPr>
              <a:t> </a:t>
            </a:r>
            <a:r>
              <a:rPr lang="en-US" sz="1800" dirty="0">
                <a:effectLst/>
                <a:latin typeface="Times" pitchFamily="2" charset="0"/>
                <a:ea typeface="Times New Roman" panose="02020603050405020304" pitchFamily="18" charset="0"/>
              </a:rPr>
              <a:t>have to be made when choosing the best seat pitch since </a:t>
            </a:r>
            <a:r>
              <a:rPr lang="en-US" sz="1800" b="1" dirty="0">
                <a:effectLst/>
                <a:latin typeface="Times" pitchFamily="2" charset="0"/>
                <a:ea typeface="Times New Roman" panose="02020603050405020304" pitchFamily="18" charset="0"/>
              </a:rPr>
              <a:t>there is not a perfect configuration</a:t>
            </a:r>
            <a:r>
              <a:rPr lang="en-US" sz="1800" dirty="0">
                <a:effectLst/>
                <a:latin typeface="Times" pitchFamily="2" charset="0"/>
                <a:ea typeface="Times New Roman" panose="02020603050405020304" pitchFamily="18" charset="0"/>
              </a:rPr>
              <a:t> applicable to every single market, mission, and demography.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On the other hand, it is a fact that airlines normally “grant” more space (seat pitch) to passengers in the B/C and F/C while simultaneously equipping those seats with better, dedicated, in-flight entertainment (IFE). Overall, these sorts of seats portray a certain aspect of luxury and represent an upgrade to the passenger in terms of comfort, servicing, as well as for psychological satisfaction. Furthermore, another characteristic of the differentiation between seating classes is the difference in seat widths. It was shown that B/C and F/C seats are also generally wider than those of the Y/C (Figures 6.12 to 6.14), aside from beneficiating from dedicated galleys and toilets (Figures 6.9 to 6.11).</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symbiosis of these two aspects, seat pitch and seat width, can be observed in the case of JetBlue (American airline). This airline shows for all seating classes larger seat pitch and seat width than all the European and Asian airlines taken into account, culminating in a </a:t>
            </a:r>
            <a:r>
              <a:rPr lang="en-US" sz="1800" b="1" i="1" dirty="0">
                <a:effectLst/>
                <a:latin typeface="Times" pitchFamily="2" charset="0"/>
                <a:ea typeface="Times New Roman" panose="02020603050405020304" pitchFamily="18" charset="0"/>
              </a:rPr>
              <a:t>significantly reduced total number of seats</a:t>
            </a:r>
            <a:r>
              <a:rPr lang="en-US" sz="1800" dirty="0">
                <a:effectLst/>
                <a:latin typeface="Times" pitchFamily="2" charset="0"/>
                <a:ea typeface="Times New Roman" panose="02020603050405020304" pitchFamily="18" charset="0"/>
              </a:rPr>
              <a:t> in the LR’s cabin – less 30% than the airline with the most seats and less 17% than the airline with the second least seats.</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following </a:t>
            </a:r>
            <a:r>
              <a:rPr lang="en-US" sz="1800" b="1" dirty="0">
                <a:effectLst/>
                <a:latin typeface="Times" pitchFamily="2" charset="0"/>
                <a:ea typeface="Times New Roman" panose="02020603050405020304" pitchFamily="18" charset="0"/>
              </a:rPr>
              <a:t>closing considerations</a:t>
            </a:r>
            <a:r>
              <a:rPr lang="en-US" sz="1800" dirty="0">
                <a:effectLst/>
                <a:latin typeface="Times" pitchFamily="2" charset="0"/>
                <a:ea typeface="Times New Roman" panose="02020603050405020304" pitchFamily="18" charset="0"/>
              </a:rPr>
              <a:t> could be extracted from the cabin layout assessment: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the longer the flight, the more important the seat pitch gets;</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the seat pitch and seat pitch (should) take ergonomic aspects into account;</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low-cost carriers prioritize more seating rows – more seats, at a lower price;</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legacy carriers prioritize offering more comfort and better in-flight service at a corresponding (higher) price – fewer seats, at a higher price;</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the total number of seats has a major influence on the DOC, fuel consumption, and Ecolabel of the mission.</a:t>
            </a:r>
            <a:endParaRPr lang="de-DE" sz="1800" dirty="0">
              <a:effectLst/>
              <a:latin typeface="Times New Roman" panose="02020603050405020304" pitchFamily="18" charset="0"/>
              <a:ea typeface="Times New Roman" panose="02020603050405020304" pitchFamily="18" charset="0"/>
            </a:endParaRPr>
          </a:p>
          <a:p>
            <a:br>
              <a:rPr lang="en-US" sz="1800" dirty="0">
                <a:effectLst/>
                <a:latin typeface="Times" pitchFamily="2" charset="0"/>
                <a:ea typeface="Calibri" panose="020F0502020204030204" pitchFamily="34" charset="0"/>
                <a:cs typeface="Times New Roman" panose="02020603050405020304" pitchFamily="18" charset="0"/>
              </a:rPr>
            </a:br>
            <a:r>
              <a:rPr lang="en-US" sz="1800" dirty="0">
                <a:effectLst/>
                <a:latin typeface="Times" pitchFamily="2" charset="0"/>
                <a:ea typeface="Times New Roman" panose="02020603050405020304" pitchFamily="18"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29</a:t>
            </a:fld>
            <a:endParaRPr lang="de-DE"/>
          </a:p>
        </p:txBody>
      </p:sp>
    </p:spTree>
    <p:extLst>
      <p:ext uri="{BB962C8B-B14F-4D97-AF65-F5344CB8AC3E}">
        <p14:creationId xmlns:p14="http://schemas.microsoft.com/office/powerpoint/2010/main" val="176379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30</a:t>
            </a:fld>
            <a:endParaRPr lang="de-DE"/>
          </a:p>
        </p:txBody>
      </p:sp>
    </p:spTree>
    <p:extLst>
      <p:ext uri="{BB962C8B-B14F-4D97-AF65-F5344CB8AC3E}">
        <p14:creationId xmlns:p14="http://schemas.microsoft.com/office/powerpoint/2010/main" val="199562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31</a:t>
            </a:fld>
            <a:endParaRPr lang="de-DE"/>
          </a:p>
        </p:txBody>
      </p:sp>
    </p:spTree>
    <p:extLst>
      <p:ext uri="{BB962C8B-B14F-4D97-AF65-F5344CB8AC3E}">
        <p14:creationId xmlns:p14="http://schemas.microsoft.com/office/powerpoint/2010/main" val="2660900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32</a:t>
            </a:fld>
            <a:endParaRPr lang="de-DE"/>
          </a:p>
        </p:txBody>
      </p:sp>
    </p:spTree>
    <p:extLst>
      <p:ext uri="{BB962C8B-B14F-4D97-AF65-F5344CB8AC3E}">
        <p14:creationId xmlns:p14="http://schemas.microsoft.com/office/powerpoint/2010/main" val="2794884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hangingPunct="0">
              <a:lnSpc>
                <a:spcPct val="120000"/>
              </a:lnSpc>
            </a:pPr>
            <a:r>
              <a:rPr lang="en-US" sz="1800" dirty="0">
                <a:effectLst/>
                <a:latin typeface="Times" pitchFamily="2" charset="0"/>
                <a:ea typeface="Times New Roman" panose="02020603050405020304" pitchFamily="18" charset="0"/>
              </a:rPr>
              <a:t>The fuel consumption assessment elucidates the aspect of the operating ranges relative to the design points (B, C, and D) for a given aircraft and assists in the process of discussing the statements made by the OEM and the operators. Through the different visualization, it is possible to indicate which ranges at a given cabin configuration can (still) be operated productively as well as comparing the results to those of other aircraft generations (previous and upcoming). First, these considerations are made disassociated from any sort of cost,  ecological, or passenger-related impact.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One starting consideration is the fact that, according to its PRD, the A321neo is capable of an MPL of  25.000 kg, which would translate into a maximum of 257 passengers at 97 kg each, if not for the cabin seating limitations. This means that the design of the A321neo already had considerable reserves, which is somehow unusual, considering the ranges that it usually operates. In other words, this means that the A321neo is generally employed “far” beyond its maximum capabilities if not fully loaded with additional cargo. This consideration solidifies the motivation to extend the range of the aircraft in a variant with additional fuel tanks (ACTs and RCTs) instead of additional cargo.</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Regarding the previously mentioned operators of the A321LR (Chapter 6), Figure 7.1 synthesizes the maximum ranges possible at the given cabin configuration without (further) payload reduction. Furthermore, this table displays the corresponding fuel consumption calculated in kg/100km/pax (approximated values). The color-coding indicates whether and to which extent the value is rated as positive or detrimental in relation to the fuel consumption. </a:t>
            </a: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endParaRPr lang="en-US" sz="1800" dirty="0">
              <a:effectLst/>
              <a:latin typeface="Times" pitchFamily="2"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First of all, it strikes that in any given case, the previously established M2 (6.500 km) can be operated within a productive and “sensible” fuel consumption per 100 km and pax. Air Transat, the operator with the highest cabin density (199 pax), can operate this range and even surpass it for an extra 300 km without having to block (further) seats. This range is already 13,3% greater than the farthest, by the LR regularly operated route, given in Chapter 2.6 – Lisbon (PT) to </a:t>
            </a:r>
            <a:r>
              <a:rPr lang="en-US" sz="1800" dirty="0" err="1">
                <a:effectLst/>
                <a:latin typeface="Times" pitchFamily="2" charset="0"/>
                <a:ea typeface="Times New Roman" panose="02020603050405020304" pitchFamily="18" charset="0"/>
              </a:rPr>
              <a:t>Belém</a:t>
            </a:r>
            <a:r>
              <a:rPr lang="en-US" sz="1800" dirty="0">
                <a:effectLst/>
                <a:latin typeface="Times" pitchFamily="2" charset="0"/>
                <a:ea typeface="Times New Roman" panose="02020603050405020304" pitchFamily="18" charset="0"/>
              </a:rPr>
              <a:t> (BR) with 6.000 km. By saying this, it is also clearly obvious that the range of the design point B of the LR – 5600km – can also be productively operated, even with maximum seating capacity (240 pax). This is the reason why all ranges are coded with shades of green.</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considered M3, which coincides with the range at MFW of the LR at 7.400 km, is reachable up until a cabin configuration of around 180 pax – in compliance with the structural load limitations. In other words, airlines that employ the LR with a similar cabin configuration (number of pax) to Aer Lingus or lower are also able to operate this range – see Figure 7.1.</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Considering that the LR’s cabin can theoretically accommodate 240 pax, it is safe to affirm that most airlines could fly longer missions (than the actual) and still within a productive frame of fuel consumption. In other words, most airlines could either fly further or fit more seats. Furthermore, it strikes that the cabin configuration of JetBlue is very disadvantageous to healthy fuel consumption.</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In terms of the fuel consumption per 100 km and passenger, the comparison with other aircraft reveals that the XLR will potentially surpass the LR only after a specific range. Since the aircraft share the same fuselage and engines (i.e., similar efficiency), the advantages of the XLR are only noticeable starting from the point that the LR cannot operate the given mission effectively due to range limitations (not payload). According to the findings in Chapter 3, these ranges are 7600 km, 7200 km, or 6800 km corresponding to low-, standard-, and high-density cabin configuration, respectively. In any mission shorter than these ranges, the LR will generally show lower consumption at a given cabin configuration due to the lower MTOW. Nevertheless, the implementation of  ACTs and RCTs has proven itself yet again, as the XLR definitively extends the range without excessively limiting the payload – see </a:t>
            </a:r>
            <a:r>
              <a:rPr lang="en-US" sz="1800" b="1" dirty="0" err="1">
                <a:effectLst/>
                <a:latin typeface="Times" pitchFamily="2" charset="0"/>
                <a:ea typeface="Times New Roman" panose="02020603050405020304" pitchFamily="18" charset="0"/>
              </a:rPr>
              <a:t>Fehler</a:t>
            </a:r>
            <a:r>
              <a:rPr lang="en-US" sz="1800" b="1" dirty="0">
                <a:effectLst/>
                <a:latin typeface="Times" pitchFamily="2" charset="0"/>
                <a:ea typeface="Times New Roman" panose="02020603050405020304" pitchFamily="18" charset="0"/>
              </a:rPr>
              <a:t>! </a:t>
            </a:r>
            <a:r>
              <a:rPr lang="de-DE" sz="1800" b="1" dirty="0">
                <a:effectLst/>
                <a:latin typeface="Times" pitchFamily="2" charset="0"/>
                <a:ea typeface="Times New Roman" panose="02020603050405020304" pitchFamily="18" charset="0"/>
              </a:rPr>
              <a:t>Verweisquelle konnte nicht gefunden werden.</a:t>
            </a:r>
            <a:r>
              <a:rPr lang="en-US" sz="1800" dirty="0">
                <a:effectLst/>
                <a:latin typeface="Times" pitchFamily="2" charset="0"/>
                <a:ea typeface="Times New Roman" panose="02020603050405020304" pitchFamily="18" charset="0"/>
              </a:rPr>
              <a: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The favorable implementation of this technology can be traced back until the Airbus A321neo.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Nevertheless, the A321LR will only be more advantageous than the A321neo </a:t>
            </a:r>
            <a:r>
              <a:rPr lang="en-US" sz="1800" dirty="0" err="1">
                <a:effectLst/>
                <a:latin typeface="Times" pitchFamily="2" charset="0"/>
                <a:ea typeface="Times New Roman" panose="02020603050405020304" pitchFamily="18" charset="0"/>
              </a:rPr>
              <a:t>igiven</a:t>
            </a:r>
            <a:r>
              <a:rPr lang="en-US" sz="1800" dirty="0">
                <a:effectLst/>
                <a:latin typeface="Times" pitchFamily="2" charset="0"/>
                <a:ea typeface="Times New Roman" panose="02020603050405020304" pitchFamily="18" charset="0"/>
              </a:rPr>
              <a:t> two scenarios: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in a cabin configuration with more than 170 pax, at a reasonable range – common flight distance, e.g.,  2.000 - 4.000 km;</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pitchFamily="2" charset="0"/>
                <a:ea typeface="Times New Roman" panose="02020603050405020304" pitchFamily="18" charset="0"/>
              </a:rPr>
              <a:t>after a range of around 5.800 km, independent of the cabin configuration. After this range the neo is heavily limited in terms of payload, not even reaching the usual 180 pax for a low-density cabin configuration.</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In conclusion, it is only suitable to say that the LR is more fuel-efficient than the neo if the </a:t>
            </a:r>
            <a:r>
              <a:rPr lang="en-US" sz="1800" b="1" dirty="0">
                <a:effectLst/>
                <a:latin typeface="Times" pitchFamily="2" charset="0"/>
                <a:ea typeface="Times New Roman" panose="02020603050405020304" pitchFamily="18" charset="0"/>
              </a:rPr>
              <a:t>proper context is given</a:t>
            </a:r>
            <a:r>
              <a:rPr lang="en-US" sz="1800" dirty="0">
                <a:effectLst/>
                <a:latin typeface="Times" pitchFamily="2" charset="0"/>
                <a:ea typeface="Times New Roman" panose="02020603050405020304" pitchFamily="18" charset="0"/>
              </a:rPr>
              <a:t>, i.e., starting from a range of around </a:t>
            </a:r>
            <a:r>
              <a:rPr lang="en-US" sz="1800" b="1" dirty="0">
                <a:effectLst/>
                <a:latin typeface="Times" pitchFamily="2" charset="0"/>
                <a:ea typeface="Times New Roman" panose="02020603050405020304" pitchFamily="18" charset="0"/>
              </a:rPr>
              <a:t>5.800 km</a:t>
            </a:r>
            <a:r>
              <a:rPr lang="en-US" sz="1800" dirty="0">
                <a:effectLst/>
                <a:latin typeface="Times" pitchFamily="2" charset="0"/>
                <a:ea typeface="Times New Roman" panose="02020603050405020304" pitchFamily="18" charset="0"/>
              </a:rPr>
              <a:t> or with a </a:t>
            </a:r>
            <a:r>
              <a:rPr lang="en-US" sz="1800" b="1" dirty="0">
                <a:effectLst/>
                <a:latin typeface="Times" pitchFamily="2" charset="0"/>
                <a:ea typeface="Times New Roman" panose="02020603050405020304" pitchFamily="18" charset="0"/>
              </a:rPr>
              <a:t>standard</a:t>
            </a:r>
            <a:r>
              <a:rPr lang="en-US" sz="1800" dirty="0">
                <a:effectLst/>
                <a:latin typeface="Times" pitchFamily="2" charset="0"/>
                <a:ea typeface="Times New Roman" panose="02020603050405020304" pitchFamily="18" charset="0"/>
              </a:rPr>
              <a:t> to </a:t>
            </a:r>
            <a:r>
              <a:rPr lang="en-US" sz="1800" b="1" dirty="0">
                <a:effectLst/>
                <a:latin typeface="Times" pitchFamily="2" charset="0"/>
                <a:ea typeface="Times New Roman" panose="02020603050405020304" pitchFamily="18" charset="0"/>
              </a:rPr>
              <a:t>high-density cabin</a:t>
            </a:r>
            <a:r>
              <a:rPr lang="en-US" sz="1800" dirty="0">
                <a:effectLst/>
                <a:latin typeface="Times" pitchFamily="2" charset="0"/>
                <a:ea typeface="Times New Roman" panose="02020603050405020304" pitchFamily="18" charset="0"/>
              </a:rPr>
              <a:t> configuration already at ranges shorter than 5.800 km. Until reaching its range at MPL, the neo should show slightly lower fuel consumption because of the lower MTOW.</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pitchFamily="2" charset="0"/>
                <a:ea typeface="Times New Roman" panose="02020603050405020304" pitchFamily="18" charset="0"/>
              </a:rPr>
              <a:t>As long as the A321 variants are still within their design ranges, the A330-900neo will always show a higher fuel consumption for all ranges and cabin configurations. Only starting from a range of around 8.700 km, the A339 is capable of lower fuel consumption than the XLR –  the LR is not operational anymore at this point.</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de-DE" sz="1800" dirty="0">
              <a:effectLst/>
              <a:latin typeface="Times New Roman" panose="02020603050405020304" pitchFamily="18" charset="0"/>
              <a:ea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33</a:t>
            </a:fld>
            <a:endParaRPr lang="de-DE"/>
          </a:p>
        </p:txBody>
      </p:sp>
    </p:spTree>
    <p:extLst>
      <p:ext uri="{BB962C8B-B14F-4D97-AF65-F5344CB8AC3E}">
        <p14:creationId xmlns:p14="http://schemas.microsoft.com/office/powerpoint/2010/main" val="5758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hangingPunct="0">
              <a:lnSpc>
                <a:spcPct val="120000"/>
              </a:lnSpc>
            </a:pPr>
            <a:r>
              <a:rPr lang="en-US" sz="1800" dirty="0">
                <a:effectLst/>
                <a:latin typeface="Times New Roman" panose="02020603050405020304" pitchFamily="18" charset="0"/>
                <a:ea typeface="Times New Roman" panose="02020603050405020304" pitchFamily="18" charset="0"/>
              </a:rPr>
              <a:t>The DOC assessment represents the financial approach to the operation of the A321LR and was performed extensively in Chapter 4. The most relevant findings were combined in charts, which intend to optimize the interpretation of the results in order to discuss them and draw conclusions. As already mentioned, the use of two different DOC methods makes it possible to analyze the different distribution of the single cost shares, apart from comparing different aircraft and missions.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For a better follow up, the ranges of the predefined missions are once again listed:</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lgn="just" fontAlgn="auto" hangingPunct="1">
              <a:lnSpc>
                <a:spcPct val="12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Mission 1 (M1) coincides with the range at MPL of the LR – 5.600 km;</a:t>
            </a:r>
            <a:endParaRPr lang="de-DE" sz="1800" dirty="0">
              <a:effectLst/>
              <a:latin typeface="Times New Roman" panose="02020603050405020304" pitchFamily="18" charset="0"/>
              <a:ea typeface="Times New Roman" panose="02020603050405020304" pitchFamily="18" charset="0"/>
            </a:endParaRPr>
          </a:p>
          <a:p>
            <a:pPr marL="342900" lvl="0" indent="-342900" algn="just" fontAlgn="auto" hangingPunct="1">
              <a:lnSpc>
                <a:spcPct val="12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Mission 2 (M2) is equidistant to the ranges of M1 and M2 – 6.500km;</a:t>
            </a:r>
            <a:endParaRPr lang="de-DE" sz="1800" dirty="0">
              <a:effectLst/>
              <a:latin typeface="Times New Roman" panose="02020603050405020304" pitchFamily="18" charset="0"/>
              <a:ea typeface="Times New Roman" panose="02020603050405020304" pitchFamily="18" charset="0"/>
            </a:endParaRPr>
          </a:p>
          <a:p>
            <a:pPr marL="342900" lvl="0" indent="-342900" algn="just" fontAlgn="auto" hangingPunct="1">
              <a:lnSpc>
                <a:spcPct val="12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Mission 3 (M3) coincides with the range at MFW of the LR – 7.400 km.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Figure 7.2 shows for all considered missions, with additional cargo (a) until the MPL and without additional cargo (b), the resulting yearly DOCs and Seat-Kilometer Costs (SKC) of the A321LR calculated with the TUB method. For the sake of simplicity, the results with the AEA were omitted. Nevertheless, they can be roughly estimated using a factor of </a:t>
            </a:r>
            <a:r>
              <a:rPr lang="en-US" sz="1800" b="1" dirty="0">
                <a:effectLst/>
                <a:latin typeface="Times New Roman" panose="02020603050405020304" pitchFamily="18" charset="0"/>
                <a:ea typeface="Times New Roman" panose="02020603050405020304" pitchFamily="18" charset="0"/>
              </a:rPr>
              <a:t>1,78</a:t>
            </a:r>
            <a:r>
              <a:rPr lang="en-US" sz="1800" dirty="0">
                <a:effectLst/>
                <a:latin typeface="Times New Roman" panose="02020603050405020304" pitchFamily="18" charset="0"/>
                <a:ea typeface="Times New Roman" panose="02020603050405020304" pitchFamily="18" charset="0"/>
              </a:rPr>
              <a:t> (+89%) for the DOCs and </a:t>
            </a:r>
            <a:r>
              <a:rPr lang="en-US" sz="1800" b="1" dirty="0">
                <a:effectLst/>
                <a:latin typeface="Times New Roman" panose="02020603050405020304" pitchFamily="18" charset="0"/>
                <a:ea typeface="Times New Roman" panose="02020603050405020304" pitchFamily="18" charset="0"/>
              </a:rPr>
              <a:t>2,52</a:t>
            </a:r>
            <a:r>
              <a:rPr lang="en-US" sz="1800" dirty="0">
                <a:effectLst/>
                <a:latin typeface="Times New Roman" panose="02020603050405020304" pitchFamily="18" charset="0"/>
                <a:ea typeface="Times New Roman" panose="02020603050405020304" pitchFamily="18" charset="0"/>
              </a:rPr>
              <a:t> (+126%) for the SKC.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Note:</a:t>
            </a:r>
            <a:r>
              <a:rPr lang="en-US" sz="1800" dirty="0">
                <a:effectLst/>
                <a:latin typeface="Times New Roman" panose="02020603050405020304" pitchFamily="18" charset="0"/>
                <a:ea typeface="Times New Roman" panose="02020603050405020304" pitchFamily="18" charset="0"/>
              </a:rPr>
              <a:t> The axis for the DOCs starts at 34,0 M US$ and the one for the SKCs at 0,020 US$ (2 cents).</a:t>
            </a:r>
            <a:endParaRPr lang="de-DE"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First, it strikes that, especially at lower-density cabin configurations, the gap between the DOCs of missions with and without cargo is bigger, and this gap decreases with increasing cabin density and missions range. As a consequence, airlines should </a:t>
            </a:r>
            <a:r>
              <a:rPr lang="en-US" sz="1800" b="1" dirty="0">
                <a:effectLst/>
                <a:latin typeface="Times New Roman" panose="02020603050405020304" pitchFamily="18" charset="0"/>
                <a:ea typeface="Times New Roman" panose="02020603050405020304" pitchFamily="18" charset="0"/>
              </a:rPr>
              <a:t>only fill</a:t>
            </a:r>
            <a:r>
              <a:rPr lang="en-US" sz="1800" dirty="0">
                <a:effectLst/>
                <a:latin typeface="Times New Roman" panose="02020603050405020304" pitchFamily="18" charset="0"/>
                <a:ea typeface="Times New Roman" panose="02020603050405020304" pitchFamily="18" charset="0"/>
              </a:rPr>
              <a:t> the remaining margin until MPL consistently with cargo if the outcome is financially positive, i.e., </a:t>
            </a:r>
            <a:r>
              <a:rPr lang="en-US" sz="1800" b="1" dirty="0">
                <a:effectLst/>
                <a:latin typeface="Times New Roman" panose="02020603050405020304" pitchFamily="18" charset="0"/>
                <a:ea typeface="Times New Roman" panose="02020603050405020304" pitchFamily="18" charset="0"/>
              </a:rPr>
              <a:t>if the revenue generated covers the expenses</a:t>
            </a:r>
            <a:r>
              <a:rPr lang="en-US" sz="1800" dirty="0">
                <a:effectLst/>
                <a:latin typeface="Times New Roman" panose="02020603050405020304" pitchFamily="18" charset="0"/>
                <a:ea typeface="Times New Roman" panose="02020603050405020304" pitchFamily="18" charset="0"/>
              </a:rPr>
              <a:t>. If not so, carrying more pax should be more viable instead. For example, in M1a, a total of </a:t>
            </a:r>
            <a:r>
              <a:rPr lang="en-US" sz="1800" b="1" dirty="0">
                <a:effectLst/>
                <a:latin typeface="Times New Roman" panose="02020603050405020304" pitchFamily="18" charset="0"/>
                <a:ea typeface="Times New Roman" panose="02020603050405020304" pitchFamily="18" charset="0"/>
              </a:rPr>
              <a:t>8.000 kg</a:t>
            </a:r>
            <a:r>
              <a:rPr lang="en-US" sz="1800" dirty="0">
                <a:effectLst/>
                <a:latin typeface="Times New Roman" panose="02020603050405020304" pitchFamily="18" charset="0"/>
                <a:ea typeface="Times New Roman" panose="02020603050405020304" pitchFamily="18" charset="0"/>
              </a:rPr>
              <a:t> of cargo, i.e., more than </a:t>
            </a:r>
            <a:r>
              <a:rPr lang="en-US" sz="1800" b="1" dirty="0">
                <a:effectLst/>
                <a:latin typeface="Times New Roman" panose="02020603050405020304" pitchFamily="18" charset="0"/>
                <a:ea typeface="Times New Roman" panose="02020603050405020304" pitchFamily="18" charset="0"/>
              </a:rPr>
              <a:t>50%</a:t>
            </a:r>
            <a:r>
              <a:rPr lang="en-US" sz="1800" dirty="0">
                <a:effectLst/>
                <a:latin typeface="Times New Roman" panose="02020603050405020304" pitchFamily="18" charset="0"/>
                <a:ea typeface="Times New Roman" panose="02020603050405020304" pitchFamily="18" charset="0"/>
              </a:rPr>
              <a:t> of the </a:t>
            </a:r>
            <a:r>
              <a:rPr lang="en-US" sz="1800" i="1" dirty="0" err="1">
                <a:effectLst/>
                <a:latin typeface="Times New Roman" panose="02020603050405020304" pitchFamily="18" charset="0"/>
                <a:ea typeface="Times New Roman" panose="02020603050405020304" pitchFamily="18" charset="0"/>
              </a:rPr>
              <a:t>m</a:t>
            </a:r>
            <a:r>
              <a:rPr lang="en-US" sz="1800" i="1" baseline="-25000" dirty="0" err="1">
                <a:effectLst/>
                <a:latin typeface="Times New Roman" panose="02020603050405020304" pitchFamily="18" charset="0"/>
                <a:ea typeface="Times New Roman" panose="02020603050405020304" pitchFamily="18" charset="0"/>
              </a:rPr>
              <a:t>pax</a:t>
            </a:r>
            <a:r>
              <a:rPr lang="en-US" sz="1800" dirty="0">
                <a:effectLst/>
                <a:latin typeface="Times New Roman" panose="02020603050405020304" pitchFamily="18" charset="0"/>
                <a:ea typeface="Times New Roman" panose="02020603050405020304" pitchFamily="18" charset="0"/>
              </a:rPr>
              <a:t>,  has to be added in order to reach the MPL! For this reason, the only cost differential between missions with additional cargo remains the number of cabin crews aboard the aircraft, which only depends on the number of passengers.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Furthermore, the SKC will always decrease with an increasing number of passengers and is lower in longer missions, as long as the missions can be productively operated (fuel consumption). Nevertheless, with a cabin configuration of at least 220 pax, SKCs of 0,042 U$ with M1 are possible with M1, being then lower than the lowest possible with M3 – at 0,045 US$  and 190 pax. The </a:t>
            </a:r>
            <a:r>
              <a:rPr lang="en-US" sz="1800" b="1" dirty="0">
                <a:effectLst/>
                <a:latin typeface="Times New Roman" panose="02020603050405020304" pitchFamily="18" charset="0"/>
                <a:ea typeface="Times New Roman" panose="02020603050405020304" pitchFamily="18" charset="0"/>
              </a:rPr>
              <a:t>lowest seat-kilometer costs</a:t>
            </a:r>
            <a:r>
              <a:rPr lang="en-US" sz="1800" dirty="0">
                <a:effectLst/>
                <a:latin typeface="Times New Roman" panose="02020603050405020304" pitchFamily="18" charset="0"/>
                <a:ea typeface="Times New Roman" panose="02020603050405020304" pitchFamily="18" charset="0"/>
              </a:rPr>
              <a:t> are possible exclusively with </a:t>
            </a:r>
            <a:r>
              <a:rPr lang="en-US" sz="1800" b="1" dirty="0">
                <a:effectLst/>
                <a:latin typeface="Times New Roman" panose="02020603050405020304" pitchFamily="18" charset="0"/>
                <a:ea typeface="Times New Roman" panose="02020603050405020304" pitchFamily="18" charset="0"/>
              </a:rPr>
              <a:t>M1</a:t>
            </a:r>
            <a:r>
              <a:rPr lang="en-US" sz="1800" dirty="0">
                <a:effectLst/>
                <a:latin typeface="Times New Roman" panose="02020603050405020304" pitchFamily="18" charset="0"/>
                <a:ea typeface="Times New Roman" panose="02020603050405020304" pitchFamily="18" charset="0"/>
              </a:rPr>
              <a:t> – at 0,038 US$ and 240 pax – in a combination in which even M2 is not possible anymore.</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The highest yearly DOCs, 36,82 M US$, are incurred for M1a in a 220 pax cabin and also in a 240 pax cabin configuration, independently of carrying additional cargo or not – the MPL is reached. The lowest yearly DOCs, 34,17 M US$, are registered with M1 in a 160 pax cabin configuration and the exemption of transporting additional cargo.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In terms of the ratio DOC/flexibility (without cargo), it seems reasonable to operate the LR with a cabin configuration of around </a:t>
            </a:r>
            <a:r>
              <a:rPr lang="en-US" sz="1800" b="1" dirty="0">
                <a:effectLst/>
                <a:latin typeface="Times New Roman" panose="02020603050405020304" pitchFamily="18" charset="0"/>
                <a:ea typeface="Times New Roman" panose="02020603050405020304" pitchFamily="18" charset="0"/>
              </a:rPr>
              <a:t>190 pax</a:t>
            </a:r>
            <a:r>
              <a:rPr lang="en-US" sz="1800" dirty="0">
                <a:effectLst/>
                <a:latin typeface="Times New Roman" panose="02020603050405020304" pitchFamily="18" charset="0"/>
                <a:ea typeface="Times New Roman" panose="02020603050405020304" pitchFamily="18" charset="0"/>
              </a:rPr>
              <a:t> since there is only an </a:t>
            </a:r>
            <a:r>
              <a:rPr lang="en-US" sz="1800" b="1" dirty="0">
                <a:effectLst/>
                <a:latin typeface="Times New Roman" panose="02020603050405020304" pitchFamily="18" charset="0"/>
                <a:ea typeface="Times New Roman" panose="02020603050405020304" pitchFamily="18" charset="0"/>
              </a:rPr>
              <a:t>insignificant difference</a:t>
            </a:r>
            <a:r>
              <a:rPr lang="en-US" sz="1800" dirty="0">
                <a:effectLst/>
                <a:latin typeface="Times New Roman" panose="02020603050405020304" pitchFamily="18" charset="0"/>
                <a:ea typeface="Times New Roman" panose="02020603050405020304" pitchFamily="18" charset="0"/>
              </a:rPr>
              <a:t> between the </a:t>
            </a:r>
            <a:r>
              <a:rPr lang="en-US" sz="1800" b="1" dirty="0">
                <a:effectLst/>
                <a:latin typeface="Times New Roman" panose="02020603050405020304" pitchFamily="18" charset="0"/>
                <a:ea typeface="Times New Roman" panose="02020603050405020304" pitchFamily="18" charset="0"/>
              </a:rPr>
              <a:t>DOCs</a:t>
            </a:r>
            <a:r>
              <a:rPr lang="en-US" sz="1800" dirty="0">
                <a:effectLst/>
                <a:latin typeface="Times New Roman" panose="02020603050405020304" pitchFamily="18" charset="0"/>
                <a:ea typeface="Times New Roman" panose="02020603050405020304" pitchFamily="18" charset="0"/>
              </a:rPr>
              <a:t> (and SKCs) of the contemplated missions. In other words, airlines would have the </a:t>
            </a:r>
            <a:r>
              <a:rPr lang="en-US" sz="1800" b="1" dirty="0">
                <a:effectLst/>
                <a:latin typeface="Times New Roman" panose="02020603050405020304" pitchFamily="18" charset="0"/>
                <a:ea typeface="Times New Roman" panose="02020603050405020304" pitchFamily="18" charset="0"/>
              </a:rPr>
              <a:t>most flexibility</a:t>
            </a:r>
            <a:r>
              <a:rPr lang="en-US" sz="1800" dirty="0">
                <a:effectLst/>
                <a:latin typeface="Times New Roman" panose="02020603050405020304" pitchFamily="18" charset="0"/>
                <a:ea typeface="Times New Roman" panose="02020603050405020304" pitchFamily="18" charset="0"/>
              </a:rPr>
              <a:t> while choosing the routes and with a minimal DOC difference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New Roman" panose="02020603050405020304" pitchFamily="18" charset="0"/>
                <a:ea typeface="Times New Roman" panose="02020603050405020304" pitchFamily="18" charset="0"/>
              </a:rPr>
              <a:t>35,00 M US$/</a:t>
            </a:r>
            <a:r>
              <a:rPr lang="en-US" sz="1800" dirty="0" err="1">
                <a:effectLst/>
                <a:latin typeface="Times New Roman" panose="02020603050405020304" pitchFamily="18" charset="0"/>
                <a:ea typeface="Times New Roman" panose="02020603050405020304" pitchFamily="18" charset="0"/>
              </a:rPr>
              <a:t>yr</a:t>
            </a:r>
            <a:r>
              <a:rPr lang="en-US" sz="1800" dirty="0">
                <a:effectLst/>
                <a:latin typeface="Times New Roman" panose="02020603050405020304" pitchFamily="18" charset="0"/>
                <a:ea typeface="Times New Roman" panose="02020603050405020304" pitchFamily="18" charset="0"/>
              </a:rPr>
              <a:t> with 713 flight‑cycles </a:t>
            </a:r>
            <a:r>
              <a:rPr lang="en-US" sz="1800" dirty="0" err="1">
                <a:effectLst/>
                <a:latin typeface="Times New Roman" panose="02020603050405020304" pitchFamily="18" charset="0"/>
                <a:ea typeface="Times New Roman" panose="02020603050405020304" pitchFamily="18" charset="0"/>
              </a:rPr>
              <a:t>à</a:t>
            </a:r>
            <a:r>
              <a:rPr lang="en-US" sz="1800" dirty="0">
                <a:effectLst/>
                <a:latin typeface="Times New Roman" panose="02020603050405020304" pitchFamily="18" charset="0"/>
                <a:ea typeface="Times New Roman" panose="02020603050405020304" pitchFamily="18" charset="0"/>
              </a:rPr>
              <a:t> 5.600 km;</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New Roman" panose="02020603050405020304" pitchFamily="18" charset="0"/>
                <a:ea typeface="Times New Roman" panose="02020603050405020304" pitchFamily="18" charset="0"/>
              </a:rPr>
              <a:t>35,17 M US$/</a:t>
            </a:r>
            <a:r>
              <a:rPr lang="en-US" sz="1800" dirty="0" err="1">
                <a:effectLst/>
                <a:latin typeface="Times New Roman" panose="02020603050405020304" pitchFamily="18" charset="0"/>
                <a:ea typeface="Times New Roman" panose="02020603050405020304" pitchFamily="18" charset="0"/>
              </a:rPr>
              <a:t>yr</a:t>
            </a:r>
            <a:r>
              <a:rPr lang="en-US" sz="1800" dirty="0">
                <a:effectLst/>
                <a:latin typeface="Times New Roman" panose="02020603050405020304" pitchFamily="18" charset="0"/>
                <a:ea typeface="Times New Roman" panose="02020603050405020304" pitchFamily="18" charset="0"/>
              </a:rPr>
              <a:t> with 673 flight‑cycles </a:t>
            </a:r>
            <a:r>
              <a:rPr lang="en-US" sz="1800" dirty="0" err="1">
                <a:effectLst/>
                <a:latin typeface="Times New Roman" panose="02020603050405020304" pitchFamily="18" charset="0"/>
                <a:ea typeface="Times New Roman" panose="02020603050405020304" pitchFamily="18" charset="0"/>
              </a:rPr>
              <a:t>à</a:t>
            </a:r>
            <a:r>
              <a:rPr lang="en-US" sz="1800" dirty="0">
                <a:effectLst/>
                <a:latin typeface="Times New Roman" panose="02020603050405020304" pitchFamily="18" charset="0"/>
                <a:ea typeface="Times New Roman" panose="02020603050405020304" pitchFamily="18" charset="0"/>
              </a:rPr>
              <a:t> 6.500 km; </a:t>
            </a:r>
            <a:endParaRPr lang="de-DE"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itchFamily="2" charset="2"/>
              <a:buChar char=""/>
              <a:tabLst>
                <a:tab pos="540385" algn="l"/>
              </a:tabLst>
            </a:pPr>
            <a:r>
              <a:rPr lang="en-US" sz="1800" dirty="0">
                <a:effectLst/>
                <a:latin typeface="Times New Roman" panose="02020603050405020304" pitchFamily="18" charset="0"/>
                <a:ea typeface="Times New Roman" panose="02020603050405020304" pitchFamily="18" charset="0"/>
              </a:rPr>
              <a:t>35,12 M US$/</a:t>
            </a:r>
            <a:r>
              <a:rPr lang="en-US" sz="1800" dirty="0" err="1">
                <a:effectLst/>
                <a:latin typeface="Times New Roman" panose="02020603050405020304" pitchFamily="18" charset="0"/>
                <a:ea typeface="Times New Roman" panose="02020603050405020304" pitchFamily="18" charset="0"/>
              </a:rPr>
              <a:t>yr</a:t>
            </a:r>
            <a:r>
              <a:rPr lang="en-US" sz="1800" dirty="0">
                <a:effectLst/>
                <a:latin typeface="Times New Roman" panose="02020603050405020304" pitchFamily="18" charset="0"/>
                <a:ea typeface="Times New Roman" panose="02020603050405020304" pitchFamily="18" charset="0"/>
              </a:rPr>
              <a:t> with 570 flight‑cycles </a:t>
            </a:r>
            <a:r>
              <a:rPr lang="en-US" sz="1800" dirty="0" err="1">
                <a:effectLst/>
                <a:latin typeface="Times New Roman" panose="02020603050405020304" pitchFamily="18" charset="0"/>
                <a:ea typeface="Times New Roman" panose="02020603050405020304" pitchFamily="18" charset="0"/>
              </a:rPr>
              <a:t>à</a:t>
            </a:r>
            <a:r>
              <a:rPr lang="en-US" sz="1800" dirty="0">
                <a:effectLst/>
                <a:latin typeface="Times New Roman" panose="02020603050405020304" pitchFamily="18" charset="0"/>
                <a:ea typeface="Times New Roman" panose="02020603050405020304" pitchFamily="18" charset="0"/>
              </a:rPr>
              <a:t> 7.400 km.</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en-US" sz="1800" dirty="0">
                <a:effectLst/>
                <a:latin typeface="Times New Roman" panose="02020603050405020304" pitchFamily="18" charset="0"/>
                <a:ea typeface="Times New Roman" panose="02020603050405020304" pitchFamily="18" charset="0"/>
              </a:rPr>
              <a:t>This happens because the effects of flight‑cycles and flight distance, which are inversely proportional,  </a:t>
            </a:r>
            <a:r>
              <a:rPr lang="en-US" sz="1800" b="1" dirty="0">
                <a:effectLst/>
                <a:latin typeface="Times New Roman" panose="02020603050405020304" pitchFamily="18" charset="0"/>
                <a:ea typeface="Times New Roman" panose="02020603050405020304" pitchFamily="18" charset="0"/>
              </a:rPr>
              <a:t>neutralize</a:t>
            </a:r>
            <a:r>
              <a:rPr lang="en-US" sz="1800" dirty="0">
                <a:effectLst/>
                <a:latin typeface="Times New Roman" panose="02020603050405020304" pitchFamily="18" charset="0"/>
                <a:ea typeface="Times New Roman" panose="02020603050405020304" pitchFamily="18" charset="0"/>
              </a:rPr>
              <a:t> each other in this </a:t>
            </a:r>
            <a:r>
              <a:rPr lang="en-US" sz="1800" b="1" dirty="0">
                <a:effectLst/>
                <a:latin typeface="Times New Roman" panose="02020603050405020304" pitchFamily="18" charset="0"/>
                <a:ea typeface="Times New Roman" panose="02020603050405020304" pitchFamily="18" charset="0"/>
              </a:rPr>
              <a:t>particular case</a:t>
            </a:r>
            <a:r>
              <a:rPr lang="en-US" sz="1800" dirty="0">
                <a:effectLst/>
                <a:latin typeface="Times New Roman" panose="02020603050405020304" pitchFamily="18" charset="0"/>
                <a:ea typeface="Times New Roman" panose="02020603050405020304" pitchFamily="18" charset="0"/>
              </a:rPr>
              <a:t>. These effects are responsible for the variation of </a:t>
            </a:r>
            <a:r>
              <a:rPr lang="en-US" sz="1800" i="1" dirty="0">
                <a:effectLst/>
                <a:latin typeface="Times New Roman" panose="02020603050405020304" pitchFamily="18" charset="0"/>
                <a:ea typeface="Times New Roman" panose="02020603050405020304" pitchFamily="18" charset="0"/>
              </a:rPr>
              <a:t>C</a:t>
            </a:r>
            <a:r>
              <a:rPr lang="en-US" sz="1800" i="1" baseline="-25000" dirty="0">
                <a:effectLst/>
                <a:latin typeface="Times New Roman" panose="02020603050405020304" pitchFamily="18" charset="0"/>
                <a:ea typeface="Times New Roman" panose="02020603050405020304" pitchFamily="18" charset="0"/>
              </a:rPr>
              <a:t>FEES</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i="1" dirty="0">
                <a:effectLst/>
                <a:latin typeface="Times New Roman" panose="02020603050405020304" pitchFamily="18" charset="0"/>
                <a:ea typeface="Times New Roman" panose="02020603050405020304" pitchFamily="18" charset="0"/>
              </a:rPr>
              <a:t> C</a:t>
            </a:r>
            <a:r>
              <a:rPr lang="en-US" sz="1800" i="1" baseline="-25000" dirty="0">
                <a:effectLst/>
                <a:latin typeface="Times New Roman" panose="02020603050405020304" pitchFamily="18" charset="0"/>
                <a:ea typeface="Times New Roman" panose="02020603050405020304" pitchFamily="18" charset="0"/>
              </a:rPr>
              <a:t>FUEL</a:t>
            </a:r>
            <a:r>
              <a:rPr lang="en-US" sz="1800" dirty="0">
                <a:effectLst/>
                <a:latin typeface="Times New Roman" panose="02020603050405020304" pitchFamily="18" charset="0"/>
                <a:ea typeface="Times New Roman" panose="02020603050405020304" pitchFamily="18" charset="0"/>
              </a:rPr>
              <a:t>, respectively – see Chapter 4. In order to assess the most profitable option,  airlines should consider the difference between ticket prices, i.e., medium-haul versus long-haul, and multiply it by the number of FCs. As an example, should the ticket prices for the flight New York-São Paulo, Brazil  (7.400 km) be at least 0,3% higher than in the flight New York-London (5.600 km), the model of M3 will be most profitable – this is mostly the case.</a:t>
            </a:r>
            <a:endParaRPr lang="de-DE"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800" dirty="0">
              <a:effectLst/>
              <a:latin typeface="Times New Roman" panose="02020603050405020304" pitchFamily="18" charset="0"/>
              <a:ea typeface="Times New Roman" panose="02020603050405020304" pitchFamily="18" charset="0"/>
            </a:endParaRP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34</a:t>
            </a:fld>
            <a:endParaRPr lang="de-DE"/>
          </a:p>
        </p:txBody>
      </p:sp>
    </p:spTree>
    <p:extLst>
      <p:ext uri="{BB962C8B-B14F-4D97-AF65-F5344CB8AC3E}">
        <p14:creationId xmlns:p14="http://schemas.microsoft.com/office/powerpoint/2010/main" val="13831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en-US" dirty="0"/>
          </a:p>
        </p:txBody>
      </p:sp>
      <p:sp>
        <p:nvSpPr>
          <p:cNvPr id="49156" name="Foliennummernplatzhalter 3"/>
          <p:cNvSpPr>
            <a:spLocks noGrp="1"/>
          </p:cNvSpPr>
          <p:nvPr>
            <p:ph type="sldNum" sz="quarter" idx="5"/>
          </p:nvPr>
        </p:nvSpPr>
        <p:spPr>
          <a:noFill/>
        </p:spPr>
        <p:txBody>
          <a:bodyPr/>
          <a:lstStyle/>
          <a:p>
            <a:fld id="{BCCE4FCF-2625-4CD9-85D8-EDEE52324239}"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35</a:t>
            </a:fld>
            <a:endParaRPr lang="de-DE"/>
          </a:p>
        </p:txBody>
      </p:sp>
    </p:spTree>
    <p:extLst>
      <p:ext uri="{BB962C8B-B14F-4D97-AF65-F5344CB8AC3E}">
        <p14:creationId xmlns:p14="http://schemas.microsoft.com/office/powerpoint/2010/main" val="1992287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p>
            <a:fld id="{901D1C43-62D4-4806-8CED-61A8594D71BF}" type="slidenum">
              <a:rPr lang="de-DE" smtClean="0"/>
              <a:pPr/>
              <a:t>38</a:t>
            </a:fld>
            <a:endParaRPr lang="de-DE"/>
          </a:p>
        </p:txBody>
      </p:sp>
      <p:sp>
        <p:nvSpPr>
          <p:cNvPr id="88067" name="Rectangle 1"/>
          <p:cNvSpPr>
            <a:spLocks noGrp="1" noRot="1" noChangeAspect="1" noChangeArrowheads="1" noTextEdit="1"/>
          </p:cNvSpPr>
          <p:nvPr>
            <p:ph type="sldImg"/>
          </p:nvPr>
        </p:nvSpPr>
        <p:spPr>
          <a:xfrm>
            <a:off x="1141413" y="685800"/>
            <a:ext cx="4575175" cy="3430588"/>
          </a:xfrm>
          <a:ln/>
        </p:spPr>
      </p:sp>
      <p:sp>
        <p:nvSpPr>
          <p:cNvPr id="88068" name="Rectangle 2"/>
          <p:cNvSpPr>
            <a:spLocks noGrp="1" noChangeArrowheads="1"/>
          </p:cNvSpPr>
          <p:nvPr>
            <p:ph type="body" idx="1"/>
          </p:nvPr>
        </p:nvSpPr>
        <p:spPr>
          <a:xfrm>
            <a:off x="915525" y="4344357"/>
            <a:ext cx="5026951" cy="4113169"/>
          </a:xfrm>
          <a:noFill/>
          <a:ln/>
        </p:spPr>
        <p:txBody>
          <a:bodyPr wrap="none" anchor="ctr"/>
          <a:lstStyle/>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en-US" dirty="0"/>
          </a:p>
        </p:txBody>
      </p:sp>
      <p:sp>
        <p:nvSpPr>
          <p:cNvPr id="49156" name="Foliennummernplatzhalter 3"/>
          <p:cNvSpPr>
            <a:spLocks noGrp="1"/>
          </p:cNvSpPr>
          <p:nvPr>
            <p:ph type="sldNum" sz="quarter" idx="5"/>
          </p:nvPr>
        </p:nvSpPr>
        <p:spPr>
          <a:noFill/>
        </p:spPr>
        <p:txBody>
          <a:bodyPr/>
          <a:lstStyle/>
          <a:p>
            <a:fld id="{BCCE4FCF-2625-4CD9-85D8-EDEE52324239}" type="slidenum">
              <a:rPr lang="de-DE" smtClean="0"/>
              <a:pPr/>
              <a:t>4</a:t>
            </a:fld>
            <a:endParaRPr lang="de-DE"/>
          </a:p>
        </p:txBody>
      </p:sp>
    </p:spTree>
    <p:extLst>
      <p:ext uri="{BB962C8B-B14F-4D97-AF65-F5344CB8AC3E}">
        <p14:creationId xmlns:p14="http://schemas.microsoft.com/office/powerpoint/2010/main" val="46297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5</a:t>
            </a:fld>
            <a:endParaRPr lang="de-DE"/>
          </a:p>
        </p:txBody>
      </p:sp>
    </p:spTree>
    <p:extLst>
      <p:ext uri="{BB962C8B-B14F-4D97-AF65-F5344CB8AC3E}">
        <p14:creationId xmlns:p14="http://schemas.microsoft.com/office/powerpoint/2010/main" val="183186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6</a:t>
            </a:fld>
            <a:endParaRPr lang="de-DE"/>
          </a:p>
        </p:txBody>
      </p:sp>
    </p:spTree>
    <p:extLst>
      <p:ext uri="{BB962C8B-B14F-4D97-AF65-F5344CB8AC3E}">
        <p14:creationId xmlns:p14="http://schemas.microsoft.com/office/powerpoint/2010/main" val="235488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7</a:t>
            </a:fld>
            <a:endParaRPr lang="de-DE"/>
          </a:p>
        </p:txBody>
      </p:sp>
    </p:spTree>
    <p:extLst>
      <p:ext uri="{BB962C8B-B14F-4D97-AF65-F5344CB8AC3E}">
        <p14:creationId xmlns:p14="http://schemas.microsoft.com/office/powerpoint/2010/main" val="198851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8</a:t>
            </a:fld>
            <a:endParaRPr lang="de-DE"/>
          </a:p>
        </p:txBody>
      </p:sp>
    </p:spTree>
    <p:extLst>
      <p:ext uri="{BB962C8B-B14F-4D97-AF65-F5344CB8AC3E}">
        <p14:creationId xmlns:p14="http://schemas.microsoft.com/office/powerpoint/2010/main" val="427816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pitchFamily="2" charset="0"/>
                <a:ea typeface="Times New Roman" panose="02020603050405020304" pitchFamily="18" charset="0"/>
              </a:rPr>
              <a:t>Specific fuel consumption (kilograms per hundred kilometers and passenger) similar to those of airlines – e.g., 3.6-4,1kg/100km/Pax by Lufthansa Group (2020) in the year 2020</a:t>
            </a:r>
          </a:p>
          <a:p>
            <a:endParaRPr lang="en-US"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10</a:t>
            </a:fld>
            <a:endParaRPr lang="de-DE"/>
          </a:p>
        </p:txBody>
      </p:sp>
    </p:spTree>
    <p:extLst>
      <p:ext uri="{BB962C8B-B14F-4D97-AF65-F5344CB8AC3E}">
        <p14:creationId xmlns:p14="http://schemas.microsoft.com/office/powerpoint/2010/main" val="71883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Line 7"/>
          <p:cNvSpPr>
            <a:spLocks noChangeShapeType="1"/>
          </p:cNvSpPr>
          <p:nvPr userDrawn="1"/>
        </p:nvSpPr>
        <p:spPr bwMode="auto">
          <a:xfrm>
            <a:off x="0" y="1676400"/>
            <a:ext cx="615950" cy="0"/>
          </a:xfrm>
          <a:prstGeom prst="line">
            <a:avLst/>
          </a:prstGeom>
          <a:noFill/>
          <a:ln w="90043">
            <a:solidFill>
              <a:srgbClr val="A3A3A3"/>
            </a:solidFill>
            <a:round/>
            <a:headEnd/>
            <a:tailEnd/>
          </a:ln>
          <a:effectLst/>
        </p:spPr>
        <p:txBody>
          <a:bodyPr wrap="none" anchor="ctr"/>
          <a:lstStyle/>
          <a:p>
            <a:pPr>
              <a:defRPr/>
            </a:pPr>
            <a:endParaRPr lang="en-US"/>
          </a:p>
        </p:txBody>
      </p:sp>
      <p:sp>
        <p:nvSpPr>
          <p:cNvPr id="3" name="Line 8"/>
          <p:cNvSpPr>
            <a:spLocks noChangeShapeType="1"/>
          </p:cNvSpPr>
          <p:nvPr userDrawn="1"/>
        </p:nvSpPr>
        <p:spPr bwMode="auto">
          <a:xfrm>
            <a:off x="615950" y="1676400"/>
            <a:ext cx="8528050" cy="0"/>
          </a:xfrm>
          <a:prstGeom prst="line">
            <a:avLst/>
          </a:prstGeom>
          <a:noFill/>
          <a:ln w="90043">
            <a:solidFill>
              <a:srgbClr val="000070"/>
            </a:solidFill>
            <a:round/>
            <a:headEnd/>
            <a:tailEnd/>
          </a:ln>
          <a:effectLst/>
        </p:spPr>
        <p:txBody>
          <a:bodyPr wrap="none" anchor="ctr"/>
          <a:lstStyle/>
          <a:p>
            <a:pPr>
              <a:defRPr/>
            </a:pPr>
            <a:endParaRPr lang="en-US"/>
          </a:p>
        </p:txBody>
      </p:sp>
      <p:sp>
        <p:nvSpPr>
          <p:cNvPr id="4" name="Text Box 10"/>
          <p:cNvSpPr txBox="1">
            <a:spLocks noChangeArrowheads="1"/>
          </p:cNvSpPr>
          <p:nvPr userDrawn="1"/>
        </p:nvSpPr>
        <p:spPr bwMode="auto">
          <a:xfrm>
            <a:off x="533400" y="1828800"/>
            <a:ext cx="8081963" cy="265113"/>
          </a:xfrm>
          <a:prstGeom prst="rect">
            <a:avLst/>
          </a:prstGeom>
          <a:noFill/>
          <a:ln w="9525">
            <a:noFill/>
            <a:miter lim="800000"/>
            <a:headEnd/>
            <a:tailEnd/>
          </a:ln>
          <a:effectLst/>
        </p:spPr>
        <p:txBody>
          <a:bodyPr lIns="80165" tIns="40083" rIns="80165" bIns="40083">
            <a:spAutoFit/>
          </a:bodyPr>
          <a:lstStyle/>
          <a:p>
            <a:pPr defTabSz="801688">
              <a:spcBef>
                <a:spcPct val="50000"/>
              </a:spcBef>
              <a:defRPr/>
            </a:pPr>
            <a:r>
              <a:rPr lang="de-DE" sz="1200" b="1" dirty="0">
                <a:solidFill>
                  <a:srgbClr val="000000"/>
                </a:solidFill>
                <a:latin typeface="Arial" pitchFamily="34" charset="0"/>
                <a:cs typeface="Arial" pitchFamily="34" charset="0"/>
              </a:rPr>
              <a:t>AIRCRAFT DESIGN AND SYSTEMS GROUP (AERO)</a:t>
            </a:r>
          </a:p>
        </p:txBody>
      </p:sp>
      <p:pic>
        <p:nvPicPr>
          <p:cNvPr id="5" name="Picture 11" descr="logoAero_l"/>
          <p:cNvPicPr>
            <a:picLocks noChangeAspect="1" noChangeArrowheads="1"/>
          </p:cNvPicPr>
          <p:nvPr userDrawn="1"/>
        </p:nvPicPr>
        <p:blipFill>
          <a:blip r:embed="rId2" cstate="print"/>
          <a:srcRect/>
          <a:stretch>
            <a:fillRect/>
          </a:stretch>
        </p:blipFill>
        <p:spPr bwMode="auto">
          <a:xfrm>
            <a:off x="582613" y="333375"/>
            <a:ext cx="1584325" cy="982663"/>
          </a:xfrm>
          <a:prstGeom prst="rect">
            <a:avLst/>
          </a:prstGeom>
          <a:noFill/>
          <a:ln w="9525">
            <a:noFill/>
            <a:miter lim="800000"/>
            <a:headEnd/>
            <a:tailEnd/>
          </a:ln>
        </p:spPr>
      </p:pic>
      <p:sp>
        <p:nvSpPr>
          <p:cNvPr id="6" name="Line 14"/>
          <p:cNvSpPr>
            <a:spLocks noChangeShapeType="1"/>
          </p:cNvSpPr>
          <p:nvPr userDrawn="1"/>
        </p:nvSpPr>
        <p:spPr bwMode="auto">
          <a:xfrm>
            <a:off x="6629400" y="1658938"/>
            <a:ext cx="0" cy="5199062"/>
          </a:xfrm>
          <a:prstGeom prst="line">
            <a:avLst/>
          </a:prstGeom>
          <a:noFill/>
          <a:ln w="25400">
            <a:solidFill>
              <a:srgbClr val="000070"/>
            </a:solidFill>
            <a:round/>
            <a:headEnd/>
            <a:tailEnd/>
          </a:ln>
          <a:effectLst/>
        </p:spPr>
        <p:txBody>
          <a:bodyPr wrap="none" anchor="ctr"/>
          <a:lstStyle/>
          <a:p>
            <a:pPr>
              <a:defRPr/>
            </a:pPr>
            <a:endParaRPr lang="en-US"/>
          </a:p>
        </p:txBody>
      </p:sp>
      <p:grpSp>
        <p:nvGrpSpPr>
          <p:cNvPr id="7" name="Group 11"/>
          <p:cNvGrpSpPr>
            <a:grpSpLocks/>
          </p:cNvGrpSpPr>
          <p:nvPr userDrawn="1"/>
        </p:nvGrpSpPr>
        <p:grpSpPr bwMode="auto">
          <a:xfrm>
            <a:off x="5003800" y="260350"/>
            <a:ext cx="3787775" cy="1146175"/>
            <a:chOff x="5274" y="532"/>
            <a:chExt cx="5964" cy="1804"/>
          </a:xfrm>
        </p:grpSpPr>
        <p:sp>
          <p:nvSpPr>
            <p:cNvPr id="8" name="Text Box 12"/>
            <p:cNvSpPr txBox="1">
              <a:spLocks noChangeArrowheads="1"/>
            </p:cNvSpPr>
            <p:nvPr/>
          </p:nvSpPr>
          <p:spPr bwMode="auto">
            <a:xfrm>
              <a:off x="5274" y="717"/>
              <a:ext cx="5964" cy="1619"/>
            </a:xfrm>
            <a:prstGeom prst="rect">
              <a:avLst/>
            </a:prstGeom>
            <a:solidFill>
              <a:srgbClr val="FFFFFF"/>
            </a:solidFill>
            <a:ln w="9525">
              <a:noFill/>
              <a:miter lim="800000"/>
              <a:headEnd/>
              <a:tailEnd/>
            </a:ln>
          </p:spPr>
          <p:txBody>
            <a:bodyPr lIns="0" tIns="0" rIns="0" bIns="0"/>
            <a:lstStyle/>
            <a:p>
              <a:pPr>
                <a:spcAft>
                  <a:spcPts val="1000"/>
                </a:spcAft>
                <a:defRPr/>
              </a:pPr>
              <a:endParaRPr lang="en-US" sz="1000" dirty="0">
                <a:solidFill>
                  <a:srgbClr val="000080"/>
                </a:solidFill>
                <a:latin typeface="Frutiger Roman" charset="0"/>
              </a:endParaRPr>
            </a:p>
            <a:p>
              <a:pPr>
                <a:spcBef>
                  <a:spcPts val="0"/>
                </a:spcBef>
                <a:spcAft>
                  <a:spcPts val="600"/>
                </a:spcAft>
                <a:defRPr/>
              </a:pPr>
              <a:endParaRPr lang="en-US" sz="1000" dirty="0">
                <a:solidFill>
                  <a:srgbClr val="000080"/>
                </a:solidFill>
                <a:latin typeface="Frutiger Roman" charset="0"/>
              </a:endParaRPr>
            </a:p>
            <a:p>
              <a:pPr>
                <a:spcBef>
                  <a:spcPts val="0"/>
                </a:spcBef>
                <a:spcAft>
                  <a:spcPts val="600"/>
                </a:spcAft>
                <a:defRPr/>
              </a:pPr>
              <a:r>
                <a:rPr lang="en-US" sz="1000" dirty="0">
                  <a:solidFill>
                    <a:srgbClr val="000080"/>
                  </a:solidFill>
                  <a:latin typeface="Frutiger Roman" charset="0"/>
                </a:rPr>
                <a:t>Hochschule für Angewandte Wissenschaften Hamburg</a:t>
              </a:r>
            </a:p>
            <a:p>
              <a:pPr algn="r">
                <a:spcAft>
                  <a:spcPts val="1000"/>
                </a:spcAft>
                <a:defRPr/>
              </a:pPr>
              <a:r>
                <a:rPr lang="en-US" sz="1000" i="1" dirty="0">
                  <a:solidFill>
                    <a:srgbClr val="000080"/>
                  </a:solidFill>
                  <a:latin typeface="Frutiger Roman" charset="0"/>
                </a:rPr>
                <a:t>Hamburg University of Applied Sciences</a:t>
              </a:r>
              <a:endParaRPr lang="en-US" dirty="0"/>
            </a:p>
          </p:txBody>
        </p:sp>
        <p:grpSp>
          <p:nvGrpSpPr>
            <p:cNvPr id="9" name="Group 13"/>
            <p:cNvGrpSpPr>
              <a:grpSpLocks/>
            </p:cNvGrpSpPr>
            <p:nvPr/>
          </p:nvGrpSpPr>
          <p:grpSpPr bwMode="auto">
            <a:xfrm>
              <a:off x="8901" y="546"/>
              <a:ext cx="790" cy="798"/>
              <a:chOff x="3398" y="2893"/>
              <a:chExt cx="1077" cy="1010"/>
            </a:xfrm>
          </p:grpSpPr>
          <p:grpSp>
            <p:nvGrpSpPr>
              <p:cNvPr id="10" name="Group 14"/>
              <p:cNvGrpSpPr>
                <a:grpSpLocks/>
              </p:cNvGrpSpPr>
              <p:nvPr/>
            </p:nvGrpSpPr>
            <p:grpSpPr bwMode="auto">
              <a:xfrm>
                <a:off x="3398" y="2893"/>
                <a:ext cx="1077" cy="143"/>
                <a:chOff x="3398" y="2893"/>
                <a:chExt cx="1077" cy="143"/>
              </a:xfrm>
            </p:grpSpPr>
            <p:sp>
              <p:nvSpPr>
                <p:cNvPr id="20" name="Line 15"/>
                <p:cNvSpPr>
                  <a:spLocks noChangeShapeType="1"/>
                </p:cNvSpPr>
                <p:nvPr/>
              </p:nvSpPr>
              <p:spPr bwMode="auto">
                <a:xfrm>
                  <a:off x="3688" y="3037"/>
                  <a:ext cx="787" cy="0"/>
                </a:xfrm>
                <a:prstGeom prst="line">
                  <a:avLst/>
                </a:prstGeom>
                <a:noFill/>
                <a:ln w="44450">
                  <a:solidFill>
                    <a:srgbClr val="000080"/>
                  </a:solidFill>
                  <a:round/>
                  <a:headEnd/>
                  <a:tailEnd/>
                </a:ln>
              </p:spPr>
              <p:txBody>
                <a:bodyPr/>
                <a:lstStyle/>
                <a:p>
                  <a:pPr>
                    <a:defRPr/>
                  </a:pPr>
                  <a:endParaRPr lang="en-US"/>
                </a:p>
              </p:txBody>
            </p:sp>
            <p:sp>
              <p:nvSpPr>
                <p:cNvPr id="21" name="Line 16"/>
                <p:cNvSpPr>
                  <a:spLocks noChangeShapeType="1"/>
                </p:cNvSpPr>
                <p:nvPr/>
              </p:nvSpPr>
              <p:spPr bwMode="auto">
                <a:xfrm>
                  <a:off x="3398" y="2894"/>
                  <a:ext cx="791" cy="0"/>
                </a:xfrm>
                <a:prstGeom prst="line">
                  <a:avLst/>
                </a:prstGeom>
                <a:noFill/>
                <a:ln w="44450">
                  <a:solidFill>
                    <a:srgbClr val="99CCFF"/>
                  </a:solidFill>
                  <a:round/>
                  <a:headEnd/>
                  <a:tailEnd/>
                </a:ln>
              </p:spPr>
              <p:txBody>
                <a:bodyPr/>
                <a:lstStyle/>
                <a:p>
                  <a:pPr>
                    <a:defRPr/>
                  </a:pPr>
                  <a:endParaRPr lang="en-US"/>
                </a:p>
              </p:txBody>
            </p:sp>
          </p:grpSp>
          <p:grpSp>
            <p:nvGrpSpPr>
              <p:cNvPr id="11" name="Group 17"/>
              <p:cNvGrpSpPr>
                <a:grpSpLocks/>
              </p:cNvGrpSpPr>
              <p:nvPr/>
            </p:nvGrpSpPr>
            <p:grpSpPr bwMode="auto">
              <a:xfrm>
                <a:off x="3398" y="3761"/>
                <a:ext cx="1077" cy="142"/>
                <a:chOff x="3398" y="2892"/>
                <a:chExt cx="1077" cy="142"/>
              </a:xfrm>
            </p:grpSpPr>
            <p:sp>
              <p:nvSpPr>
                <p:cNvPr id="18" name="Line 18"/>
                <p:cNvSpPr>
                  <a:spLocks noChangeShapeType="1"/>
                </p:cNvSpPr>
                <p:nvPr/>
              </p:nvSpPr>
              <p:spPr bwMode="auto">
                <a:xfrm>
                  <a:off x="3688" y="3034"/>
                  <a:ext cx="787" cy="0"/>
                </a:xfrm>
                <a:prstGeom prst="line">
                  <a:avLst/>
                </a:prstGeom>
                <a:noFill/>
                <a:ln w="44450">
                  <a:solidFill>
                    <a:srgbClr val="000080"/>
                  </a:solidFill>
                  <a:round/>
                  <a:headEnd/>
                  <a:tailEnd/>
                </a:ln>
              </p:spPr>
              <p:txBody>
                <a:bodyPr/>
                <a:lstStyle/>
                <a:p>
                  <a:pPr>
                    <a:defRPr/>
                  </a:pPr>
                  <a:endParaRPr lang="en-US"/>
                </a:p>
              </p:txBody>
            </p:sp>
            <p:sp>
              <p:nvSpPr>
                <p:cNvPr id="19" name="Line 19"/>
                <p:cNvSpPr>
                  <a:spLocks noChangeShapeType="1"/>
                </p:cNvSpPr>
                <p:nvPr/>
              </p:nvSpPr>
              <p:spPr bwMode="auto">
                <a:xfrm>
                  <a:off x="3398" y="2892"/>
                  <a:ext cx="791" cy="0"/>
                </a:xfrm>
                <a:prstGeom prst="line">
                  <a:avLst/>
                </a:prstGeom>
                <a:noFill/>
                <a:ln w="44450">
                  <a:solidFill>
                    <a:srgbClr val="99CCFF"/>
                  </a:solidFill>
                  <a:round/>
                  <a:headEnd/>
                  <a:tailEnd/>
                </a:ln>
              </p:spPr>
              <p:txBody>
                <a:bodyPr/>
                <a:lstStyle/>
                <a:p>
                  <a:pPr>
                    <a:defRPr/>
                  </a:pPr>
                  <a:endParaRPr lang="en-US"/>
                </a:p>
              </p:txBody>
            </p:sp>
          </p:grpSp>
          <p:grpSp>
            <p:nvGrpSpPr>
              <p:cNvPr id="12" name="Group 20"/>
              <p:cNvGrpSpPr>
                <a:grpSpLocks/>
              </p:cNvGrpSpPr>
              <p:nvPr/>
            </p:nvGrpSpPr>
            <p:grpSpPr bwMode="auto">
              <a:xfrm>
                <a:off x="3398" y="3479"/>
                <a:ext cx="1077" cy="142"/>
                <a:chOff x="3398" y="2893"/>
                <a:chExt cx="1077" cy="142"/>
              </a:xfrm>
            </p:grpSpPr>
            <p:sp>
              <p:nvSpPr>
                <p:cNvPr id="16" name="Line 21"/>
                <p:cNvSpPr>
                  <a:spLocks noChangeShapeType="1"/>
                </p:cNvSpPr>
                <p:nvPr/>
              </p:nvSpPr>
              <p:spPr bwMode="auto">
                <a:xfrm>
                  <a:off x="3688" y="3036"/>
                  <a:ext cx="787" cy="0"/>
                </a:xfrm>
                <a:prstGeom prst="line">
                  <a:avLst/>
                </a:prstGeom>
                <a:noFill/>
                <a:ln w="44450">
                  <a:solidFill>
                    <a:srgbClr val="000080"/>
                  </a:solidFill>
                  <a:round/>
                  <a:headEnd/>
                  <a:tailEnd/>
                </a:ln>
              </p:spPr>
              <p:txBody>
                <a:bodyPr/>
                <a:lstStyle/>
                <a:p>
                  <a:pPr>
                    <a:defRPr/>
                  </a:pPr>
                  <a:endParaRPr lang="en-US"/>
                </a:p>
              </p:txBody>
            </p:sp>
            <p:sp>
              <p:nvSpPr>
                <p:cNvPr id="17" name="Line 22"/>
                <p:cNvSpPr>
                  <a:spLocks noChangeShapeType="1"/>
                </p:cNvSpPr>
                <p:nvPr/>
              </p:nvSpPr>
              <p:spPr bwMode="auto">
                <a:xfrm>
                  <a:off x="3398" y="2893"/>
                  <a:ext cx="791" cy="0"/>
                </a:xfrm>
                <a:prstGeom prst="line">
                  <a:avLst/>
                </a:prstGeom>
                <a:noFill/>
                <a:ln w="44450">
                  <a:solidFill>
                    <a:srgbClr val="99CCFF"/>
                  </a:solidFill>
                  <a:round/>
                  <a:headEnd/>
                  <a:tailEnd/>
                </a:ln>
              </p:spPr>
              <p:txBody>
                <a:bodyPr/>
                <a:lstStyle/>
                <a:p>
                  <a:pPr>
                    <a:defRPr/>
                  </a:pPr>
                  <a:endParaRPr lang="en-US"/>
                </a:p>
              </p:txBody>
            </p:sp>
          </p:grpSp>
          <p:grpSp>
            <p:nvGrpSpPr>
              <p:cNvPr id="13" name="Group 23"/>
              <p:cNvGrpSpPr>
                <a:grpSpLocks/>
              </p:cNvGrpSpPr>
              <p:nvPr/>
            </p:nvGrpSpPr>
            <p:grpSpPr bwMode="auto">
              <a:xfrm>
                <a:off x="3398" y="3181"/>
                <a:ext cx="1077" cy="140"/>
                <a:chOff x="3398" y="2897"/>
                <a:chExt cx="1077" cy="140"/>
              </a:xfrm>
            </p:grpSpPr>
            <p:sp>
              <p:nvSpPr>
                <p:cNvPr id="14" name="Line 24"/>
                <p:cNvSpPr>
                  <a:spLocks noChangeShapeType="1"/>
                </p:cNvSpPr>
                <p:nvPr/>
              </p:nvSpPr>
              <p:spPr bwMode="auto">
                <a:xfrm>
                  <a:off x="3688" y="3037"/>
                  <a:ext cx="787" cy="0"/>
                </a:xfrm>
                <a:prstGeom prst="line">
                  <a:avLst/>
                </a:prstGeom>
                <a:noFill/>
                <a:ln w="44450">
                  <a:solidFill>
                    <a:srgbClr val="000080"/>
                  </a:solidFill>
                  <a:round/>
                  <a:headEnd/>
                  <a:tailEnd/>
                </a:ln>
              </p:spPr>
              <p:txBody>
                <a:bodyPr/>
                <a:lstStyle/>
                <a:p>
                  <a:pPr>
                    <a:defRPr/>
                  </a:pPr>
                  <a:endParaRPr lang="en-US"/>
                </a:p>
              </p:txBody>
            </p:sp>
            <p:sp>
              <p:nvSpPr>
                <p:cNvPr id="15" name="Line 25"/>
                <p:cNvSpPr>
                  <a:spLocks noChangeShapeType="1"/>
                </p:cNvSpPr>
                <p:nvPr/>
              </p:nvSpPr>
              <p:spPr bwMode="auto">
                <a:xfrm>
                  <a:off x="3398" y="2898"/>
                  <a:ext cx="791" cy="0"/>
                </a:xfrm>
                <a:prstGeom prst="line">
                  <a:avLst/>
                </a:prstGeom>
                <a:noFill/>
                <a:ln w="44450">
                  <a:solidFill>
                    <a:srgbClr val="99CCFF"/>
                  </a:solidFill>
                  <a:round/>
                  <a:headEnd/>
                  <a:tailEnd/>
                </a:ln>
              </p:spPr>
              <p:txBody>
                <a:bodyPr/>
                <a:lstStyle/>
                <a:p>
                  <a:pPr>
                    <a:defRPr/>
                  </a:pPr>
                  <a:endParaRPr lang="en-US"/>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519113" y="2200275"/>
            <a:ext cx="8229600" cy="4108450"/>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1313" y="1630363"/>
            <a:ext cx="2057400" cy="4678362"/>
          </a:xfrm>
          <a:prstGeom prst="rect">
            <a:avLst/>
          </a:prstGeo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519113" y="1630363"/>
            <a:ext cx="6019800" cy="4678362"/>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519113" y="2200275"/>
            <a:ext cx="4038600" cy="410845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10113" y="2200275"/>
            <a:ext cx="4038600" cy="410845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9113" y="2200277"/>
            <a:ext cx="8228012" cy="41068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lvl1pPr>
              <a:defRPr>
                <a:latin typeface="Arial" pitchFamily="34" charset="0"/>
                <a:cs typeface="Arial" pitchFamily="34" charset="0"/>
              </a:defRPr>
            </a:lvl1pPr>
          </a:lstStyle>
          <a:p>
            <a:r>
              <a:rPr lang="de-DE" dirty="0"/>
              <a:t>Titelmasterformat durch Klicken bearbeiten</a:t>
            </a:r>
            <a:endParaRPr lang="en-US" dirty="0"/>
          </a:p>
        </p:txBody>
      </p:sp>
      <p:sp>
        <p:nvSpPr>
          <p:cNvPr id="3" name="Inhaltsplatzhalter 2"/>
          <p:cNvSpPr>
            <a:spLocks noGrp="1"/>
          </p:cNvSpPr>
          <p:nvPr>
            <p:ph idx="1"/>
          </p:nvPr>
        </p:nvSpPr>
        <p:spPr>
          <a:xfrm>
            <a:off x="519113" y="2200275"/>
            <a:ext cx="8229600" cy="410845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Inhaltsplatzhalter 2"/>
          <p:cNvSpPr>
            <a:spLocks noGrp="1"/>
          </p:cNvSpPr>
          <p:nvPr>
            <p:ph sz="half" idx="1"/>
          </p:nvPr>
        </p:nvSpPr>
        <p:spPr>
          <a:xfrm>
            <a:off x="519113" y="2200275"/>
            <a:ext cx="4038600" cy="4108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10113" y="2200275"/>
            <a:ext cx="4038600" cy="4108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Line 4"/>
          <p:cNvSpPr>
            <a:spLocks noChangeShapeType="1"/>
          </p:cNvSpPr>
          <p:nvPr userDrawn="1"/>
        </p:nvSpPr>
        <p:spPr bwMode="auto">
          <a:xfrm>
            <a:off x="0" y="6381750"/>
            <a:ext cx="615950" cy="0"/>
          </a:xfrm>
          <a:prstGeom prst="line">
            <a:avLst/>
          </a:prstGeom>
          <a:noFill/>
          <a:ln w="19050">
            <a:solidFill>
              <a:schemeClr val="tx1"/>
            </a:solidFill>
            <a:round/>
            <a:headEnd/>
            <a:tailEnd/>
          </a:ln>
          <a:effectLst/>
        </p:spPr>
        <p:txBody>
          <a:bodyPr wrap="none" anchor="ctr"/>
          <a:lstStyle/>
          <a:p>
            <a:pPr>
              <a:defRPr/>
            </a:pPr>
            <a:endParaRPr lang="en-US"/>
          </a:p>
        </p:txBody>
      </p:sp>
      <p:sp>
        <p:nvSpPr>
          <p:cNvPr id="33797" name="Rectangle 5"/>
          <p:cNvSpPr>
            <a:spLocks noChangeArrowheads="1"/>
          </p:cNvSpPr>
          <p:nvPr/>
        </p:nvSpPr>
        <p:spPr bwMode="auto">
          <a:xfrm>
            <a:off x="2634317" y="6427788"/>
            <a:ext cx="3228975" cy="457200"/>
          </a:xfrm>
          <a:prstGeom prst="rect">
            <a:avLst/>
          </a:prstGeom>
          <a:noFill/>
          <a:ln w="9525">
            <a:noFill/>
            <a:miter lim="800000"/>
            <a:headEnd/>
            <a:tailEnd/>
          </a:ln>
          <a:effectLst/>
        </p:spPr>
        <p:txBody>
          <a:bodyPr lIns="91428" tIns="45715" rIns="91428" bIns="45715"/>
          <a:lstStyle/>
          <a:p>
            <a:pPr algn="ctr">
              <a:defRPr/>
            </a:pPr>
            <a:r>
              <a:rPr lang="de-DE" sz="1000" dirty="0">
                <a:solidFill>
                  <a:srgbClr val="000000"/>
                </a:solidFill>
                <a:latin typeface="Arial" pitchFamily="34" charset="0"/>
                <a:cs typeface="Arial" pitchFamily="34" charset="0"/>
              </a:rPr>
              <a:t>Presentation of the Bachelor Thesis</a:t>
            </a:r>
          </a:p>
          <a:p>
            <a:pPr algn="ctr">
              <a:defRPr/>
            </a:pPr>
            <a:r>
              <a:rPr lang="de-DE" sz="1000" dirty="0">
                <a:solidFill>
                  <a:srgbClr val="000000"/>
                </a:solidFill>
                <a:latin typeface="Arial" pitchFamily="34" charset="0"/>
                <a:cs typeface="Arial" pitchFamily="34" charset="0"/>
              </a:rPr>
              <a:t>Hamburg, 2022-02-17</a:t>
            </a:r>
          </a:p>
        </p:txBody>
      </p:sp>
      <p:pic>
        <p:nvPicPr>
          <p:cNvPr id="3076" name="Picture 6" descr="logoAero_l"/>
          <p:cNvPicPr>
            <a:picLocks noChangeAspect="1" noChangeArrowheads="1"/>
          </p:cNvPicPr>
          <p:nvPr userDrawn="1"/>
        </p:nvPicPr>
        <p:blipFill>
          <a:blip r:embed="rId15" cstate="print"/>
          <a:srcRect/>
          <a:stretch>
            <a:fillRect/>
          </a:stretch>
        </p:blipFill>
        <p:spPr bwMode="auto">
          <a:xfrm>
            <a:off x="8496300" y="6464300"/>
            <a:ext cx="504825" cy="312738"/>
          </a:xfrm>
          <a:prstGeom prst="rect">
            <a:avLst/>
          </a:prstGeom>
          <a:noFill/>
          <a:ln w="9525">
            <a:noFill/>
            <a:miter lim="800000"/>
            <a:headEnd/>
            <a:tailEnd/>
          </a:ln>
        </p:spPr>
      </p:pic>
      <p:sp>
        <p:nvSpPr>
          <p:cNvPr id="33799" name="Rectangle 7"/>
          <p:cNvSpPr>
            <a:spLocks noChangeArrowheads="1"/>
          </p:cNvSpPr>
          <p:nvPr userDrawn="1"/>
        </p:nvSpPr>
        <p:spPr bwMode="auto">
          <a:xfrm>
            <a:off x="384778" y="6364726"/>
            <a:ext cx="3671887" cy="493274"/>
          </a:xfrm>
          <a:prstGeom prst="rect">
            <a:avLst/>
          </a:prstGeom>
          <a:noFill/>
          <a:ln w="9525">
            <a:noFill/>
            <a:miter lim="800000"/>
            <a:headEnd/>
            <a:tailEnd/>
          </a:ln>
          <a:effectLst/>
        </p:spPr>
        <p:txBody>
          <a:bodyPr lIns="91428" tIns="45715" rIns="91428" bIns="45715"/>
          <a:lstStyle/>
          <a:p>
            <a:pPr>
              <a:defRPr/>
            </a:pPr>
            <a:r>
              <a:rPr lang="de-DE" sz="1000" dirty="0">
                <a:solidFill>
                  <a:srgbClr val="000000"/>
                </a:solidFill>
                <a:latin typeface="Arial" pitchFamily="34" charset="0"/>
                <a:cs typeface="Arial" pitchFamily="34" charset="0"/>
              </a:rPr>
              <a:t>Diego Fonseca</a:t>
            </a:r>
          </a:p>
          <a:p>
            <a:pPr>
              <a:defRPr/>
            </a:pPr>
            <a:r>
              <a:rPr lang="en-US" sz="900" dirty="0">
                <a:solidFill>
                  <a:srgbClr val="000000"/>
                </a:solidFill>
                <a:latin typeface="Arial" pitchFamily="34" charset="0"/>
                <a:cs typeface="Arial" pitchFamily="34" charset="0"/>
              </a:rPr>
              <a:t>Direct Operating Costs, Fuel Consumption </a:t>
            </a:r>
          </a:p>
          <a:p>
            <a:pPr>
              <a:defRPr/>
            </a:pPr>
            <a:r>
              <a:rPr lang="en-US" sz="900" dirty="0">
                <a:solidFill>
                  <a:srgbClr val="000000"/>
                </a:solidFill>
                <a:latin typeface="Arial" pitchFamily="34" charset="0"/>
                <a:cs typeface="Arial" pitchFamily="34" charset="0"/>
              </a:rPr>
              <a:t>and Cabin Layout of the Airbus A321LR</a:t>
            </a:r>
            <a:endParaRPr lang="de-DE" sz="900" dirty="0">
              <a:solidFill>
                <a:srgbClr val="000000"/>
              </a:solidFill>
              <a:latin typeface="Arial" pitchFamily="34" charset="0"/>
              <a:cs typeface="Arial" pitchFamily="34" charset="0"/>
            </a:endParaRPr>
          </a:p>
        </p:txBody>
      </p:sp>
      <p:sp>
        <p:nvSpPr>
          <p:cNvPr id="33804" name="Line 12"/>
          <p:cNvSpPr>
            <a:spLocks noChangeShapeType="1"/>
          </p:cNvSpPr>
          <p:nvPr userDrawn="1"/>
        </p:nvSpPr>
        <p:spPr bwMode="auto">
          <a:xfrm>
            <a:off x="0" y="908050"/>
            <a:ext cx="615950" cy="0"/>
          </a:xfrm>
          <a:prstGeom prst="line">
            <a:avLst/>
          </a:prstGeom>
          <a:noFill/>
          <a:ln w="90043">
            <a:solidFill>
              <a:srgbClr val="A3A3A3"/>
            </a:solidFill>
            <a:round/>
            <a:headEnd/>
            <a:tailEnd/>
          </a:ln>
          <a:effectLst/>
        </p:spPr>
        <p:txBody>
          <a:bodyPr wrap="none" anchor="ctr"/>
          <a:lstStyle/>
          <a:p>
            <a:pPr>
              <a:defRPr/>
            </a:pPr>
            <a:endParaRPr lang="en-US"/>
          </a:p>
        </p:txBody>
      </p:sp>
      <p:sp>
        <p:nvSpPr>
          <p:cNvPr id="33805" name="Line 13"/>
          <p:cNvSpPr>
            <a:spLocks noChangeShapeType="1"/>
          </p:cNvSpPr>
          <p:nvPr userDrawn="1"/>
        </p:nvSpPr>
        <p:spPr bwMode="auto">
          <a:xfrm>
            <a:off x="615950" y="908050"/>
            <a:ext cx="8528050" cy="0"/>
          </a:xfrm>
          <a:prstGeom prst="line">
            <a:avLst/>
          </a:prstGeom>
          <a:noFill/>
          <a:ln w="90043">
            <a:solidFill>
              <a:srgbClr val="000070"/>
            </a:solidFill>
            <a:round/>
            <a:headEnd/>
            <a:tailEnd/>
          </a:ln>
          <a:effectLst/>
        </p:spPr>
        <p:txBody>
          <a:bodyPr wrap="none" anchor="ctr"/>
          <a:lstStyle/>
          <a:p>
            <a:pPr>
              <a:defRPr/>
            </a:pPr>
            <a:endParaRPr lang="en-US"/>
          </a:p>
        </p:txBody>
      </p:sp>
      <p:sp>
        <p:nvSpPr>
          <p:cNvPr id="33807" name="Rectangle 15"/>
          <p:cNvSpPr>
            <a:spLocks noChangeArrowheads="1"/>
          </p:cNvSpPr>
          <p:nvPr/>
        </p:nvSpPr>
        <p:spPr bwMode="auto">
          <a:xfrm>
            <a:off x="5651500" y="6427788"/>
            <a:ext cx="2808288" cy="457200"/>
          </a:xfrm>
          <a:prstGeom prst="rect">
            <a:avLst/>
          </a:prstGeom>
          <a:noFill/>
          <a:ln w="9525">
            <a:noFill/>
            <a:miter lim="800000"/>
            <a:headEnd/>
            <a:tailEnd/>
          </a:ln>
          <a:effectLst/>
        </p:spPr>
        <p:txBody>
          <a:bodyPr lIns="91428" tIns="45715" rIns="91428" bIns="45715"/>
          <a:lstStyle/>
          <a:p>
            <a:pPr algn="r">
              <a:defRPr/>
            </a:pPr>
            <a:r>
              <a:rPr lang="de-DE" sz="1000" dirty="0">
                <a:solidFill>
                  <a:srgbClr val="000000"/>
                </a:solidFill>
                <a:latin typeface="Arial" pitchFamily="34" charset="0"/>
                <a:cs typeface="Arial" pitchFamily="34" charset="0"/>
              </a:rPr>
              <a:t>Page </a:t>
            </a:r>
            <a:fld id="{CBE85A50-B7B8-4500-84F1-059A2D37F430}" type="slidenum">
              <a:rPr lang="de-DE" sz="1000">
                <a:solidFill>
                  <a:srgbClr val="000000"/>
                </a:solidFill>
                <a:latin typeface="Arial" pitchFamily="34" charset="0"/>
                <a:cs typeface="Arial" pitchFamily="34" charset="0"/>
              </a:rPr>
              <a:pPr algn="r">
                <a:defRPr/>
              </a:pPr>
              <a:t>‹Nr.›</a:t>
            </a:fld>
            <a:endParaRPr lang="de-DE" sz="1000" dirty="0">
              <a:solidFill>
                <a:srgbClr val="000000"/>
              </a:solidFill>
              <a:latin typeface="Arial" pitchFamily="34" charset="0"/>
              <a:cs typeface="Arial" pitchFamily="34" charset="0"/>
            </a:endParaRPr>
          </a:p>
          <a:p>
            <a:pPr algn="r">
              <a:defRPr/>
            </a:pPr>
            <a:r>
              <a:rPr lang="de-DE" sz="1000" dirty="0">
                <a:solidFill>
                  <a:srgbClr val="000000"/>
                </a:solidFill>
                <a:latin typeface="Arial" pitchFamily="34" charset="0"/>
                <a:cs typeface="Arial" pitchFamily="34" charset="0"/>
              </a:rPr>
              <a:t>Aircraft Design and Systems Group (AERO)</a:t>
            </a:r>
          </a:p>
        </p:txBody>
      </p:sp>
      <p:sp>
        <p:nvSpPr>
          <p:cNvPr id="33810" name="Line 18"/>
          <p:cNvSpPr>
            <a:spLocks noChangeShapeType="1"/>
          </p:cNvSpPr>
          <p:nvPr userDrawn="1"/>
        </p:nvSpPr>
        <p:spPr bwMode="auto">
          <a:xfrm>
            <a:off x="0" y="6381750"/>
            <a:ext cx="9144000" cy="0"/>
          </a:xfrm>
          <a:prstGeom prst="line">
            <a:avLst/>
          </a:prstGeom>
          <a:noFill/>
          <a:ln w="25400">
            <a:solidFill>
              <a:srgbClr val="000070"/>
            </a:solidFill>
            <a:round/>
            <a:headEnd/>
            <a:tailEnd/>
          </a:ln>
          <a:effectLst/>
        </p:spPr>
        <p:txBody>
          <a:bodyPr wrap="none" anchor="ctr"/>
          <a:lstStyle/>
          <a:p>
            <a:pPr>
              <a:defRPr/>
            </a:pPr>
            <a:endParaRPr lang="en-US"/>
          </a:p>
        </p:txBody>
      </p:sp>
      <p:pic>
        <p:nvPicPr>
          <p:cNvPr id="28" name="Grafik 27" descr="logoHAW_L.png"/>
          <p:cNvPicPr>
            <a:picLocks noChangeAspect="1"/>
          </p:cNvPicPr>
          <p:nvPr userDrawn="1"/>
        </p:nvPicPr>
        <p:blipFill>
          <a:blip r:embed="rId16" cstate="print"/>
          <a:stretch>
            <a:fillRect/>
          </a:stretch>
        </p:blipFill>
        <p:spPr>
          <a:xfrm>
            <a:off x="7184799" y="100410"/>
            <a:ext cx="1809750" cy="663575"/>
          </a:xfrm>
          <a:prstGeom prst="rect">
            <a:avLst/>
          </a:prstGeom>
        </p:spPr>
      </p:pic>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9" r:id="rId13"/>
  </p:sldLayoutIdLst>
  <p:txStyles>
    <p:titleStyle>
      <a:lvl1pPr algn="l" rtl="0" eaLnBrk="0" fontAlgn="base" hangingPunct="0">
        <a:spcBef>
          <a:spcPct val="0"/>
        </a:spcBef>
        <a:spcAft>
          <a:spcPct val="0"/>
        </a:spcAft>
        <a:defRPr sz="1600" b="1">
          <a:solidFill>
            <a:srgbClr val="000000"/>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0000"/>
          </a:solidFill>
          <a:latin typeface="Arial" pitchFamily="34" charset="0"/>
          <a:cs typeface="Arial" pitchFamily="34" charset="0"/>
        </a:defRPr>
      </a:lvl2pPr>
      <a:lvl3pPr algn="l" rtl="0" eaLnBrk="0" fontAlgn="base" hangingPunct="0">
        <a:spcBef>
          <a:spcPct val="0"/>
        </a:spcBef>
        <a:spcAft>
          <a:spcPct val="0"/>
        </a:spcAft>
        <a:defRPr sz="1600" b="1">
          <a:solidFill>
            <a:srgbClr val="000000"/>
          </a:solidFill>
          <a:latin typeface="Arial" pitchFamily="34" charset="0"/>
          <a:cs typeface="Arial" pitchFamily="34" charset="0"/>
        </a:defRPr>
      </a:lvl3pPr>
      <a:lvl4pPr algn="l" rtl="0" eaLnBrk="0" fontAlgn="base" hangingPunct="0">
        <a:spcBef>
          <a:spcPct val="0"/>
        </a:spcBef>
        <a:spcAft>
          <a:spcPct val="0"/>
        </a:spcAft>
        <a:defRPr sz="1600" b="1">
          <a:solidFill>
            <a:srgbClr val="000000"/>
          </a:solidFill>
          <a:latin typeface="Arial" pitchFamily="34" charset="0"/>
          <a:cs typeface="Arial" pitchFamily="34" charset="0"/>
        </a:defRPr>
      </a:lvl4pPr>
      <a:lvl5pPr algn="l" rtl="0" eaLnBrk="0" fontAlgn="base" hangingPunct="0">
        <a:spcBef>
          <a:spcPct val="0"/>
        </a:spcBef>
        <a:spcAft>
          <a:spcPct val="0"/>
        </a:spcAft>
        <a:defRPr sz="1600" b="1">
          <a:solidFill>
            <a:srgbClr val="000000"/>
          </a:solidFill>
          <a:latin typeface="Arial" pitchFamily="34" charset="0"/>
          <a:cs typeface="Arial" pitchFamily="34" charset="0"/>
        </a:defRPr>
      </a:lvl5pPr>
      <a:lvl6pPr marL="457200" algn="l" rtl="0" fontAlgn="base">
        <a:spcBef>
          <a:spcPct val="0"/>
        </a:spcBef>
        <a:spcAft>
          <a:spcPct val="0"/>
        </a:spcAft>
        <a:defRPr sz="1600" b="1">
          <a:solidFill>
            <a:srgbClr val="000000"/>
          </a:solidFill>
          <a:latin typeface="HAW Frutiger Next Regular" pitchFamily="2" charset="0"/>
        </a:defRPr>
      </a:lvl6pPr>
      <a:lvl7pPr marL="914400" algn="l" rtl="0" fontAlgn="base">
        <a:spcBef>
          <a:spcPct val="0"/>
        </a:spcBef>
        <a:spcAft>
          <a:spcPct val="0"/>
        </a:spcAft>
        <a:defRPr sz="1600" b="1">
          <a:solidFill>
            <a:srgbClr val="000000"/>
          </a:solidFill>
          <a:latin typeface="HAW Frutiger Next Regular" pitchFamily="2" charset="0"/>
        </a:defRPr>
      </a:lvl7pPr>
      <a:lvl8pPr marL="1371600" algn="l" rtl="0" fontAlgn="base">
        <a:spcBef>
          <a:spcPct val="0"/>
        </a:spcBef>
        <a:spcAft>
          <a:spcPct val="0"/>
        </a:spcAft>
        <a:defRPr sz="1600" b="1">
          <a:solidFill>
            <a:srgbClr val="000000"/>
          </a:solidFill>
          <a:latin typeface="HAW Frutiger Next Regular" pitchFamily="2" charset="0"/>
        </a:defRPr>
      </a:lvl8pPr>
      <a:lvl9pPr marL="1828800" algn="l" rtl="0" fontAlgn="base">
        <a:spcBef>
          <a:spcPct val="0"/>
        </a:spcBef>
        <a:spcAft>
          <a:spcPct val="0"/>
        </a:spcAft>
        <a:defRPr sz="1600" b="1">
          <a:solidFill>
            <a:srgbClr val="000000"/>
          </a:solidFill>
          <a:latin typeface="HAW Frutiger Next Regular" pitchFamily="2"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14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5pPr>
      <a:lvl6pPr marL="2514600" indent="-228600" algn="l" rtl="0" fontAlgn="base">
        <a:spcBef>
          <a:spcPct val="20000"/>
        </a:spcBef>
        <a:spcAft>
          <a:spcPct val="0"/>
        </a:spcAft>
        <a:defRPr sz="1200" b="1">
          <a:solidFill>
            <a:srgbClr val="000000"/>
          </a:solidFill>
          <a:latin typeface="+mn-lt"/>
        </a:defRPr>
      </a:lvl6pPr>
      <a:lvl7pPr marL="2971800" indent="-228600" algn="l" rtl="0" fontAlgn="base">
        <a:spcBef>
          <a:spcPct val="20000"/>
        </a:spcBef>
        <a:spcAft>
          <a:spcPct val="0"/>
        </a:spcAft>
        <a:defRPr sz="1200" b="1">
          <a:solidFill>
            <a:srgbClr val="000000"/>
          </a:solidFill>
          <a:latin typeface="+mn-lt"/>
        </a:defRPr>
      </a:lvl7pPr>
      <a:lvl8pPr marL="3429000" indent="-228600" algn="l" rtl="0" fontAlgn="base">
        <a:spcBef>
          <a:spcPct val="20000"/>
        </a:spcBef>
        <a:spcAft>
          <a:spcPct val="0"/>
        </a:spcAft>
        <a:defRPr sz="1200" b="1">
          <a:solidFill>
            <a:srgbClr val="000000"/>
          </a:solidFill>
          <a:latin typeface="+mn-lt"/>
        </a:defRPr>
      </a:lvl8pPr>
      <a:lvl9pPr marL="3886200" indent="-228600" algn="l" rtl="0" fontAlgn="base">
        <a:spcBef>
          <a:spcPct val="20000"/>
        </a:spcBef>
        <a:spcAft>
          <a:spcPct val="0"/>
        </a:spcAft>
        <a:defRPr sz="12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bn-resolving.org/urn:nbn:de:gbv:18302-aero2021-12-06.01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0.png"/><Relationship Id="rId7" Type="http://schemas.openxmlformats.org/officeDocument/2006/relationships/image" Target="../media/image38.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29.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2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7.png"/><Relationship Id="rId4" Type="http://schemas.microsoft.com/office/2007/relationships/hdphoto" Target="../media/hdphoto1.wdp"/><Relationship Id="rId9" Type="http://schemas.openxmlformats.org/officeDocument/2006/relationships/image" Target="../media/image6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ibrary.profscholz.de/"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hyperlink" Target="https://creativecommons.org/licenses/by-nc-sa/4.0" TargetMode="External"/><Relationship Id="rId4" Type="http://schemas.openxmlformats.org/officeDocument/2006/relationships/hyperlink" Target="https://nbn-resolving.org/urn:nbn:de:gbv:18302-aero2021-12-06.014"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perma.cc/X9QJ-HGH5" TargetMode="External"/><Relationship Id="rId3" Type="http://schemas.openxmlformats.org/officeDocument/2006/relationships/hyperlink" Target="https://perma.cc/ZBH9-9CB5" TargetMode="External"/><Relationship Id="rId7" Type="http://schemas.openxmlformats.org/officeDocument/2006/relationships/hyperlink" Target="https://perma.cc/57WA-7TRG" TargetMode="External"/><Relationship Id="rId12" Type="http://schemas.openxmlformats.org/officeDocument/2006/relationships/hyperlink" Target="https://perma.cc/3QXN-GDBD" TargetMode="External"/><Relationship Id="rId2" Type="http://schemas.openxmlformats.org/officeDocument/2006/relationships/hyperlink" Target="https://bit.ly/3p51Lxv" TargetMode="External"/><Relationship Id="rId1" Type="http://schemas.openxmlformats.org/officeDocument/2006/relationships/slideLayout" Target="../slideLayouts/slideLayout13.xml"/><Relationship Id="rId6" Type="http://schemas.openxmlformats.org/officeDocument/2006/relationships/hyperlink" Target="https://bit.ly/3I2rFL2" TargetMode="External"/><Relationship Id="rId11" Type="http://schemas.openxmlformats.org/officeDocument/2006/relationships/hyperlink" Target="https://bit.ly/3n3b1kP" TargetMode="External"/><Relationship Id="rId5" Type="http://schemas.openxmlformats.org/officeDocument/2006/relationships/hyperlink" Target="https://perma.cc/3HL8-86BT" TargetMode="External"/><Relationship Id="rId10" Type="http://schemas.openxmlformats.org/officeDocument/2006/relationships/hyperlink" Target="https://perma.cc/VVC2-45FM" TargetMode="External"/><Relationship Id="rId4" Type="http://schemas.openxmlformats.org/officeDocument/2006/relationships/hyperlink" Target="https://bit.ly/3Gd4HPy" TargetMode="External"/><Relationship Id="rId9" Type="http://schemas.openxmlformats.org/officeDocument/2006/relationships/hyperlink" Target="https://bit.ly/3BWUBA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impleflying.com/longest-a321neo-routes-winter-2021/" TargetMode="External"/><Relationship Id="rId3" Type="http://schemas.openxmlformats.org/officeDocument/2006/relationships/hyperlink" Target="https://doi.org/10.1109/ETCM.2017.8247516" TargetMode="External"/><Relationship Id="rId7" Type="http://schemas.openxmlformats.org/officeDocument/2006/relationships/hyperlink" Target="https://perma.cc/E6ST-96F9" TargetMode="External"/><Relationship Id="rId12" Type="http://schemas.openxmlformats.org/officeDocument/2006/relationships/hyperlink" Target="https://www.fzt.haw-hamburg.de/pers/Scholz/HOOU/" TargetMode="External"/><Relationship Id="rId2" Type="http://schemas.openxmlformats.org/officeDocument/2006/relationships/hyperlink" Target="https://bit.ly/3lQBxyp" TargetMode="External"/><Relationship Id="rId1" Type="http://schemas.openxmlformats.org/officeDocument/2006/relationships/slideLayout" Target="../slideLayouts/slideLayout13.xml"/><Relationship Id="rId6" Type="http://schemas.openxmlformats.org/officeDocument/2006/relationships/hyperlink" Target="https://bit.ly/31i0Bqv" TargetMode="External"/><Relationship Id="rId11" Type="http://schemas.openxmlformats.org/officeDocument/2006/relationships/hyperlink" Target="https://perma.cc/2KAP-GKBA" TargetMode="External"/><Relationship Id="rId5" Type="http://schemas.openxmlformats.org/officeDocument/2006/relationships/hyperlink" Target="https://doi.org/10.7910/DVN/LU5VAZ" TargetMode="External"/><Relationship Id="rId10" Type="http://schemas.openxmlformats.org/officeDocument/2006/relationships/hyperlink" Target="https://simpleflying.com/transatlantic-a321lr-narrobody-flights/" TargetMode="External"/><Relationship Id="rId4" Type="http://schemas.openxmlformats.org/officeDocument/2006/relationships/hyperlink" Target="https://bit.ly/3jcOhxy" TargetMode="External"/><Relationship Id="rId9" Type="http://schemas.openxmlformats.org/officeDocument/2006/relationships/hyperlink" Target="https://perma.cc/MBZ4-TXR9"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fzt.haw-hamburg.de/pers/Scholz/PreSTo.html" TargetMode="External"/><Relationship Id="rId2" Type="http://schemas.openxmlformats.org/officeDocument/2006/relationships/hyperlink" Target="https://doi.org/10.7910/DVN/2HMEHB" TargetMode="External"/><Relationship Id="rId1" Type="http://schemas.openxmlformats.org/officeDocument/2006/relationships/slideLayout" Target="../slideLayouts/slideLayout13.xml"/><Relationship Id="rId6" Type="http://schemas.openxmlformats.org/officeDocument/2006/relationships/hyperlink" Target="https://doi.org/10.1002/9781118534786" TargetMode="External"/><Relationship Id="rId5" Type="http://schemas.openxmlformats.org/officeDocument/2006/relationships/hyperlink" Target="https://perma.cc/E4UX-LVM4" TargetMode="External"/><Relationship Id="rId4" Type="http://schemas.openxmlformats.org/officeDocument/2006/relationships/hyperlink" Target="https://www.seatmaestro.com/legroom-airplane-seat-pitc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501650" y="2492375"/>
            <a:ext cx="5438775" cy="1296988"/>
          </a:xfrm>
          <a:prstGeom prst="rect">
            <a:avLst/>
          </a:prstGeom>
          <a:solidFill>
            <a:srgbClr val="FFFFFF"/>
          </a:solidFill>
          <a:ln>
            <a:miter lim="800000"/>
            <a:headEnd/>
            <a:tailEnd/>
          </a:ln>
        </p:spPr>
        <p:txBody>
          <a:bodyPr/>
          <a:lstStyle/>
          <a:p>
            <a:pPr eaLnBrk="1" hangingPunct="1">
              <a:lnSpc>
                <a:spcPct val="110000"/>
              </a:lnSpc>
            </a:pPr>
            <a:r>
              <a:rPr lang="en-US" sz="2000" dirty="0"/>
              <a:t>Direct Operating Costs, Fuel Consumption, and Cabin Layout of the Airbus A321LR</a:t>
            </a:r>
            <a:endParaRPr lang="en-US" sz="1200" b="0" dirty="0"/>
          </a:p>
        </p:txBody>
      </p:sp>
      <p:sp>
        <p:nvSpPr>
          <p:cNvPr id="5123" name="Rectangle 4"/>
          <p:cNvSpPr>
            <a:spLocks noChangeArrowheads="1"/>
          </p:cNvSpPr>
          <p:nvPr/>
        </p:nvSpPr>
        <p:spPr bwMode="auto">
          <a:xfrm>
            <a:off x="8135938" y="6129338"/>
            <a:ext cx="865187" cy="576262"/>
          </a:xfrm>
          <a:prstGeom prst="rect">
            <a:avLst/>
          </a:prstGeom>
          <a:solidFill>
            <a:srgbClr val="FFFFFF"/>
          </a:solidFill>
          <a:ln w="9525">
            <a:noFill/>
            <a:miter lim="800000"/>
            <a:headEnd/>
            <a:tailEnd/>
          </a:ln>
        </p:spPr>
        <p:txBody>
          <a:bodyPr wrap="none" anchor="ctr"/>
          <a:lstStyle/>
          <a:p>
            <a:endParaRPr lang="en-US" dirty="0"/>
          </a:p>
        </p:txBody>
      </p:sp>
      <p:sp>
        <p:nvSpPr>
          <p:cNvPr id="5124" name="Text Box 5"/>
          <p:cNvSpPr txBox="1">
            <a:spLocks noChangeArrowheads="1"/>
          </p:cNvSpPr>
          <p:nvPr/>
        </p:nvSpPr>
        <p:spPr bwMode="auto">
          <a:xfrm>
            <a:off x="514351" y="3335338"/>
            <a:ext cx="5905500" cy="2036762"/>
          </a:xfrm>
          <a:prstGeom prst="rect">
            <a:avLst/>
          </a:prstGeom>
          <a:noFill/>
          <a:ln w="3175">
            <a:noFill/>
            <a:miter lim="800000"/>
            <a:headEnd/>
            <a:tailEnd/>
          </a:ln>
        </p:spPr>
        <p:txBody>
          <a:bodyPr/>
          <a:lstStyle/>
          <a:p>
            <a:pPr defTabSz="801688" eaLnBrk="1" hangingPunct="1">
              <a:lnSpc>
                <a:spcPct val="110000"/>
              </a:lnSpc>
              <a:spcBef>
                <a:spcPct val="20000"/>
              </a:spcBef>
              <a:tabLst>
                <a:tab pos="1701800" algn="l"/>
              </a:tabLst>
            </a:pPr>
            <a:r>
              <a:rPr lang="de-DE" sz="1600" dirty="0">
                <a:solidFill>
                  <a:srgbClr val="000000"/>
                </a:solidFill>
                <a:latin typeface="Arial" pitchFamily="34" charset="0"/>
                <a:cs typeface="Arial" pitchFamily="34" charset="0"/>
              </a:rPr>
              <a:t>Diego Fonseca</a:t>
            </a:r>
          </a:p>
          <a:p>
            <a:pPr defTabSz="801688" eaLnBrk="1" hangingPunct="1">
              <a:lnSpc>
                <a:spcPct val="110000"/>
              </a:lnSpc>
              <a:spcBef>
                <a:spcPct val="20000"/>
              </a:spcBef>
              <a:tabLst>
                <a:tab pos="1701800" algn="l"/>
              </a:tabLst>
            </a:pPr>
            <a:endParaRPr lang="de-DE" sz="1600" dirty="0">
              <a:solidFill>
                <a:srgbClr val="000000"/>
              </a:solidFill>
              <a:latin typeface="Arial" pitchFamily="34" charset="0"/>
              <a:cs typeface="Arial" pitchFamily="34" charset="0"/>
            </a:endParaRPr>
          </a:p>
          <a:p>
            <a:pPr marL="342900" indent="-342900" defTabSz="801688" eaLnBrk="1" hangingPunct="1">
              <a:lnSpc>
                <a:spcPct val="110000"/>
              </a:lnSpc>
              <a:spcBef>
                <a:spcPct val="20000"/>
              </a:spcBef>
              <a:buAutoNum type="arabicPeriod"/>
              <a:tabLst>
                <a:tab pos="1701800" algn="l"/>
              </a:tabLst>
            </a:pPr>
            <a:r>
              <a:rPr lang="de-DE" sz="1600" dirty="0">
                <a:solidFill>
                  <a:srgbClr val="000000"/>
                </a:solidFill>
                <a:latin typeface="Arial" pitchFamily="34" charset="0"/>
                <a:cs typeface="Arial" pitchFamily="34" charset="0"/>
              </a:rPr>
              <a:t>Examiner:	Prof. Dr.-Ing. Dieter Scholz, MSME</a:t>
            </a:r>
          </a:p>
          <a:p>
            <a:pPr marL="342900" indent="-342900" defTabSz="801688" eaLnBrk="1" hangingPunct="1">
              <a:lnSpc>
                <a:spcPct val="110000"/>
              </a:lnSpc>
              <a:spcBef>
                <a:spcPct val="20000"/>
              </a:spcBef>
              <a:buAutoNum type="arabicPeriod"/>
              <a:tabLst>
                <a:tab pos="1701800" algn="l"/>
              </a:tabLst>
            </a:pPr>
            <a:r>
              <a:rPr lang="de-DE" sz="1600" dirty="0">
                <a:solidFill>
                  <a:srgbClr val="000000"/>
                </a:solidFill>
                <a:latin typeface="Arial" pitchFamily="34" charset="0"/>
                <a:cs typeface="Arial" pitchFamily="34" charset="0"/>
              </a:rPr>
              <a:t>Examiner:	Prof. Dr.-Ing. Gordon Konieczny</a:t>
            </a:r>
          </a:p>
          <a:p>
            <a:pPr marL="342900" indent="-342900" defTabSz="801688" eaLnBrk="1" hangingPunct="1">
              <a:lnSpc>
                <a:spcPct val="110000"/>
              </a:lnSpc>
              <a:spcBef>
                <a:spcPct val="20000"/>
              </a:spcBef>
              <a:buAutoNum type="arabicPeriod"/>
              <a:tabLst>
                <a:tab pos="1701800" algn="l"/>
              </a:tabLst>
            </a:pPr>
            <a:endParaRPr lang="de-DE" sz="1600" dirty="0">
              <a:solidFill>
                <a:srgbClr val="000000"/>
              </a:solidFill>
              <a:latin typeface="Arial" pitchFamily="34" charset="0"/>
              <a:cs typeface="Arial" pitchFamily="34" charset="0"/>
            </a:endParaRPr>
          </a:p>
          <a:p>
            <a:pPr defTabSz="801688" eaLnBrk="1" hangingPunct="1">
              <a:lnSpc>
                <a:spcPct val="110000"/>
              </a:lnSpc>
              <a:spcBef>
                <a:spcPct val="20000"/>
              </a:spcBef>
              <a:tabLst>
                <a:tab pos="1701800" algn="l"/>
              </a:tabLst>
            </a:pPr>
            <a:endParaRPr lang="de-DE" sz="1600" dirty="0">
              <a:solidFill>
                <a:srgbClr val="000000"/>
              </a:solidFill>
              <a:latin typeface="Arial" pitchFamily="34" charset="0"/>
              <a:cs typeface="Arial" pitchFamily="34" charset="0"/>
            </a:endParaRPr>
          </a:p>
          <a:p>
            <a:pPr defTabSz="801688" eaLnBrk="1" hangingPunct="1">
              <a:lnSpc>
                <a:spcPct val="80000"/>
              </a:lnSpc>
              <a:spcBef>
                <a:spcPct val="20000"/>
              </a:spcBef>
              <a:tabLst>
                <a:tab pos="1701800" algn="l"/>
              </a:tabLst>
            </a:pPr>
            <a:endParaRPr lang="de-DE" sz="1600" dirty="0">
              <a:solidFill>
                <a:srgbClr val="000000"/>
              </a:solidFill>
              <a:latin typeface="Arial" pitchFamily="34" charset="0"/>
              <a:cs typeface="Arial" pitchFamily="34" charset="0"/>
            </a:endParaRPr>
          </a:p>
        </p:txBody>
      </p:sp>
      <p:sp>
        <p:nvSpPr>
          <p:cNvPr id="5125" name="Text Box 3"/>
          <p:cNvSpPr txBox="1">
            <a:spLocks noChangeArrowheads="1"/>
          </p:cNvSpPr>
          <p:nvPr/>
        </p:nvSpPr>
        <p:spPr bwMode="auto">
          <a:xfrm>
            <a:off x="511175" y="5811837"/>
            <a:ext cx="5918200" cy="757130"/>
          </a:xfrm>
          <a:prstGeom prst="rect">
            <a:avLst/>
          </a:prstGeom>
          <a:noFill/>
          <a:ln w="3175">
            <a:noFill/>
            <a:miter lim="800000"/>
            <a:headEnd/>
            <a:tailEnd/>
          </a:ln>
        </p:spPr>
        <p:txBody>
          <a:bodyPr wrap="square">
            <a:spAutoFit/>
          </a:bodyPr>
          <a:lstStyle/>
          <a:p>
            <a:pPr defTabSz="801688" eaLnBrk="1" hangingPunct="1">
              <a:lnSpc>
                <a:spcPct val="120000"/>
              </a:lnSpc>
              <a:spcBef>
                <a:spcPts val="0"/>
              </a:spcBef>
            </a:pPr>
            <a:r>
              <a:rPr lang="de-DE" sz="1200" b="1" dirty="0">
                <a:solidFill>
                  <a:srgbClr val="000000"/>
                </a:solidFill>
                <a:latin typeface="Arial" pitchFamily="34" charset="0"/>
                <a:cs typeface="Arial" pitchFamily="34" charset="0"/>
              </a:rPr>
              <a:t>Presentation of the Bachelor Thesis</a:t>
            </a:r>
            <a:endParaRPr lang="de-DE" sz="1200" dirty="0">
              <a:solidFill>
                <a:srgbClr val="000000"/>
              </a:solidFill>
              <a:latin typeface="Arial" pitchFamily="34" charset="0"/>
              <a:cs typeface="Arial" pitchFamily="34" charset="0"/>
            </a:endParaRPr>
          </a:p>
          <a:p>
            <a:pPr defTabSz="801688" eaLnBrk="1" hangingPunct="1">
              <a:lnSpc>
                <a:spcPct val="120000"/>
              </a:lnSpc>
              <a:spcBef>
                <a:spcPts val="0"/>
              </a:spcBef>
            </a:pPr>
            <a:r>
              <a:rPr lang="de-DE" sz="1200" b="1" dirty="0">
                <a:solidFill>
                  <a:srgbClr val="000000"/>
                </a:solidFill>
                <a:latin typeface="Arial" pitchFamily="34" charset="0"/>
                <a:cs typeface="Arial" pitchFamily="34" charset="0"/>
              </a:rPr>
              <a:t>Hamburg, 2022-02-17</a:t>
            </a:r>
          </a:p>
          <a:p>
            <a:pPr defTabSz="801688" eaLnBrk="1" hangingPunct="1">
              <a:lnSpc>
                <a:spcPct val="120000"/>
              </a:lnSpc>
              <a:spcBef>
                <a:spcPts val="0"/>
              </a:spcBef>
            </a:pPr>
            <a:r>
              <a:rPr lang="de-DE" sz="1200" dirty="0">
                <a:solidFill>
                  <a:srgbClr val="0000FF"/>
                </a:solidFill>
                <a:latin typeface="Arial" pitchFamily="34" charset="0"/>
                <a:cs typeface="Arial" pitchFamily="34" charset="0"/>
                <a:hlinkClick r:id="rId3"/>
              </a:rPr>
              <a:t>https://nbn-resolving.org/urn:nbn:de:gbv:18302-aero2021-12-06.014</a:t>
            </a:r>
            <a:endParaRPr lang="de-DE" sz="1200" dirty="0">
              <a:solidFill>
                <a:srgbClr val="0000FF"/>
              </a:solidFill>
              <a:latin typeface="Arial" pitchFamily="34" charset="0"/>
              <a:cs typeface="Arial" pitchFamily="34" charset="0"/>
            </a:endParaRPr>
          </a:p>
        </p:txBody>
      </p:sp>
      <p:pic>
        <p:nvPicPr>
          <p:cNvPr id="1136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0531" y="2306320"/>
            <a:ext cx="2440517" cy="2062479"/>
          </a:xfrm>
          <a:prstGeom prst="rect">
            <a:avLst/>
          </a:prstGeom>
          <a:noFill/>
          <a:ln w="9525">
            <a:noFill/>
            <a:miter lim="800000"/>
            <a:headEnd/>
            <a:tailEnd/>
          </a:ln>
        </p:spPr>
      </p:pic>
      <p:sp>
        <p:nvSpPr>
          <p:cNvPr id="2" name="Textfeld 1">
            <a:extLst>
              <a:ext uri="{FF2B5EF4-FFF2-40B4-BE49-F238E27FC236}">
                <a16:creationId xmlns:a16="http://schemas.microsoft.com/office/drawing/2014/main" id="{D90EDE2F-62B0-B143-AE7F-F5C4F7D23B4F}"/>
              </a:ext>
            </a:extLst>
          </p:cNvPr>
          <p:cNvSpPr txBox="1"/>
          <p:nvPr/>
        </p:nvSpPr>
        <p:spPr>
          <a:xfrm>
            <a:off x="797169" y="668215"/>
            <a:ext cx="184731" cy="461665"/>
          </a:xfrm>
          <a:prstGeom prst="rect">
            <a:avLst/>
          </a:prstGeom>
          <a:noFill/>
        </p:spPr>
        <p:txBody>
          <a:bodyPr wrap="none" rtlCol="0">
            <a:spAutoFit/>
          </a:bodyPr>
          <a:lstStyle/>
          <a:p>
            <a:endParaRPr lang="de-DE" dirty="0"/>
          </a:p>
        </p:txBody>
      </p:sp>
      <p:pic>
        <p:nvPicPr>
          <p:cNvPr id="9" name="Picture 3">
            <a:extLst>
              <a:ext uri="{FF2B5EF4-FFF2-40B4-BE49-F238E27FC236}">
                <a16:creationId xmlns:a16="http://schemas.microsoft.com/office/drawing/2014/main" id="{EA8C89DC-469A-F44D-A75C-EEF7612DC8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62293" y="4526936"/>
            <a:ext cx="2440517" cy="187386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The Breguet Range and Aircraft Weight</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Fuel Consumption of the Airbus A321LR</a:t>
            </a:r>
          </a:p>
        </p:txBody>
      </p:sp>
      <p:pic>
        <p:nvPicPr>
          <p:cNvPr id="9" name="Grafik 8">
            <a:extLst>
              <a:ext uri="{FF2B5EF4-FFF2-40B4-BE49-F238E27FC236}">
                <a16:creationId xmlns:a16="http://schemas.microsoft.com/office/drawing/2014/main" id="{A2252212-39E7-8143-A96C-1E92308D18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4" r="7339" b="8709"/>
          <a:stretch/>
        </p:blipFill>
        <p:spPr bwMode="auto">
          <a:xfrm>
            <a:off x="2757278" y="1801718"/>
            <a:ext cx="3502196" cy="256073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BCAA0D45-C81B-804D-B6A5-2E1233F6E89E}"/>
                  </a:ext>
                </a:extLst>
              </p:cNvPr>
              <p:cNvSpPr txBox="1"/>
              <p:nvPr/>
            </p:nvSpPr>
            <p:spPr>
              <a:xfrm>
                <a:off x="1852701" y="5435824"/>
                <a:ext cx="1874068" cy="4270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836967"/>
                              </a:solidFill>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𝑓𝑢𝑒𝑙</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𝑚</m:t>
                          </m:r>
                        </m:e>
                        <m:sub>
                          <m:r>
                            <a:rPr lang="en-US" sz="1400" i="0">
                              <a:latin typeface="Cambria Math" panose="02040503050406030204" pitchFamily="18" charset="0"/>
                            </a:rPr>
                            <m:t>2</m:t>
                          </m:r>
                        </m:sub>
                      </m:sSub>
                      <m:d>
                        <m:dPr>
                          <m:ctrlPr>
                            <a:rPr lang="en-US" sz="1400" i="1">
                              <a:solidFill>
                                <a:srgbClr val="836967"/>
                              </a:solidFill>
                              <a:latin typeface="Cambria Math" panose="02040503050406030204" pitchFamily="18" charset="0"/>
                            </a:rPr>
                          </m:ctrlPr>
                        </m:dPr>
                        <m:e>
                          <m:sSup>
                            <m:sSupPr>
                              <m:ctrlPr>
                                <a:rPr lang="en-US" sz="1400" i="1">
                                  <a:solidFill>
                                    <a:srgbClr val="836967"/>
                                  </a:solidFill>
                                  <a:latin typeface="Cambria Math" panose="02040503050406030204" pitchFamily="18" charset="0"/>
                                </a:rPr>
                              </m:ctrlPr>
                            </m:sSupPr>
                            <m:e>
                              <m:r>
                                <a:rPr lang="en-US" sz="1400" i="1">
                                  <a:latin typeface="Cambria Math" panose="02040503050406030204" pitchFamily="18" charset="0"/>
                                </a:rPr>
                                <m:t>𝑒</m:t>
                              </m:r>
                            </m:e>
                            <m:sup>
                              <m:f>
                                <m:fPr>
                                  <m:ctrlPr>
                                    <a:rPr lang="en-US" sz="1400" i="1">
                                      <a:solidFill>
                                        <a:srgbClr val="836967"/>
                                      </a:solidFill>
                                      <a:latin typeface="Cambria Math" panose="02040503050406030204" pitchFamily="18" charset="0"/>
                                    </a:rPr>
                                  </m:ctrlPr>
                                </m:fPr>
                                <m:num>
                                  <m:r>
                                    <a:rPr lang="en-US" sz="1400" i="1">
                                      <a:latin typeface="Cambria Math" panose="02040503050406030204" pitchFamily="18" charset="0"/>
                                    </a:rPr>
                                    <m:t>𝑅</m:t>
                                  </m:r>
                                </m:num>
                                <m:den>
                                  <m:r>
                                    <a:rPr lang="en-US" sz="1400" i="1">
                                      <a:latin typeface="Cambria Math" panose="02040503050406030204" pitchFamily="18" charset="0"/>
                                    </a:rPr>
                                    <m:t>𝐵</m:t>
                                  </m:r>
                                </m:den>
                              </m:f>
                            </m:sup>
                          </m:sSup>
                          <m:r>
                            <a:rPr lang="en-US" sz="1400" i="0">
                              <a:latin typeface="Cambria Math" panose="02040503050406030204" pitchFamily="18" charset="0"/>
                            </a:rPr>
                            <m:t>−1</m:t>
                          </m:r>
                        </m:e>
                      </m:d>
                      <m:r>
                        <a:rPr lang="en-US" sz="1400" i="0">
                          <a:latin typeface="Cambria Math" panose="02040503050406030204" pitchFamily="18" charset="0"/>
                        </a:rPr>
                        <m:t>   </m:t>
                      </m:r>
                    </m:oMath>
                  </m:oMathPara>
                </a14:m>
                <a:endParaRPr lang="en-US" sz="1400" dirty="0"/>
              </a:p>
            </p:txBody>
          </p:sp>
        </mc:Choice>
        <mc:Fallback xmlns="">
          <p:sp>
            <p:nvSpPr>
              <p:cNvPr id="8" name="Textfeld 7">
                <a:extLst>
                  <a:ext uri="{FF2B5EF4-FFF2-40B4-BE49-F238E27FC236}">
                    <a16:creationId xmlns:a16="http://schemas.microsoft.com/office/drawing/2014/main" xmlns="" xmlns:a14="http://schemas.microsoft.com/office/drawing/2010/main" id="{BCAA0D45-C81B-804D-B6A5-2E1233F6E89E}"/>
                  </a:ext>
                </a:extLst>
              </p:cNvPr>
              <p:cNvSpPr txBox="1">
                <a:spLocks noRot="1" noChangeAspect="1" noMove="1" noResize="1" noEditPoints="1" noAdjustHandles="1" noChangeArrowheads="1" noChangeShapeType="1" noTextEdit="1"/>
              </p:cNvSpPr>
              <p:nvPr/>
            </p:nvSpPr>
            <p:spPr>
              <a:xfrm>
                <a:off x="1852701" y="5435824"/>
                <a:ext cx="1874068" cy="427040"/>
              </a:xfrm>
              <a:prstGeom prst="rect">
                <a:avLst/>
              </a:prstGeom>
              <a:blipFill>
                <a:blip r:embed="rId4" cstate="print"/>
                <a:stretch>
                  <a:fillRect b="-5882"/>
                </a:stretch>
              </a:blipFill>
            </p:spPr>
            <p:txBody>
              <a:bodyPr/>
              <a:lstStyle/>
              <a:p>
                <a:r>
                  <a:rPr lang="en-US">
                    <a:noFill/>
                  </a:rPr>
                  <a:t> </a:t>
                </a:r>
              </a:p>
            </p:txBody>
          </p:sp>
        </mc:Fallback>
      </mc:AlternateContent>
      <p:sp>
        <p:nvSpPr>
          <p:cNvPr id="11" name="Textfeld 10">
            <a:extLst>
              <a:ext uri="{FF2B5EF4-FFF2-40B4-BE49-F238E27FC236}">
                <a16:creationId xmlns:a16="http://schemas.microsoft.com/office/drawing/2014/main" id="{AF5636CF-E073-E642-B505-9101EB52C3D3}"/>
              </a:ext>
            </a:extLst>
          </p:cNvPr>
          <p:cNvSpPr txBox="1"/>
          <p:nvPr/>
        </p:nvSpPr>
        <p:spPr>
          <a:xfrm>
            <a:off x="6236044" y="3364984"/>
            <a:ext cx="2454876" cy="369332"/>
          </a:xfrm>
          <a:prstGeom prst="rect">
            <a:avLst/>
          </a:prstGeom>
          <a:noFill/>
        </p:spPr>
        <p:txBody>
          <a:bodyPr wrap="square">
            <a:spAutoFit/>
          </a:bodyPr>
          <a:lstStyle/>
          <a:p>
            <a:r>
              <a:rPr lang="en-US" sz="900" dirty="0">
                <a:latin typeface="Arial" panose="020B0604020202020204" pitchFamily="34" charset="0"/>
                <a:ea typeface="Times New Roman" panose="02020603050405020304" pitchFamily="18" charset="0"/>
                <a:cs typeface="Arial" panose="020B0604020202020204" pitchFamily="34" charset="0"/>
              </a:rPr>
              <a:t>Extended Payload-Range diagram;</a:t>
            </a:r>
          </a:p>
          <a:p>
            <a:r>
              <a:rPr lang="en-US" sz="900" dirty="0">
                <a:latin typeface="Arial" panose="020B0604020202020204" pitchFamily="34" charset="0"/>
                <a:ea typeface="Times New Roman" panose="02020603050405020304" pitchFamily="18" charset="0"/>
                <a:cs typeface="Arial" panose="020B0604020202020204" pitchFamily="34" charset="0"/>
              </a:rPr>
              <a:t>b</a:t>
            </a:r>
            <a:r>
              <a:rPr lang="en-US" sz="900" dirty="0">
                <a:effectLst/>
                <a:latin typeface="Arial" panose="020B0604020202020204" pitchFamily="34" charset="0"/>
                <a:ea typeface="Times New Roman" panose="02020603050405020304" pitchFamily="18" charset="0"/>
                <a:cs typeface="Arial" panose="020B0604020202020204" pitchFamily="34" charset="0"/>
              </a:rPr>
              <a:t>ased on Young (2017)</a:t>
            </a:r>
            <a:r>
              <a:rPr lang="de-DE" sz="900" dirty="0">
                <a:effectLst/>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p:txBody>
      </p:sp>
      <p:grpSp>
        <p:nvGrpSpPr>
          <p:cNvPr id="18" name="Gruppieren 17">
            <a:extLst>
              <a:ext uri="{FF2B5EF4-FFF2-40B4-BE49-F238E27FC236}">
                <a16:creationId xmlns:a16="http://schemas.microsoft.com/office/drawing/2014/main" id="{7CCB69F2-9499-4444-9301-BA0617C1CDF2}"/>
              </a:ext>
            </a:extLst>
          </p:cNvPr>
          <p:cNvGrpSpPr/>
          <p:nvPr/>
        </p:nvGrpSpPr>
        <p:grpSpPr>
          <a:xfrm>
            <a:off x="518976" y="4619576"/>
            <a:ext cx="2842018" cy="677686"/>
            <a:chOff x="518976" y="4619576"/>
            <a:chExt cx="2842018" cy="677686"/>
          </a:xfrm>
        </p:grpSpPr>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C12C5229-64BF-B743-9346-C3C1067290E7}"/>
                    </a:ext>
                  </a:extLst>
                </p:cNvPr>
                <p:cNvSpPr txBox="1"/>
                <p:nvPr/>
              </p:nvSpPr>
              <p:spPr>
                <a:xfrm>
                  <a:off x="2194741" y="4619576"/>
                  <a:ext cx="1166253" cy="6776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𝐵</m:t>
                        </m:r>
                        <m:r>
                          <a:rPr lang="en-US" sz="1400" i="0">
                            <a:latin typeface="Cambria Math" panose="02040503050406030204" pitchFamily="18" charset="0"/>
                          </a:rPr>
                          <m:t>=</m:t>
                        </m:r>
                        <m:f>
                          <m:fPr>
                            <m:ctrlPr>
                              <a:rPr lang="en-US" sz="1400" i="1">
                                <a:solidFill>
                                  <a:srgbClr val="836967"/>
                                </a:solidFill>
                                <a:latin typeface="Cambria Math" panose="02040503050406030204" pitchFamily="18" charset="0"/>
                              </a:rPr>
                            </m:ctrlPr>
                          </m:fPr>
                          <m:num>
                            <m:r>
                              <a:rPr lang="en-US" sz="1400" i="1">
                                <a:latin typeface="Cambria Math" panose="02040503050406030204" pitchFamily="18" charset="0"/>
                              </a:rPr>
                              <m:t>𝑅</m:t>
                            </m:r>
                          </m:num>
                          <m:den>
                            <m:r>
                              <a:rPr lang="en-US" sz="1400" i="1">
                                <a:latin typeface="Cambria Math" panose="02040503050406030204" pitchFamily="18" charset="0"/>
                              </a:rPr>
                              <m:t>𝑙𝑛</m:t>
                            </m:r>
                            <m:d>
                              <m:dPr>
                                <m:ctrlPr>
                                  <a:rPr lang="en-US" sz="1400" i="1">
                                    <a:solidFill>
                                      <a:srgbClr val="836967"/>
                                    </a:solidFill>
                                    <a:latin typeface="Cambria Math" panose="02040503050406030204" pitchFamily="18" charset="0"/>
                                  </a:rPr>
                                </m:ctrlPr>
                              </m:dPr>
                              <m:e>
                                <m:f>
                                  <m:fPr>
                                    <m:ctrlPr>
                                      <a:rPr lang="en-US" sz="1400" i="1">
                                        <a:solidFill>
                                          <a:srgbClr val="836967"/>
                                        </a:solidFill>
                                        <a:latin typeface="Cambria Math" panose="02040503050406030204" pitchFamily="18" charset="0"/>
                                      </a:rPr>
                                    </m:ctrlPr>
                                  </m:fPr>
                                  <m:num>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𝑚</m:t>
                                        </m:r>
                                      </m:e>
                                      <m:sub>
                                        <m:r>
                                          <a:rPr lang="en-US" sz="1400" i="0">
                                            <a:latin typeface="Cambria Math" panose="02040503050406030204" pitchFamily="18" charset="0"/>
                                          </a:rPr>
                                          <m:t>1</m:t>
                                        </m:r>
                                      </m:sub>
                                    </m:sSub>
                                  </m:num>
                                  <m:den>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𝑚</m:t>
                                        </m:r>
                                      </m:e>
                                      <m:sub>
                                        <m:r>
                                          <a:rPr lang="en-US" sz="1400" i="0">
                                            <a:latin typeface="Cambria Math" panose="02040503050406030204" pitchFamily="18" charset="0"/>
                                          </a:rPr>
                                          <m:t>2</m:t>
                                        </m:r>
                                      </m:sub>
                                    </m:sSub>
                                  </m:den>
                                </m:f>
                              </m:e>
                            </m:d>
                          </m:den>
                        </m:f>
                      </m:oMath>
                    </m:oMathPara>
                  </a14:m>
                  <a:endParaRPr lang="en-US" dirty="0"/>
                </a:p>
              </p:txBody>
            </p:sp>
          </mc:Choice>
          <mc:Fallback xmlns="">
            <p:sp>
              <p:nvSpPr>
                <p:cNvPr id="7" name="Textfeld 6">
                  <a:extLst>
                    <a:ext uri="{FF2B5EF4-FFF2-40B4-BE49-F238E27FC236}">
                      <a16:creationId xmlns:a16="http://schemas.microsoft.com/office/drawing/2014/main" xmlns="" xmlns:a14="http://schemas.microsoft.com/office/drawing/2010/main" id="{C12C5229-64BF-B743-9346-C3C1067290E7}"/>
                    </a:ext>
                  </a:extLst>
                </p:cNvPr>
                <p:cNvSpPr txBox="1">
                  <a:spLocks noRot="1" noChangeAspect="1" noMove="1" noResize="1" noEditPoints="1" noAdjustHandles="1" noChangeArrowheads="1" noChangeShapeType="1" noTextEdit="1"/>
                </p:cNvSpPr>
                <p:nvPr/>
              </p:nvSpPr>
              <p:spPr>
                <a:xfrm>
                  <a:off x="2194741" y="4619576"/>
                  <a:ext cx="1166253" cy="677686"/>
                </a:xfrm>
                <a:prstGeom prst="rect">
                  <a:avLst/>
                </a:prstGeom>
                <a:blipFill>
                  <a:blip r:embed="rId5" cstate="print"/>
                  <a:stretch>
                    <a:fillRect/>
                  </a:stretch>
                </a:blipFill>
              </p:spPr>
              <p:txBody>
                <a:bodyPr/>
                <a:lstStyle/>
                <a:p>
                  <a:r>
                    <a:rPr lang="en-US">
                      <a:noFill/>
                    </a:rPr>
                    <a:t> </a:t>
                  </a:r>
                </a:p>
              </p:txBody>
            </p:sp>
          </mc:Fallback>
        </mc:AlternateContent>
        <p:sp>
          <p:nvSpPr>
            <p:cNvPr id="16" name="Textfeld 15">
              <a:extLst>
                <a:ext uri="{FF2B5EF4-FFF2-40B4-BE49-F238E27FC236}">
                  <a16:creationId xmlns:a16="http://schemas.microsoft.com/office/drawing/2014/main" id="{84D7B9F7-55D2-5048-B6BD-DAE16FA74EAC}"/>
                </a:ext>
              </a:extLst>
            </p:cNvPr>
            <p:cNvSpPr txBox="1"/>
            <p:nvPr/>
          </p:nvSpPr>
          <p:spPr>
            <a:xfrm>
              <a:off x="518976" y="4767456"/>
              <a:ext cx="1849320" cy="253916"/>
            </a:xfrm>
            <a:prstGeom prst="rect">
              <a:avLst/>
            </a:prstGeom>
            <a:noFill/>
          </p:spPr>
          <p:txBody>
            <a:bodyPr wrap="square">
              <a:spAutoFit/>
            </a:bodyPr>
            <a:lstStyle/>
            <a:p>
              <a:r>
                <a:rPr lang="de-DE" sz="1050" b="1" dirty="0">
                  <a:latin typeface="Arial" panose="020B0604020202020204" pitchFamily="34" charset="0"/>
                  <a:ea typeface="Times New Roman" panose="02020603050405020304" pitchFamily="18" charset="0"/>
                  <a:cs typeface="Arial" panose="020B0604020202020204" pitchFamily="34" charset="0"/>
                </a:rPr>
                <a:t>Breguet </a:t>
              </a:r>
              <a:r>
                <a:rPr lang="de-DE" sz="1050" b="1" dirty="0" err="1">
                  <a:latin typeface="Arial" panose="020B0604020202020204" pitchFamily="34" charset="0"/>
                  <a:ea typeface="Times New Roman" panose="02020603050405020304" pitchFamily="18" charset="0"/>
                  <a:cs typeface="Arial" panose="020B0604020202020204" pitchFamily="34" charset="0"/>
                </a:rPr>
                <a:t>Factor</a:t>
              </a:r>
              <a:r>
                <a:rPr lang="de-DE" sz="1050" b="1" dirty="0">
                  <a:latin typeface="Arial" panose="020B0604020202020204" pitchFamily="34" charset="0"/>
                  <a:ea typeface="Times New Roman" panose="02020603050405020304" pitchFamily="18" charset="0"/>
                  <a:cs typeface="Arial" panose="020B0604020202020204" pitchFamily="34" charset="0"/>
                </a:rPr>
                <a:t>:</a:t>
              </a:r>
              <a:endParaRPr lang="en-US" sz="1050" b="1" dirty="0">
                <a:latin typeface="Arial" panose="020B0604020202020204" pitchFamily="34" charset="0"/>
                <a:cs typeface="Arial" panose="020B0604020202020204" pitchFamily="34" charset="0"/>
              </a:endParaRPr>
            </a:p>
          </p:txBody>
        </p:sp>
      </p:grpSp>
      <p:sp>
        <p:nvSpPr>
          <p:cNvPr id="17" name="Textfeld 16">
            <a:extLst>
              <a:ext uri="{FF2B5EF4-FFF2-40B4-BE49-F238E27FC236}">
                <a16:creationId xmlns:a16="http://schemas.microsoft.com/office/drawing/2014/main" id="{BC9D487B-A8CF-7149-9B34-9C226281435C}"/>
              </a:ext>
            </a:extLst>
          </p:cNvPr>
          <p:cNvSpPr txBox="1"/>
          <p:nvPr/>
        </p:nvSpPr>
        <p:spPr>
          <a:xfrm>
            <a:off x="530408" y="5545399"/>
            <a:ext cx="1849320" cy="253916"/>
          </a:xfrm>
          <a:prstGeom prst="rect">
            <a:avLst/>
          </a:prstGeom>
          <a:noFill/>
        </p:spPr>
        <p:txBody>
          <a:bodyPr wrap="square">
            <a:spAutoFit/>
          </a:bodyPr>
          <a:lstStyle/>
          <a:p>
            <a:r>
              <a:rPr lang="de-DE" sz="1050" b="1" dirty="0">
                <a:latin typeface="Arial" panose="020B0604020202020204" pitchFamily="34" charset="0"/>
                <a:ea typeface="Times New Roman" panose="02020603050405020304" pitchFamily="18" charset="0"/>
                <a:cs typeface="Arial" panose="020B0604020202020204" pitchFamily="34" charset="0"/>
              </a:rPr>
              <a:t>Mission Fuel Mass:</a:t>
            </a:r>
            <a:endParaRPr lang="en-US" sz="1050" b="1" dirty="0">
              <a:latin typeface="Arial" panose="020B0604020202020204" pitchFamily="34" charset="0"/>
              <a:cs typeface="Arial" panose="020B0604020202020204" pitchFamily="34" charset="0"/>
            </a:endParaRPr>
          </a:p>
        </p:txBody>
      </p:sp>
      <p:pic>
        <p:nvPicPr>
          <p:cNvPr id="20" name="Grafik 19">
            <a:extLst>
              <a:ext uri="{FF2B5EF4-FFF2-40B4-BE49-F238E27FC236}">
                <a16:creationId xmlns:a16="http://schemas.microsoft.com/office/drawing/2014/main" id="{DD1E8949-DE9B-E742-B98D-8690D02A2CB6}"/>
              </a:ext>
            </a:extLst>
          </p:cNvPr>
          <p:cNvPicPr>
            <a:picLocks noChangeAspect="1"/>
          </p:cNvPicPr>
          <p:nvPr/>
        </p:nvPicPr>
        <p:blipFill rotWithShape="1">
          <a:blip r:embed="rId6" cstate="print"/>
          <a:srcRect r="23691" b="16585"/>
          <a:stretch/>
        </p:blipFill>
        <p:spPr>
          <a:xfrm>
            <a:off x="3943074" y="4831798"/>
            <a:ext cx="4554882" cy="942837"/>
          </a:xfrm>
          <a:prstGeom prst="rect">
            <a:avLst/>
          </a:prstGeom>
        </p:spPr>
      </p:pic>
      <p:sp>
        <p:nvSpPr>
          <p:cNvPr id="21" name="Textfeld 20">
            <a:extLst>
              <a:ext uri="{FF2B5EF4-FFF2-40B4-BE49-F238E27FC236}">
                <a16:creationId xmlns:a16="http://schemas.microsoft.com/office/drawing/2014/main" id="{44F6CED8-1AAA-C84E-B2AD-DDE57D934C48}"/>
              </a:ext>
            </a:extLst>
          </p:cNvPr>
          <p:cNvSpPr txBox="1"/>
          <p:nvPr/>
        </p:nvSpPr>
        <p:spPr>
          <a:xfrm>
            <a:off x="7216457" y="5821137"/>
            <a:ext cx="2085975" cy="553998"/>
          </a:xfrm>
          <a:prstGeom prst="rect">
            <a:avLst/>
          </a:prstGeom>
          <a:noFill/>
        </p:spPr>
        <p:txBody>
          <a:bodyPr wrap="square">
            <a:spAutoFit/>
          </a:bodyPr>
          <a:lstStyle/>
          <a:p>
            <a:r>
              <a:rPr lang="en-US" sz="750" b="1" dirty="0">
                <a:latin typeface="Arial" panose="020B0604020202020204" pitchFamily="34" charset="0"/>
                <a:ea typeface="Times New Roman" panose="02020603050405020304" pitchFamily="18" charset="0"/>
                <a:cs typeface="Arial" panose="020B0604020202020204" pitchFamily="34" charset="0"/>
              </a:rPr>
              <a:t>MTOW: </a:t>
            </a:r>
            <a:r>
              <a:rPr lang="en-US" sz="750" dirty="0">
                <a:latin typeface="Arial" panose="020B0604020202020204" pitchFamily="34" charset="0"/>
                <a:ea typeface="Times New Roman" panose="02020603050405020304" pitchFamily="18" charset="0"/>
                <a:cs typeface="Arial" panose="020B0604020202020204" pitchFamily="34" charset="0"/>
              </a:rPr>
              <a:t>Maximum Take-Off Weight	</a:t>
            </a:r>
          </a:p>
          <a:p>
            <a:r>
              <a:rPr lang="en-US" sz="750" b="1" dirty="0">
                <a:latin typeface="Arial" panose="020B0604020202020204" pitchFamily="34" charset="0"/>
                <a:ea typeface="Times New Roman" panose="02020603050405020304" pitchFamily="18" charset="0"/>
                <a:cs typeface="Arial" panose="020B0604020202020204" pitchFamily="34" charset="0"/>
              </a:rPr>
              <a:t>MZFW: </a:t>
            </a:r>
            <a:r>
              <a:rPr lang="en-US" sz="750" dirty="0">
                <a:latin typeface="Arial" panose="020B0604020202020204" pitchFamily="34" charset="0"/>
                <a:ea typeface="Times New Roman" panose="02020603050405020304" pitchFamily="18" charset="0"/>
                <a:cs typeface="Arial" panose="020B0604020202020204" pitchFamily="34" charset="0"/>
              </a:rPr>
              <a:t>Maximum Zero Fuel Weight</a:t>
            </a:r>
          </a:p>
          <a:p>
            <a:r>
              <a:rPr lang="en-US" sz="750" b="1" dirty="0">
                <a:latin typeface="Arial" panose="020B0604020202020204" pitchFamily="34" charset="0"/>
                <a:ea typeface="Times New Roman" panose="02020603050405020304" pitchFamily="18" charset="0"/>
                <a:cs typeface="Arial" panose="020B0604020202020204" pitchFamily="34" charset="0"/>
              </a:rPr>
              <a:t>OEW: </a:t>
            </a:r>
            <a:r>
              <a:rPr lang="en-US" sz="750" dirty="0">
                <a:latin typeface="Arial" panose="020B0604020202020204" pitchFamily="34" charset="0"/>
                <a:ea typeface="Times New Roman" panose="02020603050405020304" pitchFamily="18" charset="0"/>
                <a:cs typeface="Arial" panose="020B0604020202020204" pitchFamily="34" charset="0"/>
              </a:rPr>
              <a:t>Operating Empty Weight</a:t>
            </a:r>
          </a:p>
          <a:p>
            <a:r>
              <a:rPr lang="en-US" sz="750" b="1" dirty="0">
                <a:latin typeface="Arial" panose="020B0604020202020204" pitchFamily="34" charset="0"/>
                <a:ea typeface="Times New Roman" panose="02020603050405020304" pitchFamily="18" charset="0"/>
                <a:cs typeface="Arial" panose="020B0604020202020204" pitchFamily="34" charset="0"/>
              </a:rPr>
              <a:t>MFW: </a:t>
            </a:r>
            <a:r>
              <a:rPr lang="en-US" sz="750" dirty="0">
                <a:latin typeface="Arial" panose="020B0604020202020204" pitchFamily="34" charset="0"/>
                <a:ea typeface="Times New Roman" panose="02020603050405020304" pitchFamily="18" charset="0"/>
                <a:cs typeface="Arial" panose="020B0604020202020204" pitchFamily="34" charset="0"/>
              </a:rPr>
              <a:t>Maximum Fuel Weight 	</a:t>
            </a:r>
          </a:p>
        </p:txBody>
      </p:sp>
    </p:spTree>
    <p:extLst>
      <p:ext uri="{BB962C8B-B14F-4D97-AF65-F5344CB8AC3E}">
        <p14:creationId xmlns:p14="http://schemas.microsoft.com/office/powerpoint/2010/main" val="214189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Fuel Consumption – kg/100km/PAX</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Fuel Consumption of the Airbus A321LR</a:t>
            </a:r>
          </a:p>
        </p:txBody>
      </p:sp>
      <p:sp>
        <p:nvSpPr>
          <p:cNvPr id="3" name="Rectangle 2">
            <a:extLst>
              <a:ext uri="{FF2B5EF4-FFF2-40B4-BE49-F238E27FC236}">
                <a16:creationId xmlns:a16="http://schemas.microsoft.com/office/drawing/2014/main" id="{6DE87B12-BC5B-0A4D-868B-D6FA17D8CED2}"/>
              </a:ext>
            </a:extLst>
          </p:cNvPr>
          <p:cNvSpPr>
            <a:spLocks noChangeArrowheads="1"/>
          </p:cNvSpPr>
          <p:nvPr/>
        </p:nvSpPr>
        <p:spPr bwMode="auto">
          <a:xfrm>
            <a:off x="548640" y="18147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Grafik 7">
            <a:extLst>
              <a:ext uri="{FF2B5EF4-FFF2-40B4-BE49-F238E27FC236}">
                <a16:creationId xmlns:a16="http://schemas.microsoft.com/office/drawing/2014/main" id="{F4282391-95B2-5A4B-95F4-7D5388910B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076" y="1803867"/>
            <a:ext cx="6989038" cy="4019990"/>
          </a:xfrm>
          <a:prstGeom prst="rect">
            <a:avLst/>
          </a:prstGeom>
        </p:spPr>
      </p:pic>
      <p:sp>
        <p:nvSpPr>
          <p:cNvPr id="10" name="Textfeld 9">
            <a:extLst>
              <a:ext uri="{FF2B5EF4-FFF2-40B4-BE49-F238E27FC236}">
                <a16:creationId xmlns:a16="http://schemas.microsoft.com/office/drawing/2014/main" id="{8D8B12C8-F375-154F-8092-89EBC052B3AC}"/>
              </a:ext>
            </a:extLst>
          </p:cNvPr>
          <p:cNvSpPr txBox="1"/>
          <p:nvPr/>
        </p:nvSpPr>
        <p:spPr>
          <a:xfrm>
            <a:off x="7429313" y="1833240"/>
            <a:ext cx="1714688" cy="814005"/>
          </a:xfrm>
          <a:prstGeom prst="rect">
            <a:avLst/>
          </a:prstGeom>
          <a:noFill/>
        </p:spPr>
        <p:txBody>
          <a:bodyPr wrap="square">
            <a:spAutoFit/>
          </a:bodyPr>
          <a:lstStyle/>
          <a:p>
            <a:pPr marL="9525" indent="-9525"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Fuel consumption per range and passenger over flown distance for the </a:t>
            </a: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A321LR</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313B3869-32A9-9349-94A8-94B390ADA1CE}"/>
              </a:ext>
            </a:extLst>
          </p:cNvPr>
          <p:cNvSpPr txBox="1"/>
          <p:nvPr/>
        </p:nvSpPr>
        <p:spPr>
          <a:xfrm>
            <a:off x="544167" y="5867834"/>
            <a:ext cx="8222762" cy="430887"/>
          </a:xfrm>
          <a:prstGeom prst="rect">
            <a:avLst/>
          </a:prstGeom>
          <a:noFill/>
        </p:spPr>
        <p:txBody>
          <a:bodyPr wrap="square">
            <a:spAutoFit/>
          </a:bodyPr>
          <a:lstStyle/>
          <a:p>
            <a:pPr algn="just"/>
            <a:r>
              <a:rPr lang="en-US" sz="1050" b="1" i="1" dirty="0">
                <a:effectLst/>
                <a:latin typeface="Arial" panose="020B0604020202020204" pitchFamily="34" charset="0"/>
                <a:ea typeface="Times New Roman" panose="02020603050405020304" pitchFamily="18" charset="0"/>
                <a:cs typeface="Arial" panose="020B0604020202020204" pitchFamily="34" charset="0"/>
              </a:rPr>
              <a:t>Note:</a:t>
            </a:r>
            <a:r>
              <a:rPr lang="en-US" sz="1050" i="1" dirty="0">
                <a:effectLst/>
                <a:latin typeface="Arial" panose="020B0604020202020204" pitchFamily="34" charset="0"/>
                <a:ea typeface="Times New Roman" panose="02020603050405020304" pitchFamily="18" charset="0"/>
                <a:cs typeface="Arial" panose="020B0604020202020204" pitchFamily="34" charset="0"/>
              </a:rPr>
              <a:t> from the moment the slope of the curve is inverted, the range is not supported anymore with the corresponding number of pax </a:t>
            </a:r>
            <a:r>
              <a:rPr lang="en-US" sz="1050" i="1"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n-US" sz="1050" i="1"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US" sz="1050" b="1" i="1" dirty="0">
                <a:effectLst/>
                <a:latin typeface="Arial" panose="020B0604020202020204" pitchFamily="34" charset="0"/>
                <a:ea typeface="Times New Roman" panose="02020603050405020304" pitchFamily="18" charset="0"/>
                <a:cs typeface="Arial" panose="020B0604020202020204" pitchFamily="34" charset="0"/>
              </a:rPr>
              <a:t>passenger reduction must take place</a:t>
            </a:r>
            <a:r>
              <a:rPr lang="en-US" sz="1050" b="1" i="1" dirty="0">
                <a:latin typeface="Arial" panose="020B0604020202020204" pitchFamily="34" charset="0"/>
                <a:ea typeface="Times New Roman" panose="02020603050405020304" pitchFamily="18" charset="0"/>
                <a:cs typeface="Arial" panose="020B0604020202020204" pitchFamily="34" charset="0"/>
              </a:rPr>
              <a:t> –</a:t>
            </a:r>
            <a:r>
              <a:rPr lang="en-US" sz="1050" dirty="0">
                <a:effectLst/>
                <a:latin typeface="Arial" panose="020B0604020202020204" pitchFamily="34" charset="0"/>
                <a:ea typeface="Times New Roman" panose="02020603050405020304" pitchFamily="18" charset="0"/>
                <a:cs typeface="Arial" panose="020B0604020202020204" pitchFamily="34" charset="0"/>
              </a:rPr>
              <a:t> the fuel is distributed to an (ever) decreasing number of passengers  </a:t>
            </a:r>
            <a:endParaRPr lang="de-DE" sz="10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feld 15">
            <a:extLst>
              <a:ext uri="{FF2B5EF4-FFF2-40B4-BE49-F238E27FC236}">
                <a16:creationId xmlns:a16="http://schemas.microsoft.com/office/drawing/2014/main" id="{A4385BDD-4DD8-2F42-AC37-314ABF31B43A}"/>
              </a:ext>
            </a:extLst>
          </p:cNvPr>
          <p:cNvSpPr txBox="1"/>
          <p:nvPr/>
        </p:nvSpPr>
        <p:spPr>
          <a:xfrm>
            <a:off x="1850394" y="1972860"/>
            <a:ext cx="4842637" cy="2106667"/>
          </a:xfrm>
          <a:prstGeom prst="rect">
            <a:avLst/>
          </a:prstGeom>
          <a:solidFill>
            <a:schemeClr val="bg1"/>
          </a:solidFill>
        </p:spPr>
        <p:txBody>
          <a:bodyPr wrap="square">
            <a:spAutoFit/>
          </a:bodyPr>
          <a:lstStyle/>
          <a:p>
            <a:pPr marL="7938" indent="263525" algn="just">
              <a:lnSpc>
                <a:spcPct val="120000"/>
              </a:lnSpc>
              <a:buFont typeface="Arial" panose="020B0604020202020204" pitchFamily="34" charset="0"/>
              <a:buChar char="•"/>
            </a:pPr>
            <a:r>
              <a:rPr lang="de-DE" sz="1000" b="0" i="0" u="none" strike="noStrike" dirty="0">
                <a:effectLst/>
                <a:latin typeface="Arial" panose="020B0604020202020204" pitchFamily="34" charset="0"/>
                <a:ea typeface="PingFang SC" panose="020B0400000000000000" pitchFamily="34" charset="-122"/>
                <a:cs typeface="Arial" panose="020B0604020202020204" pitchFamily="34" charset="0"/>
              </a:rPr>
              <a:t>↑</a:t>
            </a:r>
            <a:r>
              <a:rPr lang="en-US" sz="1000" dirty="0">
                <a:effectLst/>
                <a:latin typeface="Arial" panose="020B0604020202020204" pitchFamily="34" charset="0"/>
                <a:ea typeface="Times New Roman" panose="02020603050405020304" pitchFamily="18" charset="0"/>
                <a:cs typeface="Arial" panose="020B0604020202020204" pitchFamily="34" charset="0"/>
              </a:rPr>
              <a:t> passengers transported, </a:t>
            </a:r>
            <a:r>
              <a:rPr lang="de-DE" sz="1000" b="0" i="0" u="none" strike="noStrike" dirty="0">
                <a:effectLst/>
                <a:latin typeface="Arial" panose="020B0604020202020204" pitchFamily="34" charset="0"/>
                <a:ea typeface="PingFang SC" panose="020B0400000000000000" pitchFamily="34" charset="-122"/>
                <a:cs typeface="Arial" panose="020B0604020202020204" pitchFamily="34" charset="0"/>
              </a:rPr>
              <a:t>↓</a:t>
            </a:r>
            <a:r>
              <a:rPr lang="en-US" sz="1000" dirty="0">
                <a:effectLst/>
                <a:latin typeface="Arial" panose="020B0604020202020204" pitchFamily="34" charset="0"/>
                <a:ea typeface="Times New Roman" panose="02020603050405020304" pitchFamily="18" charset="0"/>
                <a:cs typeface="Arial" panose="020B0604020202020204" pitchFamily="34" charset="0"/>
              </a:rPr>
              <a:t> fuel consumption distributed for each passenger</a:t>
            </a:r>
          </a:p>
          <a:p>
            <a:pPr marL="7938" indent="263525" algn="just">
              <a:lnSpc>
                <a:spcPct val="120000"/>
              </a:lnSpc>
              <a:buFont typeface="Arial" panose="020B0604020202020204" pitchFamily="34" charset="0"/>
              <a:buChar char="•"/>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7938" indent="263525" algn="just">
              <a:lnSpc>
                <a:spcPct val="120000"/>
              </a:lnSpc>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Arial" panose="020B0604020202020204" pitchFamily="34" charset="0"/>
              </a:rPr>
              <a:t>6,7-1,3 kg/100km/pax from lowest to highest cabin density (</a:t>
            </a:r>
            <a:r>
              <a:rPr lang="el-GR" sz="1000" b="0" i="0" u="none" strike="noStrike" dirty="0">
                <a:effectLst/>
                <a:latin typeface="Arial" panose="020B0604020202020204" pitchFamily="34" charset="0"/>
                <a:cs typeface="Arial" panose="020B0604020202020204" pitchFamily="34" charset="0"/>
              </a:rPr>
              <a:t>Δ</a:t>
            </a:r>
            <a:r>
              <a:rPr lang="de-DE" sz="1000" b="0" i="0" u="none" strike="noStrike" dirty="0">
                <a:effectLst/>
                <a:latin typeface="Arial" panose="020B0604020202020204" pitchFamily="34" charset="0"/>
                <a:cs typeface="Arial" panose="020B0604020202020204" pitchFamily="34" charset="0"/>
              </a:rPr>
              <a:t>=</a:t>
            </a:r>
            <a:r>
              <a:rPr lang="en-US" sz="1000" dirty="0">
                <a:effectLst/>
                <a:latin typeface="Arial" panose="020B0604020202020204" pitchFamily="34" charset="0"/>
                <a:ea typeface="Times New Roman" panose="02020603050405020304" pitchFamily="18" charset="0"/>
                <a:cs typeface="Arial" panose="020B0604020202020204" pitchFamily="34" charset="0"/>
              </a:rPr>
              <a:t>81%). For each add. 10 pax </a:t>
            </a:r>
            <a:r>
              <a:rPr lang="el-GR" sz="1000" b="0" i="0" u="none" strike="noStrike" dirty="0">
                <a:effectLst/>
                <a:latin typeface="Arial" panose="020B0604020202020204" pitchFamily="34" charset="0"/>
                <a:cs typeface="Arial" panose="020B0604020202020204" pitchFamily="34" charset="0"/>
              </a:rPr>
              <a:t>Δ</a:t>
            </a:r>
            <a:r>
              <a:rPr lang="en-US" sz="1000" dirty="0">
                <a:effectLst/>
                <a:latin typeface="Arial" panose="020B0604020202020204" pitchFamily="34" charset="0"/>
                <a:cs typeface="Arial" panose="020B0604020202020204" pitchFamily="34" charset="0"/>
              </a:rPr>
              <a:t>=</a:t>
            </a:r>
            <a:r>
              <a:rPr lang="en-US" sz="1000" dirty="0">
                <a:effectLst/>
                <a:latin typeface="Arial" panose="020B0604020202020204" pitchFamily="34" charset="0"/>
                <a:ea typeface="Times New Roman" panose="02020603050405020304" pitchFamily="18" charset="0"/>
                <a:cs typeface="Arial" panose="020B0604020202020204" pitchFamily="34" charset="0"/>
              </a:rPr>
              <a:t>-11.6%</a:t>
            </a:r>
            <a:endParaRPr lang="de-DE" sz="1000" dirty="0">
              <a:effectLst/>
              <a:latin typeface="Arial" panose="020B0604020202020204" pitchFamily="34" charset="0"/>
              <a:ea typeface="Times New Roman" panose="02020603050405020304" pitchFamily="18" charset="0"/>
              <a:cs typeface="Arial" panose="020B0604020202020204" pitchFamily="34" charset="0"/>
            </a:endParaRPr>
          </a:p>
          <a:p>
            <a:pPr marL="7938" indent="263525" algn="just">
              <a:lnSpc>
                <a:spcPct val="120000"/>
              </a:lnSpc>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de-DE" sz="1000" dirty="0">
              <a:effectLst/>
              <a:latin typeface="Arial" panose="020B0604020202020204" pitchFamily="34" charset="0"/>
              <a:ea typeface="Times New Roman" panose="02020603050405020304" pitchFamily="18" charset="0"/>
              <a:cs typeface="Arial" panose="020B0604020202020204" pitchFamily="34" charset="0"/>
            </a:endParaRPr>
          </a:p>
          <a:p>
            <a:pPr marL="7938" indent="263525" algn="just">
              <a:lnSpc>
                <a:spcPct val="120000"/>
              </a:lnSpc>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Arial" panose="020B0604020202020204" pitchFamily="34" charset="0"/>
              </a:rPr>
              <a:t>Fuel consumption at take-off is relatively high. With increasing range, there is better distribution/compensation. E.g., 300-1.000 km </a:t>
            </a:r>
            <a:r>
              <a:rPr lang="el-GR" sz="1000" b="0" i="0" u="none" strike="noStrike" dirty="0">
                <a:effectLst/>
                <a:latin typeface="Arial" panose="020B0604020202020204" pitchFamily="34" charset="0"/>
                <a:cs typeface="Arial" panose="020B0604020202020204" pitchFamily="34" charset="0"/>
              </a:rPr>
              <a:t>Δ</a:t>
            </a:r>
            <a:r>
              <a:rPr lang="de-DE" sz="1000" b="0" i="0" u="none" strike="noStrike" dirty="0">
                <a:effectLst/>
                <a:latin typeface="Arial" panose="020B0604020202020204" pitchFamily="34" charset="0"/>
                <a:cs typeface="Arial" panose="020B0604020202020204" pitchFamily="34" charset="0"/>
              </a:rPr>
              <a:t>=-</a:t>
            </a:r>
            <a:r>
              <a:rPr lang="en-US" sz="1000" b="0" i="0" u="none" strike="noStrike" dirty="0">
                <a:effectLst/>
                <a:latin typeface="Arial" panose="020B0604020202020204" pitchFamily="34" charset="0"/>
                <a:cs typeface="Arial" panose="020B0604020202020204" pitchFamily="34" charset="0"/>
              </a:rPr>
              <a:t>5</a:t>
            </a:r>
            <a:r>
              <a:rPr lang="en-US" sz="1000" dirty="0">
                <a:effectLst/>
                <a:latin typeface="Arial" panose="020B0604020202020204" pitchFamily="34" charset="0"/>
                <a:ea typeface="Times New Roman" panose="02020603050405020304" pitchFamily="18" charset="0"/>
                <a:cs typeface="Arial" panose="020B0604020202020204" pitchFamily="34" charset="0"/>
              </a:rPr>
              <a:t>1%</a:t>
            </a:r>
            <a:endParaRPr lang="de-DE" sz="1000" dirty="0">
              <a:effectLst/>
              <a:latin typeface="Arial" panose="020B0604020202020204" pitchFamily="34" charset="0"/>
              <a:ea typeface="Times New Roman" panose="02020603050405020304" pitchFamily="18" charset="0"/>
              <a:cs typeface="Arial" panose="020B0604020202020204" pitchFamily="34" charset="0"/>
            </a:endParaRPr>
          </a:p>
          <a:p>
            <a:pPr marL="7938" indent="263525" algn="just">
              <a:lnSpc>
                <a:spcPct val="120000"/>
              </a:lnSpc>
              <a:buFont typeface="Arial" panose="020B0604020202020204" pitchFamily="34" charset="0"/>
              <a:buChar char="•"/>
            </a:pPr>
            <a:endParaRPr lang="de-DE" sz="1000" dirty="0">
              <a:effectLst/>
              <a:latin typeface="Arial" panose="020B0604020202020204" pitchFamily="34" charset="0"/>
              <a:ea typeface="Times New Roman" panose="02020603050405020304" pitchFamily="18" charset="0"/>
              <a:cs typeface="Arial" panose="020B0604020202020204" pitchFamily="34" charset="0"/>
            </a:endParaRPr>
          </a:p>
          <a:p>
            <a:pPr marL="7938" indent="263525" algn="just">
              <a:lnSpc>
                <a:spcPct val="120000"/>
              </a:lnSpc>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Arial" panose="020B0604020202020204" pitchFamily="34" charset="0"/>
              </a:rPr>
              <a:t>decreasing trend is maintained until the range at MPL – </a:t>
            </a:r>
            <a:r>
              <a:rPr lang="de-DE" sz="800" b="0" i="0" u="none" strike="noStrike" dirty="0">
                <a:solidFill>
                  <a:srgbClr val="202124"/>
                </a:solidFill>
                <a:effectLst/>
                <a:latin typeface="arial" panose="020B0604020202020204" pitchFamily="34" charset="0"/>
              </a:rPr>
              <a:t>~</a:t>
            </a:r>
            <a:r>
              <a:rPr lang="en-US" sz="1000" dirty="0">
                <a:effectLst/>
                <a:latin typeface="Arial" panose="020B0604020202020204" pitchFamily="34" charset="0"/>
                <a:ea typeface="Times New Roman" panose="02020603050405020304" pitchFamily="18" charset="0"/>
                <a:cs typeface="Arial" panose="020B0604020202020204" pitchFamily="34" charset="0"/>
              </a:rPr>
              <a:t>5.600 km. For farther ranges, sensible fuel consumption only possible with reduced maximum capacity </a:t>
            </a:r>
            <a:r>
              <a:rPr lang="en-US" sz="1000" dirty="0">
                <a:latin typeface="Arial" panose="020B0604020202020204" pitchFamily="34" charset="0"/>
                <a:ea typeface="Times New Roman" panose="02020603050405020304" pitchFamily="18" charset="0"/>
                <a:cs typeface="Arial" panose="020B0604020202020204" pitchFamily="34" charset="0"/>
              </a:rPr>
              <a:t>(</a:t>
            </a:r>
            <a:r>
              <a:rPr lang="en-US" sz="1000" dirty="0">
                <a:effectLst/>
                <a:latin typeface="Arial" panose="020B0604020202020204" pitchFamily="34" charset="0"/>
                <a:ea typeface="Times New Roman" panose="02020603050405020304" pitchFamily="18" charset="0"/>
                <a:cs typeface="Arial" panose="020B0604020202020204" pitchFamily="34" charset="0"/>
              </a:rPr>
              <a:t>less than 240 pax)</a:t>
            </a:r>
          </a:p>
        </p:txBody>
      </p:sp>
      <p:sp>
        <p:nvSpPr>
          <p:cNvPr id="17" name="Textfeld 16">
            <a:extLst>
              <a:ext uri="{FF2B5EF4-FFF2-40B4-BE49-F238E27FC236}">
                <a16:creationId xmlns:a16="http://schemas.microsoft.com/office/drawing/2014/main" id="{738D6149-0A2B-934F-8F30-4AAFB9EC5CA3}"/>
              </a:ext>
            </a:extLst>
          </p:cNvPr>
          <p:cNvSpPr txBox="1"/>
          <p:nvPr/>
        </p:nvSpPr>
        <p:spPr>
          <a:xfrm>
            <a:off x="6056144" y="5612616"/>
            <a:ext cx="1523215" cy="207749"/>
          </a:xfrm>
          <a:prstGeom prst="rect">
            <a:avLst/>
          </a:prstGeom>
          <a:noFill/>
        </p:spPr>
        <p:txBody>
          <a:bodyPr wrap="square">
            <a:spAutoFit/>
          </a:bodyPr>
          <a:lstStyle/>
          <a:p>
            <a:r>
              <a:rPr lang="en-US" sz="750" dirty="0">
                <a:latin typeface="Arial" panose="020B0604020202020204" pitchFamily="34" charset="0"/>
                <a:ea typeface="Times New Roman" panose="02020603050405020304" pitchFamily="18" charset="0"/>
                <a:cs typeface="Arial" panose="020B0604020202020204" pitchFamily="34" charset="0"/>
              </a:rPr>
              <a:t>(generated with Scholz 2021a)</a:t>
            </a:r>
          </a:p>
        </p:txBody>
      </p:sp>
    </p:spTree>
    <p:extLst>
      <p:ext uri="{BB962C8B-B14F-4D97-AF65-F5344CB8AC3E}">
        <p14:creationId xmlns:p14="http://schemas.microsoft.com/office/powerpoint/2010/main" val="245731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Fuel Consumption – kg/100km/PAX</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Fuel Consumption of the Airbus A321LR</a:t>
            </a:r>
          </a:p>
        </p:txBody>
      </p:sp>
      <p:sp>
        <p:nvSpPr>
          <p:cNvPr id="3" name="Rectangle 2">
            <a:extLst>
              <a:ext uri="{FF2B5EF4-FFF2-40B4-BE49-F238E27FC236}">
                <a16:creationId xmlns:a16="http://schemas.microsoft.com/office/drawing/2014/main" id="{6DE87B12-BC5B-0A4D-868B-D6FA17D8CED2}"/>
              </a:ext>
            </a:extLst>
          </p:cNvPr>
          <p:cNvSpPr>
            <a:spLocks noChangeArrowheads="1"/>
          </p:cNvSpPr>
          <p:nvPr/>
        </p:nvSpPr>
        <p:spPr bwMode="auto">
          <a:xfrm>
            <a:off x="548640" y="18147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Grafik 7">
            <a:extLst>
              <a:ext uri="{FF2B5EF4-FFF2-40B4-BE49-F238E27FC236}">
                <a16:creationId xmlns:a16="http://schemas.microsoft.com/office/drawing/2014/main" id="{F4282391-95B2-5A4B-95F4-7D5388910B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5235" y="1850143"/>
            <a:ext cx="6989038" cy="4503523"/>
          </a:xfrm>
          <a:prstGeom prst="rect">
            <a:avLst/>
          </a:prstGeom>
        </p:spPr>
      </p:pic>
      <p:sp>
        <p:nvSpPr>
          <p:cNvPr id="10" name="Textfeld 9">
            <a:extLst>
              <a:ext uri="{FF2B5EF4-FFF2-40B4-BE49-F238E27FC236}">
                <a16:creationId xmlns:a16="http://schemas.microsoft.com/office/drawing/2014/main" id="{8D8B12C8-F375-154F-8092-89EBC052B3AC}"/>
              </a:ext>
            </a:extLst>
          </p:cNvPr>
          <p:cNvSpPr txBox="1"/>
          <p:nvPr/>
        </p:nvSpPr>
        <p:spPr>
          <a:xfrm>
            <a:off x="7305773" y="1833241"/>
            <a:ext cx="1838227" cy="814005"/>
          </a:xfrm>
          <a:prstGeom prst="rect">
            <a:avLst/>
          </a:prstGeom>
          <a:noFill/>
        </p:spPr>
        <p:txBody>
          <a:bodyPr wrap="square">
            <a:spAutoFit/>
          </a:bodyPr>
          <a:lstStyle/>
          <a:p>
            <a:pPr marL="9525" indent="-9525"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Fuel consumption per range and passenger over flown distance: </a:t>
            </a: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Comparison for </a:t>
            </a:r>
            <a:br>
              <a:rPr lang="en-US" sz="10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a standard cabi</a:t>
            </a:r>
            <a:r>
              <a:rPr lang="en-US" sz="1000" b="1" dirty="0">
                <a:latin typeface="Arial" panose="020B0604020202020204" pitchFamily="34" charset="0"/>
                <a:ea typeface="Times New Roman" panose="02020603050405020304" pitchFamily="18" charset="0"/>
                <a:cs typeface="Times New Roman" panose="02020603050405020304" pitchFamily="18" charset="0"/>
              </a:rPr>
              <a:t>n density</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7731809-D7A0-1642-A79D-92379AEDCD0D}"/>
              </a:ext>
            </a:extLst>
          </p:cNvPr>
          <p:cNvSpPr txBox="1"/>
          <p:nvPr/>
        </p:nvSpPr>
        <p:spPr>
          <a:xfrm>
            <a:off x="6076464" y="6069816"/>
            <a:ext cx="1523215" cy="207749"/>
          </a:xfrm>
          <a:prstGeom prst="rect">
            <a:avLst/>
          </a:prstGeom>
          <a:noFill/>
        </p:spPr>
        <p:txBody>
          <a:bodyPr wrap="square">
            <a:spAutoFit/>
          </a:bodyPr>
          <a:lstStyle/>
          <a:p>
            <a:r>
              <a:rPr lang="en-US" sz="750" dirty="0">
                <a:latin typeface="Arial" panose="020B0604020202020204" pitchFamily="34" charset="0"/>
                <a:ea typeface="Times New Roman" panose="02020603050405020304" pitchFamily="18" charset="0"/>
                <a:cs typeface="Arial" panose="020B0604020202020204" pitchFamily="34" charset="0"/>
              </a:rPr>
              <a:t>(generated with Scholz 2021a)</a:t>
            </a:r>
          </a:p>
        </p:txBody>
      </p:sp>
    </p:spTree>
    <p:extLst>
      <p:ext uri="{BB962C8B-B14F-4D97-AF65-F5344CB8AC3E}">
        <p14:creationId xmlns:p14="http://schemas.microsoft.com/office/powerpoint/2010/main" val="10053169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Fuel Consumption – kg/100km/PAX</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Fuel Consumption of the Airbus A321LR</a:t>
            </a:r>
          </a:p>
        </p:txBody>
      </p:sp>
      <p:sp>
        <p:nvSpPr>
          <p:cNvPr id="3" name="Rectangle 2">
            <a:extLst>
              <a:ext uri="{FF2B5EF4-FFF2-40B4-BE49-F238E27FC236}">
                <a16:creationId xmlns:a16="http://schemas.microsoft.com/office/drawing/2014/main" id="{6DE87B12-BC5B-0A4D-868B-D6FA17D8CED2}"/>
              </a:ext>
            </a:extLst>
          </p:cNvPr>
          <p:cNvSpPr>
            <a:spLocks noChangeArrowheads="1"/>
          </p:cNvSpPr>
          <p:nvPr/>
        </p:nvSpPr>
        <p:spPr bwMode="auto">
          <a:xfrm>
            <a:off x="548640" y="18147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Grafik 7">
            <a:extLst>
              <a:ext uri="{FF2B5EF4-FFF2-40B4-BE49-F238E27FC236}">
                <a16:creationId xmlns:a16="http://schemas.microsoft.com/office/drawing/2014/main" id="{F4282391-95B2-5A4B-95F4-7D5388910B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5235" y="2074178"/>
            <a:ext cx="6989038" cy="4055453"/>
          </a:xfrm>
          <a:prstGeom prst="rect">
            <a:avLst/>
          </a:prstGeom>
        </p:spPr>
      </p:pic>
      <p:sp>
        <p:nvSpPr>
          <p:cNvPr id="10" name="Textfeld 9">
            <a:extLst>
              <a:ext uri="{FF2B5EF4-FFF2-40B4-BE49-F238E27FC236}">
                <a16:creationId xmlns:a16="http://schemas.microsoft.com/office/drawing/2014/main" id="{8D8B12C8-F375-154F-8092-89EBC052B3AC}"/>
              </a:ext>
            </a:extLst>
          </p:cNvPr>
          <p:cNvSpPr txBox="1"/>
          <p:nvPr/>
        </p:nvSpPr>
        <p:spPr>
          <a:xfrm>
            <a:off x="7305773" y="1833241"/>
            <a:ext cx="1838227" cy="814005"/>
          </a:xfrm>
          <a:prstGeom prst="rect">
            <a:avLst/>
          </a:prstGeom>
          <a:noFill/>
        </p:spPr>
        <p:txBody>
          <a:bodyPr wrap="square">
            <a:spAutoFit/>
          </a:bodyPr>
          <a:lstStyle/>
          <a:p>
            <a:pPr marL="9525" indent="-9525"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Fuel consumption per range and passenger over flown distance: </a:t>
            </a: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Comparison for </a:t>
            </a:r>
            <a:br>
              <a:rPr lang="en-US" sz="10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1000" b="1" dirty="0">
                <a:latin typeface="Arial" panose="020B0604020202020204" pitchFamily="34" charset="0"/>
                <a:ea typeface="Times New Roman" panose="02020603050405020304" pitchFamily="18" charset="0"/>
                <a:cs typeface="Times New Roman" panose="02020603050405020304" pitchFamily="18" charset="0"/>
              </a:rPr>
              <a:t>low</a:t>
            </a: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-density cabin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F6F9440F-5753-C34E-BE82-07CA087576C2}"/>
              </a:ext>
            </a:extLst>
          </p:cNvPr>
          <p:cNvSpPr txBox="1"/>
          <p:nvPr/>
        </p:nvSpPr>
        <p:spPr>
          <a:xfrm>
            <a:off x="6076464" y="5978376"/>
            <a:ext cx="1523215" cy="207749"/>
          </a:xfrm>
          <a:prstGeom prst="rect">
            <a:avLst/>
          </a:prstGeom>
          <a:noFill/>
        </p:spPr>
        <p:txBody>
          <a:bodyPr wrap="square">
            <a:spAutoFit/>
          </a:bodyPr>
          <a:lstStyle/>
          <a:p>
            <a:r>
              <a:rPr lang="en-US" sz="750" dirty="0">
                <a:latin typeface="Arial" panose="020B0604020202020204" pitchFamily="34" charset="0"/>
                <a:ea typeface="Times New Roman" panose="02020603050405020304" pitchFamily="18" charset="0"/>
                <a:cs typeface="Arial" panose="020B0604020202020204" pitchFamily="34" charset="0"/>
              </a:rPr>
              <a:t>(generated with Scholz 2021a)</a:t>
            </a:r>
          </a:p>
        </p:txBody>
      </p:sp>
    </p:spTree>
    <p:extLst>
      <p:ext uri="{BB962C8B-B14F-4D97-AF65-F5344CB8AC3E}">
        <p14:creationId xmlns:p14="http://schemas.microsoft.com/office/powerpoint/2010/main" val="35035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Fuel Consumption – kg/100km/PAX</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Fuel Consumption of the Airbus A321LR</a:t>
            </a:r>
          </a:p>
        </p:txBody>
      </p:sp>
      <p:sp>
        <p:nvSpPr>
          <p:cNvPr id="3" name="Rectangle 2">
            <a:extLst>
              <a:ext uri="{FF2B5EF4-FFF2-40B4-BE49-F238E27FC236}">
                <a16:creationId xmlns:a16="http://schemas.microsoft.com/office/drawing/2014/main" id="{6DE87B12-BC5B-0A4D-868B-D6FA17D8CED2}"/>
              </a:ext>
            </a:extLst>
          </p:cNvPr>
          <p:cNvSpPr>
            <a:spLocks noChangeArrowheads="1"/>
          </p:cNvSpPr>
          <p:nvPr/>
        </p:nvSpPr>
        <p:spPr bwMode="auto">
          <a:xfrm>
            <a:off x="548640" y="18147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Grafik 7">
            <a:extLst>
              <a:ext uri="{FF2B5EF4-FFF2-40B4-BE49-F238E27FC236}">
                <a16:creationId xmlns:a16="http://schemas.microsoft.com/office/drawing/2014/main" id="{F4282391-95B2-5A4B-95F4-7D5388910B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5235" y="1932495"/>
            <a:ext cx="6989038" cy="4376865"/>
          </a:xfrm>
          <a:prstGeom prst="rect">
            <a:avLst/>
          </a:prstGeom>
        </p:spPr>
      </p:pic>
      <p:sp>
        <p:nvSpPr>
          <p:cNvPr id="10" name="Textfeld 9">
            <a:extLst>
              <a:ext uri="{FF2B5EF4-FFF2-40B4-BE49-F238E27FC236}">
                <a16:creationId xmlns:a16="http://schemas.microsoft.com/office/drawing/2014/main" id="{8D8B12C8-F375-154F-8092-89EBC052B3AC}"/>
              </a:ext>
            </a:extLst>
          </p:cNvPr>
          <p:cNvSpPr txBox="1"/>
          <p:nvPr/>
        </p:nvSpPr>
        <p:spPr>
          <a:xfrm>
            <a:off x="7305773" y="1833241"/>
            <a:ext cx="1838227" cy="814005"/>
          </a:xfrm>
          <a:prstGeom prst="rect">
            <a:avLst/>
          </a:prstGeom>
          <a:noFill/>
        </p:spPr>
        <p:txBody>
          <a:bodyPr wrap="square">
            <a:spAutoFit/>
          </a:bodyPr>
          <a:lstStyle/>
          <a:p>
            <a:pPr marL="9525" indent="-9525"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Fuel consumption per range and passenger over flown distance: </a:t>
            </a: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Comparison for </a:t>
            </a:r>
            <a:br>
              <a:rPr lang="en-US" sz="10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a high-density </a:t>
            </a:r>
            <a:r>
              <a:rPr lang="en-US" sz="1000" b="1" dirty="0">
                <a:latin typeface="Arial" panose="020B0604020202020204" pitchFamily="34" charset="0"/>
                <a:ea typeface="Times New Roman" panose="02020603050405020304" pitchFamily="18" charset="0"/>
                <a:cs typeface="Times New Roman" panose="02020603050405020304" pitchFamily="18" charset="0"/>
              </a:rPr>
              <a:t>density</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D6C8F682-DEAC-7B4A-8159-764E264932CC}"/>
              </a:ext>
            </a:extLst>
          </p:cNvPr>
          <p:cNvSpPr txBox="1"/>
          <p:nvPr/>
        </p:nvSpPr>
        <p:spPr>
          <a:xfrm>
            <a:off x="6076464" y="6059656"/>
            <a:ext cx="1523215" cy="207749"/>
          </a:xfrm>
          <a:prstGeom prst="rect">
            <a:avLst/>
          </a:prstGeom>
          <a:noFill/>
        </p:spPr>
        <p:txBody>
          <a:bodyPr wrap="square">
            <a:spAutoFit/>
          </a:bodyPr>
          <a:lstStyle/>
          <a:p>
            <a:r>
              <a:rPr lang="en-US" sz="750" dirty="0">
                <a:latin typeface="Arial" panose="020B0604020202020204" pitchFamily="34" charset="0"/>
                <a:ea typeface="Times New Roman" panose="02020603050405020304" pitchFamily="18" charset="0"/>
                <a:cs typeface="Arial" panose="020B0604020202020204" pitchFamily="34" charset="0"/>
              </a:rPr>
              <a:t>(generated with Scholz 2021a)</a:t>
            </a:r>
          </a:p>
        </p:txBody>
      </p:sp>
    </p:spTree>
    <p:extLst>
      <p:ext uri="{BB962C8B-B14F-4D97-AF65-F5344CB8AC3E}">
        <p14:creationId xmlns:p14="http://schemas.microsoft.com/office/powerpoint/2010/main" val="2461788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Fuel Consumption – kg/100km/PAX</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Fuel Consumption of the Airbus A321LR</a:t>
            </a:r>
          </a:p>
        </p:txBody>
      </p:sp>
      <p:sp>
        <p:nvSpPr>
          <p:cNvPr id="3" name="Rectangle 2">
            <a:extLst>
              <a:ext uri="{FF2B5EF4-FFF2-40B4-BE49-F238E27FC236}">
                <a16:creationId xmlns:a16="http://schemas.microsoft.com/office/drawing/2014/main" id="{6DE87B12-BC5B-0A4D-868B-D6FA17D8CED2}"/>
              </a:ext>
            </a:extLst>
          </p:cNvPr>
          <p:cNvSpPr>
            <a:spLocks noChangeArrowheads="1"/>
          </p:cNvSpPr>
          <p:nvPr/>
        </p:nvSpPr>
        <p:spPr bwMode="auto">
          <a:xfrm>
            <a:off x="548640" y="18147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Grafik 7">
            <a:extLst>
              <a:ext uri="{FF2B5EF4-FFF2-40B4-BE49-F238E27FC236}">
                <a16:creationId xmlns:a16="http://schemas.microsoft.com/office/drawing/2014/main" id="{F4282391-95B2-5A4B-95F4-7D5388910B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7069" y="1906122"/>
            <a:ext cx="6989038" cy="3885078"/>
          </a:xfrm>
          <a:prstGeom prst="rect">
            <a:avLst/>
          </a:prstGeom>
        </p:spPr>
      </p:pic>
      <p:sp>
        <p:nvSpPr>
          <p:cNvPr id="10" name="Textfeld 9">
            <a:extLst>
              <a:ext uri="{FF2B5EF4-FFF2-40B4-BE49-F238E27FC236}">
                <a16:creationId xmlns:a16="http://schemas.microsoft.com/office/drawing/2014/main" id="{8D8B12C8-F375-154F-8092-89EBC052B3AC}"/>
              </a:ext>
            </a:extLst>
          </p:cNvPr>
          <p:cNvSpPr txBox="1"/>
          <p:nvPr/>
        </p:nvSpPr>
        <p:spPr>
          <a:xfrm>
            <a:off x="7367754" y="1843751"/>
            <a:ext cx="1629102" cy="998671"/>
          </a:xfrm>
          <a:prstGeom prst="rect">
            <a:avLst/>
          </a:prstGeom>
          <a:noFill/>
        </p:spPr>
        <p:txBody>
          <a:bodyPr wrap="square">
            <a:spAutoFit/>
          </a:bodyPr>
          <a:lstStyle/>
          <a:p>
            <a:pPr marL="9525" indent="-9525"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Fuel consumption per range and passenger over flown distance: </a:t>
            </a: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Engine comparison, standard </a:t>
            </a:r>
            <a:r>
              <a:rPr lang="en-US" sz="1000" b="1" dirty="0">
                <a:latin typeface="Arial" panose="020B0604020202020204" pitchFamily="34" charset="0"/>
                <a:ea typeface="Times New Roman" panose="02020603050405020304" pitchFamily="18" charset="0"/>
                <a:cs typeface="Times New Roman" panose="02020603050405020304" pitchFamily="18" charset="0"/>
              </a:rPr>
              <a:t>density cabin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D6C8F682-DEAC-7B4A-8159-764E264932CC}"/>
              </a:ext>
            </a:extLst>
          </p:cNvPr>
          <p:cNvSpPr txBox="1"/>
          <p:nvPr/>
        </p:nvSpPr>
        <p:spPr>
          <a:xfrm>
            <a:off x="6076464" y="6059656"/>
            <a:ext cx="1523215" cy="207749"/>
          </a:xfrm>
          <a:prstGeom prst="rect">
            <a:avLst/>
          </a:prstGeom>
          <a:noFill/>
        </p:spPr>
        <p:txBody>
          <a:bodyPr wrap="square">
            <a:spAutoFit/>
          </a:bodyPr>
          <a:lstStyle/>
          <a:p>
            <a:r>
              <a:rPr lang="en-US" sz="750" dirty="0">
                <a:latin typeface="Arial" panose="020B0604020202020204" pitchFamily="34" charset="0"/>
                <a:ea typeface="Times New Roman" panose="02020603050405020304" pitchFamily="18" charset="0"/>
                <a:cs typeface="Arial" panose="020B0604020202020204" pitchFamily="34" charset="0"/>
              </a:rPr>
              <a:t>(generated with Scholz 2021a)</a:t>
            </a:r>
          </a:p>
        </p:txBody>
      </p:sp>
      <p:sp>
        <p:nvSpPr>
          <p:cNvPr id="11" name="Rectangle 3">
            <a:extLst>
              <a:ext uri="{FF2B5EF4-FFF2-40B4-BE49-F238E27FC236}">
                <a16:creationId xmlns:a16="http://schemas.microsoft.com/office/drawing/2014/main" id="{C7CDDB0F-30BF-F84B-A6B9-B00B612D7C7B}"/>
              </a:ext>
            </a:extLst>
          </p:cNvPr>
          <p:cNvSpPr>
            <a:spLocks noChangeArrowheads="1"/>
          </p:cNvSpPr>
          <p:nvPr/>
        </p:nvSpPr>
        <p:spPr bwMode="auto">
          <a:xfrm>
            <a:off x="1780216" y="5777028"/>
            <a:ext cx="4545352" cy="23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Comparison of the fuel consumption A321ceo and the A321LR – 200 pax</a:t>
            </a:r>
            <a:endParaRPr kumimoji="0" lang="en-US" altLang="de-DE" sz="18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04263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476092"/>
            <a:ext cx="8616950" cy="1446550"/>
          </a:xfrm>
          <a:prstGeom prst="rect">
            <a:avLst/>
          </a:prstGeom>
          <a:noFill/>
          <a:ln w="9525">
            <a:noFill/>
            <a:miter lim="800000"/>
            <a:headEnd/>
            <a:tailEnd/>
          </a:ln>
        </p:spPr>
        <p:txBody>
          <a:bodyPr>
            <a:spAutoFit/>
          </a:bodyPr>
          <a:lstStyle/>
          <a:p>
            <a:pPr marL="9525" lvl="2" indent="-952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6000" b="1" dirty="0">
                <a:solidFill>
                  <a:srgbClr val="000000"/>
                </a:solidFill>
                <a:latin typeface="Arial" pitchFamily="34" charset="0"/>
                <a:cs typeface="Arial" pitchFamily="34" charset="0"/>
              </a:rPr>
              <a:t>Direct Operating </a:t>
            </a:r>
            <a:r>
              <a:rPr lang="de-DE" sz="6000" b="1" dirty="0" err="1">
                <a:solidFill>
                  <a:srgbClr val="000000"/>
                </a:solidFill>
                <a:latin typeface="Arial" pitchFamily="34" charset="0"/>
                <a:cs typeface="Arial" pitchFamily="34" charset="0"/>
              </a:rPr>
              <a:t>Costs</a:t>
            </a:r>
            <a:r>
              <a:rPr lang="de-DE" sz="6000" b="1" dirty="0">
                <a:solidFill>
                  <a:srgbClr val="000000"/>
                </a:solidFill>
                <a:latin typeface="Arial" pitchFamily="34" charset="0"/>
                <a:cs typeface="Arial" pitchFamily="34" charset="0"/>
              </a:rPr>
              <a:t> </a:t>
            </a:r>
            <a:r>
              <a:rPr lang="de-DE" sz="2800" b="1" dirty="0">
                <a:solidFill>
                  <a:srgbClr val="000000"/>
                </a:solidFill>
                <a:latin typeface="Arial" pitchFamily="34" charset="0"/>
                <a:cs typeface="Arial" pitchFamily="34" charset="0"/>
              </a:rPr>
              <a:t>of the Airbus A321LR</a:t>
            </a:r>
            <a:endParaRPr lang="de-DE" sz="6000" b="1" dirty="0">
              <a:solidFill>
                <a:srgbClr val="000000"/>
              </a:solidFill>
              <a:latin typeface="Arial" pitchFamily="34" charset="0"/>
              <a:cs typeface="Arial" pitchFamily="34" charset="0"/>
            </a:endParaRPr>
          </a:p>
        </p:txBody>
      </p:sp>
      <p:sp>
        <p:nvSpPr>
          <p:cNvPr id="6"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pic>
        <p:nvPicPr>
          <p:cNvPr id="8" name="Grafik 7" descr="Münzen mit einfarbiger Füllung">
            <a:extLst>
              <a:ext uri="{FF2B5EF4-FFF2-40B4-BE49-F238E27FC236}">
                <a16:creationId xmlns:a16="http://schemas.microsoft.com/office/drawing/2014/main" id="{711CAE8C-1348-6D43-92DC-5393228AB2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1912" y="4857044"/>
            <a:ext cx="914400"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General Composition of the DOC</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of the Airbus A321LR</a:t>
            </a:r>
          </a:p>
        </p:txBody>
      </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C1562FAA-A314-0B40-920C-67D6ABE123D4}"/>
                  </a:ext>
                </a:extLst>
              </p:cNvPr>
              <p:cNvSpPr txBox="1"/>
              <p:nvPr/>
            </p:nvSpPr>
            <p:spPr>
              <a:xfrm>
                <a:off x="2110081" y="1873474"/>
                <a:ext cx="4941870" cy="338554"/>
              </a:xfrm>
              <a:prstGeom prst="rect">
                <a:avLst/>
              </a:prstGeom>
              <a:noFill/>
              <a:ln>
                <a:solidFill>
                  <a:srgbClr val="00000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𝐷𝑂𝐶</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𝐷𝐸𝑃</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𝐼𝑁𝑇</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𝐼𝑁𝑆</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𝐹</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𝑀</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𝐶</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𝐹𝐸𝐸</m:t>
                          </m:r>
                        </m:sub>
                      </m:sSub>
                    </m:oMath>
                  </m:oMathPara>
                </a14:m>
                <a:endParaRPr lang="en-US" sz="1600" dirty="0"/>
              </a:p>
            </p:txBody>
          </p:sp>
        </mc:Choice>
        <mc:Fallback xmlns="">
          <p:sp>
            <p:nvSpPr>
              <p:cNvPr id="15" name="Textfeld 14">
                <a:extLst>
                  <a:ext uri="{FF2B5EF4-FFF2-40B4-BE49-F238E27FC236}">
                    <a16:creationId xmlns:a16="http://schemas.microsoft.com/office/drawing/2014/main" xmlns="" xmlns:a14="http://schemas.microsoft.com/office/drawing/2010/main" id="{C1562FAA-A314-0B40-920C-67D6ABE123D4}"/>
                  </a:ext>
                </a:extLst>
              </p:cNvPr>
              <p:cNvSpPr txBox="1">
                <a:spLocks noRot="1" noChangeAspect="1" noMove="1" noResize="1" noEditPoints="1" noAdjustHandles="1" noChangeArrowheads="1" noChangeShapeType="1" noTextEdit="1"/>
              </p:cNvSpPr>
              <p:nvPr/>
            </p:nvSpPr>
            <p:spPr>
              <a:xfrm>
                <a:off x="2110081" y="1873474"/>
                <a:ext cx="4941870" cy="338554"/>
              </a:xfrm>
              <a:prstGeom prst="rect">
                <a:avLst/>
              </a:prstGeom>
              <a:blipFill>
                <a:blip r:embed="rId3" cstate="print"/>
                <a:stretch>
                  <a:fillRect/>
                </a:stretch>
              </a:blipFill>
              <a:ln>
                <a:solidFill>
                  <a:srgbClr val="000000"/>
                </a:solidFill>
              </a:ln>
            </p:spPr>
            <p:txBody>
              <a:bodyPr/>
              <a:lstStyle/>
              <a:p>
                <a:r>
                  <a:rPr lang="en-US">
                    <a:noFill/>
                  </a:rPr>
                  <a:t> </a:t>
                </a:r>
              </a:p>
            </p:txBody>
          </p:sp>
        </mc:Fallback>
      </mc:AlternateContent>
      <p:grpSp>
        <p:nvGrpSpPr>
          <p:cNvPr id="20" name="Gruppieren 19">
            <a:extLst>
              <a:ext uri="{FF2B5EF4-FFF2-40B4-BE49-F238E27FC236}">
                <a16:creationId xmlns:a16="http://schemas.microsoft.com/office/drawing/2014/main" id="{87F1EA6E-573D-8342-89D3-31EDE47E13BC}"/>
              </a:ext>
            </a:extLst>
          </p:cNvPr>
          <p:cNvGrpSpPr/>
          <p:nvPr/>
        </p:nvGrpSpPr>
        <p:grpSpPr>
          <a:xfrm>
            <a:off x="613304" y="2696069"/>
            <a:ext cx="4660712" cy="3191555"/>
            <a:chOff x="612498" y="2566650"/>
            <a:chExt cx="4660712" cy="3191555"/>
          </a:xfrm>
        </p:grpSpPr>
        <p:pic>
          <p:nvPicPr>
            <p:cNvPr id="13" name="Grafik 12">
              <a:extLst>
                <a:ext uri="{FF2B5EF4-FFF2-40B4-BE49-F238E27FC236}">
                  <a16:creationId xmlns:a16="http://schemas.microsoft.com/office/drawing/2014/main" id="{42E6230C-B1B8-E646-BD4E-C5A4F0A69E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 r="187" b="8992"/>
            <a:stretch/>
          </p:blipFill>
          <p:spPr bwMode="auto">
            <a:xfrm>
              <a:off x="612498" y="2566650"/>
              <a:ext cx="4241680" cy="2919750"/>
            </a:xfrm>
            <a:prstGeom prst="rect">
              <a:avLst/>
            </a:prstGeom>
            <a:ln>
              <a:noFill/>
            </a:ln>
            <a:extLst>
              <a:ext uri="{53640926-AAD7-44D8-BBD7-CCE9431645EC}">
                <a14:shadowObscured xmlns:a14="http://schemas.microsoft.com/office/drawing/2010/main"/>
              </a:ext>
            </a:extLst>
          </p:spPr>
        </p:pic>
        <p:sp>
          <p:nvSpPr>
            <p:cNvPr id="17" name="Textfeld 16">
              <a:extLst>
                <a:ext uri="{FF2B5EF4-FFF2-40B4-BE49-F238E27FC236}">
                  <a16:creationId xmlns:a16="http://schemas.microsoft.com/office/drawing/2014/main" id="{F4978C31-3C2F-954A-9C06-D14B3DA6D55D}"/>
                </a:ext>
              </a:extLst>
            </p:cNvPr>
            <p:cNvSpPr txBox="1"/>
            <p:nvPr/>
          </p:nvSpPr>
          <p:spPr>
            <a:xfrm>
              <a:off x="675526" y="5498197"/>
              <a:ext cx="4597684" cy="260008"/>
            </a:xfrm>
            <a:prstGeom prst="rect">
              <a:avLst/>
            </a:prstGeom>
            <a:noFill/>
          </p:spPr>
          <p:txBody>
            <a:bodyPr wrap="square">
              <a:spAutoFit/>
            </a:bodyPr>
            <a:lstStyle/>
            <a:p>
              <a:pPr marL="11113" indent="-11113"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Development of the kerosene price from 1980 to 2021</a:t>
              </a:r>
              <a:r>
                <a:rPr lang="en-US" sz="1000"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(EIA 2021)</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1" name="Gruppieren 20">
            <a:extLst>
              <a:ext uri="{FF2B5EF4-FFF2-40B4-BE49-F238E27FC236}">
                <a16:creationId xmlns:a16="http://schemas.microsoft.com/office/drawing/2014/main" id="{6189D7E7-4A88-4E4B-B50A-70B29A0550D7}"/>
              </a:ext>
            </a:extLst>
          </p:cNvPr>
          <p:cNvGrpSpPr/>
          <p:nvPr/>
        </p:nvGrpSpPr>
        <p:grpSpPr>
          <a:xfrm>
            <a:off x="5522644" y="2377709"/>
            <a:ext cx="3409600" cy="4189273"/>
            <a:chOff x="5564116" y="2302965"/>
            <a:chExt cx="3313225" cy="4252897"/>
          </a:xfrm>
        </p:grpSpPr>
        <p:pic>
          <p:nvPicPr>
            <p:cNvPr id="14" name="Grafik 13">
              <a:extLst>
                <a:ext uri="{FF2B5EF4-FFF2-40B4-BE49-F238E27FC236}">
                  <a16:creationId xmlns:a16="http://schemas.microsoft.com/office/drawing/2014/main" id="{A92B6644-8FD0-6243-A9EE-129557C2BA05}"/>
                </a:ext>
              </a:extLst>
            </p:cNvPr>
            <p:cNvPicPr>
              <a:picLocks noChangeAspect="1"/>
            </p:cNvPicPr>
            <p:nvPr/>
          </p:nvPicPr>
          <p:blipFill>
            <a:blip r:embed="rId5" cstate="print"/>
            <a:stretch>
              <a:fillRect/>
            </a:stretch>
          </p:blipFill>
          <p:spPr>
            <a:xfrm>
              <a:off x="5613075" y="2302965"/>
              <a:ext cx="2794437" cy="3564821"/>
            </a:xfrm>
            <a:prstGeom prst="rect">
              <a:avLst/>
            </a:prstGeom>
          </p:spPr>
        </p:pic>
        <p:sp>
          <p:nvSpPr>
            <p:cNvPr id="19" name="Textfeld 18">
              <a:extLst>
                <a:ext uri="{FF2B5EF4-FFF2-40B4-BE49-F238E27FC236}">
                  <a16:creationId xmlns:a16="http://schemas.microsoft.com/office/drawing/2014/main" id="{BF169677-4F41-FF4F-9BD7-50A1F56F1097}"/>
                </a:ext>
              </a:extLst>
            </p:cNvPr>
            <p:cNvSpPr txBox="1"/>
            <p:nvPr/>
          </p:nvSpPr>
          <p:spPr>
            <a:xfrm>
              <a:off x="5564116" y="5729494"/>
              <a:ext cx="3313225" cy="826368"/>
            </a:xfrm>
            <a:prstGeom prst="rect">
              <a:avLst/>
            </a:prstGeom>
            <a:noFill/>
          </p:spPr>
          <p:txBody>
            <a:bodyPr wrap="square">
              <a:spAutoFit/>
            </a:bodyPr>
            <a:lstStyle/>
            <a:p>
              <a:pPr marL="11113" indent="-11113"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Relative aircraft utilization; edited from Scholz (2015)</a:t>
              </a:r>
              <a:endParaRPr lang="en-US" sz="1000" dirty="0">
                <a:solidFill>
                  <a:schemeClr val="accent5">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11113" indent="-11113" algn="just">
                <a:lnSpc>
                  <a:spcPct val="120000"/>
                </a:lnSpc>
                <a:tabLst>
                  <a:tab pos="900113" algn="l"/>
                </a:tabLst>
              </a:pPr>
              <a:r>
                <a:rPr lang="en-US" sz="1000" dirty="0">
                  <a:solidFill>
                    <a:schemeClr val="accent5">
                      <a:lumMod val="50000"/>
                    </a:schemeClr>
                  </a:solidFill>
                  <a:effectLst/>
                  <a:latin typeface="Arial" panose="020B0604020202020204" pitchFamily="34" charset="0"/>
                  <a:ea typeface="Times New Roman" panose="02020603050405020304" pitchFamily="18" charset="0"/>
                  <a:cs typeface="Times New Roman" panose="02020603050405020304" pitchFamily="18" charset="0"/>
                  <a:sym typeface="Wingdings" pitchFamily="2" charset="2"/>
                </a:rPr>
                <a:t> </a:t>
              </a:r>
              <a:r>
                <a:rPr lang="en-US" sz="1000" dirty="0">
                  <a:solidFill>
                    <a:schemeClr val="accent5">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The longer the flight time the fewer the maximum allowed flight-trips (per day, month or year)</a:t>
              </a:r>
              <a:endParaRPr lang="de-DE" sz="1000" dirty="0">
                <a:solidFill>
                  <a:schemeClr val="accent5">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11113" indent="-11113" algn="just">
                <a:lnSpc>
                  <a:spcPct val="120000"/>
                </a:lnSpc>
                <a:tabLst>
                  <a:tab pos="900113" algn="l"/>
                </a:tabLst>
              </a:pP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22" name="Textfeld 21">
            <a:extLst>
              <a:ext uri="{FF2B5EF4-FFF2-40B4-BE49-F238E27FC236}">
                <a16:creationId xmlns:a16="http://schemas.microsoft.com/office/drawing/2014/main" id="{BFB859F3-F1CC-A24E-8C4C-6726BD4A8618}"/>
              </a:ext>
            </a:extLst>
          </p:cNvPr>
          <p:cNvSpPr txBox="1"/>
          <p:nvPr/>
        </p:nvSpPr>
        <p:spPr>
          <a:xfrm>
            <a:off x="7375898" y="1480547"/>
            <a:ext cx="2085975" cy="900246"/>
          </a:xfrm>
          <a:prstGeom prst="rect">
            <a:avLst/>
          </a:prstGeom>
          <a:noFill/>
        </p:spPr>
        <p:txBody>
          <a:bodyPr wrap="square">
            <a:spAutoFit/>
          </a:bodyPr>
          <a:lstStyle/>
          <a:p>
            <a:r>
              <a:rPr lang="en-US" sz="750" b="1" dirty="0">
                <a:latin typeface="Arial" panose="020B0604020202020204" pitchFamily="34" charset="0"/>
                <a:ea typeface="Times New Roman" panose="02020603050405020304" pitchFamily="18" charset="0"/>
                <a:cs typeface="Arial" panose="020B0604020202020204" pitchFamily="34" charset="0"/>
              </a:rPr>
              <a:t>C</a:t>
            </a:r>
            <a:r>
              <a:rPr lang="en-US" sz="750" b="1" baseline="-25000" dirty="0">
                <a:latin typeface="Arial" panose="020B0604020202020204" pitchFamily="34" charset="0"/>
                <a:ea typeface="Times New Roman" panose="02020603050405020304" pitchFamily="18" charset="0"/>
                <a:cs typeface="Arial" panose="020B0604020202020204" pitchFamily="34" charset="0"/>
              </a:rPr>
              <a:t>DEP</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Depreciation costs</a:t>
            </a:r>
          </a:p>
          <a:p>
            <a:r>
              <a:rPr lang="en-US" sz="750" b="1" dirty="0">
                <a:latin typeface="Arial" panose="020B0604020202020204" pitchFamily="34" charset="0"/>
                <a:ea typeface="Times New Roman" panose="02020603050405020304" pitchFamily="18" charset="0"/>
                <a:cs typeface="Arial" panose="020B0604020202020204" pitchFamily="34" charset="0"/>
              </a:rPr>
              <a:t>C</a:t>
            </a:r>
            <a:r>
              <a:rPr lang="en-US" sz="750" b="1" baseline="-25000" dirty="0">
                <a:latin typeface="Arial" panose="020B0604020202020204" pitchFamily="34" charset="0"/>
                <a:ea typeface="Times New Roman" panose="02020603050405020304" pitchFamily="18" charset="0"/>
                <a:cs typeface="Arial" panose="020B0604020202020204" pitchFamily="34" charset="0"/>
              </a:rPr>
              <a:t>INT</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Interest costs </a:t>
            </a:r>
          </a:p>
          <a:p>
            <a:r>
              <a:rPr lang="en-US" sz="750" b="1" dirty="0">
                <a:latin typeface="Arial" panose="020B0604020202020204" pitchFamily="34" charset="0"/>
                <a:ea typeface="Times New Roman" panose="02020603050405020304" pitchFamily="18" charset="0"/>
                <a:cs typeface="Arial" panose="020B0604020202020204" pitchFamily="34" charset="0"/>
              </a:rPr>
              <a:t>C</a:t>
            </a:r>
            <a:r>
              <a:rPr lang="en-US" sz="750" b="1" baseline="-25000" dirty="0">
                <a:latin typeface="Arial" panose="020B0604020202020204" pitchFamily="34" charset="0"/>
                <a:ea typeface="Times New Roman" panose="02020603050405020304" pitchFamily="18" charset="0"/>
                <a:cs typeface="Arial" panose="020B0604020202020204" pitchFamily="34" charset="0"/>
              </a:rPr>
              <a:t>INS</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Insurance costs</a:t>
            </a:r>
          </a:p>
          <a:p>
            <a:r>
              <a:rPr lang="en-US" sz="750" b="1" dirty="0">
                <a:latin typeface="Arial" panose="020B0604020202020204" pitchFamily="34" charset="0"/>
                <a:ea typeface="Times New Roman" panose="02020603050405020304" pitchFamily="18" charset="0"/>
                <a:cs typeface="Arial" panose="020B0604020202020204" pitchFamily="34" charset="0"/>
              </a:rPr>
              <a:t>C</a:t>
            </a:r>
            <a:r>
              <a:rPr lang="en-US" sz="750" b="1" baseline="-25000" dirty="0">
                <a:latin typeface="Arial" panose="020B0604020202020204" pitchFamily="34" charset="0"/>
                <a:ea typeface="Times New Roman" panose="02020603050405020304" pitchFamily="18" charset="0"/>
                <a:cs typeface="Arial" panose="020B0604020202020204" pitchFamily="34" charset="0"/>
              </a:rPr>
              <a:t>F</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Fuel costs</a:t>
            </a:r>
          </a:p>
          <a:p>
            <a:r>
              <a:rPr lang="en-US" sz="750" b="1" dirty="0">
                <a:latin typeface="Arial" panose="020B0604020202020204" pitchFamily="34" charset="0"/>
                <a:ea typeface="Times New Roman" panose="02020603050405020304" pitchFamily="18" charset="0"/>
                <a:cs typeface="Arial" panose="020B0604020202020204" pitchFamily="34" charset="0"/>
              </a:rPr>
              <a:t>C</a:t>
            </a:r>
            <a:r>
              <a:rPr lang="en-US" sz="750" b="1" baseline="-25000" dirty="0">
                <a:latin typeface="Arial" panose="020B0604020202020204" pitchFamily="34" charset="0"/>
                <a:ea typeface="Times New Roman" panose="02020603050405020304" pitchFamily="18" charset="0"/>
                <a:cs typeface="Arial" panose="020B0604020202020204" pitchFamily="34" charset="0"/>
              </a:rPr>
              <a:t>M</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Maintenance</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costs</a:t>
            </a:r>
          </a:p>
          <a:p>
            <a:r>
              <a:rPr lang="en-US" sz="750" b="1" dirty="0">
                <a:latin typeface="Arial" panose="020B0604020202020204" pitchFamily="34" charset="0"/>
                <a:ea typeface="Times New Roman" panose="02020603050405020304" pitchFamily="18" charset="0"/>
                <a:cs typeface="Arial" panose="020B0604020202020204" pitchFamily="34" charset="0"/>
              </a:rPr>
              <a:t>C</a:t>
            </a:r>
            <a:r>
              <a:rPr lang="en-US" sz="750" b="1" baseline="-25000" dirty="0">
                <a:latin typeface="Arial" panose="020B0604020202020204" pitchFamily="34" charset="0"/>
                <a:ea typeface="Times New Roman" panose="02020603050405020304" pitchFamily="18" charset="0"/>
                <a:cs typeface="Arial" panose="020B0604020202020204" pitchFamily="34" charset="0"/>
              </a:rPr>
              <a:t>C</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Crew costs</a:t>
            </a:r>
          </a:p>
          <a:p>
            <a:r>
              <a:rPr lang="en-US" sz="750" b="1" dirty="0">
                <a:latin typeface="Arial" panose="020B0604020202020204" pitchFamily="34" charset="0"/>
                <a:ea typeface="Times New Roman" panose="02020603050405020304" pitchFamily="18" charset="0"/>
                <a:cs typeface="Arial" panose="020B0604020202020204" pitchFamily="34" charset="0"/>
              </a:rPr>
              <a:t>C</a:t>
            </a:r>
            <a:r>
              <a:rPr lang="en-US" sz="750" b="1" baseline="-25000" dirty="0">
                <a:latin typeface="Arial" panose="020B0604020202020204" pitchFamily="34" charset="0"/>
                <a:ea typeface="Times New Roman" panose="02020603050405020304" pitchFamily="18" charset="0"/>
                <a:cs typeface="Arial" panose="020B0604020202020204" pitchFamily="34" charset="0"/>
              </a:rPr>
              <a:t>C</a:t>
            </a:r>
            <a:r>
              <a:rPr lang="en-US" sz="750" b="1" dirty="0">
                <a:latin typeface="Arial" panose="020B0604020202020204" pitchFamily="34" charset="0"/>
                <a:ea typeface="Times New Roman" panose="02020603050405020304" pitchFamily="18" charset="0"/>
                <a:cs typeface="Arial" panose="020B0604020202020204" pitchFamily="34" charset="0"/>
              </a:rPr>
              <a:t>: </a:t>
            </a:r>
            <a:r>
              <a:rPr lang="en-US" sz="750" dirty="0">
                <a:latin typeface="Arial" panose="020B0604020202020204" pitchFamily="34" charset="0"/>
                <a:ea typeface="Times New Roman" panose="02020603050405020304" pitchFamily="18" charset="0"/>
                <a:cs typeface="Arial" panose="020B0604020202020204" pitchFamily="34" charset="0"/>
              </a:rPr>
              <a:t>Fees and charges</a:t>
            </a:r>
          </a:p>
        </p:txBody>
      </p:sp>
      <p:sp>
        <p:nvSpPr>
          <p:cNvPr id="23" name="Oval 22">
            <a:extLst>
              <a:ext uri="{FF2B5EF4-FFF2-40B4-BE49-F238E27FC236}">
                <a16:creationId xmlns:a16="http://schemas.microsoft.com/office/drawing/2014/main" id="{D764C21D-EA24-C64D-A34C-F56E852557DB}"/>
              </a:ext>
            </a:extLst>
          </p:cNvPr>
          <p:cNvSpPr/>
          <p:nvPr/>
        </p:nvSpPr>
        <p:spPr bwMode="auto">
          <a:xfrm>
            <a:off x="4925292" y="1932711"/>
            <a:ext cx="284018" cy="284018"/>
          </a:xfrm>
          <a:prstGeom prst="ellipse">
            <a:avLst/>
          </a:prstGeom>
          <a:solidFill>
            <a:srgbClr val="FF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AW Frutiger Next Regular" pitchFamily="2" charset="0"/>
            </a:endParaRPr>
          </a:p>
        </p:txBody>
      </p:sp>
      <p:sp>
        <p:nvSpPr>
          <p:cNvPr id="24" name="Oval 23">
            <a:extLst>
              <a:ext uri="{FF2B5EF4-FFF2-40B4-BE49-F238E27FC236}">
                <a16:creationId xmlns:a16="http://schemas.microsoft.com/office/drawing/2014/main" id="{8B9A6143-4FF4-1643-8105-91CE76762BA4}"/>
              </a:ext>
            </a:extLst>
          </p:cNvPr>
          <p:cNvSpPr/>
          <p:nvPr/>
        </p:nvSpPr>
        <p:spPr bwMode="auto">
          <a:xfrm>
            <a:off x="5364088" y="1916832"/>
            <a:ext cx="284018" cy="284018"/>
          </a:xfrm>
          <a:prstGeom prst="ellipse">
            <a:avLst/>
          </a:prstGeom>
          <a:solidFill>
            <a:srgbClr val="FF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AW Frutiger Next Regular" pitchFamily="2" charset="0"/>
            </a:endParaRPr>
          </a:p>
        </p:txBody>
      </p:sp>
      <p:sp>
        <p:nvSpPr>
          <p:cNvPr id="25" name="Oval 24">
            <a:extLst>
              <a:ext uri="{FF2B5EF4-FFF2-40B4-BE49-F238E27FC236}">
                <a16:creationId xmlns:a16="http://schemas.microsoft.com/office/drawing/2014/main" id="{90F5BA5F-777A-2F40-A7CD-B1FB6E47FF53}"/>
              </a:ext>
            </a:extLst>
          </p:cNvPr>
          <p:cNvSpPr/>
          <p:nvPr/>
        </p:nvSpPr>
        <p:spPr bwMode="auto">
          <a:xfrm>
            <a:off x="5868144" y="1916832"/>
            <a:ext cx="284018" cy="284018"/>
          </a:xfrm>
          <a:prstGeom prst="ellipse">
            <a:avLst/>
          </a:prstGeom>
          <a:solidFill>
            <a:srgbClr val="FF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AW Frutiger Next Regular" pitchFamily="2" charset="0"/>
            </a:endParaRPr>
          </a:p>
        </p:txBody>
      </p:sp>
      <p:sp>
        <p:nvSpPr>
          <p:cNvPr id="26" name="Oval 25">
            <a:extLst>
              <a:ext uri="{FF2B5EF4-FFF2-40B4-BE49-F238E27FC236}">
                <a16:creationId xmlns:a16="http://schemas.microsoft.com/office/drawing/2014/main" id="{A556E5F4-4FED-7640-A23E-B5448124937E}"/>
              </a:ext>
            </a:extLst>
          </p:cNvPr>
          <p:cNvSpPr/>
          <p:nvPr/>
        </p:nvSpPr>
        <p:spPr bwMode="auto">
          <a:xfrm>
            <a:off x="6444208" y="1916832"/>
            <a:ext cx="284018" cy="284018"/>
          </a:xfrm>
          <a:prstGeom prst="ellipse">
            <a:avLst/>
          </a:prstGeom>
          <a:solidFill>
            <a:srgbClr val="FF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AW Frutiger Next Regular" pitchFamily="2" charset="0"/>
            </a:endParaRPr>
          </a:p>
        </p:txBody>
      </p:sp>
      <p:cxnSp>
        <p:nvCxnSpPr>
          <p:cNvPr id="28" name="Gerade Verbindung 27">
            <a:extLst>
              <a:ext uri="{FF2B5EF4-FFF2-40B4-BE49-F238E27FC236}">
                <a16:creationId xmlns:a16="http://schemas.microsoft.com/office/drawing/2014/main" id="{AE4A903D-05CD-EA49-9A13-7655AE23D1FA}"/>
              </a:ext>
            </a:extLst>
          </p:cNvPr>
          <p:cNvCxnSpPr>
            <a:cxnSpLocks/>
          </p:cNvCxnSpPr>
          <p:nvPr/>
        </p:nvCxnSpPr>
        <p:spPr bwMode="auto">
          <a:xfrm flipH="1">
            <a:off x="4048298" y="2202873"/>
            <a:ext cx="947651" cy="1313411"/>
          </a:xfrm>
          <a:prstGeom prst="line">
            <a:avLst/>
          </a:prstGeom>
          <a:solidFill>
            <a:schemeClr val="accent1"/>
          </a:solidFill>
          <a:ln w="9525" cap="flat" cmpd="sng" algn="ctr">
            <a:solidFill>
              <a:srgbClr val="FF3300">
                <a:alpha val="41165"/>
              </a:srgbClr>
            </a:solidFill>
            <a:prstDash val="solid"/>
            <a:round/>
            <a:headEnd type="none" w="med" len="med"/>
            <a:tailEnd type="none" w="med" len="med"/>
          </a:ln>
          <a:effectLst/>
        </p:spPr>
      </p:cxnSp>
      <p:cxnSp>
        <p:nvCxnSpPr>
          <p:cNvPr id="31" name="Gerade Verbindung 30">
            <a:extLst>
              <a:ext uri="{FF2B5EF4-FFF2-40B4-BE49-F238E27FC236}">
                <a16:creationId xmlns:a16="http://schemas.microsoft.com/office/drawing/2014/main" id="{E23F85D3-BD6D-8848-B159-717E36DB955C}"/>
              </a:ext>
            </a:extLst>
          </p:cNvPr>
          <p:cNvCxnSpPr>
            <a:cxnSpLocks/>
          </p:cNvCxnSpPr>
          <p:nvPr/>
        </p:nvCxnSpPr>
        <p:spPr bwMode="auto">
          <a:xfrm>
            <a:off x="5505796" y="2213957"/>
            <a:ext cx="538869" cy="644746"/>
          </a:xfrm>
          <a:prstGeom prst="line">
            <a:avLst/>
          </a:prstGeom>
          <a:solidFill>
            <a:schemeClr val="accent1"/>
          </a:solidFill>
          <a:ln w="9525" cap="flat" cmpd="sng" algn="ctr">
            <a:solidFill>
              <a:srgbClr val="FF3300">
                <a:alpha val="41165"/>
              </a:srgbClr>
            </a:solidFill>
            <a:prstDash val="solid"/>
            <a:round/>
            <a:headEnd type="none" w="med" len="med"/>
            <a:tailEnd type="none" w="med" len="med"/>
          </a:ln>
          <a:effectLst/>
        </p:spPr>
      </p:cxnSp>
      <p:cxnSp>
        <p:nvCxnSpPr>
          <p:cNvPr id="33" name="Gerade Verbindung 32">
            <a:extLst>
              <a:ext uri="{FF2B5EF4-FFF2-40B4-BE49-F238E27FC236}">
                <a16:creationId xmlns:a16="http://schemas.microsoft.com/office/drawing/2014/main" id="{26D1E067-6F5E-A84E-8881-215A05D2196A}"/>
              </a:ext>
            </a:extLst>
          </p:cNvPr>
          <p:cNvCxnSpPr>
            <a:cxnSpLocks/>
            <a:stCxn id="25" idx="4"/>
          </p:cNvCxnSpPr>
          <p:nvPr/>
        </p:nvCxnSpPr>
        <p:spPr bwMode="auto">
          <a:xfrm>
            <a:off x="6010153" y="2200850"/>
            <a:ext cx="121140" cy="494224"/>
          </a:xfrm>
          <a:prstGeom prst="line">
            <a:avLst/>
          </a:prstGeom>
          <a:solidFill>
            <a:schemeClr val="accent1"/>
          </a:solidFill>
          <a:ln w="9525" cap="flat" cmpd="sng" algn="ctr">
            <a:solidFill>
              <a:srgbClr val="FF3300">
                <a:alpha val="41165"/>
              </a:srgbClr>
            </a:solidFill>
            <a:prstDash val="solid"/>
            <a:round/>
            <a:headEnd type="none" w="med" len="med"/>
            <a:tailEnd type="none" w="med" len="med"/>
          </a:ln>
          <a:effectLst/>
        </p:spPr>
      </p:cxnSp>
      <p:cxnSp>
        <p:nvCxnSpPr>
          <p:cNvPr id="37" name="Gerade Verbindung 36">
            <a:extLst>
              <a:ext uri="{FF2B5EF4-FFF2-40B4-BE49-F238E27FC236}">
                <a16:creationId xmlns:a16="http://schemas.microsoft.com/office/drawing/2014/main" id="{4B3A5C1E-2007-D848-AFB4-3CC0826C858D}"/>
              </a:ext>
            </a:extLst>
          </p:cNvPr>
          <p:cNvCxnSpPr>
            <a:cxnSpLocks/>
            <a:stCxn id="26" idx="4"/>
          </p:cNvCxnSpPr>
          <p:nvPr/>
        </p:nvCxnSpPr>
        <p:spPr bwMode="auto">
          <a:xfrm flipH="1">
            <a:off x="6323798" y="2200850"/>
            <a:ext cx="262419" cy="455723"/>
          </a:xfrm>
          <a:prstGeom prst="line">
            <a:avLst/>
          </a:prstGeom>
          <a:solidFill>
            <a:schemeClr val="accent1"/>
          </a:solidFill>
          <a:ln w="9525" cap="flat" cmpd="sng" algn="ctr">
            <a:solidFill>
              <a:srgbClr val="FF3300">
                <a:alpha val="41165"/>
              </a:srgbClr>
            </a:solidFill>
            <a:prstDash val="solid"/>
            <a:round/>
            <a:headEnd type="none" w="med" len="med"/>
            <a:tailEnd type="none" w="med" len="med"/>
          </a:ln>
          <a:effectLst/>
        </p:spPr>
      </p:cxnSp>
    </p:spTree>
    <p:extLst>
      <p:ext uri="{BB962C8B-B14F-4D97-AF65-F5344CB8AC3E}">
        <p14:creationId xmlns:p14="http://schemas.microsoft.com/office/powerpoint/2010/main" val="175022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AU" sz="2000" b="1" kern="0" dirty="0">
                <a:solidFill>
                  <a:srgbClr val="000000"/>
                </a:solidFill>
                <a:latin typeface="Arial" pitchFamily="34" charset="0"/>
                <a:ea typeface="+mj-ea"/>
                <a:cs typeface="Arial" pitchFamily="34" charset="0"/>
              </a:rPr>
              <a:t>Calculation of the DOCs: Two Methods – AEA and TU Berlin</a:t>
            </a:r>
          </a:p>
        </p:txBody>
      </p:sp>
      <p:pic>
        <p:nvPicPr>
          <p:cNvPr id="9" name="Grafik 8">
            <a:extLst>
              <a:ext uri="{FF2B5EF4-FFF2-40B4-BE49-F238E27FC236}">
                <a16:creationId xmlns:a16="http://schemas.microsoft.com/office/drawing/2014/main" id="{A6925971-A1B9-5C4F-95EC-E49F5A057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00" y="2126749"/>
            <a:ext cx="3032660" cy="3552523"/>
          </a:xfrm>
          <a:prstGeom prst="rect">
            <a:avLst/>
          </a:prstGeom>
        </p:spPr>
      </p:pic>
      <p:sp>
        <p:nvSpPr>
          <p:cNvPr id="16" name="Textfeld 15">
            <a:extLst>
              <a:ext uri="{FF2B5EF4-FFF2-40B4-BE49-F238E27FC236}">
                <a16:creationId xmlns:a16="http://schemas.microsoft.com/office/drawing/2014/main" id="{448CCA6E-62F6-3343-8B54-C4065847399B}"/>
              </a:ext>
            </a:extLst>
          </p:cNvPr>
          <p:cNvSpPr txBox="1"/>
          <p:nvPr/>
        </p:nvSpPr>
        <p:spPr>
          <a:xfrm>
            <a:off x="576304" y="5667852"/>
            <a:ext cx="3132096" cy="444674"/>
          </a:xfrm>
          <a:prstGeom prst="rect">
            <a:avLst/>
          </a:prstGeom>
          <a:noFill/>
        </p:spPr>
        <p:txBody>
          <a:bodyPr wrap="square">
            <a:spAutoFit/>
          </a:bodyPr>
          <a:lstStyle/>
          <a:p>
            <a:pPr marL="6350" indent="-6350"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General values for DOC computation of the A321LR with/without cargo – TUB method, M1: 160 pax </a:t>
            </a:r>
            <a:r>
              <a:rPr lang="de-DE" sz="10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Rechteck 22">
            <a:extLst>
              <a:ext uri="{FF2B5EF4-FFF2-40B4-BE49-F238E27FC236}">
                <a16:creationId xmlns:a16="http://schemas.microsoft.com/office/drawing/2014/main" id="{73A08F6D-E88E-F343-9A3D-E3BDAFE512AD}"/>
              </a:ext>
            </a:extLst>
          </p:cNvPr>
          <p:cNvSpPr/>
          <p:nvPr/>
        </p:nvSpPr>
        <p:spPr bwMode="auto">
          <a:xfrm>
            <a:off x="1822288" y="3983463"/>
            <a:ext cx="1255959" cy="148788"/>
          </a:xfrm>
          <a:prstGeom prst="rect">
            <a:avLst/>
          </a:prstGeom>
          <a:solidFill>
            <a:srgbClr val="FF0000">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24" name="Textfeld 23">
            <a:extLst>
              <a:ext uri="{FF2B5EF4-FFF2-40B4-BE49-F238E27FC236}">
                <a16:creationId xmlns:a16="http://schemas.microsoft.com/office/drawing/2014/main" id="{E9FDBB02-BED6-BE4C-861A-E58B783A02AA}"/>
              </a:ext>
            </a:extLst>
          </p:cNvPr>
          <p:cNvSpPr txBox="1"/>
          <p:nvPr/>
        </p:nvSpPr>
        <p:spPr>
          <a:xfrm>
            <a:off x="3825711" y="4173305"/>
            <a:ext cx="5144867" cy="629339"/>
          </a:xfrm>
          <a:prstGeom prst="rect">
            <a:avLst/>
          </a:prstGeom>
          <a:noFill/>
        </p:spPr>
        <p:txBody>
          <a:bodyPr wrap="square">
            <a:spAutoFit/>
          </a:bodyPr>
          <a:lstStyle/>
          <a:p>
            <a:pPr marL="6350" indent="-6350"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General values for DOC computation of the A321LR with/without cargo – AEA method, M1: 160 pax</a:t>
            </a:r>
            <a:r>
              <a:rPr lang="de-DE"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a:effectLst/>
                <a:latin typeface="Arial" panose="020B0604020202020204" pitchFamily="34" charset="0"/>
                <a:ea typeface="Times New Roman" panose="02020603050405020304" pitchFamily="18" charset="0"/>
                <a:cs typeface="Arial" panose="020B0604020202020204" pitchFamily="34" charset="0"/>
              </a:rPr>
              <a:t>Scholz 2021b</a:t>
            </a:r>
            <a:r>
              <a:rPr lang="en-US" sz="1000" dirty="0">
                <a:effectLst/>
                <a:latin typeface="Arial" panose="020B0604020202020204" pitchFamily="34" charset="0"/>
                <a:ea typeface="Times New Roman" panose="02020603050405020304" pitchFamily="18" charset="0"/>
                <a:cs typeface="Arial" panose="020B0604020202020204" pitchFamily="34" charset="0"/>
              </a:rPr>
              <a:t>)</a:t>
            </a:r>
            <a:r>
              <a:rPr lang="de-DE" sz="1000" dirty="0">
                <a:effectLst/>
                <a:latin typeface="Arial" panose="020B0604020202020204" pitchFamily="34" charset="0"/>
                <a:cs typeface="Arial" panose="020B0604020202020204" pitchFamily="34" charset="0"/>
              </a:rPr>
              <a:t> </a:t>
            </a:r>
          </a:p>
          <a:p>
            <a:pPr marL="6350" indent="-6350" algn="just">
              <a:lnSpc>
                <a:spcPct val="120000"/>
              </a:lnSpc>
              <a:tabLst>
                <a:tab pos="900113" algn="l"/>
              </a:tabLst>
            </a:pPr>
            <a:endParaRPr lang="de-DE" sz="1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Grafik 5">
            <a:extLst>
              <a:ext uri="{FF2B5EF4-FFF2-40B4-BE49-F238E27FC236}">
                <a16:creationId xmlns:a16="http://schemas.microsoft.com/office/drawing/2014/main" id="{540AFDBB-87B6-F74E-82D9-7A7F7D9812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00"/>
          <a:stretch/>
        </p:blipFill>
        <p:spPr>
          <a:xfrm>
            <a:off x="3850819" y="2154715"/>
            <a:ext cx="5135526" cy="1993084"/>
          </a:xfrm>
          <a:prstGeom prst="rect">
            <a:avLst/>
          </a:prstGeom>
        </p:spPr>
      </p:pic>
      <p:sp>
        <p:nvSpPr>
          <p:cNvPr id="27" name="Textfeld 26">
            <a:extLst>
              <a:ext uri="{FF2B5EF4-FFF2-40B4-BE49-F238E27FC236}">
                <a16:creationId xmlns:a16="http://schemas.microsoft.com/office/drawing/2014/main" id="{EFB4F1A4-B773-5E4C-A1E6-983CF6BDE7C9}"/>
              </a:ext>
            </a:extLst>
          </p:cNvPr>
          <p:cNvSpPr txBox="1"/>
          <p:nvPr/>
        </p:nvSpPr>
        <p:spPr>
          <a:xfrm>
            <a:off x="7058025" y="5915751"/>
            <a:ext cx="2085975" cy="323165"/>
          </a:xfrm>
          <a:prstGeom prst="rect">
            <a:avLst/>
          </a:prstGeom>
          <a:noFill/>
        </p:spPr>
        <p:txBody>
          <a:bodyPr wrap="square">
            <a:spAutoFit/>
          </a:bodyPr>
          <a:lstStyle/>
          <a:p>
            <a:r>
              <a:rPr lang="en-US" sz="750" b="1" dirty="0">
                <a:latin typeface="Arial" panose="020B0604020202020204" pitchFamily="34" charset="0"/>
                <a:ea typeface="Times New Roman" panose="02020603050405020304" pitchFamily="18" charset="0"/>
                <a:cs typeface="Arial" panose="020B0604020202020204" pitchFamily="34" charset="0"/>
              </a:rPr>
              <a:t>AEA</a:t>
            </a:r>
            <a:r>
              <a:rPr lang="en-US" sz="750" dirty="0">
                <a:latin typeface="Arial" panose="020B0604020202020204" pitchFamily="34" charset="0"/>
                <a:ea typeface="Times New Roman" panose="02020603050405020304" pitchFamily="18" charset="0"/>
                <a:cs typeface="Arial" panose="020B0604020202020204" pitchFamily="34" charset="0"/>
              </a:rPr>
              <a:t> Association of European Airlines</a:t>
            </a:r>
          </a:p>
          <a:p>
            <a:r>
              <a:rPr lang="en-US" sz="750" b="1" dirty="0">
                <a:latin typeface="Arial" panose="020B0604020202020204" pitchFamily="34" charset="0"/>
                <a:ea typeface="Times New Roman" panose="02020603050405020304" pitchFamily="18" charset="0"/>
                <a:cs typeface="Arial" panose="020B0604020202020204" pitchFamily="34" charset="0"/>
              </a:rPr>
              <a:t>TUB</a:t>
            </a:r>
            <a:r>
              <a:rPr lang="en-US" sz="750" dirty="0">
                <a:latin typeface="Arial" panose="020B0604020202020204" pitchFamily="34" charset="0"/>
                <a:ea typeface="Times New Roman" panose="02020603050405020304" pitchFamily="18" charset="0"/>
                <a:cs typeface="Arial" panose="020B0604020202020204" pitchFamily="34" charset="0"/>
              </a:rPr>
              <a:t> Technical University of Berlin</a:t>
            </a:r>
          </a:p>
        </p:txBody>
      </p:sp>
      <p:sp>
        <p:nvSpPr>
          <p:cNvPr id="28" name="Text Box 7">
            <a:extLst>
              <a:ext uri="{FF2B5EF4-FFF2-40B4-BE49-F238E27FC236}">
                <a16:creationId xmlns:a16="http://schemas.microsoft.com/office/drawing/2014/main" id="{36203AA3-79BB-C84C-9147-21A3D91B65EF}"/>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of the Airbus A321LR</a:t>
            </a:r>
          </a:p>
        </p:txBody>
      </p:sp>
    </p:spTree>
    <p:extLst>
      <p:ext uri="{BB962C8B-B14F-4D97-AF65-F5344CB8AC3E}">
        <p14:creationId xmlns:p14="http://schemas.microsoft.com/office/powerpoint/2010/main" val="60099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AU" sz="2000" b="1" kern="0" dirty="0">
                <a:solidFill>
                  <a:srgbClr val="000000"/>
                </a:solidFill>
                <a:latin typeface="Arial" pitchFamily="34" charset="0"/>
                <a:ea typeface="+mj-ea"/>
                <a:cs typeface="Arial" pitchFamily="34" charset="0"/>
              </a:rPr>
              <a:t>Breguet Factor Calculated from the Payload-Range Diagram?</a:t>
            </a:r>
          </a:p>
        </p:txBody>
      </p: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FF6EB86A-C3DA-7C4C-8970-E0C6EA1BF0C3}"/>
                  </a:ext>
                </a:extLst>
              </p:cNvPr>
              <p:cNvSpPr txBox="1"/>
              <p:nvPr/>
            </p:nvSpPr>
            <p:spPr>
              <a:xfrm>
                <a:off x="0" y="4801650"/>
                <a:ext cx="8061649" cy="586571"/>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𝐵</m:t>
                      </m:r>
                      <m:r>
                        <a:rPr lang="en-US" sz="1100" i="0">
                          <a:latin typeface="Cambria Math" panose="02040503050406030204" pitchFamily="18" charset="0"/>
                        </a:rPr>
                        <m:t>=</m:t>
                      </m:r>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𝑅</m:t>
                          </m:r>
                        </m:num>
                        <m:den>
                          <m:r>
                            <a:rPr lang="en-US" sz="1100" i="1">
                              <a:latin typeface="Cambria Math" panose="02040503050406030204" pitchFamily="18" charset="0"/>
                            </a:rPr>
                            <m:t>𝑙𝑛</m:t>
                          </m:r>
                          <m:d>
                            <m:dPr>
                              <m:ctrlPr>
                                <a:rPr lang="en-US" sz="1100" i="1">
                                  <a:solidFill>
                                    <a:srgbClr val="836967"/>
                                  </a:solidFill>
                                  <a:latin typeface="Cambria Math" panose="02040503050406030204" pitchFamily="18" charset="0"/>
                                </a:rPr>
                              </m:ctrlPr>
                            </m:dPr>
                            <m:e>
                              <m:f>
                                <m:fPr>
                                  <m:ctrlPr>
                                    <a:rPr lang="en-US" sz="1100" i="1">
                                      <a:solidFill>
                                        <a:srgbClr val="836967"/>
                                      </a:solidFill>
                                      <a:latin typeface="Cambria Math" panose="02040503050406030204" pitchFamily="18" charset="0"/>
                                    </a:rPr>
                                  </m:ctrlPr>
                                </m:fPr>
                                <m:num>
                                  <m:sSub>
                                    <m:sSubPr>
                                      <m:ctrlPr>
                                        <a:rPr lang="en-US" sz="1100" i="1">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0">
                                          <a:latin typeface="Cambria Math" panose="02040503050406030204" pitchFamily="18" charset="0"/>
                                        </a:rPr>
                                        <m:t>1</m:t>
                                      </m:r>
                                    </m:sub>
                                  </m:sSub>
                                </m:num>
                                <m:den>
                                  <m:sSub>
                                    <m:sSubPr>
                                      <m:ctrlPr>
                                        <a:rPr lang="en-US" sz="1100" i="1">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0">
                                          <a:latin typeface="Cambria Math" panose="02040503050406030204" pitchFamily="18" charset="0"/>
                                        </a:rPr>
                                        <m:t>2</m:t>
                                      </m:r>
                                    </m:sub>
                                  </m:sSub>
                                </m:den>
                              </m:f>
                            </m:e>
                          </m:d>
                        </m:den>
                      </m:f>
                      <m:r>
                        <a:rPr lang="en-US" sz="1100" i="0">
                          <a:latin typeface="Cambria Math" panose="02040503050406030204" pitchFamily="18" charset="0"/>
                        </a:rPr>
                        <m:t>=</m:t>
                      </m:r>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𝑅</m:t>
                          </m:r>
                        </m:num>
                        <m:den>
                          <m:r>
                            <a:rPr lang="en-US" sz="1100" i="1">
                              <a:latin typeface="Cambria Math" panose="02040503050406030204" pitchFamily="18" charset="0"/>
                            </a:rPr>
                            <m:t>𝑙𝑛</m:t>
                          </m:r>
                          <m:d>
                            <m:dPr>
                              <m:ctrlPr>
                                <a:rPr lang="en-US" sz="1100" i="1">
                                  <a:solidFill>
                                    <a:srgbClr val="836967"/>
                                  </a:solidFill>
                                  <a:latin typeface="Cambria Math" panose="02040503050406030204" pitchFamily="18" charset="0"/>
                                </a:rPr>
                              </m:ctrlPr>
                            </m:dPr>
                            <m:e>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𝑂𝐸𝑊</m:t>
                                  </m:r>
                                  <m:r>
                                    <a:rPr lang="en-US" sz="1100" i="0">
                                      <a:latin typeface="Cambria Math" panose="02040503050406030204" pitchFamily="18" charset="0"/>
                                    </a:rPr>
                                    <m:t>+</m:t>
                                  </m:r>
                                  <m:r>
                                    <a:rPr lang="en-US" sz="1100" i="1">
                                      <a:latin typeface="Cambria Math" panose="02040503050406030204" pitchFamily="18" charset="0"/>
                                    </a:rPr>
                                    <m:t>𝑃𝐿</m:t>
                                  </m:r>
                                  <m:r>
                                    <a:rPr lang="en-US" sz="1100" i="0">
                                      <a:latin typeface="Cambria Math" panose="02040503050406030204" pitchFamily="18" charset="0"/>
                                    </a:rPr>
                                    <m:t>+</m:t>
                                  </m:r>
                                  <m:r>
                                    <a:rPr lang="en-US" sz="1100" i="1">
                                      <a:latin typeface="Cambria Math" panose="02040503050406030204" pitchFamily="18" charset="0"/>
                                    </a:rPr>
                                    <m:t>𝑀𝐹𝑊</m:t>
                                  </m:r>
                                </m:num>
                                <m:den>
                                  <m:r>
                                    <a:rPr lang="en-US" sz="1100" i="1">
                                      <a:latin typeface="Cambria Math" panose="02040503050406030204" pitchFamily="18" charset="0"/>
                                    </a:rPr>
                                    <m:t>𝐿𝑊</m:t>
                                  </m:r>
                                </m:den>
                              </m:f>
                            </m:e>
                          </m:d>
                        </m:den>
                      </m:f>
                      <m:r>
                        <a:rPr lang="en-US" sz="1100" i="0">
                          <a:latin typeface="Cambria Math" panose="02040503050406030204" pitchFamily="18" charset="0"/>
                        </a:rPr>
                        <m:t>=</m:t>
                      </m:r>
                      <m:f>
                        <m:fPr>
                          <m:ctrlPr>
                            <a:rPr lang="en-US" sz="1100" i="1">
                              <a:solidFill>
                                <a:srgbClr val="836967"/>
                              </a:solidFill>
                              <a:latin typeface="Cambria Math" panose="02040503050406030204" pitchFamily="18" charset="0"/>
                            </a:rPr>
                          </m:ctrlPr>
                        </m:fPr>
                        <m:num>
                          <m:r>
                            <a:rPr lang="en-US" sz="1100" i="0">
                              <a:latin typeface="Cambria Math" panose="02040503050406030204" pitchFamily="18" charset="0"/>
                            </a:rPr>
                            <m:t>6500 </m:t>
                          </m:r>
                          <m:r>
                            <a:rPr lang="en-US" sz="1100" i="1">
                              <a:latin typeface="Cambria Math" panose="02040503050406030204" pitchFamily="18" charset="0"/>
                            </a:rPr>
                            <m:t>𝑘𝑚</m:t>
                          </m:r>
                        </m:num>
                        <m:den>
                          <m:r>
                            <a:rPr lang="en-US" sz="1100" i="1">
                              <a:latin typeface="Cambria Math" panose="02040503050406030204" pitchFamily="18" charset="0"/>
                            </a:rPr>
                            <m:t>𝑙𝑛</m:t>
                          </m:r>
                          <m:d>
                            <m:dPr>
                              <m:ctrlPr>
                                <a:rPr lang="en-US" sz="1100" i="1">
                                  <a:solidFill>
                                    <a:srgbClr val="836967"/>
                                  </a:solidFill>
                                  <a:latin typeface="Cambria Math" panose="02040503050406030204" pitchFamily="18" charset="0"/>
                                </a:rPr>
                              </m:ctrlPr>
                            </m:dPr>
                            <m:e>
                              <m:f>
                                <m:fPr>
                                  <m:ctrlPr>
                                    <a:rPr lang="en-US" sz="1100" i="1">
                                      <a:solidFill>
                                        <a:srgbClr val="836967"/>
                                      </a:solidFill>
                                      <a:latin typeface="Cambria Math" panose="02040503050406030204" pitchFamily="18" charset="0"/>
                                    </a:rPr>
                                  </m:ctrlPr>
                                </m:fPr>
                                <m:num>
                                  <m:r>
                                    <a:rPr lang="en-US" sz="1100" i="0">
                                      <a:latin typeface="Cambria Math" panose="02040503050406030204" pitchFamily="18" charset="0"/>
                                    </a:rPr>
                                    <m:t>52060+20795+23595</m:t>
                                  </m:r>
                                </m:num>
                                <m:den>
                                  <m:r>
                                    <a:rPr lang="en-US" sz="1100" i="0">
                                      <a:latin typeface="Cambria Math" panose="02040503050406030204" pitchFamily="18" charset="0"/>
                                    </a:rPr>
                                    <m:t>52060+20795</m:t>
                                  </m:r>
                                </m:den>
                              </m:f>
                            </m:e>
                          </m:d>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𝑘𝑔</m:t>
                              </m:r>
                            </m:num>
                            <m:den>
                              <m:r>
                                <a:rPr lang="en-US" sz="1100" i="1">
                                  <a:latin typeface="Cambria Math" panose="02040503050406030204" pitchFamily="18" charset="0"/>
                                </a:rPr>
                                <m:t>𝑘𝑔</m:t>
                              </m:r>
                            </m:den>
                          </m:f>
                        </m:den>
                      </m:f>
                      <m:r>
                        <a:rPr lang="en-US" sz="1100" i="0">
                          <a:latin typeface="Cambria Math" panose="02040503050406030204" pitchFamily="18" charset="0"/>
                        </a:rPr>
                        <m:t>=23.168 </m:t>
                      </m:r>
                      <m:r>
                        <a:rPr lang="en-US" sz="1100" i="1">
                          <a:latin typeface="Cambria Math" panose="02040503050406030204" pitchFamily="18" charset="0"/>
                        </a:rPr>
                        <m:t>𝑘𝑚</m:t>
                      </m:r>
                    </m:oMath>
                  </m:oMathPara>
                </a14:m>
                <a:endParaRPr lang="en-US" sz="1800" dirty="0"/>
              </a:p>
            </p:txBody>
          </p:sp>
        </mc:Choice>
        <mc:Fallback xmlns="">
          <p:sp>
            <p:nvSpPr>
              <p:cNvPr id="19" name="Textfeld 18">
                <a:extLst>
                  <a:ext uri="{FF2B5EF4-FFF2-40B4-BE49-F238E27FC236}">
                    <a16:creationId xmlns:a16="http://schemas.microsoft.com/office/drawing/2014/main" xmlns="" xmlns:a14="http://schemas.microsoft.com/office/drawing/2010/main" id="{FF6EB86A-C3DA-7C4C-8970-E0C6EA1BF0C3}"/>
                  </a:ext>
                </a:extLst>
              </p:cNvPr>
              <p:cNvSpPr txBox="1">
                <a:spLocks noRot="1" noChangeAspect="1" noMove="1" noResize="1" noEditPoints="1" noAdjustHandles="1" noChangeArrowheads="1" noChangeShapeType="1" noTextEdit="1"/>
              </p:cNvSpPr>
              <p:nvPr/>
            </p:nvSpPr>
            <p:spPr>
              <a:xfrm>
                <a:off x="0" y="4801650"/>
                <a:ext cx="8061649" cy="586571"/>
              </a:xfrm>
              <a:prstGeom prst="rect">
                <a:avLst/>
              </a:prstGeom>
              <a:blipFill>
                <a:blip r:embed="rId3" cstate="print"/>
                <a:stretch>
                  <a:fillRect b="-42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9CB1762-235F-7643-9F52-DAE71F0B4FB1}"/>
                  </a:ext>
                </a:extLst>
              </p:cNvPr>
              <p:cNvSpPr txBox="1"/>
              <p:nvPr/>
            </p:nvSpPr>
            <p:spPr>
              <a:xfrm>
                <a:off x="979716" y="5636020"/>
                <a:ext cx="6830007" cy="586571"/>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i="1" smtClean="0">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1">
                              <a:latin typeface="Cambria Math" panose="02040503050406030204" pitchFamily="18" charset="0"/>
                            </a:rPr>
                            <m:t>𝑓𝑢𝑒𝑙</m:t>
                          </m:r>
                        </m:sub>
                      </m:sSub>
                      <m:r>
                        <a:rPr lang="en-US" sz="1100" i="0">
                          <a:latin typeface="Cambria Math" panose="02040503050406030204" pitchFamily="18" charset="0"/>
                        </a:rPr>
                        <m:t>=</m:t>
                      </m:r>
                      <m:sSub>
                        <m:sSubPr>
                          <m:ctrlPr>
                            <a:rPr lang="en-US" sz="1100" i="1">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0">
                              <a:latin typeface="Cambria Math" panose="02040503050406030204" pitchFamily="18" charset="0"/>
                            </a:rPr>
                            <m:t>2</m:t>
                          </m:r>
                        </m:sub>
                      </m:sSub>
                      <m:d>
                        <m:dPr>
                          <m:ctrlPr>
                            <a:rPr lang="en-US" sz="1100" i="1">
                              <a:solidFill>
                                <a:srgbClr val="836967"/>
                              </a:solidFill>
                              <a:latin typeface="Cambria Math" panose="02040503050406030204" pitchFamily="18" charset="0"/>
                            </a:rPr>
                          </m:ctrlPr>
                        </m:dPr>
                        <m:e>
                          <m:sSup>
                            <m:sSupPr>
                              <m:ctrlPr>
                                <a:rPr lang="en-US" sz="1100" i="1">
                                  <a:solidFill>
                                    <a:srgbClr val="836967"/>
                                  </a:solidFill>
                                  <a:latin typeface="Cambria Math" panose="02040503050406030204" pitchFamily="18" charset="0"/>
                                </a:rPr>
                              </m:ctrlPr>
                            </m:sSupPr>
                            <m:e>
                              <m:r>
                                <a:rPr lang="en-US" sz="1100" i="1">
                                  <a:latin typeface="Cambria Math" panose="02040503050406030204" pitchFamily="18" charset="0"/>
                                </a:rPr>
                                <m:t>𝑒</m:t>
                              </m:r>
                            </m:e>
                            <m:sup>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𝑅</m:t>
                                  </m:r>
                                </m:num>
                                <m:den>
                                  <m:r>
                                    <a:rPr lang="en-US" sz="1100" i="1">
                                      <a:latin typeface="Cambria Math" panose="02040503050406030204" pitchFamily="18" charset="0"/>
                                    </a:rPr>
                                    <m:t>𝐵</m:t>
                                  </m:r>
                                </m:den>
                              </m:f>
                            </m:sup>
                          </m:sSup>
                          <m:r>
                            <a:rPr lang="en-US" sz="1100" i="0">
                              <a:latin typeface="Cambria Math" panose="02040503050406030204" pitchFamily="18" charset="0"/>
                            </a:rPr>
                            <m:t>−1</m:t>
                          </m:r>
                        </m:e>
                      </m:d>
                      <m:r>
                        <a:rPr lang="en-US" sz="1100" i="0">
                          <a:latin typeface="Cambria Math" panose="02040503050406030204" pitchFamily="18" charset="0"/>
                        </a:rPr>
                        <m:t>⟺</m:t>
                      </m:r>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𝑅</m:t>
                          </m:r>
                        </m:num>
                        <m:den>
                          <m:r>
                            <a:rPr lang="en-US" sz="1100" i="1">
                              <a:latin typeface="Cambria Math" panose="02040503050406030204" pitchFamily="18" charset="0"/>
                            </a:rPr>
                            <m:t>𝐵</m:t>
                          </m:r>
                        </m:den>
                      </m:f>
                      <m:r>
                        <a:rPr lang="en-US" sz="1100" i="0">
                          <a:latin typeface="Cambria Math" panose="02040503050406030204" pitchFamily="18" charset="0"/>
                        </a:rPr>
                        <m:t>=</m:t>
                      </m:r>
                      <m:func>
                        <m:funcPr>
                          <m:ctrlPr>
                            <a:rPr lang="en-US" sz="1100" i="1">
                              <a:latin typeface="Cambria Math" panose="02040503050406030204" pitchFamily="18" charset="0"/>
                            </a:rPr>
                          </m:ctrlPr>
                        </m:funcPr>
                        <m:fName>
                          <m:r>
                            <m:rPr>
                              <m:sty m:val="p"/>
                            </m:rPr>
                            <a:rPr lang="en-US" sz="1100" i="0">
                              <a:latin typeface="Cambria Math" panose="02040503050406030204" pitchFamily="18" charset="0"/>
                            </a:rPr>
                            <m:t>ln</m:t>
                          </m:r>
                        </m:fName>
                        <m:e>
                          <m:d>
                            <m:dPr>
                              <m:ctrlPr>
                                <a:rPr lang="en-US" sz="1100" i="1">
                                  <a:solidFill>
                                    <a:srgbClr val="836967"/>
                                  </a:solidFill>
                                  <a:latin typeface="Cambria Math" panose="02040503050406030204" pitchFamily="18" charset="0"/>
                                </a:rPr>
                              </m:ctrlPr>
                            </m:dPr>
                            <m:e>
                              <m:f>
                                <m:fPr>
                                  <m:ctrlPr>
                                    <a:rPr lang="en-US" sz="1100" i="1">
                                      <a:solidFill>
                                        <a:srgbClr val="836967"/>
                                      </a:solidFill>
                                      <a:latin typeface="Cambria Math" panose="02040503050406030204" pitchFamily="18" charset="0"/>
                                    </a:rPr>
                                  </m:ctrlPr>
                                </m:fPr>
                                <m:num>
                                  <m:sSub>
                                    <m:sSubPr>
                                      <m:ctrlPr>
                                        <a:rPr lang="en-US" sz="1100" i="1">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1">
                                          <a:latin typeface="Cambria Math" panose="02040503050406030204" pitchFamily="18" charset="0"/>
                                        </a:rPr>
                                        <m:t>𝑓𝑢𝑒𝑙</m:t>
                                      </m:r>
                                    </m:sub>
                                  </m:sSub>
                                </m:num>
                                <m:den>
                                  <m:sSub>
                                    <m:sSubPr>
                                      <m:ctrlPr>
                                        <a:rPr lang="en-US" sz="1100" i="1">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0">
                                          <a:latin typeface="Cambria Math" panose="02040503050406030204" pitchFamily="18" charset="0"/>
                                        </a:rPr>
                                        <m:t>2</m:t>
                                      </m:r>
                                    </m:sub>
                                  </m:sSub>
                                </m:den>
                              </m:f>
                              <m:r>
                                <a:rPr lang="en-US" sz="1100" i="0">
                                  <a:latin typeface="Cambria Math" panose="02040503050406030204" pitchFamily="18" charset="0"/>
                                </a:rPr>
                                <m:t>+1</m:t>
                              </m:r>
                            </m:e>
                          </m:d>
                        </m:e>
                      </m:func>
                      <m:r>
                        <a:rPr lang="en-US" sz="1100" i="0">
                          <a:latin typeface="Cambria Math" panose="02040503050406030204" pitchFamily="18" charset="0"/>
                        </a:rPr>
                        <m:t>⟺</m:t>
                      </m:r>
                      <m:r>
                        <a:rPr lang="en-US" sz="1100" i="1">
                          <a:latin typeface="Cambria Math" panose="02040503050406030204" pitchFamily="18" charset="0"/>
                        </a:rPr>
                        <m:t>𝐵</m:t>
                      </m:r>
                      <m:r>
                        <a:rPr lang="en-US" sz="1100" i="0">
                          <a:latin typeface="Cambria Math" panose="02040503050406030204" pitchFamily="18" charset="0"/>
                        </a:rPr>
                        <m:t>=</m:t>
                      </m:r>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𝑅</m:t>
                          </m:r>
                        </m:num>
                        <m:den>
                          <m:func>
                            <m:funcPr>
                              <m:ctrlPr>
                                <a:rPr lang="en-US" sz="1100" i="1">
                                  <a:latin typeface="Cambria Math" panose="02040503050406030204" pitchFamily="18" charset="0"/>
                                </a:rPr>
                              </m:ctrlPr>
                            </m:funcPr>
                            <m:fName>
                              <m:r>
                                <m:rPr>
                                  <m:sty m:val="p"/>
                                </m:rPr>
                                <a:rPr lang="en-US" sz="1100" i="0">
                                  <a:latin typeface="Cambria Math" panose="02040503050406030204" pitchFamily="18" charset="0"/>
                                </a:rPr>
                                <m:t>ln</m:t>
                              </m:r>
                            </m:fName>
                            <m:e>
                              <m:d>
                                <m:dPr>
                                  <m:ctrlPr>
                                    <a:rPr lang="en-US" sz="1100" i="1">
                                      <a:solidFill>
                                        <a:srgbClr val="836967"/>
                                      </a:solidFill>
                                      <a:latin typeface="Cambria Math" panose="02040503050406030204" pitchFamily="18" charset="0"/>
                                    </a:rPr>
                                  </m:ctrlPr>
                                </m:dPr>
                                <m:e>
                                  <m:f>
                                    <m:fPr>
                                      <m:ctrlPr>
                                        <a:rPr lang="en-US" sz="1100" i="1">
                                          <a:solidFill>
                                            <a:srgbClr val="836967"/>
                                          </a:solidFill>
                                          <a:latin typeface="Cambria Math" panose="02040503050406030204" pitchFamily="18" charset="0"/>
                                        </a:rPr>
                                      </m:ctrlPr>
                                    </m:fPr>
                                    <m:num>
                                      <m:sSub>
                                        <m:sSubPr>
                                          <m:ctrlPr>
                                            <a:rPr lang="en-US" sz="1100" i="1">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1">
                                              <a:latin typeface="Cambria Math" panose="02040503050406030204" pitchFamily="18" charset="0"/>
                                            </a:rPr>
                                            <m:t>𝑓𝑢𝑒𝑙</m:t>
                                          </m:r>
                                        </m:sub>
                                      </m:sSub>
                                    </m:num>
                                    <m:den>
                                      <m:sSub>
                                        <m:sSubPr>
                                          <m:ctrlPr>
                                            <a:rPr lang="en-US" sz="1100" i="1">
                                              <a:solidFill>
                                                <a:srgbClr val="836967"/>
                                              </a:solidFill>
                                              <a:latin typeface="Cambria Math" panose="02040503050406030204" pitchFamily="18" charset="0"/>
                                            </a:rPr>
                                          </m:ctrlPr>
                                        </m:sSubPr>
                                        <m:e>
                                          <m:r>
                                            <a:rPr lang="en-US" sz="1100" i="1">
                                              <a:latin typeface="Cambria Math" panose="02040503050406030204" pitchFamily="18" charset="0"/>
                                            </a:rPr>
                                            <m:t>𝑚</m:t>
                                          </m:r>
                                        </m:e>
                                        <m:sub>
                                          <m:r>
                                            <a:rPr lang="en-US" sz="1100" i="0">
                                              <a:latin typeface="Cambria Math" panose="02040503050406030204" pitchFamily="18" charset="0"/>
                                            </a:rPr>
                                            <m:t>2</m:t>
                                          </m:r>
                                        </m:sub>
                                      </m:sSub>
                                    </m:den>
                                  </m:f>
                                  <m:r>
                                    <a:rPr lang="en-US" sz="1100" i="0">
                                      <a:latin typeface="Cambria Math" panose="02040503050406030204" pitchFamily="18" charset="0"/>
                                    </a:rPr>
                                    <m:t>+1</m:t>
                                  </m:r>
                                </m:e>
                              </m:d>
                            </m:e>
                          </m:func>
                        </m:den>
                      </m:f>
                      <m:r>
                        <a:rPr lang="en-US" sz="1100">
                          <a:latin typeface="Cambria Math" panose="02040503050406030204" pitchFamily="18" charset="0"/>
                        </a:rPr>
                        <m:t>=</m:t>
                      </m:r>
                      <m:f>
                        <m:fPr>
                          <m:ctrlPr>
                            <a:rPr lang="en-US" sz="1100" i="1">
                              <a:solidFill>
                                <a:srgbClr val="836967"/>
                              </a:solidFill>
                              <a:latin typeface="Cambria Math" panose="02040503050406030204" pitchFamily="18" charset="0"/>
                            </a:rPr>
                          </m:ctrlPr>
                        </m:fPr>
                        <m:num>
                          <m:r>
                            <a:rPr lang="en-US" sz="1100">
                              <a:latin typeface="Cambria Math" panose="02040503050406030204" pitchFamily="18" charset="0"/>
                            </a:rPr>
                            <m:t>6500 </m:t>
                          </m:r>
                          <m:r>
                            <a:rPr lang="en-US" sz="1100" i="1">
                              <a:latin typeface="Cambria Math" panose="02040503050406030204" pitchFamily="18" charset="0"/>
                            </a:rPr>
                            <m:t>𝑘𝑚</m:t>
                          </m:r>
                        </m:num>
                        <m:den>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ln</m:t>
                              </m:r>
                            </m:fName>
                            <m:e>
                              <m:d>
                                <m:dPr>
                                  <m:ctrlPr>
                                    <a:rPr lang="en-US" sz="1100" i="1">
                                      <a:solidFill>
                                        <a:srgbClr val="836967"/>
                                      </a:solidFill>
                                      <a:latin typeface="Cambria Math" panose="02040503050406030204" pitchFamily="18" charset="0"/>
                                    </a:rPr>
                                  </m:ctrlPr>
                                </m:dPr>
                                <m:e>
                                  <m:f>
                                    <m:fPr>
                                      <m:ctrlPr>
                                        <a:rPr lang="en-US" sz="1100" i="1">
                                          <a:solidFill>
                                            <a:srgbClr val="836967"/>
                                          </a:solidFill>
                                          <a:latin typeface="Cambria Math" panose="02040503050406030204" pitchFamily="18" charset="0"/>
                                        </a:rPr>
                                      </m:ctrlPr>
                                    </m:fPr>
                                    <m:num>
                                      <m:r>
                                        <a:rPr lang="en-US" sz="1100">
                                          <a:latin typeface="Cambria Math" panose="02040503050406030204" pitchFamily="18" charset="0"/>
                                        </a:rPr>
                                        <m:t>23595</m:t>
                                      </m:r>
                                    </m:num>
                                    <m:den>
                                      <m:r>
                                        <a:rPr lang="en-US" sz="1100">
                                          <a:latin typeface="Cambria Math" panose="02040503050406030204" pitchFamily="18" charset="0"/>
                                        </a:rPr>
                                        <m:t>72855</m:t>
                                      </m:r>
                                    </m:den>
                                  </m:f>
                                  <m:r>
                                    <a:rPr lang="en-US" sz="1100">
                                      <a:latin typeface="Cambria Math" panose="02040503050406030204" pitchFamily="18" charset="0"/>
                                    </a:rPr>
                                    <m:t>+1</m:t>
                                  </m:r>
                                </m:e>
                              </m:d>
                              <m:f>
                                <m:fPr>
                                  <m:ctrlPr>
                                    <a:rPr lang="en-US" sz="1100" i="1">
                                      <a:solidFill>
                                        <a:srgbClr val="836967"/>
                                      </a:solidFill>
                                      <a:latin typeface="Cambria Math" panose="02040503050406030204" pitchFamily="18" charset="0"/>
                                    </a:rPr>
                                  </m:ctrlPr>
                                </m:fPr>
                                <m:num>
                                  <m:r>
                                    <a:rPr lang="en-US" sz="1100" i="1">
                                      <a:latin typeface="Cambria Math" panose="02040503050406030204" pitchFamily="18" charset="0"/>
                                    </a:rPr>
                                    <m:t>𝑘𝑔</m:t>
                                  </m:r>
                                </m:num>
                                <m:den>
                                  <m:r>
                                    <a:rPr lang="en-US" sz="1100" i="1">
                                      <a:latin typeface="Cambria Math" panose="02040503050406030204" pitchFamily="18" charset="0"/>
                                    </a:rPr>
                                    <m:t>𝑘𝑔</m:t>
                                  </m:r>
                                </m:den>
                              </m:f>
                            </m:e>
                          </m:func>
                        </m:den>
                      </m:f>
                      <m:r>
                        <a:rPr lang="en-US" sz="1100">
                          <a:latin typeface="Cambria Math" panose="02040503050406030204" pitchFamily="18" charset="0"/>
                        </a:rPr>
                        <m:t>=23.168 </m:t>
                      </m:r>
                      <m:r>
                        <a:rPr lang="en-US" sz="1100" i="1">
                          <a:latin typeface="Cambria Math" panose="02040503050406030204" pitchFamily="18" charset="0"/>
                        </a:rPr>
                        <m:t>𝑘𝑚</m:t>
                      </m:r>
                    </m:oMath>
                  </m:oMathPara>
                </a14:m>
                <a:endParaRPr lang="en-US" sz="1100" dirty="0"/>
              </a:p>
            </p:txBody>
          </p:sp>
        </mc:Choice>
        <mc:Fallback xmlns="">
          <p:sp>
            <p:nvSpPr>
              <p:cNvPr id="21" name="Textfeld 20">
                <a:extLst>
                  <a:ext uri="{FF2B5EF4-FFF2-40B4-BE49-F238E27FC236}">
                    <a16:creationId xmlns:a16="http://schemas.microsoft.com/office/drawing/2014/main" xmlns="" xmlns:a14="http://schemas.microsoft.com/office/drawing/2010/main" id="{19CB1762-235F-7643-9F52-DAE71F0B4FB1}"/>
                  </a:ext>
                </a:extLst>
              </p:cNvPr>
              <p:cNvSpPr txBox="1">
                <a:spLocks noRot="1" noChangeAspect="1" noMove="1" noResize="1" noEditPoints="1" noAdjustHandles="1" noChangeArrowheads="1" noChangeShapeType="1" noTextEdit="1"/>
              </p:cNvSpPr>
              <p:nvPr/>
            </p:nvSpPr>
            <p:spPr>
              <a:xfrm>
                <a:off x="979716" y="5636020"/>
                <a:ext cx="6830007" cy="586571"/>
              </a:xfrm>
              <a:prstGeom prst="rect">
                <a:avLst/>
              </a:prstGeom>
              <a:blipFill>
                <a:blip r:embed="rId4" cstate="print"/>
                <a:stretch>
                  <a:fillRect b="-4255"/>
                </a:stretch>
              </a:blipFill>
              <a:ln>
                <a:noFill/>
              </a:ln>
            </p:spPr>
            <p:txBody>
              <a:bodyPr/>
              <a:lstStyle/>
              <a:p>
                <a:r>
                  <a:rPr lang="en-US">
                    <a:noFill/>
                  </a:rPr>
                  <a:t> </a:t>
                </a:r>
              </a:p>
            </p:txBody>
          </p:sp>
        </mc:Fallback>
      </mc:AlternateContent>
      <p:pic>
        <p:nvPicPr>
          <p:cNvPr id="10" name="Grafik 9">
            <a:extLst>
              <a:ext uri="{FF2B5EF4-FFF2-40B4-BE49-F238E27FC236}">
                <a16:creationId xmlns:a16="http://schemas.microsoft.com/office/drawing/2014/main" id="{A2252212-39E7-8143-A96C-1E92308D18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1" t="9133" r="3337" b="6608"/>
          <a:stretch/>
        </p:blipFill>
        <p:spPr bwMode="auto">
          <a:xfrm>
            <a:off x="2584147" y="1885926"/>
            <a:ext cx="3649074" cy="2501415"/>
          </a:xfrm>
          <a:prstGeom prst="rect">
            <a:avLst/>
          </a:prstGeom>
          <a:ln>
            <a:noFill/>
          </a:ln>
          <a:extLst>
            <a:ext uri="{53640926-AAD7-44D8-BBD7-CCE9431645EC}">
              <a14:shadowObscured xmlns:a14="http://schemas.microsoft.com/office/drawing/2010/main"/>
            </a:ext>
          </a:extLst>
        </p:spPr>
      </p:pic>
      <p:pic>
        <p:nvPicPr>
          <p:cNvPr id="8" name="Grafik 7" descr="Abzeichen Silhouette">
            <a:extLst>
              <a:ext uri="{FF2B5EF4-FFF2-40B4-BE49-F238E27FC236}">
                <a16:creationId xmlns:a16="http://schemas.microsoft.com/office/drawing/2014/main" id="{CD80D8CB-7FA1-B140-A28E-5B209BB80F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065" y="5633036"/>
            <a:ext cx="468000" cy="468000"/>
          </a:xfrm>
          <a:prstGeom prst="rect">
            <a:avLst/>
          </a:prstGeom>
        </p:spPr>
      </p:pic>
      <p:pic>
        <p:nvPicPr>
          <p:cNvPr id="13" name="Grafik 12" descr="Marke 1 Silhouette">
            <a:extLst>
              <a:ext uri="{FF2B5EF4-FFF2-40B4-BE49-F238E27FC236}">
                <a16:creationId xmlns:a16="http://schemas.microsoft.com/office/drawing/2014/main" id="{27875683-43BC-1244-B036-9B278E437B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329" y="4819862"/>
            <a:ext cx="469557" cy="469557"/>
          </a:xfrm>
          <a:prstGeom prst="rect">
            <a:avLst/>
          </a:prstGeom>
        </p:spPr>
      </p:pic>
      <p:sp>
        <p:nvSpPr>
          <p:cNvPr id="15" name="Textfeld 14">
            <a:extLst>
              <a:ext uri="{FF2B5EF4-FFF2-40B4-BE49-F238E27FC236}">
                <a16:creationId xmlns:a16="http://schemas.microsoft.com/office/drawing/2014/main" id="{3DA0F4C1-D821-6E4F-B3F0-8CEB9A602199}"/>
              </a:ext>
            </a:extLst>
          </p:cNvPr>
          <p:cNvSpPr txBox="1"/>
          <p:nvPr/>
        </p:nvSpPr>
        <p:spPr>
          <a:xfrm>
            <a:off x="776378" y="5291950"/>
            <a:ext cx="36740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or</a:t>
            </a:r>
          </a:p>
        </p:txBody>
      </p:sp>
      <p:sp>
        <p:nvSpPr>
          <p:cNvPr id="20" name="Text Box 7">
            <a:extLst>
              <a:ext uri="{FF2B5EF4-FFF2-40B4-BE49-F238E27FC236}">
                <a16:creationId xmlns:a16="http://schemas.microsoft.com/office/drawing/2014/main" id="{9B33D27E-4F78-AF40-9BD9-30B5E93A7385}"/>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of the Airbus A321LR</a:t>
            </a:r>
          </a:p>
        </p:txBody>
      </p:sp>
      <p:sp>
        <p:nvSpPr>
          <p:cNvPr id="23" name="Textfeld 22">
            <a:extLst>
              <a:ext uri="{FF2B5EF4-FFF2-40B4-BE49-F238E27FC236}">
                <a16:creationId xmlns:a16="http://schemas.microsoft.com/office/drawing/2014/main" id="{206B8091-CC4F-A346-8310-BCCFD39A4EB8}"/>
              </a:ext>
            </a:extLst>
          </p:cNvPr>
          <p:cNvSpPr txBox="1"/>
          <p:nvPr/>
        </p:nvSpPr>
        <p:spPr>
          <a:xfrm>
            <a:off x="2722880" y="4340344"/>
            <a:ext cx="3682040" cy="246221"/>
          </a:xfrm>
          <a:prstGeom prst="rect">
            <a:avLst/>
          </a:prstGeom>
          <a:noFill/>
        </p:spPr>
        <p:txBody>
          <a:bodyPr wrap="square">
            <a:spAutoFit/>
          </a:bodyPr>
          <a:lstStyle/>
          <a:p>
            <a:r>
              <a:rPr lang="en-US" sz="1000" dirty="0">
                <a:latin typeface="Arial" panose="020B0604020202020204" pitchFamily="34" charset="0"/>
                <a:ea typeface="Times New Roman" panose="02020603050405020304" pitchFamily="18" charset="0"/>
                <a:cs typeface="Arial" panose="020B0604020202020204" pitchFamily="34" charset="0"/>
              </a:rPr>
              <a:t>Extended Payload-Range diagram; b</a:t>
            </a:r>
            <a:r>
              <a:rPr lang="en-US" sz="1000" dirty="0">
                <a:effectLst/>
                <a:latin typeface="Arial" panose="020B0604020202020204" pitchFamily="34" charset="0"/>
                <a:ea typeface="Times New Roman" panose="02020603050405020304" pitchFamily="18" charset="0"/>
                <a:cs typeface="Arial" panose="020B0604020202020204" pitchFamily="34" charset="0"/>
              </a:rPr>
              <a:t>ased on Young (2017)</a:t>
            </a:r>
            <a:r>
              <a:rPr lang="de-DE" sz="1000" dirty="0">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28637" y="1292611"/>
            <a:ext cx="8224837" cy="446087"/>
          </a:xfrm>
          <a:prstGeom prst="rect">
            <a:avLst/>
          </a:prstGeom>
        </p:spPr>
        <p:txBody>
          <a:bodyPr/>
          <a:lstStyle/>
          <a:p>
            <a:pPr eaLnBrk="1" hangingPunct="1"/>
            <a:r>
              <a:rPr lang="de-DE" sz="2000" dirty="0"/>
              <a:t>Abstract</a:t>
            </a:r>
          </a:p>
        </p:txBody>
      </p:sp>
      <p:sp>
        <p:nvSpPr>
          <p:cNvPr id="9220" name="Rectangle 2"/>
          <p:cNvSpPr txBox="1">
            <a:spLocks noChangeArrowheads="1"/>
          </p:cNvSpPr>
          <p:nvPr/>
        </p:nvSpPr>
        <p:spPr bwMode="auto">
          <a:xfrm>
            <a:off x="519112" y="1920878"/>
            <a:ext cx="8110538" cy="4194172"/>
          </a:xfrm>
          <a:prstGeom prst="rect">
            <a:avLst/>
          </a:prstGeom>
          <a:noFill/>
          <a:ln w="9525">
            <a:noFill/>
            <a:round/>
            <a:headEnd/>
            <a:tailEnd/>
          </a:ln>
        </p:spPr>
        <p:txBody>
          <a:bodyPr lIns="90000" tIns="46800" rIns="90000" bIns="46800"/>
          <a:lstStyle/>
          <a:p>
            <a:r>
              <a:rPr lang="en-US" sz="1200" b="1" dirty="0">
                <a:effectLst/>
                <a:latin typeface="Arial" panose="020B0604020202020204" pitchFamily="34" charset="0"/>
                <a:ea typeface="Times New Roman" panose="02020603050405020304" pitchFamily="18" charset="0"/>
                <a:cs typeface="Arial" panose="020B0604020202020204" pitchFamily="34" charset="0"/>
              </a:rPr>
              <a:t>Purpose </a:t>
            </a:r>
            <a:r>
              <a:rPr lang="en-US" sz="1200" dirty="0">
                <a:effectLst/>
                <a:latin typeface="Arial" panose="020B0604020202020204" pitchFamily="34" charset="0"/>
                <a:ea typeface="Times New Roman" panose="02020603050405020304" pitchFamily="18" charset="0"/>
                <a:cs typeface="Arial" panose="020B0604020202020204" pitchFamily="34" charset="0"/>
              </a:rPr>
              <a:t>– Assessment of the Direct Operating Costs (DOC) and fuel consumption of the Airbus A321LR using typical use-cases and comparison with those from similar aircraft. Investigation of the flexibility of the cabin layout using examples from different airlines. Calculation of Ecolabels based on different cabin configurations. </a:t>
            </a:r>
          </a:p>
          <a:p>
            <a:endParaRPr lang="de-DE"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Methodology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All aircraft-related data is retrieved from the Original Equipment Manufacturers’ (OEM) manuals. The DOC assessment uses the Association of European Airlines (AEA) and the TU Berlin method. The fuel consumption is assessed with a tool based on the Breguet Range equation, using successive iterations. The Ecolabel considers resource depletion, global warming, local air quality, and noise pollution, weighted and combined into one overall rating. A cabin study contrast layouts from Airbus with those from operators and also considering ergonomics.</a:t>
            </a:r>
          </a:p>
          <a:p>
            <a:r>
              <a:rPr lang="en-US"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Findings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A321LR offers improvements in flight range compared to A321CEO and A321NEO. It can operate medium range very efficiently with only minor payload reduction. Very low-density layouts of a few airlines are purely their marketing preferences. Costs per seat and Ecolabel rating vary significantly between low-density and high-density cabin configurations. Predictions for the A321XLR are also very favorable. </a:t>
            </a:r>
          </a:p>
          <a:p>
            <a:endParaRPr lang="de-DE"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Limitations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DOC results are not unique numbers but depend on the DOC method applied. Some of the characteristics for the XLR can so far only be estimated, since its entry into service is scheduled for 2023 and, as such, after the submission of this thesis.</a:t>
            </a:r>
          </a:p>
          <a:p>
            <a:br>
              <a:rPr lang="en-US"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Practical Implications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Good reasons for operating the A321LR are elaborated. The Ecolabel allows passengers and operators to openly discuss the ecological implications of different cabin layouts. </a:t>
            </a:r>
          </a:p>
          <a:p>
            <a:endParaRPr lang="de-DE" sz="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200" b="1" dirty="0">
                <a:effectLst/>
                <a:latin typeface="Arial" panose="020B0604020202020204" pitchFamily="34" charset="0"/>
                <a:ea typeface="Times New Roman" panose="02020603050405020304" pitchFamily="18" charset="0"/>
                <a:cs typeface="Arial" panose="020B0604020202020204" pitchFamily="34" charset="0"/>
              </a:rPr>
              <a:t>Originality </a:t>
            </a:r>
            <a:r>
              <a:rPr lang="en-US" sz="1200" dirty="0">
                <a:effectLst/>
                <a:latin typeface="Arial" panose="020B0604020202020204" pitchFamily="34" charset="0"/>
                <a:ea typeface="Times New Roman" panose="02020603050405020304" pitchFamily="18" charset="0"/>
                <a:cs typeface="Arial" panose="020B0604020202020204" pitchFamily="34" charset="0"/>
              </a:rPr>
              <a:t>– This seems to be the first scientific report that extensively investigates economic and ecologic aspects when operating the A321LR with different cabin layouts. </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feld 1">
            <a:extLst>
              <a:ext uri="{FF2B5EF4-FFF2-40B4-BE49-F238E27FC236}">
                <a16:creationId xmlns:a16="http://schemas.microsoft.com/office/drawing/2014/main" id="{F6DA726C-8C81-C94A-BDEA-1F5472BA91FE}"/>
              </a:ext>
            </a:extLst>
          </p:cNvPr>
          <p:cNvSpPr txBox="1"/>
          <p:nvPr/>
        </p:nvSpPr>
        <p:spPr>
          <a:xfrm>
            <a:off x="1631373" y="6722918"/>
            <a:ext cx="184731" cy="461665"/>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6A7A7276-D5D0-D441-8072-83064BBCDD98}"/>
              </a:ext>
            </a:extLst>
          </p:cNvPr>
          <p:cNvSpPr txBox="1"/>
          <p:nvPr/>
        </p:nvSpPr>
        <p:spPr>
          <a:xfrm>
            <a:off x="4431323" y="6513342"/>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024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470334" y="974004"/>
            <a:ext cx="8226425" cy="447675"/>
          </a:xfrm>
          <a:prstGeom prst="rect">
            <a:avLst/>
          </a:prstGeom>
          <a:noFill/>
          <a:ln w="9525">
            <a:noFill/>
            <a:miter lim="800000"/>
            <a:headEnd/>
            <a:tailEnd/>
          </a:ln>
        </p:spPr>
        <p:txBody>
          <a:bodyPr lIns="91428" tIns="45715" rIns="91428" bIns="45715" anchor="ctr"/>
          <a:lstStyle/>
          <a:p>
            <a:pPr>
              <a:defRPr/>
            </a:pPr>
            <a:r>
              <a:rPr lang="de-DE" sz="2000" b="1" kern="0" dirty="0" err="1">
                <a:solidFill>
                  <a:srgbClr val="000000"/>
                </a:solidFill>
                <a:latin typeface="Arial" pitchFamily="34" charset="0"/>
                <a:ea typeface="+mj-ea"/>
                <a:cs typeface="Arial" pitchFamily="34" charset="0"/>
              </a:rPr>
              <a:t>Yearly</a:t>
            </a:r>
            <a:r>
              <a:rPr lang="de-DE" sz="2000" b="1" kern="0" dirty="0">
                <a:solidFill>
                  <a:srgbClr val="000000"/>
                </a:solidFill>
                <a:latin typeface="Arial" pitchFamily="34" charset="0"/>
                <a:ea typeface="+mj-ea"/>
                <a:cs typeface="Arial" pitchFamily="34" charset="0"/>
              </a:rPr>
              <a:t> DOCs </a:t>
            </a:r>
            <a:r>
              <a:rPr lang="de-DE" sz="2000" b="1" kern="0" dirty="0" err="1">
                <a:solidFill>
                  <a:srgbClr val="000000"/>
                </a:solidFill>
                <a:latin typeface="Arial" pitchFamily="34" charset="0"/>
                <a:ea typeface="+mj-ea"/>
                <a:cs typeface="Arial" pitchFamily="34" charset="0"/>
              </a:rPr>
              <a:t>with</a:t>
            </a:r>
            <a:r>
              <a:rPr lang="de-DE" sz="2000" b="1" kern="0" dirty="0">
                <a:solidFill>
                  <a:srgbClr val="000000"/>
                </a:solidFill>
                <a:latin typeface="Arial" pitchFamily="34" charset="0"/>
                <a:ea typeface="+mj-ea"/>
                <a:cs typeface="Arial" pitchFamily="34" charset="0"/>
              </a:rPr>
              <a:t> Both Methods</a:t>
            </a:r>
          </a:p>
        </p:txBody>
      </p:sp>
      <p:pic>
        <p:nvPicPr>
          <p:cNvPr id="5131" name="Grafik 481">
            <a:extLst>
              <a:ext uri="{FF2B5EF4-FFF2-40B4-BE49-F238E27FC236}">
                <a16:creationId xmlns:a16="http://schemas.microsoft.com/office/drawing/2014/main" id="{AC648AF4-4B22-1A46-BE1D-D64FD531EC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9" t="5118"/>
          <a:stretch>
            <a:fillRect/>
          </a:stretch>
        </p:blipFill>
        <p:spPr bwMode="auto">
          <a:xfrm>
            <a:off x="477982" y="1392382"/>
            <a:ext cx="5689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3">
            <a:extLst>
              <a:ext uri="{FF2B5EF4-FFF2-40B4-BE49-F238E27FC236}">
                <a16:creationId xmlns:a16="http://schemas.microsoft.com/office/drawing/2014/main" id="{CF852595-2C63-4241-8233-9652C9A47B40}"/>
              </a:ext>
            </a:extLst>
          </p:cNvPr>
          <p:cNvSpPr>
            <a:spLocks noChangeArrowheads="1"/>
          </p:cNvSpPr>
          <p:nvPr/>
        </p:nvSpPr>
        <p:spPr bwMode="auto">
          <a:xfrm>
            <a:off x="6234548" y="2029783"/>
            <a:ext cx="277437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DOC distribution for the A321LR in M1, M2, and M3: low-density cabin configuration, without additional cargo – TUB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pic>
        <p:nvPicPr>
          <p:cNvPr id="21" name="Grafik 20">
            <a:extLst>
              <a:ext uri="{FF2B5EF4-FFF2-40B4-BE49-F238E27FC236}">
                <a16:creationId xmlns:a16="http://schemas.microsoft.com/office/drawing/2014/main" id="{FD65EE21-EB69-C446-8DB1-118151227AAD}"/>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34"/>
          <a:stretch/>
        </p:blipFill>
        <p:spPr bwMode="auto">
          <a:xfrm>
            <a:off x="592283" y="3855027"/>
            <a:ext cx="5687695" cy="2181225"/>
          </a:xfrm>
          <a:prstGeom prst="rect">
            <a:avLst/>
          </a:prstGeom>
          <a:ln>
            <a:noFill/>
          </a:ln>
          <a:extLst>
            <a:ext uri="{53640926-AAD7-44D8-BBD7-CCE9431645EC}">
              <a14:shadowObscured xmlns:a14="http://schemas.microsoft.com/office/drawing/2010/main"/>
            </a:ext>
          </a:extLst>
        </p:spPr>
      </p:pic>
      <p:sp>
        <p:nvSpPr>
          <p:cNvPr id="18" name="Rectangle 16">
            <a:extLst>
              <a:ext uri="{FF2B5EF4-FFF2-40B4-BE49-F238E27FC236}">
                <a16:creationId xmlns:a16="http://schemas.microsoft.com/office/drawing/2014/main" id="{CE7B2563-948F-B349-B42D-C22A6C3BA959}"/>
              </a:ext>
            </a:extLst>
          </p:cNvPr>
          <p:cNvSpPr>
            <a:spLocks noChangeArrowheads="1"/>
          </p:cNvSpPr>
          <p:nvPr/>
        </p:nvSpPr>
        <p:spPr bwMode="auto">
          <a:xfrm>
            <a:off x="6411190" y="4484346"/>
            <a:ext cx="26392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DOC distribution for the A321LR in M1, M2, and M3: low-density cabin configuration, without additional cargo – AEA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171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470334" y="974004"/>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DOC </a:t>
            </a:r>
            <a:r>
              <a:rPr lang="de-DE" sz="2000" b="1" kern="0" dirty="0" err="1">
                <a:solidFill>
                  <a:srgbClr val="000000"/>
                </a:solidFill>
                <a:latin typeface="Arial" pitchFamily="34" charset="0"/>
                <a:ea typeface="+mj-ea"/>
                <a:cs typeface="Arial" pitchFamily="34" charset="0"/>
              </a:rPr>
              <a:t>Comparison</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between</a:t>
            </a:r>
            <a:r>
              <a:rPr lang="de-DE" sz="2000" b="1" kern="0" dirty="0">
                <a:solidFill>
                  <a:srgbClr val="000000"/>
                </a:solidFill>
                <a:latin typeface="Arial" pitchFamily="34" charset="0"/>
                <a:ea typeface="+mj-ea"/>
                <a:cs typeface="Arial" pitchFamily="34" charset="0"/>
              </a:rPr>
              <a:t> Aircraft</a:t>
            </a:r>
          </a:p>
        </p:txBody>
      </p:sp>
      <p:sp>
        <p:nvSpPr>
          <p:cNvPr id="20" name="Rectangle 3">
            <a:extLst>
              <a:ext uri="{FF2B5EF4-FFF2-40B4-BE49-F238E27FC236}">
                <a16:creationId xmlns:a16="http://schemas.microsoft.com/office/drawing/2014/main" id="{8B116A3A-E149-DC41-B865-A6298FC520FF}"/>
              </a:ext>
            </a:extLst>
          </p:cNvPr>
          <p:cNvSpPr>
            <a:spLocks noChangeArrowheads="1"/>
          </p:cNvSpPr>
          <p:nvPr/>
        </p:nvSpPr>
        <p:spPr bwMode="auto">
          <a:xfrm>
            <a:off x="862450" y="3515271"/>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DOC comparison: standard density cabin: TUB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2" name="Rectangle 3">
            <a:extLst>
              <a:ext uri="{FF2B5EF4-FFF2-40B4-BE49-F238E27FC236}">
                <a16:creationId xmlns:a16="http://schemas.microsoft.com/office/drawing/2014/main" id="{230EC87C-EEA7-B842-A7AC-0C6C3CE8571B}"/>
              </a:ext>
            </a:extLst>
          </p:cNvPr>
          <p:cNvSpPr>
            <a:spLocks noChangeArrowheads="1"/>
          </p:cNvSpPr>
          <p:nvPr/>
        </p:nvSpPr>
        <p:spPr bwMode="auto">
          <a:xfrm>
            <a:off x="4129561" y="3520333"/>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DOC comparison: high-density cabin: TUB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3" name="Rectangle 3">
            <a:extLst>
              <a:ext uri="{FF2B5EF4-FFF2-40B4-BE49-F238E27FC236}">
                <a16:creationId xmlns:a16="http://schemas.microsoft.com/office/drawing/2014/main" id="{DDC1822A-F5D4-6E4C-ABBB-43B09A1094F4}"/>
              </a:ext>
            </a:extLst>
          </p:cNvPr>
          <p:cNvSpPr>
            <a:spLocks noChangeArrowheads="1"/>
          </p:cNvSpPr>
          <p:nvPr/>
        </p:nvSpPr>
        <p:spPr bwMode="auto">
          <a:xfrm>
            <a:off x="811224" y="5985053"/>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DOC comparison: low-density cabin: TUB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4" name="Rectangle 3">
            <a:extLst>
              <a:ext uri="{FF2B5EF4-FFF2-40B4-BE49-F238E27FC236}">
                <a16:creationId xmlns:a16="http://schemas.microsoft.com/office/drawing/2014/main" id="{B21384B5-6964-3344-B8A6-A638A0A399F2}"/>
              </a:ext>
            </a:extLst>
          </p:cNvPr>
          <p:cNvSpPr>
            <a:spLocks noChangeArrowheads="1"/>
          </p:cNvSpPr>
          <p:nvPr/>
        </p:nvSpPr>
        <p:spPr bwMode="auto">
          <a:xfrm>
            <a:off x="4057553" y="5969334"/>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DOC comparison: low-density cabin: AEA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pic>
        <p:nvPicPr>
          <p:cNvPr id="25" name="Grafik 24">
            <a:extLst>
              <a:ext uri="{FF2B5EF4-FFF2-40B4-BE49-F238E27FC236}">
                <a16:creationId xmlns:a16="http://schemas.microsoft.com/office/drawing/2014/main" id="{8FDF808E-61C4-CC4A-9004-21CA0ECCD0CE}"/>
              </a:ext>
            </a:extLst>
          </p:cNvPr>
          <p:cNvPicPr>
            <a:picLocks noChangeAspect="1"/>
          </p:cNvPicPr>
          <p:nvPr/>
        </p:nvPicPr>
        <p:blipFill rotWithShape="1">
          <a:blip r:embed="rId3" cstate="print"/>
          <a:srcRect l="2995" r="5315"/>
          <a:stretch/>
        </p:blipFill>
        <p:spPr bwMode="auto">
          <a:xfrm>
            <a:off x="873624" y="1315311"/>
            <a:ext cx="2715895" cy="2224405"/>
          </a:xfrm>
          <a:prstGeom prst="rect">
            <a:avLst/>
          </a:prstGeom>
          <a:ln>
            <a:noFill/>
          </a:ln>
          <a:extLst>
            <a:ext uri="{53640926-AAD7-44D8-BBD7-CCE9431645EC}">
              <a14:shadowObscured xmlns:a14="http://schemas.microsoft.com/office/drawing/2010/main"/>
            </a:ext>
          </a:extLst>
        </p:spPr>
      </p:pic>
      <p:pic>
        <p:nvPicPr>
          <p:cNvPr id="26" name="Grafik 25">
            <a:extLst>
              <a:ext uri="{FF2B5EF4-FFF2-40B4-BE49-F238E27FC236}">
                <a16:creationId xmlns:a16="http://schemas.microsoft.com/office/drawing/2014/main" id="{DEFEBE71-FA0F-F347-925B-D7CE16ED90D7}"/>
              </a:ext>
            </a:extLst>
          </p:cNvPr>
          <p:cNvPicPr>
            <a:picLocks noChangeAspect="1"/>
          </p:cNvPicPr>
          <p:nvPr/>
        </p:nvPicPr>
        <p:blipFill rotWithShape="1">
          <a:blip r:embed="rId4" cstate="print"/>
          <a:srcRect l="2995" r="5314"/>
          <a:stretch/>
        </p:blipFill>
        <p:spPr bwMode="auto">
          <a:xfrm>
            <a:off x="4063137" y="1359172"/>
            <a:ext cx="2715895" cy="2223770"/>
          </a:xfrm>
          <a:prstGeom prst="rect">
            <a:avLst/>
          </a:prstGeom>
          <a:ln>
            <a:noFill/>
          </a:ln>
          <a:extLst>
            <a:ext uri="{53640926-AAD7-44D8-BBD7-CCE9431645EC}">
              <a14:shadowObscured xmlns:a14="http://schemas.microsoft.com/office/drawing/2010/main"/>
            </a:ext>
          </a:extLst>
        </p:spPr>
      </p:pic>
      <p:pic>
        <p:nvPicPr>
          <p:cNvPr id="27" name="Grafik 26">
            <a:extLst>
              <a:ext uri="{FF2B5EF4-FFF2-40B4-BE49-F238E27FC236}">
                <a16:creationId xmlns:a16="http://schemas.microsoft.com/office/drawing/2014/main" id="{B46C1B7D-12E4-ED44-BAAC-92DCEBACD704}"/>
              </a:ext>
            </a:extLst>
          </p:cNvPr>
          <p:cNvPicPr>
            <a:picLocks noChangeAspect="1"/>
          </p:cNvPicPr>
          <p:nvPr/>
        </p:nvPicPr>
        <p:blipFill rotWithShape="1">
          <a:blip r:embed="rId5" cstate="print"/>
          <a:srcRect l="2996" r="5339"/>
          <a:stretch/>
        </p:blipFill>
        <p:spPr bwMode="auto">
          <a:xfrm>
            <a:off x="891268" y="3848644"/>
            <a:ext cx="2724150" cy="2186940"/>
          </a:xfrm>
          <a:prstGeom prst="rect">
            <a:avLst/>
          </a:prstGeom>
          <a:ln>
            <a:noFill/>
          </a:ln>
          <a:extLst>
            <a:ext uri="{53640926-AAD7-44D8-BBD7-CCE9431645EC}">
              <a14:shadowObscured xmlns:a14="http://schemas.microsoft.com/office/drawing/2010/main"/>
            </a:ext>
          </a:extLst>
        </p:spPr>
      </p:pic>
      <p:pic>
        <p:nvPicPr>
          <p:cNvPr id="28" name="Grafik 27">
            <a:extLst>
              <a:ext uri="{FF2B5EF4-FFF2-40B4-BE49-F238E27FC236}">
                <a16:creationId xmlns:a16="http://schemas.microsoft.com/office/drawing/2014/main" id="{AFAAC675-95BA-5E42-B7E7-689803B0EFEF}"/>
              </a:ext>
            </a:extLst>
          </p:cNvPr>
          <p:cNvPicPr>
            <a:picLocks noChangeAspect="1"/>
          </p:cNvPicPr>
          <p:nvPr/>
        </p:nvPicPr>
        <p:blipFill rotWithShape="1">
          <a:blip r:embed="rId6" cstate="print"/>
          <a:srcRect l="1797" r="4731"/>
          <a:stretch/>
        </p:blipFill>
        <p:spPr bwMode="auto">
          <a:xfrm>
            <a:off x="4268696" y="3877310"/>
            <a:ext cx="2718435" cy="2151380"/>
          </a:xfrm>
          <a:prstGeom prst="rect">
            <a:avLst/>
          </a:prstGeom>
          <a:ln>
            <a:noFill/>
          </a:ln>
          <a:extLst>
            <a:ext uri="{53640926-AAD7-44D8-BBD7-CCE9431645EC}">
              <a14:shadowObscured xmlns:a14="http://schemas.microsoft.com/office/drawing/2010/main"/>
            </a:ext>
          </a:extLst>
        </p:spPr>
      </p:pic>
      <p:sp>
        <p:nvSpPr>
          <p:cNvPr id="7" name="Textfeld 6">
            <a:extLst>
              <a:ext uri="{FF2B5EF4-FFF2-40B4-BE49-F238E27FC236}">
                <a16:creationId xmlns:a16="http://schemas.microsoft.com/office/drawing/2014/main" id="{6278A573-4C55-F548-9E71-AC157C4851CB}"/>
              </a:ext>
            </a:extLst>
          </p:cNvPr>
          <p:cNvSpPr txBox="1"/>
          <p:nvPr/>
        </p:nvSpPr>
        <p:spPr>
          <a:xfrm>
            <a:off x="7105879" y="3128790"/>
            <a:ext cx="1927952" cy="769441"/>
          </a:xfrm>
          <a:prstGeom prst="rect">
            <a:avLst/>
          </a:prstGeom>
          <a:noFill/>
        </p:spPr>
        <p:txBody>
          <a:bodyPr wrap="square" rtlCol="0">
            <a:spAutoFit/>
          </a:bodyPr>
          <a:lstStyle/>
          <a:p>
            <a:r>
              <a:rPr lang="en-US" sz="1100" dirty="0"/>
              <a:t>- different accounting for the nr. of flight trip contributes to distinguished variations along the missions and methods</a:t>
            </a:r>
          </a:p>
        </p:txBody>
      </p:sp>
    </p:spTree>
    <p:extLst>
      <p:ext uri="{BB962C8B-B14F-4D97-AF65-F5344CB8AC3E}">
        <p14:creationId xmlns:p14="http://schemas.microsoft.com/office/powerpoint/2010/main" val="182500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470334" y="974004"/>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Seat-Kilometer </a:t>
            </a:r>
            <a:r>
              <a:rPr lang="de-DE" sz="2000" b="1" kern="0" dirty="0" err="1">
                <a:solidFill>
                  <a:srgbClr val="000000"/>
                </a:solidFill>
                <a:latin typeface="Arial" pitchFamily="34" charset="0"/>
                <a:ea typeface="+mj-ea"/>
                <a:cs typeface="Arial" pitchFamily="34" charset="0"/>
              </a:rPr>
              <a:t>Cost</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Comparison</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between</a:t>
            </a:r>
            <a:r>
              <a:rPr lang="de-DE" sz="2000" b="1" kern="0" dirty="0">
                <a:solidFill>
                  <a:srgbClr val="000000"/>
                </a:solidFill>
                <a:latin typeface="Arial" pitchFamily="34" charset="0"/>
                <a:ea typeface="+mj-ea"/>
                <a:cs typeface="Arial" pitchFamily="34" charset="0"/>
              </a:rPr>
              <a:t> Aircraft</a:t>
            </a:r>
          </a:p>
        </p:txBody>
      </p:sp>
      <p:pic>
        <p:nvPicPr>
          <p:cNvPr id="11" name="Grafik 10">
            <a:extLst>
              <a:ext uri="{FF2B5EF4-FFF2-40B4-BE49-F238E27FC236}">
                <a16:creationId xmlns:a16="http://schemas.microsoft.com/office/drawing/2014/main" id="{4A0DCEB8-DC72-0D49-8D18-19D82A8B69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9" r="5847"/>
          <a:stretch/>
        </p:blipFill>
        <p:spPr bwMode="auto">
          <a:xfrm>
            <a:off x="747799" y="1548072"/>
            <a:ext cx="2827020" cy="2099310"/>
          </a:xfrm>
          <a:prstGeom prst="rect">
            <a:avLst/>
          </a:prstGeom>
          <a:ln>
            <a:noFill/>
          </a:ln>
          <a:extLst>
            <a:ext uri="{53640926-AAD7-44D8-BBD7-CCE9431645EC}">
              <a14:shadowObscured xmlns:a14="http://schemas.microsoft.com/office/drawing/2010/main"/>
            </a:ext>
          </a:extLst>
        </p:spPr>
      </p:pic>
      <p:pic>
        <p:nvPicPr>
          <p:cNvPr id="12" name="Grafik 11">
            <a:extLst>
              <a:ext uri="{FF2B5EF4-FFF2-40B4-BE49-F238E27FC236}">
                <a16:creationId xmlns:a16="http://schemas.microsoft.com/office/drawing/2014/main" id="{C3336F66-F380-A548-B124-4D0708C5FB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43" r="5408"/>
          <a:stretch/>
        </p:blipFill>
        <p:spPr bwMode="auto">
          <a:xfrm>
            <a:off x="3991293" y="1548072"/>
            <a:ext cx="2761615" cy="2075815"/>
          </a:xfrm>
          <a:prstGeom prst="rect">
            <a:avLst/>
          </a:prstGeom>
          <a:ln>
            <a:noFill/>
          </a:ln>
          <a:extLst>
            <a:ext uri="{53640926-AAD7-44D8-BBD7-CCE9431645EC}">
              <a14:shadowObscured xmlns:a14="http://schemas.microsoft.com/office/drawing/2010/main"/>
            </a:ext>
          </a:extLst>
        </p:spPr>
      </p:pic>
      <p:pic>
        <p:nvPicPr>
          <p:cNvPr id="13" name="Grafik 12">
            <a:extLst>
              <a:ext uri="{FF2B5EF4-FFF2-40B4-BE49-F238E27FC236}">
                <a16:creationId xmlns:a16="http://schemas.microsoft.com/office/drawing/2014/main" id="{A127C9D6-1FA5-CB43-9352-4265259575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52" r="4982"/>
          <a:stretch/>
        </p:blipFill>
        <p:spPr bwMode="auto">
          <a:xfrm>
            <a:off x="774065" y="3949728"/>
            <a:ext cx="2795270" cy="2075815"/>
          </a:xfrm>
          <a:prstGeom prst="rect">
            <a:avLst/>
          </a:prstGeom>
          <a:ln>
            <a:noFill/>
          </a:ln>
          <a:extLst>
            <a:ext uri="{53640926-AAD7-44D8-BBD7-CCE9431645EC}">
              <a14:shadowObscured xmlns:a14="http://schemas.microsoft.com/office/drawing/2010/main"/>
            </a:ext>
          </a:extLst>
        </p:spPr>
      </p:pic>
      <p:pic>
        <p:nvPicPr>
          <p:cNvPr id="14" name="Grafik 13">
            <a:extLst>
              <a:ext uri="{FF2B5EF4-FFF2-40B4-BE49-F238E27FC236}">
                <a16:creationId xmlns:a16="http://schemas.microsoft.com/office/drawing/2014/main" id="{DD456505-3931-F547-910A-3EA12D3AA04E}"/>
              </a:ext>
            </a:extLst>
          </p:cNvPr>
          <p:cNvPicPr>
            <a:picLocks noChangeAspect="1"/>
          </p:cNvPicPr>
          <p:nvPr/>
        </p:nvPicPr>
        <p:blipFill>
          <a:blip r:embed="rId6" cstate="print">
            <a:extLst>
              <a:ext uri="{28A0092B-C50C-407E-A947-70E740481C1C}">
                <a14:useLocalDpi xmlns:a14="http://schemas.microsoft.com/office/drawing/2010/main" val="0"/>
              </a:ext>
            </a:extLst>
          </a:blip>
          <a:srcRect l="2904" r="2904"/>
          <a:stretch>
            <a:fillRect/>
          </a:stretch>
        </p:blipFill>
        <p:spPr bwMode="auto">
          <a:xfrm>
            <a:off x="3899825" y="3949728"/>
            <a:ext cx="2799080" cy="2075815"/>
          </a:xfrm>
          <a:prstGeom prst="rect">
            <a:avLst/>
          </a:prstGeom>
          <a:ln>
            <a:noFill/>
          </a:ln>
          <a:extLst>
            <a:ext uri="{53640926-AAD7-44D8-BBD7-CCE9431645EC}">
              <a14:shadowObscured xmlns:a14="http://schemas.microsoft.com/office/drawing/2010/main"/>
            </a:ext>
          </a:extLst>
        </p:spPr>
      </p:pic>
      <p:sp>
        <p:nvSpPr>
          <p:cNvPr id="20" name="Rectangle 3">
            <a:extLst>
              <a:ext uri="{FF2B5EF4-FFF2-40B4-BE49-F238E27FC236}">
                <a16:creationId xmlns:a16="http://schemas.microsoft.com/office/drawing/2014/main" id="{8B116A3A-E149-DC41-B865-A6298FC520FF}"/>
              </a:ext>
            </a:extLst>
          </p:cNvPr>
          <p:cNvSpPr>
            <a:spLocks noChangeArrowheads="1"/>
          </p:cNvSpPr>
          <p:nvPr/>
        </p:nvSpPr>
        <p:spPr bwMode="auto">
          <a:xfrm>
            <a:off x="862450" y="3515271"/>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SKC comparison: standard density cabin: TUB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2" name="Rectangle 3">
            <a:extLst>
              <a:ext uri="{FF2B5EF4-FFF2-40B4-BE49-F238E27FC236}">
                <a16:creationId xmlns:a16="http://schemas.microsoft.com/office/drawing/2014/main" id="{230EC87C-EEA7-B842-A7AC-0C6C3CE8571B}"/>
              </a:ext>
            </a:extLst>
          </p:cNvPr>
          <p:cNvSpPr>
            <a:spLocks noChangeArrowheads="1"/>
          </p:cNvSpPr>
          <p:nvPr/>
        </p:nvSpPr>
        <p:spPr bwMode="auto">
          <a:xfrm>
            <a:off x="4129561" y="3520333"/>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SKC comparison: high-density cabin: TUB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3" name="Rectangle 3">
            <a:extLst>
              <a:ext uri="{FF2B5EF4-FFF2-40B4-BE49-F238E27FC236}">
                <a16:creationId xmlns:a16="http://schemas.microsoft.com/office/drawing/2014/main" id="{DDC1822A-F5D4-6E4C-ABBB-43B09A1094F4}"/>
              </a:ext>
            </a:extLst>
          </p:cNvPr>
          <p:cNvSpPr>
            <a:spLocks noChangeArrowheads="1"/>
          </p:cNvSpPr>
          <p:nvPr/>
        </p:nvSpPr>
        <p:spPr bwMode="auto">
          <a:xfrm>
            <a:off x="811224" y="5985053"/>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SKC comparison: low-density cabin: TUB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4" name="Rectangle 3">
            <a:extLst>
              <a:ext uri="{FF2B5EF4-FFF2-40B4-BE49-F238E27FC236}">
                <a16:creationId xmlns:a16="http://schemas.microsoft.com/office/drawing/2014/main" id="{B21384B5-6964-3344-B8A6-A638A0A399F2}"/>
              </a:ext>
            </a:extLst>
          </p:cNvPr>
          <p:cNvSpPr>
            <a:spLocks noChangeArrowheads="1"/>
          </p:cNvSpPr>
          <p:nvPr/>
        </p:nvSpPr>
        <p:spPr bwMode="auto">
          <a:xfrm>
            <a:off x="4057553" y="5969334"/>
            <a:ext cx="282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SKC comparison: low-density cabin: AEA Method</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0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25714" y="2434528"/>
            <a:ext cx="8616950" cy="1497846"/>
          </a:xfrm>
          <a:prstGeom prst="rect">
            <a:avLst/>
          </a:prstGeom>
          <a:noFill/>
          <a:ln w="9525">
            <a:noFill/>
            <a:miter lim="800000"/>
            <a:headEnd/>
            <a:tailEnd/>
          </a:ln>
        </p:spPr>
        <p:txBody>
          <a:bodyPr>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6000" b="1" dirty="0">
                <a:solidFill>
                  <a:srgbClr val="000000"/>
                </a:solidFill>
                <a:latin typeface="Arial" pitchFamily="34" charset="0"/>
                <a:cs typeface="Arial" pitchFamily="34" charset="0"/>
              </a:rPr>
              <a:t>Ecolabel </a:t>
            </a:r>
            <a:endParaRPr lang="de-DE" sz="2800" b="1" dirty="0">
              <a:solidFill>
                <a:srgbClr val="000000"/>
              </a:solidFill>
              <a:latin typeface="Arial" pitchFamily="34" charset="0"/>
              <a:cs typeface="Arial" pitchFamily="34" charset="0"/>
            </a:endParaRPr>
          </a:p>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a:solidFill>
                  <a:srgbClr val="000000"/>
                </a:solidFill>
                <a:latin typeface="Arial" pitchFamily="34" charset="0"/>
                <a:cs typeface="Arial" pitchFamily="34" charset="0"/>
              </a:rPr>
              <a:t>Applied</a:t>
            </a:r>
            <a:r>
              <a:rPr lang="de-DE" sz="2800" b="1" dirty="0">
                <a:solidFill>
                  <a:srgbClr val="000000"/>
                </a:solidFill>
                <a:latin typeface="Arial" pitchFamily="34" charset="0"/>
                <a:cs typeface="Arial" pitchFamily="34" charset="0"/>
              </a:rPr>
              <a:t> </a:t>
            </a:r>
            <a:r>
              <a:rPr lang="de-DE" sz="2800" b="1" dirty="0" err="1">
                <a:solidFill>
                  <a:srgbClr val="000000"/>
                </a:solidFill>
                <a:latin typeface="Arial" pitchFamily="34" charset="0"/>
                <a:cs typeface="Arial" pitchFamily="34" charset="0"/>
              </a:rPr>
              <a:t>to</a:t>
            </a:r>
            <a:r>
              <a:rPr lang="de-DE" sz="2800" b="1" dirty="0">
                <a:solidFill>
                  <a:srgbClr val="000000"/>
                </a:solidFill>
                <a:latin typeface="Arial" pitchFamily="34" charset="0"/>
                <a:cs typeface="Arial" pitchFamily="34" charset="0"/>
              </a:rPr>
              <a:t> the Airbus A321LR</a:t>
            </a:r>
          </a:p>
        </p:txBody>
      </p:sp>
      <p:sp>
        <p:nvSpPr>
          <p:cNvPr id="6"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pic>
        <p:nvPicPr>
          <p:cNvPr id="3" name="Grafik 2" descr="Nachhaltigkeit mit einfarbiger Füllung">
            <a:extLst>
              <a:ext uri="{FF2B5EF4-FFF2-40B4-BE49-F238E27FC236}">
                <a16:creationId xmlns:a16="http://schemas.microsoft.com/office/drawing/2014/main" id="{AB1C14FE-44D5-DC4B-8780-16AE7A92C84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9023" y="4913488"/>
            <a:ext cx="914400" cy="914400"/>
          </a:xfrm>
          <a:prstGeom prst="rect">
            <a:avLst/>
          </a:prstGeom>
        </p:spPr>
      </p:pic>
    </p:spTree>
    <p:extLst>
      <p:ext uri="{BB962C8B-B14F-4D97-AF65-F5344CB8AC3E}">
        <p14:creationId xmlns:p14="http://schemas.microsoft.com/office/powerpoint/2010/main" val="4184448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11402" y="1143227"/>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General </a:t>
            </a:r>
            <a:r>
              <a:rPr lang="de-DE" sz="2000" b="1" kern="0" dirty="0" err="1">
                <a:solidFill>
                  <a:srgbClr val="000000"/>
                </a:solidFill>
                <a:latin typeface="Arial" pitchFamily="34" charset="0"/>
                <a:ea typeface="+mj-ea"/>
                <a:cs typeface="Arial" pitchFamily="34" charset="0"/>
              </a:rPr>
              <a:t>Considerations</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and</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Limitations</a:t>
            </a:r>
            <a:endParaRPr lang="de-DE" sz="2000" b="1" kern="0" dirty="0">
              <a:solidFill>
                <a:srgbClr val="000000"/>
              </a:solidFill>
              <a:latin typeface="Arial" pitchFamily="34" charset="0"/>
              <a:ea typeface="+mj-ea"/>
              <a:cs typeface="Arial" pitchFamily="34" charset="0"/>
            </a:endParaRPr>
          </a:p>
        </p:txBody>
      </p:sp>
      <p:sp>
        <p:nvSpPr>
          <p:cNvPr id="2" name="Oval 1">
            <a:extLst>
              <a:ext uri="{FF2B5EF4-FFF2-40B4-BE49-F238E27FC236}">
                <a16:creationId xmlns:a16="http://schemas.microsoft.com/office/drawing/2014/main" id="{670EED00-F5D0-6C40-BDFC-C6790B4FF285}"/>
              </a:ext>
            </a:extLst>
          </p:cNvPr>
          <p:cNvSpPr/>
          <p:nvPr/>
        </p:nvSpPr>
        <p:spPr bwMode="auto">
          <a:xfrm>
            <a:off x="2387046" y="4037542"/>
            <a:ext cx="218619" cy="218619"/>
          </a:xfrm>
          <a:prstGeom prst="ellipse">
            <a:avLst/>
          </a:prstGeom>
          <a:noFill/>
          <a:ln w="127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AW Frutiger Next Regular" pitchFamily="2" charset="0"/>
            </a:endParaRPr>
          </a:p>
        </p:txBody>
      </p:sp>
      <p:sp>
        <p:nvSpPr>
          <p:cNvPr id="41" name="Geschweifte Klammer links 40">
            <a:extLst>
              <a:ext uri="{FF2B5EF4-FFF2-40B4-BE49-F238E27FC236}">
                <a16:creationId xmlns:a16="http://schemas.microsoft.com/office/drawing/2014/main" id="{69FFA619-F319-F248-9A34-1FD2A29A3F95}"/>
              </a:ext>
            </a:extLst>
          </p:cNvPr>
          <p:cNvSpPr/>
          <p:nvPr/>
        </p:nvSpPr>
        <p:spPr bwMode="auto">
          <a:xfrm>
            <a:off x="4173415" y="3130063"/>
            <a:ext cx="134816" cy="2327612"/>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46" name="Geschweifte Klammer links 45">
            <a:extLst>
              <a:ext uri="{FF2B5EF4-FFF2-40B4-BE49-F238E27FC236}">
                <a16:creationId xmlns:a16="http://schemas.microsoft.com/office/drawing/2014/main" id="{4FA89C0D-64A5-6A4E-B3FE-B2416F2F47B9}"/>
              </a:ext>
            </a:extLst>
          </p:cNvPr>
          <p:cNvSpPr/>
          <p:nvPr/>
        </p:nvSpPr>
        <p:spPr bwMode="auto">
          <a:xfrm rot="10800000" flipH="1">
            <a:off x="4167153" y="5515125"/>
            <a:ext cx="146582" cy="557608"/>
          </a:xfrm>
          <a:prstGeom prst="leftBrace">
            <a:avLst>
              <a:gd name="adj1" fmla="val 8333"/>
              <a:gd name="adj2" fmla="val 4944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pic>
        <p:nvPicPr>
          <p:cNvPr id="12" name="Grafik 11" descr="Ein Bild, das Text enthält.&#10;&#10;Automatisch generierte Beschreibung">
            <a:extLst>
              <a:ext uri="{FF2B5EF4-FFF2-40B4-BE49-F238E27FC236}">
                <a16:creationId xmlns:a16="http://schemas.microsoft.com/office/drawing/2014/main" id="{A43FAEB0-8D96-2940-BEBC-B7FDABDFB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5328" y="1800593"/>
            <a:ext cx="3943105" cy="4297953"/>
          </a:xfrm>
          <a:prstGeom prst="rect">
            <a:avLst/>
          </a:prstGeom>
        </p:spPr>
      </p:pic>
      <p:sp>
        <p:nvSpPr>
          <p:cNvPr id="58" name="Textfeld 57">
            <a:extLst>
              <a:ext uri="{FF2B5EF4-FFF2-40B4-BE49-F238E27FC236}">
                <a16:creationId xmlns:a16="http://schemas.microsoft.com/office/drawing/2014/main" id="{E1350825-0098-0A48-AB1F-C211DB080AAC}"/>
              </a:ext>
            </a:extLst>
          </p:cNvPr>
          <p:cNvSpPr txBox="1"/>
          <p:nvPr/>
        </p:nvSpPr>
        <p:spPr>
          <a:xfrm>
            <a:off x="4191885" y="1515714"/>
            <a:ext cx="4835155" cy="246221"/>
          </a:xfrm>
          <a:prstGeom prst="rect">
            <a:avLst/>
          </a:prstGeom>
          <a:noFill/>
        </p:spPr>
        <p:txBody>
          <a:bodyPr wrap="square">
            <a:spAutoFit/>
          </a:bodyPr>
          <a:lstStyle/>
          <a:p>
            <a:r>
              <a:rPr lang="en-US" sz="1000" dirty="0">
                <a:effectLst/>
                <a:latin typeface="Arial" panose="020B0604020202020204" pitchFamily="34" charset="0"/>
                <a:ea typeface="Times New Roman" panose="02020603050405020304" pitchFamily="18" charset="0"/>
                <a:cs typeface="Arial" panose="020B0604020202020204" pitchFamily="34" charset="0"/>
              </a:rPr>
              <a:t>Flyer explaining the Ecolabel to the general public or passengers (</a:t>
            </a:r>
            <a:r>
              <a:rPr lang="en-US" sz="1000" dirty="0" err="1">
                <a:effectLst/>
                <a:latin typeface="Arial" panose="020B0604020202020204" pitchFamily="34" charset="0"/>
                <a:ea typeface="Times New Roman" panose="02020603050405020304" pitchFamily="18" charset="0"/>
                <a:cs typeface="Arial" panose="020B0604020202020204" pitchFamily="34" charset="0"/>
              </a:rPr>
              <a:t>Hurtecant</a:t>
            </a:r>
            <a:r>
              <a:rPr lang="en-US" sz="1000" dirty="0">
                <a:effectLst/>
                <a:latin typeface="Arial" panose="020B0604020202020204" pitchFamily="34" charset="0"/>
                <a:ea typeface="Times New Roman" panose="02020603050405020304" pitchFamily="18" charset="0"/>
                <a:cs typeface="Arial" panose="020B0604020202020204" pitchFamily="34" charset="0"/>
              </a:rPr>
              <a:t> 2021)</a:t>
            </a:r>
            <a:r>
              <a:rPr lang="de-DE" sz="1000" dirty="0">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grpSp>
        <p:nvGrpSpPr>
          <p:cNvPr id="61" name="Gruppieren 60">
            <a:extLst>
              <a:ext uri="{FF2B5EF4-FFF2-40B4-BE49-F238E27FC236}">
                <a16:creationId xmlns:a16="http://schemas.microsoft.com/office/drawing/2014/main" id="{AD566A16-6EA0-BB4E-B13D-6325D24409E3}"/>
              </a:ext>
            </a:extLst>
          </p:cNvPr>
          <p:cNvGrpSpPr/>
          <p:nvPr/>
        </p:nvGrpSpPr>
        <p:grpSpPr>
          <a:xfrm>
            <a:off x="962712" y="2234267"/>
            <a:ext cx="2282637" cy="3578807"/>
            <a:chOff x="951827" y="2234267"/>
            <a:chExt cx="2282637" cy="3578807"/>
          </a:xfrm>
        </p:grpSpPr>
        <p:pic>
          <p:nvPicPr>
            <p:cNvPr id="19" name="Grafik 573">
              <a:extLst>
                <a:ext uri="{FF2B5EF4-FFF2-40B4-BE49-F238E27FC236}">
                  <a16:creationId xmlns:a16="http://schemas.microsoft.com/office/drawing/2014/main" id="{EE635415-D5E7-9C43-9B43-21D11EEA52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3017" t="8466" r="15388" b="12003"/>
            <a:stretch>
              <a:fillRect/>
            </a:stretch>
          </p:blipFill>
          <p:spPr bwMode="auto">
            <a:xfrm>
              <a:off x="951827" y="2234267"/>
              <a:ext cx="2282637" cy="3578807"/>
            </a:xfrm>
            <a:prstGeom prst="rect">
              <a:avLst/>
            </a:prstGeom>
            <a:noFill/>
            <a:extLst>
              <a:ext uri="{909E8E84-426E-40DD-AFC4-6F175D3DCCD1}">
                <a14:hiddenFill xmlns:a14="http://schemas.microsoft.com/office/drawing/2010/main">
                  <a:solidFill>
                    <a:srgbClr val="FFFFFF"/>
                  </a:solidFill>
                </a14:hiddenFill>
              </a:ext>
            </a:extLst>
          </p:spPr>
        </p:pic>
        <p:sp>
          <p:nvSpPr>
            <p:cNvPr id="59" name="Rechteck 58">
              <a:extLst>
                <a:ext uri="{FF2B5EF4-FFF2-40B4-BE49-F238E27FC236}">
                  <a16:creationId xmlns:a16="http://schemas.microsoft.com/office/drawing/2014/main" id="{1C09940B-B2C6-3845-A88B-815BE2ABC8EF}"/>
                </a:ext>
              </a:extLst>
            </p:cNvPr>
            <p:cNvSpPr/>
            <p:nvPr/>
          </p:nvSpPr>
          <p:spPr bwMode="auto">
            <a:xfrm>
              <a:off x="1245476" y="2688021"/>
              <a:ext cx="346841" cy="2758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60" name="Rechteck 59">
              <a:extLst>
                <a:ext uri="{FF2B5EF4-FFF2-40B4-BE49-F238E27FC236}">
                  <a16:creationId xmlns:a16="http://schemas.microsoft.com/office/drawing/2014/main" id="{F6A56E28-59CA-464A-A44B-ACB88E2A3CDC}"/>
                </a:ext>
              </a:extLst>
            </p:cNvPr>
            <p:cNvSpPr/>
            <p:nvPr/>
          </p:nvSpPr>
          <p:spPr bwMode="auto">
            <a:xfrm>
              <a:off x="2241329" y="2611819"/>
              <a:ext cx="966953" cy="3520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grpSp>
      <p:sp>
        <p:nvSpPr>
          <p:cNvPr id="66" name="Textfeld 65">
            <a:extLst>
              <a:ext uri="{FF2B5EF4-FFF2-40B4-BE49-F238E27FC236}">
                <a16:creationId xmlns:a16="http://schemas.microsoft.com/office/drawing/2014/main" id="{3C949B7F-F037-9E49-A8DA-8B93C66BC6F2}"/>
              </a:ext>
            </a:extLst>
          </p:cNvPr>
          <p:cNvSpPr txBox="1"/>
          <p:nvPr/>
        </p:nvSpPr>
        <p:spPr>
          <a:xfrm>
            <a:off x="731520" y="5925529"/>
            <a:ext cx="3032957" cy="246221"/>
          </a:xfrm>
          <a:prstGeom prst="rect">
            <a:avLst/>
          </a:prstGeom>
          <a:noFill/>
        </p:spPr>
        <p:txBody>
          <a:bodyPr wrap="square">
            <a:spAutoFit/>
          </a:bodyPr>
          <a:lstStyle/>
          <a:p>
            <a:r>
              <a:rPr lang="de-DE" sz="1000" dirty="0" err="1">
                <a:effectLst/>
                <a:latin typeface="Arial" panose="020B0604020202020204" pitchFamily="34" charset="0"/>
                <a:ea typeface="Times New Roman" panose="02020603050405020304" pitchFamily="18" charset="0"/>
                <a:cs typeface="Arial" panose="020B0604020202020204" pitchFamily="34" charset="0"/>
              </a:rPr>
              <a:t>Exemplary</a:t>
            </a:r>
            <a:r>
              <a:rPr lang="de-DE" sz="1000" dirty="0">
                <a:effectLst/>
                <a:latin typeface="Arial" panose="020B0604020202020204" pitchFamily="34" charset="0"/>
                <a:ea typeface="Times New Roman" panose="02020603050405020304" pitchFamily="18" charset="0"/>
                <a:cs typeface="Arial" panose="020B0604020202020204" pitchFamily="34" charset="0"/>
              </a:rPr>
              <a:t> </a:t>
            </a:r>
            <a:r>
              <a:rPr lang="de-DE" sz="1000" dirty="0" err="1">
                <a:effectLst/>
                <a:latin typeface="Arial" panose="020B0604020202020204" pitchFamily="34" charset="0"/>
                <a:ea typeface="Times New Roman" panose="02020603050405020304" pitchFamily="18" charset="0"/>
                <a:cs typeface="Arial" panose="020B0604020202020204" pitchFamily="34" charset="0"/>
              </a:rPr>
              <a:t>layout</a:t>
            </a:r>
            <a:r>
              <a:rPr lang="de-DE" sz="1000" dirty="0">
                <a:effectLst/>
                <a:latin typeface="Arial" panose="020B0604020202020204" pitchFamily="34" charset="0"/>
                <a:ea typeface="Times New Roman" panose="02020603050405020304" pitchFamily="18" charset="0"/>
                <a:cs typeface="Arial" panose="020B0604020202020204" pitchFamily="34" charset="0"/>
              </a:rPr>
              <a:t> of the Ecolabel (</a:t>
            </a:r>
            <a:r>
              <a:rPr lang="de-DE" sz="1000" dirty="0" err="1">
                <a:effectLst/>
                <a:latin typeface="Arial" panose="020B0604020202020204" pitchFamily="34" charset="0"/>
                <a:ea typeface="Times New Roman" panose="02020603050405020304" pitchFamily="18" charset="0"/>
                <a:cs typeface="Arial" panose="020B0604020202020204" pitchFamily="34" charset="0"/>
              </a:rPr>
              <a:t>Hurtecant</a:t>
            </a:r>
            <a:r>
              <a:rPr lang="de-DE" sz="1000" dirty="0">
                <a:effectLst/>
                <a:latin typeface="Arial" panose="020B0604020202020204" pitchFamily="34" charset="0"/>
                <a:ea typeface="Times New Roman" panose="02020603050405020304" pitchFamily="18" charset="0"/>
                <a:cs typeface="Arial" panose="020B0604020202020204" pitchFamily="34" charset="0"/>
              </a:rPr>
              <a:t> 2021)</a:t>
            </a:r>
            <a:endParaRPr lang="en-US" sz="1000"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246CBFF4-A379-C549-A69B-E3913EA1B186}"/>
              </a:ext>
            </a:extLst>
          </p:cNvPr>
          <p:cNvSpPr/>
          <p:nvPr/>
        </p:nvSpPr>
        <p:spPr bwMode="auto">
          <a:xfrm>
            <a:off x="2765949" y="3106475"/>
            <a:ext cx="295632" cy="295632"/>
          </a:xfrm>
          <a:prstGeom prst="ellipse">
            <a:avLst/>
          </a:prstGeom>
          <a:noFill/>
          <a:ln w="127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AW Frutiger Next Regular" pitchFamily="2" charset="0"/>
            </a:endParaRPr>
          </a:p>
        </p:txBody>
      </p:sp>
      <p:sp>
        <p:nvSpPr>
          <p:cNvPr id="37" name="Rechteck 36">
            <a:extLst>
              <a:ext uri="{FF2B5EF4-FFF2-40B4-BE49-F238E27FC236}">
                <a16:creationId xmlns:a16="http://schemas.microsoft.com/office/drawing/2014/main" id="{A7A3403A-3071-5D44-9AA7-BF2B85B95DBA}"/>
              </a:ext>
            </a:extLst>
          </p:cNvPr>
          <p:cNvSpPr/>
          <p:nvPr/>
        </p:nvSpPr>
        <p:spPr bwMode="auto">
          <a:xfrm>
            <a:off x="968770" y="4245782"/>
            <a:ext cx="2248929" cy="89957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44" name="Rechteck 43">
            <a:extLst>
              <a:ext uri="{FF2B5EF4-FFF2-40B4-BE49-F238E27FC236}">
                <a16:creationId xmlns:a16="http://schemas.microsoft.com/office/drawing/2014/main" id="{0B36A196-5B82-5A48-848E-EC1366A0BD1F}"/>
              </a:ext>
            </a:extLst>
          </p:cNvPr>
          <p:cNvSpPr/>
          <p:nvPr/>
        </p:nvSpPr>
        <p:spPr bwMode="auto">
          <a:xfrm>
            <a:off x="971044" y="5141985"/>
            <a:ext cx="2248929" cy="66513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cxnSp>
        <p:nvCxnSpPr>
          <p:cNvPr id="22" name="Gerade Verbindung 21">
            <a:extLst>
              <a:ext uri="{FF2B5EF4-FFF2-40B4-BE49-F238E27FC236}">
                <a16:creationId xmlns:a16="http://schemas.microsoft.com/office/drawing/2014/main" id="{6F169230-290F-214A-BDA5-B39050F7F5A3}"/>
              </a:ext>
            </a:extLst>
          </p:cNvPr>
          <p:cNvCxnSpPr>
            <a:cxnSpLocks/>
            <a:stCxn id="21" idx="6"/>
          </p:cNvCxnSpPr>
          <p:nvPr/>
        </p:nvCxnSpPr>
        <p:spPr bwMode="auto">
          <a:xfrm flipV="1">
            <a:off x="3061581" y="2681056"/>
            <a:ext cx="1252967" cy="57323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Gerade Verbindung 22">
            <a:extLst>
              <a:ext uri="{FF2B5EF4-FFF2-40B4-BE49-F238E27FC236}">
                <a16:creationId xmlns:a16="http://schemas.microsoft.com/office/drawing/2014/main" id="{F55CD7D1-B369-6B4F-9C62-382CF5197082}"/>
              </a:ext>
            </a:extLst>
          </p:cNvPr>
          <p:cNvCxnSpPr>
            <a:cxnSpLocks/>
            <a:stCxn id="2" idx="6"/>
          </p:cNvCxnSpPr>
          <p:nvPr/>
        </p:nvCxnSpPr>
        <p:spPr bwMode="auto">
          <a:xfrm flipV="1">
            <a:off x="2605665" y="2683435"/>
            <a:ext cx="1715323" cy="146341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8" name="Gerade Verbindung 37">
            <a:extLst>
              <a:ext uri="{FF2B5EF4-FFF2-40B4-BE49-F238E27FC236}">
                <a16:creationId xmlns:a16="http://schemas.microsoft.com/office/drawing/2014/main" id="{8E60EE0B-0043-E441-8B17-4AB84A2B2E55}"/>
              </a:ext>
            </a:extLst>
          </p:cNvPr>
          <p:cNvCxnSpPr>
            <a:cxnSpLocks/>
            <a:endCxn id="41" idx="1"/>
          </p:cNvCxnSpPr>
          <p:nvPr/>
        </p:nvCxnSpPr>
        <p:spPr bwMode="auto">
          <a:xfrm flipV="1">
            <a:off x="3221126" y="4293869"/>
            <a:ext cx="952289" cy="3922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5" name="Gerade Verbindung 44">
            <a:extLst>
              <a:ext uri="{FF2B5EF4-FFF2-40B4-BE49-F238E27FC236}">
                <a16:creationId xmlns:a16="http://schemas.microsoft.com/office/drawing/2014/main" id="{7AAF7CBE-7669-EF47-8AA0-B798F478439E}"/>
              </a:ext>
            </a:extLst>
          </p:cNvPr>
          <p:cNvCxnSpPr>
            <a:cxnSpLocks/>
            <a:endCxn id="46" idx="1"/>
          </p:cNvCxnSpPr>
          <p:nvPr/>
        </p:nvCxnSpPr>
        <p:spPr bwMode="auto">
          <a:xfrm>
            <a:off x="3203890" y="5479420"/>
            <a:ext cx="963263" cy="31758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8" name="Text Box 7">
            <a:extLst>
              <a:ext uri="{FF2B5EF4-FFF2-40B4-BE49-F238E27FC236}">
                <a16:creationId xmlns:a16="http://schemas.microsoft.com/office/drawing/2014/main" id="{48BEE096-8EDD-9D40-808D-6130E12FCAB0}"/>
              </a:ext>
            </a:extLst>
          </p:cNvPr>
          <p:cNvSpPr txBox="1">
            <a:spLocks noChangeArrowheads="1"/>
          </p:cNvSpPr>
          <p:nvPr/>
        </p:nvSpPr>
        <p:spPr bwMode="auto">
          <a:xfrm>
            <a:off x="540204" y="984249"/>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Ecolabel Applied to the Airbus A321LR</a:t>
            </a:r>
          </a:p>
        </p:txBody>
      </p:sp>
    </p:spTree>
    <p:extLst>
      <p:ext uri="{BB962C8B-B14F-4D97-AF65-F5344CB8AC3E}">
        <p14:creationId xmlns:p14="http://schemas.microsoft.com/office/powerpoint/2010/main" val="319864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CB6DAC6-CD4C-684B-96D6-326EBA52F9BE}"/>
              </a:ext>
            </a:extLst>
          </p:cNvPr>
          <p:cNvSpPr>
            <a:spLocks noChangeArrowheads="1"/>
          </p:cNvSpPr>
          <p:nvPr/>
        </p:nvSpPr>
        <p:spPr bwMode="auto">
          <a:xfrm>
            <a:off x="971460" y="4554984"/>
            <a:ext cx="578119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3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Comparison of </a:t>
            </a:r>
            <a:r>
              <a:rPr kumimoji="0" lang="en-US" altLang="de-DE" sz="1300" b="0" i="1"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EI</a:t>
            </a:r>
            <a:r>
              <a:rPr kumimoji="0" lang="en-US" altLang="de-DE" sz="1300" b="0" i="1" u="none" strike="noStrike" cap="none" normalizeH="0" baseline="-30000" dirty="0" err="1">
                <a:ln>
                  <a:noFill/>
                </a:ln>
                <a:solidFill>
                  <a:schemeClr val="tx1"/>
                </a:solidFill>
                <a:effectLst/>
                <a:ea typeface="Times New Roman" panose="02020603050405020304" pitchFamily="18" charset="0"/>
                <a:cs typeface="Arial" panose="020B0604020202020204" pitchFamily="34" charset="0"/>
              </a:rPr>
              <a:t>NOx</a:t>
            </a:r>
            <a:r>
              <a:rPr kumimoji="0" lang="en-US" altLang="de-DE" sz="13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between the EEA emission calculator and the Ecolabel</a:t>
            </a:r>
            <a:endParaRPr kumimoji="0" lang="en-US" altLang="de-DE" sz="1300" b="0" i="0" u="none" strike="noStrike" cap="none" normalizeH="0" baseline="0" dirty="0">
              <a:ln>
                <a:noFill/>
              </a:ln>
              <a:solidFill>
                <a:schemeClr val="tx1"/>
              </a:solidFill>
              <a:effectLst/>
              <a:cs typeface="Arial" panose="020B0604020202020204" pitchFamily="34" charset="0"/>
            </a:endParaRPr>
          </a:p>
        </p:txBody>
      </p:sp>
      <p:pic>
        <p:nvPicPr>
          <p:cNvPr id="7" name="Grafik 74">
            <a:extLst>
              <a:ext uri="{FF2B5EF4-FFF2-40B4-BE49-F238E27FC236}">
                <a16:creationId xmlns:a16="http://schemas.microsoft.com/office/drawing/2014/main" id="{2CFA82A9-AF75-6E46-96E6-77E0CD0CF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4708" y="4936259"/>
            <a:ext cx="4140200" cy="825500"/>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341ACC75-54A3-D348-BFE7-ACD901DA3CEF}"/>
              </a:ext>
            </a:extLst>
          </p:cNvPr>
          <p:cNvPicPr>
            <a:picLocks noChangeAspect="1"/>
          </p:cNvPicPr>
          <p:nvPr/>
        </p:nvPicPr>
        <p:blipFill rotWithShape="1">
          <a:blip r:embed="rId4" cstate="print"/>
          <a:srcRect l="6921" t="8699" r="18981"/>
          <a:stretch/>
        </p:blipFill>
        <p:spPr bwMode="auto">
          <a:xfrm>
            <a:off x="1514161" y="1863267"/>
            <a:ext cx="2255065" cy="2095200"/>
          </a:xfrm>
          <a:prstGeom prst="rect">
            <a:avLst/>
          </a:prstGeom>
          <a:ln>
            <a:noFill/>
          </a:ln>
          <a:extLst>
            <a:ext uri="{53640926-AAD7-44D8-BBD7-CCE9431645EC}">
              <a14:shadowObscured xmlns:a14="http://schemas.microsoft.com/office/drawing/2010/main"/>
            </a:ext>
          </a:extLst>
        </p:spPr>
      </p:pic>
      <p:pic>
        <p:nvPicPr>
          <p:cNvPr id="9" name="Grafik 8">
            <a:extLst>
              <a:ext uri="{FF2B5EF4-FFF2-40B4-BE49-F238E27FC236}">
                <a16:creationId xmlns:a16="http://schemas.microsoft.com/office/drawing/2014/main" id="{E3423FED-1A56-2646-A42A-5D6FF73DB411}"/>
              </a:ext>
            </a:extLst>
          </p:cNvPr>
          <p:cNvPicPr>
            <a:picLocks noChangeAspect="1"/>
          </p:cNvPicPr>
          <p:nvPr/>
        </p:nvPicPr>
        <p:blipFill rotWithShape="1">
          <a:blip r:embed="rId5" cstate="print"/>
          <a:srcRect l="4184" t="9420" r="12399"/>
          <a:stretch/>
        </p:blipFill>
        <p:spPr bwMode="auto">
          <a:xfrm>
            <a:off x="4892076" y="1873543"/>
            <a:ext cx="2546413" cy="2094274"/>
          </a:xfrm>
          <a:prstGeom prst="rect">
            <a:avLst/>
          </a:prstGeom>
          <a:ln>
            <a:noFill/>
          </a:ln>
          <a:extLst>
            <a:ext uri="{53640926-AAD7-44D8-BBD7-CCE9431645EC}">
              <a14:shadowObscured xmlns:a14="http://schemas.microsoft.com/office/drawing/2010/main"/>
            </a:ext>
          </a:extLst>
        </p:spPr>
      </p:pic>
      <p:sp>
        <p:nvSpPr>
          <p:cNvPr id="10" name="Rectangle 2">
            <a:extLst>
              <a:ext uri="{FF2B5EF4-FFF2-40B4-BE49-F238E27FC236}">
                <a16:creationId xmlns:a16="http://schemas.microsoft.com/office/drawing/2014/main" id="{3D88602E-DB1E-5642-9E14-5C1DFC2AD1E8}"/>
              </a:ext>
            </a:extLst>
          </p:cNvPr>
          <p:cNvSpPr>
            <a:spLocks noChangeArrowheads="1"/>
          </p:cNvSpPr>
          <p:nvPr/>
        </p:nvSpPr>
        <p:spPr bwMode="auto">
          <a:xfrm>
            <a:off x="4827037" y="3913381"/>
            <a:ext cx="352647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05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Ecolabel: exemplary distribution of the impact categories – unweighted (</a:t>
            </a:r>
            <a:r>
              <a:rPr kumimoji="0" lang="en-US" altLang="de-DE" sz="105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Hurtecant</a:t>
            </a:r>
            <a:r>
              <a:rPr kumimoji="0" lang="en-US" altLang="de-DE" sz="105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2021)</a:t>
            </a:r>
            <a:endParaRPr kumimoji="0" lang="en-US" altLang="de-DE" sz="1050" i="0" u="none" strike="noStrike" cap="none" normalizeH="0" baseline="0" dirty="0">
              <a:ln>
                <a:noFill/>
              </a:ln>
              <a:solidFill>
                <a:schemeClr val="tx1"/>
              </a:solidFill>
              <a:effectLst/>
              <a:cs typeface="Arial" panose="020B0604020202020204" pitchFamily="34" charset="0"/>
            </a:endParaRPr>
          </a:p>
        </p:txBody>
      </p:sp>
      <p:sp>
        <p:nvSpPr>
          <p:cNvPr id="11" name="Rectangle 2">
            <a:extLst>
              <a:ext uri="{FF2B5EF4-FFF2-40B4-BE49-F238E27FC236}">
                <a16:creationId xmlns:a16="http://schemas.microsoft.com/office/drawing/2014/main" id="{30226BD7-C0F4-0342-9013-FABF01D79817}"/>
              </a:ext>
            </a:extLst>
          </p:cNvPr>
          <p:cNvSpPr>
            <a:spLocks noChangeArrowheads="1"/>
          </p:cNvSpPr>
          <p:nvPr/>
        </p:nvSpPr>
        <p:spPr bwMode="auto">
          <a:xfrm>
            <a:off x="976045" y="3888932"/>
            <a:ext cx="322608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1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Ecolabel: exemplary distribution of the impact categories – weighted (</a:t>
            </a:r>
            <a:r>
              <a:rPr kumimoji="0" lang="en-US" altLang="de-DE" sz="110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Hurtecant</a:t>
            </a:r>
            <a:r>
              <a:rPr kumimoji="0" lang="en-US" altLang="de-DE" sz="11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2021)</a:t>
            </a:r>
            <a:endParaRPr kumimoji="0" lang="en-US" altLang="de-DE" sz="1100" i="0" u="none" strike="noStrike" cap="none" normalizeH="0" baseline="0" dirty="0">
              <a:ln>
                <a:noFill/>
              </a:ln>
              <a:solidFill>
                <a:schemeClr val="tx1"/>
              </a:solidFill>
              <a:effectLst/>
              <a:cs typeface="Arial" panose="020B0604020202020204" pitchFamily="34" charset="0"/>
            </a:endParaRPr>
          </a:p>
        </p:txBody>
      </p:sp>
      <p:sp>
        <p:nvSpPr>
          <p:cNvPr id="13" name="Text Box 7">
            <a:extLst>
              <a:ext uri="{FF2B5EF4-FFF2-40B4-BE49-F238E27FC236}">
                <a16:creationId xmlns:a16="http://schemas.microsoft.com/office/drawing/2014/main" id="{30F02297-F9B6-7C4C-9E6B-85D814C554F8}"/>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Ecolabel Applied to the Airbus A321LR</a:t>
            </a:r>
          </a:p>
        </p:txBody>
      </p:sp>
      <p:sp>
        <p:nvSpPr>
          <p:cNvPr id="14" name="Rectangle 11">
            <a:extLst>
              <a:ext uri="{FF2B5EF4-FFF2-40B4-BE49-F238E27FC236}">
                <a16:creationId xmlns:a16="http://schemas.microsoft.com/office/drawing/2014/main" id="{B14F0283-B653-1E4C-93B7-066B2B53BFA0}"/>
              </a:ext>
            </a:extLst>
          </p:cNvPr>
          <p:cNvSpPr txBox="1">
            <a:spLocks noChangeArrowheads="1"/>
          </p:cNvSpPr>
          <p:nvPr/>
        </p:nvSpPr>
        <p:spPr bwMode="auto">
          <a:xfrm>
            <a:off x="522288" y="1273855"/>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General </a:t>
            </a:r>
            <a:r>
              <a:rPr lang="de-DE" sz="2000" b="1" kern="0" dirty="0" err="1">
                <a:solidFill>
                  <a:srgbClr val="000000"/>
                </a:solidFill>
                <a:latin typeface="Arial" pitchFamily="34" charset="0"/>
                <a:ea typeface="+mj-ea"/>
                <a:cs typeface="Arial" pitchFamily="34" charset="0"/>
              </a:rPr>
              <a:t>Considerations</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and</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Limitations</a:t>
            </a:r>
            <a:endParaRPr lang="de-DE" sz="2000" b="1" kern="0" dirty="0">
              <a:solidFill>
                <a:srgbClr val="000000"/>
              </a:solidFill>
              <a:latin typeface="Arial" pitchFamily="34" charset="0"/>
              <a:ea typeface="+mj-ea"/>
              <a:cs typeface="Arial" pitchFamily="34" charset="0"/>
            </a:endParaRPr>
          </a:p>
        </p:txBody>
      </p:sp>
    </p:spTree>
    <p:extLst>
      <p:ext uri="{BB962C8B-B14F-4D97-AF65-F5344CB8AC3E}">
        <p14:creationId xmlns:p14="http://schemas.microsoft.com/office/powerpoint/2010/main" val="18993444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B618DA-4D87-324E-9527-ABC1B2342F81}"/>
              </a:ext>
            </a:extLst>
          </p:cNvPr>
          <p:cNvSpPr>
            <a:spLocks noChangeArrowheads="1"/>
          </p:cNvSpPr>
          <p:nvPr/>
        </p:nvSpPr>
        <p:spPr bwMode="auto">
          <a:xfrm>
            <a:off x="2899064" y="12884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uppieren 16">
            <a:extLst>
              <a:ext uri="{FF2B5EF4-FFF2-40B4-BE49-F238E27FC236}">
                <a16:creationId xmlns:a16="http://schemas.microsoft.com/office/drawing/2014/main" id="{9CF2A0C9-2D72-2C48-A093-7E4FE89D04B7}"/>
              </a:ext>
            </a:extLst>
          </p:cNvPr>
          <p:cNvGrpSpPr/>
          <p:nvPr/>
        </p:nvGrpSpPr>
        <p:grpSpPr>
          <a:xfrm>
            <a:off x="537772" y="1736110"/>
            <a:ext cx="8049180" cy="4018481"/>
            <a:chOff x="228602" y="1724890"/>
            <a:chExt cx="8356602" cy="4380200"/>
          </a:xfrm>
        </p:grpSpPr>
        <p:sp>
          <p:nvSpPr>
            <p:cNvPr id="5" name="Rectangle 3">
              <a:extLst>
                <a:ext uri="{FF2B5EF4-FFF2-40B4-BE49-F238E27FC236}">
                  <a16:creationId xmlns:a16="http://schemas.microsoft.com/office/drawing/2014/main" id="{E5E9253B-46BD-2446-AFB9-3C410CB2A268}"/>
                </a:ext>
              </a:extLst>
            </p:cNvPr>
            <p:cNvSpPr>
              <a:spLocks noChangeArrowheads="1"/>
            </p:cNvSpPr>
            <p:nvPr/>
          </p:nvSpPr>
          <p:spPr bwMode="auto">
            <a:xfrm>
              <a:off x="228602" y="5668965"/>
              <a:ext cx="2587335" cy="4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Ecolabel for the Airbus A321LR: Airbus standard configuration </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D40C512A-C42C-9441-A394-4530917806BA}"/>
                </a:ext>
              </a:extLst>
            </p:cNvPr>
            <p:cNvSpPr>
              <a:spLocks noChangeArrowheads="1"/>
            </p:cNvSpPr>
            <p:nvPr/>
          </p:nvSpPr>
          <p:spPr bwMode="auto">
            <a:xfrm>
              <a:off x="3190012" y="5668965"/>
              <a:ext cx="2514600" cy="4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Ecolabel for the Airbus A321LR: Air Transat </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pic>
          <p:nvPicPr>
            <p:cNvPr id="1025" name="Grafik 45">
              <a:extLst>
                <a:ext uri="{FF2B5EF4-FFF2-40B4-BE49-F238E27FC236}">
                  <a16:creationId xmlns:a16="http://schemas.microsoft.com/office/drawing/2014/main" id="{19B3C730-C02B-3845-99F8-E6BA659CA4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004" t="7642" r="14661" b="11714"/>
            <a:stretch>
              <a:fillRect/>
            </a:stretch>
          </p:blipFill>
          <p:spPr bwMode="auto">
            <a:xfrm>
              <a:off x="301339" y="1724890"/>
              <a:ext cx="2527300" cy="3975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Grafik 574">
              <a:extLst>
                <a:ext uri="{FF2B5EF4-FFF2-40B4-BE49-F238E27FC236}">
                  <a16:creationId xmlns:a16="http://schemas.microsoft.com/office/drawing/2014/main" id="{B20ABFFD-C95C-4945-9781-0061EC17F7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177" t="8189" r="15070" b="11935"/>
            <a:stretch>
              <a:fillRect/>
            </a:stretch>
          </p:blipFill>
          <p:spPr bwMode="auto">
            <a:xfrm>
              <a:off x="3262749" y="1724890"/>
              <a:ext cx="25273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Grafik 522">
              <a:extLst>
                <a:ext uri="{FF2B5EF4-FFF2-40B4-BE49-F238E27FC236}">
                  <a16:creationId xmlns:a16="http://schemas.microsoft.com/office/drawing/2014/main" id="{EAA350C6-981C-2740-95E3-8BC26E0172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3229" t="8681" r="15335" b="11990"/>
            <a:stretch>
              <a:fillRect/>
            </a:stretch>
          </p:blipFill>
          <p:spPr bwMode="auto">
            <a:xfrm>
              <a:off x="6057904" y="1724890"/>
              <a:ext cx="25273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CDC27E3D-EED9-AD49-B1B1-89743474AA3B}"/>
                </a:ext>
              </a:extLst>
            </p:cNvPr>
            <p:cNvSpPr>
              <a:spLocks noChangeArrowheads="1"/>
            </p:cNvSpPr>
            <p:nvPr/>
          </p:nvSpPr>
          <p:spPr bwMode="auto">
            <a:xfrm>
              <a:off x="5985167" y="5668965"/>
              <a:ext cx="2514600" cy="4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Ecolabel for the Airbus A321LR: TAP Air Portugal</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grpSp>
      <p:sp>
        <p:nvSpPr>
          <p:cNvPr id="23" name="Rectangle 11">
            <a:extLst>
              <a:ext uri="{FF2B5EF4-FFF2-40B4-BE49-F238E27FC236}">
                <a16:creationId xmlns:a16="http://schemas.microsoft.com/office/drawing/2014/main" id="{D3D1773B-C24C-AA48-9C53-153F3CB31857}"/>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err="1">
                <a:solidFill>
                  <a:srgbClr val="000000"/>
                </a:solidFill>
                <a:latin typeface="Arial" pitchFamily="34" charset="0"/>
                <a:ea typeface="+mj-ea"/>
                <a:cs typeface="Arial" pitchFamily="34" charset="0"/>
              </a:rPr>
              <a:t>Ecolabels</a:t>
            </a:r>
            <a:r>
              <a:rPr lang="de-DE" sz="2000" b="1" kern="0" dirty="0">
                <a:solidFill>
                  <a:srgbClr val="000000"/>
                </a:solidFill>
                <a:latin typeface="Arial" pitchFamily="34" charset="0"/>
                <a:ea typeface="+mj-ea"/>
                <a:cs typeface="Arial" pitchFamily="34" charset="0"/>
              </a:rPr>
              <a:t>: A321LR</a:t>
            </a:r>
          </a:p>
        </p:txBody>
      </p:sp>
      <p:grpSp>
        <p:nvGrpSpPr>
          <p:cNvPr id="21" name="Gruppieren 20">
            <a:extLst>
              <a:ext uri="{FF2B5EF4-FFF2-40B4-BE49-F238E27FC236}">
                <a16:creationId xmlns:a16="http://schemas.microsoft.com/office/drawing/2014/main" id="{D5CCFA43-933B-A84D-A734-EF291B796908}"/>
              </a:ext>
            </a:extLst>
          </p:cNvPr>
          <p:cNvGrpSpPr/>
          <p:nvPr/>
        </p:nvGrpSpPr>
        <p:grpSpPr>
          <a:xfrm>
            <a:off x="652093" y="5790725"/>
            <a:ext cx="7996235" cy="553998"/>
            <a:chOff x="652093" y="5639723"/>
            <a:chExt cx="7996235" cy="553998"/>
          </a:xfrm>
        </p:grpSpPr>
        <p:sp>
          <p:nvSpPr>
            <p:cNvPr id="27" name="Rectangle 3">
              <a:extLst>
                <a:ext uri="{FF2B5EF4-FFF2-40B4-BE49-F238E27FC236}">
                  <a16:creationId xmlns:a16="http://schemas.microsoft.com/office/drawing/2014/main" id="{3758A595-D9D2-CF47-A4A4-A22BBDCAAA3B}"/>
                </a:ext>
              </a:extLst>
            </p:cNvPr>
            <p:cNvSpPr>
              <a:spLocks noChangeArrowheads="1"/>
            </p:cNvSpPr>
            <p:nvPr/>
          </p:nvSpPr>
          <p:spPr bwMode="auto">
            <a:xfrm>
              <a:off x="3454935" y="5639723"/>
              <a:ext cx="24921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171450" indent="-171450" algn="just">
                <a:buFontTx/>
                <a:buChar char="-"/>
              </a:pPr>
              <a:r>
                <a:rPr lang="en-US" altLang="de-DE" sz="1000" dirty="0">
                  <a:solidFill>
                    <a:srgbClr val="000000"/>
                  </a:solidFill>
                  <a:ea typeface="Times New Roman" panose="02020603050405020304" pitchFamily="18" charset="0"/>
                  <a:cs typeface="Arial" panose="020B0604020202020204" pitchFamily="34" charset="0"/>
                </a:rPr>
                <a:t>187</a:t>
              </a: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passengers in Y/C</a:t>
              </a:r>
            </a:p>
            <a:p>
              <a:pPr marL="171450" indent="-171450" algn="just">
                <a:buFontTx/>
                <a:buChar char="-"/>
              </a:pPr>
              <a:r>
                <a:rPr lang="en-US" altLang="de-DE" sz="1000" dirty="0">
                  <a:solidFill>
                    <a:srgbClr val="000000"/>
                  </a:solidFill>
                  <a:ea typeface="Times New Roman" panose="02020603050405020304" pitchFamily="18" charset="0"/>
                  <a:cs typeface="Arial" panose="020B0604020202020204" pitchFamily="34" charset="0"/>
                </a:rPr>
                <a:t>12</a:t>
              </a: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passengers in B/C</a:t>
              </a:r>
              <a:endParaRPr kumimoji="0" lang="en-US" altLang="de-DE" sz="1800" i="0" u="none" strike="noStrike" cap="none" normalizeH="0" baseline="0" dirty="0">
                <a:ln>
                  <a:noFill/>
                </a:ln>
                <a:solidFill>
                  <a:srgbClr val="000000"/>
                </a:solidFill>
                <a:effectLst/>
                <a:latin typeface="Arial" panose="020B0604020202020204" pitchFamily="34" charset="0"/>
              </a:endParaRPr>
            </a:p>
          </p:txBody>
        </p:sp>
        <p:sp>
          <p:nvSpPr>
            <p:cNvPr id="28" name="Rectangle 3">
              <a:extLst>
                <a:ext uri="{FF2B5EF4-FFF2-40B4-BE49-F238E27FC236}">
                  <a16:creationId xmlns:a16="http://schemas.microsoft.com/office/drawing/2014/main" id="{C554E626-6735-1849-BD7A-731758915680}"/>
                </a:ext>
              </a:extLst>
            </p:cNvPr>
            <p:cNvSpPr>
              <a:spLocks noChangeArrowheads="1"/>
            </p:cNvSpPr>
            <p:nvPr/>
          </p:nvSpPr>
          <p:spPr bwMode="auto">
            <a:xfrm>
              <a:off x="652093" y="5639723"/>
              <a:ext cx="24921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171450" indent="-171450" algn="just">
                <a:buFontTx/>
                <a:buChar char="-"/>
              </a:pP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 passengers in Y/C</a:t>
              </a:r>
              <a:endParaRPr kumimoji="0" lang="en-US" altLang="de-DE" sz="1800" i="0" u="none" strike="noStrike" cap="none" normalizeH="0" baseline="0" dirty="0">
                <a:ln>
                  <a:noFill/>
                </a:ln>
                <a:solidFill>
                  <a:srgbClr val="000000"/>
                </a:solidFill>
                <a:effectLst/>
                <a:latin typeface="Arial" panose="020B0604020202020204" pitchFamily="34" charset="0"/>
              </a:endParaRPr>
            </a:p>
          </p:txBody>
        </p:sp>
        <p:sp>
          <p:nvSpPr>
            <p:cNvPr id="29" name="Rectangle 3">
              <a:extLst>
                <a:ext uri="{FF2B5EF4-FFF2-40B4-BE49-F238E27FC236}">
                  <a16:creationId xmlns:a16="http://schemas.microsoft.com/office/drawing/2014/main" id="{AFD8230D-B32F-2141-9CAB-3C65F46D0653}"/>
                </a:ext>
              </a:extLst>
            </p:cNvPr>
            <p:cNvSpPr>
              <a:spLocks noChangeArrowheads="1"/>
            </p:cNvSpPr>
            <p:nvPr/>
          </p:nvSpPr>
          <p:spPr bwMode="auto">
            <a:xfrm>
              <a:off x="6156176" y="5639723"/>
              <a:ext cx="24921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171450" indent="-171450" algn="just">
                <a:buFontTx/>
                <a:buChar char="-"/>
              </a:pPr>
              <a:r>
                <a:rPr lang="en-US" altLang="de-DE" sz="1000" dirty="0">
                  <a:solidFill>
                    <a:srgbClr val="000000"/>
                  </a:solidFill>
                  <a:ea typeface="Times New Roman" panose="02020603050405020304" pitchFamily="18" charset="0"/>
                  <a:cs typeface="Arial" panose="020B0604020202020204" pitchFamily="34" charset="0"/>
                </a:rPr>
                <a:t>113</a:t>
              </a: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passengers in Y/C</a:t>
              </a:r>
            </a:p>
            <a:p>
              <a:pPr marL="171450" indent="-171450" algn="just">
                <a:buFontTx/>
                <a:buChar char="-"/>
              </a:pPr>
              <a:r>
                <a:rPr lang="en-US" altLang="de-DE" sz="1000" dirty="0">
                  <a:solidFill>
                    <a:srgbClr val="000000"/>
                  </a:solidFill>
                  <a:ea typeface="Times New Roman" panose="02020603050405020304" pitchFamily="18" charset="0"/>
                  <a:cs typeface="Arial" panose="020B0604020202020204" pitchFamily="34" charset="0"/>
                </a:rPr>
                <a:t>42 passengers in premium Y/C</a:t>
              </a:r>
              <a:endParaRPr kumimoji="0" lang="en-US" altLang="de-DE" sz="10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171450" indent="-171450" algn="just">
                <a:buFontTx/>
                <a:buChar char="-"/>
              </a:pP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altLang="de-DE" sz="1000" dirty="0">
                  <a:solidFill>
                    <a:srgbClr val="000000"/>
                  </a:solidFill>
                  <a:ea typeface="Times New Roman" panose="02020603050405020304" pitchFamily="18" charset="0"/>
                  <a:cs typeface="Arial" panose="020B0604020202020204" pitchFamily="34" charset="0"/>
                </a:rPr>
                <a:t>6</a:t>
              </a: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passengers in B/C</a:t>
              </a:r>
              <a:endParaRPr kumimoji="0" lang="en-US" altLang="de-DE" sz="1800" i="0" u="none" strike="noStrike" cap="none" normalizeH="0" baseline="0" dirty="0">
                <a:ln>
                  <a:noFill/>
                </a:ln>
                <a:solidFill>
                  <a:srgbClr val="000000"/>
                </a:solidFill>
                <a:effectLst/>
                <a:latin typeface="Arial" panose="020B0604020202020204" pitchFamily="34" charset="0"/>
              </a:endParaRPr>
            </a:p>
          </p:txBody>
        </p:sp>
      </p:grpSp>
      <p:sp>
        <p:nvSpPr>
          <p:cNvPr id="32" name="Rectangle 3">
            <a:extLst>
              <a:ext uri="{FF2B5EF4-FFF2-40B4-BE49-F238E27FC236}">
                <a16:creationId xmlns:a16="http://schemas.microsoft.com/office/drawing/2014/main" id="{A26DE55D-8497-DE48-8F71-AF17F381BDFD}"/>
              </a:ext>
            </a:extLst>
          </p:cNvPr>
          <p:cNvSpPr>
            <a:spLocks noChangeArrowheads="1"/>
          </p:cNvSpPr>
          <p:nvPr/>
        </p:nvSpPr>
        <p:spPr bwMode="auto">
          <a:xfrm>
            <a:off x="531628" y="6149901"/>
            <a:ext cx="40829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algn="just"/>
            <a:r>
              <a:rPr kumimoji="0" lang="en-US" altLang="de-DE" sz="8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Y/C: Economy Class; B/C: Business Class; F/C: First Class</a:t>
            </a:r>
            <a:endParaRPr kumimoji="0" lang="en-US" altLang="de-DE" sz="1400" b="1" i="0" u="none" strike="noStrike" cap="none" normalizeH="0" baseline="0" dirty="0">
              <a:ln>
                <a:noFill/>
              </a:ln>
              <a:effectLst/>
              <a:latin typeface="Arial" panose="020B0604020202020204" pitchFamily="34" charset="0"/>
            </a:endParaRPr>
          </a:p>
        </p:txBody>
      </p:sp>
      <p:sp>
        <p:nvSpPr>
          <p:cNvPr id="33" name="Text Box 7">
            <a:extLst>
              <a:ext uri="{FF2B5EF4-FFF2-40B4-BE49-F238E27FC236}">
                <a16:creationId xmlns:a16="http://schemas.microsoft.com/office/drawing/2014/main" id="{60CDCEFD-7B96-984F-A2B8-68AB147A9E9A}"/>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Ecolabel Applied to the Airbus A321LR</a:t>
            </a:r>
          </a:p>
        </p:txBody>
      </p:sp>
      <p:sp>
        <p:nvSpPr>
          <p:cNvPr id="34" name="Rectangle 3">
            <a:extLst>
              <a:ext uri="{FF2B5EF4-FFF2-40B4-BE49-F238E27FC236}">
                <a16:creationId xmlns:a16="http://schemas.microsoft.com/office/drawing/2014/main" id="{20F6C753-C5DD-7E4C-8C1B-587D6E6C6AE1}"/>
              </a:ext>
            </a:extLst>
          </p:cNvPr>
          <p:cNvSpPr>
            <a:spLocks noChangeArrowheads="1"/>
          </p:cNvSpPr>
          <p:nvPr/>
        </p:nvSpPr>
        <p:spPr bwMode="auto">
          <a:xfrm>
            <a:off x="6907024" y="1557320"/>
            <a:ext cx="167817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algn="just"/>
            <a:r>
              <a:rPr kumimoji="0" lang="en-US" altLang="de-DE" sz="8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generated with </a:t>
            </a:r>
            <a:r>
              <a:rPr kumimoji="0" lang="en-US" altLang="de-DE" sz="80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Hurtecant</a:t>
            </a:r>
            <a:r>
              <a:rPr kumimoji="0" lang="en-US" altLang="de-DE" sz="8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(2021)</a:t>
            </a:r>
            <a:endParaRPr kumimoji="0" lang="en-US" altLang="de-DE" sz="14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723653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a:extLst>
              <a:ext uri="{FF2B5EF4-FFF2-40B4-BE49-F238E27FC236}">
                <a16:creationId xmlns:a16="http://schemas.microsoft.com/office/drawing/2014/main" id="{40E1CC65-3BDE-9F4B-8594-E1883267B19D}"/>
              </a:ext>
            </a:extLst>
          </p:cNvPr>
          <p:cNvGrpSpPr/>
          <p:nvPr/>
        </p:nvGrpSpPr>
        <p:grpSpPr>
          <a:xfrm>
            <a:off x="567531" y="1790439"/>
            <a:ext cx="7902817" cy="3888385"/>
            <a:chOff x="567531" y="1790439"/>
            <a:chExt cx="8306842" cy="4424943"/>
          </a:xfrm>
        </p:grpSpPr>
        <p:sp>
          <p:nvSpPr>
            <p:cNvPr id="4" name="Rectangle 3">
              <a:extLst>
                <a:ext uri="{FF2B5EF4-FFF2-40B4-BE49-F238E27FC236}">
                  <a16:creationId xmlns:a16="http://schemas.microsoft.com/office/drawing/2014/main" id="{D063901E-95D2-244D-B2C5-27285040D00A}"/>
                </a:ext>
              </a:extLst>
            </p:cNvPr>
            <p:cNvSpPr>
              <a:spLocks noChangeArrowheads="1"/>
            </p:cNvSpPr>
            <p:nvPr/>
          </p:nvSpPr>
          <p:spPr bwMode="auto">
            <a:xfrm>
              <a:off x="567531" y="5749786"/>
              <a:ext cx="2524991" cy="45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Ecolabel for the Airbus A321LR: JetBlue</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3" name="Rectangle 3">
              <a:extLst>
                <a:ext uri="{FF2B5EF4-FFF2-40B4-BE49-F238E27FC236}">
                  <a16:creationId xmlns:a16="http://schemas.microsoft.com/office/drawing/2014/main" id="{8BBEBA42-6C1E-8944-81C3-AB0609AE7201}"/>
                </a:ext>
              </a:extLst>
            </p:cNvPr>
            <p:cNvSpPr>
              <a:spLocks noChangeArrowheads="1"/>
            </p:cNvSpPr>
            <p:nvPr/>
          </p:nvSpPr>
          <p:spPr bwMode="auto">
            <a:xfrm>
              <a:off x="3430966" y="5749787"/>
              <a:ext cx="1762800" cy="45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Ecolabel for the A321ceo: </a:t>
              </a:r>
              <a:br>
                <a:rPr kumimoji="0" lang="en-US" altLang="de-DE"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de-DE"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Airbus std. configuration</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pic>
          <p:nvPicPr>
            <p:cNvPr id="3073" name="Grafik 573">
              <a:extLst>
                <a:ext uri="{FF2B5EF4-FFF2-40B4-BE49-F238E27FC236}">
                  <a16:creationId xmlns:a16="http://schemas.microsoft.com/office/drawing/2014/main" id="{2C4C0FAC-7643-AD48-AA0F-53650FC1A1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017" t="8466" r="15388" b="12003"/>
            <a:stretch>
              <a:fillRect/>
            </a:stretch>
          </p:blipFill>
          <p:spPr bwMode="auto">
            <a:xfrm>
              <a:off x="609445" y="1790440"/>
              <a:ext cx="25273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6AE173F5-79BF-144F-B8BA-FA9F7E4B77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61" t="8490" r="15453" b="11980"/>
            <a:stretch/>
          </p:blipFill>
          <p:spPr bwMode="auto">
            <a:xfrm>
              <a:off x="3483153" y="1800713"/>
              <a:ext cx="2524782" cy="3963600"/>
            </a:xfrm>
            <a:prstGeom prst="rect">
              <a:avLst/>
            </a:prstGeom>
            <a:ln>
              <a:noFill/>
            </a:ln>
            <a:extLst>
              <a:ext uri="{53640926-AAD7-44D8-BBD7-CCE9431645EC}">
                <a14:shadowObscured xmlns:a14="http://schemas.microsoft.com/office/drawing/2010/main"/>
              </a:ext>
            </a:extLst>
          </p:spPr>
        </p:pic>
        <p:pic>
          <p:nvPicPr>
            <p:cNvPr id="19" name="Grafik 18">
              <a:extLst>
                <a:ext uri="{FF2B5EF4-FFF2-40B4-BE49-F238E27FC236}">
                  <a16:creationId xmlns:a16="http://schemas.microsoft.com/office/drawing/2014/main" id="{FE681B95-B2E9-AB4F-825A-40CB1808BC38}"/>
                </a:ext>
              </a:extLst>
            </p:cNvPr>
            <p:cNvPicPr>
              <a:picLocks/>
            </p:cNvPicPr>
            <p:nvPr/>
          </p:nvPicPr>
          <p:blipFill rotWithShape="1">
            <a:blip r:embed="rId4" cstate="print">
              <a:extLst>
                <a:ext uri="{28A0092B-C50C-407E-A947-70E740481C1C}">
                  <a14:useLocalDpi xmlns:a14="http://schemas.microsoft.com/office/drawing/2010/main" val="0"/>
                </a:ext>
              </a:extLst>
            </a:blip>
            <a:srcRect l="12992" t="8425" r="15485" b="11809"/>
            <a:stretch/>
          </p:blipFill>
          <p:spPr bwMode="auto">
            <a:xfrm>
              <a:off x="6350773" y="1790439"/>
              <a:ext cx="2523600" cy="3963600"/>
            </a:xfrm>
            <a:prstGeom prst="rect">
              <a:avLst/>
            </a:prstGeom>
            <a:ln>
              <a:noFill/>
            </a:ln>
            <a:extLst>
              <a:ext uri="{53640926-AAD7-44D8-BBD7-CCE9431645EC}">
                <a14:shadowObscured xmlns:a14="http://schemas.microsoft.com/office/drawing/2010/main"/>
              </a:ext>
            </a:extLst>
          </p:spPr>
        </p:pic>
        <p:sp>
          <p:nvSpPr>
            <p:cNvPr id="25" name="Rectangle 3">
              <a:extLst>
                <a:ext uri="{FF2B5EF4-FFF2-40B4-BE49-F238E27FC236}">
                  <a16:creationId xmlns:a16="http://schemas.microsoft.com/office/drawing/2014/main" id="{0569F893-9C30-A84E-AEAD-470840B934D7}"/>
                </a:ext>
              </a:extLst>
            </p:cNvPr>
            <p:cNvSpPr>
              <a:spLocks noChangeArrowheads="1"/>
            </p:cNvSpPr>
            <p:nvPr/>
          </p:nvSpPr>
          <p:spPr bwMode="auto">
            <a:xfrm>
              <a:off x="6289129" y="5760061"/>
              <a:ext cx="1769540" cy="45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Ecolabel for the A321neo: </a:t>
              </a:r>
              <a:br>
                <a:rPr kumimoji="0" lang="en-US" altLang="de-DE"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de-DE"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Airbus std. configuration</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grpSp>
      <p:sp>
        <p:nvSpPr>
          <p:cNvPr id="28" name="Rectangle 11">
            <a:extLst>
              <a:ext uri="{FF2B5EF4-FFF2-40B4-BE49-F238E27FC236}">
                <a16:creationId xmlns:a16="http://schemas.microsoft.com/office/drawing/2014/main" id="{4E787EBC-1D98-CA4B-AAFD-429E0A1A2416}"/>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de-DE" sz="2000" b="1" kern="0" dirty="0" err="1">
                <a:solidFill>
                  <a:srgbClr val="000000"/>
                </a:solidFill>
                <a:latin typeface="Arial" pitchFamily="34" charset="0"/>
                <a:ea typeface="+mj-ea"/>
                <a:cs typeface="Arial" pitchFamily="34" charset="0"/>
              </a:rPr>
              <a:t>Ecolabels</a:t>
            </a:r>
            <a:r>
              <a:rPr lang="de-DE" sz="2000" b="1" kern="0" dirty="0">
                <a:solidFill>
                  <a:srgbClr val="000000"/>
                </a:solidFill>
                <a:latin typeface="Arial" pitchFamily="34" charset="0"/>
                <a:ea typeface="+mj-ea"/>
                <a:cs typeface="Arial" pitchFamily="34" charset="0"/>
              </a:rPr>
              <a:t>: A321LR, A321ceo, </a:t>
            </a:r>
            <a:r>
              <a:rPr lang="de-DE" sz="2000" b="1" kern="0" dirty="0" err="1">
                <a:solidFill>
                  <a:srgbClr val="000000"/>
                </a:solidFill>
                <a:latin typeface="Arial" pitchFamily="34" charset="0"/>
                <a:ea typeface="+mj-ea"/>
                <a:cs typeface="Arial" pitchFamily="34" charset="0"/>
              </a:rPr>
              <a:t>and</a:t>
            </a:r>
            <a:r>
              <a:rPr lang="de-DE" sz="2000" b="1" kern="0" dirty="0">
                <a:solidFill>
                  <a:srgbClr val="000000"/>
                </a:solidFill>
                <a:latin typeface="Arial" pitchFamily="34" charset="0"/>
                <a:ea typeface="+mj-ea"/>
                <a:cs typeface="Arial" pitchFamily="34" charset="0"/>
              </a:rPr>
              <a:t> A321neo</a:t>
            </a:r>
          </a:p>
        </p:txBody>
      </p:sp>
      <p:grpSp>
        <p:nvGrpSpPr>
          <p:cNvPr id="31" name="Gruppieren 30">
            <a:extLst>
              <a:ext uri="{FF2B5EF4-FFF2-40B4-BE49-F238E27FC236}">
                <a16:creationId xmlns:a16="http://schemas.microsoft.com/office/drawing/2014/main" id="{AF8A3020-0AEB-A346-8361-DE4380D3AF64}"/>
              </a:ext>
            </a:extLst>
          </p:cNvPr>
          <p:cNvGrpSpPr/>
          <p:nvPr/>
        </p:nvGrpSpPr>
        <p:grpSpPr>
          <a:xfrm>
            <a:off x="670200" y="5663998"/>
            <a:ext cx="8050555" cy="1015663"/>
            <a:chOff x="670200" y="5512996"/>
            <a:chExt cx="8050555" cy="1015663"/>
          </a:xfrm>
        </p:grpSpPr>
        <p:sp>
          <p:nvSpPr>
            <p:cNvPr id="32" name="Rectangle 3">
              <a:extLst>
                <a:ext uri="{FF2B5EF4-FFF2-40B4-BE49-F238E27FC236}">
                  <a16:creationId xmlns:a16="http://schemas.microsoft.com/office/drawing/2014/main" id="{1AB83BFB-8A98-074F-9719-166DAE247D78}"/>
                </a:ext>
              </a:extLst>
            </p:cNvPr>
            <p:cNvSpPr>
              <a:spLocks noChangeArrowheads="1"/>
            </p:cNvSpPr>
            <p:nvPr/>
          </p:nvSpPr>
          <p:spPr bwMode="auto">
            <a:xfrm>
              <a:off x="3454935" y="5512996"/>
              <a:ext cx="24921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171450" indent="-171450" algn="just">
                <a:buFontTx/>
                <a:buChar char="-"/>
              </a:pP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r>
                <a:rPr lang="en-US" altLang="de-DE" sz="1000" dirty="0">
                  <a:solidFill>
                    <a:srgbClr val="000000"/>
                  </a:solidFill>
                  <a:ea typeface="Times New Roman" panose="02020603050405020304" pitchFamily="18" charset="0"/>
                  <a:cs typeface="Arial" panose="020B0604020202020204" pitchFamily="34" charset="0"/>
                </a:rPr>
                <a:t>0</a:t>
              </a: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passengers in Y/C</a:t>
              </a:r>
            </a:p>
          </p:txBody>
        </p:sp>
        <p:sp>
          <p:nvSpPr>
            <p:cNvPr id="33" name="Rectangle 3">
              <a:extLst>
                <a:ext uri="{FF2B5EF4-FFF2-40B4-BE49-F238E27FC236}">
                  <a16:creationId xmlns:a16="http://schemas.microsoft.com/office/drawing/2014/main" id="{00F8CCFF-292E-6447-8144-5F316B9EA769}"/>
                </a:ext>
              </a:extLst>
            </p:cNvPr>
            <p:cNvSpPr>
              <a:spLocks noChangeArrowheads="1"/>
            </p:cNvSpPr>
            <p:nvPr/>
          </p:nvSpPr>
          <p:spPr bwMode="auto">
            <a:xfrm>
              <a:off x="670200" y="5512996"/>
              <a:ext cx="24921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171450" indent="-171450" algn="just">
                <a:buFontTx/>
                <a:buChar char="-"/>
              </a:pPr>
              <a:r>
                <a:rPr kumimoji="0" lang="en-US" altLang="de-DE" sz="10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90 passengers in Y/C</a:t>
              </a:r>
            </a:p>
            <a:p>
              <a:pPr marL="171450" indent="-171450" algn="just">
                <a:buFontTx/>
                <a:buChar char="-"/>
              </a:pPr>
              <a:r>
                <a:rPr lang="en-US" altLang="de-DE" sz="1000" dirty="0">
                  <a:solidFill>
                    <a:srgbClr val="000000"/>
                  </a:solidFill>
                  <a:ea typeface="Times New Roman" panose="02020603050405020304" pitchFamily="18" charset="0"/>
                  <a:cs typeface="Arial" panose="020B0604020202020204" pitchFamily="34" charset="0"/>
                </a:rPr>
                <a:t>24 passengers in premium Y/C</a:t>
              </a:r>
              <a:endParaRPr kumimoji="0" lang="en-US" altLang="de-DE" sz="10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171450" indent="-171450" algn="just">
                <a:buFontTx/>
                <a:buChar char="-"/>
              </a:pPr>
              <a:r>
                <a:rPr lang="en-US" altLang="de-DE" sz="1000" dirty="0">
                  <a:solidFill>
                    <a:srgbClr val="000000"/>
                  </a:solidFill>
                  <a:ea typeface="Times New Roman" panose="02020603050405020304" pitchFamily="18" charset="0"/>
                  <a:cs typeface="Arial" panose="020B0604020202020204" pitchFamily="34" charset="0"/>
                </a:rPr>
                <a:t>22</a:t>
              </a:r>
              <a:r>
                <a:rPr kumimoji="0" lang="en-US" altLang="de-DE" sz="10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passengers in B/C</a:t>
              </a:r>
            </a:p>
            <a:p>
              <a:pPr marL="171450" indent="-171450" algn="just">
                <a:buFontTx/>
                <a:buChar char="-"/>
              </a:pPr>
              <a:r>
                <a:rPr lang="en-US" altLang="de-DE" sz="1000" dirty="0">
                  <a:solidFill>
                    <a:srgbClr val="000000"/>
                  </a:solidFill>
                  <a:ea typeface="Times New Roman" panose="02020603050405020304" pitchFamily="18" charset="0"/>
                  <a:cs typeface="Arial" panose="020B0604020202020204" pitchFamily="34" charset="0"/>
                </a:rPr>
                <a:t>2</a:t>
              </a:r>
              <a:r>
                <a:rPr kumimoji="0" lang="en-US" altLang="de-DE" sz="10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passengers in F/C</a:t>
              </a:r>
              <a:endParaRPr kumimoji="0" lang="en-US" altLang="de-DE" sz="1000" i="0" u="none" strike="noStrike" cap="none" normalizeH="0" baseline="0" dirty="0">
                <a:ln>
                  <a:noFill/>
                </a:ln>
                <a:solidFill>
                  <a:srgbClr val="000000"/>
                </a:solidFill>
                <a:effectLst/>
              </a:endParaRPr>
            </a:p>
            <a:p>
              <a:pPr marL="171450" indent="-171450" algn="just">
                <a:buFontTx/>
                <a:buChar char="-"/>
              </a:pPr>
              <a:endParaRPr kumimoji="0" lang="en-US" altLang="de-DE" sz="1000" i="0" u="none" strike="noStrike" cap="none" normalizeH="0" baseline="0" dirty="0">
                <a:ln>
                  <a:noFill/>
                </a:ln>
                <a:solidFill>
                  <a:srgbClr val="000000"/>
                </a:solidFill>
                <a:effectLst/>
              </a:endParaRPr>
            </a:p>
            <a:p>
              <a:pPr algn="just"/>
              <a:endParaRPr kumimoji="0" lang="en-US" altLang="de-DE" sz="1000" i="0" u="none" strike="noStrike" cap="none" normalizeH="0" baseline="0" dirty="0">
                <a:ln>
                  <a:noFill/>
                </a:ln>
                <a:solidFill>
                  <a:srgbClr val="000000"/>
                </a:solidFill>
                <a:effectLst/>
              </a:endParaRPr>
            </a:p>
          </p:txBody>
        </p:sp>
        <p:sp>
          <p:nvSpPr>
            <p:cNvPr id="34" name="Rectangle 3">
              <a:extLst>
                <a:ext uri="{FF2B5EF4-FFF2-40B4-BE49-F238E27FC236}">
                  <a16:creationId xmlns:a16="http://schemas.microsoft.com/office/drawing/2014/main" id="{D2E3DC2D-1933-5E40-8848-F84F4570A318}"/>
                </a:ext>
              </a:extLst>
            </p:cNvPr>
            <p:cNvSpPr>
              <a:spLocks noChangeArrowheads="1"/>
            </p:cNvSpPr>
            <p:nvPr/>
          </p:nvSpPr>
          <p:spPr bwMode="auto">
            <a:xfrm>
              <a:off x="6228603" y="5512996"/>
              <a:ext cx="24921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171450" indent="-171450" algn="just">
                <a:buFontTx/>
                <a:buChar char="-"/>
              </a:pPr>
              <a:r>
                <a:rPr kumimoji="0" lang="en-US" altLang="de-DE" sz="1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 passengers in Y/C</a:t>
              </a:r>
            </a:p>
          </p:txBody>
        </p:sp>
      </p:grpSp>
      <p:sp>
        <p:nvSpPr>
          <p:cNvPr id="35" name="Rectangle 3">
            <a:extLst>
              <a:ext uri="{FF2B5EF4-FFF2-40B4-BE49-F238E27FC236}">
                <a16:creationId xmlns:a16="http://schemas.microsoft.com/office/drawing/2014/main" id="{A3239640-378D-7641-BCE4-ABC5A1FD0840}"/>
              </a:ext>
            </a:extLst>
          </p:cNvPr>
          <p:cNvSpPr>
            <a:spLocks noChangeArrowheads="1"/>
          </p:cNvSpPr>
          <p:nvPr/>
        </p:nvSpPr>
        <p:spPr bwMode="auto">
          <a:xfrm>
            <a:off x="4423143" y="6149901"/>
            <a:ext cx="40829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algn="just"/>
            <a:r>
              <a:rPr kumimoji="0" lang="en-US" altLang="de-DE" sz="8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Y/C: Economy Class; B/C: Business Class; F/C: First Class</a:t>
            </a:r>
            <a:endParaRPr kumimoji="0" lang="en-US" altLang="de-DE" sz="1400" b="1" i="0" u="none" strike="noStrike" cap="none" normalizeH="0" baseline="0" dirty="0">
              <a:ln>
                <a:noFill/>
              </a:ln>
              <a:effectLst/>
              <a:latin typeface="Arial" panose="020B0604020202020204" pitchFamily="34" charset="0"/>
            </a:endParaRPr>
          </a:p>
        </p:txBody>
      </p:sp>
      <p:sp>
        <p:nvSpPr>
          <p:cNvPr id="36" name="Text Box 7">
            <a:extLst>
              <a:ext uri="{FF2B5EF4-FFF2-40B4-BE49-F238E27FC236}">
                <a16:creationId xmlns:a16="http://schemas.microsoft.com/office/drawing/2014/main" id="{9BF6F891-6558-BC46-BA76-B3B431A51729}"/>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Ecolabel Applied to the Airbus A321LR</a:t>
            </a:r>
          </a:p>
        </p:txBody>
      </p:sp>
      <p:sp>
        <p:nvSpPr>
          <p:cNvPr id="37" name="Rectangle 3">
            <a:extLst>
              <a:ext uri="{FF2B5EF4-FFF2-40B4-BE49-F238E27FC236}">
                <a16:creationId xmlns:a16="http://schemas.microsoft.com/office/drawing/2014/main" id="{DCA00F97-B15E-0446-AC62-2336B75056BA}"/>
              </a:ext>
            </a:extLst>
          </p:cNvPr>
          <p:cNvSpPr>
            <a:spLocks noChangeArrowheads="1"/>
          </p:cNvSpPr>
          <p:nvPr/>
        </p:nvSpPr>
        <p:spPr bwMode="auto">
          <a:xfrm>
            <a:off x="6907024" y="1587800"/>
            <a:ext cx="17086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algn="just"/>
            <a:r>
              <a:rPr kumimoji="0" lang="en-US" altLang="de-DE" sz="8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generated with </a:t>
            </a:r>
            <a:r>
              <a:rPr kumimoji="0" lang="en-US" altLang="de-DE" sz="80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Hurtecant</a:t>
            </a:r>
            <a:r>
              <a:rPr kumimoji="0" lang="en-US" altLang="de-DE" sz="8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(2021)</a:t>
            </a:r>
            <a:endParaRPr kumimoji="0" lang="en-US" altLang="de-DE" sz="14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973206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444919"/>
            <a:ext cx="8616950" cy="1497846"/>
          </a:xfrm>
          <a:prstGeom prst="rect">
            <a:avLst/>
          </a:prstGeom>
          <a:noFill/>
          <a:ln w="9525">
            <a:noFill/>
            <a:miter lim="800000"/>
            <a:headEnd/>
            <a:tailEnd/>
          </a:ln>
        </p:spPr>
        <p:txBody>
          <a:bodyPr>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6000" b="1" dirty="0">
                <a:solidFill>
                  <a:srgbClr val="000000"/>
                </a:solidFill>
                <a:latin typeface="Arial" pitchFamily="34" charset="0"/>
                <a:cs typeface="Arial" pitchFamily="34" charset="0"/>
              </a:rPr>
              <a:t>Cabin Layout</a:t>
            </a:r>
          </a:p>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a:solidFill>
                  <a:srgbClr val="000000"/>
                </a:solidFill>
                <a:latin typeface="Arial" pitchFamily="34" charset="0"/>
                <a:cs typeface="Arial" pitchFamily="34" charset="0"/>
              </a:rPr>
              <a:t>of the Airbus A321LR</a:t>
            </a:r>
          </a:p>
        </p:txBody>
      </p:sp>
      <p:sp>
        <p:nvSpPr>
          <p:cNvPr id="6"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pic>
        <p:nvPicPr>
          <p:cNvPr id="3" name="Grafik 2" descr="Flugzeug mit einfarbiger Füllung">
            <a:extLst>
              <a:ext uri="{FF2B5EF4-FFF2-40B4-BE49-F238E27FC236}">
                <a16:creationId xmlns:a16="http://schemas.microsoft.com/office/drawing/2014/main" id="{164E244B-14F9-D048-9762-AAEDF5720F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3866" y="4755443"/>
            <a:ext cx="1010355" cy="1010355"/>
          </a:xfrm>
          <a:prstGeom prst="rect">
            <a:avLst/>
          </a:prstGeom>
        </p:spPr>
      </p:pic>
    </p:spTree>
    <p:extLst>
      <p:ext uri="{BB962C8B-B14F-4D97-AF65-F5344CB8AC3E}">
        <p14:creationId xmlns:p14="http://schemas.microsoft.com/office/powerpoint/2010/main" val="293835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14405" y="951789"/>
            <a:ext cx="8226425" cy="447675"/>
          </a:xfrm>
          <a:prstGeom prst="rect">
            <a:avLst/>
          </a:prstGeom>
          <a:noFill/>
          <a:ln w="9525">
            <a:noFill/>
            <a:miter lim="800000"/>
            <a:headEnd/>
            <a:tailEnd/>
          </a:ln>
        </p:spPr>
        <p:txBody>
          <a:bodyPr lIns="91428" tIns="45715" rIns="91428" bIns="45715" anchor="ctr"/>
          <a:lstStyle/>
          <a:p>
            <a:pPr>
              <a:defRPr/>
            </a:pPr>
            <a:r>
              <a:rPr lang="de-DE" sz="2000" b="1" kern="0" dirty="0" err="1">
                <a:solidFill>
                  <a:srgbClr val="000000"/>
                </a:solidFill>
                <a:latin typeface="Arial" pitchFamily="34" charset="0"/>
                <a:ea typeface="+mj-ea"/>
                <a:cs typeface="Arial" pitchFamily="34" charset="0"/>
              </a:rPr>
              <a:t>Cabin</a:t>
            </a:r>
            <a:r>
              <a:rPr lang="de-DE" sz="2000" b="1" kern="0" dirty="0">
                <a:solidFill>
                  <a:srgbClr val="000000"/>
                </a:solidFill>
                <a:latin typeface="Arial" pitchFamily="34" charset="0"/>
                <a:ea typeface="+mj-ea"/>
                <a:cs typeface="Arial" pitchFamily="34" charset="0"/>
              </a:rPr>
              <a:t> Layout of the A321LR: The </a:t>
            </a:r>
            <a:r>
              <a:rPr lang="de-DE" sz="2000" b="1" kern="0" dirty="0" err="1">
                <a:solidFill>
                  <a:srgbClr val="000000"/>
                </a:solidFill>
                <a:latin typeface="Arial" pitchFamily="34" charset="0"/>
                <a:ea typeface="+mj-ea"/>
                <a:cs typeface="Arial" pitchFamily="34" charset="0"/>
              </a:rPr>
              <a:t>Role</a:t>
            </a:r>
            <a:r>
              <a:rPr lang="de-DE" sz="2000" b="1" kern="0" dirty="0">
                <a:solidFill>
                  <a:srgbClr val="000000"/>
                </a:solidFill>
                <a:latin typeface="Arial" pitchFamily="34" charset="0"/>
                <a:ea typeface="+mj-ea"/>
                <a:cs typeface="Arial" pitchFamily="34" charset="0"/>
              </a:rPr>
              <a:t> of </a:t>
            </a:r>
            <a:r>
              <a:rPr lang="de-DE" sz="2000" b="1" kern="0" dirty="0" err="1">
                <a:solidFill>
                  <a:srgbClr val="000000"/>
                </a:solidFill>
                <a:latin typeface="Arial" pitchFamily="34" charset="0"/>
                <a:ea typeface="+mj-ea"/>
                <a:cs typeface="Arial" pitchFamily="34" charset="0"/>
              </a:rPr>
              <a:t>the</a:t>
            </a:r>
            <a:r>
              <a:rPr lang="de-DE" sz="2000" b="1" kern="0" dirty="0">
                <a:solidFill>
                  <a:srgbClr val="000000"/>
                </a:solidFill>
                <a:latin typeface="Arial" pitchFamily="34" charset="0"/>
                <a:ea typeface="+mj-ea"/>
                <a:cs typeface="Arial" pitchFamily="34" charset="0"/>
              </a:rPr>
              <a:t> Seat Pitch</a:t>
            </a:r>
          </a:p>
        </p:txBody>
      </p:sp>
      <p:pic>
        <p:nvPicPr>
          <p:cNvPr id="9" name="Imagem 8" descr="Ein Bild, das Hütte, Auto, Mann, drinnen enthält.&#10;&#10;Automatisch generierte Beschreibung">
            <a:extLst>
              <a:ext uri="{FF2B5EF4-FFF2-40B4-BE49-F238E27FC236}">
                <a16:creationId xmlns:a16="http://schemas.microsoft.com/office/drawing/2014/main" id="{D71A6805-7061-4EA6-B805-D0D19FD90C59}"/>
              </a:ext>
            </a:extLst>
          </p:cNvPr>
          <p:cNvPicPr>
            <a:picLocks/>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219" b="219"/>
          <a:stretch>
            <a:fillRect/>
          </a:stretch>
        </p:blipFill>
        <p:spPr bwMode="auto">
          <a:xfrm>
            <a:off x="961007" y="1468003"/>
            <a:ext cx="3448800" cy="2595600"/>
          </a:xfrm>
          <a:prstGeom prst="rect">
            <a:avLst/>
          </a:prstGeom>
          <a:ln>
            <a:noFill/>
          </a:ln>
          <a:extLst>
            <a:ext uri="{53640926-AAD7-44D8-BBD7-CCE9431645EC}">
              <a14:shadowObscured xmlns:a14="http://schemas.microsoft.com/office/drawing/2010/main"/>
            </a:ext>
          </a:extLst>
        </p:spPr>
      </p:pic>
      <p:sp>
        <p:nvSpPr>
          <p:cNvPr id="12" name="Textfeld 11">
            <a:extLst>
              <a:ext uri="{FF2B5EF4-FFF2-40B4-BE49-F238E27FC236}">
                <a16:creationId xmlns:a16="http://schemas.microsoft.com/office/drawing/2014/main" id="{5813DF97-7387-174B-956A-F6832E0C0CCF}"/>
              </a:ext>
            </a:extLst>
          </p:cNvPr>
          <p:cNvSpPr txBox="1"/>
          <p:nvPr/>
        </p:nvSpPr>
        <p:spPr>
          <a:xfrm>
            <a:off x="890669" y="4053717"/>
            <a:ext cx="3308301" cy="244161"/>
          </a:xfrm>
          <a:prstGeom prst="rect">
            <a:avLst/>
          </a:prstGeom>
          <a:noFill/>
        </p:spPr>
        <p:txBody>
          <a:bodyPr wrap="square">
            <a:spAutoFit/>
          </a:bodyPr>
          <a:lstStyle/>
          <a:p>
            <a:r>
              <a:rPr lang="de-DE" sz="1000" dirty="0">
                <a:effectLst/>
                <a:latin typeface="Arial" panose="020B0604020202020204" pitchFamily="34" charset="0"/>
                <a:ea typeface="Calibri" panose="020F0502020204030204" pitchFamily="34" charset="0"/>
                <a:cs typeface="Arial" panose="020B0604020202020204" pitchFamily="34" charset="0"/>
              </a:rPr>
              <a:t>Seat </a:t>
            </a:r>
            <a:r>
              <a:rPr lang="de-DE" sz="1000" dirty="0" err="1">
                <a:effectLst/>
                <a:latin typeface="Arial" panose="020B0604020202020204" pitchFamily="34" charset="0"/>
                <a:ea typeface="Calibri" panose="020F0502020204030204" pitchFamily="34" charset="0"/>
                <a:cs typeface="Arial" panose="020B0604020202020204" pitchFamily="34" charset="0"/>
              </a:rPr>
              <a:t>pitch</a:t>
            </a:r>
            <a:r>
              <a:rPr lang="de-DE" sz="1000" dirty="0">
                <a:effectLst/>
                <a:latin typeface="Arial" panose="020B0604020202020204" pitchFamily="34" charset="0"/>
                <a:ea typeface="Calibri" panose="020F0502020204030204" pitchFamily="34" charset="0"/>
                <a:cs typeface="Arial" panose="020B0604020202020204" pitchFamily="34" charset="0"/>
              </a:rPr>
              <a:t> 31” (Honig 2018)</a:t>
            </a:r>
            <a:r>
              <a:rPr lang="de-DE" sz="1000" dirty="0">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pic>
        <p:nvPicPr>
          <p:cNvPr id="10" name="Imagem 10" descr="Ein Bild, das Person, Auto, Mann, Hütte enthält.&#10;&#10;Automatisch generierte Beschreibung">
            <a:extLst>
              <a:ext uri="{FF2B5EF4-FFF2-40B4-BE49-F238E27FC236}">
                <a16:creationId xmlns:a16="http://schemas.microsoft.com/office/drawing/2014/main" id="{7011FA34-67A2-41B5-9BDA-78F11243CAD1}"/>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233" r="233"/>
          <a:stretch>
            <a:fillRect/>
          </a:stretch>
        </p:blipFill>
        <p:spPr bwMode="auto">
          <a:xfrm>
            <a:off x="5006025" y="1480360"/>
            <a:ext cx="3442722" cy="2593993"/>
          </a:xfrm>
          <a:prstGeom prst="rect">
            <a:avLst/>
          </a:prstGeom>
          <a:ln>
            <a:noFill/>
          </a:ln>
          <a:extLst>
            <a:ext uri="{53640926-AAD7-44D8-BBD7-CCE9431645EC}">
              <a14:shadowObscured xmlns:a14="http://schemas.microsoft.com/office/drawing/2010/main"/>
            </a:ext>
          </a:extLst>
        </p:spPr>
      </p:pic>
      <p:sp>
        <p:nvSpPr>
          <p:cNvPr id="14" name="Textfeld 13">
            <a:extLst>
              <a:ext uri="{FF2B5EF4-FFF2-40B4-BE49-F238E27FC236}">
                <a16:creationId xmlns:a16="http://schemas.microsoft.com/office/drawing/2014/main" id="{C4D5110D-603F-1B4E-A813-215E7D1B09AD}"/>
              </a:ext>
            </a:extLst>
          </p:cNvPr>
          <p:cNvSpPr txBox="1"/>
          <p:nvPr/>
        </p:nvSpPr>
        <p:spPr>
          <a:xfrm>
            <a:off x="4935687" y="4053717"/>
            <a:ext cx="3420524" cy="246221"/>
          </a:xfrm>
          <a:prstGeom prst="rect">
            <a:avLst/>
          </a:prstGeom>
          <a:noFill/>
        </p:spPr>
        <p:txBody>
          <a:bodyPr wrap="square">
            <a:spAutoFit/>
          </a:bodyPr>
          <a:lstStyle/>
          <a:p>
            <a:r>
              <a:rPr lang="de-DE" sz="1000" dirty="0">
                <a:effectLst/>
                <a:latin typeface="Arial" panose="020B0604020202020204" pitchFamily="34" charset="0"/>
                <a:ea typeface="Calibri" panose="020F0502020204030204" pitchFamily="34" charset="0"/>
                <a:cs typeface="Arial" panose="020B0604020202020204" pitchFamily="34" charset="0"/>
              </a:rPr>
              <a:t>Seat </a:t>
            </a:r>
            <a:r>
              <a:rPr lang="de-DE" sz="1000" dirty="0" err="1">
                <a:effectLst/>
                <a:latin typeface="Arial" panose="020B0604020202020204" pitchFamily="34" charset="0"/>
                <a:ea typeface="Calibri" panose="020F0502020204030204" pitchFamily="34" charset="0"/>
                <a:cs typeface="Arial" panose="020B0604020202020204" pitchFamily="34" charset="0"/>
              </a:rPr>
              <a:t>pitch</a:t>
            </a:r>
            <a:r>
              <a:rPr lang="de-DE" sz="1000" dirty="0">
                <a:effectLst/>
                <a:latin typeface="Arial" panose="020B0604020202020204" pitchFamily="34" charset="0"/>
                <a:ea typeface="Calibri" panose="020F0502020204030204" pitchFamily="34" charset="0"/>
                <a:cs typeface="Arial" panose="020B0604020202020204" pitchFamily="34" charset="0"/>
              </a:rPr>
              <a:t> 34” (Honig 2018)</a:t>
            </a:r>
            <a:r>
              <a:rPr lang="de-DE" sz="1000" dirty="0">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CE5DF751-AE61-FE44-BA1F-75A1D8598966}"/>
              </a:ext>
            </a:extLst>
          </p:cNvPr>
          <p:cNvSpPr txBox="1"/>
          <p:nvPr/>
        </p:nvSpPr>
        <p:spPr>
          <a:xfrm>
            <a:off x="5170387" y="5418887"/>
            <a:ext cx="3154420" cy="595804"/>
          </a:xfrm>
          <a:prstGeom prst="rect">
            <a:avLst/>
          </a:prstGeom>
          <a:noFill/>
        </p:spPr>
        <p:txBody>
          <a:bodyPr wrap="square">
            <a:spAutoFit/>
          </a:bodyPr>
          <a:lstStyle/>
          <a:p>
            <a:pPr algn="just">
              <a:lnSpc>
                <a:spcPct val="120000"/>
              </a:lnSpc>
            </a:pPr>
            <a:r>
              <a:rPr lang="de-DE" sz="1000" b="1" dirty="0">
                <a:effectLst/>
                <a:latin typeface="Arial" panose="020B0604020202020204" pitchFamily="34" charset="0"/>
                <a:ea typeface="Calibri" panose="020F0502020204030204" pitchFamily="34" charset="0"/>
                <a:cs typeface="Arial" panose="020B0604020202020204" pitchFamily="34" charset="0"/>
              </a:rPr>
              <a:t>Table 6.1</a:t>
            </a:r>
            <a:r>
              <a:rPr lang="de-DE"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Legroom for considered percentiles at a 29” and 34” seat pitch </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dirty="0" err="1">
                <a:effectLst/>
                <a:latin typeface="Arial" panose="020B0604020202020204" pitchFamily="34" charset="0"/>
                <a:ea typeface="Times New Roman" panose="02020603050405020304" pitchFamily="18" charset="0"/>
                <a:cs typeface="Arial" panose="020B0604020202020204" pitchFamily="34" charset="0"/>
              </a:rPr>
              <a:t>SeatMaestro</a:t>
            </a:r>
            <a:r>
              <a:rPr lang="en-US" sz="800" dirty="0">
                <a:effectLst/>
                <a:latin typeface="Arial" panose="020B0604020202020204" pitchFamily="34" charset="0"/>
                <a:ea typeface="Times New Roman" panose="02020603050405020304" pitchFamily="18" charset="0"/>
                <a:cs typeface="Arial" panose="020B0604020202020204" pitchFamily="34" charset="0"/>
              </a:rPr>
              <a:t> 2021a and </a:t>
            </a:r>
            <a:r>
              <a:rPr lang="en-US" sz="800" dirty="0" err="1">
                <a:effectLst/>
                <a:latin typeface="Arial" panose="020B0604020202020204" pitchFamily="34" charset="0"/>
                <a:ea typeface="Times New Roman" panose="02020603050405020304" pitchFamily="18" charset="0"/>
                <a:cs typeface="Arial" panose="020B0604020202020204" pitchFamily="34" charset="0"/>
              </a:rPr>
              <a:t>Ergocenter</a:t>
            </a:r>
            <a:r>
              <a:rPr lang="en-US" sz="800" dirty="0">
                <a:effectLst/>
                <a:latin typeface="Arial" panose="020B0604020202020204" pitchFamily="34" charset="0"/>
                <a:ea typeface="Times New Roman" panose="02020603050405020304" pitchFamily="18" charset="0"/>
                <a:cs typeface="Arial" panose="020B0604020202020204" pitchFamily="34" charset="0"/>
              </a:rPr>
              <a:t> NCSU 2006)</a:t>
            </a:r>
            <a:endParaRPr lang="en-US" sz="1000" dirty="0">
              <a:latin typeface="Arial" panose="020B0604020202020204" pitchFamily="34" charset="0"/>
              <a:cs typeface="Arial" panose="020B0604020202020204" pitchFamily="34" charset="0"/>
            </a:endParaRPr>
          </a:p>
        </p:txBody>
      </p:sp>
      <p:sp>
        <p:nvSpPr>
          <p:cNvPr id="18" name="Pfeil nach rechts 17">
            <a:extLst>
              <a:ext uri="{FF2B5EF4-FFF2-40B4-BE49-F238E27FC236}">
                <a16:creationId xmlns:a16="http://schemas.microsoft.com/office/drawing/2014/main" id="{16F93EEC-8593-714A-9ED7-5A346D84FCD4}"/>
              </a:ext>
            </a:extLst>
          </p:cNvPr>
          <p:cNvSpPr/>
          <p:nvPr/>
        </p:nvSpPr>
        <p:spPr bwMode="auto">
          <a:xfrm rot="4543874">
            <a:off x="2773607" y="2448648"/>
            <a:ext cx="625997" cy="23936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19" name="Textfeld 18">
            <a:extLst>
              <a:ext uri="{FF2B5EF4-FFF2-40B4-BE49-F238E27FC236}">
                <a16:creationId xmlns:a16="http://schemas.microsoft.com/office/drawing/2014/main" id="{5AE6A432-25D1-9E46-8D29-5FFE54E582FE}"/>
              </a:ext>
            </a:extLst>
          </p:cNvPr>
          <p:cNvSpPr txBox="1"/>
          <p:nvPr/>
        </p:nvSpPr>
        <p:spPr>
          <a:xfrm>
            <a:off x="2418671" y="1532353"/>
            <a:ext cx="2178802" cy="646331"/>
          </a:xfrm>
          <a:prstGeom prst="rect">
            <a:avLst/>
          </a:prstGeom>
          <a:solidFill>
            <a:schemeClr val="bg1"/>
          </a:solidFill>
        </p:spPr>
        <p:txBody>
          <a:bodyPr wrap="none" rtlCol="0">
            <a:spAutoFit/>
          </a:bodyPr>
          <a:lstStyle/>
          <a:p>
            <a:r>
              <a:rPr lang="en-US" sz="900" b="1" dirty="0">
                <a:solidFill>
                  <a:srgbClr val="FF0000"/>
                </a:solidFill>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Uncomfortable/ unnatural knee angle</a:t>
            </a:r>
          </a:p>
          <a:p>
            <a:r>
              <a:rPr lang="en-US" sz="900" b="1" dirty="0">
                <a:solidFill>
                  <a:srgbClr val="FF0000"/>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Limited legroom and body freedom</a:t>
            </a:r>
          </a:p>
          <a:p>
            <a:r>
              <a:rPr lang="en-US" sz="900" b="1" dirty="0">
                <a:solidFill>
                  <a:srgbClr val="00B050"/>
                </a:solidFill>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More seat rows</a:t>
            </a:r>
          </a:p>
          <a:p>
            <a:r>
              <a:rPr lang="en-US" sz="900" dirty="0">
                <a:latin typeface="Arial" panose="020B0604020202020204" pitchFamily="34" charset="0"/>
                <a:cs typeface="Arial" panose="020B0604020202020204" pitchFamily="34" charset="0"/>
                <a:sym typeface="Wingdings" pitchFamily="2" charset="2"/>
              </a:rPr>
              <a:t></a:t>
            </a:r>
            <a:r>
              <a:rPr lang="en-US" sz="900" dirty="0">
                <a:latin typeface="Arial" panose="020B0604020202020204" pitchFamily="34" charset="0"/>
                <a:cs typeface="Arial" panose="020B0604020202020204" pitchFamily="34" charset="0"/>
              </a:rPr>
              <a:t>Low-cost airlines /</a:t>
            </a:r>
            <a:r>
              <a:rPr lang="en-US" sz="900" dirty="0">
                <a:latin typeface="Arial" panose="020B0604020202020204" pitchFamily="34" charset="0"/>
                <a:cs typeface="Arial" panose="020B0604020202020204" pitchFamily="34" charset="0"/>
                <a:sym typeface="Wingdings" pitchFamily="2" charset="2"/>
              </a:rPr>
              <a:t>economy class</a:t>
            </a:r>
            <a:endParaRPr lang="en-US" sz="900" dirty="0">
              <a:latin typeface="Arial" panose="020B0604020202020204" pitchFamily="34" charset="0"/>
              <a:cs typeface="Arial" panose="020B0604020202020204" pitchFamily="34" charset="0"/>
            </a:endParaRPr>
          </a:p>
        </p:txBody>
      </p:sp>
      <p:sp>
        <p:nvSpPr>
          <p:cNvPr id="23" name="Pfeil nach rechts 22">
            <a:extLst>
              <a:ext uri="{FF2B5EF4-FFF2-40B4-BE49-F238E27FC236}">
                <a16:creationId xmlns:a16="http://schemas.microsoft.com/office/drawing/2014/main" id="{34C60C02-16BD-E742-BC92-4F2942697CC2}"/>
              </a:ext>
            </a:extLst>
          </p:cNvPr>
          <p:cNvSpPr/>
          <p:nvPr/>
        </p:nvSpPr>
        <p:spPr bwMode="auto">
          <a:xfrm rot="4543874">
            <a:off x="6875915" y="2571067"/>
            <a:ext cx="625997" cy="23936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24" name="Textfeld 23">
            <a:extLst>
              <a:ext uri="{FF2B5EF4-FFF2-40B4-BE49-F238E27FC236}">
                <a16:creationId xmlns:a16="http://schemas.microsoft.com/office/drawing/2014/main" id="{560F62EF-4CB2-854E-8D03-C327612EE0D2}"/>
              </a:ext>
            </a:extLst>
          </p:cNvPr>
          <p:cNvSpPr txBox="1"/>
          <p:nvPr/>
        </p:nvSpPr>
        <p:spPr>
          <a:xfrm>
            <a:off x="6473536" y="1576604"/>
            <a:ext cx="2241626" cy="507831"/>
          </a:xfrm>
          <a:prstGeom prst="rect">
            <a:avLst/>
          </a:prstGeom>
          <a:solidFill>
            <a:schemeClr val="bg1"/>
          </a:solidFill>
        </p:spPr>
        <p:txBody>
          <a:bodyPr wrap="square" rtlCol="0">
            <a:spAutoFit/>
          </a:bodyPr>
          <a:lstStyle/>
          <a:p>
            <a:r>
              <a:rPr lang="en-US" sz="900" b="1" dirty="0">
                <a:solidFill>
                  <a:srgbClr val="00B050"/>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More comfortable </a:t>
            </a:r>
          </a:p>
          <a:p>
            <a:r>
              <a:rPr lang="en-US" sz="900" b="1" dirty="0">
                <a:solidFill>
                  <a:srgbClr val="FF0000"/>
                </a:solidFill>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Less seat rows</a:t>
            </a:r>
          </a:p>
          <a:p>
            <a:r>
              <a:rPr lang="en-US" sz="900" dirty="0">
                <a:latin typeface="Arial" panose="020B0604020202020204" pitchFamily="34" charset="0"/>
                <a:cs typeface="Arial" panose="020B0604020202020204" pitchFamily="34" charset="0"/>
                <a:sym typeface="Wingdings" pitchFamily="2" charset="2"/>
              </a:rPr>
              <a:t> Legacy airlines /Starting from B/C</a:t>
            </a:r>
            <a:endParaRPr lang="en-US" sz="900" dirty="0">
              <a:latin typeface="Arial" panose="020B0604020202020204" pitchFamily="34" charset="0"/>
              <a:cs typeface="Arial" panose="020B0604020202020204" pitchFamily="34" charset="0"/>
            </a:endParaRPr>
          </a:p>
        </p:txBody>
      </p:sp>
      <p:sp>
        <p:nvSpPr>
          <p:cNvPr id="27" name="Textfeld 26">
            <a:extLst>
              <a:ext uri="{FF2B5EF4-FFF2-40B4-BE49-F238E27FC236}">
                <a16:creationId xmlns:a16="http://schemas.microsoft.com/office/drawing/2014/main" id="{FF2AAD91-90A7-054D-A30D-6D4A92A1CF8A}"/>
              </a:ext>
            </a:extLst>
          </p:cNvPr>
          <p:cNvSpPr txBox="1"/>
          <p:nvPr/>
        </p:nvSpPr>
        <p:spPr>
          <a:xfrm>
            <a:off x="2106948" y="5966518"/>
            <a:ext cx="3090364" cy="230832"/>
          </a:xfrm>
          <a:prstGeom prst="rect">
            <a:avLst/>
          </a:prstGeom>
          <a:noFill/>
        </p:spPr>
        <p:txBody>
          <a:bodyPr wrap="square">
            <a:spAutoFit/>
          </a:bodyPr>
          <a:lstStyle/>
          <a:p>
            <a:r>
              <a:rPr lang="en-US" sz="900" b="1" dirty="0">
                <a:effectLst/>
                <a:latin typeface="Arial" panose="020B0604020202020204" pitchFamily="34" charset="0"/>
                <a:ea typeface="Calibri" panose="020F0502020204030204" pitchFamily="34" charset="0"/>
                <a:cs typeface="Arial" panose="020B0604020202020204" pitchFamily="34" charset="0"/>
              </a:rPr>
              <a:t>Clearance </a:t>
            </a:r>
            <a:r>
              <a:rPr lang="en-US" sz="900" dirty="0">
                <a:effectLst/>
                <a:latin typeface="Arial" panose="020B0604020202020204" pitchFamily="34" charset="0"/>
                <a:ea typeface="Calibri" panose="020F0502020204030204" pitchFamily="34" charset="0"/>
                <a:cs typeface="Arial" panose="020B0604020202020204" pitchFamily="34" charset="0"/>
              </a:rPr>
              <a:t>(at knee height) </a:t>
            </a:r>
            <a:r>
              <a:rPr lang="en-US" sz="900" b="1" dirty="0">
                <a:effectLst/>
                <a:latin typeface="Arial" panose="020B0604020202020204" pitchFamily="34" charset="0"/>
                <a:ea typeface="Calibri" panose="020F0502020204030204" pitchFamily="34" charset="0"/>
                <a:cs typeface="Arial" panose="020B0604020202020204" pitchFamily="34" charset="0"/>
              </a:rPr>
              <a:t>= Legroom - BKL</a:t>
            </a:r>
            <a:endParaRPr lang="en-US" sz="900" dirty="0">
              <a:latin typeface="Arial" panose="020B0604020202020204" pitchFamily="34" charset="0"/>
              <a:ea typeface="Calibri" panose="020F0502020204030204" pitchFamily="34" charset="0"/>
              <a:cs typeface="Arial" panose="020B0604020202020204" pitchFamily="34" charset="0"/>
            </a:endParaRPr>
          </a:p>
        </p:txBody>
      </p:sp>
      <p:sp>
        <p:nvSpPr>
          <p:cNvPr id="47" name="Rechteck 46">
            <a:extLst>
              <a:ext uri="{FF2B5EF4-FFF2-40B4-BE49-F238E27FC236}">
                <a16:creationId xmlns:a16="http://schemas.microsoft.com/office/drawing/2014/main" id="{AEFA099E-B1DC-4848-967D-3D254CD33E10}"/>
              </a:ext>
            </a:extLst>
          </p:cNvPr>
          <p:cNvSpPr/>
          <p:nvPr/>
        </p:nvSpPr>
        <p:spPr bwMode="auto">
          <a:xfrm>
            <a:off x="3877259" y="5761692"/>
            <a:ext cx="315599" cy="2079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Textfeld 40">
            <a:extLst>
              <a:ext uri="{FF2B5EF4-FFF2-40B4-BE49-F238E27FC236}">
                <a16:creationId xmlns:a16="http://schemas.microsoft.com/office/drawing/2014/main" id="{B4874327-D06C-344A-873C-3EDFB61E5C55}"/>
              </a:ext>
            </a:extLst>
          </p:cNvPr>
          <p:cNvSpPr txBox="1"/>
          <p:nvPr/>
        </p:nvSpPr>
        <p:spPr>
          <a:xfrm>
            <a:off x="5279571" y="4523177"/>
            <a:ext cx="3322578" cy="861774"/>
          </a:xfrm>
          <a:prstGeom prst="rect">
            <a:avLst/>
          </a:prstGeom>
          <a:solidFill>
            <a:schemeClr val="bg1"/>
          </a:solidFill>
          <a:ln>
            <a:noFill/>
          </a:ln>
        </p:spPr>
        <p:txBody>
          <a:bodyPr wrap="square">
            <a:spAutoFit/>
          </a:bodyPr>
          <a:lstStyle/>
          <a:p>
            <a:r>
              <a:rPr lang="en-US" sz="1000" dirty="0">
                <a:latin typeface="Arial" panose="020B0604020202020204" pitchFamily="34" charset="0"/>
                <a:ea typeface="Calibri" panose="020F0502020204030204" pitchFamily="34" charset="0"/>
                <a:cs typeface="Arial" panose="020B0604020202020204" pitchFamily="34" charset="0"/>
              </a:rPr>
              <a:t>Conditioned by: </a:t>
            </a:r>
          </a:p>
          <a:p>
            <a:pPr marL="171450" indent="-171450">
              <a:buFont typeface="Arial" panose="020B0604020202020204" pitchFamily="34" charset="0"/>
              <a:buChar char="•"/>
            </a:pPr>
            <a:r>
              <a:rPr lang="en-US" sz="1000" b="1" dirty="0">
                <a:latin typeface="Arial" panose="020B0604020202020204" pitchFamily="34" charset="0"/>
                <a:ea typeface="Calibri" panose="020F0502020204030204" pitchFamily="34" charset="0"/>
                <a:cs typeface="Arial" panose="020B0604020202020204" pitchFamily="34" charset="0"/>
              </a:rPr>
              <a:t>Demography (body height, weight) – </a:t>
            </a:r>
            <a:r>
              <a:rPr lang="en-US" sz="1000" dirty="0">
                <a:latin typeface="Arial" panose="020B0604020202020204" pitchFamily="34" charset="0"/>
                <a:ea typeface="Calibri" panose="020F0502020204030204" pitchFamily="34" charset="0"/>
                <a:cs typeface="Arial" panose="020B0604020202020204" pitchFamily="34" charset="0"/>
              </a:rPr>
              <a:t>e.g., population of the USA vs. Japan</a:t>
            </a:r>
          </a:p>
          <a:p>
            <a:pPr marL="171450" indent="-171450">
              <a:buFont typeface="Arial" panose="020B0604020202020204" pitchFamily="34" charset="0"/>
              <a:buChar char="•"/>
            </a:pPr>
            <a:r>
              <a:rPr lang="en-US" sz="1000" b="1" dirty="0">
                <a:latin typeface="Arial" panose="020B0604020202020204" pitchFamily="34" charset="0"/>
                <a:ea typeface="Calibri" panose="020F0502020204030204" pitchFamily="34" charset="0"/>
                <a:cs typeface="Arial" panose="020B0604020202020204" pitchFamily="34" charset="0"/>
              </a:rPr>
              <a:t>Gender</a:t>
            </a:r>
          </a:p>
          <a:p>
            <a:pPr marL="171450" indent="-171450">
              <a:buFont typeface="Arial" panose="020B0604020202020204" pitchFamily="34" charset="0"/>
              <a:buChar char="•"/>
            </a:pPr>
            <a:r>
              <a:rPr lang="en-US" sz="1000" b="1" dirty="0">
                <a:latin typeface="Arial" panose="020B0604020202020204" pitchFamily="34" charset="0"/>
                <a:ea typeface="Calibri" panose="020F0502020204030204" pitchFamily="34" charset="0"/>
                <a:cs typeface="Arial" panose="020B0604020202020204" pitchFamily="34" charset="0"/>
              </a:rPr>
              <a:t>Market strategy – </a:t>
            </a:r>
            <a:r>
              <a:rPr lang="en-US" sz="1000" dirty="0">
                <a:latin typeface="Arial" panose="020B0604020202020204" pitchFamily="34" charset="0"/>
                <a:ea typeface="Calibri" panose="020F0502020204030204" pitchFamily="34" charset="0"/>
                <a:cs typeface="Arial" panose="020B0604020202020204" pitchFamily="34" charset="0"/>
              </a:rPr>
              <a:t>low-cost vs. legacy airlines</a:t>
            </a:r>
          </a:p>
        </p:txBody>
      </p:sp>
      <p:grpSp>
        <p:nvGrpSpPr>
          <p:cNvPr id="42" name="Gruppieren 41">
            <a:extLst>
              <a:ext uri="{FF2B5EF4-FFF2-40B4-BE49-F238E27FC236}">
                <a16:creationId xmlns:a16="http://schemas.microsoft.com/office/drawing/2014/main" id="{16D50F57-270F-E149-8265-FBD9AE58F31B}"/>
              </a:ext>
            </a:extLst>
          </p:cNvPr>
          <p:cNvGrpSpPr/>
          <p:nvPr/>
        </p:nvGrpSpPr>
        <p:grpSpPr>
          <a:xfrm>
            <a:off x="269508" y="4196613"/>
            <a:ext cx="2652368" cy="2161092"/>
            <a:chOff x="92467" y="4103173"/>
            <a:chExt cx="2772018" cy="2263750"/>
          </a:xfrm>
        </p:grpSpPr>
        <p:pic>
          <p:nvPicPr>
            <p:cNvPr id="25" name="Grafik 33">
              <a:extLst>
                <a:ext uri="{FF2B5EF4-FFF2-40B4-BE49-F238E27FC236}">
                  <a16:creationId xmlns:a16="http://schemas.microsoft.com/office/drawing/2014/main" id="{8E9A496B-E6AD-D847-847D-0107FC65BE84}"/>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990" b="97917" l="625" r="36094">
                          <a14:foregroundMark x1="11563" y1="25260" x2="19219" y2="5990"/>
                          <a14:foregroundMark x1="19219" y1="5990" x2="17813" y2="28125"/>
                          <a14:foregroundMark x1="17813" y1="28125" x2="10938" y2="23438"/>
                          <a14:foregroundMark x1="8125" y1="57552" x2="5625" y2="79427"/>
                          <a14:foregroundMark x1="5625" y1="79427" x2="12812" y2="97917"/>
                          <a14:foregroundMark x1="12812" y1="97917" x2="26406" y2="98698"/>
                          <a14:foregroundMark x1="26406" y1="98698" x2="36094" y2="82813"/>
                          <a14:foregroundMark x1="36094" y1="82813" x2="28125" y2="63542"/>
                          <a14:foregroundMark x1="28125" y1="63542" x2="15625" y2="55469"/>
                          <a14:foregroundMark x1="15625" y1="55469" x2="7656" y2="58073"/>
                          <a14:foregroundMark x1="32188" y1="89583" x2="11875" y2="98177"/>
                          <a14:foregroundMark x1="11875" y1="98177" x2="25625" y2="83854"/>
                          <a14:foregroundMark x1="25625" y1="83854" x2="32344" y2="88281"/>
                          <a14:foregroundMark x1="5938" y1="50260" x2="5313" y2="50260"/>
                          <a14:foregroundMark x1="1406" y1="54427" x2="7344" y2="53906"/>
                          <a14:foregroundMark x1="4844" y1="52604" x2="5313" y2="52865"/>
                          <a14:foregroundMark x1="625" y1="52083" x2="8438" y2="48698"/>
                          <a14:foregroundMark x1="13281" y1="13021" x2="19688" y2="14063"/>
                        </a14:backgroundRemoval>
                      </a14:imgEffect>
                    </a14:imgLayer>
                  </a14:imgProps>
                </a:ext>
                <a:ext uri="{28A0092B-C50C-407E-A947-70E740481C1C}">
                  <a14:useLocalDpi xmlns:a14="http://schemas.microsoft.com/office/drawing/2010/main" val="0"/>
                </a:ext>
              </a:extLst>
            </a:blip>
            <a:srcRect r="61049"/>
            <a:stretch/>
          </p:blipFill>
          <p:spPr bwMode="auto">
            <a:xfrm>
              <a:off x="92467" y="4103173"/>
              <a:ext cx="1419726" cy="2184400"/>
            </a:xfrm>
            <a:prstGeom prst="rect">
              <a:avLst/>
            </a:prstGeom>
            <a:noFill/>
            <a:extLst>
              <a:ext uri="{909E8E84-426E-40DD-AFC4-6F175D3DCCD1}">
                <a14:hiddenFill xmlns:a14="http://schemas.microsoft.com/office/drawing/2010/main">
                  <a:solidFill>
                    <a:srgbClr val="FFFFFF"/>
                  </a:solidFill>
                </a14:hiddenFill>
              </a:ext>
            </a:extLst>
          </p:spPr>
        </p:pic>
        <p:sp>
          <p:nvSpPr>
            <p:cNvPr id="35" name="Rechteck 34">
              <a:extLst>
                <a:ext uri="{FF2B5EF4-FFF2-40B4-BE49-F238E27FC236}">
                  <a16:creationId xmlns:a16="http://schemas.microsoft.com/office/drawing/2014/main" id="{7ABF1222-A12D-E242-9DD4-E97789BB53FF}"/>
                </a:ext>
              </a:extLst>
            </p:cNvPr>
            <p:cNvSpPr/>
            <p:nvPr/>
          </p:nvSpPr>
          <p:spPr bwMode="auto">
            <a:xfrm>
              <a:off x="774236" y="6153845"/>
              <a:ext cx="307025" cy="160187"/>
            </a:xfrm>
            <a:prstGeom prst="rect">
              <a:avLst/>
            </a:prstGeom>
            <a:solidFill>
              <a:srgbClr val="FF0000">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43" name="Textfeld 42">
              <a:extLst>
                <a:ext uri="{FF2B5EF4-FFF2-40B4-BE49-F238E27FC236}">
                  <a16:creationId xmlns:a16="http://schemas.microsoft.com/office/drawing/2014/main" id="{A771EAE0-87B2-E849-B760-E9420DBD9944}"/>
                </a:ext>
              </a:extLst>
            </p:cNvPr>
            <p:cNvSpPr txBox="1"/>
            <p:nvPr/>
          </p:nvSpPr>
          <p:spPr>
            <a:xfrm>
              <a:off x="1264853" y="6123715"/>
              <a:ext cx="1599632" cy="243208"/>
            </a:xfrm>
            <a:prstGeom prst="rect">
              <a:avLst/>
            </a:prstGeom>
            <a:noFill/>
          </p:spPr>
          <p:txBody>
            <a:bodyPr wrap="square">
              <a:spAutoFit/>
            </a:bodyPr>
            <a:lstStyle/>
            <a:p>
              <a:pPr algn="just" hangingPunct="0">
                <a:lnSpc>
                  <a:spcPct val="120000"/>
                </a:lnSpc>
              </a:pPr>
              <a:r>
                <a:rPr kumimoji="0" lang="en-US" altLang="de-DE" sz="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(edited from </a:t>
              </a:r>
              <a:r>
                <a:rPr kumimoji="0" lang="en-US" altLang="de-DE" sz="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Gosende</a:t>
              </a:r>
              <a:r>
                <a:rPr kumimoji="0" lang="en-US" altLang="de-DE" sz="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2017)</a:t>
              </a:r>
              <a:endParaRPr lang="en-US" sz="800" dirty="0">
                <a:solidFill>
                  <a:srgbClr val="000000"/>
                </a:solidFill>
                <a:effectLst/>
                <a:latin typeface="Times" pitchFamily="2" charset="0"/>
                <a:ea typeface="Times New Roman" panose="02020603050405020304" pitchFamily="18" charset="0"/>
              </a:endParaRPr>
            </a:p>
          </p:txBody>
        </p:sp>
      </p:grpSp>
      <p:grpSp>
        <p:nvGrpSpPr>
          <p:cNvPr id="46" name="Gruppieren 45">
            <a:extLst>
              <a:ext uri="{FF2B5EF4-FFF2-40B4-BE49-F238E27FC236}">
                <a16:creationId xmlns:a16="http://schemas.microsoft.com/office/drawing/2014/main" id="{B2A28E7C-ACC3-6145-9A22-8400A5E63277}"/>
              </a:ext>
            </a:extLst>
          </p:cNvPr>
          <p:cNvGrpSpPr/>
          <p:nvPr/>
        </p:nvGrpSpPr>
        <p:grpSpPr>
          <a:xfrm>
            <a:off x="1678180" y="4621801"/>
            <a:ext cx="3213100" cy="1355090"/>
            <a:chOff x="1732609" y="4643572"/>
            <a:chExt cx="3213100" cy="1355090"/>
          </a:xfrm>
        </p:grpSpPr>
        <p:pic>
          <p:nvPicPr>
            <p:cNvPr id="15" name="Grafik 14">
              <a:extLst>
                <a:ext uri="{FF2B5EF4-FFF2-40B4-BE49-F238E27FC236}">
                  <a16:creationId xmlns:a16="http://schemas.microsoft.com/office/drawing/2014/main" id="{5B3849F8-65BB-5C45-B3F2-1886405266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2609" y="4643572"/>
              <a:ext cx="3213100" cy="1355090"/>
            </a:xfrm>
            <a:prstGeom prst="rect">
              <a:avLst/>
            </a:prstGeom>
          </p:spPr>
        </p:pic>
        <p:sp>
          <p:nvSpPr>
            <p:cNvPr id="40" name="Rechteck 39">
              <a:extLst>
                <a:ext uri="{FF2B5EF4-FFF2-40B4-BE49-F238E27FC236}">
                  <a16:creationId xmlns:a16="http://schemas.microsoft.com/office/drawing/2014/main" id="{D1F54B17-31AF-AD4D-B30F-5E9EE412B273}"/>
                </a:ext>
              </a:extLst>
            </p:cNvPr>
            <p:cNvSpPr/>
            <p:nvPr/>
          </p:nvSpPr>
          <p:spPr bwMode="auto">
            <a:xfrm>
              <a:off x="3882595" y="5747868"/>
              <a:ext cx="307025" cy="206884"/>
            </a:xfrm>
            <a:prstGeom prst="rect">
              <a:avLst/>
            </a:prstGeom>
            <a:solidFill>
              <a:srgbClr val="FFAAB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latin typeface="Arial" panose="020B0604020202020204" pitchFamily="34" charset="0"/>
                  <a:cs typeface="Arial" panose="020B0604020202020204" pitchFamily="34" charset="0"/>
                </a:rPr>
                <a:t>-</a:t>
              </a: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360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32" name="Text Box 9"/>
          <p:cNvSpPr txBox="1">
            <a:spLocks noChangeArrowheads="1"/>
          </p:cNvSpPr>
          <p:nvPr/>
        </p:nvSpPr>
        <p:spPr bwMode="auto">
          <a:xfrm>
            <a:off x="525572" y="1684665"/>
            <a:ext cx="8151068" cy="4423262"/>
          </a:xfrm>
          <a:prstGeom prst="rect">
            <a:avLst/>
          </a:prstGeom>
          <a:noFill/>
          <a:ln w="9525">
            <a:noFill/>
            <a:miter lim="800000"/>
            <a:headEnd/>
            <a:tailEnd/>
          </a:ln>
        </p:spPr>
        <p:txBody>
          <a:bodyPr wrap="square">
            <a:spAutoFit/>
          </a:bodyPr>
          <a:lstStyle/>
          <a:p>
            <a:pPr marL="358775" indent="-358775" defTabSz="801688" eaLnBrk="1" hangingPunct="1">
              <a:lnSpc>
                <a:spcPct val="120000"/>
              </a:lnSpc>
              <a:spcBef>
                <a:spcPts val="0"/>
              </a:spcBef>
              <a:buFont typeface="Arial" pitchFamily="34" charset="0"/>
              <a:buChar char="●"/>
              <a:defRPr/>
            </a:pPr>
            <a:r>
              <a:rPr lang="en-US" sz="2000" kern="0" dirty="0">
                <a:latin typeface="Arial" pitchFamily="34" charset="0"/>
                <a:cs typeface="Arial" pitchFamily="34" charset="0"/>
              </a:rPr>
              <a:t>Introduction</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General Considerations</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Which Missions are Being Flown</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Aircraft and Missions Considered</a:t>
            </a:r>
          </a:p>
          <a:p>
            <a:pPr marL="358775" indent="-358775" defTabSz="801688" eaLnBrk="1" hangingPunct="1">
              <a:lnSpc>
                <a:spcPct val="120000"/>
              </a:lnSpc>
              <a:spcBef>
                <a:spcPts val="0"/>
              </a:spcBef>
              <a:buFont typeface="Arial" pitchFamily="34" charset="0"/>
              <a:buChar char="●"/>
              <a:defRPr/>
            </a:pPr>
            <a:r>
              <a:rPr lang="en-US" sz="2000" kern="0" dirty="0">
                <a:solidFill>
                  <a:schemeClr val="accent2">
                    <a:lumMod val="25000"/>
                  </a:schemeClr>
                </a:solidFill>
                <a:latin typeface="Arial" pitchFamily="34" charset="0"/>
                <a:cs typeface="Arial" pitchFamily="34" charset="0"/>
              </a:rPr>
              <a:t>Fuel Consumption of the Airbus A321LR</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The Breguet Range and Aircraft Weight</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Fuel Consumption – kg/100/PAX</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Comparison of Fuel Consumption (Standard, Low- and High-Density Cabin)</a:t>
            </a:r>
            <a:endParaRPr lang="en-US" sz="2000" kern="0" dirty="0">
              <a:solidFill>
                <a:schemeClr val="accent2">
                  <a:lumMod val="25000"/>
                </a:schemeClr>
              </a:solidFill>
              <a:latin typeface="Arial" pitchFamily="34" charset="0"/>
              <a:cs typeface="Arial" pitchFamily="34" charset="0"/>
            </a:endParaRPr>
          </a:p>
          <a:p>
            <a:pPr marL="358775" indent="-358775" defTabSz="801688" eaLnBrk="1" hangingPunct="1">
              <a:lnSpc>
                <a:spcPct val="120000"/>
              </a:lnSpc>
              <a:spcBef>
                <a:spcPts val="0"/>
              </a:spcBef>
              <a:buFont typeface="Arial" pitchFamily="34" charset="0"/>
              <a:buChar char="●"/>
              <a:defRPr/>
            </a:pPr>
            <a:r>
              <a:rPr lang="en-US" sz="2000" kern="0" dirty="0">
                <a:solidFill>
                  <a:schemeClr val="accent2">
                    <a:lumMod val="25000"/>
                  </a:schemeClr>
                </a:solidFill>
                <a:latin typeface="Arial" pitchFamily="34" charset="0"/>
                <a:cs typeface="Arial" pitchFamily="34" charset="0"/>
              </a:rPr>
              <a:t>Direct Operating Costs of the Airbus A321LR</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Composition of the DOC</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Two Methods for the Calculation</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Breguet Factor Calculated from the Payload-Range Diagram?</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DOC Comparison between Aircraft</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Seat-Kilometer Cost Comparison between Aircraft</a:t>
            </a:r>
            <a:endParaRPr lang="en-US" sz="2000" kern="0" dirty="0">
              <a:solidFill>
                <a:schemeClr val="accent2">
                  <a:lumMod val="25000"/>
                </a:schemeClr>
              </a:solidFill>
              <a:latin typeface="Arial" pitchFamily="34" charset="0"/>
              <a:cs typeface="Arial" pitchFamily="34" charset="0"/>
            </a:endParaRP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sp>
        <p:nvSpPr>
          <p:cNvPr id="6" name="Rectangle 11">
            <a:extLst>
              <a:ext uri="{FF2B5EF4-FFF2-40B4-BE49-F238E27FC236}">
                <a16:creationId xmlns:a16="http://schemas.microsoft.com/office/drawing/2014/main" id="{7F09DEDA-60DF-D946-8724-58B63264A0DB}"/>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Table of Contents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Exemplary Seats (Classes)</a:t>
            </a:r>
          </a:p>
        </p:txBody>
      </p:sp>
      <p:pic>
        <p:nvPicPr>
          <p:cNvPr id="11" name="Grafik 10" descr="Ein Bild, das Hütte, Autositz enthält.&#10;&#10;Automatisch generierte Beschreibung">
            <a:extLst>
              <a:ext uri="{FF2B5EF4-FFF2-40B4-BE49-F238E27FC236}">
                <a16:creationId xmlns:a16="http://schemas.microsoft.com/office/drawing/2014/main" id="{14D8ACA1-19A1-0545-85DD-62150A6F27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37977" y="1787702"/>
            <a:ext cx="3965559" cy="2681556"/>
          </a:xfrm>
          <a:prstGeom prst="rect">
            <a:avLst/>
          </a:prstGeom>
        </p:spPr>
      </p:pic>
      <p:pic>
        <p:nvPicPr>
          <p:cNvPr id="13" name="Grafik 12" descr="Ein Bild, das Hütte, Szene enthält.&#10;&#10;Automatisch generierte Beschreibung">
            <a:extLst>
              <a:ext uri="{FF2B5EF4-FFF2-40B4-BE49-F238E27FC236}">
                <a16:creationId xmlns:a16="http://schemas.microsoft.com/office/drawing/2014/main" id="{EEAA99A5-391D-F240-AB7F-C7746AA98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713" y="1787702"/>
            <a:ext cx="3967200" cy="2681556"/>
          </a:xfrm>
          <a:prstGeom prst="rect">
            <a:avLst/>
          </a:prstGeom>
        </p:spPr>
      </p:pic>
      <p:sp>
        <p:nvSpPr>
          <p:cNvPr id="17" name="Textfeld 16">
            <a:extLst>
              <a:ext uri="{FF2B5EF4-FFF2-40B4-BE49-F238E27FC236}">
                <a16:creationId xmlns:a16="http://schemas.microsoft.com/office/drawing/2014/main" id="{4488675F-755A-E042-93D0-38EC1FF7B496}"/>
              </a:ext>
            </a:extLst>
          </p:cNvPr>
          <p:cNvSpPr txBox="1"/>
          <p:nvPr/>
        </p:nvSpPr>
        <p:spPr>
          <a:xfrm>
            <a:off x="522288" y="4525624"/>
            <a:ext cx="4009292" cy="276999"/>
          </a:xfrm>
          <a:prstGeom prst="rect">
            <a:avLst/>
          </a:prstGeom>
          <a:noFill/>
        </p:spPr>
        <p:txBody>
          <a:bodyPr wrap="square">
            <a:spAutoFit/>
          </a:bodyPr>
          <a:lstStyle/>
          <a:p>
            <a:r>
              <a:rPr lang="de-DE" sz="1200" dirty="0" err="1">
                <a:effectLst/>
                <a:latin typeface="Arial" panose="020B0604020202020204" pitchFamily="34" charset="0"/>
                <a:ea typeface="Calibri" panose="020F0502020204030204" pitchFamily="34" charset="0"/>
                <a:cs typeface="Arial" panose="020B0604020202020204" pitchFamily="34" charset="0"/>
              </a:rPr>
              <a:t>JetBlue</a:t>
            </a:r>
            <a:r>
              <a:rPr lang="de-DE" sz="1200" dirty="0">
                <a:effectLst/>
                <a:latin typeface="Arial" panose="020B0604020202020204" pitchFamily="34" charset="0"/>
                <a:ea typeface="Calibri" panose="020F0502020204030204" pitchFamily="34" charset="0"/>
                <a:cs typeface="Arial" panose="020B0604020202020204" pitchFamily="34" charset="0"/>
              </a:rPr>
              <a:t> Mint Studio – business class (</a:t>
            </a:r>
            <a:r>
              <a:rPr lang="de-DE" sz="1200" dirty="0" err="1">
                <a:effectLst/>
                <a:latin typeface="Arial" panose="020B0604020202020204" pitchFamily="34" charset="0"/>
                <a:ea typeface="Calibri" panose="020F0502020204030204" pitchFamily="34" charset="0"/>
                <a:cs typeface="Arial" panose="020B0604020202020204" pitchFamily="34" charset="0"/>
              </a:rPr>
              <a:t>JetBlue</a:t>
            </a:r>
            <a:r>
              <a:rPr lang="de-DE" sz="1200" dirty="0">
                <a:effectLst/>
                <a:latin typeface="Arial" panose="020B0604020202020204" pitchFamily="34" charset="0"/>
                <a:ea typeface="Calibri" panose="020F0502020204030204" pitchFamily="34" charset="0"/>
                <a:cs typeface="Arial" panose="020B0604020202020204" pitchFamily="34" charset="0"/>
              </a:rPr>
              <a:t> 2021b)</a:t>
            </a:r>
            <a:endParaRPr lang="en-US" sz="1200" dirty="0">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4F7EA947-2212-394F-9229-761B863C723C}"/>
              </a:ext>
            </a:extLst>
          </p:cNvPr>
          <p:cNvSpPr txBox="1"/>
          <p:nvPr/>
        </p:nvSpPr>
        <p:spPr>
          <a:xfrm>
            <a:off x="4703621" y="4525624"/>
            <a:ext cx="4009292" cy="276999"/>
          </a:xfrm>
          <a:prstGeom prst="rect">
            <a:avLst/>
          </a:prstGeom>
          <a:noFill/>
        </p:spPr>
        <p:txBody>
          <a:bodyPr wrap="square">
            <a:spAutoFit/>
          </a:bodyPr>
          <a:lstStyle/>
          <a:p>
            <a:r>
              <a:rPr lang="de-DE" sz="1200" dirty="0" err="1">
                <a:effectLst/>
                <a:latin typeface="Arial" panose="020B0604020202020204" pitchFamily="34" charset="0"/>
                <a:ea typeface="Calibri" panose="020F0502020204030204" pitchFamily="34" charset="0"/>
                <a:cs typeface="Arial" panose="020B0604020202020204" pitchFamily="34" charset="0"/>
              </a:rPr>
              <a:t>JetBlue</a:t>
            </a:r>
            <a:r>
              <a:rPr lang="de-DE" sz="1200" dirty="0">
                <a:effectLst/>
                <a:latin typeface="Arial" panose="020B0604020202020204" pitchFamily="34" charset="0"/>
                <a:ea typeface="Calibri" panose="020F0502020204030204" pitchFamily="34" charset="0"/>
                <a:cs typeface="Arial" panose="020B0604020202020204" pitchFamily="34" charset="0"/>
              </a:rPr>
              <a:t> </a:t>
            </a:r>
            <a:r>
              <a:rPr lang="de-DE" sz="1200" dirty="0" err="1">
                <a:effectLst/>
                <a:latin typeface="Arial" panose="020B0604020202020204" pitchFamily="34" charset="0"/>
                <a:ea typeface="Calibri" panose="020F0502020204030204" pitchFamily="34" charset="0"/>
                <a:cs typeface="Arial" panose="020B0604020202020204" pitchFamily="34" charset="0"/>
              </a:rPr>
              <a:t>coach</a:t>
            </a:r>
            <a:r>
              <a:rPr lang="de-DE" sz="1200" dirty="0">
                <a:effectLst/>
                <a:latin typeface="Arial" panose="020B0604020202020204" pitchFamily="34" charset="0"/>
                <a:ea typeface="Calibri" panose="020F0502020204030204" pitchFamily="34" charset="0"/>
                <a:cs typeface="Arial" panose="020B0604020202020204" pitchFamily="34" charset="0"/>
              </a:rPr>
              <a:t> </a:t>
            </a:r>
            <a:r>
              <a:rPr lang="de-DE" sz="1200" dirty="0" err="1">
                <a:effectLst/>
                <a:latin typeface="Arial" panose="020B0604020202020204" pitchFamily="34" charset="0"/>
                <a:ea typeface="Calibri" panose="020F0502020204030204" pitchFamily="34" charset="0"/>
                <a:cs typeface="Arial" panose="020B0604020202020204" pitchFamily="34" charset="0"/>
              </a:rPr>
              <a:t>seats</a:t>
            </a:r>
            <a:r>
              <a:rPr lang="de-DE" sz="1200" dirty="0">
                <a:effectLst/>
                <a:latin typeface="Arial" panose="020B0604020202020204" pitchFamily="34" charset="0"/>
                <a:ea typeface="Calibri" panose="020F0502020204030204" pitchFamily="34" charset="0"/>
                <a:cs typeface="Arial" panose="020B0604020202020204" pitchFamily="34" charset="0"/>
              </a:rPr>
              <a:t> – </a:t>
            </a:r>
            <a:r>
              <a:rPr lang="de-DE" sz="1200" dirty="0" err="1">
                <a:effectLst/>
                <a:latin typeface="Arial" panose="020B0604020202020204" pitchFamily="34" charset="0"/>
                <a:ea typeface="Calibri" panose="020F0502020204030204" pitchFamily="34" charset="0"/>
                <a:cs typeface="Arial" panose="020B0604020202020204" pitchFamily="34" charset="0"/>
              </a:rPr>
              <a:t>economy</a:t>
            </a:r>
            <a:r>
              <a:rPr lang="de-DE" sz="1200" dirty="0">
                <a:effectLst/>
                <a:latin typeface="Arial" panose="020B0604020202020204" pitchFamily="34" charset="0"/>
                <a:ea typeface="Calibri" panose="020F0502020204030204" pitchFamily="34" charset="0"/>
                <a:cs typeface="Arial" panose="020B0604020202020204" pitchFamily="34" charset="0"/>
              </a:rPr>
              <a:t> class (</a:t>
            </a:r>
            <a:r>
              <a:rPr lang="de-DE" sz="1200" dirty="0" err="1">
                <a:effectLst/>
                <a:latin typeface="Arial" panose="020B0604020202020204" pitchFamily="34" charset="0"/>
                <a:ea typeface="Calibri" panose="020F0502020204030204" pitchFamily="34" charset="0"/>
                <a:cs typeface="Arial" panose="020B0604020202020204" pitchFamily="34" charset="0"/>
              </a:rPr>
              <a:t>JetBlue</a:t>
            </a:r>
            <a:r>
              <a:rPr lang="de-DE" sz="1200" dirty="0">
                <a:effectLst/>
                <a:latin typeface="Arial" panose="020B0604020202020204" pitchFamily="34" charset="0"/>
                <a:ea typeface="Calibri" panose="020F0502020204030204" pitchFamily="34" charset="0"/>
                <a:cs typeface="Arial" panose="020B0604020202020204" pitchFamily="34" charset="0"/>
              </a:rPr>
              <a:t> 2021b)</a:t>
            </a:r>
            <a:endParaRPr lang="en-US" sz="1200" dirty="0">
              <a:latin typeface="Arial" panose="020B0604020202020204" pitchFamily="34" charset="0"/>
              <a:cs typeface="Arial" panose="020B0604020202020204" pitchFamily="34" charset="0"/>
            </a:endParaRPr>
          </a:p>
        </p:txBody>
      </p:sp>
      <p:sp>
        <p:nvSpPr>
          <p:cNvPr id="19" name="Text Box 7">
            <a:extLst>
              <a:ext uri="{FF2B5EF4-FFF2-40B4-BE49-F238E27FC236}">
                <a16:creationId xmlns:a16="http://schemas.microsoft.com/office/drawing/2014/main" id="{171267FD-A38D-F549-8ABB-8A5DF5132871}"/>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Cabin Layout of the Airbus A321LR</a:t>
            </a:r>
          </a:p>
        </p:txBody>
      </p:sp>
    </p:spTree>
    <p:extLst>
      <p:ext uri="{BB962C8B-B14F-4D97-AF65-F5344CB8AC3E}">
        <p14:creationId xmlns:p14="http://schemas.microsoft.com/office/powerpoint/2010/main" val="3677666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453546"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Assessment of A321LR Operators – Seat Pitch / Width</a:t>
            </a:r>
          </a:p>
        </p:txBody>
      </p:sp>
      <p:grpSp>
        <p:nvGrpSpPr>
          <p:cNvPr id="6" name="Gruppieren 5">
            <a:extLst>
              <a:ext uri="{FF2B5EF4-FFF2-40B4-BE49-F238E27FC236}">
                <a16:creationId xmlns:a16="http://schemas.microsoft.com/office/drawing/2014/main" id="{409BC385-1BF1-C545-82EA-B1A832C4CF06}"/>
              </a:ext>
            </a:extLst>
          </p:cNvPr>
          <p:cNvGrpSpPr/>
          <p:nvPr/>
        </p:nvGrpSpPr>
        <p:grpSpPr>
          <a:xfrm>
            <a:off x="586331" y="1998176"/>
            <a:ext cx="9240841" cy="2412627"/>
            <a:chOff x="722966" y="2197873"/>
            <a:chExt cx="9240841" cy="2412627"/>
          </a:xfrm>
        </p:grpSpPr>
        <p:sp>
          <p:nvSpPr>
            <p:cNvPr id="2" name="Rectangle 2">
              <a:extLst>
                <a:ext uri="{FF2B5EF4-FFF2-40B4-BE49-F238E27FC236}">
                  <a16:creationId xmlns:a16="http://schemas.microsoft.com/office/drawing/2014/main" id="{D5FD8F51-46C0-A647-B375-141D21303978}"/>
                </a:ext>
              </a:extLst>
            </p:cNvPr>
            <p:cNvSpPr>
              <a:spLocks noChangeArrowheads="1"/>
            </p:cNvSpPr>
            <p:nvPr/>
          </p:nvSpPr>
          <p:spPr bwMode="auto">
            <a:xfrm>
              <a:off x="722966" y="2197873"/>
              <a:ext cx="89189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Table 6.2 	</a:t>
              </a:r>
              <a:r>
                <a:rPr kumimoji="0" lang="en-US" altLang="de-DE"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Cabin configurations for different airlines </a:t>
              </a:r>
              <a:r>
                <a:rPr kumimoji="0" lang="en-US" altLang="de-DE" sz="12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(measurements in inch)</a:t>
              </a:r>
              <a:endParaRPr kumimoji="0" lang="en-US" altLang="de-DE" sz="1200" i="0" u="none" strike="noStrike" cap="none" normalizeH="0" baseline="0" dirty="0">
                <a:ln>
                  <a:noFill/>
                </a:ln>
                <a:solidFill>
                  <a:schemeClr val="tx1"/>
                </a:solidFill>
                <a:effectLst/>
                <a:cs typeface="Arial" panose="020B0604020202020204" pitchFamily="34" charset="0"/>
              </a:endParaRPr>
            </a:p>
          </p:txBody>
        </p:sp>
        <p:pic>
          <p:nvPicPr>
            <p:cNvPr id="19457" name="Grafik 51">
              <a:extLst>
                <a:ext uri="{FF2B5EF4-FFF2-40B4-BE49-F238E27FC236}">
                  <a16:creationId xmlns:a16="http://schemas.microsoft.com/office/drawing/2014/main" id="{EB6FA25A-C9CD-AF47-B7FF-7BDE0EB27A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15" y="2537796"/>
              <a:ext cx="7636257" cy="18076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B5C280C8-E2A2-F94D-9279-9E3A1AE37BBC}"/>
                </a:ext>
              </a:extLst>
            </p:cNvPr>
            <p:cNvSpPr>
              <a:spLocks noChangeArrowheads="1"/>
            </p:cNvSpPr>
            <p:nvPr/>
          </p:nvSpPr>
          <p:spPr bwMode="auto">
            <a:xfrm>
              <a:off x="4159804" y="4379668"/>
              <a:ext cx="58040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9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(Airbus 2020; SeatGuru 2021a, 2021d, 2021b; Air Astana 2021 and JetBlue 2021b)</a:t>
              </a:r>
              <a:endParaRPr kumimoji="0" lang="en-US" altLang="de-DE" sz="900" b="0" i="0" u="none" strike="noStrike" cap="none" normalizeH="0" baseline="0" dirty="0">
                <a:ln>
                  <a:noFill/>
                </a:ln>
                <a:solidFill>
                  <a:schemeClr val="tx1"/>
                </a:solidFill>
                <a:effectLst/>
                <a:cs typeface="Arial" panose="020B0604020202020204" pitchFamily="34" charset="0"/>
              </a:endParaRPr>
            </a:p>
          </p:txBody>
        </p:sp>
      </p:grpSp>
      <p:sp>
        <p:nvSpPr>
          <p:cNvPr id="15" name="Text Box 7">
            <a:extLst>
              <a:ext uri="{FF2B5EF4-FFF2-40B4-BE49-F238E27FC236}">
                <a16:creationId xmlns:a16="http://schemas.microsoft.com/office/drawing/2014/main" id="{8F473BAA-961C-E742-8FA2-B990149CB731}"/>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Cabin Layout of the Airbus A321LR</a:t>
            </a:r>
          </a:p>
        </p:txBody>
      </p:sp>
    </p:spTree>
    <p:extLst>
      <p:ext uri="{BB962C8B-B14F-4D97-AF65-F5344CB8AC3E}">
        <p14:creationId xmlns:p14="http://schemas.microsoft.com/office/powerpoint/2010/main" val="108197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126125" y="2571043"/>
            <a:ext cx="9153745" cy="830997"/>
          </a:xfrm>
          <a:prstGeom prst="rect">
            <a:avLst/>
          </a:prstGeom>
          <a:noFill/>
          <a:ln w="9525">
            <a:noFill/>
            <a:miter lim="800000"/>
            <a:headEnd/>
            <a:tailEnd/>
          </a:ln>
        </p:spPr>
        <p:txBody>
          <a:bodyPr wrap="square">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4800" b="1" dirty="0">
                <a:solidFill>
                  <a:srgbClr val="000000"/>
                </a:solidFill>
                <a:latin typeface="Arial" pitchFamily="34" charset="0"/>
                <a:cs typeface="Arial" pitchFamily="34" charset="0"/>
              </a:rPr>
              <a:t>Summary </a:t>
            </a:r>
            <a:r>
              <a:rPr lang="de-DE" sz="4800" b="1" dirty="0" err="1">
                <a:solidFill>
                  <a:srgbClr val="000000"/>
                </a:solidFill>
                <a:latin typeface="Arial" pitchFamily="34" charset="0"/>
                <a:cs typeface="Arial" pitchFamily="34" charset="0"/>
              </a:rPr>
              <a:t>and</a:t>
            </a:r>
            <a:r>
              <a:rPr lang="de-DE" sz="4800" b="1" dirty="0">
                <a:solidFill>
                  <a:srgbClr val="000000"/>
                </a:solidFill>
                <a:latin typeface="Arial" pitchFamily="34" charset="0"/>
                <a:cs typeface="Arial" pitchFamily="34" charset="0"/>
              </a:rPr>
              <a:t> </a:t>
            </a:r>
            <a:r>
              <a:rPr lang="de-DE" sz="4800" b="1" dirty="0" err="1">
                <a:solidFill>
                  <a:srgbClr val="000000"/>
                </a:solidFill>
                <a:latin typeface="Arial" pitchFamily="34" charset="0"/>
                <a:cs typeface="Arial" pitchFamily="34" charset="0"/>
              </a:rPr>
              <a:t>Conclusions</a:t>
            </a:r>
            <a:endParaRPr lang="de-DE" sz="4800" b="1" dirty="0">
              <a:solidFill>
                <a:srgbClr val="000000"/>
              </a:solidFill>
              <a:latin typeface="Arial" pitchFamily="34" charset="0"/>
              <a:cs typeface="Arial" pitchFamily="34" charset="0"/>
            </a:endParaRPr>
          </a:p>
        </p:txBody>
      </p:sp>
      <p:sp>
        <p:nvSpPr>
          <p:cNvPr id="6"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C11747-F97F-4B4C-9BA8-19F6DA3DC029}"/>
              </a:ext>
            </a:extLst>
          </p:cNvPr>
          <p:cNvSpPr>
            <a:spLocks noChangeArrowheads="1"/>
          </p:cNvSpPr>
          <p:nvPr/>
        </p:nvSpPr>
        <p:spPr bwMode="auto">
          <a:xfrm>
            <a:off x="1250467" y="2296429"/>
            <a:ext cx="67425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0113" algn="l"/>
              </a:tabLst>
            </a:pPr>
            <a:r>
              <a:rPr kumimoji="0" lang="en-US" altLang="de-DE" sz="1100" b="0" i="0" u="none" strike="noStrike" cap="none" normalizeH="0" baseline="0" dirty="0">
                <a:ln>
                  <a:noFill/>
                </a:ln>
                <a:effectLst/>
                <a:ea typeface="Times New Roman" panose="02020603050405020304" pitchFamily="18" charset="0"/>
                <a:cs typeface="Arial" panose="020B0604020202020204" pitchFamily="34" charset="0"/>
              </a:rPr>
              <a:t>Overall fuel consumption evaluation regarding the cabin configurations of the A321LR by different airlines</a:t>
            </a:r>
            <a:endParaRPr kumimoji="0" lang="en-US" altLang="de-DE" b="0" i="0" u="none" strike="noStrike" cap="none" normalizeH="0" baseline="0" dirty="0">
              <a:ln>
                <a:noFill/>
              </a:ln>
              <a:effectLst/>
              <a:cs typeface="Arial" panose="020B0604020202020204" pitchFamily="34" charset="0"/>
            </a:endParaRPr>
          </a:p>
        </p:txBody>
      </p:sp>
      <p:pic>
        <p:nvPicPr>
          <p:cNvPr id="9217" name="Grafik 4">
            <a:extLst>
              <a:ext uri="{FF2B5EF4-FFF2-40B4-BE49-F238E27FC236}">
                <a16:creationId xmlns:a16="http://schemas.microsoft.com/office/drawing/2014/main" id="{9C10A457-73D7-D34E-9B87-D9F2E1D35E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48" y="2635292"/>
            <a:ext cx="5698657" cy="193670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a:extLst>
              <a:ext uri="{FF2B5EF4-FFF2-40B4-BE49-F238E27FC236}">
                <a16:creationId xmlns:a16="http://schemas.microsoft.com/office/drawing/2014/main" id="{3A470C43-E793-0149-B759-F4D75BF7B5EA}"/>
              </a:ext>
            </a:extLst>
          </p:cNvPr>
          <p:cNvSpPr txBox="1">
            <a:spLocks noChangeArrowheads="1"/>
          </p:cNvSpPr>
          <p:nvPr/>
        </p:nvSpPr>
        <p:spPr bwMode="auto">
          <a:xfrm>
            <a:off x="467927" y="1394656"/>
            <a:ext cx="855349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„Ideal“ Fuel </a:t>
            </a:r>
            <a:r>
              <a:rPr lang="de-DE" sz="2000" b="1" kern="0" dirty="0" err="1">
                <a:solidFill>
                  <a:srgbClr val="000000"/>
                </a:solidFill>
                <a:latin typeface="Arial" pitchFamily="34" charset="0"/>
                <a:ea typeface="+mj-ea"/>
                <a:cs typeface="Arial" pitchFamily="34" charset="0"/>
              </a:rPr>
              <a:t>Consumption</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for</a:t>
            </a:r>
            <a:r>
              <a:rPr lang="de-DE" sz="2000" b="1" kern="0" dirty="0">
                <a:solidFill>
                  <a:srgbClr val="000000"/>
                </a:solidFill>
                <a:latin typeface="Arial" pitchFamily="34" charset="0"/>
                <a:ea typeface="+mj-ea"/>
                <a:cs typeface="Arial" pitchFamily="34" charset="0"/>
              </a:rPr>
              <a:t> </a:t>
            </a:r>
            <a:r>
              <a:rPr lang="de-DE" sz="2000" b="1" kern="0" dirty="0" err="1">
                <a:solidFill>
                  <a:srgbClr val="000000"/>
                </a:solidFill>
                <a:latin typeface="Arial" pitchFamily="34" charset="0"/>
                <a:ea typeface="+mj-ea"/>
                <a:cs typeface="Arial" pitchFamily="34" charset="0"/>
              </a:rPr>
              <a:t>Specific</a:t>
            </a:r>
            <a:r>
              <a:rPr lang="de-DE" sz="2000" b="1" kern="0" dirty="0">
                <a:solidFill>
                  <a:srgbClr val="000000"/>
                </a:solidFill>
                <a:latin typeface="Arial" pitchFamily="34" charset="0"/>
                <a:ea typeface="+mj-ea"/>
                <a:cs typeface="Arial" pitchFamily="34" charset="0"/>
              </a:rPr>
              <a:t> Airlines</a:t>
            </a:r>
          </a:p>
        </p:txBody>
      </p:sp>
      <p:sp>
        <p:nvSpPr>
          <p:cNvPr id="11" name="Text Box 7">
            <a:extLst>
              <a:ext uri="{FF2B5EF4-FFF2-40B4-BE49-F238E27FC236}">
                <a16:creationId xmlns:a16="http://schemas.microsoft.com/office/drawing/2014/main" id="{7AB5EC95-7BEF-7E45-A854-120A9C0F347C}"/>
              </a:ext>
            </a:extLst>
          </p:cNvPr>
          <p:cNvSpPr txBox="1">
            <a:spLocks noChangeArrowheads="1"/>
          </p:cNvSpPr>
          <p:nvPr/>
        </p:nvSpPr>
        <p:spPr bwMode="auto">
          <a:xfrm>
            <a:off x="551464" y="1091981"/>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Summary</a:t>
            </a:r>
          </a:p>
        </p:txBody>
      </p:sp>
    </p:spTree>
    <p:extLst>
      <p:ext uri="{BB962C8B-B14F-4D97-AF65-F5344CB8AC3E}">
        <p14:creationId xmlns:p14="http://schemas.microsoft.com/office/powerpoint/2010/main" val="2529540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491114" y="953222"/>
            <a:ext cx="8553495" cy="447675"/>
          </a:xfrm>
          <a:prstGeom prst="rect">
            <a:avLst/>
          </a:prstGeom>
          <a:noFill/>
          <a:ln w="9525">
            <a:noFill/>
            <a:miter lim="800000"/>
            <a:headEnd/>
            <a:tailEnd/>
          </a:ln>
        </p:spPr>
        <p:txBody>
          <a:bodyPr lIns="91428" tIns="45715" rIns="91428" bIns="45715" anchor="ctr"/>
          <a:lstStyle/>
          <a:p>
            <a:pPr>
              <a:defRPr/>
            </a:pPr>
            <a:r>
              <a:rPr lang="de-DE" sz="2000" b="1" kern="0" dirty="0" err="1">
                <a:solidFill>
                  <a:srgbClr val="000000"/>
                </a:solidFill>
                <a:latin typeface="Arial" pitchFamily="34" charset="0"/>
                <a:ea typeface="+mj-ea"/>
                <a:cs typeface="Arial" pitchFamily="34" charset="0"/>
              </a:rPr>
              <a:t>Overview</a:t>
            </a:r>
            <a:r>
              <a:rPr lang="de-DE" sz="2000" b="1" kern="0" dirty="0">
                <a:solidFill>
                  <a:srgbClr val="000000"/>
                </a:solidFill>
                <a:latin typeface="Arial" pitchFamily="34" charset="0"/>
                <a:ea typeface="+mj-ea"/>
                <a:cs typeface="Arial" pitchFamily="34" charset="0"/>
              </a:rPr>
              <a:t> of the DOCs and SKC </a:t>
            </a:r>
            <a:r>
              <a:rPr lang="de-DE" sz="2000" b="1" kern="0" dirty="0" err="1">
                <a:solidFill>
                  <a:srgbClr val="000000"/>
                </a:solidFill>
                <a:latin typeface="Arial" pitchFamily="34" charset="0"/>
                <a:ea typeface="+mj-ea"/>
                <a:cs typeface="Arial" pitchFamily="34" charset="0"/>
              </a:rPr>
              <a:t>for</a:t>
            </a:r>
            <a:r>
              <a:rPr lang="de-DE" sz="2000" b="1" kern="0" dirty="0">
                <a:solidFill>
                  <a:srgbClr val="000000"/>
                </a:solidFill>
                <a:latin typeface="Arial" pitchFamily="34" charset="0"/>
                <a:ea typeface="+mj-ea"/>
                <a:cs typeface="Arial" pitchFamily="34" charset="0"/>
              </a:rPr>
              <a:t> the A321LR – Chart, TUB Method</a:t>
            </a:r>
          </a:p>
        </p:txBody>
      </p:sp>
      <p:pic>
        <p:nvPicPr>
          <p:cNvPr id="6" name="Inhaltsplatzhalter 3">
            <a:extLst>
              <a:ext uri="{FF2B5EF4-FFF2-40B4-BE49-F238E27FC236}">
                <a16:creationId xmlns:a16="http://schemas.microsoft.com/office/drawing/2014/main" id="{B8481E08-AB7B-E742-AF00-9FCF3D73368F}"/>
              </a:ext>
            </a:extLst>
          </p:cNvPr>
          <p:cNvPicPr>
            <a:picLocks noGrp="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68" y="1402773"/>
            <a:ext cx="8222349" cy="4551218"/>
          </a:xfrm>
          <a:prstGeom prst="rect">
            <a:avLst/>
          </a:prstGeom>
        </p:spPr>
      </p:pic>
      <p:sp>
        <p:nvSpPr>
          <p:cNvPr id="7" name="Rectangle 3">
            <a:extLst>
              <a:ext uri="{FF2B5EF4-FFF2-40B4-BE49-F238E27FC236}">
                <a16:creationId xmlns:a16="http://schemas.microsoft.com/office/drawing/2014/main" id="{ED17536F-C92E-C448-B3B8-2B62DF2B171D}"/>
              </a:ext>
            </a:extLst>
          </p:cNvPr>
          <p:cNvSpPr>
            <a:spLocks noChangeArrowheads="1"/>
          </p:cNvSpPr>
          <p:nvPr/>
        </p:nvSpPr>
        <p:spPr bwMode="auto">
          <a:xfrm>
            <a:off x="716976" y="5961343"/>
            <a:ext cx="76477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Yearly DOCs and SKCs of the A321LR with the </a:t>
            </a:r>
            <a:r>
              <a:rPr kumimoji="0" lang="en-US" altLang="de-DE"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TUB Method</a:t>
            </a:r>
            <a:r>
              <a:rPr kumimoji="0" lang="en-US" altLang="de-DE"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missions and cabin configurations; a: with cargo; b: without cargo </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714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43309" y="1327534"/>
            <a:ext cx="8226425" cy="447675"/>
          </a:xfrm>
          <a:prstGeom prst="rect">
            <a:avLst/>
          </a:prstGeom>
          <a:noFill/>
          <a:ln w="9525">
            <a:noFill/>
            <a:miter lim="800000"/>
            <a:headEnd/>
            <a:tailEnd/>
          </a:ln>
        </p:spPr>
        <p:txBody>
          <a:bodyPr lIns="91428" tIns="45715" rIns="91428" bIns="45715" anchor="ctr"/>
          <a:lstStyle/>
          <a:p>
            <a:pPr>
              <a:defRPr/>
            </a:pPr>
            <a:r>
              <a:rPr lang="de-DE" sz="2000" b="1" kern="0" dirty="0">
                <a:solidFill>
                  <a:srgbClr val="000000"/>
                </a:solidFill>
                <a:latin typeface="Arial" pitchFamily="34" charset="0"/>
                <a:ea typeface="+mj-ea"/>
                <a:cs typeface="Arial" pitchFamily="34" charset="0"/>
              </a:rPr>
              <a:t>DOC </a:t>
            </a:r>
            <a:r>
              <a:rPr lang="de-DE" sz="2000" b="1" kern="0" dirty="0" err="1">
                <a:solidFill>
                  <a:srgbClr val="000000"/>
                </a:solidFill>
                <a:latin typeface="Arial" pitchFamily="34" charset="0"/>
                <a:ea typeface="+mj-ea"/>
                <a:cs typeface="Arial" pitchFamily="34" charset="0"/>
              </a:rPr>
              <a:t>Observations</a:t>
            </a:r>
            <a:endParaRPr lang="de-DE" sz="2000" b="1" kern="0" dirty="0">
              <a:solidFill>
                <a:srgbClr val="000000"/>
              </a:solidFill>
              <a:latin typeface="Arial" pitchFamily="34" charset="0"/>
              <a:ea typeface="+mj-ea"/>
              <a:cs typeface="Arial" pitchFamily="34" charset="0"/>
            </a:endParaRPr>
          </a:p>
        </p:txBody>
      </p:sp>
      <p:sp>
        <p:nvSpPr>
          <p:cNvPr id="6" name="Textfeld 5">
            <a:extLst>
              <a:ext uri="{FF2B5EF4-FFF2-40B4-BE49-F238E27FC236}">
                <a16:creationId xmlns:a16="http://schemas.microsoft.com/office/drawing/2014/main" id="{2A94EF7D-6A99-E342-86FA-B0984E77952B}"/>
              </a:ext>
            </a:extLst>
          </p:cNvPr>
          <p:cNvSpPr txBox="1"/>
          <p:nvPr/>
        </p:nvSpPr>
        <p:spPr>
          <a:xfrm>
            <a:off x="547757" y="1780682"/>
            <a:ext cx="8180607" cy="3911264"/>
          </a:xfrm>
          <a:prstGeom prst="rect">
            <a:avLst/>
          </a:prstGeom>
          <a:noFill/>
        </p:spPr>
        <p:txBody>
          <a:bodyPr wrap="square">
            <a:spAutoFit/>
          </a:bodyPr>
          <a:lstStyle/>
          <a:p>
            <a:pPr lvl="0" algn="just" fontAlgn="auto" hangingPunct="1">
              <a:lnSpc>
                <a:spcPct val="120000"/>
              </a:lnSpc>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terms of the ratio DOC/flexibility (without cargo), it seems reasonable to operate the LR with a cabin configuration of around </a:t>
            </a:r>
            <a:r>
              <a:rPr lang="en-US" sz="1300" dirty="0">
                <a:solidFill>
                  <a:schemeClr val="accent4">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190 pax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since there is only an </a:t>
            </a:r>
            <a:r>
              <a:rPr lang="en-US" sz="1300" dirty="0">
                <a:solidFill>
                  <a:schemeClr val="accent4">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insignificant difference between the DOCs (and SKCs)</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the contemplated missions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n-US" sz="13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itchFamily="2" charset="2"/>
              </a:rPr>
              <a:t> </a:t>
            </a:r>
            <a:r>
              <a:rPr lang="en-US" sz="1300" b="1" dirty="0">
                <a:effectLst/>
                <a:latin typeface="Arial" panose="020B0604020202020204" pitchFamily="34" charset="0"/>
                <a:ea typeface="Times New Roman" panose="02020603050405020304" pitchFamily="18" charset="0"/>
                <a:cs typeface="Arial" panose="020B0604020202020204" pitchFamily="34" charset="0"/>
              </a:rPr>
              <a:t>airlines have the most flexibility while choosing routes and with minimal DOC difference :</a:t>
            </a:r>
          </a:p>
          <a:p>
            <a:pPr lvl="0" algn="just" fontAlgn="auto" hangingPunct="1">
              <a:lnSpc>
                <a:spcPct val="120000"/>
              </a:lnSpc>
            </a:pPr>
            <a:endPar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58825" lvl="0" indent="-269875" algn="just" fontAlgn="auto" hangingPunct="1">
              <a:lnSpc>
                <a:spcPct val="120000"/>
              </a:lnSpc>
              <a:buFont typeface="Symbol" pitchFamily="2" charset="2"/>
              <a:buChar cha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35,00 M US$/</a:t>
            </a:r>
            <a:r>
              <a:rPr lang="en-US"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yr</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713 flight cycles </a:t>
            </a:r>
            <a:r>
              <a:rPr lang="en-US"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à</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5.600 km;</a:t>
            </a:r>
          </a:p>
          <a:p>
            <a:pPr marL="758825" lvl="0" indent="-269875" algn="just" fontAlgn="auto" hangingPunct="1">
              <a:lnSpc>
                <a:spcPct val="120000"/>
              </a:lnSpc>
              <a:buFont typeface="Symbol" pitchFamily="2" charset="2"/>
              <a:buChar cha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35,17 M US$/</a:t>
            </a:r>
            <a:r>
              <a:rPr lang="en-US"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yr</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673 flight cycles </a:t>
            </a:r>
            <a:r>
              <a:rPr lang="en-US"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à</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6.500 km; </a:t>
            </a:r>
          </a:p>
          <a:p>
            <a:pPr marL="758825" lvl="0" indent="-269875" algn="just" fontAlgn="auto" hangingPunct="1">
              <a:lnSpc>
                <a:spcPct val="120000"/>
              </a:lnSpc>
              <a:buFont typeface="Symbol" pitchFamily="2" charset="2"/>
              <a:buChar char=""/>
            </a:pP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35,12 M US$/</a:t>
            </a:r>
            <a:r>
              <a:rPr lang="en-US"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yr</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570 flight cycles </a:t>
            </a:r>
            <a:r>
              <a:rPr lang="en-US"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à</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7.400 km.</a:t>
            </a:r>
          </a:p>
          <a:p>
            <a:pPr marL="342900" lvl="0" indent="-342900" algn="just" fontAlgn="auto" hangingPunct="1">
              <a:lnSpc>
                <a:spcPct val="120000"/>
              </a:lnSpc>
              <a:buFont typeface="Symbol" pitchFamily="2" charset="2"/>
              <a:buChar char=""/>
            </a:pPr>
            <a:endParaRPr lang="en-US" sz="13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fontAlgn="auto" hangingPunct="1">
              <a:lnSpc>
                <a:spcPct val="120000"/>
              </a:lnSpc>
            </a:pPr>
            <a:r>
              <a:rPr lang="en-US" sz="1300" b="1" dirty="0">
                <a:effectLst/>
                <a:latin typeface="Arial" panose="020B0604020202020204" pitchFamily="34" charset="0"/>
                <a:ea typeface="Times New Roman" panose="02020603050405020304" pitchFamily="18" charset="0"/>
                <a:cs typeface="Arial" panose="020B0604020202020204" pitchFamily="34" charset="0"/>
              </a:rPr>
              <a:t>Reason: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effects of </a:t>
            </a:r>
            <a:r>
              <a:rPr lang="en-US" sz="13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flight cycles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a:t>
            </a:r>
            <a:r>
              <a:rPr lang="en-US" sz="13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flight distance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(inversely proportional) neutralize each other in this particular case</a:t>
            </a:r>
            <a:r>
              <a:rPr lang="en-US" sz="13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t>
            </a:r>
            <a:r>
              <a:rPr lang="en-US" sz="13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FEES</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vs. C</a:t>
            </a:r>
            <a:r>
              <a:rPr lang="en-US" sz="13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FUEL</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respectively </a:t>
            </a:r>
          </a:p>
          <a:p>
            <a:pPr algn="just" fontAlgn="auto" hangingPunct="1">
              <a:lnSpc>
                <a:spcPct val="120000"/>
              </a:lnSpc>
            </a:pPr>
            <a:endPar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fontAlgn="auto" hangingPunct="1">
              <a:lnSpc>
                <a:spcPct val="120000"/>
              </a:lnSpc>
            </a:pPr>
            <a:r>
              <a:rPr lang="en-US" sz="13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itchFamily="2" charset="2"/>
              </a:rPr>
              <a:t> Most</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profitable option depends on </a:t>
            </a:r>
            <a:r>
              <a:rPr lang="en-US" sz="13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ticket prices</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i.e., medium-haul versus long-haul, and multiply it by the number of flight cycles. </a:t>
            </a:r>
          </a:p>
          <a:p>
            <a:pPr marL="342900" lvl="0" indent="-342900" algn="just" fontAlgn="auto" hangingPunct="1">
              <a:lnSpc>
                <a:spcPct val="120000"/>
              </a:lnSpc>
              <a:buFont typeface="Symbol" pitchFamily="2" charset="2"/>
              <a:buChar char=""/>
            </a:pPr>
            <a:endPar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auto" hangingPunct="1">
              <a:lnSpc>
                <a:spcPct val="120000"/>
              </a:lnSpc>
              <a:buFont typeface="Symbol" pitchFamily="2" charset="2"/>
              <a:buChar char=""/>
            </a:pPr>
            <a:endPar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 Box 7">
            <a:extLst>
              <a:ext uri="{FF2B5EF4-FFF2-40B4-BE49-F238E27FC236}">
                <a16:creationId xmlns:a16="http://schemas.microsoft.com/office/drawing/2014/main" id="{880919CA-E12A-0F42-9E4A-761714D17F4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Summary</a:t>
            </a:r>
          </a:p>
        </p:txBody>
      </p:sp>
    </p:spTree>
    <p:extLst>
      <p:ext uri="{BB962C8B-B14F-4D97-AF65-F5344CB8AC3E}">
        <p14:creationId xmlns:p14="http://schemas.microsoft.com/office/powerpoint/2010/main" val="400863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1CE34BA-2F1F-4646-8506-2524D08811EE}"/>
              </a:ext>
            </a:extLst>
          </p:cNvPr>
          <p:cNvSpPr>
            <a:spLocks noGrp="1"/>
          </p:cNvSpPr>
          <p:nvPr>
            <p:ph idx="1"/>
          </p:nvPr>
        </p:nvSpPr>
        <p:spPr>
          <a:xfrm>
            <a:off x="215901" y="1388753"/>
            <a:ext cx="8737827" cy="5348970"/>
          </a:xfrm>
        </p:spPr>
        <p:txBody>
          <a:bodyPr/>
          <a:lstStyle/>
          <a:p>
            <a:pPr algn="just">
              <a:spcBef>
                <a:spcPts val="200"/>
              </a:spcBef>
              <a:buFont typeface="+mj-lt"/>
              <a:buAutoNum type="arabicPeriod"/>
            </a:pPr>
            <a:r>
              <a:rPr lang="en-US" sz="1500" dirty="0">
                <a:ea typeface="Times New Roman" panose="02020603050405020304" pitchFamily="18" charset="0"/>
              </a:rPr>
              <a:t>D</a:t>
            </a:r>
            <a:r>
              <a:rPr lang="en-US" sz="1500" dirty="0">
                <a:effectLst/>
                <a:ea typeface="Times New Roman" panose="02020603050405020304" pitchFamily="18" charset="0"/>
              </a:rPr>
              <a:t>eeper insight into the Airbus A321LR:  better understanding of operational aspects </a:t>
            </a:r>
          </a:p>
          <a:p>
            <a:pPr algn="just">
              <a:spcBef>
                <a:spcPts val="200"/>
              </a:spcBef>
              <a:buFont typeface="+mj-lt"/>
              <a:buAutoNum type="arabicPeriod"/>
            </a:pPr>
            <a:endParaRPr lang="en-US" sz="300" dirty="0">
              <a:effectLst/>
              <a:ea typeface="Times New Roman" panose="02020603050405020304" pitchFamily="18" charset="0"/>
            </a:endParaRPr>
          </a:p>
          <a:p>
            <a:pPr algn="just">
              <a:spcBef>
                <a:spcPts val="200"/>
              </a:spcBef>
              <a:buFont typeface="+mj-lt"/>
              <a:buAutoNum type="arabicPeriod"/>
            </a:pPr>
            <a:r>
              <a:rPr lang="en-US" sz="1500" dirty="0">
                <a:ea typeface="Times New Roman" panose="02020603050405020304" pitchFamily="18" charset="0"/>
              </a:rPr>
              <a:t>T</a:t>
            </a:r>
            <a:r>
              <a:rPr lang="en-US" sz="1500" dirty="0">
                <a:effectLst/>
                <a:ea typeface="Times New Roman" panose="02020603050405020304" pitchFamily="18" charset="0"/>
              </a:rPr>
              <a:t>heoretical DOC methods will deliver different costs than those from airlines. </a:t>
            </a:r>
            <a:r>
              <a:rPr lang="en-US" sz="1500" dirty="0">
                <a:ea typeface="Times New Roman" panose="02020603050405020304" pitchFamily="18" charset="0"/>
              </a:rPr>
              <a:t>T</a:t>
            </a:r>
            <a:r>
              <a:rPr lang="en-US" sz="1500" dirty="0">
                <a:effectLst/>
                <a:ea typeface="Times New Roman" panose="02020603050405020304" pitchFamily="18" charset="0"/>
              </a:rPr>
              <a:t>he assessment allowed to rank operating costs and clarify the relationship between flight cycles, flight time, and total costs. </a:t>
            </a:r>
          </a:p>
          <a:p>
            <a:pPr algn="just">
              <a:spcBef>
                <a:spcPts val="200"/>
              </a:spcBef>
              <a:buFont typeface="+mj-lt"/>
              <a:buAutoNum type="arabicPeriod"/>
            </a:pPr>
            <a:endParaRPr lang="de-DE" sz="300" dirty="0">
              <a:effectLst/>
              <a:ea typeface="Times New Roman" panose="02020603050405020304" pitchFamily="18" charset="0"/>
            </a:endParaRPr>
          </a:p>
          <a:p>
            <a:pPr algn="just">
              <a:spcBef>
                <a:spcPts val="200"/>
              </a:spcBef>
              <a:buFont typeface="+mj-lt"/>
              <a:buAutoNum type="arabicPeriod"/>
            </a:pPr>
            <a:r>
              <a:rPr lang="en-US" sz="1500" dirty="0">
                <a:ea typeface="Times New Roman" panose="02020603050405020304" pitchFamily="18" charset="0"/>
              </a:rPr>
              <a:t>Better u</a:t>
            </a:r>
            <a:r>
              <a:rPr lang="en-US" sz="1500" dirty="0">
                <a:effectLst/>
                <a:ea typeface="Times New Roman" panose="02020603050405020304" pitchFamily="18" charset="0"/>
              </a:rPr>
              <a:t>nderstanding the implementation of the ACTs (to the A321neo) in order to fly larger ranges </a:t>
            </a:r>
            <a:r>
              <a:rPr lang="en-US" sz="1500" dirty="0">
                <a:effectLst/>
                <a:ea typeface="Times New Roman" panose="02020603050405020304" pitchFamily="18" charset="0"/>
                <a:sym typeface="Wingdings" pitchFamily="2" charset="2"/>
              </a:rPr>
              <a:t> </a:t>
            </a:r>
            <a:r>
              <a:rPr lang="en-US" sz="1500" dirty="0">
                <a:effectLst/>
                <a:ea typeface="Times New Roman" panose="02020603050405020304" pitchFamily="18" charset="0"/>
              </a:rPr>
              <a:t>The </a:t>
            </a:r>
            <a:r>
              <a:rPr lang="en-US" sz="1500" dirty="0">
                <a:ea typeface="Times New Roman" panose="02020603050405020304" pitchFamily="18" charset="0"/>
              </a:rPr>
              <a:t>ac</a:t>
            </a:r>
            <a:r>
              <a:rPr lang="en-US" sz="1500" dirty="0">
                <a:effectLst/>
                <a:ea typeface="Times New Roman" panose="02020603050405020304" pitchFamily="18" charset="0"/>
              </a:rPr>
              <a:t>commodation of ACTs </a:t>
            </a:r>
            <a:r>
              <a:rPr lang="en-US" sz="1500" b="1" dirty="0">
                <a:effectLst/>
                <a:ea typeface="Times New Roman" panose="02020603050405020304" pitchFamily="18" charset="0"/>
              </a:rPr>
              <a:t>does not have significant impact </a:t>
            </a:r>
            <a:r>
              <a:rPr lang="en-US" sz="1500" dirty="0">
                <a:effectLst/>
                <a:ea typeface="Times New Roman" panose="02020603050405020304" pitchFamily="18" charset="0"/>
              </a:rPr>
              <a:t>on the maximum possible payload in the LR for the given missions. Geometrical/cabin limitations already limit the number of seating passengers in the neo(despite higher MPL)</a:t>
            </a:r>
          </a:p>
          <a:p>
            <a:pPr algn="just">
              <a:spcBef>
                <a:spcPts val="200"/>
              </a:spcBef>
              <a:buFont typeface="+mj-lt"/>
              <a:buAutoNum type="arabicPeriod"/>
            </a:pPr>
            <a:endParaRPr lang="en-US" sz="300" dirty="0">
              <a:effectLst/>
              <a:ea typeface="Times New Roman" panose="02020603050405020304" pitchFamily="18" charset="0"/>
            </a:endParaRPr>
          </a:p>
          <a:p>
            <a:pPr algn="just">
              <a:spcBef>
                <a:spcPts val="200"/>
              </a:spcBef>
              <a:buFont typeface="+mj-lt"/>
              <a:buAutoNum type="arabicPeriod"/>
            </a:pPr>
            <a:r>
              <a:rPr lang="en-US" sz="1500" dirty="0"/>
              <a:t>The neo engines ( A321neo, LR, XLR) have showed clear advantage towards the </a:t>
            </a:r>
            <a:r>
              <a:rPr lang="en-US" sz="1500" dirty="0" err="1"/>
              <a:t>ceo</a:t>
            </a:r>
            <a:r>
              <a:rPr lang="en-US" sz="1500" dirty="0"/>
              <a:t> (emissions and fuel consumption) – 20 years gap between both engines</a:t>
            </a:r>
          </a:p>
          <a:p>
            <a:pPr algn="just">
              <a:spcBef>
                <a:spcPts val="200"/>
              </a:spcBef>
              <a:buFont typeface="+mj-lt"/>
              <a:buAutoNum type="arabicPeriod"/>
            </a:pPr>
            <a:endParaRPr lang="en-US" sz="300" dirty="0"/>
          </a:p>
          <a:p>
            <a:pPr algn="just">
              <a:spcBef>
                <a:spcPts val="200"/>
              </a:spcBef>
              <a:buFont typeface="+mj-lt"/>
              <a:buAutoNum type="arabicPeriod"/>
            </a:pPr>
            <a:r>
              <a:rPr lang="en-US" sz="1500" dirty="0"/>
              <a:t>An update from the neo to the LR is not justifiable if only (very) low-density cabin configurations are employed. In all other cases the LR is the best choice.</a:t>
            </a:r>
          </a:p>
          <a:p>
            <a:pPr algn="just">
              <a:spcBef>
                <a:spcPts val="200"/>
              </a:spcBef>
              <a:buFont typeface="+mj-lt"/>
              <a:buAutoNum type="arabicPeriod"/>
            </a:pPr>
            <a:endParaRPr lang="en-US" sz="300" dirty="0"/>
          </a:p>
          <a:p>
            <a:pPr algn="just">
              <a:spcBef>
                <a:spcPts val="200"/>
              </a:spcBef>
              <a:buFont typeface="+mj-lt"/>
              <a:buAutoNum type="arabicPeriod"/>
            </a:pPr>
            <a:r>
              <a:rPr lang="en-US" sz="1500" dirty="0">
                <a:effectLst/>
                <a:ea typeface="Times New Roman" panose="02020603050405020304" pitchFamily="18" charset="0"/>
              </a:rPr>
              <a:t>The XLR can accommodate 20,3% </a:t>
            </a:r>
            <a:r>
              <a:rPr lang="en-US" sz="1500" dirty="0">
                <a:ea typeface="Times New Roman" panose="02020603050405020304" pitchFamily="18" charset="0"/>
              </a:rPr>
              <a:t>more fuel, due to a +4,3% MTOW and -5,2% MPL but is only sensible after a range of 7.400 km compared to the LR</a:t>
            </a:r>
          </a:p>
          <a:p>
            <a:pPr algn="just">
              <a:spcBef>
                <a:spcPts val="200"/>
              </a:spcBef>
              <a:buFont typeface="+mj-lt"/>
              <a:buAutoNum type="arabicPeriod"/>
            </a:pPr>
            <a:endParaRPr lang="en-US" sz="300" dirty="0">
              <a:ea typeface="Times New Roman" panose="02020603050405020304" pitchFamily="18" charset="0"/>
            </a:endParaRPr>
          </a:p>
          <a:p>
            <a:pPr algn="just">
              <a:spcBef>
                <a:spcPts val="200"/>
              </a:spcBef>
              <a:buFont typeface="+mj-lt"/>
              <a:buAutoNum type="arabicPeriod"/>
            </a:pPr>
            <a:r>
              <a:rPr lang="en-US" sz="1500" dirty="0">
                <a:ea typeface="Times New Roman" panose="02020603050405020304" pitchFamily="18" charset="0"/>
              </a:rPr>
              <a:t>A higher density cabin is ecologically always the best choice. Advantage for low-cost carriers! </a:t>
            </a:r>
          </a:p>
          <a:p>
            <a:pPr algn="just">
              <a:spcBef>
                <a:spcPts val="200"/>
              </a:spcBef>
              <a:buFont typeface="+mj-lt"/>
              <a:buAutoNum type="arabicPeriod"/>
            </a:pPr>
            <a:endParaRPr lang="en-US" sz="300" dirty="0">
              <a:ea typeface="Times New Roman" panose="02020603050405020304" pitchFamily="18" charset="0"/>
            </a:endParaRPr>
          </a:p>
          <a:p>
            <a:pPr algn="just">
              <a:spcBef>
                <a:spcPts val="200"/>
              </a:spcBef>
              <a:buFont typeface="+mj-lt"/>
              <a:buAutoNum type="arabicPeriod"/>
            </a:pPr>
            <a:r>
              <a:rPr lang="en-US" sz="1500" dirty="0"/>
              <a:t>The seat pitch and market strategy dictate the cabin layout and influence the passenger comfort. This happens in contradiction to the ecological best choice</a:t>
            </a:r>
          </a:p>
        </p:txBody>
      </p:sp>
      <p:sp>
        <p:nvSpPr>
          <p:cNvPr id="5" name="Text Box 7">
            <a:extLst>
              <a:ext uri="{FF2B5EF4-FFF2-40B4-BE49-F238E27FC236}">
                <a16:creationId xmlns:a16="http://schemas.microsoft.com/office/drawing/2014/main" id="{E6D1D02A-95CA-9747-BCC9-BE118FC34DC2}"/>
              </a:ext>
            </a:extLst>
          </p:cNvPr>
          <p:cNvSpPr txBox="1">
            <a:spLocks noChangeArrowheads="1"/>
          </p:cNvSpPr>
          <p:nvPr/>
        </p:nvSpPr>
        <p:spPr bwMode="auto">
          <a:xfrm>
            <a:off x="239246" y="1020109"/>
            <a:ext cx="8081963" cy="357948"/>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800" b="1" noProof="1">
                <a:solidFill>
                  <a:srgbClr val="000000"/>
                </a:solidFill>
                <a:latin typeface="Arial" pitchFamily="34" charset="0"/>
              </a:rPr>
              <a:t>Final conclusions</a:t>
            </a:r>
          </a:p>
        </p:txBody>
      </p:sp>
    </p:spTree>
    <p:extLst>
      <p:ext uri="{BB962C8B-B14F-4D97-AF65-F5344CB8AC3E}">
        <p14:creationId xmlns:p14="http://schemas.microsoft.com/office/powerpoint/2010/main" val="29943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Grafik 480">
            <a:extLst>
              <a:ext uri="{FF2B5EF4-FFF2-40B4-BE49-F238E27FC236}">
                <a16:creationId xmlns:a16="http://schemas.microsoft.com/office/drawing/2014/main" id="{D3FF8050-EAD3-D249-A280-FCEC2E88D1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634" y="1251856"/>
            <a:ext cx="7727595" cy="46808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A7AD06-43C7-C346-863F-E9D567A897D0}"/>
              </a:ext>
            </a:extLst>
          </p:cNvPr>
          <p:cNvSpPr>
            <a:spLocks noChangeArrowheads="1"/>
          </p:cNvSpPr>
          <p:nvPr/>
        </p:nvSpPr>
        <p:spPr bwMode="auto">
          <a:xfrm>
            <a:off x="601133" y="5976858"/>
            <a:ext cx="52009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900113" algn="l"/>
              </a:tabLst>
              <a:defRPr>
                <a:solidFill>
                  <a:schemeClr val="tx1"/>
                </a:solidFill>
                <a:latin typeface="Arial" panose="020B0604020202020204" pitchFamily="34" charset="0"/>
              </a:defRPr>
            </a:lvl1pPr>
            <a:lvl2pPr>
              <a:tabLst>
                <a:tab pos="900113" algn="l"/>
              </a:tabLst>
              <a:defRPr>
                <a:solidFill>
                  <a:schemeClr val="tx1"/>
                </a:solidFill>
                <a:latin typeface="Arial" panose="020B0604020202020204" pitchFamily="34" charset="0"/>
              </a:defRPr>
            </a:lvl2pPr>
            <a:lvl3pPr>
              <a:tabLst>
                <a:tab pos="900113" algn="l"/>
              </a:tabLst>
              <a:defRPr>
                <a:solidFill>
                  <a:schemeClr val="tx1"/>
                </a:solidFill>
                <a:latin typeface="Arial" panose="020B0604020202020204" pitchFamily="34" charset="0"/>
              </a:defRPr>
            </a:lvl3pPr>
            <a:lvl4pPr>
              <a:tabLst>
                <a:tab pos="900113" algn="l"/>
              </a:tabLst>
              <a:defRPr>
                <a:solidFill>
                  <a:schemeClr val="tx1"/>
                </a:solidFill>
                <a:latin typeface="Arial" panose="020B0604020202020204" pitchFamily="34" charset="0"/>
              </a:defRPr>
            </a:lvl4pPr>
            <a:lvl5pPr>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en-US" altLang="de-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Infographic and possible routes for the Airbus A321LR (Lothar 2021)</a:t>
            </a:r>
            <a:endParaRPr kumimoji="0" lang="en-US" altLang="de-DE"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24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1547813" y="2264051"/>
            <a:ext cx="6069012" cy="936349"/>
          </a:xfrm>
          <a:prstGeom prst="rect">
            <a:avLst/>
          </a:prstGeom>
        </p:spPr>
        <p:txBody>
          <a:bodyPr/>
          <a:lstStyle/>
          <a:p>
            <a:pPr marL="341313" indent="-341313" algn="ctr" eaLnBrk="1" hangingPunct="1">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info@ProfScholz.de</a:t>
            </a:r>
            <a:r>
              <a:rPr lang="de-DE" sz="1000" dirty="0"/>
              <a:t>  </a:t>
            </a:r>
          </a:p>
          <a:p>
            <a:pPr marL="341313" indent="-341313"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BE" sz="2000" u="sng" dirty="0">
                <a:solidFill>
                  <a:srgbClr val="0000FF"/>
                </a:solidFill>
                <a:hlinkClick r:id="rId3"/>
              </a:rPr>
              <a:t>http://library.</a:t>
            </a:r>
            <a:r>
              <a:rPr lang="de-DE" sz="2000" u="sng" dirty="0">
                <a:solidFill>
                  <a:srgbClr val="0000FF"/>
                </a:solidFill>
                <a:hlinkClick r:id="rId3"/>
              </a:rPr>
              <a:t>ProfScholz.de</a:t>
            </a:r>
            <a:endParaRPr lang="de-DE" sz="2000" u="sng" dirty="0">
              <a:solidFill>
                <a:srgbClr val="0000FF"/>
              </a:solidFill>
            </a:endParaRPr>
          </a:p>
        </p:txBody>
      </p:sp>
      <p:sp>
        <p:nvSpPr>
          <p:cNvPr id="2" name="Titel 1">
            <a:extLst>
              <a:ext uri="{FF2B5EF4-FFF2-40B4-BE49-F238E27FC236}">
                <a16:creationId xmlns:a16="http://schemas.microsoft.com/office/drawing/2014/main" id="{3F5971A4-CCEC-4A43-B71D-72939F35ADEB}"/>
              </a:ext>
            </a:extLst>
          </p:cNvPr>
          <p:cNvSpPr txBox="1">
            <a:spLocks/>
          </p:cNvSpPr>
          <p:nvPr/>
        </p:nvSpPr>
        <p:spPr>
          <a:xfrm>
            <a:off x="523875" y="1483172"/>
            <a:ext cx="8224837" cy="446087"/>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5pPr>
            <a:lvl6pPr marL="25146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6pPr>
            <a:lvl7pPr marL="29718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7pPr>
            <a:lvl8pPr marL="34290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8pPr>
            <a:lvl9pPr marL="38862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9pPr>
          </a:lstStyle>
          <a:p>
            <a:r>
              <a:rPr lang="nl-BE" sz="2000" kern="0" dirty="0">
                <a:latin typeface="Arial" pitchFamily="34" charset="0"/>
                <a:cs typeface="Arial" pitchFamily="34" charset="0"/>
              </a:rPr>
              <a:t>Contact</a:t>
            </a:r>
          </a:p>
        </p:txBody>
      </p:sp>
      <p:grpSp>
        <p:nvGrpSpPr>
          <p:cNvPr id="3" name="Gruppieren 8"/>
          <p:cNvGrpSpPr/>
          <p:nvPr/>
        </p:nvGrpSpPr>
        <p:grpSpPr>
          <a:xfrm>
            <a:off x="523875" y="4003677"/>
            <a:ext cx="8229600" cy="2149474"/>
            <a:chOff x="457200" y="3194052"/>
            <a:chExt cx="8229600" cy="2149474"/>
          </a:xfrm>
        </p:grpSpPr>
        <p:sp>
          <p:nvSpPr>
            <p:cNvPr id="7" name="Rectangle 2"/>
            <p:cNvSpPr txBox="1">
              <a:spLocks noChangeArrowheads="1"/>
            </p:cNvSpPr>
            <p:nvPr/>
          </p:nvSpPr>
          <p:spPr bwMode="auto">
            <a:xfrm>
              <a:off x="457200" y="3194052"/>
              <a:ext cx="8229600" cy="2149474"/>
            </a:xfrm>
            <a:prstGeom prst="rect">
              <a:avLst/>
            </a:prstGeom>
            <a:noFill/>
            <a:ln w="6350">
              <a:solidFill>
                <a:schemeClr val="tx1"/>
              </a:solidFill>
              <a:round/>
              <a:headEnd/>
              <a:tailEnd/>
            </a:ln>
          </p:spPr>
          <p:txBody>
            <a:bodyPr lIns="90000" tIns="46800" rIns="90000" bIns="46800"/>
            <a:lstStyle>
              <a:defPPr>
                <a:defRPr lang="en-GB"/>
              </a:defPPr>
              <a:lvl1pPr algn="l" defTabSz="449263" rtl="0" fontAlgn="base">
                <a:spcBef>
                  <a:spcPct val="0"/>
                </a:spcBef>
                <a:spcAft>
                  <a:spcPct val="0"/>
                </a:spcAft>
                <a:defRPr sz="2400" kern="1200">
                  <a:solidFill>
                    <a:schemeClr val="bg1"/>
                  </a:solidFill>
                  <a:latin typeface="Arial" pitchFamily="34" charset="0"/>
                  <a:ea typeface="+mn-ea"/>
                  <a:cs typeface="Arial" pitchFamily="34" charset="0"/>
                </a:defRPr>
              </a:lvl1pPr>
              <a:lvl2pPr marL="742950" indent="-285750" algn="l" defTabSz="449263" rtl="0" fontAlgn="base">
                <a:spcBef>
                  <a:spcPct val="0"/>
                </a:spcBef>
                <a:spcAft>
                  <a:spcPct val="0"/>
                </a:spcAft>
                <a:defRPr sz="2400" kern="1200">
                  <a:solidFill>
                    <a:schemeClr val="bg1"/>
                  </a:solidFill>
                  <a:latin typeface="Arial" pitchFamily="34" charset="0"/>
                  <a:ea typeface="+mn-ea"/>
                  <a:cs typeface="Arial" pitchFamily="34" charset="0"/>
                </a:defRPr>
              </a:lvl2pPr>
              <a:lvl3pPr marL="11430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3pPr>
              <a:lvl4pPr marL="16002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4pPr>
              <a:lvl5pPr marL="20574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5pPr>
              <a:lvl6pPr marL="2286000" algn="l" defTabSz="914400" rtl="0" eaLnBrk="1" latinLnBrk="0" hangingPunct="1">
                <a:defRPr sz="2400" kern="1200">
                  <a:solidFill>
                    <a:schemeClr val="bg1"/>
                  </a:solidFill>
                  <a:latin typeface="Arial" pitchFamily="34" charset="0"/>
                  <a:ea typeface="+mn-ea"/>
                  <a:cs typeface="Arial" pitchFamily="34" charset="0"/>
                </a:defRPr>
              </a:lvl6pPr>
              <a:lvl7pPr marL="2743200" algn="l" defTabSz="914400" rtl="0" eaLnBrk="1" latinLnBrk="0" hangingPunct="1">
                <a:defRPr sz="2400" kern="1200">
                  <a:solidFill>
                    <a:schemeClr val="bg1"/>
                  </a:solidFill>
                  <a:latin typeface="Arial" pitchFamily="34" charset="0"/>
                  <a:ea typeface="+mn-ea"/>
                  <a:cs typeface="Arial" pitchFamily="34" charset="0"/>
                </a:defRPr>
              </a:lvl7pPr>
              <a:lvl8pPr marL="3200400" algn="l" defTabSz="914400" rtl="0" eaLnBrk="1" latinLnBrk="0" hangingPunct="1">
                <a:defRPr sz="2400" kern="1200">
                  <a:solidFill>
                    <a:schemeClr val="bg1"/>
                  </a:solidFill>
                  <a:latin typeface="Arial" pitchFamily="34" charset="0"/>
                  <a:ea typeface="+mn-ea"/>
                  <a:cs typeface="Arial" pitchFamily="34" charset="0"/>
                </a:defRPr>
              </a:lvl8pPr>
              <a:lvl9pPr marL="3657600" algn="l" defTabSz="914400" rtl="0" eaLnBrk="1" latinLnBrk="0" hangingPunct="1">
                <a:defRPr sz="2400" kern="1200">
                  <a:solidFill>
                    <a:schemeClr val="bg1"/>
                  </a:solidFill>
                  <a:latin typeface="Arial" pitchFamily="34" charset="0"/>
                  <a:ea typeface="+mn-ea"/>
                  <a:cs typeface="Arial" pitchFamily="34" charset="0"/>
                </a:defRPr>
              </a:lvl9pPr>
            </a:lstStyle>
            <a:p>
              <a:r>
                <a:rPr lang="en-US" sz="1200" b="1" noProof="1">
                  <a:solidFill>
                    <a:srgbClr val="000000"/>
                  </a:solidFill>
                </a:rPr>
                <a:t>Quote this document:</a:t>
              </a:r>
            </a:p>
            <a:p>
              <a:endParaRPr lang="en-US" sz="1200" noProof="1">
                <a:solidFill>
                  <a:srgbClr val="000000"/>
                </a:solidFill>
              </a:endParaRPr>
            </a:p>
            <a:p>
              <a:r>
                <a:rPr lang="en-US" sz="1200" noProof="1">
                  <a:solidFill>
                    <a:srgbClr val="000000"/>
                  </a:solidFill>
                </a:rPr>
                <a:t>Fonseca, Diego, 2021. </a:t>
              </a:r>
              <a:r>
                <a:rPr lang="en-US" sz="1200" i="1" noProof="1">
                  <a:solidFill>
                    <a:srgbClr val="000000"/>
                  </a:solidFill>
                </a:rPr>
                <a:t>Direct Operating Costs, Fuel Consumption, and Cabin Layout of the Airbus A321LR.</a:t>
              </a:r>
            </a:p>
            <a:p>
              <a:r>
                <a:rPr lang="en-US" sz="1200" noProof="1">
                  <a:solidFill>
                    <a:srgbClr val="000000"/>
                  </a:solidFill>
                </a:rPr>
                <a:t>Presentation of the Bachelor Thesis. Aircraft Design and Systems Group (AERO), HAW Hamburg, 2022-02-17.</a:t>
              </a:r>
            </a:p>
            <a:p>
              <a:r>
                <a:rPr lang="en-US" sz="1200" noProof="1">
                  <a:solidFill>
                    <a:srgbClr val="000000"/>
                  </a:solidFill>
                </a:rPr>
                <a:t>Available from: </a:t>
              </a:r>
              <a:r>
                <a:rPr lang="de-DE" sz="1200" dirty="0">
                  <a:solidFill>
                    <a:srgbClr val="0000FF"/>
                  </a:solidFill>
                  <a:hlinkClick r:id="rId4"/>
                </a:rPr>
                <a:t>https://nbn-resolving.org/urn:nbn:de:gbv:18302-aero2021-12-06.014</a:t>
              </a:r>
              <a:endParaRPr lang="en-US" sz="1200" noProof="1">
                <a:solidFill>
                  <a:srgbClr val="000000"/>
                </a:solidFill>
              </a:endParaRPr>
            </a:p>
            <a:p>
              <a:endParaRPr lang="en-US" sz="1200" noProof="1">
                <a:solidFill>
                  <a:srgbClr val="000000"/>
                </a:solidFill>
              </a:endParaRPr>
            </a:p>
            <a:p>
              <a:r>
                <a:rPr lang="en-US" sz="1200" noProof="1">
                  <a:solidFill>
                    <a:srgbClr val="000000"/>
                  </a:solidFill>
                  <a:sym typeface="Symbol"/>
                </a:rPr>
                <a:t> </a:t>
              </a:r>
              <a:r>
                <a:rPr lang="en-US" sz="1200" noProof="1">
                  <a:solidFill>
                    <a:srgbClr val="000000"/>
                  </a:solidFill>
                </a:rPr>
                <a:t>Copyright by Author, CC BY-NC-SA, </a:t>
              </a:r>
              <a:r>
                <a:rPr lang="en-US" sz="1200" u="sng" noProof="1">
                  <a:solidFill>
                    <a:srgbClr val="0000FF"/>
                  </a:solidFill>
                  <a:hlinkClick r:id="rId5"/>
                </a:rPr>
                <a:t>https://creativecommons.org/licenses/by-nc-sa/4.0</a:t>
              </a:r>
              <a:endParaRPr lang="en-US" sz="1200" u="sng" noProof="1">
                <a:solidFill>
                  <a:srgbClr val="0000FF"/>
                </a:solidFill>
              </a:endParaRPr>
            </a:p>
            <a:p>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p:txBody>
        </p:sp>
        <p:pic>
          <p:nvPicPr>
            <p:cNvPr id="8" name="Picture 2"/>
            <p:cNvPicPr>
              <a:picLocks noChangeAspect="1" noChangeArrowheads="1"/>
            </p:cNvPicPr>
            <p:nvPr/>
          </p:nvPicPr>
          <p:blipFill>
            <a:blip r:embed="rId6" cstate="print"/>
            <a:srcRect/>
            <a:stretch>
              <a:fillRect/>
            </a:stretch>
          </p:blipFill>
          <p:spPr bwMode="auto">
            <a:xfrm>
              <a:off x="561976" y="4776789"/>
              <a:ext cx="1211035" cy="423862"/>
            </a:xfrm>
            <a:prstGeom prst="rect">
              <a:avLst/>
            </a:prstGeom>
            <a:noFill/>
            <a:ln w="6350">
              <a:solidFill>
                <a:schemeClr val="tx1"/>
              </a:solidFill>
              <a:miter lim="800000"/>
              <a:headEnd/>
              <a:tailEnd/>
            </a:ln>
          </p:spPr>
        </p:pic>
      </p:grpSp>
      <p:sp>
        <p:nvSpPr>
          <p:cNvPr id="9"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F5E2CA2C-54CC-A345-8490-85F7C4ED43D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List of References</a:t>
            </a:r>
          </a:p>
        </p:txBody>
      </p:sp>
      <p:sp>
        <p:nvSpPr>
          <p:cNvPr id="7" name="Text Box 9">
            <a:extLst>
              <a:ext uri="{FF2B5EF4-FFF2-40B4-BE49-F238E27FC236}">
                <a16:creationId xmlns:a16="http://schemas.microsoft.com/office/drawing/2014/main" id="{B4F2992A-BEFB-9049-89B3-225EFFA0EE7D}"/>
              </a:ext>
            </a:extLst>
          </p:cNvPr>
          <p:cNvSpPr txBox="1">
            <a:spLocks noChangeArrowheads="1"/>
          </p:cNvSpPr>
          <p:nvPr/>
        </p:nvSpPr>
        <p:spPr bwMode="auto">
          <a:xfrm>
            <a:off x="569115" y="1423409"/>
            <a:ext cx="8151068" cy="4745723"/>
          </a:xfrm>
          <a:prstGeom prst="rect">
            <a:avLst/>
          </a:prstGeom>
          <a:noFill/>
          <a:ln w="9525">
            <a:noFill/>
            <a:miter lim="800000"/>
            <a:headEnd/>
            <a:tailEnd/>
          </a:ln>
        </p:spPr>
        <p:txBody>
          <a:bodyPr wrap="square">
            <a:spAutoFit/>
          </a:bodyPr>
          <a:lstStyle/>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AIRBUS, 2019a. </a:t>
            </a:r>
            <a:r>
              <a:rPr lang="en-US" sz="1100" i="1" dirty="0">
                <a:effectLst/>
                <a:latin typeface="Arial" panose="020B0604020202020204" pitchFamily="34" charset="0"/>
                <a:ea typeface="Times New Roman" panose="02020603050405020304" pitchFamily="18" charset="0"/>
                <a:cs typeface="Arial" panose="020B0604020202020204" pitchFamily="34" charset="0"/>
              </a:rPr>
              <a:t>TAP Air Portugal takes delivery of its first A321LR</a:t>
            </a:r>
            <a:r>
              <a:rPr lang="en-US" sz="1100" dirty="0">
                <a:effectLst/>
                <a:latin typeface="Arial" panose="020B0604020202020204" pitchFamily="34" charset="0"/>
                <a:ea typeface="Times New Roman" panose="02020603050405020304" pitchFamily="18" charset="0"/>
                <a:cs typeface="Arial" panose="020B0604020202020204" pitchFamily="34" charset="0"/>
              </a:rPr>
              <a:t>. Airbus.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https://bit.ly/3p51Lxv</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https://perma.cc/ZBH9-9CB5</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lvl="1" defTabSz="801688" eaLnBrk="1" hangingPunct="1">
              <a:lnSpc>
                <a:spcPct val="120000"/>
              </a:lnSpc>
              <a:spcBef>
                <a:spcPts val="0"/>
              </a:spcBef>
              <a:defRPr/>
            </a:pPr>
            <a:endParaRPr lang="en-US" sz="1100" kern="0" dirty="0">
              <a:solidFill>
                <a:srgbClr val="000000"/>
              </a:solidFill>
              <a:latin typeface="Arial" panose="020B0604020202020204" pitchFamily="34" charset="0"/>
              <a:cs typeface="Arial"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AIRBUS, 2020. A321. </a:t>
            </a:r>
            <a:r>
              <a:rPr lang="en-US" sz="1100" i="1" dirty="0">
                <a:effectLst/>
                <a:latin typeface="Arial" panose="020B0604020202020204" pitchFamily="34" charset="0"/>
                <a:ea typeface="Times New Roman" panose="02020603050405020304" pitchFamily="18" charset="0"/>
                <a:cs typeface="Arial" panose="020B0604020202020204" pitchFamily="34" charset="0"/>
              </a:rPr>
              <a:t>Aircraft Characteristics. Airport and Maintenance Planning</a:t>
            </a:r>
            <a:r>
              <a:rPr lang="en-US" sz="1100" dirty="0">
                <a:effectLst/>
                <a:latin typeface="Arial" panose="020B0604020202020204" pitchFamily="34" charset="0"/>
                <a:ea typeface="Times New Roman" panose="02020603050405020304" pitchFamily="18" charset="0"/>
                <a:cs typeface="Arial" panose="020B0604020202020204" pitchFamily="34" charset="0"/>
              </a:rPr>
              <a:t>.</a:t>
            </a:r>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Airbus.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https://bit.ly/3Gd4HPy</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https://perma.cc/3HL8-86BT</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AIRBUS, 2021a. </a:t>
            </a:r>
            <a:r>
              <a:rPr lang="en-US" sz="1100" i="1" dirty="0">
                <a:effectLst/>
                <a:latin typeface="Arial" panose="020B0604020202020204" pitchFamily="34" charset="0"/>
                <a:ea typeface="Times New Roman" panose="02020603050405020304" pitchFamily="18" charset="0"/>
                <a:cs typeface="Arial" panose="020B0604020202020204" pitchFamily="34" charset="0"/>
              </a:rPr>
              <a:t>JetBlue takes delivery of A321LR with the first airspace interior</a:t>
            </a:r>
            <a:r>
              <a:rPr lang="en-US" sz="1100" dirty="0">
                <a:effectLst/>
                <a:latin typeface="Arial" panose="020B0604020202020204" pitchFamily="34" charset="0"/>
                <a:ea typeface="Times New Roman" panose="02020603050405020304" pitchFamily="18" charset="0"/>
                <a:cs typeface="Arial" panose="020B0604020202020204" pitchFamily="34" charset="0"/>
              </a:rPr>
              <a:t>. Airbus.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https://bit.ly/3I2rFL2</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https://perma.cc/57WA-7TRG</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AIRBUS, 2021c. A330. </a:t>
            </a:r>
            <a:r>
              <a:rPr lang="en-US" sz="1100" i="1" dirty="0">
                <a:effectLst/>
                <a:latin typeface="Arial" panose="020B0604020202020204" pitchFamily="34" charset="0"/>
                <a:ea typeface="Times New Roman" panose="02020603050405020304" pitchFamily="18" charset="0"/>
                <a:cs typeface="Arial" panose="020B0604020202020204" pitchFamily="34" charset="0"/>
              </a:rPr>
              <a:t>Aircraft Characteristics. Airport and Maintenance </a:t>
            </a:r>
            <a:r>
              <a:rPr lang="en-US" sz="1100" i="1" dirty="0" err="1">
                <a:effectLst/>
                <a:latin typeface="Arial" panose="020B0604020202020204" pitchFamily="34" charset="0"/>
                <a:ea typeface="Times New Roman" panose="02020603050405020304" pitchFamily="18" charset="0"/>
                <a:cs typeface="Arial" panose="020B0604020202020204" pitchFamily="34" charset="0"/>
              </a:rPr>
              <a:t>Ülanning</a:t>
            </a:r>
            <a:r>
              <a:rPr lang="en-US" sz="1100" i="1" dirty="0">
                <a:effectLst/>
                <a:latin typeface="Arial" panose="020B0604020202020204" pitchFamily="34" charset="0"/>
                <a:ea typeface="Times New Roman" panose="02020603050405020304" pitchFamily="18" charset="0"/>
                <a:cs typeface="Arial" panose="020B0604020202020204" pitchFamily="34" charset="0"/>
              </a:rPr>
              <a:t>.</a:t>
            </a:r>
            <a:r>
              <a:rPr lang="en-US" sz="1100" dirty="0">
                <a:effectLst/>
                <a:latin typeface="Arial" panose="020B0604020202020204" pitchFamily="34" charset="0"/>
                <a:ea typeface="Times New Roman" panose="02020603050405020304" pitchFamily="18" charset="0"/>
                <a:cs typeface="Arial" panose="020B0604020202020204" pitchFamily="34" charset="0"/>
              </a:rPr>
              <a:t> Airbus.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https://bit.ly/3Gd4HPy</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https://perma.cc/X9QJ-HGH5</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EIA, 2021. </a:t>
            </a:r>
            <a:r>
              <a:rPr lang="en-US" sz="1100" i="1" dirty="0">
                <a:effectLst/>
                <a:latin typeface="Arial" panose="020B0604020202020204" pitchFamily="34" charset="0"/>
                <a:ea typeface="Times New Roman" panose="02020603050405020304" pitchFamily="18" charset="0"/>
                <a:cs typeface="Arial" panose="020B0604020202020204" pitchFamily="34" charset="0"/>
              </a:rPr>
              <a:t>U.S. Gulf </a:t>
            </a:r>
            <a:r>
              <a:rPr lang="en-US" sz="1100" i="1" dirty="0" err="1">
                <a:effectLst/>
                <a:latin typeface="Arial" panose="020B0604020202020204" pitchFamily="34" charset="0"/>
                <a:ea typeface="Times New Roman" panose="02020603050405020304" pitchFamily="18" charset="0"/>
                <a:cs typeface="Arial" panose="020B0604020202020204" pitchFamily="34" charset="0"/>
              </a:rPr>
              <a:t>Goast</a:t>
            </a:r>
            <a:r>
              <a:rPr lang="en-US" sz="1100" i="1" dirty="0">
                <a:effectLst/>
                <a:latin typeface="Arial" panose="020B0604020202020204" pitchFamily="34" charset="0"/>
                <a:ea typeface="Times New Roman" panose="02020603050405020304" pitchFamily="18" charset="0"/>
                <a:cs typeface="Arial" panose="020B0604020202020204" pitchFamily="34" charset="0"/>
              </a:rPr>
              <a:t> Kerosene-Type Jet Fuel Spot Price FOB</a:t>
            </a:r>
            <a:r>
              <a:rPr lang="en-US" sz="1100" dirty="0">
                <a:effectLst/>
                <a:latin typeface="Arial" panose="020B0604020202020204" pitchFamily="34" charset="0"/>
                <a:ea typeface="Times New Roman" panose="02020603050405020304" pitchFamily="18" charset="0"/>
                <a:cs typeface="Arial" panose="020B0604020202020204" pitchFamily="34" charset="0"/>
              </a:rPr>
              <a:t>. U.S Energy Information Administration.</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https://bit.ly/3BWUBAE</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0"/>
              </a:rPr>
              <a:t>https://perma.cc/VVC2-45FM</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ERGOCENTER NCSU, 2006. </a:t>
            </a:r>
            <a:r>
              <a:rPr lang="en-US" sz="1100" i="1" dirty="0" err="1">
                <a:effectLst/>
                <a:latin typeface="Arial" panose="020B0604020202020204" pitchFamily="34" charset="0"/>
                <a:ea typeface="Times New Roman" panose="02020603050405020304" pitchFamily="18" charset="0"/>
                <a:cs typeface="Arial" panose="020B0604020202020204" pitchFamily="34" charset="0"/>
              </a:rPr>
              <a:t>Antropometric</a:t>
            </a:r>
            <a:r>
              <a:rPr lang="en-US" sz="1100" i="1" dirty="0">
                <a:effectLst/>
                <a:latin typeface="Arial" panose="020B0604020202020204" pitchFamily="34" charset="0"/>
                <a:ea typeface="Times New Roman" panose="02020603050405020304" pitchFamily="18" charset="0"/>
                <a:cs typeface="Arial" panose="020B0604020202020204" pitchFamily="34" charset="0"/>
              </a:rPr>
              <a:t> Data.</a:t>
            </a:r>
            <a:r>
              <a:rPr lang="en-US" sz="1100" dirty="0">
                <a:effectLst/>
                <a:latin typeface="Arial" panose="020B0604020202020204" pitchFamily="34" charset="0"/>
                <a:ea typeface="Times New Roman" panose="02020603050405020304" pitchFamily="18" charset="0"/>
                <a:cs typeface="Arial" panose="020B0604020202020204" pitchFamily="34" charset="0"/>
              </a:rPr>
              <a:t> The Ergonomics Center. North Carolina State University</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1"/>
              </a:rPr>
              <a:t>https://bit.ly/3n3b1kP</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Archived at:</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2"/>
              </a:rPr>
              <a:t>https://perma.cc/3QXN-GDBD</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516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32" name="Text Box 9"/>
          <p:cNvSpPr txBox="1">
            <a:spLocks noChangeArrowheads="1"/>
          </p:cNvSpPr>
          <p:nvPr/>
        </p:nvSpPr>
        <p:spPr bwMode="auto">
          <a:xfrm>
            <a:off x="525572" y="1684665"/>
            <a:ext cx="8151068" cy="3308470"/>
          </a:xfrm>
          <a:prstGeom prst="rect">
            <a:avLst/>
          </a:prstGeom>
          <a:noFill/>
          <a:ln w="9525">
            <a:noFill/>
            <a:miter lim="800000"/>
            <a:headEnd/>
            <a:tailEnd/>
          </a:ln>
        </p:spPr>
        <p:txBody>
          <a:bodyPr wrap="square">
            <a:spAutoFit/>
          </a:bodyPr>
          <a:lstStyle/>
          <a:p>
            <a:pPr marL="358775" indent="-358775" defTabSz="801688" eaLnBrk="1" hangingPunct="1">
              <a:lnSpc>
                <a:spcPct val="120000"/>
              </a:lnSpc>
              <a:spcBef>
                <a:spcPts val="0"/>
              </a:spcBef>
              <a:buFont typeface="Arial" pitchFamily="34" charset="0"/>
              <a:buChar char="●"/>
              <a:defRPr/>
            </a:pPr>
            <a:r>
              <a:rPr lang="en-US" sz="2000" kern="0" dirty="0">
                <a:solidFill>
                  <a:schemeClr val="accent2">
                    <a:lumMod val="25000"/>
                  </a:schemeClr>
                </a:solidFill>
                <a:latin typeface="Arial" pitchFamily="34" charset="0"/>
                <a:cs typeface="Arial" pitchFamily="34" charset="0"/>
              </a:rPr>
              <a:t>Ecolabel Applied to the Airbus A321LR</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General Considerations and Limitations</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Ecolabels for the A321LR</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Ecolabels for the A321ceo and A321neo</a:t>
            </a:r>
          </a:p>
          <a:p>
            <a:pPr marL="358775" indent="-358775" defTabSz="801688" eaLnBrk="1" hangingPunct="1">
              <a:lnSpc>
                <a:spcPct val="120000"/>
              </a:lnSpc>
              <a:spcBef>
                <a:spcPts val="0"/>
              </a:spcBef>
              <a:buFont typeface="Arial" pitchFamily="34" charset="0"/>
              <a:buChar char="●"/>
              <a:defRPr/>
            </a:pPr>
            <a:r>
              <a:rPr lang="en-US" sz="2000" kern="0" dirty="0">
                <a:solidFill>
                  <a:schemeClr val="accent2">
                    <a:lumMod val="25000"/>
                  </a:schemeClr>
                </a:solidFill>
                <a:latin typeface="Arial" pitchFamily="34" charset="0"/>
                <a:cs typeface="Arial" pitchFamily="34" charset="0"/>
              </a:rPr>
              <a:t>Cabin Layout of the Airbus A321LR</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The Role of the Seat Pitch</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Exemplary Seats (Classes)</a:t>
            </a:r>
          </a:p>
          <a:p>
            <a:pPr marL="815975" lvl="1" indent="-358775" defTabSz="801688" eaLnBrk="1" hangingPunct="1">
              <a:lnSpc>
                <a:spcPct val="120000"/>
              </a:lnSpc>
              <a:spcBef>
                <a:spcPts val="0"/>
              </a:spcBef>
              <a:buFont typeface="Arial" panose="020B0604020202020204" pitchFamily="34" charset="0"/>
              <a:buChar char="•"/>
              <a:defRPr/>
            </a:pPr>
            <a:r>
              <a:rPr lang="en-US" sz="1600" kern="0" dirty="0">
                <a:solidFill>
                  <a:srgbClr val="000000"/>
                </a:solidFill>
                <a:latin typeface="Arial" pitchFamily="34" charset="0"/>
                <a:cs typeface="Arial" pitchFamily="34" charset="0"/>
              </a:rPr>
              <a:t>Assessment of A321LR Operators – Seat Pitch / Width</a:t>
            </a:r>
            <a:endParaRPr lang="en-US" sz="2000" kern="0" dirty="0">
              <a:solidFill>
                <a:schemeClr val="accent2">
                  <a:lumMod val="25000"/>
                </a:schemeClr>
              </a:solidFill>
              <a:latin typeface="Arial" pitchFamily="34" charset="0"/>
              <a:cs typeface="Arial" pitchFamily="34" charset="0"/>
            </a:endParaRPr>
          </a:p>
          <a:p>
            <a:pPr marL="358775" indent="-358775" defTabSz="801688" eaLnBrk="1" hangingPunct="1">
              <a:lnSpc>
                <a:spcPct val="120000"/>
              </a:lnSpc>
              <a:spcBef>
                <a:spcPts val="0"/>
              </a:spcBef>
              <a:buFont typeface="Arial" pitchFamily="34" charset="0"/>
              <a:buChar char="●"/>
              <a:defRPr/>
            </a:pPr>
            <a:r>
              <a:rPr lang="en-US" sz="2000" kern="0" dirty="0">
                <a:solidFill>
                  <a:schemeClr val="accent2">
                    <a:lumMod val="25000"/>
                  </a:schemeClr>
                </a:solidFill>
                <a:latin typeface="Arial" pitchFamily="34" charset="0"/>
                <a:cs typeface="Arial" pitchFamily="34" charset="0"/>
              </a:rPr>
              <a:t>Summary and Conclusions</a:t>
            </a:r>
          </a:p>
          <a:p>
            <a:pPr marL="358775" indent="-358775" defTabSz="801688" eaLnBrk="1" hangingPunct="1">
              <a:lnSpc>
                <a:spcPct val="120000"/>
              </a:lnSpc>
              <a:spcBef>
                <a:spcPts val="0"/>
              </a:spcBef>
              <a:buFont typeface="Arial" pitchFamily="34" charset="0"/>
              <a:buChar char="●"/>
              <a:defRPr/>
            </a:pPr>
            <a:r>
              <a:rPr lang="en-US" sz="2000" kern="0" dirty="0">
                <a:solidFill>
                  <a:schemeClr val="accent2">
                    <a:lumMod val="25000"/>
                  </a:schemeClr>
                </a:solidFill>
                <a:latin typeface="Arial" pitchFamily="34" charset="0"/>
                <a:cs typeface="Arial" pitchFamily="34" charset="0"/>
              </a:rPr>
              <a:t>List of References</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sp>
        <p:nvSpPr>
          <p:cNvPr id="6" name="Rectangle 11">
            <a:extLst>
              <a:ext uri="{FF2B5EF4-FFF2-40B4-BE49-F238E27FC236}">
                <a16:creationId xmlns:a16="http://schemas.microsoft.com/office/drawing/2014/main" id="{7F09DEDA-60DF-D946-8724-58B63264A0DB}"/>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Table of Contents</a:t>
            </a:r>
          </a:p>
        </p:txBody>
      </p:sp>
    </p:spTree>
    <p:extLst>
      <p:ext uri="{BB962C8B-B14F-4D97-AF65-F5344CB8AC3E}">
        <p14:creationId xmlns:p14="http://schemas.microsoft.com/office/powerpoint/2010/main" val="3399807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F5E2CA2C-54CC-A345-8490-85F7C4ED43D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List of References</a:t>
            </a:r>
          </a:p>
        </p:txBody>
      </p:sp>
      <p:sp>
        <p:nvSpPr>
          <p:cNvPr id="7" name="Text Box 9">
            <a:extLst>
              <a:ext uri="{FF2B5EF4-FFF2-40B4-BE49-F238E27FC236}">
                <a16:creationId xmlns:a16="http://schemas.microsoft.com/office/drawing/2014/main" id="{B4F2992A-BEFB-9049-89B3-225EFFA0EE7D}"/>
              </a:ext>
            </a:extLst>
          </p:cNvPr>
          <p:cNvSpPr txBox="1">
            <a:spLocks noChangeArrowheads="1"/>
          </p:cNvSpPr>
          <p:nvPr/>
        </p:nvSpPr>
        <p:spPr bwMode="auto">
          <a:xfrm>
            <a:off x="558229" y="1401637"/>
            <a:ext cx="8151068" cy="4948855"/>
          </a:xfrm>
          <a:prstGeom prst="rect">
            <a:avLst/>
          </a:prstGeom>
          <a:noFill/>
          <a:ln w="9525">
            <a:noFill/>
            <a:miter lim="800000"/>
            <a:headEnd/>
            <a:tailEnd/>
          </a:ln>
        </p:spPr>
        <p:txBody>
          <a:bodyPr wrap="square">
            <a:spAutoFit/>
          </a:bodyPr>
          <a:lstStyle/>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GOSENDE, Pablo, 2017. </a:t>
            </a:r>
            <a:r>
              <a:rPr lang="en-US" sz="1100" i="1" dirty="0">
                <a:effectLst/>
                <a:latin typeface="Arial" panose="020B0604020202020204" pitchFamily="34" charset="0"/>
                <a:ea typeface="Times New Roman" panose="02020603050405020304" pitchFamily="18" charset="0"/>
                <a:cs typeface="Arial" panose="020B0604020202020204" pitchFamily="34" charset="0"/>
              </a:rPr>
              <a:t>Anthropometry-based approach for side-mounted desktop chairs design evaluation for university students in </a:t>
            </a:r>
            <a:r>
              <a:rPr lang="en-US" sz="1100" i="1" dirty="0" err="1">
                <a:effectLst/>
                <a:latin typeface="Arial" panose="020B0604020202020204" pitchFamily="34" charset="0"/>
                <a:ea typeface="Times New Roman" panose="02020603050405020304" pitchFamily="18" charset="0"/>
                <a:cs typeface="Arial" panose="020B0604020202020204" pitchFamily="34" charset="0"/>
              </a:rPr>
              <a:t>ecuador</a:t>
            </a:r>
            <a:r>
              <a:rPr lang="en-US" sz="1100" dirty="0">
                <a:effectLst/>
                <a:latin typeface="Arial" panose="020B0604020202020204" pitchFamily="34" charset="0"/>
                <a:ea typeface="Times New Roman" panose="02020603050405020304" pitchFamily="18" charset="0"/>
                <a:cs typeface="Arial" panose="020B0604020202020204" pitchFamily="34" charset="0"/>
              </a:rPr>
              <a:t>. Guayaquil, Engineering Faculty, Salesian Polytechnic University. ResearchGate.</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Available </a:t>
            </a:r>
            <a:r>
              <a:rPr lang="en-US"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from:</a:t>
            </a:r>
            <a:r>
              <a:rPr lang="en-US" sz="11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://bit.ly/3lQBxyp</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https://doi.org/10.1109/ETCM.2017.8247516</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HURTECANT, </a:t>
            </a:r>
            <a:r>
              <a:rPr lang="en-US" sz="1100" dirty="0" err="1">
                <a:effectLst/>
                <a:latin typeface="Arial" panose="020B0604020202020204" pitchFamily="34" charset="0"/>
                <a:ea typeface="Times New Roman" panose="02020603050405020304" pitchFamily="18" charset="0"/>
                <a:cs typeface="Arial" panose="020B0604020202020204" pitchFamily="34" charset="0"/>
              </a:rPr>
              <a:t>Daan</a:t>
            </a:r>
            <a:r>
              <a:rPr lang="en-US" sz="1100" dirty="0">
                <a:effectLst/>
                <a:latin typeface="Arial" panose="020B0604020202020204" pitchFamily="34" charset="0"/>
                <a:ea typeface="Times New Roman" panose="02020603050405020304" pitchFamily="18" charset="0"/>
                <a:cs typeface="Arial" panose="020B0604020202020204" pitchFamily="34" charset="0"/>
              </a:rPr>
              <a:t>, 2021. </a:t>
            </a:r>
            <a:r>
              <a:rPr lang="en-US" sz="1100" i="1" dirty="0">
                <a:effectLst/>
                <a:latin typeface="Arial" panose="020B0604020202020204" pitchFamily="34" charset="0"/>
                <a:ea typeface="Times New Roman" panose="02020603050405020304" pitchFamily="18" charset="0"/>
                <a:cs typeface="Arial" panose="020B0604020202020204" pitchFamily="34" charset="0"/>
              </a:rPr>
              <a:t>Launch of an Ecolabel for Passenger Aircraft.</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de-DE" sz="1100" dirty="0">
                <a:effectLst/>
                <a:latin typeface="Arial" panose="020B0604020202020204" pitchFamily="34" charset="0"/>
                <a:ea typeface="Times New Roman" panose="02020603050405020304" pitchFamily="18" charset="0"/>
                <a:cs typeface="Arial" panose="020B0604020202020204" pitchFamily="34" charset="0"/>
              </a:rPr>
              <a:t>Master Thesis. Hamburg: Hochschule für Angewandte Wissenschaften Hamburg. </a:t>
            </a:r>
          </a:p>
          <a:p>
            <a:pPr>
              <a:lnSpc>
                <a:spcPct val="120000"/>
              </a:lnSpc>
            </a:pP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de-DE" sz="1100" dirty="0" err="1">
                <a:effectLst/>
                <a:latin typeface="Arial" panose="020B0604020202020204" pitchFamily="34" charset="0"/>
                <a:ea typeface="Times New Roman" panose="02020603050405020304" pitchFamily="18" charset="0"/>
                <a:cs typeface="Arial" panose="020B0604020202020204" pitchFamily="34" charset="0"/>
              </a:rPr>
              <a:t>Available</a:t>
            </a: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de-DE" sz="1100" dirty="0" err="1">
                <a:effectLst/>
                <a:latin typeface="Arial" panose="020B0604020202020204" pitchFamily="34" charset="0"/>
                <a:ea typeface="Times New Roman" panose="02020603050405020304" pitchFamily="18" charset="0"/>
                <a:cs typeface="Arial" panose="020B0604020202020204" pitchFamily="34" charset="0"/>
              </a:rPr>
              <a:t>from</a:t>
            </a: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de-DE"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https://bit.ly/3jcOhxy</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https://doi.org/10.7910/DVN/LU5VAZ</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endParaRPr lang="en-US" sz="1100"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de-DE" sz="1100" dirty="0">
                <a:effectLst/>
                <a:latin typeface="Arial" panose="020B0604020202020204" pitchFamily="34" charset="0"/>
                <a:ea typeface="Times New Roman" panose="02020603050405020304" pitchFamily="18" charset="0"/>
                <a:cs typeface="Arial" panose="020B0604020202020204" pitchFamily="34" charset="0"/>
              </a:rPr>
              <a:t>LOTHAR, 2021. </a:t>
            </a:r>
            <a:r>
              <a:rPr lang="de-DE" sz="1100" i="1" dirty="0">
                <a:effectLst/>
                <a:latin typeface="Arial" panose="020B0604020202020204" pitchFamily="34" charset="0"/>
                <a:ea typeface="Times New Roman" panose="02020603050405020304" pitchFamily="18" charset="0"/>
                <a:cs typeface="Arial" panose="020B0604020202020204" pitchFamily="34" charset="0"/>
              </a:rPr>
              <a:t>Zweistrahler im Portrait: der Airbus A321.</a:t>
            </a: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err="1">
                <a:effectLst/>
                <a:latin typeface="Arial" panose="020B0604020202020204" pitchFamily="34" charset="0"/>
                <a:ea typeface="Times New Roman" panose="02020603050405020304" pitchFamily="18" charset="0"/>
                <a:cs typeface="Arial" panose="020B0604020202020204" pitchFamily="34" charset="0"/>
              </a:rPr>
              <a:t>Meilen</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err="1">
                <a:effectLst/>
                <a:latin typeface="Arial" panose="020B0604020202020204" pitchFamily="34" charset="0"/>
                <a:ea typeface="Times New Roman" panose="02020603050405020304" pitchFamily="18" charset="0"/>
                <a:cs typeface="Arial" panose="020B0604020202020204" pitchFamily="34" charset="0"/>
              </a:rPr>
              <a:t>Optimieren</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https://bit.ly/31i0Bqv</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https://perma.cc/E6ST-96F9</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PEARSON, James, 2021a. </a:t>
            </a:r>
            <a:r>
              <a:rPr lang="en-US" sz="1100" i="1" dirty="0">
                <a:effectLst/>
                <a:latin typeface="Arial" panose="020B0604020202020204" pitchFamily="34" charset="0"/>
                <a:ea typeface="Times New Roman" panose="02020603050405020304" pitchFamily="18" charset="0"/>
                <a:cs typeface="Arial" panose="020B0604020202020204" pitchFamily="34" charset="0"/>
              </a:rPr>
              <a:t>Revealed: the Longest Airbus A321neo Routes This Winter.</a:t>
            </a:r>
            <a:r>
              <a:rPr lang="en-US" sz="1100" dirty="0">
                <a:effectLst/>
                <a:latin typeface="Arial" panose="020B0604020202020204" pitchFamily="34" charset="0"/>
                <a:ea typeface="Times New Roman" panose="02020603050405020304" pitchFamily="18" charset="0"/>
                <a:cs typeface="Arial" panose="020B0604020202020204" pitchFamily="34" charset="0"/>
              </a:rPr>
              <a:t> Simple Flying.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https://simpleflying.com/longest-a321neo-routes-winter-2021/</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https://perma.cc/MBZ4-TXR9</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PEARSON, James, 2021b. </a:t>
            </a:r>
            <a:r>
              <a:rPr lang="en-US" sz="1100" i="1" dirty="0">
                <a:effectLst/>
                <a:latin typeface="Arial" panose="020B0604020202020204" pitchFamily="34" charset="0"/>
                <a:ea typeface="Times New Roman" panose="02020603050405020304" pitchFamily="18" charset="0"/>
                <a:cs typeface="Arial" panose="020B0604020202020204" pitchFamily="34" charset="0"/>
              </a:rPr>
              <a:t>The Incredible Rise of Transatlantic A321LR </a:t>
            </a:r>
            <a:r>
              <a:rPr lang="en-US" sz="1100" i="1" dirty="0" err="1">
                <a:effectLst/>
                <a:latin typeface="Arial" panose="020B0604020202020204" pitchFamily="34" charset="0"/>
                <a:ea typeface="Times New Roman" panose="02020603050405020304" pitchFamily="18" charset="0"/>
                <a:cs typeface="Arial" panose="020B0604020202020204" pitchFamily="34" charset="0"/>
              </a:rPr>
              <a:t>Narrowbody</a:t>
            </a:r>
            <a:r>
              <a:rPr lang="en-US" sz="1100" i="1" dirty="0">
                <a:effectLst/>
                <a:latin typeface="Arial" panose="020B0604020202020204" pitchFamily="34" charset="0"/>
                <a:ea typeface="Times New Roman" panose="02020603050405020304" pitchFamily="18" charset="0"/>
                <a:cs typeface="Arial" panose="020B0604020202020204" pitchFamily="34" charset="0"/>
              </a:rPr>
              <a:t> Flights. </a:t>
            </a:r>
            <a:r>
              <a:rPr lang="en-US" sz="1100" dirty="0">
                <a:effectLst/>
                <a:latin typeface="Arial" panose="020B0604020202020204" pitchFamily="34" charset="0"/>
                <a:ea typeface="Times New Roman" panose="02020603050405020304" pitchFamily="18" charset="0"/>
                <a:cs typeface="Arial" panose="020B0604020202020204" pitchFamily="34" charset="0"/>
              </a:rPr>
              <a:t>Simple Flying.</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0"/>
              </a:rPr>
              <a:t>https://simpleflying.com/transatlantic-a321lr-narrobody-flights/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1"/>
              </a:rPr>
              <a:t>https://perma.cc/2KAP-GKBA</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20000"/>
              </a:lnSpc>
            </a:pP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SCHOLZ, Dieter, 2015. </a:t>
            </a:r>
            <a:r>
              <a:rPr lang="en-US" sz="1100" i="1" dirty="0">
                <a:effectLst/>
                <a:latin typeface="Arial" panose="020B0604020202020204" pitchFamily="34" charset="0"/>
                <a:ea typeface="Times New Roman" panose="02020603050405020304" pitchFamily="18" charset="0"/>
                <a:cs typeface="Arial" panose="020B0604020202020204" pitchFamily="34" charset="0"/>
              </a:rPr>
              <a:t>Aircraft Design. </a:t>
            </a:r>
            <a:r>
              <a:rPr lang="en-US" sz="1100" dirty="0">
                <a:effectLst/>
                <a:latin typeface="Arial" panose="020B0604020202020204" pitchFamily="34" charset="0"/>
                <a:ea typeface="Times New Roman" panose="02020603050405020304" pitchFamily="18" charset="0"/>
                <a:cs typeface="Arial" panose="020B0604020202020204" pitchFamily="34" charset="0"/>
              </a:rPr>
              <a:t>Lecture Series</a:t>
            </a:r>
            <a:r>
              <a:rPr lang="en-US" sz="1100" i="1"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Hamburg, Germany:</a:t>
            </a:r>
            <a:r>
              <a:rPr lang="en-US" sz="1100" i="1"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Hamburg Open Online University (HOOU).</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2"/>
              </a:rPr>
              <a:t>https://www.fzt.haw-hamburg.de/pers/Scholz/HOOU/</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4154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F5E2CA2C-54CC-A345-8490-85F7C4ED43D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List of References</a:t>
            </a:r>
          </a:p>
        </p:txBody>
      </p:sp>
      <p:sp>
        <p:nvSpPr>
          <p:cNvPr id="7" name="Text Box 9">
            <a:extLst>
              <a:ext uri="{FF2B5EF4-FFF2-40B4-BE49-F238E27FC236}">
                <a16:creationId xmlns:a16="http://schemas.microsoft.com/office/drawing/2014/main" id="{B4F2992A-BEFB-9049-89B3-225EFFA0EE7D}"/>
              </a:ext>
            </a:extLst>
          </p:cNvPr>
          <p:cNvSpPr txBox="1">
            <a:spLocks noChangeArrowheads="1"/>
          </p:cNvSpPr>
          <p:nvPr/>
        </p:nvSpPr>
        <p:spPr bwMode="auto">
          <a:xfrm>
            <a:off x="558229" y="1401637"/>
            <a:ext cx="8151068" cy="3323795"/>
          </a:xfrm>
          <a:prstGeom prst="rect">
            <a:avLst/>
          </a:prstGeom>
          <a:noFill/>
          <a:ln w="9525">
            <a:noFill/>
            <a:miter lim="800000"/>
            <a:headEnd/>
            <a:tailEnd/>
          </a:ln>
        </p:spPr>
        <p:txBody>
          <a:bodyPr wrap="square">
            <a:spAutoFit/>
          </a:bodyPr>
          <a:lstStyle/>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SCHOLZ, Dieter, 2021a. </a:t>
            </a:r>
            <a:r>
              <a:rPr lang="en-US" sz="1100" i="1" dirty="0">
                <a:effectLst/>
                <a:latin typeface="Arial" panose="020B0604020202020204" pitchFamily="34" charset="0"/>
                <a:ea typeface="Times New Roman" panose="02020603050405020304" pitchFamily="18" charset="0"/>
                <a:cs typeface="Arial" panose="020B0604020202020204" pitchFamily="34" charset="0"/>
              </a:rPr>
              <a:t>Aircraft Fuel Consumption – Estimation and Visualization</a:t>
            </a:r>
            <a:r>
              <a:rPr lang="en-US" sz="1100" dirty="0">
                <a:effectLst/>
                <a:latin typeface="Arial" panose="020B0604020202020204" pitchFamily="34" charset="0"/>
                <a:ea typeface="Times New Roman" panose="02020603050405020304" pitchFamily="18" charset="0"/>
                <a:cs typeface="Arial" panose="020B0604020202020204" pitchFamily="34" charset="0"/>
              </a:rPr>
              <a:t>.</a:t>
            </a:r>
            <a:r>
              <a:rPr lang="en-US" sz="1100" i="1" dirty="0">
                <a:effectLst/>
                <a:latin typeface="Arial" panose="020B0604020202020204" pitchFamily="34" charset="0"/>
                <a:ea typeface="Times New Roman" panose="02020603050405020304" pitchFamily="18" charset="0"/>
                <a:cs typeface="Arial" panose="020B0604020202020204" pitchFamily="34" charset="0"/>
              </a:rPr>
              <a:t> </a:t>
            </a:r>
            <a:r>
              <a:rPr lang="de-DE" sz="1100" i="1" dirty="0" err="1">
                <a:effectLst/>
                <a:latin typeface="Arial" panose="020B0604020202020204" pitchFamily="34" charset="0"/>
                <a:ea typeface="Times New Roman" panose="02020603050405020304" pitchFamily="18" charset="0"/>
                <a:cs typeface="Arial" panose="020B0604020202020204" pitchFamily="34" charset="0"/>
              </a:rPr>
              <a:t>FuelCalculation_SLZ</a:t>
            </a:r>
            <a:r>
              <a:rPr lang="de-DE" sz="1100" i="1" dirty="0">
                <a:effectLst/>
                <a:latin typeface="Arial" panose="020B0604020202020204" pitchFamily="34" charset="0"/>
                <a:ea typeface="Times New Roman" panose="02020603050405020304" pitchFamily="18" charset="0"/>
                <a:cs typeface="Arial" panose="020B0604020202020204" pitchFamily="34" charset="0"/>
              </a:rPr>
              <a:t> </a:t>
            </a:r>
            <a:r>
              <a:rPr lang="de-DE" sz="1100" dirty="0">
                <a:effectLst/>
                <a:latin typeface="Arial" panose="020B0604020202020204" pitchFamily="34" charset="0"/>
                <a:ea typeface="Times New Roman" panose="02020603050405020304" pitchFamily="18" charset="0"/>
                <a:cs typeface="Arial" panose="020B0604020202020204" pitchFamily="34" charset="0"/>
              </a:rPr>
              <a:t>[Excel File]. Hamburg, Germany: Hochschule für Angewandte Wissenschaften Hamburg.</a:t>
            </a:r>
          </a:p>
          <a:p>
            <a:pPr>
              <a:lnSpc>
                <a:spcPct val="120000"/>
              </a:lnSpc>
            </a:pP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Available </a:t>
            </a:r>
            <a:r>
              <a:rPr lang="en-US" sz="1100" dirty="0" err="1">
                <a:effectLst/>
                <a:latin typeface="Arial" panose="020B0604020202020204" pitchFamily="34" charset="0"/>
                <a:ea typeface="Times New Roman" panose="02020603050405020304" pitchFamily="18" charset="0"/>
                <a:cs typeface="Arial" panose="020B0604020202020204" pitchFamily="34" charset="0"/>
              </a:rPr>
              <a:t>from:</a:t>
            </a:r>
            <a:r>
              <a:rPr lang="en-US" sz="11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://doi.org/10.7910/DVN/2HMEHB</a:t>
            </a:r>
            <a:r>
              <a:rPr lang="en-US" sz="1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(Excel file)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SCHOLZ, Dieter, 2021b. </a:t>
            </a:r>
            <a:r>
              <a:rPr lang="en-US" sz="1100" i="1" dirty="0" err="1">
                <a:effectLst/>
                <a:latin typeface="Arial" panose="020B0604020202020204" pitchFamily="34" charset="0"/>
                <a:ea typeface="Times New Roman" panose="02020603050405020304" pitchFamily="18" charset="0"/>
                <a:cs typeface="Arial" panose="020B0604020202020204" pitchFamily="34" charset="0"/>
              </a:rPr>
              <a:t>PreSTo</a:t>
            </a:r>
            <a:r>
              <a:rPr lang="en-US" sz="1100" i="1" dirty="0">
                <a:effectLst/>
                <a:latin typeface="Arial" panose="020B0604020202020204" pitchFamily="34" charset="0"/>
                <a:ea typeface="Times New Roman" panose="02020603050405020304" pitchFamily="18" charset="0"/>
                <a:cs typeface="Arial" panose="020B0604020202020204" pitchFamily="34" charset="0"/>
              </a:rPr>
              <a:t> – Aircraft Preliminary Sizing Tool: </a:t>
            </a:r>
            <a:r>
              <a:rPr lang="en-US" sz="1100" i="1" dirty="0" err="1">
                <a:effectLst/>
                <a:latin typeface="Arial" panose="020B0604020202020204" pitchFamily="34" charset="0"/>
                <a:ea typeface="Times New Roman" panose="02020603050405020304" pitchFamily="18" charset="0"/>
                <a:cs typeface="Arial" panose="020B0604020202020204" pitchFamily="34" charset="0"/>
              </a:rPr>
              <a:t>PreSTo</a:t>
            </a:r>
            <a:r>
              <a:rPr lang="en-US" sz="1100" i="1" dirty="0">
                <a:effectLst/>
                <a:latin typeface="Arial" panose="020B0604020202020204" pitchFamily="34" charset="0"/>
                <a:ea typeface="Times New Roman" panose="02020603050405020304" pitchFamily="18" charset="0"/>
                <a:cs typeface="Arial" panose="020B0604020202020204" pitchFamily="34" charset="0"/>
              </a:rPr>
              <a:t>-DOC</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de-DE" sz="1100" i="1" dirty="0">
                <a:effectLst/>
                <a:latin typeface="Arial" panose="020B0604020202020204" pitchFamily="34" charset="0"/>
                <a:ea typeface="Times New Roman" panose="02020603050405020304" pitchFamily="18" charset="0"/>
                <a:cs typeface="Arial" panose="020B0604020202020204" pitchFamily="34" charset="0"/>
              </a:rPr>
              <a:t>PreSTo‑DOC_1.0 </a:t>
            </a:r>
            <a:r>
              <a:rPr lang="de-DE" sz="1100" dirty="0">
                <a:effectLst/>
                <a:latin typeface="Arial" panose="020B0604020202020204" pitchFamily="34" charset="0"/>
                <a:ea typeface="Times New Roman" panose="02020603050405020304" pitchFamily="18" charset="0"/>
                <a:cs typeface="Arial" panose="020B0604020202020204" pitchFamily="34" charset="0"/>
              </a:rPr>
              <a:t>[Excel File]. Hamburg, Germany: Hochschule für Angewandte Wissenschaften Hamburg.</a:t>
            </a:r>
          </a:p>
          <a:p>
            <a:pPr>
              <a:lnSpc>
                <a:spcPct val="120000"/>
              </a:lnSpc>
            </a:pP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https://www.fzt.haw-hamburg.de/pers/Scholz/PreSTo.html</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(Excel file)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SEATMAESTRO, 2021a. </a:t>
            </a:r>
            <a:r>
              <a:rPr lang="en-US" sz="1100" i="1" dirty="0">
                <a:effectLst/>
                <a:latin typeface="Arial" panose="020B0604020202020204" pitchFamily="34" charset="0"/>
                <a:ea typeface="Times New Roman" panose="02020603050405020304" pitchFamily="18" charset="0"/>
                <a:cs typeface="Arial" panose="020B0604020202020204" pitchFamily="34" charset="0"/>
              </a:rPr>
              <a:t>On Legroom and Airplane Seat pitch</a:t>
            </a: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https://www.seatmaestro.com/legroom-airplane-seat-pitch/</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Archived at: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https://perma.cc/E4UX-LVM4</a:t>
            </a:r>
            <a:endPar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YOUNG, Trevor M., 2017. </a:t>
            </a:r>
            <a:r>
              <a:rPr lang="en-US" sz="1100" i="1" dirty="0">
                <a:effectLst/>
                <a:latin typeface="Arial" panose="020B0604020202020204" pitchFamily="34" charset="0"/>
                <a:ea typeface="Times New Roman" panose="02020603050405020304" pitchFamily="18" charset="0"/>
                <a:cs typeface="Arial" panose="020B0604020202020204" pitchFamily="34" charset="0"/>
              </a:rPr>
              <a:t>Performance of the Jet Transport Airplane: Analysis Methods, Flight Operations, and Regulations</a:t>
            </a:r>
            <a:r>
              <a:rPr lang="en-US" sz="1100" dirty="0">
                <a:effectLst/>
                <a:latin typeface="Arial" panose="020B0604020202020204" pitchFamily="34" charset="0"/>
                <a:ea typeface="Times New Roman" panose="02020603050405020304" pitchFamily="18" charset="0"/>
                <a:cs typeface="Arial" panose="020B0604020202020204" pitchFamily="34" charset="0"/>
              </a:rPr>
              <a:t>. New Jersey, John Wiley &amp; Sons.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100" dirty="0">
                <a:effectLst/>
                <a:latin typeface="Arial" panose="020B0604020202020204" pitchFamily="34" charset="0"/>
                <a:ea typeface="Times New Roman" panose="02020603050405020304" pitchFamily="18" charset="0"/>
                <a:cs typeface="Arial" panose="020B0604020202020204" pitchFamily="34" charset="0"/>
              </a:rPr>
              <a:t>	Available from: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https://doi.org/10.1002/9781118534786</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838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444919"/>
            <a:ext cx="8616950" cy="1015663"/>
          </a:xfrm>
          <a:prstGeom prst="rect">
            <a:avLst/>
          </a:prstGeom>
          <a:noFill/>
          <a:ln w="9525">
            <a:noFill/>
            <a:miter lim="800000"/>
            <a:headEnd/>
            <a:tailEnd/>
          </a:ln>
        </p:spPr>
        <p:txBody>
          <a:bodyPr>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6000" b="1" dirty="0">
                <a:solidFill>
                  <a:srgbClr val="000000"/>
                </a:solidFill>
                <a:latin typeface="Arial" pitchFamily="34" charset="0"/>
                <a:cs typeface="Arial" pitchFamily="34" charset="0"/>
              </a:rPr>
              <a:t>Introduction</a:t>
            </a:r>
          </a:p>
        </p:txBody>
      </p:sp>
      <p:sp>
        <p:nvSpPr>
          <p:cNvPr id="6"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Direct Operating Costs, Fuel Consumption, and Cabin Layout of the Airbus A321LR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a:extLst>
              <a:ext uri="{FF2B5EF4-FFF2-40B4-BE49-F238E27FC236}">
                <a16:creationId xmlns:a16="http://schemas.microsoft.com/office/drawing/2014/main" id="{DE8B7E7A-8949-8247-BB27-1C2CBE4458AF}"/>
              </a:ext>
            </a:extLst>
          </p:cNvPr>
          <p:cNvGrpSpPr/>
          <p:nvPr/>
        </p:nvGrpSpPr>
        <p:grpSpPr>
          <a:xfrm>
            <a:off x="5122272" y="1230661"/>
            <a:ext cx="3838620" cy="2100225"/>
            <a:chOff x="5122272" y="1230661"/>
            <a:chExt cx="3838620" cy="2100225"/>
          </a:xfrm>
        </p:grpSpPr>
        <p:pic>
          <p:nvPicPr>
            <p:cNvPr id="12" name="Grafik 11" descr="Marke Fragezeichen mit einfarbiger Füllung">
              <a:extLst>
                <a:ext uri="{FF2B5EF4-FFF2-40B4-BE49-F238E27FC236}">
                  <a16:creationId xmlns:a16="http://schemas.microsoft.com/office/drawing/2014/main" id="{E8F5AFDD-3D0B-8741-9651-2B2EB36484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2892" y="1230661"/>
              <a:ext cx="648000" cy="648000"/>
            </a:xfrm>
            <a:prstGeom prst="rect">
              <a:avLst/>
            </a:prstGeom>
          </p:spPr>
        </p:pic>
        <p:sp>
          <p:nvSpPr>
            <p:cNvPr id="10" name="Textfeld 9">
              <a:extLst>
                <a:ext uri="{FF2B5EF4-FFF2-40B4-BE49-F238E27FC236}">
                  <a16:creationId xmlns:a16="http://schemas.microsoft.com/office/drawing/2014/main" id="{27319BD8-F2B0-9A42-BFD3-EE8F2B4463B7}"/>
                </a:ext>
              </a:extLst>
            </p:cNvPr>
            <p:cNvSpPr txBox="1"/>
            <p:nvPr/>
          </p:nvSpPr>
          <p:spPr>
            <a:xfrm>
              <a:off x="5122272" y="1469131"/>
              <a:ext cx="3280835" cy="461665"/>
            </a:xfrm>
            <a:prstGeom prst="rect">
              <a:avLst/>
            </a:prstGeom>
            <a:noFill/>
          </p:spPr>
          <p:txBody>
            <a:bodyPr wrap="none" rtlCol="0">
              <a:spAutoFit/>
            </a:bodyPr>
            <a:lstStyle/>
            <a:p>
              <a:r>
                <a:rPr lang="en-US" dirty="0"/>
                <a:t>Questions/Presumptions</a:t>
              </a:r>
            </a:p>
          </p:txBody>
        </p:sp>
        <p:sp>
          <p:nvSpPr>
            <p:cNvPr id="25" name="Textfeld 24">
              <a:extLst>
                <a:ext uri="{FF2B5EF4-FFF2-40B4-BE49-F238E27FC236}">
                  <a16:creationId xmlns:a16="http://schemas.microsoft.com/office/drawing/2014/main" id="{51A0B359-0A05-8644-A259-8C8B32EE91F5}"/>
                </a:ext>
              </a:extLst>
            </p:cNvPr>
            <p:cNvSpPr txBox="1"/>
            <p:nvPr/>
          </p:nvSpPr>
          <p:spPr>
            <a:xfrm>
              <a:off x="5141817" y="2038224"/>
              <a:ext cx="3719379" cy="1292662"/>
            </a:xfrm>
            <a:prstGeom prst="rect">
              <a:avLst/>
            </a:prstGeom>
            <a:noFill/>
          </p:spPr>
          <p:txBody>
            <a:bodyPr wrap="square">
              <a:spAutoFit/>
            </a:bodyPr>
            <a:lstStyle/>
            <a:p>
              <a:pPr marL="180975" indent="-180975" algn="just" defTabSz="801688">
                <a:spcBef>
                  <a:spcPct val="50000"/>
                </a:spcBef>
                <a:buFont typeface="Arial" pitchFamily="34" charset="0"/>
                <a:buChar char="●"/>
              </a:pPr>
              <a:r>
                <a:rPr lang="en-US" sz="1200" noProof="1">
                  <a:solidFill>
                    <a:srgbClr val="000000"/>
                  </a:solidFill>
                  <a:latin typeface="Arial" pitchFamily="34" charset="0"/>
                  <a:sym typeface="Wingdings" pitchFamily="2" charset="2"/>
                </a:rPr>
                <a:t>Structural weight limits </a:t>
              </a:r>
              <a:r>
                <a:rPr lang="en-US" sz="1200" noProof="1">
                  <a:solidFill>
                    <a:srgbClr val="000000"/>
                  </a:solidFill>
                  <a:latin typeface="Arial" pitchFamily="34" charset="0"/>
                </a:rPr>
                <a:t>with ACTs installation </a:t>
              </a:r>
              <a:r>
                <a:rPr lang="en-US" sz="1200" noProof="1">
                  <a:solidFill>
                    <a:srgbClr val="000000"/>
                  </a:solidFill>
                  <a:latin typeface="Arial" pitchFamily="34" charset="0"/>
                  <a:sym typeface="Wingdings" pitchFamily="2" charset="2"/>
                </a:rPr>
                <a:t> </a:t>
              </a:r>
              <a:r>
                <a:rPr lang="en-US" sz="1200" noProof="1">
                  <a:solidFill>
                    <a:srgbClr val="000000"/>
                  </a:solidFill>
                  <a:latin typeface="Arial" pitchFamily="34" charset="0"/>
                </a:rPr>
                <a:t>reduced maximum payload</a:t>
              </a:r>
              <a:r>
                <a:rPr lang="en-US" sz="1200" noProof="1">
                  <a:solidFill>
                    <a:srgbClr val="000000"/>
                  </a:solidFill>
                  <a:latin typeface="Arial" pitchFamily="34" charset="0"/>
                  <a:sym typeface="Wingdings" pitchFamily="2" charset="2"/>
                </a:rPr>
                <a:t></a:t>
              </a:r>
              <a:r>
                <a:rPr lang="en-US" sz="1200" noProof="1">
                  <a:solidFill>
                    <a:srgbClr val="000000"/>
                  </a:solidFill>
                  <a:latin typeface="Arial" pitchFamily="34" charset="0"/>
                </a:rPr>
                <a:t>fewer passengers: </a:t>
              </a:r>
            </a:p>
            <a:p>
              <a:pPr marL="488950" indent="-263525" algn="just" defTabSz="801688">
                <a:spcBef>
                  <a:spcPct val="50000"/>
                </a:spcBef>
                <a:buFontTx/>
                <a:buChar char="-"/>
              </a:pPr>
              <a:r>
                <a:rPr lang="en-US" sz="1200" noProof="1">
                  <a:solidFill>
                    <a:srgbClr val="000000"/>
                  </a:solidFill>
                  <a:latin typeface="Arial" pitchFamily="34" charset="0"/>
                </a:rPr>
                <a:t>e.g., JetBlue’s A321LR cabin fits </a:t>
              </a:r>
              <a:r>
                <a:rPr lang="en-US" sz="1200" noProof="1">
                  <a:solidFill>
                    <a:srgbClr val="FF0000"/>
                  </a:solidFill>
                  <a:latin typeface="Arial" pitchFamily="34" charset="0"/>
                </a:rPr>
                <a:t>138</a:t>
              </a:r>
              <a:r>
                <a:rPr lang="en-US" sz="1200" noProof="1">
                  <a:solidFill>
                    <a:srgbClr val="000000"/>
                  </a:solidFill>
                  <a:latin typeface="Arial" pitchFamily="34" charset="0"/>
                </a:rPr>
                <a:t> seats while most A321neo fit </a:t>
              </a:r>
              <a:r>
                <a:rPr lang="en-US" sz="1200" noProof="1">
                  <a:solidFill>
                    <a:schemeClr val="accent5">
                      <a:lumMod val="50000"/>
                    </a:schemeClr>
                  </a:solidFill>
                  <a:latin typeface="Arial" pitchFamily="34" charset="0"/>
                </a:rPr>
                <a:t>180-220</a:t>
              </a:r>
              <a:r>
                <a:rPr lang="en-US" sz="1200" noProof="1">
                  <a:solidFill>
                    <a:srgbClr val="000000"/>
                  </a:solidFill>
                  <a:latin typeface="Arial" pitchFamily="34" charset="0"/>
                </a:rPr>
                <a:t> passengers! </a:t>
              </a:r>
              <a:r>
                <a:rPr lang="en-US" sz="1200" noProof="1">
                  <a:solidFill>
                    <a:srgbClr val="000000"/>
                  </a:solidFill>
                  <a:latin typeface="Arial" pitchFamily="34" charset="0"/>
                  <a:sym typeface="Wingdings" pitchFamily="2" charset="2"/>
                </a:rPr>
                <a:t> reflects in the </a:t>
              </a:r>
              <a:r>
                <a:rPr lang="en-US" sz="1200" noProof="1">
                  <a:solidFill>
                    <a:srgbClr val="000000"/>
                  </a:solidFill>
                  <a:latin typeface="Arial" pitchFamily="34" charset="0"/>
                </a:rPr>
                <a:t>cost per seating passenger </a:t>
              </a:r>
              <a:r>
                <a:rPr lang="en-US" sz="1200" noProof="1">
                  <a:solidFill>
                    <a:srgbClr val="000000"/>
                  </a:solidFill>
                  <a:latin typeface="Arial" pitchFamily="34" charset="0"/>
                  <a:sym typeface="Wingdings" pitchFamily="2" charset="2"/>
                </a:rPr>
                <a:t></a:t>
              </a:r>
              <a:r>
                <a:rPr lang="en-US" sz="1200" noProof="1">
                  <a:solidFill>
                    <a:srgbClr val="000000"/>
                  </a:solidFill>
                  <a:latin typeface="Arial" pitchFamily="34" charset="0"/>
                </a:rPr>
                <a:t> much higher ticket prices</a:t>
              </a:r>
            </a:p>
          </p:txBody>
        </p:sp>
      </p:grpSp>
      <p:grpSp>
        <p:nvGrpSpPr>
          <p:cNvPr id="39" name="Gruppieren 38">
            <a:extLst>
              <a:ext uri="{FF2B5EF4-FFF2-40B4-BE49-F238E27FC236}">
                <a16:creationId xmlns:a16="http://schemas.microsoft.com/office/drawing/2014/main" id="{0945F1D4-4387-E14B-A0E0-693EA011111E}"/>
              </a:ext>
            </a:extLst>
          </p:cNvPr>
          <p:cNvGrpSpPr/>
          <p:nvPr/>
        </p:nvGrpSpPr>
        <p:grpSpPr>
          <a:xfrm>
            <a:off x="5050845" y="3525795"/>
            <a:ext cx="3910047" cy="2177300"/>
            <a:chOff x="5050845" y="3525795"/>
            <a:chExt cx="3910047" cy="2177300"/>
          </a:xfrm>
        </p:grpSpPr>
        <p:sp>
          <p:nvSpPr>
            <p:cNvPr id="8" name="Textfeld 7">
              <a:extLst>
                <a:ext uri="{FF2B5EF4-FFF2-40B4-BE49-F238E27FC236}">
                  <a16:creationId xmlns:a16="http://schemas.microsoft.com/office/drawing/2014/main" id="{D5844F86-EE96-4A46-8419-DDB28B639BE5}"/>
                </a:ext>
              </a:extLst>
            </p:cNvPr>
            <p:cNvSpPr txBox="1"/>
            <p:nvPr/>
          </p:nvSpPr>
          <p:spPr>
            <a:xfrm>
              <a:off x="5050845" y="3779355"/>
              <a:ext cx="1543787" cy="461665"/>
            </a:xfrm>
            <a:prstGeom prst="rect">
              <a:avLst/>
            </a:prstGeom>
            <a:noFill/>
          </p:spPr>
          <p:txBody>
            <a:bodyPr wrap="none" rtlCol="0">
              <a:spAutoFit/>
            </a:bodyPr>
            <a:lstStyle/>
            <a:p>
              <a:r>
                <a:rPr lang="en-US" dirty="0"/>
                <a:t>What speaks for the LR?</a:t>
              </a:r>
            </a:p>
          </p:txBody>
        </p:sp>
        <p:sp>
          <p:nvSpPr>
            <p:cNvPr id="14" name="Textfeld 13">
              <a:extLst>
                <a:ext uri="{FF2B5EF4-FFF2-40B4-BE49-F238E27FC236}">
                  <a16:creationId xmlns:a16="http://schemas.microsoft.com/office/drawing/2014/main" id="{F0782343-6BDD-4C40-BF67-E77073BFEEFB}"/>
                </a:ext>
              </a:extLst>
            </p:cNvPr>
            <p:cNvSpPr txBox="1"/>
            <p:nvPr/>
          </p:nvSpPr>
          <p:spPr>
            <a:xfrm>
              <a:off x="5056173" y="4225767"/>
              <a:ext cx="3786885" cy="1477328"/>
            </a:xfrm>
            <a:prstGeom prst="rect">
              <a:avLst/>
            </a:prstGeom>
            <a:noFill/>
          </p:spPr>
          <p:txBody>
            <a:bodyPr wrap="square">
              <a:spAutoFit/>
            </a:bodyPr>
            <a:lstStyle/>
            <a:p>
              <a:pPr marL="180975" indent="-180975" algn="just" defTabSz="801688">
                <a:spcBef>
                  <a:spcPct val="50000"/>
                </a:spcBef>
                <a:buFont typeface="Arial" pitchFamily="34" charset="0"/>
                <a:buChar char="●"/>
              </a:pPr>
              <a:r>
                <a:rPr lang="en-US" sz="1200" noProof="1">
                  <a:solidFill>
                    <a:srgbClr val="000000"/>
                  </a:solidFill>
                  <a:latin typeface="Arial" pitchFamily="34" charset="0"/>
                </a:rPr>
                <a:t>Crescent popularity of long-range missions operated with single-aisle aircraft: </a:t>
              </a:r>
              <a:r>
                <a:rPr lang="en-US" sz="1200" noProof="1">
                  <a:solidFill>
                    <a:schemeClr val="accent5">
                      <a:lumMod val="50000"/>
                    </a:schemeClr>
                  </a:solidFill>
                  <a:latin typeface="Arial" pitchFamily="34" charset="0"/>
                </a:rPr>
                <a:t>lower financial risk, strategical decison</a:t>
              </a:r>
              <a:r>
                <a:rPr lang="en-US" sz="1200" noProof="1">
                  <a:solidFill>
                    <a:srgbClr val="000000"/>
                  </a:solidFill>
                  <a:latin typeface="Arial" pitchFamily="34" charset="0"/>
                </a:rPr>
                <a:t> – e.g., COVID-19 (less demand) and Airbus A380 (expensive, more seats)</a:t>
              </a:r>
            </a:p>
            <a:p>
              <a:pPr marL="180975" indent="-180975" algn="just" defTabSz="801688">
                <a:spcBef>
                  <a:spcPct val="50000"/>
                </a:spcBef>
                <a:buFont typeface="Arial" pitchFamily="34" charset="0"/>
                <a:buChar char="●"/>
              </a:pPr>
              <a:r>
                <a:rPr lang="en-US" sz="1200" noProof="1">
                  <a:solidFill>
                    <a:srgbClr val="000000"/>
                  </a:solidFill>
                  <a:latin typeface="Arial" pitchFamily="34" charset="0"/>
                </a:rPr>
                <a:t>Pilots and cabin crew do not need additional training due to </a:t>
              </a:r>
              <a:r>
                <a:rPr lang="en-US" sz="1200" noProof="1">
                  <a:solidFill>
                    <a:schemeClr val="accent5">
                      <a:lumMod val="50000"/>
                    </a:schemeClr>
                  </a:solidFill>
                  <a:latin typeface="Arial" pitchFamily="34" charset="0"/>
                </a:rPr>
                <a:t>commonality</a:t>
              </a:r>
              <a:r>
                <a:rPr lang="en-US" sz="1200" noProof="1">
                  <a:solidFill>
                    <a:srgbClr val="000000"/>
                  </a:solidFill>
                  <a:latin typeface="Arial" pitchFamily="34" charset="0"/>
                </a:rPr>
                <a:t> along the A320 family (world’s best selling single-aisle aircraft family)</a:t>
              </a:r>
            </a:p>
          </p:txBody>
        </p:sp>
        <p:pic>
          <p:nvPicPr>
            <p:cNvPr id="15" name="Grafik 14" descr="Marke folgen mit einfarbiger Füllung">
              <a:extLst>
                <a:ext uri="{FF2B5EF4-FFF2-40B4-BE49-F238E27FC236}">
                  <a16:creationId xmlns:a16="http://schemas.microsoft.com/office/drawing/2014/main" id="{76EB5E67-8D48-F44B-A86B-7C175800F8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2892" y="3525795"/>
              <a:ext cx="648000" cy="648000"/>
            </a:xfrm>
            <a:prstGeom prst="rect">
              <a:avLst/>
            </a:prstGeom>
          </p:spPr>
        </p:pic>
      </p:grpSp>
      <p:grpSp>
        <p:nvGrpSpPr>
          <p:cNvPr id="38" name="Gruppieren 37">
            <a:extLst>
              <a:ext uri="{FF2B5EF4-FFF2-40B4-BE49-F238E27FC236}">
                <a16:creationId xmlns:a16="http://schemas.microsoft.com/office/drawing/2014/main" id="{24BBBC17-CFA9-1844-AB71-487E6CD3A562}"/>
              </a:ext>
            </a:extLst>
          </p:cNvPr>
          <p:cNvGrpSpPr/>
          <p:nvPr/>
        </p:nvGrpSpPr>
        <p:grpSpPr>
          <a:xfrm>
            <a:off x="545168" y="3629628"/>
            <a:ext cx="4552244" cy="2258132"/>
            <a:chOff x="545168" y="3629628"/>
            <a:chExt cx="4552244" cy="2258132"/>
          </a:xfrm>
        </p:grpSpPr>
        <p:sp>
          <p:nvSpPr>
            <p:cNvPr id="23" name="Textfeld 22">
              <a:extLst>
                <a:ext uri="{FF2B5EF4-FFF2-40B4-BE49-F238E27FC236}">
                  <a16:creationId xmlns:a16="http://schemas.microsoft.com/office/drawing/2014/main" id="{503FA085-A4B2-4B46-82D1-B8947928A278}"/>
                </a:ext>
              </a:extLst>
            </p:cNvPr>
            <p:cNvSpPr txBox="1"/>
            <p:nvPr/>
          </p:nvSpPr>
          <p:spPr>
            <a:xfrm>
              <a:off x="545168" y="3779355"/>
              <a:ext cx="4466669" cy="461665"/>
            </a:xfrm>
            <a:prstGeom prst="rect">
              <a:avLst/>
            </a:prstGeom>
            <a:noFill/>
          </p:spPr>
          <p:txBody>
            <a:bodyPr wrap="square" rtlCol="0">
              <a:spAutoFit/>
            </a:bodyPr>
            <a:lstStyle/>
            <a:p>
              <a:r>
                <a:rPr lang="en-US" dirty="0"/>
                <a:t>What does Airbus/ airlines say?</a:t>
              </a:r>
            </a:p>
          </p:txBody>
        </p:sp>
        <p:sp>
          <p:nvSpPr>
            <p:cNvPr id="24" name="Textfeld 23">
              <a:extLst>
                <a:ext uri="{FF2B5EF4-FFF2-40B4-BE49-F238E27FC236}">
                  <a16:creationId xmlns:a16="http://schemas.microsoft.com/office/drawing/2014/main" id="{B3DAE605-164B-AF4E-8A00-1154E7F0ECB5}"/>
                </a:ext>
              </a:extLst>
            </p:cNvPr>
            <p:cNvSpPr txBox="1"/>
            <p:nvPr/>
          </p:nvSpPr>
          <p:spPr>
            <a:xfrm>
              <a:off x="561049" y="4225767"/>
              <a:ext cx="4058085" cy="1661993"/>
            </a:xfrm>
            <a:prstGeom prst="rect">
              <a:avLst/>
            </a:prstGeom>
            <a:noFill/>
          </p:spPr>
          <p:txBody>
            <a:bodyPr wrap="square">
              <a:spAutoFit/>
            </a:bodyPr>
            <a:lstStyle/>
            <a:p>
              <a:pPr algn="just" defTabSz="801688">
                <a:spcBef>
                  <a:spcPct val="50000"/>
                </a:spcBef>
              </a:pPr>
              <a:r>
                <a:rPr lang="en-US" sz="1200" i="1" noProof="1">
                  <a:solidFill>
                    <a:srgbClr val="000000"/>
                  </a:solidFill>
                  <a:latin typeface="Arial" pitchFamily="34" charset="0"/>
                </a:rPr>
                <a:t>“… with a range of up to 4,000 NM (</a:t>
              </a:r>
              <a:r>
                <a:rPr lang="en-US" sz="1200" i="1" noProof="1">
                  <a:solidFill>
                    <a:schemeClr val="accent5">
                      <a:lumMod val="50000"/>
                    </a:schemeClr>
                  </a:solidFill>
                  <a:latin typeface="Arial" pitchFamily="34" charset="0"/>
                </a:rPr>
                <a:t>7,400 km</a:t>
              </a:r>
              <a:r>
                <a:rPr lang="en-US" sz="1200" i="1" noProof="1">
                  <a:solidFill>
                    <a:srgbClr val="000000"/>
                  </a:solidFill>
                  <a:latin typeface="Arial" pitchFamily="34" charset="0"/>
                </a:rPr>
                <a:t>), the A321LR is the unrivalled long-range route opener, featuring true </a:t>
              </a:r>
              <a:r>
                <a:rPr lang="en-US" sz="1200" i="1" noProof="1">
                  <a:solidFill>
                    <a:schemeClr val="accent5">
                      <a:lumMod val="50000"/>
                    </a:schemeClr>
                  </a:solidFill>
                  <a:latin typeface="Arial" pitchFamily="34" charset="0"/>
                </a:rPr>
                <a:t>transatlantic</a:t>
              </a:r>
              <a:r>
                <a:rPr lang="en-US" sz="1200" i="1" noProof="1">
                  <a:solidFill>
                    <a:srgbClr val="000000"/>
                  </a:solidFill>
                  <a:latin typeface="Arial" pitchFamily="34" charset="0"/>
                </a:rPr>
                <a:t> capability and premium </a:t>
              </a:r>
              <a:r>
                <a:rPr lang="en-US" sz="1200" i="1" noProof="1">
                  <a:solidFill>
                    <a:schemeClr val="accent5">
                      <a:lumMod val="50000"/>
                    </a:schemeClr>
                  </a:solidFill>
                  <a:latin typeface="Arial" pitchFamily="34" charset="0"/>
                </a:rPr>
                <a:t>wide-body comfort</a:t>
              </a:r>
              <a:r>
                <a:rPr lang="en-US" sz="1200" i="1" noProof="1">
                  <a:solidFill>
                    <a:srgbClr val="000000"/>
                  </a:solidFill>
                  <a:latin typeface="Arial" pitchFamily="34" charset="0"/>
                </a:rPr>
                <a:t> in a single-aisle aircraft cabin.” (Airbus 2019a)</a:t>
              </a:r>
            </a:p>
            <a:p>
              <a:pPr algn="just" defTabSz="801688">
                <a:spcBef>
                  <a:spcPct val="50000"/>
                </a:spcBef>
              </a:pPr>
              <a:r>
                <a:rPr lang="en-US" sz="1200" i="1" noProof="1">
                  <a:solidFill>
                    <a:srgbClr val="000000"/>
                  </a:solidFill>
                  <a:latin typeface="Arial" pitchFamily="34" charset="0"/>
                </a:rPr>
                <a:t>“It [A321LR] delivers </a:t>
              </a:r>
              <a:r>
                <a:rPr lang="en-US" sz="1200" i="1" noProof="1">
                  <a:solidFill>
                    <a:schemeClr val="accent5">
                      <a:lumMod val="50000"/>
                    </a:schemeClr>
                  </a:solidFill>
                  <a:latin typeface="Arial" pitchFamily="34" charset="0"/>
                </a:rPr>
                <a:t>30% fuel savings </a:t>
              </a:r>
              <a:r>
                <a:rPr lang="en-US" sz="1200" i="1" noProof="1">
                  <a:solidFill>
                    <a:srgbClr val="000000"/>
                  </a:solidFill>
                  <a:latin typeface="Arial" pitchFamily="34" charset="0"/>
                </a:rPr>
                <a:t>and nearly </a:t>
              </a:r>
              <a:r>
                <a:rPr lang="en-US" sz="1200" i="1" noProof="1">
                  <a:solidFill>
                    <a:schemeClr val="accent5">
                      <a:lumMod val="50000"/>
                    </a:schemeClr>
                  </a:solidFill>
                  <a:latin typeface="Arial" pitchFamily="34" charset="0"/>
                </a:rPr>
                <a:t>50% reduction in noise footprint</a:t>
              </a:r>
              <a:r>
                <a:rPr lang="en-US" sz="1200" i="1" noProof="1">
                  <a:solidFill>
                    <a:srgbClr val="000000"/>
                  </a:solidFill>
                  <a:latin typeface="Arial" pitchFamily="34" charset="0"/>
                </a:rPr>
                <a:t> compared to previous-generation competitor aircraft.” (Airbus 2019a)</a:t>
              </a:r>
            </a:p>
          </p:txBody>
        </p:sp>
        <p:pic>
          <p:nvPicPr>
            <p:cNvPr id="32" name="Grafik 31" descr="Chatblase mit einfarbiger Füllung">
              <a:extLst>
                <a:ext uri="{FF2B5EF4-FFF2-40B4-BE49-F238E27FC236}">
                  <a16:creationId xmlns:a16="http://schemas.microsoft.com/office/drawing/2014/main" id="{9C50A430-B643-E848-9764-5805E9BB41B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49412" y="3629628"/>
              <a:ext cx="648000" cy="648000"/>
            </a:xfrm>
            <a:prstGeom prst="rect">
              <a:avLst/>
            </a:prstGeom>
          </p:spPr>
        </p:pic>
      </p:grpSp>
      <p:grpSp>
        <p:nvGrpSpPr>
          <p:cNvPr id="36" name="Gruppieren 35">
            <a:extLst>
              <a:ext uri="{FF2B5EF4-FFF2-40B4-BE49-F238E27FC236}">
                <a16:creationId xmlns:a16="http://schemas.microsoft.com/office/drawing/2014/main" id="{C2389687-6FF4-C24D-9484-58BBBEE72C61}"/>
              </a:ext>
            </a:extLst>
          </p:cNvPr>
          <p:cNvGrpSpPr/>
          <p:nvPr/>
        </p:nvGrpSpPr>
        <p:grpSpPr>
          <a:xfrm>
            <a:off x="498106" y="1221697"/>
            <a:ext cx="4596062" cy="2340021"/>
            <a:chOff x="498106" y="1221697"/>
            <a:chExt cx="4596062" cy="2340021"/>
          </a:xfrm>
        </p:grpSpPr>
        <p:sp>
          <p:nvSpPr>
            <p:cNvPr id="2" name="Textfeld 1">
              <a:extLst>
                <a:ext uri="{FF2B5EF4-FFF2-40B4-BE49-F238E27FC236}">
                  <a16:creationId xmlns:a16="http://schemas.microsoft.com/office/drawing/2014/main" id="{B8BFEAA1-9680-CC45-AAD3-F80719064774}"/>
                </a:ext>
              </a:extLst>
            </p:cNvPr>
            <p:cNvSpPr txBox="1"/>
            <p:nvPr/>
          </p:nvSpPr>
          <p:spPr>
            <a:xfrm>
              <a:off x="510140" y="1318660"/>
              <a:ext cx="817596" cy="461665"/>
            </a:xfrm>
            <a:prstGeom prst="rect">
              <a:avLst/>
            </a:prstGeom>
            <a:noFill/>
          </p:spPr>
          <p:txBody>
            <a:bodyPr wrap="none" rtlCol="0">
              <a:spAutoFit/>
            </a:bodyPr>
            <a:lstStyle/>
            <a:p>
              <a:r>
                <a:rPr lang="en-US" dirty="0"/>
                <a:t>Facts</a:t>
              </a:r>
            </a:p>
          </p:txBody>
        </p:sp>
        <p:sp>
          <p:nvSpPr>
            <p:cNvPr id="27" name="Textfeld 26">
              <a:extLst>
                <a:ext uri="{FF2B5EF4-FFF2-40B4-BE49-F238E27FC236}">
                  <a16:creationId xmlns:a16="http://schemas.microsoft.com/office/drawing/2014/main" id="{4CFFF76B-4E63-8448-9F8D-6DCD93496A5C}"/>
                </a:ext>
              </a:extLst>
            </p:cNvPr>
            <p:cNvSpPr txBox="1"/>
            <p:nvPr/>
          </p:nvSpPr>
          <p:spPr>
            <a:xfrm>
              <a:off x="498106" y="1807392"/>
              <a:ext cx="4596062" cy="1754326"/>
            </a:xfrm>
            <a:prstGeom prst="rect">
              <a:avLst/>
            </a:prstGeom>
            <a:noFill/>
          </p:spPr>
          <p:txBody>
            <a:bodyPr wrap="square">
              <a:spAutoFit/>
            </a:bodyPr>
            <a:lstStyle/>
            <a:p>
              <a:pPr marL="180975" indent="-180975" algn="just" defTabSz="801688">
                <a:spcBef>
                  <a:spcPct val="50000"/>
                </a:spcBef>
                <a:buFont typeface="Arial" pitchFamily="34" charset="0"/>
                <a:buChar char="●"/>
              </a:pPr>
              <a:r>
                <a:rPr lang="en-US" sz="1200" noProof="1">
                  <a:solidFill>
                    <a:srgbClr val="000000"/>
                  </a:solidFill>
                  <a:latin typeface="Arial" pitchFamily="34" charset="0"/>
                </a:rPr>
                <a:t>The A321LR was launched in 2018, as an extended-range variant of A321neo and it offers two engine variants: </a:t>
              </a:r>
              <a:r>
                <a:rPr lang="en-US" sz="1200" noProof="1">
                  <a:solidFill>
                    <a:schemeClr val="accent5">
                      <a:lumMod val="50000"/>
                    </a:schemeClr>
                  </a:solidFill>
                  <a:latin typeface="Arial" pitchFamily="34" charset="0"/>
                </a:rPr>
                <a:t>CFM LEAP-1A</a:t>
              </a:r>
              <a:r>
                <a:rPr lang="en-US" sz="1200" noProof="1">
                  <a:solidFill>
                    <a:srgbClr val="000000"/>
                  </a:solidFill>
                  <a:latin typeface="Arial" pitchFamily="34" charset="0"/>
                </a:rPr>
                <a:t> or </a:t>
              </a:r>
              <a:r>
                <a:rPr lang="en-US" sz="1200" noProof="1">
                  <a:solidFill>
                    <a:schemeClr val="accent5">
                      <a:lumMod val="50000"/>
                    </a:schemeClr>
                  </a:solidFill>
                  <a:latin typeface="Arial" pitchFamily="34" charset="0"/>
                </a:rPr>
                <a:t>PW-1100G</a:t>
              </a:r>
              <a:r>
                <a:rPr lang="en-US" sz="1200" noProof="1">
                  <a:solidFill>
                    <a:srgbClr val="000000"/>
                  </a:solidFill>
                  <a:latin typeface="Arial" pitchFamily="34" charset="0"/>
                </a:rPr>
                <a:t> </a:t>
              </a:r>
            </a:p>
            <a:p>
              <a:pPr marL="180975" indent="-180975" algn="just" defTabSz="801688">
                <a:spcBef>
                  <a:spcPct val="50000"/>
                </a:spcBef>
                <a:buFont typeface="Arial" pitchFamily="34" charset="0"/>
                <a:buChar char="●"/>
              </a:pPr>
              <a:r>
                <a:rPr lang="en-US" sz="1200" noProof="1">
                  <a:solidFill>
                    <a:srgbClr val="000000"/>
                  </a:solidFill>
                  <a:latin typeface="Arial" pitchFamily="34" charset="0"/>
                </a:rPr>
                <a:t>Actual operators : TAP Air Portugal, JetBlue, Air Astana, Air Transat, Aer Lingus, ... </a:t>
              </a:r>
            </a:p>
            <a:p>
              <a:pPr marL="180975" indent="-180975" algn="just" defTabSz="801688">
                <a:spcBef>
                  <a:spcPct val="50000"/>
                </a:spcBef>
                <a:buFont typeface="Arial" pitchFamily="34" charset="0"/>
                <a:buChar char="●"/>
              </a:pPr>
              <a:r>
                <a:rPr lang="en-US" sz="1200" noProof="1">
                  <a:solidFill>
                    <a:srgbClr val="000000"/>
                  </a:solidFill>
                  <a:latin typeface="Arial" pitchFamily="34" charset="0"/>
                </a:rPr>
                <a:t>Technology: up to 3 Additional Center Tanks (</a:t>
              </a:r>
              <a:r>
                <a:rPr lang="en-US" sz="1200" noProof="1">
                  <a:solidFill>
                    <a:schemeClr val="accent5">
                      <a:lumMod val="50000"/>
                    </a:schemeClr>
                  </a:solidFill>
                  <a:latin typeface="Arial" pitchFamily="34" charset="0"/>
                </a:rPr>
                <a:t>ACT</a:t>
              </a:r>
              <a:r>
                <a:rPr lang="en-US" sz="1200" noProof="1">
                  <a:solidFill>
                    <a:srgbClr val="000000"/>
                  </a:solidFill>
                  <a:latin typeface="Arial" pitchFamily="34" charset="0"/>
                </a:rPr>
                <a:t>s) </a:t>
              </a:r>
              <a:r>
                <a:rPr lang="en-US" sz="1200" noProof="1">
                  <a:solidFill>
                    <a:srgbClr val="000000"/>
                  </a:solidFill>
                  <a:latin typeface="Arial" pitchFamily="34" charset="0"/>
                  <a:sym typeface="Wingdings" pitchFamily="2" charset="2"/>
                </a:rPr>
                <a:t></a:t>
              </a:r>
              <a:r>
                <a:rPr lang="en-US" sz="1200" noProof="1">
                  <a:solidFill>
                    <a:srgbClr val="000000"/>
                  </a:solidFill>
                  <a:latin typeface="Arial" pitchFamily="34" charset="0"/>
                </a:rPr>
                <a:t> more fuel </a:t>
              </a:r>
              <a:r>
                <a:rPr lang="en-US" sz="1200" noProof="1">
                  <a:solidFill>
                    <a:srgbClr val="000000"/>
                  </a:solidFill>
                  <a:latin typeface="Arial" pitchFamily="34" charset="0"/>
                  <a:sym typeface="Wingdings" pitchFamily="2" charset="2"/>
                </a:rPr>
                <a:t> fly longer. An extra-long range (</a:t>
              </a:r>
              <a:r>
                <a:rPr lang="en-US" sz="1200" noProof="1">
                  <a:solidFill>
                    <a:schemeClr val="accent5">
                      <a:lumMod val="50000"/>
                    </a:schemeClr>
                  </a:solidFill>
                  <a:latin typeface="Arial" pitchFamily="34" charset="0"/>
                  <a:sym typeface="Wingdings" pitchFamily="2" charset="2"/>
                </a:rPr>
                <a:t>XLR</a:t>
              </a:r>
              <a:r>
                <a:rPr lang="en-US" sz="1200" noProof="1">
                  <a:solidFill>
                    <a:srgbClr val="000000"/>
                  </a:solidFill>
                  <a:latin typeface="Arial" pitchFamily="34" charset="0"/>
                  <a:sym typeface="Wingdings" pitchFamily="2" charset="2"/>
                </a:rPr>
                <a:t>) variant is scheduled for 2023 </a:t>
              </a:r>
              <a:endParaRPr lang="en-US" sz="1200" noProof="1">
                <a:solidFill>
                  <a:srgbClr val="000000"/>
                </a:solidFill>
                <a:latin typeface="Arial" pitchFamily="34" charset="0"/>
              </a:endParaRPr>
            </a:p>
          </p:txBody>
        </p:sp>
        <p:pic>
          <p:nvPicPr>
            <p:cNvPr id="34" name="Grafik 33" descr="Abzeichen Tick1 mit einfarbiger Füllung">
              <a:extLst>
                <a:ext uri="{FF2B5EF4-FFF2-40B4-BE49-F238E27FC236}">
                  <a16:creationId xmlns:a16="http://schemas.microsoft.com/office/drawing/2014/main" id="{5EAAECCC-6CBC-4B4E-8A38-DFCA4A103E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2706" y="1221697"/>
              <a:ext cx="647104" cy="647104"/>
            </a:xfrm>
            <a:prstGeom prst="rect">
              <a:avLst/>
            </a:prstGeom>
          </p:spPr>
        </p:pic>
      </p:grpSp>
      <p:sp>
        <p:nvSpPr>
          <p:cNvPr id="35" name="Rectangle 11">
            <a:extLst>
              <a:ext uri="{FF2B5EF4-FFF2-40B4-BE49-F238E27FC236}">
                <a16:creationId xmlns:a16="http://schemas.microsoft.com/office/drawing/2014/main" id="{05C9FFFE-ADFC-7E41-BD2E-6BBDBC6722D6}"/>
              </a:ext>
            </a:extLst>
          </p:cNvPr>
          <p:cNvSpPr txBox="1">
            <a:spLocks noChangeArrowheads="1"/>
          </p:cNvSpPr>
          <p:nvPr/>
        </p:nvSpPr>
        <p:spPr bwMode="auto">
          <a:xfrm>
            <a:off x="529177" y="950590"/>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General Considerations</a:t>
            </a:r>
          </a:p>
        </p:txBody>
      </p:sp>
    </p:spTree>
    <p:extLst>
      <p:ext uri="{BB962C8B-B14F-4D97-AF65-F5344CB8AC3E}">
        <p14:creationId xmlns:p14="http://schemas.microsoft.com/office/powerpoint/2010/main" val="339186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Which Missions are Being Flown? </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Introduction</a:t>
            </a:r>
          </a:p>
        </p:txBody>
      </p:sp>
      <p:pic>
        <p:nvPicPr>
          <p:cNvPr id="8" name="Grafik 7">
            <a:extLst>
              <a:ext uri="{FF2B5EF4-FFF2-40B4-BE49-F238E27FC236}">
                <a16:creationId xmlns:a16="http://schemas.microsoft.com/office/drawing/2014/main" id="{CB11E72E-0088-6F46-9CE5-160D03B61731}"/>
              </a:ext>
            </a:extLst>
          </p:cNvPr>
          <p:cNvPicPr>
            <a:picLocks noChangeAspect="1"/>
          </p:cNvPicPr>
          <p:nvPr/>
        </p:nvPicPr>
        <p:blipFill>
          <a:blip r:embed="rId3" cstate="print"/>
          <a:stretch>
            <a:fillRect/>
          </a:stretch>
        </p:blipFill>
        <p:spPr>
          <a:xfrm>
            <a:off x="5188688" y="2048659"/>
            <a:ext cx="3821062" cy="2812707"/>
          </a:xfrm>
          <a:prstGeom prst="rect">
            <a:avLst/>
          </a:prstGeom>
        </p:spPr>
      </p:pic>
      <p:pic>
        <p:nvPicPr>
          <p:cNvPr id="9" name="Grafik 8">
            <a:extLst>
              <a:ext uri="{FF2B5EF4-FFF2-40B4-BE49-F238E27FC236}">
                <a16:creationId xmlns:a16="http://schemas.microsoft.com/office/drawing/2014/main" id="{A11F979A-CE17-6F47-80FE-8CABC9F3CF91}"/>
              </a:ext>
            </a:extLst>
          </p:cNvPr>
          <p:cNvPicPr>
            <a:picLocks noChangeAspect="1"/>
          </p:cNvPicPr>
          <p:nvPr/>
        </p:nvPicPr>
        <p:blipFill>
          <a:blip r:embed="rId4" cstate="print"/>
          <a:stretch>
            <a:fillRect/>
          </a:stretch>
        </p:blipFill>
        <p:spPr>
          <a:xfrm>
            <a:off x="597409" y="2370617"/>
            <a:ext cx="4305441" cy="3312160"/>
          </a:xfrm>
          <a:prstGeom prst="rect">
            <a:avLst/>
          </a:prstGeom>
        </p:spPr>
      </p:pic>
      <p:sp>
        <p:nvSpPr>
          <p:cNvPr id="14" name="Textfeld 13">
            <a:extLst>
              <a:ext uri="{FF2B5EF4-FFF2-40B4-BE49-F238E27FC236}">
                <a16:creationId xmlns:a16="http://schemas.microsoft.com/office/drawing/2014/main" id="{FF9E42B0-B44F-A84A-B9DD-4C93E7982BE6}"/>
              </a:ext>
            </a:extLst>
          </p:cNvPr>
          <p:cNvSpPr txBox="1"/>
          <p:nvPr/>
        </p:nvSpPr>
        <p:spPr>
          <a:xfrm>
            <a:off x="5305647" y="4855518"/>
            <a:ext cx="3700130" cy="444674"/>
          </a:xfrm>
          <a:prstGeom prst="rect">
            <a:avLst/>
          </a:prstGeom>
          <a:noFill/>
        </p:spPr>
        <p:txBody>
          <a:bodyPr wrap="square">
            <a:spAutoFit/>
          </a:bodyPr>
          <a:lstStyle/>
          <a:p>
            <a:pPr marL="7938" indent="-7938" algn="just">
              <a:lnSpc>
                <a:spcPct val="120000"/>
              </a:lnSpc>
              <a:tabLst>
                <a:tab pos="900113" algn="l"/>
              </a:tabLs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Top ten A321 routes between Europe and North America in 2021, according to number of flights (Pearson 2021b)</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C16D168E-8B42-2746-9490-066BA5DB2F39}"/>
              </a:ext>
            </a:extLst>
          </p:cNvPr>
          <p:cNvSpPr txBox="1"/>
          <p:nvPr/>
        </p:nvSpPr>
        <p:spPr>
          <a:xfrm>
            <a:off x="497205" y="1869143"/>
            <a:ext cx="4396740" cy="462306"/>
          </a:xfrm>
          <a:prstGeom prst="rect">
            <a:avLst/>
          </a:prstGeom>
          <a:noFill/>
        </p:spPr>
        <p:txBody>
          <a:bodyPr wrap="square">
            <a:spAutoFit/>
          </a:bodyPr>
          <a:lstStyle/>
          <a:p>
            <a:pPr marL="7938" indent="-7938" algn="just">
              <a:lnSpc>
                <a:spcPct val="120000"/>
              </a:lnSpc>
              <a:tabLst>
                <a:tab pos="900113" algn="l"/>
              </a:tabLst>
            </a:pPr>
            <a:r>
              <a:rPr lang="en-US" sz="1050" dirty="0">
                <a:effectLst/>
                <a:latin typeface="Arial" panose="020B0604020202020204" pitchFamily="34" charset="0"/>
                <a:ea typeface="Times New Roman" panose="02020603050405020304" pitchFamily="18" charset="0"/>
                <a:cs typeface="Times New Roman" panose="02020603050405020304" pitchFamily="18" charset="0"/>
              </a:rPr>
              <a:t>Scheduled long-haul flights operated by A321LR aircraft – winter season 2021/22 (edited from Pearson 2021a)</a:t>
            </a:r>
            <a:endParaRPr lang="de-DE"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Aircraft and Missions Considered </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Introduction</a:t>
            </a:r>
          </a:p>
        </p:txBody>
      </p:sp>
      <p:sp>
        <p:nvSpPr>
          <p:cNvPr id="10" name="Textfeld 9">
            <a:extLst>
              <a:ext uri="{FF2B5EF4-FFF2-40B4-BE49-F238E27FC236}">
                <a16:creationId xmlns:a16="http://schemas.microsoft.com/office/drawing/2014/main" id="{47BE63B7-90D9-834E-8C93-530F3C8292CF}"/>
              </a:ext>
            </a:extLst>
          </p:cNvPr>
          <p:cNvSpPr txBox="1"/>
          <p:nvPr/>
        </p:nvSpPr>
        <p:spPr>
          <a:xfrm>
            <a:off x="2475299" y="5748060"/>
            <a:ext cx="4600134" cy="292388"/>
          </a:xfrm>
          <a:prstGeom prst="rect">
            <a:avLst/>
          </a:prstGeom>
          <a:noFill/>
          <a:ln>
            <a:solidFill>
              <a:schemeClr val="tx1"/>
            </a:solidFill>
          </a:ln>
        </p:spPr>
        <p:txBody>
          <a:bodyPr wrap="square">
            <a:spAutoFit/>
          </a:bodyPr>
          <a:lstStyle/>
          <a:p>
            <a:r>
              <a:rPr lang="en-US" sz="1300" dirty="0">
                <a:effectLst/>
                <a:latin typeface="Arial" panose="020B0604020202020204" pitchFamily="34" charset="0"/>
                <a:ea typeface="Calibri" panose="020F0502020204030204" pitchFamily="34" charset="0"/>
                <a:cs typeface="Arial" panose="020B0604020202020204" pitchFamily="34" charset="0"/>
              </a:rPr>
              <a:t>The passenger mass considered = 97,0 kg (pax + luggage)</a:t>
            </a:r>
            <a:endParaRPr lang="de-DE" sz="13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606ECD2E-8710-DE42-B54D-2A49BD802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104" y="3327567"/>
            <a:ext cx="6756152" cy="1488202"/>
          </a:xfrm>
          <a:prstGeom prst="rect">
            <a:avLst/>
          </a:prstGeom>
        </p:spPr>
      </p:pic>
      <p:sp>
        <p:nvSpPr>
          <p:cNvPr id="12" name="Textfeld 11">
            <a:extLst>
              <a:ext uri="{FF2B5EF4-FFF2-40B4-BE49-F238E27FC236}">
                <a16:creationId xmlns:a16="http://schemas.microsoft.com/office/drawing/2014/main" id="{86545EF7-2B80-D241-9F6F-12C53F359E40}"/>
              </a:ext>
            </a:extLst>
          </p:cNvPr>
          <p:cNvSpPr txBox="1"/>
          <p:nvPr/>
        </p:nvSpPr>
        <p:spPr>
          <a:xfrm>
            <a:off x="978061" y="1921012"/>
            <a:ext cx="7853423" cy="844142"/>
          </a:xfrm>
          <a:prstGeom prst="rect">
            <a:avLst/>
          </a:prstGeom>
          <a:noFill/>
        </p:spPr>
        <p:txBody>
          <a:bodyPr wrap="square">
            <a:spAutoFit/>
          </a:bodyPr>
          <a:lstStyle/>
          <a:p>
            <a:pPr marL="342900" lvl="0" indent="-342900" algn="just" fontAlgn="auto" hangingPunct="1">
              <a:lnSpc>
                <a:spcPct val="120000"/>
              </a:lnSpc>
              <a:buFont typeface="Symbol" pitchFamily="2" charset="2"/>
              <a:buChar char=""/>
            </a:pPr>
            <a:r>
              <a:rPr lang="en-US"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Mission 1 (M1)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coincides with the range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maximum payload</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the A321LR – </a:t>
            </a:r>
            <a:r>
              <a:rPr lang="en-US"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5.600 km</a:t>
            </a:r>
            <a:endParaRPr lang="de-DE"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auto" hangingPunct="1">
              <a:lnSpc>
                <a:spcPct val="120000"/>
              </a:lnSpc>
              <a:buFont typeface="Symbol" pitchFamily="2" charset="2"/>
              <a:buChar char=""/>
            </a:pPr>
            <a:r>
              <a:rPr lang="en-US"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Mission 2 (M2)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equidistant to the ranges of M1 and M2 – </a:t>
            </a:r>
            <a:r>
              <a:rPr lang="en-US"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6.500km</a:t>
            </a:r>
            <a:endParaRPr lang="de-DE"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auto" hangingPunct="1">
              <a:lnSpc>
                <a:spcPct val="120000"/>
              </a:lnSpc>
              <a:buFont typeface="Symbol" pitchFamily="2" charset="2"/>
              <a:buChar char=""/>
            </a:pPr>
            <a:r>
              <a:rPr lang="en-US"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Mission 3 (M3)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coincides with the range at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maximum fuel weight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the A321LR – </a:t>
            </a:r>
            <a:r>
              <a:rPr lang="en-US"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7.400 km</a:t>
            </a:r>
            <a:endParaRPr lang="de-DE" sz="14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feld 15">
            <a:extLst>
              <a:ext uri="{FF2B5EF4-FFF2-40B4-BE49-F238E27FC236}">
                <a16:creationId xmlns:a16="http://schemas.microsoft.com/office/drawing/2014/main" id="{80801713-48E4-5D40-84A8-ABC5ACBBAF1C}"/>
              </a:ext>
            </a:extLst>
          </p:cNvPr>
          <p:cNvSpPr txBox="1"/>
          <p:nvPr/>
        </p:nvSpPr>
        <p:spPr>
          <a:xfrm>
            <a:off x="6799014" y="4847102"/>
            <a:ext cx="2085975" cy="553998"/>
          </a:xfrm>
          <a:prstGeom prst="rect">
            <a:avLst/>
          </a:prstGeom>
          <a:noFill/>
        </p:spPr>
        <p:txBody>
          <a:bodyPr wrap="square">
            <a:spAutoFit/>
          </a:bodyPr>
          <a:lstStyle/>
          <a:p>
            <a:r>
              <a:rPr lang="en-US" sz="750" b="1" dirty="0">
                <a:latin typeface="Arial" panose="020B0604020202020204" pitchFamily="34" charset="0"/>
                <a:ea typeface="Times New Roman" panose="02020603050405020304" pitchFamily="18" charset="0"/>
                <a:cs typeface="Arial" panose="020B0604020202020204" pitchFamily="34" charset="0"/>
              </a:rPr>
              <a:t>MTOW: </a:t>
            </a:r>
            <a:r>
              <a:rPr lang="en-US" sz="750" dirty="0">
                <a:latin typeface="Arial" panose="020B0604020202020204" pitchFamily="34" charset="0"/>
                <a:ea typeface="Times New Roman" panose="02020603050405020304" pitchFamily="18" charset="0"/>
                <a:cs typeface="Arial" panose="020B0604020202020204" pitchFamily="34" charset="0"/>
              </a:rPr>
              <a:t>Maximum Take-Off Weight	</a:t>
            </a:r>
          </a:p>
          <a:p>
            <a:r>
              <a:rPr lang="en-US" sz="750" b="1" dirty="0">
                <a:latin typeface="Arial" panose="020B0604020202020204" pitchFamily="34" charset="0"/>
                <a:ea typeface="Times New Roman" panose="02020603050405020304" pitchFamily="18" charset="0"/>
                <a:cs typeface="Arial" panose="020B0604020202020204" pitchFamily="34" charset="0"/>
              </a:rPr>
              <a:t>MZFW: </a:t>
            </a:r>
            <a:r>
              <a:rPr lang="en-US" sz="750" dirty="0">
                <a:latin typeface="Arial" panose="020B0604020202020204" pitchFamily="34" charset="0"/>
                <a:ea typeface="Times New Roman" panose="02020603050405020304" pitchFamily="18" charset="0"/>
                <a:cs typeface="Arial" panose="020B0604020202020204" pitchFamily="34" charset="0"/>
              </a:rPr>
              <a:t>Maximum Zero Fuel Weight</a:t>
            </a:r>
          </a:p>
          <a:p>
            <a:r>
              <a:rPr lang="en-US" sz="750" b="1" dirty="0">
                <a:latin typeface="Arial" panose="020B0604020202020204" pitchFamily="34" charset="0"/>
                <a:ea typeface="Times New Roman" panose="02020603050405020304" pitchFamily="18" charset="0"/>
                <a:cs typeface="Arial" panose="020B0604020202020204" pitchFamily="34" charset="0"/>
              </a:rPr>
              <a:t>OEW: </a:t>
            </a:r>
            <a:r>
              <a:rPr lang="en-US" sz="750" dirty="0">
                <a:latin typeface="Arial" panose="020B0604020202020204" pitchFamily="34" charset="0"/>
                <a:ea typeface="Times New Roman" panose="02020603050405020304" pitchFamily="18" charset="0"/>
                <a:cs typeface="Arial" panose="020B0604020202020204" pitchFamily="34" charset="0"/>
              </a:rPr>
              <a:t>Operating Empty Weight</a:t>
            </a:r>
          </a:p>
          <a:p>
            <a:r>
              <a:rPr lang="en-US" sz="750" b="1" dirty="0">
                <a:latin typeface="Arial" panose="020B0604020202020204" pitchFamily="34" charset="0"/>
                <a:ea typeface="Times New Roman" panose="02020603050405020304" pitchFamily="18" charset="0"/>
                <a:cs typeface="Arial" panose="020B0604020202020204" pitchFamily="34" charset="0"/>
              </a:rPr>
              <a:t>MFW: </a:t>
            </a:r>
            <a:r>
              <a:rPr lang="en-US" sz="750" dirty="0">
                <a:latin typeface="Arial" panose="020B0604020202020204" pitchFamily="34" charset="0"/>
                <a:ea typeface="Times New Roman" panose="02020603050405020304" pitchFamily="18" charset="0"/>
                <a:cs typeface="Arial" panose="020B0604020202020204" pitchFamily="34" charset="0"/>
              </a:rPr>
              <a:t>Maximum Fuel Weight 	</a:t>
            </a:r>
          </a:p>
        </p:txBody>
      </p:sp>
      <p:sp>
        <p:nvSpPr>
          <p:cNvPr id="17" name="Textfeld 16">
            <a:extLst>
              <a:ext uri="{FF2B5EF4-FFF2-40B4-BE49-F238E27FC236}">
                <a16:creationId xmlns:a16="http://schemas.microsoft.com/office/drawing/2014/main" id="{7AE9376D-7B5C-094C-8650-D364486A668C}"/>
              </a:ext>
            </a:extLst>
          </p:cNvPr>
          <p:cNvSpPr txBox="1"/>
          <p:nvPr/>
        </p:nvSpPr>
        <p:spPr>
          <a:xfrm>
            <a:off x="6909584" y="3164056"/>
            <a:ext cx="2085975" cy="207749"/>
          </a:xfrm>
          <a:prstGeom prst="rect">
            <a:avLst/>
          </a:prstGeom>
          <a:noFill/>
        </p:spPr>
        <p:txBody>
          <a:bodyPr wrap="square">
            <a:spAutoFit/>
          </a:bodyPr>
          <a:lstStyle/>
          <a:p>
            <a:r>
              <a:rPr lang="en-US" sz="750" dirty="0">
                <a:latin typeface="Arial" panose="020B0604020202020204" pitchFamily="34" charset="0"/>
                <a:ea typeface="Times New Roman" panose="02020603050405020304" pitchFamily="18" charset="0"/>
                <a:cs typeface="Arial" panose="020B0604020202020204" pitchFamily="34" charset="0"/>
              </a:rPr>
              <a:t>(Airbus 2020 and 2021c)</a:t>
            </a:r>
          </a:p>
        </p:txBody>
      </p:sp>
    </p:spTree>
    <p:extLst>
      <p:ext uri="{BB962C8B-B14F-4D97-AF65-F5344CB8AC3E}">
        <p14:creationId xmlns:p14="http://schemas.microsoft.com/office/powerpoint/2010/main" val="289592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522288" y="1630363"/>
            <a:ext cx="8226425" cy="447675"/>
          </a:xfrm>
          <a:prstGeom prst="rect">
            <a:avLst/>
          </a:prstGeom>
        </p:spPr>
        <p:txBody>
          <a:bodyPr lIns="80165" tIns="40083" rIns="80165" bIns="40083">
            <a:normAutofit/>
          </a:bodyPr>
          <a:lstStyle/>
          <a:p>
            <a:pPr defTabSz="801688">
              <a:spcAft>
                <a:spcPts val="600"/>
              </a:spcAft>
            </a:pPr>
            <a:r>
              <a:rPr lang="en-US" sz="1600" b="1" noProof="1">
                <a:solidFill>
                  <a:srgbClr val="000000"/>
                </a:solidFill>
                <a:latin typeface="Arial" pitchFamily="34" charset="0"/>
                <a:ea typeface="+mj-ea"/>
                <a:cs typeface="Arial" pitchFamily="34" charset="0"/>
              </a:rPr>
              <a:t>Direct Operating Costs, Fuel Consumption, and Cabin Layout of the Airbus A321LR</a:t>
            </a:r>
          </a:p>
        </p:txBody>
      </p:sp>
      <p:pic>
        <p:nvPicPr>
          <p:cNvPr id="3" name="Grafik 2" descr="Kraftstoff mit einfarbiger Füllung">
            <a:extLst>
              <a:ext uri="{FF2B5EF4-FFF2-40B4-BE49-F238E27FC236}">
                <a16:creationId xmlns:a16="http://schemas.microsoft.com/office/drawing/2014/main" id="{842D9B90-174C-9342-92CB-EEA905280D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82533" y="4992510"/>
            <a:ext cx="914400" cy="914400"/>
          </a:xfrm>
          <a:prstGeom prst="rect">
            <a:avLst/>
          </a:prstGeom>
          <a:effectLst/>
        </p:spPr>
      </p:pic>
      <p:sp>
        <p:nvSpPr>
          <p:cNvPr id="7" name="Textfeld 1">
            <a:extLst>
              <a:ext uri="{FF2B5EF4-FFF2-40B4-BE49-F238E27FC236}">
                <a16:creationId xmlns:a16="http://schemas.microsoft.com/office/drawing/2014/main" id="{0B651CA4-6992-6649-ADBA-C6E3F57CB140}"/>
              </a:ext>
            </a:extLst>
          </p:cNvPr>
          <p:cNvSpPr txBox="1">
            <a:spLocks noChangeArrowheads="1"/>
          </p:cNvSpPr>
          <p:nvPr/>
        </p:nvSpPr>
        <p:spPr bwMode="auto">
          <a:xfrm>
            <a:off x="263526" y="2476092"/>
            <a:ext cx="8616950" cy="1497846"/>
          </a:xfrm>
          <a:prstGeom prst="rect">
            <a:avLst/>
          </a:prstGeom>
          <a:noFill/>
          <a:ln w="9525">
            <a:noFill/>
            <a:miter lim="800000"/>
            <a:headEnd/>
            <a:tailEnd/>
          </a:ln>
        </p:spPr>
        <p:txBody>
          <a:bodyPr>
            <a:spAutoFit/>
          </a:bodyPr>
          <a:lstStyle/>
          <a:p>
            <a:pPr marL="9525" lvl="2" indent="-952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6000" b="1" dirty="0">
                <a:solidFill>
                  <a:srgbClr val="000000"/>
                </a:solidFill>
                <a:latin typeface="Arial" pitchFamily="34" charset="0"/>
                <a:cs typeface="Arial" pitchFamily="34" charset="0"/>
              </a:rPr>
              <a:t>Fuel Consumption </a:t>
            </a:r>
          </a:p>
          <a:p>
            <a:pPr marL="9525" lvl="2" indent="-952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800" b="1" dirty="0">
                <a:solidFill>
                  <a:srgbClr val="000000"/>
                </a:solidFill>
                <a:latin typeface="Arial" pitchFamily="34" charset="0"/>
                <a:cs typeface="Arial" pitchFamily="34" charset="0"/>
              </a:rPr>
              <a:t>of the Airbus A321LR</a:t>
            </a:r>
            <a:endParaRPr lang="de-DE" sz="60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20710635"/>
      </p:ext>
    </p:extLst>
  </p:cSld>
  <p:clrMapOvr>
    <a:masterClrMapping/>
  </p:clrMapOvr>
</p:sld>
</file>

<file path=ppt/theme/theme1.xml><?xml version="1.0" encoding="utf-8"?>
<a:theme xmlns:a="http://schemas.openxmlformats.org/drawingml/2006/main" name="Standarddesign">
  <a:themeElements>
    <a:clrScheme name="Standarddesign 13">
      <a:dk1>
        <a:srgbClr val="000070"/>
      </a:dk1>
      <a:lt1>
        <a:srgbClr val="FFFFFF"/>
      </a:lt1>
      <a:dk2>
        <a:srgbClr val="000070"/>
      </a:dk2>
      <a:lt2>
        <a:srgbClr val="808080"/>
      </a:lt2>
      <a:accent1>
        <a:srgbClr val="99CCFF"/>
      </a:accent1>
      <a:accent2>
        <a:srgbClr val="CCCCFF"/>
      </a:accent2>
      <a:accent3>
        <a:srgbClr val="FFFFFF"/>
      </a:accent3>
      <a:accent4>
        <a:srgbClr val="00005F"/>
      </a:accent4>
      <a:accent5>
        <a:srgbClr val="CAE2FF"/>
      </a:accent5>
      <a:accent6>
        <a:srgbClr val="B9B9E7"/>
      </a:accent6>
      <a:hlink>
        <a:srgbClr val="3333CC"/>
      </a:hlink>
      <a:folHlink>
        <a:srgbClr val="AF67FF"/>
      </a:folHlink>
    </a:clrScheme>
    <a:fontScheme name="Standarddesign">
      <a:majorFont>
        <a:latin typeface="HAW Frutiger Next Regular"/>
        <a:ea typeface=""/>
        <a:cs typeface=""/>
      </a:majorFont>
      <a:minorFont>
        <a:latin typeface="HAW Frutiger Next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HAW Frutiger Next 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HAW Frutiger Next Regular" pitchFamily="2"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70"/>
        </a:dk1>
        <a:lt1>
          <a:srgbClr val="FFFFFF"/>
        </a:lt1>
        <a:dk2>
          <a:srgbClr val="000070"/>
        </a:dk2>
        <a:lt2>
          <a:srgbClr val="808080"/>
        </a:lt2>
        <a:accent1>
          <a:srgbClr val="99CCFF"/>
        </a:accent1>
        <a:accent2>
          <a:srgbClr val="CCCCFF"/>
        </a:accent2>
        <a:accent3>
          <a:srgbClr val="FFFFFF"/>
        </a:accent3>
        <a:accent4>
          <a:srgbClr val="00005F"/>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10814</Words>
  <Application>Microsoft Office PowerPoint</Application>
  <PresentationFormat>Bildschirmpräsentation (4:3)</PresentationFormat>
  <Paragraphs>569</Paragraphs>
  <Slides>41</Slides>
  <Notes>31</Notes>
  <HiddenSlides>3</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41</vt:i4>
      </vt:variant>
    </vt:vector>
  </HeadingPairs>
  <TitlesOfParts>
    <vt:vector size="52" baseType="lpstr">
      <vt:lpstr>Arial</vt:lpstr>
      <vt:lpstr>Arial</vt:lpstr>
      <vt:lpstr>Calibri</vt:lpstr>
      <vt:lpstr>Cambria Math</vt:lpstr>
      <vt:lpstr>Frutiger Roman</vt:lpstr>
      <vt:lpstr>HAW Frutiger Next Regular</vt:lpstr>
      <vt:lpstr>Symbol</vt:lpstr>
      <vt:lpstr>Times</vt:lpstr>
      <vt:lpstr>Times New Roman</vt:lpstr>
      <vt:lpstr>Wingdings</vt:lpstr>
      <vt:lpstr>Standarddesign</vt:lpstr>
      <vt:lpstr>Direct Operating Costs, Fuel Consumption, and Cabin Layout of the Airbus A321LR</vt:lpstr>
      <vt:lpstr>Abstract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Thesis</dc:title>
  <dc:creator>Firstname LASTNAME</dc:creator>
  <cp:lastModifiedBy>admin</cp:lastModifiedBy>
  <cp:revision>341</cp:revision>
  <cp:lastPrinted>2022-06-15T16:32:56Z</cp:lastPrinted>
  <dcterms:created xsi:type="dcterms:W3CDTF">2009-10-23T14:53:16Z</dcterms:created>
  <dcterms:modified xsi:type="dcterms:W3CDTF">2022-06-15T16:48:50Z</dcterms:modified>
</cp:coreProperties>
</file>