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2" r:id="rId7"/>
    <p:sldId id="266" r:id="rId8"/>
    <p:sldId id="265" r:id="rId9"/>
    <p:sldId id="264" r:id="rId10"/>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0" d="100"/>
          <a:sy n="100" d="100"/>
        </p:scale>
        <p:origin x="-228" y="-22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070E21BA-7294-4A15-802E-7D48403A960A}" type="slidenum">
              <a:rPr lang="nl-BE" smtClean="0"/>
              <a:pPr/>
              <a:t>‹Nr.›</a:t>
            </a:fld>
            <a:endParaRPr lang="nl-B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9802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349819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2233499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103719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070E21BA-7294-4A15-802E-7D48403A960A}" type="slidenum">
              <a:rPr lang="nl-BE" smtClean="0"/>
              <a:pPr/>
              <a:t>‹Nr.›</a:t>
            </a:fld>
            <a:endParaRPr lang="nl-B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2763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219611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822960" y="2582334"/>
            <a:ext cx="3703320" cy="33782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63440" y="2582334"/>
            <a:ext cx="3703320" cy="33782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38054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358523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BE"/>
          </a:p>
        </p:txBody>
      </p:sp>
      <p:sp>
        <p:nvSpPr>
          <p:cNvPr id="9" name="Slide Number Placeholder 8"/>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258355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nl-NL" smtClean="0"/>
              <a:t>Klik om de stijl te bewerken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B7585589-7712-4DF3-AC17-F4E1446B74CB}" type="datetimeFigureOut">
              <a:rPr lang="nl-BE" smtClean="0"/>
              <a:pPr/>
              <a:t>29/05/2017</a:t>
            </a:fld>
            <a:endParaRPr lang="nl-B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nl-B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30252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7585589-7712-4DF3-AC17-F4E1446B74CB}" type="datetimeFigureOut">
              <a:rPr lang="nl-BE" smtClean="0"/>
              <a:pPr/>
              <a:t>29/05/2017</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070E21BA-7294-4A15-802E-7D48403A960A}" type="slidenum">
              <a:rPr lang="nl-BE" smtClean="0"/>
              <a:pPr/>
              <a:t>‹Nr.›</a:t>
            </a:fld>
            <a:endParaRPr lang="nl-BE"/>
          </a:p>
        </p:txBody>
      </p:sp>
    </p:spTree>
    <p:extLst>
      <p:ext uri="{BB962C8B-B14F-4D97-AF65-F5344CB8AC3E}">
        <p14:creationId xmlns:p14="http://schemas.microsoft.com/office/powerpoint/2010/main" xmlns="" val="248137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7585589-7712-4DF3-AC17-F4E1446B74CB}" type="datetimeFigureOut">
              <a:rPr lang="nl-BE" smtClean="0"/>
              <a:pPr/>
              <a:t>29/05/2017</a:t>
            </a:fld>
            <a:endParaRPr lang="nl-B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B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70E21BA-7294-4A15-802E-7D48403A960A}" type="slidenum">
              <a:rPr lang="nl-BE" smtClean="0"/>
              <a:pPr/>
              <a:t>‹Nr.›</a:t>
            </a:fld>
            <a:endParaRPr lang="nl-B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892407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9000"/>
            <a:lum/>
          </a:blip>
          <a:srcRect/>
          <a:stretch>
            <a:fillRect t="-8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825038" y="1839607"/>
            <a:ext cx="7543800" cy="2763566"/>
          </a:xfrm>
        </p:spPr>
        <p:txBody>
          <a:bodyPr>
            <a:normAutofit/>
          </a:bodyPr>
          <a:lstStyle/>
          <a:p>
            <a:pPr algn="ctr"/>
            <a:r>
              <a:rPr lang="nl-NL" dirty="0" err="1" smtClean="0"/>
              <a:t>Aviation</a:t>
            </a:r>
            <a:r>
              <a:rPr lang="nl-NL" dirty="0" smtClean="0"/>
              <a:t> </a:t>
            </a:r>
            <a:r>
              <a:rPr lang="nl-NL" dirty="0" err="1" smtClean="0"/>
              <a:t>History</a:t>
            </a:r>
            <a:endParaRPr lang="nl-BE" dirty="0"/>
          </a:p>
        </p:txBody>
      </p:sp>
      <p:sp>
        <p:nvSpPr>
          <p:cNvPr id="3" name="Ondertitel 2"/>
          <p:cNvSpPr>
            <a:spLocks noGrp="1"/>
          </p:cNvSpPr>
          <p:nvPr>
            <p:ph type="subTitle" idx="1"/>
          </p:nvPr>
        </p:nvSpPr>
        <p:spPr>
          <a:xfrm>
            <a:off x="825038" y="5380412"/>
            <a:ext cx="7543800" cy="1143000"/>
          </a:xfrm>
        </p:spPr>
        <p:txBody>
          <a:bodyPr/>
          <a:lstStyle/>
          <a:p>
            <a:pPr algn="ctr"/>
            <a:r>
              <a:rPr lang="nl-NL" dirty="0" smtClean="0"/>
              <a:t>Anthony </a:t>
            </a:r>
            <a:r>
              <a:rPr lang="nl-NL" dirty="0" err="1" smtClean="0"/>
              <a:t>herman</a:t>
            </a:r>
            <a:r>
              <a:rPr lang="nl-NL" dirty="0" smtClean="0"/>
              <a:t> </a:t>
            </a:r>
            <a:r>
              <a:rPr lang="nl-NL" dirty="0" err="1" smtClean="0"/>
              <a:t>gerard</a:t>
            </a:r>
            <a:r>
              <a:rPr lang="nl-NL" dirty="0" smtClean="0"/>
              <a:t> fokker</a:t>
            </a:r>
            <a:endParaRPr lang="nl-BE" dirty="0"/>
          </a:p>
        </p:txBody>
      </p:sp>
    </p:spTree>
    <p:extLst>
      <p:ext uri="{BB962C8B-B14F-4D97-AF65-F5344CB8AC3E}">
        <p14:creationId xmlns:p14="http://schemas.microsoft.com/office/powerpoint/2010/main" xmlns="" val="1276951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Introduction</a:t>
            </a:r>
            <a:endParaRPr lang="nl-BE" dirty="0"/>
          </a:p>
        </p:txBody>
      </p:sp>
      <p:sp>
        <p:nvSpPr>
          <p:cNvPr id="3" name="Tijdelijke aanduiding voor inhoud 2"/>
          <p:cNvSpPr>
            <a:spLocks noGrp="1"/>
          </p:cNvSpPr>
          <p:nvPr>
            <p:ph idx="1"/>
          </p:nvPr>
        </p:nvSpPr>
        <p:spPr/>
        <p:txBody>
          <a:bodyPr/>
          <a:lstStyle/>
          <a:p>
            <a:endParaRPr lang="nl-NL" dirty="0" smtClean="0">
              <a:solidFill>
                <a:schemeClr val="tx1"/>
              </a:solidFill>
            </a:endParaRPr>
          </a:p>
          <a:p>
            <a:pPr marL="252000" indent="-180000">
              <a:buClrTx/>
              <a:buFont typeface="Arial" panose="020B0604020202020204" pitchFamily="34" charset="0"/>
              <a:buChar char="•"/>
            </a:pPr>
            <a:r>
              <a:rPr lang="nl-NL" dirty="0" err="1" smtClean="0">
                <a:solidFill>
                  <a:schemeClr val="tx1"/>
                </a:solidFill>
              </a:rPr>
              <a:t>Who</a:t>
            </a:r>
            <a:r>
              <a:rPr lang="nl-NL" dirty="0" smtClean="0">
                <a:solidFill>
                  <a:schemeClr val="tx1"/>
                </a:solidFill>
              </a:rPr>
              <a:t> was Anthony Fokker</a:t>
            </a:r>
          </a:p>
          <a:p>
            <a:pPr marL="252000" indent="-180000">
              <a:buClrTx/>
              <a:buFont typeface="Arial" panose="020B0604020202020204" pitchFamily="34" charset="0"/>
              <a:buChar char="•"/>
            </a:pPr>
            <a:r>
              <a:rPr lang="nl-NL" dirty="0" smtClean="0">
                <a:solidFill>
                  <a:schemeClr val="tx1"/>
                </a:solidFill>
              </a:rPr>
              <a:t>First </a:t>
            </a:r>
            <a:r>
              <a:rPr lang="nl-NL" dirty="0" err="1" smtClean="0">
                <a:solidFill>
                  <a:schemeClr val="tx1"/>
                </a:solidFill>
              </a:rPr>
              <a:t>succesful</a:t>
            </a:r>
            <a:r>
              <a:rPr lang="nl-NL" dirty="0" smtClean="0">
                <a:solidFill>
                  <a:schemeClr val="tx1"/>
                </a:solidFill>
              </a:rPr>
              <a:t> </a:t>
            </a:r>
            <a:r>
              <a:rPr lang="nl-NL" dirty="0" err="1" smtClean="0">
                <a:solidFill>
                  <a:schemeClr val="tx1"/>
                </a:solidFill>
              </a:rPr>
              <a:t>airplane</a:t>
            </a:r>
            <a:endParaRPr lang="nl-NL" dirty="0" smtClean="0">
              <a:solidFill>
                <a:schemeClr val="tx1"/>
              </a:solidFill>
            </a:endParaRPr>
          </a:p>
          <a:p>
            <a:pPr marL="252000" indent="-180000">
              <a:buClrTx/>
              <a:buFont typeface="Arial" panose="020B0604020202020204" pitchFamily="34" charset="0"/>
              <a:buChar char="•"/>
            </a:pPr>
            <a:r>
              <a:rPr lang="nl-NL" dirty="0" smtClean="0">
                <a:solidFill>
                  <a:schemeClr val="tx1"/>
                </a:solidFill>
              </a:rPr>
              <a:t>Search </a:t>
            </a:r>
            <a:r>
              <a:rPr lang="nl-NL" dirty="0" err="1" smtClean="0">
                <a:solidFill>
                  <a:schemeClr val="tx1"/>
                </a:solidFill>
              </a:rPr>
              <a:t>for</a:t>
            </a:r>
            <a:r>
              <a:rPr lang="nl-NL" dirty="0" smtClean="0">
                <a:solidFill>
                  <a:schemeClr val="tx1"/>
                </a:solidFill>
              </a:rPr>
              <a:t> </a:t>
            </a:r>
            <a:r>
              <a:rPr lang="nl-NL" dirty="0" err="1" smtClean="0">
                <a:solidFill>
                  <a:schemeClr val="tx1"/>
                </a:solidFill>
              </a:rPr>
              <a:t>the</a:t>
            </a:r>
            <a:r>
              <a:rPr lang="nl-NL" dirty="0" smtClean="0">
                <a:solidFill>
                  <a:schemeClr val="tx1"/>
                </a:solidFill>
              </a:rPr>
              <a:t> most superior </a:t>
            </a:r>
            <a:r>
              <a:rPr lang="nl-NL" dirty="0" err="1" smtClean="0">
                <a:solidFill>
                  <a:schemeClr val="tx1"/>
                </a:solidFill>
              </a:rPr>
              <a:t>fighter</a:t>
            </a:r>
            <a:endParaRPr lang="en-US" dirty="0" smtClean="0">
              <a:solidFill>
                <a:schemeClr val="tx1"/>
              </a:solidFill>
            </a:endParaRPr>
          </a:p>
          <a:p>
            <a:pPr marL="252000" indent="-180000">
              <a:buClrTx/>
              <a:buFont typeface="Arial" panose="020B0604020202020204" pitchFamily="34" charset="0"/>
              <a:buChar char="•"/>
            </a:pPr>
            <a:r>
              <a:rPr lang="en-US" dirty="0" smtClean="0">
                <a:solidFill>
                  <a:schemeClr val="tx1"/>
                </a:solidFill>
              </a:rPr>
              <a:t>Bankruptcy</a:t>
            </a:r>
            <a:endParaRPr lang="nl-BE" dirty="0">
              <a:solidFill>
                <a:schemeClr val="tx1"/>
              </a:solidFill>
            </a:endParaRPr>
          </a:p>
        </p:txBody>
      </p:sp>
    </p:spTree>
    <p:extLst>
      <p:ext uri="{BB962C8B-B14F-4D97-AF65-F5344CB8AC3E}">
        <p14:creationId xmlns:p14="http://schemas.microsoft.com/office/powerpoint/2010/main" xmlns="" val="1389875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Anthony Fokker (1890 – 1939)</a:t>
            </a:r>
            <a:endParaRPr lang="nl-BE" dirty="0"/>
          </a:p>
        </p:txBody>
      </p:sp>
      <p:sp>
        <p:nvSpPr>
          <p:cNvPr id="3" name="Tijdelijke aanduiding voor inhoud 2"/>
          <p:cNvSpPr>
            <a:spLocks noGrp="1"/>
          </p:cNvSpPr>
          <p:nvPr>
            <p:ph idx="1"/>
          </p:nvPr>
        </p:nvSpPr>
        <p:spPr/>
        <p:txBody>
          <a:bodyPr/>
          <a:lstStyle/>
          <a:p>
            <a:endParaRPr lang="nl-NL" dirty="0" smtClean="0">
              <a:solidFill>
                <a:schemeClr val="tx1"/>
              </a:solidFill>
            </a:endParaRPr>
          </a:p>
          <a:p>
            <a:pPr marL="252000" indent="-180000">
              <a:buClrTx/>
              <a:buFont typeface="Arial" panose="020B0604020202020204" pitchFamily="34" charset="0"/>
              <a:buChar char="•"/>
            </a:pPr>
            <a:r>
              <a:rPr lang="en-US" dirty="0" smtClean="0">
                <a:solidFill>
                  <a:schemeClr val="tx1"/>
                </a:solidFill>
              </a:rPr>
              <a:t>Dutch pioneer (Netherlands)</a:t>
            </a:r>
          </a:p>
          <a:p>
            <a:pPr marL="252000" indent="-180000">
              <a:buClrTx/>
              <a:buFont typeface="Arial" panose="020B0604020202020204" pitchFamily="34" charset="0"/>
              <a:buChar char="•"/>
            </a:pPr>
            <a:r>
              <a:rPr lang="nl-NL" dirty="0" smtClean="0">
                <a:solidFill>
                  <a:schemeClr val="tx1"/>
                </a:solidFill>
              </a:rPr>
              <a:t>1910: ‘De Spin’</a:t>
            </a:r>
          </a:p>
          <a:p>
            <a:pPr marL="252000" indent="-180000">
              <a:buClrTx/>
              <a:buFont typeface="Arial" panose="020B0604020202020204" pitchFamily="34" charset="0"/>
              <a:buChar char="•"/>
            </a:pPr>
            <a:r>
              <a:rPr lang="nl-NL" dirty="0" smtClean="0">
                <a:solidFill>
                  <a:schemeClr val="tx1"/>
                </a:solidFill>
              </a:rPr>
              <a:t>1912: Fokker </a:t>
            </a:r>
            <a:r>
              <a:rPr lang="nl-NL" dirty="0" err="1" smtClean="0">
                <a:solidFill>
                  <a:schemeClr val="tx1"/>
                </a:solidFill>
              </a:rPr>
              <a:t>Aeroplanbau</a:t>
            </a:r>
            <a:r>
              <a:rPr lang="nl-NL" dirty="0" smtClean="0">
                <a:solidFill>
                  <a:schemeClr val="tx1"/>
                </a:solidFill>
              </a:rPr>
              <a:t> (</a:t>
            </a:r>
            <a:r>
              <a:rPr lang="nl-NL" dirty="0" err="1" smtClean="0">
                <a:solidFill>
                  <a:schemeClr val="tx1"/>
                </a:solidFill>
              </a:rPr>
              <a:t>Johannisthal</a:t>
            </a:r>
            <a:r>
              <a:rPr lang="nl-NL" dirty="0" smtClean="0">
                <a:solidFill>
                  <a:schemeClr val="tx1"/>
                </a:solidFill>
              </a:rPr>
              <a:t>)</a:t>
            </a:r>
          </a:p>
          <a:p>
            <a:pPr marL="650358" lvl="1" indent="-285750">
              <a:buClrTx/>
              <a:buSzPct val="80000"/>
              <a:buFont typeface="Wingdings" panose="05000000000000000000" pitchFamily="2" charset="2"/>
              <a:buChar char="Ø"/>
            </a:pPr>
            <a:r>
              <a:rPr lang="nl-NL" dirty="0" smtClean="0">
                <a:solidFill>
                  <a:schemeClr val="tx1"/>
                </a:solidFill>
              </a:rPr>
              <a:t>Fokker </a:t>
            </a:r>
            <a:r>
              <a:rPr lang="nl-NL" dirty="0" err="1" smtClean="0">
                <a:solidFill>
                  <a:schemeClr val="tx1"/>
                </a:solidFill>
              </a:rPr>
              <a:t>Eindecker</a:t>
            </a:r>
            <a:endParaRPr lang="nl-NL" dirty="0" smtClean="0">
              <a:solidFill>
                <a:schemeClr val="tx1"/>
              </a:solidFill>
            </a:endParaRPr>
          </a:p>
          <a:p>
            <a:pPr marL="650358" lvl="1" indent="-285750">
              <a:buClrTx/>
              <a:buSzPct val="80000"/>
              <a:buFont typeface="Wingdings" panose="05000000000000000000" pitchFamily="2" charset="2"/>
              <a:buChar char="Ø"/>
            </a:pPr>
            <a:r>
              <a:rPr lang="nl-NL" dirty="0" smtClean="0">
                <a:solidFill>
                  <a:schemeClr val="tx1"/>
                </a:solidFill>
              </a:rPr>
              <a:t>Fokker Dr. I </a:t>
            </a:r>
            <a:r>
              <a:rPr lang="nl-NL" dirty="0" err="1" smtClean="0">
                <a:solidFill>
                  <a:schemeClr val="tx1"/>
                </a:solidFill>
              </a:rPr>
              <a:t>Dreidecker</a:t>
            </a:r>
            <a:endParaRPr lang="nl-NL" dirty="0" smtClean="0">
              <a:solidFill>
                <a:schemeClr val="tx1"/>
              </a:solidFill>
            </a:endParaRPr>
          </a:p>
          <a:p>
            <a:pPr marL="414900" indent="-342900">
              <a:buClrTx/>
              <a:buFont typeface="Arial" panose="020B0604020202020204" pitchFamily="34" charset="0"/>
              <a:buChar char="•"/>
            </a:pPr>
            <a:r>
              <a:rPr lang="nl-NL" dirty="0" smtClean="0">
                <a:solidFill>
                  <a:schemeClr val="tx1"/>
                </a:solidFill>
              </a:rPr>
              <a:t>20’s: </a:t>
            </a:r>
            <a:r>
              <a:rPr lang="nl-NL" dirty="0" err="1" smtClean="0">
                <a:solidFill>
                  <a:schemeClr val="tx1"/>
                </a:solidFill>
              </a:rPr>
              <a:t>founded</a:t>
            </a:r>
            <a:r>
              <a:rPr lang="nl-NL" dirty="0" smtClean="0">
                <a:solidFill>
                  <a:schemeClr val="tx1"/>
                </a:solidFill>
              </a:rPr>
              <a:t> </a:t>
            </a:r>
            <a:r>
              <a:rPr lang="nl-NL" dirty="0" err="1" smtClean="0">
                <a:solidFill>
                  <a:schemeClr val="tx1"/>
                </a:solidFill>
              </a:rPr>
              <a:t>factories</a:t>
            </a:r>
            <a:r>
              <a:rPr lang="nl-NL" dirty="0" smtClean="0">
                <a:solidFill>
                  <a:schemeClr val="tx1"/>
                </a:solidFill>
              </a:rPr>
              <a:t> in </a:t>
            </a:r>
            <a:r>
              <a:rPr lang="nl-NL" dirty="0" err="1" smtClean="0">
                <a:solidFill>
                  <a:schemeClr val="tx1"/>
                </a:solidFill>
              </a:rPr>
              <a:t>the</a:t>
            </a:r>
            <a:r>
              <a:rPr lang="nl-NL" dirty="0" smtClean="0">
                <a:solidFill>
                  <a:schemeClr val="tx1"/>
                </a:solidFill>
              </a:rPr>
              <a:t> Netherlands </a:t>
            </a:r>
            <a:r>
              <a:rPr lang="nl-NL" dirty="0" err="1" smtClean="0">
                <a:solidFill>
                  <a:schemeClr val="tx1"/>
                </a:solidFill>
              </a:rPr>
              <a:t>and</a:t>
            </a:r>
            <a:r>
              <a:rPr lang="nl-NL" dirty="0" smtClean="0">
                <a:solidFill>
                  <a:schemeClr val="tx1"/>
                </a:solidFill>
              </a:rPr>
              <a:t> America</a:t>
            </a:r>
          </a:p>
          <a:p>
            <a:pPr marL="414900" indent="-342900">
              <a:buClrTx/>
              <a:buFont typeface="Arial" panose="020B0604020202020204" pitchFamily="34" charset="0"/>
              <a:buChar char="•"/>
            </a:pPr>
            <a:r>
              <a:rPr lang="nl-NL" dirty="0" smtClean="0">
                <a:solidFill>
                  <a:schemeClr val="tx1"/>
                </a:solidFill>
              </a:rPr>
              <a:t>World War II: military </a:t>
            </a:r>
            <a:r>
              <a:rPr lang="nl-NL" dirty="0" err="1" smtClean="0">
                <a:solidFill>
                  <a:schemeClr val="tx1"/>
                </a:solidFill>
              </a:rPr>
              <a:t>airplanes</a:t>
            </a:r>
            <a:endParaRPr lang="nl-NL" dirty="0" smtClean="0">
              <a:solidFill>
                <a:schemeClr val="tx1"/>
              </a:solidFill>
            </a:endParaRPr>
          </a:p>
          <a:p>
            <a:pPr marL="414900" indent="-342900">
              <a:buClrTx/>
              <a:buFont typeface="Arial" panose="020B0604020202020204" pitchFamily="34" charset="0"/>
              <a:buChar char="•"/>
            </a:pPr>
            <a:endParaRPr lang="nl-NL" dirty="0" smtClean="0">
              <a:solidFill>
                <a:schemeClr val="tx1"/>
              </a:solidFill>
            </a:endParaRPr>
          </a:p>
          <a:p>
            <a:pPr marL="529200" indent="-457200">
              <a:buClrTx/>
              <a:buSzPct val="80000"/>
            </a:pPr>
            <a:endParaRPr lang="nl-NL" dirty="0" smtClean="0">
              <a:solidFill>
                <a:schemeClr val="tx1"/>
              </a:solidFill>
            </a:endParaRPr>
          </a:p>
          <a:p>
            <a:pPr marL="252000" indent="-180000">
              <a:buClrTx/>
              <a:buFont typeface="Arial" panose="020B0604020202020204" pitchFamily="34" charset="0"/>
              <a:buChar char="•"/>
            </a:pPr>
            <a:endParaRPr lang="nl-BE" dirty="0" smtClean="0">
              <a:solidFill>
                <a:schemeClr val="tx1"/>
              </a:solidFill>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74914" y="1758143"/>
            <a:ext cx="7524750" cy="4581525"/>
          </a:xfrm>
          <a:prstGeom prst="rect">
            <a:avLst/>
          </a:prstGeom>
        </p:spPr>
      </p:pic>
    </p:spTree>
    <p:extLst>
      <p:ext uri="{BB962C8B-B14F-4D97-AF65-F5344CB8AC3E}">
        <p14:creationId xmlns:p14="http://schemas.microsoft.com/office/powerpoint/2010/main" xmlns="" val="262178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nodeType="clickEffect">
                                  <p:stCondLst>
                                    <p:cond delay="0"/>
                                  </p:stCondLst>
                                  <p:childTnLst>
                                    <p:anim calcmode="lin" valueType="num">
                                      <p:cBhvr>
                                        <p:cTn id="12" dur="1000"/>
                                        <p:tgtEl>
                                          <p:spTgt spid="4"/>
                                        </p:tgtEl>
                                        <p:attrNameLst>
                                          <p:attrName>ppt_w</p:attrName>
                                        </p:attrNameLst>
                                      </p:cBhvr>
                                      <p:tavLst>
                                        <p:tav tm="0">
                                          <p:val>
                                            <p:strVal val="ppt_w"/>
                                          </p:val>
                                        </p:tav>
                                        <p:tav tm="100000">
                                          <p:val>
                                            <p:fltVal val="0"/>
                                          </p:val>
                                        </p:tav>
                                      </p:tavLst>
                                    </p:anim>
                                    <p:anim calcmode="lin" valueType="num">
                                      <p:cBhvr>
                                        <p:cTn id="13" dur="1000"/>
                                        <p:tgtEl>
                                          <p:spTgt spid="4"/>
                                        </p:tgtEl>
                                        <p:attrNameLst>
                                          <p:attrName>ppt_h</p:attrName>
                                        </p:attrNameLst>
                                      </p:cBhvr>
                                      <p:tavLst>
                                        <p:tav tm="0">
                                          <p:val>
                                            <p:strVal val="ppt_h"/>
                                          </p:val>
                                        </p:tav>
                                        <p:tav tm="100000">
                                          <p:val>
                                            <p:fltVal val="0"/>
                                          </p:val>
                                        </p:tav>
                                      </p:tavLst>
                                    </p:anim>
                                    <p:animEffect transition="out" filter="fade">
                                      <p:cBhvr>
                                        <p:cTn id="14" dur="1000"/>
                                        <p:tgtEl>
                                          <p:spTgt spid="4"/>
                                        </p:tgtEl>
                                      </p:cBhvr>
                                    </p:animEffect>
                                    <p:set>
                                      <p:cBhvr>
                                        <p:cTn id="15" dur="1" fill="hold">
                                          <p:stCondLst>
                                            <p:cond delay="999"/>
                                          </p:stCondLst>
                                        </p:cTn>
                                        <p:tgtEl>
                                          <p:spTgt spid="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First </a:t>
            </a:r>
            <a:r>
              <a:rPr lang="nl-NL" dirty="0" err="1" smtClean="0"/>
              <a:t>succesful</a:t>
            </a:r>
            <a:r>
              <a:rPr lang="nl-NL" dirty="0" smtClean="0"/>
              <a:t> </a:t>
            </a:r>
            <a:r>
              <a:rPr lang="nl-NL" dirty="0" err="1" smtClean="0"/>
              <a:t>airplane</a:t>
            </a:r>
            <a:endParaRPr lang="nl-BE" dirty="0"/>
          </a:p>
        </p:txBody>
      </p:sp>
      <p:sp>
        <p:nvSpPr>
          <p:cNvPr id="3" name="Tijdelijke aanduiding voor inhoud 2"/>
          <p:cNvSpPr>
            <a:spLocks noGrp="1"/>
          </p:cNvSpPr>
          <p:nvPr>
            <p:ph idx="1"/>
          </p:nvPr>
        </p:nvSpPr>
        <p:spPr/>
        <p:txBody>
          <a:bodyPr/>
          <a:lstStyle/>
          <a:p>
            <a:pPr marL="252000" indent="-180000">
              <a:buClrTx/>
              <a:buFont typeface="Arial" panose="020B0604020202020204" pitchFamily="34" charset="0"/>
              <a:buChar char="•"/>
            </a:pPr>
            <a:r>
              <a:rPr lang="nl-NL" dirty="0" smtClean="0">
                <a:solidFill>
                  <a:schemeClr val="tx1"/>
                </a:solidFill>
              </a:rPr>
              <a:t>“Fokker </a:t>
            </a:r>
            <a:r>
              <a:rPr lang="nl-NL" dirty="0" err="1" smtClean="0">
                <a:solidFill>
                  <a:schemeClr val="tx1"/>
                </a:solidFill>
              </a:rPr>
              <a:t>Eindecker</a:t>
            </a:r>
            <a:r>
              <a:rPr lang="nl-NL" dirty="0" smtClean="0">
                <a:solidFill>
                  <a:schemeClr val="tx1"/>
                </a:solidFill>
              </a:rPr>
              <a:t>”  </a:t>
            </a:r>
          </a:p>
          <a:p>
            <a:pPr marL="252000" indent="-180000">
              <a:buClrTx/>
              <a:buFont typeface="Arial" panose="020B0604020202020204" pitchFamily="34" charset="0"/>
              <a:buChar char="•"/>
            </a:pPr>
            <a:r>
              <a:rPr lang="nl-NL" dirty="0" smtClean="0">
                <a:solidFill>
                  <a:schemeClr val="tx1"/>
                </a:solidFill>
              </a:rPr>
              <a:t>Gun </a:t>
            </a:r>
            <a:r>
              <a:rPr lang="nl-NL" dirty="0" err="1" smtClean="0">
                <a:solidFill>
                  <a:schemeClr val="tx1"/>
                </a:solidFill>
              </a:rPr>
              <a:t>synchronizer</a:t>
            </a:r>
            <a:r>
              <a:rPr lang="nl-NL" dirty="0" smtClean="0">
                <a:solidFill>
                  <a:schemeClr val="tx1"/>
                </a:solidFill>
              </a:rPr>
              <a:t> </a:t>
            </a:r>
          </a:p>
          <a:p>
            <a:pPr marL="252000" indent="-180000">
              <a:buClrTx/>
              <a:buFont typeface="Arial" panose="020B0604020202020204" pitchFamily="34" charset="0"/>
              <a:buChar char="•"/>
            </a:pPr>
            <a:r>
              <a:rPr lang="nl-NL" dirty="0" smtClean="0">
                <a:solidFill>
                  <a:schemeClr val="tx1"/>
                </a:solidFill>
              </a:rPr>
              <a:t>“Fokker </a:t>
            </a:r>
            <a:r>
              <a:rPr lang="nl-NL" dirty="0" err="1" smtClean="0">
                <a:solidFill>
                  <a:schemeClr val="tx1"/>
                </a:solidFill>
              </a:rPr>
              <a:t>Scourge</a:t>
            </a:r>
            <a:r>
              <a:rPr lang="nl-NL" dirty="0" smtClean="0">
                <a:solidFill>
                  <a:schemeClr val="tx1"/>
                </a:solidFill>
              </a:rPr>
              <a:t>”</a:t>
            </a:r>
            <a:endParaRPr lang="nl-BE" dirty="0">
              <a:solidFill>
                <a:schemeClr val="tx1"/>
              </a:solidFill>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53029" y="3272427"/>
            <a:ext cx="7141029" cy="2874264"/>
          </a:xfrm>
          <a:prstGeom prst="rect">
            <a:avLst/>
          </a:prstGeom>
        </p:spPr>
      </p:pic>
    </p:spTree>
    <p:extLst>
      <p:ext uri="{BB962C8B-B14F-4D97-AF65-F5344CB8AC3E}">
        <p14:creationId xmlns:p14="http://schemas.microsoft.com/office/powerpoint/2010/main" xmlns="" val="1550917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Search </a:t>
            </a:r>
            <a:r>
              <a:rPr lang="nl-NL" dirty="0" err="1"/>
              <a:t>for</a:t>
            </a:r>
            <a:r>
              <a:rPr lang="nl-NL" dirty="0"/>
              <a:t> </a:t>
            </a:r>
            <a:r>
              <a:rPr lang="nl-NL" dirty="0" smtClean="0"/>
              <a:t>‘</a:t>
            </a:r>
            <a:r>
              <a:rPr lang="nl-NL" dirty="0" err="1" smtClean="0"/>
              <a:t>the</a:t>
            </a:r>
            <a:r>
              <a:rPr lang="nl-NL" dirty="0" smtClean="0"/>
              <a:t> most </a:t>
            </a:r>
            <a:r>
              <a:rPr lang="nl-NL" dirty="0"/>
              <a:t>superior  </a:t>
            </a:r>
            <a:r>
              <a:rPr lang="nl-NL" dirty="0" err="1" smtClean="0"/>
              <a:t>fighter</a:t>
            </a:r>
            <a:r>
              <a:rPr lang="nl-NL" dirty="0" smtClean="0"/>
              <a:t>’</a:t>
            </a:r>
            <a:endParaRPr lang="nl-BE" dirty="0"/>
          </a:p>
        </p:txBody>
      </p:sp>
      <p:sp>
        <p:nvSpPr>
          <p:cNvPr id="3" name="Tijdelijke aanduiding voor inhoud 2"/>
          <p:cNvSpPr>
            <a:spLocks noGrp="1"/>
          </p:cNvSpPr>
          <p:nvPr>
            <p:ph idx="1"/>
          </p:nvPr>
        </p:nvSpPr>
        <p:spPr/>
        <p:txBody>
          <a:bodyPr>
            <a:normAutofit/>
          </a:bodyPr>
          <a:lstStyle/>
          <a:p>
            <a:pPr marL="252000" indent="-180000">
              <a:buClrTx/>
              <a:buFont typeface="Arial" panose="020B0604020202020204" pitchFamily="34" charset="0"/>
              <a:buChar char="•"/>
            </a:pPr>
            <a:endParaRPr lang="nl-NL" dirty="0" smtClean="0">
              <a:solidFill>
                <a:schemeClr val="tx1"/>
              </a:solidFill>
            </a:endParaRPr>
          </a:p>
          <a:p>
            <a:pPr marL="252000" indent="-180000">
              <a:buClrTx/>
              <a:buFont typeface="Arial" panose="020B0604020202020204" pitchFamily="34" charset="0"/>
              <a:buChar char="•"/>
            </a:pPr>
            <a:r>
              <a:rPr lang="nl-NL" dirty="0" smtClean="0">
                <a:solidFill>
                  <a:schemeClr val="tx1"/>
                </a:solidFill>
              </a:rPr>
              <a:t>Goals: </a:t>
            </a:r>
            <a:r>
              <a:rPr lang="nl-NL" dirty="0" err="1" smtClean="0">
                <a:solidFill>
                  <a:schemeClr val="tx1"/>
                </a:solidFill>
              </a:rPr>
              <a:t>fast</a:t>
            </a:r>
            <a:r>
              <a:rPr lang="nl-NL" dirty="0" smtClean="0">
                <a:solidFill>
                  <a:schemeClr val="tx1"/>
                </a:solidFill>
              </a:rPr>
              <a:t>, </a:t>
            </a:r>
            <a:r>
              <a:rPr lang="nl-NL" dirty="0" err="1" smtClean="0">
                <a:solidFill>
                  <a:schemeClr val="tx1"/>
                </a:solidFill>
              </a:rPr>
              <a:t>maneuverable</a:t>
            </a:r>
            <a:endParaRPr lang="nl-NL" dirty="0" smtClean="0">
              <a:solidFill>
                <a:schemeClr val="tx1"/>
              </a:solidFill>
            </a:endParaRPr>
          </a:p>
          <a:p>
            <a:pPr marL="252000" indent="-180000">
              <a:buClrTx/>
              <a:buFont typeface="Arial" panose="020B0604020202020204" pitchFamily="34" charset="0"/>
              <a:buChar char="•"/>
            </a:pPr>
            <a:r>
              <a:rPr lang="nl-NL" dirty="0" err="1" smtClean="0">
                <a:solidFill>
                  <a:schemeClr val="tx1"/>
                </a:solidFill>
              </a:rPr>
              <a:t>Thick</a:t>
            </a:r>
            <a:r>
              <a:rPr lang="nl-NL" dirty="0" smtClean="0">
                <a:solidFill>
                  <a:schemeClr val="tx1"/>
                </a:solidFill>
              </a:rPr>
              <a:t> </a:t>
            </a:r>
            <a:r>
              <a:rPr lang="nl-NL" dirty="0" err="1" smtClean="0">
                <a:solidFill>
                  <a:schemeClr val="tx1"/>
                </a:solidFill>
              </a:rPr>
              <a:t>airfoil</a:t>
            </a:r>
            <a:endParaRPr lang="nl-NL" dirty="0" smtClean="0">
              <a:solidFill>
                <a:schemeClr val="tx1"/>
              </a:solidFill>
            </a:endParaRPr>
          </a:p>
          <a:p>
            <a:pPr marL="650358" lvl="1" indent="-285750">
              <a:buClrTx/>
              <a:buSzPct val="80000"/>
              <a:buFont typeface="Wingdings" panose="05000000000000000000" pitchFamily="2" charset="2"/>
              <a:buChar char="Ø"/>
            </a:pPr>
            <a:r>
              <a:rPr lang="nl-NL" dirty="0" smtClean="0">
                <a:solidFill>
                  <a:schemeClr val="tx1"/>
                </a:solidFill>
              </a:rPr>
              <a:t>High </a:t>
            </a:r>
            <a:r>
              <a:rPr lang="nl-NL" dirty="0" err="1" smtClean="0">
                <a:solidFill>
                  <a:schemeClr val="tx1"/>
                </a:solidFill>
              </a:rPr>
              <a:t>C</a:t>
            </a:r>
            <a:r>
              <a:rPr lang="nl-NL" baseline="-25000" dirty="0" err="1" smtClean="0">
                <a:solidFill>
                  <a:schemeClr val="tx1"/>
                </a:solidFill>
              </a:rPr>
              <a:t>L,max</a:t>
            </a:r>
            <a:r>
              <a:rPr lang="nl-NL" dirty="0" smtClean="0">
                <a:solidFill>
                  <a:schemeClr val="tx1"/>
                </a:solidFill>
              </a:rPr>
              <a:t> </a:t>
            </a:r>
          </a:p>
          <a:p>
            <a:pPr marL="650358" lvl="1" indent="-285750">
              <a:buClrTx/>
              <a:buSzPct val="80000"/>
              <a:buFont typeface="Wingdings" panose="05000000000000000000" pitchFamily="2" charset="2"/>
              <a:buChar char="Ø"/>
            </a:pPr>
            <a:r>
              <a:rPr lang="nl-NL" dirty="0" smtClean="0">
                <a:solidFill>
                  <a:schemeClr val="tx1"/>
                </a:solidFill>
              </a:rPr>
              <a:t>High </a:t>
            </a:r>
            <a:r>
              <a:rPr lang="nl-NL" dirty="0" err="1" smtClean="0">
                <a:solidFill>
                  <a:schemeClr val="tx1"/>
                </a:solidFill>
              </a:rPr>
              <a:t>rate</a:t>
            </a:r>
            <a:r>
              <a:rPr lang="nl-NL" dirty="0" smtClean="0">
                <a:solidFill>
                  <a:schemeClr val="tx1"/>
                </a:solidFill>
              </a:rPr>
              <a:t> of </a:t>
            </a:r>
            <a:r>
              <a:rPr lang="nl-NL" dirty="0" err="1" smtClean="0">
                <a:solidFill>
                  <a:schemeClr val="tx1"/>
                </a:solidFill>
              </a:rPr>
              <a:t>climb</a:t>
            </a:r>
            <a:endParaRPr lang="nl-NL" dirty="0" smtClean="0">
              <a:solidFill>
                <a:schemeClr val="tx1"/>
              </a:solidFill>
            </a:endParaRPr>
          </a:p>
          <a:p>
            <a:pPr marL="650358" lvl="1" indent="-285750">
              <a:buClrTx/>
              <a:buSzPct val="80000"/>
              <a:buFont typeface="Wingdings" panose="05000000000000000000" pitchFamily="2" charset="2"/>
              <a:buChar char="Ø"/>
            </a:pPr>
            <a:r>
              <a:rPr lang="nl-NL" dirty="0" err="1" smtClean="0">
                <a:solidFill>
                  <a:schemeClr val="tx1"/>
                </a:solidFill>
              </a:rPr>
              <a:t>Maneuverability</a:t>
            </a:r>
            <a:endParaRPr lang="nl-NL" dirty="0" smtClean="0">
              <a:solidFill>
                <a:schemeClr val="tx1"/>
              </a:solidFill>
            </a:endParaRPr>
          </a:p>
          <a:p>
            <a:pPr marL="650358" lvl="1" indent="-285750">
              <a:buClrTx/>
              <a:buSzPct val="80000"/>
              <a:buFont typeface="Wingdings" panose="05000000000000000000" pitchFamily="2" charset="2"/>
              <a:buChar char="Ø"/>
            </a:pPr>
            <a:r>
              <a:rPr lang="nl-NL" dirty="0" err="1" smtClean="0">
                <a:solidFill>
                  <a:schemeClr val="tx1"/>
                </a:solidFill>
              </a:rPr>
              <a:t>Fully</a:t>
            </a:r>
            <a:r>
              <a:rPr lang="nl-NL" dirty="0" smtClean="0">
                <a:solidFill>
                  <a:schemeClr val="tx1"/>
                </a:solidFill>
              </a:rPr>
              <a:t> intern </a:t>
            </a:r>
            <a:r>
              <a:rPr lang="nl-NL" dirty="0" err="1" smtClean="0">
                <a:solidFill>
                  <a:schemeClr val="tx1"/>
                </a:solidFill>
              </a:rPr>
              <a:t>wing</a:t>
            </a:r>
            <a:r>
              <a:rPr lang="nl-NL" dirty="0" smtClean="0">
                <a:solidFill>
                  <a:schemeClr val="tx1"/>
                </a:solidFill>
              </a:rPr>
              <a:t> </a:t>
            </a:r>
            <a:r>
              <a:rPr lang="nl-NL" dirty="0" err="1" smtClean="0">
                <a:solidFill>
                  <a:schemeClr val="tx1"/>
                </a:solidFill>
              </a:rPr>
              <a:t>structure</a:t>
            </a:r>
            <a:endParaRPr lang="nl-NL" dirty="0">
              <a:solidFill>
                <a:schemeClr val="tx1"/>
              </a:solidFill>
            </a:endParaRPr>
          </a:p>
          <a:p>
            <a:pPr marL="650358" lvl="1" indent="-285750">
              <a:buClrTx/>
              <a:buSzPct val="80000"/>
              <a:buFont typeface="Wingdings" panose="05000000000000000000" pitchFamily="2" charset="2"/>
              <a:buChar char="Ø"/>
            </a:pPr>
            <a:endParaRPr lang="nl-NL" dirty="0" smtClean="0">
              <a:solidFill>
                <a:schemeClr val="tx1"/>
              </a:solidFill>
            </a:endParaRPr>
          </a:p>
          <a:p>
            <a:pPr marL="72000" indent="0">
              <a:buClrTx/>
              <a:buSzPct val="80000"/>
              <a:buNone/>
            </a:pPr>
            <a:r>
              <a:rPr lang="nl-NL" dirty="0" err="1" smtClean="0">
                <a:solidFill>
                  <a:schemeClr val="tx1"/>
                </a:solidFill>
              </a:rPr>
              <a:t>Arising</a:t>
            </a:r>
            <a:r>
              <a:rPr lang="nl-NL" dirty="0" smtClean="0">
                <a:solidFill>
                  <a:schemeClr val="tx1"/>
                </a:solidFill>
              </a:rPr>
              <a:t> Fokker Dr. I (</a:t>
            </a:r>
            <a:r>
              <a:rPr lang="nl-NL" dirty="0" err="1" smtClean="0">
                <a:solidFill>
                  <a:schemeClr val="tx1"/>
                </a:solidFill>
              </a:rPr>
              <a:t>Triplane</a:t>
            </a:r>
            <a:r>
              <a:rPr lang="nl-NL" dirty="0" smtClean="0">
                <a:solidFill>
                  <a:schemeClr val="tx1"/>
                </a:solidFill>
              </a:rPr>
              <a:t>), Fokker D-VII</a:t>
            </a:r>
          </a:p>
          <a:p>
            <a:pPr marL="650358" lvl="1" indent="-285750">
              <a:buClrTx/>
              <a:buFont typeface="Wingdings" panose="05000000000000000000" pitchFamily="2" charset="2"/>
              <a:buChar char="Ø"/>
            </a:pPr>
            <a:endParaRPr lang="nl-BE" dirty="0">
              <a:solidFill>
                <a:schemeClr val="tx1"/>
              </a:solidFill>
            </a:endParaRPr>
          </a:p>
        </p:txBody>
      </p:sp>
    </p:spTree>
    <p:extLst>
      <p:ext uri="{BB962C8B-B14F-4D97-AF65-F5344CB8AC3E}">
        <p14:creationId xmlns:p14="http://schemas.microsoft.com/office/powerpoint/2010/main" xmlns="" val="2738190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Fokker Dr. I (Red Baron)</a:t>
            </a:r>
            <a:endParaRPr lang="nl-BE" dirty="0"/>
          </a:p>
        </p:txBody>
      </p:sp>
      <p:pic>
        <p:nvPicPr>
          <p:cNvPr id="5" name="Tijdelijke aanduiding voor inhoud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154193" y="1751875"/>
            <a:ext cx="6881333" cy="4576354"/>
          </a:xfrm>
        </p:spPr>
      </p:pic>
    </p:spTree>
    <p:extLst>
      <p:ext uri="{BB962C8B-B14F-4D97-AF65-F5344CB8AC3E}">
        <p14:creationId xmlns:p14="http://schemas.microsoft.com/office/powerpoint/2010/main" xmlns="" val="2838652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Post War Fokker</a:t>
            </a:r>
            <a:endParaRPr lang="nl-BE" dirty="0"/>
          </a:p>
        </p:txBody>
      </p:sp>
      <p:sp>
        <p:nvSpPr>
          <p:cNvPr id="3" name="Tijdelijke aanduiding voor inhoud 2"/>
          <p:cNvSpPr>
            <a:spLocks noGrp="1"/>
          </p:cNvSpPr>
          <p:nvPr>
            <p:ph idx="1"/>
          </p:nvPr>
        </p:nvSpPr>
        <p:spPr/>
        <p:txBody>
          <a:bodyPr>
            <a:normAutofit fontScale="77500" lnSpcReduction="20000"/>
          </a:bodyPr>
          <a:lstStyle/>
          <a:p>
            <a:pPr marL="252000" indent="-180000">
              <a:buClrTx/>
              <a:buFont typeface="Arial" panose="020B0604020202020204" pitchFamily="34" charset="0"/>
              <a:buChar char="•"/>
            </a:pPr>
            <a:endParaRPr lang="nl-NL" dirty="0" smtClean="0">
              <a:solidFill>
                <a:schemeClr val="tx1"/>
              </a:solidFill>
            </a:endParaRPr>
          </a:p>
          <a:p>
            <a:pPr marL="252000" indent="-180000">
              <a:buClrTx/>
              <a:buFont typeface="Arial" panose="020B0604020202020204" pitchFamily="34" charset="0"/>
              <a:buChar char="•"/>
            </a:pPr>
            <a:r>
              <a:rPr lang="en-US" dirty="0" smtClean="0"/>
              <a:t>In 1958, the </a:t>
            </a:r>
            <a:r>
              <a:rPr lang="en-US" b="1" dirty="0" smtClean="0"/>
              <a:t>F-27 Friendship </a:t>
            </a:r>
            <a:r>
              <a:rPr lang="en-US" dirty="0" smtClean="0"/>
              <a:t>was introduced, Fokker's most successful postwar airliner</a:t>
            </a:r>
            <a:r>
              <a:rPr lang="en-US" dirty="0" smtClean="0"/>
              <a:t>. I</a:t>
            </a:r>
            <a:r>
              <a:rPr lang="en-US" dirty="0" smtClean="0"/>
              <a:t> it became the world's best-selling </a:t>
            </a:r>
            <a:r>
              <a:rPr lang="en-US" dirty="0" smtClean="0"/>
              <a:t>turboprop airliner</a:t>
            </a:r>
            <a:r>
              <a:rPr lang="en-US" dirty="0" smtClean="0"/>
              <a:t>, reaching almost 800 units sold by 1986, including 206 under license </a:t>
            </a:r>
            <a:r>
              <a:rPr lang="en-US" dirty="0" smtClean="0"/>
              <a:t>by Fairchild.</a:t>
            </a:r>
          </a:p>
          <a:p>
            <a:pPr marL="252000" indent="-180000">
              <a:buClrTx/>
              <a:buFont typeface="Arial" panose="020B0604020202020204" pitchFamily="34" charset="0"/>
              <a:buChar char="•"/>
            </a:pPr>
            <a:r>
              <a:rPr lang="en-US" dirty="0" smtClean="0"/>
              <a:t>In 1962, the </a:t>
            </a:r>
            <a:r>
              <a:rPr lang="en-US" dirty="0" smtClean="0"/>
              <a:t>jet-powered</a:t>
            </a:r>
            <a:r>
              <a:rPr lang="en-US" dirty="0" smtClean="0"/>
              <a:t> </a:t>
            </a:r>
            <a:r>
              <a:rPr lang="en-US" b="1" dirty="0" smtClean="0"/>
              <a:t>F-28 Fellowship</a:t>
            </a:r>
            <a:r>
              <a:rPr lang="en-US" dirty="0" smtClean="0"/>
              <a:t> followed. </a:t>
            </a:r>
            <a:r>
              <a:rPr lang="en-US" dirty="0" smtClean="0"/>
              <a:t>Until production stopped in 1987, a total of 241 were built in various versions. </a:t>
            </a:r>
            <a:endParaRPr lang="en-US" dirty="0" smtClean="0"/>
          </a:p>
          <a:p>
            <a:pPr marL="252000" indent="-180000">
              <a:buClrTx/>
              <a:buFont typeface="Arial" panose="020B0604020202020204" pitchFamily="34" charset="0"/>
              <a:buChar char="•"/>
            </a:pPr>
            <a:r>
              <a:rPr lang="en-US" dirty="0" smtClean="0">
                <a:solidFill>
                  <a:schemeClr val="tx1"/>
                </a:solidFill>
              </a:rPr>
              <a:t>Fokker began an ambitious project to develop two new aircraft concurrently. The </a:t>
            </a:r>
            <a:r>
              <a:rPr lang="en-US" b="1" dirty="0" smtClean="0">
                <a:solidFill>
                  <a:schemeClr val="tx1"/>
                </a:solidFill>
              </a:rPr>
              <a:t>Fokker 50 </a:t>
            </a:r>
            <a:r>
              <a:rPr lang="en-US" dirty="0" smtClean="0">
                <a:solidFill>
                  <a:schemeClr val="tx1"/>
                </a:solidFill>
              </a:rPr>
              <a:t>was to be a completely </a:t>
            </a:r>
            <a:r>
              <a:rPr lang="en-US" dirty="0" err="1" smtClean="0">
                <a:solidFill>
                  <a:schemeClr val="tx1"/>
                </a:solidFill>
              </a:rPr>
              <a:t>modernised</a:t>
            </a:r>
            <a:r>
              <a:rPr lang="en-US" dirty="0" smtClean="0">
                <a:solidFill>
                  <a:schemeClr val="tx1"/>
                </a:solidFill>
              </a:rPr>
              <a:t> version of the F-27, and the </a:t>
            </a:r>
            <a:r>
              <a:rPr lang="en-US" b="1" dirty="0" smtClean="0">
                <a:solidFill>
                  <a:schemeClr val="tx1"/>
                </a:solidFill>
              </a:rPr>
              <a:t>Fokker 100 </a:t>
            </a:r>
            <a:r>
              <a:rPr lang="en-US" dirty="0" smtClean="0">
                <a:solidFill>
                  <a:schemeClr val="tx1"/>
                </a:solidFill>
              </a:rPr>
              <a:t>a new airliner based on the F-28. Yet development costs were allowed to spiral out of control, almost forcing Fokker out of business in 1987. The Dutch government bailed the company out with 212 million guilders, but demanded Fokker look for a "strategic partner", British Aerospace and DASA being named most likely candidates.</a:t>
            </a:r>
          </a:p>
          <a:p>
            <a:pPr marL="252000" indent="-180000">
              <a:buClrTx/>
              <a:buFont typeface="Arial" panose="020B0604020202020204" pitchFamily="34" charset="0"/>
              <a:buChar char="•"/>
            </a:pPr>
            <a:r>
              <a:rPr lang="en-US" dirty="0" smtClean="0">
                <a:solidFill>
                  <a:schemeClr val="tx1"/>
                </a:solidFill>
              </a:rPr>
              <a:t>Initial sales of the Fokker 100 were good, leading Fokker to begin development of the </a:t>
            </a:r>
            <a:r>
              <a:rPr lang="en-US" b="1" dirty="0" smtClean="0">
                <a:solidFill>
                  <a:schemeClr val="tx1"/>
                </a:solidFill>
              </a:rPr>
              <a:t>Fokker 70</a:t>
            </a:r>
            <a:r>
              <a:rPr lang="en-US" dirty="0" smtClean="0">
                <a:solidFill>
                  <a:schemeClr val="tx1"/>
                </a:solidFill>
              </a:rPr>
              <a:t>, a smaller version of the F100, in 1991, but sales of the F70 were below expectations and the F 100 had strong competition from Boeing and Airbus by then</a:t>
            </a:r>
            <a:r>
              <a:rPr lang="en-US" dirty="0" smtClean="0">
                <a:solidFill>
                  <a:schemeClr val="tx1"/>
                </a:solidFill>
              </a:rPr>
              <a:t>.</a:t>
            </a:r>
          </a:p>
          <a:p>
            <a:pPr marL="252000" indent="-180000">
              <a:buClrTx/>
              <a:buNone/>
            </a:pPr>
            <a:r>
              <a:rPr lang="de-DE" dirty="0" smtClean="0">
                <a:solidFill>
                  <a:schemeClr val="tx1"/>
                </a:solidFill>
              </a:rPr>
              <a:t>(https://</a:t>
            </a:r>
            <a:r>
              <a:rPr lang="de-DE" dirty="0" smtClean="0">
                <a:solidFill>
                  <a:schemeClr val="tx1"/>
                </a:solidFill>
              </a:rPr>
              <a:t>en.wikipedia.org/wiki/Fokker)</a:t>
            </a:r>
            <a:endParaRPr lang="nl-NL" dirty="0" smtClean="0">
              <a:solidFill>
                <a:schemeClr val="tx1"/>
              </a:solidFill>
            </a:endParaRPr>
          </a:p>
        </p:txBody>
      </p:sp>
    </p:spTree>
    <p:extLst>
      <p:ext uri="{BB962C8B-B14F-4D97-AF65-F5344CB8AC3E}">
        <p14:creationId xmlns:p14="http://schemas.microsoft.com/office/powerpoint/2010/main" xmlns="" val="3948849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Bankruptcy</a:t>
            </a:r>
            <a:endParaRPr lang="nl-BE" dirty="0"/>
          </a:p>
        </p:txBody>
      </p:sp>
      <p:sp>
        <p:nvSpPr>
          <p:cNvPr id="3" name="Tijdelijke aanduiding voor inhoud 2"/>
          <p:cNvSpPr>
            <a:spLocks noGrp="1"/>
          </p:cNvSpPr>
          <p:nvPr>
            <p:ph idx="1"/>
          </p:nvPr>
        </p:nvSpPr>
        <p:spPr/>
        <p:txBody>
          <a:bodyPr>
            <a:normAutofit/>
          </a:bodyPr>
          <a:lstStyle/>
          <a:p>
            <a:pPr marL="252000" indent="-180000">
              <a:buClrTx/>
              <a:buFont typeface="Arial" panose="020B0604020202020204" pitchFamily="34" charset="0"/>
              <a:buChar char="•"/>
            </a:pPr>
            <a:endParaRPr lang="nl-NL" dirty="0" smtClean="0">
              <a:solidFill>
                <a:schemeClr val="tx1"/>
              </a:solidFill>
            </a:endParaRPr>
          </a:p>
          <a:p>
            <a:pPr marL="252000" indent="-180000">
              <a:buClrTx/>
              <a:buFont typeface="Arial" panose="020B0604020202020204" pitchFamily="34" charset="0"/>
              <a:buChar char="•"/>
            </a:pPr>
            <a:r>
              <a:rPr lang="nl-NL" dirty="0" smtClean="0">
                <a:solidFill>
                  <a:schemeClr val="tx1"/>
                </a:solidFill>
              </a:rPr>
              <a:t>1993: </a:t>
            </a:r>
            <a:r>
              <a:rPr lang="nl-NL" dirty="0" err="1" smtClean="0">
                <a:solidFill>
                  <a:schemeClr val="tx1"/>
                </a:solidFill>
              </a:rPr>
              <a:t>Beginning</a:t>
            </a:r>
            <a:r>
              <a:rPr lang="nl-NL" dirty="0" smtClean="0">
                <a:solidFill>
                  <a:schemeClr val="tx1"/>
                </a:solidFill>
              </a:rPr>
              <a:t> of </a:t>
            </a:r>
            <a:r>
              <a:rPr lang="nl-NL" dirty="0" err="1" smtClean="0">
                <a:solidFill>
                  <a:schemeClr val="tx1"/>
                </a:solidFill>
              </a:rPr>
              <a:t>the</a:t>
            </a:r>
            <a:r>
              <a:rPr lang="nl-NL" dirty="0" smtClean="0">
                <a:solidFill>
                  <a:schemeClr val="tx1"/>
                </a:solidFill>
              </a:rPr>
              <a:t> end</a:t>
            </a:r>
          </a:p>
          <a:p>
            <a:pPr marL="252000" indent="-180000">
              <a:buClrTx/>
              <a:buFont typeface="Arial" panose="020B0604020202020204" pitchFamily="34" charset="0"/>
              <a:buChar char="•"/>
            </a:pPr>
            <a:r>
              <a:rPr lang="nl-NL" dirty="0" smtClean="0">
                <a:solidFill>
                  <a:schemeClr val="tx1"/>
                </a:solidFill>
              </a:rPr>
              <a:t>15th </a:t>
            </a:r>
            <a:r>
              <a:rPr lang="nl-NL" dirty="0" err="1" smtClean="0">
                <a:solidFill>
                  <a:schemeClr val="tx1"/>
                </a:solidFill>
              </a:rPr>
              <a:t>March</a:t>
            </a:r>
            <a:r>
              <a:rPr lang="nl-NL" dirty="0" smtClean="0">
                <a:solidFill>
                  <a:schemeClr val="tx1"/>
                </a:solidFill>
              </a:rPr>
              <a:t> 1996: </a:t>
            </a:r>
            <a:r>
              <a:rPr lang="nl-NL" dirty="0" err="1" smtClean="0">
                <a:solidFill>
                  <a:schemeClr val="tx1"/>
                </a:solidFill>
              </a:rPr>
              <a:t>Bankruptcy</a:t>
            </a:r>
            <a:endParaRPr lang="nl-NL" dirty="0" smtClean="0">
              <a:solidFill>
                <a:schemeClr val="tx1"/>
              </a:solidFill>
            </a:endParaRPr>
          </a:p>
          <a:p>
            <a:pPr marL="650358" lvl="1" indent="-285750">
              <a:buClrTx/>
              <a:buFont typeface="Wingdings" panose="05000000000000000000" pitchFamily="2" charset="2"/>
              <a:buChar char="Ø"/>
            </a:pPr>
            <a:endParaRPr lang="nl-BE" dirty="0">
              <a:solidFill>
                <a:schemeClr val="tx1"/>
              </a:solidFill>
            </a:endParaRPr>
          </a:p>
        </p:txBody>
      </p:sp>
    </p:spTree>
    <p:extLst>
      <p:ext uri="{BB962C8B-B14F-4D97-AF65-F5344CB8AC3E}">
        <p14:creationId xmlns:p14="http://schemas.microsoft.com/office/powerpoint/2010/main" xmlns="" val="3948849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733212" y="2806445"/>
            <a:ext cx="7543800" cy="276356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nl-NL" dirty="0" err="1" smtClean="0"/>
              <a:t>Thank</a:t>
            </a:r>
            <a:r>
              <a:rPr lang="nl-NL" dirty="0" smtClean="0"/>
              <a:t> </a:t>
            </a:r>
            <a:r>
              <a:rPr lang="nl-NL" dirty="0" err="1" smtClean="0"/>
              <a:t>you</a:t>
            </a:r>
            <a:r>
              <a:rPr lang="nl-NL" dirty="0" smtClean="0"/>
              <a:t> </a:t>
            </a:r>
            <a:r>
              <a:rPr lang="nl-NL" dirty="0" err="1" smtClean="0"/>
              <a:t>for</a:t>
            </a:r>
            <a:r>
              <a:rPr lang="nl-NL" dirty="0" smtClean="0"/>
              <a:t> </a:t>
            </a:r>
            <a:r>
              <a:rPr lang="nl-NL" dirty="0" err="1" smtClean="0"/>
              <a:t>your</a:t>
            </a:r>
            <a:r>
              <a:rPr lang="nl-NL" dirty="0" smtClean="0"/>
              <a:t> attention!</a:t>
            </a:r>
            <a:endParaRPr lang="nl-BE" dirty="0"/>
          </a:p>
        </p:txBody>
      </p:sp>
    </p:spTree>
    <p:extLst>
      <p:ext uri="{BB962C8B-B14F-4D97-AF65-F5344CB8AC3E}">
        <p14:creationId xmlns:p14="http://schemas.microsoft.com/office/powerpoint/2010/main" xmlns="" val="3059421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rugblik">
  <a:themeElements>
    <a:clrScheme name="Aangepast 3">
      <a:dk1>
        <a:sysClr val="windowText" lastClr="000000"/>
      </a:dk1>
      <a:lt1>
        <a:sysClr val="window" lastClr="FFFFFF"/>
      </a:lt1>
      <a:dk2>
        <a:srgbClr val="696464"/>
      </a:dk2>
      <a:lt2>
        <a:srgbClr val="E9E5DC"/>
      </a:lt2>
      <a:accent1>
        <a:srgbClr val="FF0000"/>
      </a:accent1>
      <a:accent2>
        <a:srgbClr val="BF0000"/>
      </a:accent2>
      <a:accent3>
        <a:srgbClr val="A28E6A"/>
      </a:accent3>
      <a:accent4>
        <a:srgbClr val="956251"/>
      </a:accent4>
      <a:accent5>
        <a:srgbClr val="918485"/>
      </a:accent5>
      <a:accent6>
        <a:srgbClr val="855D5D"/>
      </a:accent6>
      <a:hlink>
        <a:srgbClr val="CC9900"/>
      </a:hlink>
      <a:folHlink>
        <a:srgbClr val="96A9A9"/>
      </a:folHlink>
    </a:clrScheme>
    <a:fontScheme name="Terugblik">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150</Words>
  <Application>Microsoft Office PowerPoint</Application>
  <PresentationFormat>Bildschirmpräsentation (4:3)</PresentationFormat>
  <Paragraphs>45</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Terugblik</vt:lpstr>
      <vt:lpstr>Aviation History</vt:lpstr>
      <vt:lpstr>Introduction</vt:lpstr>
      <vt:lpstr>Anthony Fokker (1890 – 1939)</vt:lpstr>
      <vt:lpstr>First succesful airplane</vt:lpstr>
      <vt:lpstr>Search for ‘the most superior  fighter’</vt:lpstr>
      <vt:lpstr>Fokker Dr. I (Red Baron)</vt:lpstr>
      <vt:lpstr>Post War Fokker</vt:lpstr>
      <vt:lpstr>Bankruptcy</vt:lpstr>
      <vt:lpstr>Folie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Aviation History</dc:title>
  <dc:creator>Emiel</dc:creator>
  <cp:lastModifiedBy>Scholz</cp:lastModifiedBy>
  <cp:revision>38</cp:revision>
  <dcterms:created xsi:type="dcterms:W3CDTF">2017-04-03T12:41:52Z</dcterms:created>
  <dcterms:modified xsi:type="dcterms:W3CDTF">2017-05-29T19:14:33Z</dcterms:modified>
</cp:coreProperties>
</file>