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7" r:id="rId2"/>
    <p:sldMasterId id="2147483649" r:id="rId3"/>
  </p:sldMasterIdLst>
  <p:notesMasterIdLst>
    <p:notesMasterId r:id="rId100"/>
  </p:notesMasterIdLst>
  <p:handoutMasterIdLst>
    <p:handoutMasterId r:id="rId101"/>
  </p:handoutMasterIdLst>
  <p:sldIdLst>
    <p:sldId id="256" r:id="rId4"/>
    <p:sldId id="798" r:id="rId5"/>
    <p:sldId id="799" r:id="rId6"/>
    <p:sldId id="810" r:id="rId7"/>
    <p:sldId id="808" r:id="rId8"/>
    <p:sldId id="809" r:id="rId9"/>
    <p:sldId id="703" r:id="rId10"/>
    <p:sldId id="756" r:id="rId11"/>
    <p:sldId id="757" r:id="rId12"/>
    <p:sldId id="707" r:id="rId13"/>
    <p:sldId id="712" r:id="rId14"/>
    <p:sldId id="713" r:id="rId15"/>
    <p:sldId id="714" r:id="rId16"/>
    <p:sldId id="708" r:id="rId17"/>
    <p:sldId id="727" r:id="rId18"/>
    <p:sldId id="749" r:id="rId19"/>
    <p:sldId id="740" r:id="rId20"/>
    <p:sldId id="748" r:id="rId21"/>
    <p:sldId id="741" r:id="rId22"/>
    <p:sldId id="758" r:id="rId23"/>
    <p:sldId id="742" r:id="rId24"/>
    <p:sldId id="759" r:id="rId25"/>
    <p:sldId id="746" r:id="rId26"/>
    <p:sldId id="760" r:id="rId27"/>
    <p:sldId id="747" r:id="rId28"/>
    <p:sldId id="751" r:id="rId29"/>
    <p:sldId id="755" r:id="rId30"/>
    <p:sldId id="753" r:id="rId31"/>
    <p:sldId id="754" r:id="rId32"/>
    <p:sldId id="763" r:id="rId33"/>
    <p:sldId id="811" r:id="rId34"/>
    <p:sldId id="812" r:id="rId35"/>
    <p:sldId id="813" r:id="rId36"/>
    <p:sldId id="764" r:id="rId37"/>
    <p:sldId id="766" r:id="rId38"/>
    <p:sldId id="765" r:id="rId39"/>
    <p:sldId id="767" r:id="rId40"/>
    <p:sldId id="768" r:id="rId41"/>
    <p:sldId id="711" r:id="rId42"/>
    <p:sldId id="729" r:id="rId43"/>
    <p:sldId id="734" r:id="rId44"/>
    <p:sldId id="771" r:id="rId45"/>
    <p:sldId id="820" r:id="rId46"/>
    <p:sldId id="726" r:id="rId47"/>
    <p:sldId id="807" r:id="rId48"/>
    <p:sldId id="730" r:id="rId49"/>
    <p:sldId id="781" r:id="rId50"/>
    <p:sldId id="780" r:id="rId51"/>
    <p:sldId id="736" r:id="rId52"/>
    <p:sldId id="769" r:id="rId53"/>
    <p:sldId id="770" r:id="rId54"/>
    <p:sldId id="720" r:id="rId55"/>
    <p:sldId id="602" r:id="rId56"/>
    <p:sldId id="762" r:id="rId57"/>
    <p:sldId id="802" r:id="rId58"/>
    <p:sldId id="776" r:id="rId59"/>
    <p:sldId id="803" r:id="rId60"/>
    <p:sldId id="779" r:id="rId61"/>
    <p:sldId id="823" r:id="rId62"/>
    <p:sldId id="821" r:id="rId63"/>
    <p:sldId id="822" r:id="rId64"/>
    <p:sldId id="824" r:id="rId65"/>
    <p:sldId id="825" r:id="rId66"/>
    <p:sldId id="826" r:id="rId67"/>
    <p:sldId id="827" r:id="rId68"/>
    <p:sldId id="828" r:id="rId69"/>
    <p:sldId id="279" r:id="rId70"/>
    <p:sldId id="783" r:id="rId71"/>
    <p:sldId id="784" r:id="rId72"/>
    <p:sldId id="785" r:id="rId73"/>
    <p:sldId id="786" r:id="rId74"/>
    <p:sldId id="787" r:id="rId75"/>
    <p:sldId id="782" r:id="rId76"/>
    <p:sldId id="804" r:id="rId77"/>
    <p:sldId id="805" r:id="rId78"/>
    <p:sldId id="806" r:id="rId79"/>
    <p:sldId id="817" r:id="rId80"/>
    <p:sldId id="814" r:id="rId81"/>
    <p:sldId id="818" r:id="rId82"/>
    <p:sldId id="819" r:id="rId83"/>
    <p:sldId id="815" r:id="rId84"/>
    <p:sldId id="816" r:id="rId85"/>
    <p:sldId id="626" r:id="rId86"/>
    <p:sldId id="608" r:id="rId87"/>
    <p:sldId id="829" r:id="rId88"/>
    <p:sldId id="789" r:id="rId89"/>
    <p:sldId id="790" r:id="rId90"/>
    <p:sldId id="761" r:id="rId91"/>
    <p:sldId id="797" r:id="rId92"/>
    <p:sldId id="792" r:id="rId93"/>
    <p:sldId id="793" r:id="rId94"/>
    <p:sldId id="794" r:id="rId95"/>
    <p:sldId id="795" r:id="rId96"/>
    <p:sldId id="796" r:id="rId97"/>
    <p:sldId id="788" r:id="rId98"/>
    <p:sldId id="791" r:id="rId99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FF"/>
    <a:srgbClr val="008000"/>
    <a:srgbClr val="CC0099"/>
    <a:srgbClr val="FF3300"/>
    <a:srgbClr val="FF0000"/>
    <a:srgbClr val="FF9900"/>
    <a:srgbClr val="FFFF00"/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198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46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13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teien\HAW\Forschung\Zero_Emission\HistoryOfZeroEmiss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Tabelle1!$A$11</c:f>
              <c:strCache>
                <c:ptCount val="1"/>
                <c:pt idx="0">
                  <c:v>Announced</c:v>
                </c:pt>
              </c:strCache>
            </c:strRef>
          </c:tx>
          <c:xVal>
            <c:numRef>
              <c:f>Tabelle1!$A$12:$A$15</c:f>
              <c:numCache>
                <c:formatCode>General</c:formatCode>
                <c:ptCount val="4"/>
                <c:pt idx="0">
                  <c:v>2001</c:v>
                </c:pt>
                <c:pt idx="1">
                  <c:v>2011</c:v>
                </c:pt>
                <c:pt idx="2">
                  <c:v>2020</c:v>
                </c:pt>
                <c:pt idx="3">
                  <c:v>2025</c:v>
                </c:pt>
              </c:numCache>
            </c:numRef>
          </c:xVal>
          <c:yVal>
            <c:numRef>
              <c:f>Tabelle1!$B$12:$B$15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</c:v>
                </c:pt>
                <c:pt idx="3">
                  <c:v>-0.15000000000000016</c:v>
                </c:pt>
              </c:numCache>
            </c:numRef>
          </c:yVal>
        </c:ser>
        <c:ser>
          <c:idx val="1"/>
          <c:order val="1"/>
          <c:tx>
            <c:strRef>
              <c:f>Tabelle1!$C$11</c:f>
              <c:strCache>
                <c:ptCount val="1"/>
                <c:pt idx="0">
                  <c:v>Achieved</c:v>
                </c:pt>
              </c:strCache>
            </c:strRef>
          </c:tx>
          <c:xVal>
            <c:numRef>
              <c:f>Tabelle1!$C$12:$C$15</c:f>
              <c:numCache>
                <c:formatCode>General</c:formatCode>
                <c:ptCount val="4"/>
                <c:pt idx="0">
                  <c:v>2020</c:v>
                </c:pt>
                <c:pt idx="1">
                  <c:v>2050</c:v>
                </c:pt>
                <c:pt idx="2">
                  <c:v>2035</c:v>
                </c:pt>
                <c:pt idx="3">
                  <c:v>2025</c:v>
                </c:pt>
              </c:numCache>
            </c:numRef>
          </c:xVal>
          <c:yVal>
            <c:numRef>
              <c:f>Tabelle1!$D$12:$D$15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</c:v>
                </c:pt>
                <c:pt idx="3">
                  <c:v>-0.15000000000000016</c:v>
                </c:pt>
              </c:numCache>
            </c:numRef>
          </c:yVal>
        </c:ser>
        <c:axId val="77717888"/>
        <c:axId val="77719424"/>
      </c:scatterChart>
      <c:valAx>
        <c:axId val="77717888"/>
        <c:scaling>
          <c:orientation val="minMax"/>
          <c:max val="2050"/>
          <c:min val="2000"/>
        </c:scaling>
        <c:axPos val="b"/>
        <c:majorGridlines/>
        <c:numFmt formatCode="General" sourceLinked="1"/>
        <c:tickLblPos val="nextTo"/>
        <c:crossAx val="77719424"/>
        <c:crossesAt val="-0.15000000000000024"/>
        <c:crossBetween val="midCat"/>
      </c:valAx>
      <c:valAx>
        <c:axId val="77719424"/>
        <c:scaling>
          <c:orientation val="minMax"/>
          <c:max val="0.5"/>
          <c:min val="-0.15000000000000024"/>
        </c:scaling>
        <c:axPos val="l"/>
        <c:majorGridlines/>
        <c:numFmt formatCode="0%" sourceLinked="1"/>
        <c:tickLblPos val="nextTo"/>
        <c:crossAx val="77717888"/>
        <c:crosses val="autoZero"/>
        <c:crossBetween val="midCat"/>
        <c:majorUnit val="5.0000000000000037E-2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6" Type="http://schemas.openxmlformats.org/officeDocument/2006/relationships/image" Target="../media/image91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image" Target="../media/image1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fld id="{63FC50CE-828E-4E03-81CC-393F27A04A75}" type="datetimeFigureOut">
              <a:rPr lang="es-ES_tradnl"/>
              <a:pPr>
                <a:defRPr/>
              </a:pPr>
              <a:t>09/12/2021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latin typeface="HAW Frutiger Next Regular" pitchFamily="2" charset="0"/>
                <a:cs typeface="+mn-cs"/>
              </a:defRPr>
            </a:lvl1pPr>
          </a:lstStyle>
          <a:p>
            <a:pPr>
              <a:defRPr/>
            </a:pPr>
            <a:fld id="{1BD58AA1-4EFC-4D76-8C67-D8853C6381B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t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t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88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8350"/>
            <a:ext cx="5116513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47738" y="4862513"/>
            <a:ext cx="5202237" cy="460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723438"/>
            <a:ext cx="3074988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b" anchorCtr="0" compatLnSpc="1">
            <a:prstTxWarp prst="textNoShape">
              <a:avLst/>
            </a:prstTxWarp>
          </a:bodyPr>
          <a:lstStyle>
            <a:lvl1pPr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2725" y="9723438"/>
            <a:ext cx="3074988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680" tIns="47520" rIns="94680" bIns="47520" numCol="1" anchor="b" anchorCtr="0" compatLnSpc="1">
            <a:prstTxWarp prst="textNoShape">
              <a:avLst/>
            </a:prstTxWarp>
          </a:bodyPr>
          <a:lstStyle>
            <a:lvl1pPr algn="r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FF2A0842-20F6-43A9-B19B-4E6B2D8AB4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26C6742-F2CE-4889-A525-880F7333ECE7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5C20FD-73D1-474F-A69A-D1DF010B5BF1}" type="slidenum">
              <a:rPr lang="de-DE"/>
              <a:pPr/>
              <a:t>28</a:t>
            </a:fld>
            <a:endParaRPr lang="de-DE"/>
          </a:p>
        </p:txBody>
      </p:sp>
      <p:sp>
        <p:nvSpPr>
          <p:cNvPr id="1464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9B6E00-0F24-45A7-90FD-A1DDD9FACC87}" type="slidenum">
              <a:rPr lang="de-DE"/>
              <a:pPr/>
              <a:t>29</a:t>
            </a:fld>
            <a:endParaRPr lang="de-DE"/>
          </a:p>
        </p:txBody>
      </p:sp>
      <p:sp>
        <p:nvSpPr>
          <p:cNvPr id="14848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nl-BE" dirty="0"/>
              <a:t>AIC = Aircraft </a:t>
            </a:r>
            <a:r>
              <a:rPr lang="nl-BE" dirty="0" err="1"/>
              <a:t>Induced</a:t>
            </a:r>
            <a:r>
              <a:rPr lang="nl-BE" dirty="0"/>
              <a:t> </a:t>
            </a:r>
            <a:r>
              <a:rPr lang="nl-BE" dirty="0" err="1"/>
              <a:t>Cloudiness</a:t>
            </a:r>
            <a:endParaRPr lang="nl-BE" dirty="0"/>
          </a:p>
          <a:p>
            <a:r>
              <a:rPr lang="nl-BE" dirty="0"/>
              <a:t>No </a:t>
            </a:r>
            <a:r>
              <a:rPr lang="nl-BE" dirty="0" err="1"/>
              <a:t>Radiative</a:t>
            </a:r>
            <a:r>
              <a:rPr lang="nl-BE" dirty="0"/>
              <a:t> </a:t>
            </a:r>
            <a:r>
              <a:rPr lang="nl-BE" dirty="0" err="1"/>
              <a:t>forcing</a:t>
            </a:r>
            <a:r>
              <a:rPr lang="nl-BE" dirty="0"/>
              <a:t> </a:t>
            </a:r>
            <a:r>
              <a:rPr lang="nl-BE" dirty="0" err="1"/>
              <a:t>used</a:t>
            </a:r>
            <a:r>
              <a:rPr lang="nl-BE" dirty="0"/>
              <a:t>: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total</a:t>
            </a:r>
            <a:r>
              <a:rPr lang="nl-BE" dirty="0"/>
              <a:t> </a:t>
            </a:r>
            <a:r>
              <a:rPr lang="nl-BE" dirty="0" err="1"/>
              <a:t>emissions</a:t>
            </a:r>
            <a:r>
              <a:rPr lang="nl-BE" dirty="0"/>
              <a:t> of 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aircraft</a:t>
            </a:r>
            <a:r>
              <a:rPr lang="nl-BE" dirty="0"/>
              <a:t> </a:t>
            </a:r>
            <a:r>
              <a:rPr lang="nl-BE" dirty="0" err="1"/>
              <a:t>during</a:t>
            </a:r>
            <a:r>
              <a:rPr lang="nl-BE" dirty="0"/>
              <a:t> a </a:t>
            </a:r>
            <a:r>
              <a:rPr lang="nl-BE" dirty="0" err="1"/>
              <a:t>period</a:t>
            </a:r>
            <a:r>
              <a:rPr lang="nl-BE" dirty="0"/>
              <a:t> of time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16108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normalized values and weighting factors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75214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1D1C43-62D4-4806-8CED-61A8594D71BF}" type="slidenum">
              <a:rPr lang="de-DE" smtClean="0"/>
              <a:pPr/>
              <a:t>67</a:t>
            </a:fld>
            <a:endParaRPr lang="de-DE" smtClean="0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Equations by Emily </a:t>
            </a:r>
            <a:r>
              <a:rPr lang="en-US" dirty="0" err="1"/>
              <a:t>Dallara</a:t>
            </a:r>
            <a:r>
              <a:rPr lang="en-US" dirty="0"/>
              <a:t> Schwarz</a:t>
            </a:r>
          </a:p>
          <a:p>
            <a:r>
              <a:rPr lang="en-US" dirty="0"/>
              <a:t>Emission indices and characterization factors</a:t>
            </a:r>
          </a:p>
          <a:p>
            <a:r>
              <a:rPr lang="en-US" dirty="0"/>
              <a:t>CF of CO2 is 1: no altitude dependency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93813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Sustained Global Temperature Potential. Forcing factor = altitude dependency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49240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Sustained Global Temperature Potential. Forcing factor = altitude dependency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2A0842-20F6-43A9-B19B-4E6B2D8AB4F4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492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91313" y="1630365"/>
            <a:ext cx="2055812" cy="46767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9114" y="1630365"/>
            <a:ext cx="6019800" cy="46767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08525" y="2200275"/>
            <a:ext cx="4038600" cy="19764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08525" y="4329115"/>
            <a:ext cx="4038600" cy="1978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9113" y="2200277"/>
            <a:ext cx="8228012" cy="41068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19113" y="1630365"/>
            <a:ext cx="8228012" cy="4676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91313" y="1630365"/>
            <a:ext cx="2055812" cy="46767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9114" y="1630365"/>
            <a:ext cx="6019800" cy="46767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708525" y="2200275"/>
            <a:ext cx="4038600" cy="19764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708525" y="4329115"/>
            <a:ext cx="4038600" cy="19780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289" y="1630365"/>
            <a:ext cx="8224837" cy="4460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9113" y="2200277"/>
            <a:ext cx="8228012" cy="41068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19113" y="1630365"/>
            <a:ext cx="8228012" cy="4676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4964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4" y="1604964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9113" y="2200277"/>
            <a:ext cx="4037012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08525" y="2200277"/>
            <a:ext cx="4038600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1" y="273050"/>
            <a:ext cx="2055813" cy="58562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8013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w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19400" y="6411913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b="0" dirty="0" smtClean="0">
                <a:solidFill>
                  <a:schemeClr val="tx1"/>
                </a:solidFill>
              </a:rPr>
              <a:t>F&amp;F Mitgliederversammlung</a:t>
            </a:r>
          </a:p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b="0" dirty="0" smtClean="0">
                <a:solidFill>
                  <a:schemeClr val="tx1"/>
                </a:solidFill>
              </a:rPr>
              <a:t>09.12.2021</a:t>
            </a:r>
            <a:endParaRPr lang="de-DE" sz="1000" b="0" dirty="0" smtClean="0">
              <a:solidFill>
                <a:schemeClr val="tx1"/>
              </a:solidFill>
            </a:endParaRPr>
          </a:p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96301" y="6464300"/>
            <a:ext cx="504825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34975" y="6411913"/>
            <a:ext cx="32702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buSzPct val="100000"/>
              <a:tabLst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Dieter Scholz:</a:t>
            </a:r>
          </a:p>
          <a:p>
            <a:pPr eaLnBrk="0" hangingPunct="0">
              <a:buSzPct val="100000"/>
              <a:tabLst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Luftfahrt</a:t>
            </a:r>
            <a:r>
              <a:rPr lang="de-DE" sz="1000" baseline="0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und Gesellschaft</a:t>
            </a:r>
            <a:endParaRPr lang="de-DE" sz="1000" noProof="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22289" y="1630365"/>
            <a:ext cx="822483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1" y="755650"/>
            <a:ext cx="638175" cy="0"/>
          </a:xfrm>
          <a:prstGeom prst="line">
            <a:avLst/>
          </a:prstGeom>
          <a:noFill/>
          <a:ln w="90000">
            <a:solidFill>
              <a:srgbClr val="A3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15950" y="755650"/>
            <a:ext cx="8528050" cy="1588"/>
          </a:xfrm>
          <a:prstGeom prst="line">
            <a:avLst/>
          </a:prstGeom>
          <a:noFill/>
          <a:ln w="9000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651500" y="6411913"/>
            <a:ext cx="28082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000" noProof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Seite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fld id="{98C8275A-E7DD-4528-9B47-13176ED69DF7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‹Nr.›</a:t>
            </a:fld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Aircraft Design and Systems Group (AERO)</a:t>
            </a:r>
          </a:p>
        </p:txBody>
      </p:sp>
      <p:sp>
        <p:nvSpPr>
          <p:cNvPr id="410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9113" y="2200277"/>
            <a:ext cx="8228012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Neunte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V="1">
            <a:off x="0" y="6362702"/>
            <a:ext cx="9144000" cy="3175"/>
          </a:xfrm>
          <a:prstGeom prst="line">
            <a:avLst/>
          </a:prstGeom>
          <a:noFill/>
          <a:ln w="2556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pic>
        <p:nvPicPr>
          <p:cNvPr id="30" name="Grafik 29" descr="logoHAW_L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7041924" y="24210"/>
            <a:ext cx="1809750" cy="6635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8" r:id="rId16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2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2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200" b="1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0" y="6381750"/>
            <a:ext cx="615950" cy="1588"/>
          </a:xfrm>
          <a:prstGeom prst="line">
            <a:avLst/>
          </a:prstGeom>
          <a:noFill/>
          <a:ln w="1908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316288" y="64008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GCAQE Annual Forum</a:t>
            </a:r>
          </a:p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London, 31.03. - 02.04.2014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96301" y="6464300"/>
            <a:ext cx="504825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34975" y="6400800"/>
            <a:ext cx="32702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buSzPct val="100000"/>
              <a:tabLst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Dieter Scholz: Aircraft Cabin Air Contamination/Quality      – An Aircraft Systems Engineering Perspective</a:t>
            </a:r>
          </a:p>
        </p:txBody>
      </p:sp>
      <p:sp>
        <p:nvSpPr>
          <p:cNvPr id="51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22289" y="1630365"/>
            <a:ext cx="8224837" cy="44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0" y="908050"/>
            <a:ext cx="615950" cy="1588"/>
          </a:xfrm>
          <a:prstGeom prst="line">
            <a:avLst/>
          </a:prstGeom>
          <a:noFill/>
          <a:ln w="90000">
            <a:solidFill>
              <a:srgbClr val="A3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15950" y="908050"/>
            <a:ext cx="8528050" cy="1588"/>
          </a:xfrm>
          <a:prstGeom prst="line">
            <a:avLst/>
          </a:prstGeom>
          <a:noFill/>
          <a:ln w="9000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56326" y="188915"/>
            <a:ext cx="2725738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651500" y="6400800"/>
            <a:ext cx="28082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01.04.2014, Slide </a:t>
            </a:r>
            <a:fld id="{A1A858AE-8758-42D9-B00D-753D264E3A00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‹Nr.›</a:t>
            </a:fld>
            <a:endParaRPr 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t>Aircraft Design and Systems Group (AERO)</a:t>
            </a:r>
          </a:p>
        </p:txBody>
      </p:sp>
      <p:sp>
        <p:nvSpPr>
          <p:cNvPr id="513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9113" y="2200277"/>
            <a:ext cx="8228012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0" y="6381750"/>
            <a:ext cx="9144000" cy="1588"/>
          </a:xfrm>
          <a:prstGeom prst="line">
            <a:avLst/>
          </a:prstGeom>
          <a:noFill/>
          <a:ln w="2556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2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2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200" b="1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0" y="1676400"/>
            <a:ext cx="611188" cy="1588"/>
          </a:xfrm>
          <a:prstGeom prst="line">
            <a:avLst/>
          </a:prstGeom>
          <a:noFill/>
          <a:ln w="90000">
            <a:solidFill>
              <a:srgbClr val="A3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15950" y="1676400"/>
            <a:ext cx="8528050" cy="1588"/>
          </a:xfrm>
          <a:prstGeom prst="line">
            <a:avLst/>
          </a:prstGeom>
          <a:noFill/>
          <a:ln w="9000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1" y="304800"/>
            <a:ext cx="3414713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33400" y="1828802"/>
            <a:ext cx="4821238" cy="26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1200" b="1">
                <a:solidFill>
                  <a:srgbClr val="000000"/>
                </a:solidFill>
                <a:latin typeface="Arial" charset="0"/>
                <a:cs typeface="Arial" charset="0"/>
              </a:rPr>
              <a:t>AIRCRAFT DESIGN AND SYSTEMS GROUP (AERO)</a:t>
            </a:r>
          </a:p>
        </p:txBody>
      </p:sp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2613" y="333377"/>
            <a:ext cx="1584325" cy="982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6315075" y="1658938"/>
            <a:ext cx="1588" cy="5199062"/>
          </a:xfrm>
          <a:prstGeom prst="line">
            <a:avLst/>
          </a:prstGeom>
          <a:noFill/>
          <a:ln w="2556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_tradnl">
              <a:latin typeface="HAW Frutiger Next Regular" pitchFamily="2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2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2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200" b="1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 b="1">
          <a:solidFill>
            <a:srgbClr val="000000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emf"/><Relationship Id="rId7" Type="http://schemas.openxmlformats.org/officeDocument/2006/relationships/image" Target="../media/image4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2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6.emf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package" Target="../embeddings/Microsoft_Office_Word_Document2.docx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2.png"/><Relationship Id="rId5" Type="http://schemas.openxmlformats.org/officeDocument/2006/relationships/package" Target="../embeddings/Microsoft_Office_Word_Document3.docx"/><Relationship Id="rId4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6" y="2508252"/>
            <a:ext cx="5651499" cy="17208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800" dirty="0" smtClean="0"/>
              <a:t>Luftfahrt und Gesellschaft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b="0" dirty="0" smtClean="0"/>
              <a:t>– </a:t>
            </a:r>
            <a:r>
              <a:rPr lang="de-DE" sz="1800" b="0" dirty="0" smtClean="0"/>
              <a:t>Welche Diskussionsbeiträge können wir leisten?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– </a:t>
            </a:r>
            <a:r>
              <a:rPr lang="de-DE" sz="1800" b="0" dirty="0" smtClean="0"/>
              <a:t>Was können wir in der Lehre bewirken?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>– Was können wir in der </a:t>
            </a:r>
            <a:r>
              <a:rPr lang="de-DE" sz="1800" b="0" dirty="0" smtClean="0"/>
              <a:t>Forschung bewirken?</a:t>
            </a: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endParaRPr lang="de-DE" sz="1800" b="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49274" y="5705474"/>
            <a:ext cx="5718175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 smtClean="0">
                <a:solidFill>
                  <a:schemeClr val="tx1"/>
                </a:solidFill>
              </a:rPr>
              <a:t>Mitgliederversammlung im Department Fahrzeugtechnik und Flugzeugbau</a:t>
            </a:r>
            <a:endParaRPr lang="de-DE" sz="12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chemeClr val="tx1"/>
                </a:solidFill>
              </a:rPr>
              <a:t>Online, </a:t>
            </a:r>
            <a:r>
              <a:rPr lang="en-US" sz="1200" dirty="0" smtClean="0">
                <a:solidFill>
                  <a:schemeClr val="tx1"/>
                </a:solidFill>
              </a:rPr>
              <a:t>09.12.2021, 15:45 </a:t>
            </a:r>
            <a:r>
              <a:rPr lang="en-US" sz="1200" dirty="0" smtClean="0">
                <a:solidFill>
                  <a:schemeClr val="tx1"/>
                </a:solidFill>
              </a:rPr>
              <a:t>– </a:t>
            </a:r>
            <a:r>
              <a:rPr lang="en-US" sz="1200" dirty="0" smtClean="0">
                <a:solidFill>
                  <a:schemeClr val="tx1"/>
                </a:solidFill>
              </a:rPr>
              <a:t>17:15</a:t>
            </a:r>
            <a:endParaRPr lang="en-US" sz="1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u="sng" noProof="1" smtClean="0">
                <a:solidFill>
                  <a:srgbClr val="0000FF"/>
                </a:solidFill>
              </a:rPr>
              <a:t>https://</a:t>
            </a:r>
            <a:r>
              <a:rPr lang="en-US" sz="1200" u="sng" noProof="1" smtClean="0">
                <a:solidFill>
                  <a:srgbClr val="0000FF"/>
                </a:solidFill>
              </a:rPr>
              <a:t>doi.org/10.5281/zenodo.xxxxxxx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549275" y="4478340"/>
            <a:ext cx="5805488" cy="1354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403475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endParaRPr lang="de-DE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152650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r>
              <a:rPr lang="de-DE" sz="1800" dirty="0">
                <a:solidFill>
                  <a:srgbClr val="000000"/>
                </a:solidFill>
              </a:rPr>
              <a:t>Dieter Scholz</a:t>
            </a:r>
            <a:r>
              <a:rPr lang="de-DE" sz="1400" dirty="0">
                <a:solidFill>
                  <a:srgbClr val="000000"/>
                </a:solidFill>
              </a:rPr>
              <a:t>		</a:t>
            </a:r>
            <a:r>
              <a:rPr lang="en-US" sz="1400" dirty="0">
                <a:solidFill>
                  <a:srgbClr val="000000"/>
                </a:solidFill>
              </a:rPr>
              <a:t>Hamburg University of Applied </a:t>
            </a:r>
            <a:r>
              <a:rPr lang="en-US" sz="1400" dirty="0" smtClean="0">
                <a:solidFill>
                  <a:srgbClr val="000000"/>
                </a:solidFill>
              </a:rPr>
              <a:t>Sciences</a:t>
            </a:r>
          </a:p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403475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r>
              <a:rPr lang="de-DE" sz="1400" dirty="0">
                <a:solidFill>
                  <a:srgbClr val="000000"/>
                </a:solidFill>
              </a:rPr>
              <a:t>			</a:t>
            </a:r>
            <a:endParaRPr lang="en-US" sz="1400" i="1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350"/>
              </a:spcBef>
              <a:buSzPct val="100000"/>
              <a:tabLst>
                <a:tab pos="0" algn="l"/>
                <a:tab pos="1700213" algn="l"/>
                <a:tab pos="2403475" algn="l"/>
                <a:tab pos="3205163" algn="l"/>
                <a:tab pos="4006850" algn="l"/>
                <a:tab pos="4808538" algn="l"/>
                <a:tab pos="5610225" algn="l"/>
                <a:tab pos="6411913" algn="l"/>
                <a:tab pos="7213600" algn="l"/>
                <a:tab pos="8015288" algn="l"/>
                <a:tab pos="8818563" algn="l"/>
                <a:tab pos="9618663" algn="l"/>
                <a:tab pos="10420350" algn="l"/>
              </a:tabLst>
            </a:pPr>
            <a:endParaRPr lang="de-DE" sz="1400" dirty="0">
              <a:solidFill>
                <a:srgbClr val="000000"/>
              </a:solidFill>
              <a:latin typeface="HAW Frutiger Next Regular" pitchFamily="2" charset="0"/>
            </a:endParaRPr>
          </a:p>
        </p:txBody>
      </p:sp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2282" y="4686299"/>
            <a:ext cx="2626556" cy="201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70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3188" y="1957388"/>
            <a:ext cx="25050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70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6242" y="3366898"/>
            <a:ext cx="2469957" cy="107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361951" y="1630365"/>
            <a:ext cx="8458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b="1" dirty="0" smtClean="0">
                <a:solidFill>
                  <a:srgbClr val="FF0000"/>
                </a:solidFill>
              </a:rPr>
              <a:t>Hohes Risiko der Ansteckung</a:t>
            </a:r>
            <a:r>
              <a:rPr lang="de-DE" sz="2800" b="1" dirty="0" smtClean="0">
                <a:solidFill>
                  <a:srgbClr val="000000"/>
                </a:solidFill>
              </a:rPr>
              <a:t>: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00"/>
                </a:solidFill>
              </a:rPr>
              <a:t>					</a:t>
            </a:r>
            <a:r>
              <a:rPr lang="de-DE" sz="2800" u="sng" dirty="0" smtClean="0">
                <a:solidFill>
                  <a:srgbClr val="000000"/>
                </a:solidFill>
              </a:rPr>
              <a:t>im Flugzeug?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FF"/>
                </a:solidFill>
              </a:rPr>
              <a:t>Viele </a:t>
            </a:r>
            <a:r>
              <a:rPr lang="de-DE" sz="2800" dirty="0" smtClean="0">
                <a:solidFill>
                  <a:srgbClr val="000000"/>
                </a:solidFill>
              </a:rPr>
              <a:t>Menschen zusammen		</a:t>
            </a:r>
            <a:r>
              <a:rPr lang="de-DE" sz="2800" b="1" dirty="0" smtClean="0">
                <a:solidFill>
                  <a:srgbClr val="FF0000"/>
                </a:solidFill>
              </a:rPr>
              <a:t>ja</a:t>
            </a:r>
            <a:r>
              <a:rPr lang="de-DE" sz="2800" dirty="0" smtClean="0">
                <a:solidFill>
                  <a:srgbClr val="000000"/>
                </a:solidFill>
              </a:rPr>
              <a:t>	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00"/>
                </a:solidFill>
              </a:rPr>
              <a:t>Menschen </a:t>
            </a:r>
            <a:r>
              <a:rPr lang="de-DE" sz="2800" dirty="0" smtClean="0">
                <a:solidFill>
                  <a:srgbClr val="0000FF"/>
                </a:solidFill>
              </a:rPr>
              <a:t>dicht</a:t>
            </a:r>
            <a:r>
              <a:rPr lang="de-DE" sz="2800" dirty="0" smtClean="0">
                <a:solidFill>
                  <a:srgbClr val="000000"/>
                </a:solidFill>
              </a:rPr>
              <a:t> zusammen		</a:t>
            </a:r>
            <a:r>
              <a:rPr lang="de-DE" sz="2800" b="1" dirty="0" smtClean="0">
                <a:solidFill>
                  <a:srgbClr val="FF0000"/>
                </a:solidFill>
              </a:rPr>
              <a:t>ja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00"/>
                </a:solidFill>
              </a:rPr>
              <a:t>Über </a:t>
            </a:r>
            <a:r>
              <a:rPr lang="de-DE" sz="2800" dirty="0" smtClean="0">
                <a:solidFill>
                  <a:srgbClr val="0000FF"/>
                </a:solidFill>
              </a:rPr>
              <a:t>lange Zeit </a:t>
            </a:r>
            <a:r>
              <a:rPr lang="de-DE" sz="2800" dirty="0" smtClean="0">
                <a:solidFill>
                  <a:srgbClr val="000000"/>
                </a:solidFill>
              </a:rPr>
              <a:t>zusammen		</a:t>
            </a:r>
            <a:r>
              <a:rPr lang="de-DE" sz="2800" b="1" dirty="0" smtClean="0">
                <a:solidFill>
                  <a:srgbClr val="FF0000"/>
                </a:solidFill>
              </a:rPr>
              <a:t>ja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dirty="0" smtClean="0">
                <a:solidFill>
                  <a:srgbClr val="0000FF"/>
                </a:solidFill>
              </a:rPr>
              <a:t>Geringe Belüftung </a:t>
            </a:r>
            <a:r>
              <a:rPr lang="de-DE" sz="2800" dirty="0" smtClean="0">
                <a:solidFill>
                  <a:srgbClr val="000000"/>
                </a:solidFill>
              </a:rPr>
              <a:t>des Raumes	</a:t>
            </a:r>
            <a:r>
              <a:rPr lang="de-DE" sz="2800" b="1" dirty="0" smtClean="0">
                <a:solidFill>
                  <a:srgbClr val="008000"/>
                </a:solidFill>
              </a:rPr>
              <a:t>nein,</a:t>
            </a: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SzPct val="100000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b="1" dirty="0" smtClean="0">
                <a:solidFill>
                  <a:srgbClr val="008000"/>
                </a:solidFill>
              </a:rPr>
              <a:t>					</a:t>
            </a:r>
            <a:r>
              <a:rPr lang="de-DE" sz="1400" b="1" dirty="0" smtClean="0">
                <a:solidFill>
                  <a:schemeClr val="tx1"/>
                </a:solidFill>
              </a:rPr>
              <a:t>aber Situation ist problematisch</a:t>
            </a:r>
          </a:p>
        </p:txBody>
      </p:sp>
      <p:sp>
        <p:nvSpPr>
          <p:cNvPr id="3" name="Rechteck 2"/>
          <p:cNvSpPr/>
          <p:nvPr/>
        </p:nvSpPr>
        <p:spPr>
          <a:xfrm>
            <a:off x="447676" y="5861477"/>
            <a:ext cx="8448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SCHOLZ, Dieter, 2020. </a:t>
            </a:r>
            <a:r>
              <a:rPr lang="de-DE" sz="1000" i="1" dirty="0" smtClean="0">
                <a:solidFill>
                  <a:schemeClr val="tx1"/>
                </a:solidFill>
              </a:rPr>
              <a:t>Sommer 2020, COVID-19, Fliegen: ja oder nein? Vorsicht: Gesundheitsrisiko und unklare Rechtslage!</a:t>
            </a:r>
            <a:r>
              <a:rPr lang="de-DE" sz="1000" dirty="0" smtClean="0">
                <a:solidFill>
                  <a:schemeClr val="tx1"/>
                </a:solidFill>
              </a:rPr>
              <a:t> Prressemitteilung. Available from: </a:t>
            </a:r>
            <a:r>
              <a:rPr lang="en-US" sz="1000" dirty="0" smtClean="0">
                <a:solidFill>
                  <a:schemeClr val="tx1"/>
                </a:solidFill>
              </a:rPr>
              <a:t>http://purl.org/corona/PR2020-06-05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44476" y="2382840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Kontaminierte Kabinenluft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1660" y="5486400"/>
            <a:ext cx="412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>
                <a:solidFill>
                  <a:srgbClr val="0000FF"/>
                </a:solidFill>
              </a:rPr>
              <a:t>http://CabinAir.ProfScholz.de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 descr="Hawaiian Airlines, smoke in ca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4" y="893762"/>
            <a:ext cx="8818403" cy="1163637"/>
          </a:xfrm>
          <a:prstGeom prst="rect">
            <a:avLst/>
          </a:prstGeom>
          <a:noFill/>
        </p:spPr>
      </p:pic>
      <p:pic>
        <p:nvPicPr>
          <p:cNvPr id="533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50" y="2305049"/>
            <a:ext cx="2533650" cy="209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uppieren 9"/>
          <p:cNvGrpSpPr/>
          <p:nvPr/>
        </p:nvGrpSpPr>
        <p:grpSpPr>
          <a:xfrm>
            <a:off x="133351" y="2190750"/>
            <a:ext cx="5985718" cy="2514600"/>
            <a:chOff x="323851" y="2667000"/>
            <a:chExt cx="5985718" cy="2514600"/>
          </a:xfrm>
        </p:grpSpPr>
        <p:pic>
          <p:nvPicPr>
            <p:cNvPr id="53350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851" y="2667000"/>
              <a:ext cx="5985718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Gerade Verbindung mit Pfeil 6"/>
            <p:cNvCxnSpPr/>
            <p:nvPr/>
          </p:nvCxnSpPr>
          <p:spPr bwMode="auto">
            <a:xfrm>
              <a:off x="1562100" y="2914650"/>
              <a:ext cx="600075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Gerade Verbindung mit Pfeil 7"/>
            <p:cNvCxnSpPr/>
            <p:nvPr/>
          </p:nvCxnSpPr>
          <p:spPr bwMode="auto">
            <a:xfrm>
              <a:off x="3419475" y="2914650"/>
              <a:ext cx="600075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" name="Textfeld 8"/>
          <p:cNvSpPr txBox="1"/>
          <p:nvPr/>
        </p:nvSpPr>
        <p:spPr>
          <a:xfrm>
            <a:off x="3505200" y="4419599"/>
            <a:ext cx="5334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100" dirty="0" smtClean="0">
                <a:solidFill>
                  <a:schemeClr val="tx1"/>
                </a:solidFill>
              </a:rPr>
              <a:t>Ablagerungen der Kontamination in Teilen der Klima- und Zapfluftanlage an Bord.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1" name="Grafik 10" descr="P12308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4810125"/>
            <a:ext cx="1955800" cy="146685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724651" y="3533774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100" b="1" dirty="0" smtClean="0"/>
              <a:t>BAe 146</a:t>
            </a:r>
            <a:endParaRPr lang="en-US" sz="11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276226" y="4791074"/>
            <a:ext cx="1400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100" b="1" dirty="0" smtClean="0">
                <a:solidFill>
                  <a:schemeClr val="tx1"/>
                </a:solidFill>
              </a:rPr>
              <a:t>A320 Riser Duct</a:t>
            </a:r>
            <a:endParaRPr lang="en-US" sz="1100" b="1" dirty="0">
              <a:solidFill>
                <a:schemeClr val="tx1"/>
              </a:solidFill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2514917" y="4819649"/>
            <a:ext cx="3600133" cy="1471285"/>
            <a:chOff x="2362517" y="4819649"/>
            <a:chExt cx="3600133" cy="1471285"/>
          </a:xfrm>
        </p:grpSpPr>
        <p:pic>
          <p:nvPicPr>
            <p:cNvPr id="15" name="Grafik 14" descr="P1230817mo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2517" y="4819649"/>
              <a:ext cx="3504883" cy="1455007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4267201" y="6029324"/>
              <a:ext cx="16954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1100" b="1" dirty="0" smtClean="0"/>
                <a:t>A320 Engine Interface</a:t>
              </a:r>
              <a:endParaRPr lang="en-US" sz="1100" b="1" dirty="0"/>
            </a:p>
          </p:txBody>
        </p:sp>
        <p:cxnSp>
          <p:nvCxnSpPr>
            <p:cNvPr id="19" name="Gerade Verbindung mit Pfeil 18"/>
            <p:cNvCxnSpPr/>
            <p:nvPr/>
          </p:nvCxnSpPr>
          <p:spPr bwMode="auto">
            <a:xfrm flipH="1">
              <a:off x="2971800" y="5353050"/>
              <a:ext cx="495300" cy="371475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feld 19"/>
            <p:cNvSpPr txBox="1"/>
            <p:nvPr/>
          </p:nvSpPr>
          <p:spPr>
            <a:xfrm>
              <a:off x="3533776" y="5200649"/>
              <a:ext cx="8381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1400" b="1" dirty="0" smtClean="0">
                  <a:solidFill>
                    <a:srgbClr val="008000"/>
                  </a:solidFill>
                </a:rPr>
                <a:t>Fan Air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cxnSp>
          <p:nvCxnSpPr>
            <p:cNvPr id="21" name="Gerade Verbindung mit Pfeil 20"/>
            <p:cNvCxnSpPr/>
            <p:nvPr/>
          </p:nvCxnSpPr>
          <p:spPr bwMode="auto">
            <a:xfrm flipV="1">
              <a:off x="4600575" y="5581651"/>
              <a:ext cx="619125" cy="276224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feld 23"/>
            <p:cNvSpPr txBox="1"/>
            <p:nvPr/>
          </p:nvSpPr>
          <p:spPr>
            <a:xfrm>
              <a:off x="3533776" y="5714999"/>
              <a:ext cx="9810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1400" b="1" dirty="0" smtClean="0">
                  <a:solidFill>
                    <a:srgbClr val="FF0000"/>
                  </a:solidFill>
                </a:rPr>
                <a:t>Bleed Air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Grafik 25" descr="P1230863mo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2120" y="4829174"/>
            <a:ext cx="1470279" cy="1450439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7743826" y="4800599"/>
            <a:ext cx="11525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100" b="1" dirty="0" smtClean="0">
                <a:solidFill>
                  <a:schemeClr val="tx1"/>
                </a:solidFill>
              </a:rPr>
              <a:t>A320</a:t>
            </a:r>
          </a:p>
          <a:p>
            <a:pPr algn="just"/>
            <a:r>
              <a:rPr lang="de-DE" sz="1100" b="1" dirty="0" smtClean="0">
                <a:solidFill>
                  <a:schemeClr val="tx1"/>
                </a:solidFill>
              </a:rPr>
              <a:t>Cargo</a:t>
            </a:r>
          </a:p>
          <a:p>
            <a:pPr algn="just"/>
            <a:r>
              <a:rPr lang="de-DE" sz="1100" b="1" dirty="0" smtClean="0">
                <a:solidFill>
                  <a:schemeClr val="tx1"/>
                </a:solidFill>
              </a:rPr>
              <a:t>Compartment</a:t>
            </a:r>
            <a:endParaRPr lang="en-US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700088" y="1238250"/>
            <a:ext cx="6262687" cy="4687250"/>
            <a:chOff x="700088" y="1238250"/>
            <a:chExt cx="6262687" cy="4687250"/>
          </a:xfrm>
        </p:grpSpPr>
        <p:pic>
          <p:nvPicPr>
            <p:cNvPr id="545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0088" y="1238250"/>
              <a:ext cx="6262687" cy="468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Gerade Verbindung 3"/>
            <p:cNvCxnSpPr/>
            <p:nvPr/>
          </p:nvCxnSpPr>
          <p:spPr bwMode="auto">
            <a:xfrm>
              <a:off x="2143125" y="4457700"/>
              <a:ext cx="1752600" cy="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Gerade Verbindung 6"/>
            <p:cNvCxnSpPr/>
            <p:nvPr/>
          </p:nvCxnSpPr>
          <p:spPr bwMode="auto">
            <a:xfrm>
              <a:off x="1143000" y="4762500"/>
              <a:ext cx="476250" cy="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15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Urban Aviation</a:t>
            </a:r>
          </a:p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Kurz- / Mittel- / Langstrecke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Grundlagen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2450" y="866775"/>
            <a:ext cx="1992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Aus der Vorlesung</a:t>
            </a:r>
            <a:endParaRPr lang="de-DE" sz="1600" b="1" i="1" baseline="-25000" dirty="0" smtClean="0">
              <a:solidFill>
                <a:srgbClr val="0000FF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657226" y="1732779"/>
            <a:ext cx="7786352" cy="3572646"/>
            <a:chOff x="657226" y="1732779"/>
            <a:chExt cx="7786352" cy="3572646"/>
          </a:xfrm>
        </p:grpSpPr>
        <p:pic>
          <p:nvPicPr>
            <p:cNvPr id="6891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226" y="1732779"/>
              <a:ext cx="7786352" cy="357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lipse 3"/>
            <p:cNvSpPr/>
            <p:nvPr/>
          </p:nvSpPr>
          <p:spPr bwMode="auto">
            <a:xfrm>
              <a:off x="4162425" y="2638425"/>
              <a:ext cx="3000375" cy="1733550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4" y="1376364"/>
            <a:ext cx="1638300" cy="106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4" y="3829050"/>
            <a:ext cx="2838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feld 24"/>
          <p:cNvSpPr txBox="1"/>
          <p:nvPr/>
        </p:nvSpPr>
        <p:spPr>
          <a:xfrm>
            <a:off x="3629025" y="4086225"/>
            <a:ext cx="116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629025" y="1625471"/>
            <a:ext cx="1554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∞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352800" y="5524500"/>
            <a:ext cx="143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T = L / </a:t>
            </a:r>
            <a:r>
              <a:rPr lang="de-DE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657600" y="2971800"/>
            <a:ext cx="128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700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Gruppieren 37"/>
          <p:cNvGrpSpPr/>
          <p:nvPr/>
        </p:nvGrpSpPr>
        <p:grpSpPr>
          <a:xfrm>
            <a:off x="809624" y="4876800"/>
            <a:ext cx="2238375" cy="1362074"/>
            <a:chOff x="809624" y="4876800"/>
            <a:chExt cx="2238375" cy="1362074"/>
          </a:xfrm>
        </p:grpSpPr>
        <p:pic>
          <p:nvPicPr>
            <p:cNvPr id="68608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9624" y="5163291"/>
              <a:ext cx="2238375" cy="1075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" name="Gerade Verbindung mit Pfeil 31"/>
            <p:cNvCxnSpPr/>
            <p:nvPr/>
          </p:nvCxnSpPr>
          <p:spPr bwMode="auto">
            <a:xfrm flipV="1">
              <a:off x="2238375" y="4876800"/>
              <a:ext cx="0" cy="59055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4" name="Textfeld 33"/>
          <p:cNvSpPr txBox="1"/>
          <p:nvPr/>
        </p:nvSpPr>
        <p:spPr>
          <a:xfrm>
            <a:off x="2266950" y="4743450"/>
            <a:ext cx="876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 = T</a:t>
            </a:r>
            <a:endParaRPr lang="en-US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" name="Gruppieren 45"/>
          <p:cNvGrpSpPr/>
          <p:nvPr/>
        </p:nvGrpSpPr>
        <p:grpSpPr>
          <a:xfrm>
            <a:off x="809624" y="2466975"/>
            <a:ext cx="2259419" cy="1100138"/>
            <a:chOff x="809624" y="2247900"/>
            <a:chExt cx="2259419" cy="1100138"/>
          </a:xfrm>
        </p:grpSpPr>
        <p:pic>
          <p:nvPicPr>
            <p:cNvPr id="68608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9624" y="2628900"/>
              <a:ext cx="2259419" cy="719138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</p:spPr>
        </p:pic>
        <p:cxnSp>
          <p:nvCxnSpPr>
            <p:cNvPr id="10" name="Gerade Verbindung mit Pfeil 9"/>
            <p:cNvCxnSpPr/>
            <p:nvPr/>
          </p:nvCxnSpPr>
          <p:spPr bwMode="auto">
            <a:xfrm flipV="1">
              <a:off x="1664105" y="2457450"/>
              <a:ext cx="0" cy="600076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Gerade Verbindung mit Pfeil 12"/>
            <p:cNvCxnSpPr/>
            <p:nvPr/>
          </p:nvCxnSpPr>
          <p:spPr bwMode="auto">
            <a:xfrm flipV="1">
              <a:off x="1654580" y="3041651"/>
              <a:ext cx="647700" cy="635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CC00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Textfeld 34"/>
            <p:cNvSpPr txBox="1"/>
            <p:nvPr/>
          </p:nvSpPr>
          <p:spPr>
            <a:xfrm>
              <a:off x="2333625" y="2800350"/>
              <a:ext cx="46519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i="1" dirty="0" smtClean="0">
                  <a:solidFill>
                    <a:srgbClr val="CC0099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de-DE" b="1" i="1" baseline="-25000" dirty="0" smtClean="0">
                  <a:solidFill>
                    <a:srgbClr val="CC0099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b="1" i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1704975" y="224790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i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Textfeld 43"/>
          <p:cNvSpPr txBox="1"/>
          <p:nvPr/>
        </p:nvSpPr>
        <p:spPr>
          <a:xfrm>
            <a:off x="5429249" y="5133976"/>
            <a:ext cx="340042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tabLst>
                <a:tab pos="447675" algn="l"/>
              </a:tabLst>
            </a:pP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6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 </a:t>
            </a: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	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induzierter Widerstand (</a:t>
            </a:r>
            <a:r>
              <a:rPr lang="de-DE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rag)</a:t>
            </a:r>
          </a:p>
          <a:p>
            <a:pPr>
              <a:lnSpc>
                <a:spcPct val="120000"/>
              </a:lnSpc>
              <a:tabLst>
                <a:tab pos="447675" algn="l"/>
              </a:tabLst>
            </a:pPr>
            <a:r>
              <a:rPr lang="de-DE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=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de-DE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Auftrieb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de-DE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ift) </a:t>
            </a:r>
            <a:r>
              <a:rPr lang="de-DE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Gewicht</a:t>
            </a:r>
          </a:p>
          <a:p>
            <a:pPr>
              <a:lnSpc>
                <a:spcPct val="120000"/>
              </a:lnSpc>
              <a:tabLst>
                <a:tab pos="447675" algn="l"/>
              </a:tabLst>
            </a:pP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	Schub (</a:t>
            </a:r>
            <a:r>
              <a:rPr lang="de-DE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hrust)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552450" y="866775"/>
            <a:ext cx="7494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Kraftaufwand, um ein Fahrzeug während Fahrt bzw. Flug hoch zu halten, </a:t>
            </a:r>
            <a:r>
              <a:rPr lang="de-DE" sz="1600" b="1" i="1" dirty="0" smtClean="0">
                <a:solidFill>
                  <a:srgbClr val="FF0000"/>
                </a:solidFill>
              </a:rPr>
              <a:t>D</a:t>
            </a:r>
            <a:r>
              <a:rPr lang="de-DE" sz="1600" b="1" i="1" baseline="-25000" dirty="0" smtClean="0">
                <a:solidFill>
                  <a:srgbClr val="FF0000"/>
                </a:solidFill>
              </a:rPr>
              <a:t>i</a:t>
            </a:r>
            <a:endParaRPr lang="de-DE" sz="1600" b="1" i="1" baseline="-25000" dirty="0" smtClean="0">
              <a:solidFill>
                <a:srgbClr val="0000FF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5429249" y="1700212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 = 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D</a:t>
            </a:r>
            <a:r>
              <a:rPr lang="de-DE" sz="18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Gerade Verbindung mit Pfeil 48"/>
          <p:cNvCxnSpPr/>
          <p:nvPr/>
        </p:nvCxnSpPr>
        <p:spPr bwMode="auto">
          <a:xfrm flipV="1">
            <a:off x="6019800" y="2105025"/>
            <a:ext cx="0" cy="31432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feld 49"/>
          <p:cNvSpPr txBox="1"/>
          <p:nvPr/>
        </p:nvSpPr>
        <p:spPr>
          <a:xfrm>
            <a:off x="5981699" y="2233612"/>
            <a:ext cx="2519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Kraft, um Fahrzeug durch</a:t>
            </a:r>
          </a:p>
          <a:p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die Luft zu schieben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5429248" y="3967162"/>
            <a:ext cx="312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90600" algn="l"/>
              </a:tabLst>
            </a:pP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6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	Auto auf Asphalt</a:t>
            </a:r>
          </a:p>
          <a:p>
            <a:pPr>
              <a:tabLst>
                <a:tab pos="990600" algn="l"/>
              </a:tabLst>
            </a:pP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1600" b="1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de-DE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L / </a:t>
            </a:r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	Auto auf Sand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08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4499" y="3211314"/>
            <a:ext cx="1352551" cy="77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feld 52"/>
          <p:cNvSpPr txBox="1"/>
          <p:nvPr/>
        </p:nvSpPr>
        <p:spPr>
          <a:xfrm>
            <a:off x="752474" y="1357312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Times New Roman" pitchFamily="18" charset="0"/>
                <a:cs typeface="Times New Roman" pitchFamily="18" charset="0"/>
              </a:rPr>
              <a:t>Luftschiff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761999" y="3805237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Times New Roman" pitchFamily="18" charset="0"/>
                <a:cs typeface="Times New Roman" pitchFamily="18" charset="0"/>
              </a:rPr>
              <a:t>Flugzeug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2362199" y="5157787"/>
            <a:ext cx="179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Times New Roman" pitchFamily="18" charset="0"/>
                <a:cs typeface="Times New Roman" pitchFamily="18" charset="0"/>
              </a:rPr>
              <a:t>Lufttaxi</a:t>
            </a:r>
            <a:r>
              <a:rPr lang="de-DE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Hubschrauber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" name="Gerade Verbindung mit Pfeil 56"/>
          <p:cNvCxnSpPr/>
          <p:nvPr/>
        </p:nvCxnSpPr>
        <p:spPr bwMode="auto">
          <a:xfrm flipV="1">
            <a:off x="609600" y="1638300"/>
            <a:ext cx="0" cy="420052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feld 58"/>
          <p:cNvSpPr txBox="1"/>
          <p:nvPr/>
        </p:nvSpPr>
        <p:spPr>
          <a:xfrm rot="16200000">
            <a:off x="-1036518" y="3528297"/>
            <a:ext cx="2935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Fahrzeug ist widerstandsärmer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Gerade Verbindung mit Pfeil 59"/>
          <p:cNvCxnSpPr/>
          <p:nvPr/>
        </p:nvCxnSpPr>
        <p:spPr bwMode="auto">
          <a:xfrm flipV="1">
            <a:off x="4610100" y="4533900"/>
            <a:ext cx="0" cy="9144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Gerade Verbindung mit Pfeil 61"/>
          <p:cNvCxnSpPr/>
          <p:nvPr/>
        </p:nvCxnSpPr>
        <p:spPr bwMode="auto">
          <a:xfrm flipV="1">
            <a:off x="4610100" y="3371850"/>
            <a:ext cx="0" cy="58102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Gerade Verbindung mit Pfeil 63"/>
          <p:cNvCxnSpPr/>
          <p:nvPr/>
        </p:nvCxnSpPr>
        <p:spPr bwMode="auto">
          <a:xfrm flipV="1">
            <a:off x="4610100" y="2095501"/>
            <a:ext cx="0" cy="74294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44"/>
          <p:cNvSpPr txBox="1"/>
          <p:nvPr/>
        </p:nvSpPr>
        <p:spPr>
          <a:xfrm>
            <a:off x="552450" y="866775"/>
            <a:ext cx="3821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Vortriebswirkungsgrad des Antriebes</a:t>
            </a:r>
            <a:endParaRPr lang="de-DE" sz="1600" b="1" i="1" baseline="-25000" dirty="0" smtClean="0">
              <a:solidFill>
                <a:srgbClr val="0000FF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466725" y="601018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https://www.sciencedirect.com/topics/engineering/propulsive-efficiency</a:t>
            </a:r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781050" y="1781175"/>
            <a:ext cx="7471781" cy="2914650"/>
            <a:chOff x="781050" y="1781175"/>
            <a:chExt cx="7471781" cy="2914650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781050" y="1877391"/>
              <a:ext cx="6551754" cy="2818434"/>
              <a:chOff x="781050" y="1877391"/>
              <a:chExt cx="6551754" cy="2818434"/>
            </a:xfrm>
          </p:grpSpPr>
          <p:pic>
            <p:nvPicPr>
              <p:cNvPr id="68813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81050" y="1877391"/>
                <a:ext cx="6551754" cy="28184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1" name="Gerade Verbindung 30"/>
              <p:cNvCxnSpPr/>
              <p:nvPr/>
            </p:nvCxnSpPr>
            <p:spPr bwMode="auto">
              <a:xfrm flipH="1">
                <a:off x="1381125" y="3105150"/>
                <a:ext cx="5819775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Gerade Verbindung 35"/>
              <p:cNvCxnSpPr/>
              <p:nvPr/>
            </p:nvCxnSpPr>
            <p:spPr bwMode="auto">
              <a:xfrm flipH="1">
                <a:off x="1381126" y="2371725"/>
                <a:ext cx="1514474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0" name="Textfeld 39"/>
            <p:cNvSpPr txBox="1"/>
            <p:nvPr/>
          </p:nvSpPr>
          <p:spPr>
            <a:xfrm>
              <a:off x="1400175" y="1781175"/>
              <a:ext cx="1449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008000"/>
                  </a:solidFill>
                </a:rPr>
                <a:t>Rad (</a:t>
              </a:r>
              <a:r>
                <a:rPr lang="de-DE" sz="1600" b="1" dirty="0" smtClean="0">
                  <a:solidFill>
                    <a:srgbClr val="008000"/>
                  </a:solidFill>
                  <a:sym typeface="Symbol"/>
                </a:rPr>
                <a:t> 100%)</a:t>
              </a:r>
              <a:endParaRPr lang="en-US" sz="1600" b="1" dirty="0">
                <a:solidFill>
                  <a:srgbClr val="008000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391150" y="2200275"/>
              <a:ext cx="28616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(</a:t>
              </a:r>
              <a:r>
                <a:rPr lang="de-DE" sz="1600" dirty="0" smtClean="0">
                  <a:solidFill>
                    <a:schemeClr val="tx1"/>
                  </a:solidFill>
                  <a:sym typeface="Symbol"/>
                </a:rPr>
                <a:t> 90%) </a:t>
              </a:r>
              <a:r>
                <a:rPr lang="de-DE" sz="1600" dirty="0" smtClean="0">
                  <a:solidFill>
                    <a:srgbClr val="FF0000"/>
                  </a:solidFill>
                  <a:sym typeface="Symbol"/>
                </a:rPr>
                <a:t>Zulassungsprobleme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543050" y="2838450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smtClean="0">
                  <a:solidFill>
                    <a:srgbClr val="008000"/>
                  </a:solidFill>
                </a:rPr>
                <a:t>(</a:t>
              </a:r>
              <a:r>
                <a:rPr lang="de-DE" sz="1600" b="1" dirty="0" smtClean="0">
                  <a:solidFill>
                    <a:srgbClr val="008000"/>
                  </a:solidFill>
                  <a:sym typeface="Symbol"/>
                </a:rPr>
                <a:t> 85%)</a:t>
              </a:r>
              <a:endParaRPr lang="en-US" sz="1600" b="1" dirty="0">
                <a:solidFill>
                  <a:srgbClr val="008000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7229475" y="2933700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(</a:t>
              </a:r>
              <a:r>
                <a:rPr lang="de-DE" sz="1600" dirty="0" smtClean="0">
                  <a:solidFill>
                    <a:schemeClr val="tx1"/>
                  </a:solidFill>
                  <a:sym typeface="Symbol"/>
                </a:rPr>
                <a:t> 70%)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979488" y="1207071"/>
            <a:ext cx="7185025" cy="4646042"/>
            <a:chOff x="979488" y="1207071"/>
            <a:chExt cx="7185025" cy="4646042"/>
          </a:xfrm>
        </p:grpSpPr>
        <p:pic>
          <p:nvPicPr>
            <p:cNvPr id="6850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9488" y="1207071"/>
              <a:ext cx="7185025" cy="4646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Gerade Verbindung mit Pfeil 3"/>
            <p:cNvCxnSpPr/>
            <p:nvPr/>
          </p:nvCxnSpPr>
          <p:spPr bwMode="auto">
            <a:xfrm>
              <a:off x="1828800" y="2038350"/>
              <a:ext cx="5114925" cy="2867025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" name="Textfeld 4"/>
          <p:cNvSpPr txBox="1"/>
          <p:nvPr/>
        </p:nvSpPr>
        <p:spPr>
          <a:xfrm>
            <a:off x="438150" y="6048375"/>
            <a:ext cx="4549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https://web.mit.edu/16.unified/www/FALL/thermodynamics/notes/node84.html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791326" y="3190875"/>
            <a:ext cx="1390650" cy="90487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791325" y="5248275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x</a:t>
            </a:r>
            <a:r>
              <a:rPr lang="de-DE" dirty="0" smtClean="0">
                <a:solidFill>
                  <a:schemeClr val="tx1"/>
                </a:solidFill>
              </a:rPr>
              <a:t>*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800850" y="5610225"/>
            <a:ext cx="1624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008000"/>
                </a:solidFill>
              </a:rPr>
              <a:t>1950</a:t>
            </a:r>
            <a:r>
              <a:rPr lang="de-DE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Wright R-3350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(Super Constellation)</a:t>
            </a:r>
          </a:p>
          <a:p>
            <a:r>
              <a:rPr lang="de-DE" sz="800" dirty="0" smtClean="0">
                <a:solidFill>
                  <a:schemeClr val="tx1"/>
                </a:solidFill>
              </a:rPr>
              <a:t>* Bypass Ratio not defined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553325" y="4724400"/>
            <a:ext cx="1088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(e.g. ATR 72)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553325" y="5343525"/>
            <a:ext cx="1191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tx1"/>
                </a:solidFill>
              </a:rPr>
              <a:t>PISTONPROP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199663" y="4171950"/>
            <a:ext cx="524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x</a:t>
            </a:r>
          </a:p>
          <a:p>
            <a:pPr algn="ctr"/>
            <a:r>
              <a:rPr lang="de-DE" sz="1200" b="1" dirty="0" smtClean="0">
                <a:solidFill>
                  <a:srgbClr val="008000"/>
                </a:solidFill>
              </a:rPr>
              <a:t>2015</a:t>
            </a:r>
          </a:p>
          <a:p>
            <a:pPr algn="ctr"/>
            <a:r>
              <a:rPr lang="de-DE" sz="1200" b="1" dirty="0" smtClean="0">
                <a:solidFill>
                  <a:schemeClr val="tx1"/>
                </a:solidFill>
              </a:rPr>
              <a:t>GTF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52450" y="866775"/>
            <a:ext cx="3366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Spezifischer Kraftstoffverbrauch</a:t>
            </a:r>
            <a:endParaRPr lang="de-DE" sz="1600" b="1" i="1" baseline="-25000" dirty="0" smtClean="0">
              <a:solidFill>
                <a:srgbClr val="0000FF"/>
              </a:solidFill>
            </a:endParaRPr>
          </a:p>
        </p:txBody>
      </p:sp>
      <p:cxnSp>
        <p:nvCxnSpPr>
          <p:cNvPr id="16" name="Gerade Verbindung 15"/>
          <p:cNvCxnSpPr/>
          <p:nvPr/>
        </p:nvCxnSpPr>
        <p:spPr bwMode="auto">
          <a:xfrm>
            <a:off x="5705475" y="4867275"/>
            <a:ext cx="73342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8637" y="1464061"/>
            <a:ext cx="8224837" cy="446087"/>
          </a:xfrm>
        </p:spPr>
        <p:txBody>
          <a:bodyPr/>
          <a:lstStyle/>
          <a:p>
            <a:pPr eaLnBrk="1" hangingPunct="1"/>
            <a:r>
              <a:rPr lang="de-DE" sz="2000" dirty="0" smtClean="0"/>
              <a:t>Inhalt</a:t>
            </a:r>
            <a:endParaRPr lang="de-DE" sz="2000" dirty="0"/>
          </a:p>
        </p:txBody>
      </p:sp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519113" y="2168527"/>
            <a:ext cx="8405812" cy="39846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FF"/>
                </a:solidFill>
              </a:rPr>
              <a:t>Aus meinen Diskussionsbeiträgen: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FF0000"/>
                </a:solidFill>
              </a:rPr>
              <a:t>Corona </a:t>
            </a:r>
            <a:r>
              <a:rPr lang="de-DE" sz="1600" b="1" dirty="0" smtClean="0">
                <a:solidFill>
                  <a:srgbClr val="FF0000"/>
                </a:solidFill>
              </a:rPr>
              <a:t>und </a:t>
            </a:r>
            <a:r>
              <a:rPr lang="de-DE" sz="1600" b="1" dirty="0" smtClean="0">
                <a:solidFill>
                  <a:srgbClr val="FF0000"/>
                </a:solidFill>
              </a:rPr>
              <a:t>Fliegen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FF0000"/>
                </a:solidFill>
              </a:rPr>
              <a:t>Kontaminierte </a:t>
            </a:r>
            <a:r>
              <a:rPr lang="de-DE" sz="1600" b="1" dirty="0" smtClean="0">
                <a:solidFill>
                  <a:srgbClr val="FF0000"/>
                </a:solidFill>
              </a:rPr>
              <a:t>Kabinenluft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8000"/>
                </a:solidFill>
              </a:rPr>
              <a:t>Urban Aviation / Kurz- / Mittel- / Langstrecke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8000"/>
                </a:solidFill>
              </a:rPr>
              <a:t>Neue Energien, Antriebe und Flugzeuge</a:t>
            </a: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FF"/>
                </a:solidFill>
              </a:rPr>
              <a:t>Aus meinen Ideen für die Lehre: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</a:rPr>
              <a:t>Aktuelle Themen in den Unterricht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</a:rPr>
              <a:t>Abschlussarbeiten: perma.cc / ETD / www.fzt.haw-hamburg.de/pers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FF"/>
                </a:solidFill>
              </a:rPr>
              <a:t>Aus meinen Beiträgen für die Forschung:</a:t>
            </a:r>
            <a:endParaRPr lang="de-DE" sz="1600" b="1" dirty="0" smtClean="0">
              <a:solidFill>
                <a:srgbClr val="0000FF"/>
              </a:solidFill>
            </a:endParaRP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</a:rPr>
              <a:t>Vortragsreihe: AeroLectures.de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●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</a:rPr>
              <a:t>Continuous Special Issue "Aircraft Design"</a:t>
            </a:r>
          </a:p>
          <a:p>
            <a:pPr marL="798513" lvl="3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</a:rPr>
              <a:t>	in der </a:t>
            </a:r>
            <a:r>
              <a:rPr lang="de-DE" sz="1600" b="1" dirty="0" smtClean="0">
                <a:solidFill>
                  <a:schemeClr val="tx1"/>
                </a:solidFill>
              </a:rPr>
              <a:t>Open Access Zeitschrift "Aerospace"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marL="341313" lvl="2" indent="-341313">
              <a:lnSpc>
                <a:spcPct val="120000"/>
              </a:lnSpc>
              <a:spcBef>
                <a:spcPts val="3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869951"/>
            <a:ext cx="8081963" cy="26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b="1" dirty="0" smtClean="0">
                <a:solidFill>
                  <a:srgbClr val="000000"/>
                </a:solidFill>
              </a:rPr>
              <a:t>Mitgliederversammlung im Department Fahrzeugtechnik und Flugzeugbau</a:t>
            </a:r>
            <a:endParaRPr lang="de-DE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Urban Aviation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/>
        </p:nvGrpSpPr>
        <p:grpSpPr>
          <a:xfrm>
            <a:off x="3590925" y="1074952"/>
            <a:ext cx="5534025" cy="5220071"/>
            <a:chOff x="3590925" y="1074952"/>
            <a:chExt cx="5534025" cy="5220071"/>
          </a:xfrm>
        </p:grpSpPr>
        <p:pic>
          <p:nvPicPr>
            <p:cNvPr id="517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90925" y="1074952"/>
              <a:ext cx="5534025" cy="5220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hteck 13"/>
            <p:cNvSpPr/>
            <p:nvPr/>
          </p:nvSpPr>
          <p:spPr bwMode="auto">
            <a:xfrm>
              <a:off x="7858125" y="2819400"/>
              <a:ext cx="885825" cy="39052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762875" y="5953125"/>
            <a:ext cx="12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Caldwell 2018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2450" y="876300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Flugtaxi für Eliten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pic>
        <p:nvPicPr>
          <p:cNvPr id="517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690671"/>
            <a:ext cx="2733675" cy="145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00024" y="3114675"/>
            <a:ext cx="338137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City Airbus, 4 Passengiere, max: </a:t>
            </a:r>
            <a:r>
              <a:rPr lang="de-DE" sz="1200" b="1" dirty="0" smtClean="0">
                <a:solidFill>
                  <a:srgbClr val="FF0000"/>
                </a:solidFill>
              </a:rPr>
              <a:t>15 min.</a:t>
            </a:r>
          </a:p>
          <a:p>
            <a:pPr>
              <a:lnSpc>
                <a:spcPct val="120000"/>
              </a:lnSpc>
            </a:pPr>
            <a:r>
              <a:rPr lang="de-DE" sz="1200" b="1" dirty="0" smtClean="0">
                <a:solidFill>
                  <a:srgbClr val="FF0000"/>
                </a:solidFill>
              </a:rPr>
              <a:t>Keine technische Lösung!</a:t>
            </a:r>
          </a:p>
        </p:txBody>
      </p:sp>
      <p:pic>
        <p:nvPicPr>
          <p:cNvPr id="517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3659786"/>
            <a:ext cx="2176463" cy="207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2428875" y="5581650"/>
            <a:ext cx="8931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tx1"/>
                </a:solidFill>
              </a:rPr>
              <a:t>Max Pixel, CC0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00025" y="5715000"/>
            <a:ext cx="2031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Waiting for the City Airbus?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00025" y="5915025"/>
            <a:ext cx="2920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Keine Lösung der Verkehrsprobleme!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Kurzstrecke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533400" y="869951"/>
            <a:ext cx="8081963" cy="3269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noProof="1" smtClean="0">
                <a:solidFill>
                  <a:srgbClr val="FF0000"/>
                </a:solidFill>
              </a:rPr>
              <a:t>Auf der Kurzstrecke nehmen wir die Bahn!</a:t>
            </a:r>
            <a:endParaRPr lang="en-US" sz="1600" b="1" noProof="1">
              <a:solidFill>
                <a:srgbClr val="FF0000"/>
              </a:solidFill>
            </a:endParaRPr>
          </a:p>
        </p:txBody>
      </p:sp>
      <p:grpSp>
        <p:nvGrpSpPr>
          <p:cNvPr id="2" name="Gruppieren 17"/>
          <p:cNvGrpSpPr/>
          <p:nvPr/>
        </p:nvGrpSpPr>
        <p:grpSpPr>
          <a:xfrm>
            <a:off x="608552" y="1571982"/>
            <a:ext cx="4725448" cy="3532193"/>
            <a:chOff x="608552" y="1533882"/>
            <a:chExt cx="4725448" cy="3532193"/>
          </a:xfrm>
        </p:grpSpPr>
        <p:pic>
          <p:nvPicPr>
            <p:cNvPr id="3" name="Grafik 2" descr="WarningMarkerRemovedAircraftTappedcrope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1533882"/>
              <a:ext cx="4724400" cy="3532193"/>
            </a:xfrm>
            <a:prstGeom prst="rect">
              <a:avLst/>
            </a:prstGeom>
          </p:spPr>
        </p:pic>
        <p:grpSp>
          <p:nvGrpSpPr>
            <p:cNvPr id="5" name="Gruppieren 16"/>
            <p:cNvGrpSpPr/>
            <p:nvPr/>
          </p:nvGrpSpPr>
          <p:grpSpPr>
            <a:xfrm>
              <a:off x="608552" y="3508341"/>
              <a:ext cx="4713995" cy="1014051"/>
              <a:chOff x="608552" y="3508341"/>
              <a:chExt cx="4713995" cy="1014051"/>
            </a:xfrm>
          </p:grpSpPr>
          <p:sp>
            <p:nvSpPr>
              <p:cNvPr id="4" name="Rechteck 3"/>
              <p:cNvSpPr/>
              <p:nvPr/>
            </p:nvSpPr>
            <p:spPr bwMode="auto">
              <a:xfrm>
                <a:off x="608552" y="3508341"/>
                <a:ext cx="4713995" cy="2381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7" name="Rechteck 6"/>
              <p:cNvSpPr/>
              <p:nvPr/>
            </p:nvSpPr>
            <p:spPr bwMode="auto">
              <a:xfrm>
                <a:off x="1114425" y="3705225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8" name="Rechteck 7"/>
              <p:cNvSpPr/>
              <p:nvPr/>
            </p:nvSpPr>
            <p:spPr bwMode="auto">
              <a:xfrm>
                <a:off x="1600200" y="3686175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9" name="Rechteck 8"/>
              <p:cNvSpPr/>
              <p:nvPr/>
            </p:nvSpPr>
            <p:spPr bwMode="auto">
              <a:xfrm>
                <a:off x="2090214" y="3671364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0" name="Rechteck 9"/>
              <p:cNvSpPr/>
              <p:nvPr/>
            </p:nvSpPr>
            <p:spPr bwMode="auto">
              <a:xfrm>
                <a:off x="2580228" y="3656553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1" name="Rechteck 10"/>
              <p:cNvSpPr/>
              <p:nvPr/>
            </p:nvSpPr>
            <p:spPr bwMode="auto">
              <a:xfrm>
                <a:off x="3070242" y="3641742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 bwMode="auto">
              <a:xfrm>
                <a:off x="3560256" y="3621645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3" name="Rechteck 12"/>
              <p:cNvSpPr/>
              <p:nvPr/>
            </p:nvSpPr>
            <p:spPr bwMode="auto">
              <a:xfrm>
                <a:off x="4050270" y="3606834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 bwMode="auto">
              <a:xfrm>
                <a:off x="4540284" y="3592023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5" name="Rechteck 14"/>
              <p:cNvSpPr/>
              <p:nvPr/>
            </p:nvSpPr>
            <p:spPr bwMode="auto">
              <a:xfrm>
                <a:off x="5030298" y="3577212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  <p:sp>
            <p:nvSpPr>
              <p:cNvPr id="16" name="Rechteck 15"/>
              <p:cNvSpPr/>
              <p:nvPr/>
            </p:nvSpPr>
            <p:spPr bwMode="auto">
              <a:xfrm>
                <a:off x="630522" y="3712767"/>
                <a:ext cx="142875" cy="8096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</p:grpSp>
      </p:grpSp>
      <p:pic>
        <p:nvPicPr>
          <p:cNvPr id="427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1571982"/>
            <a:ext cx="3342790" cy="18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299" y="3506597"/>
            <a:ext cx="3343275" cy="159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>
          <a:xfrm>
            <a:off x="588434" y="4602692"/>
            <a:ext cx="48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b="1" dirty="0" smtClean="0">
                <a:solidFill>
                  <a:schemeClr val="tx1"/>
                </a:solidFill>
              </a:rPr>
              <a:t>Put the aircraft on tracks!</a:t>
            </a:r>
          </a:p>
          <a:p>
            <a:pPr algn="just"/>
            <a:r>
              <a:rPr lang="de-DE" sz="1400" b="1" dirty="0" smtClean="0">
                <a:solidFill>
                  <a:schemeClr val="tx1"/>
                </a:solidFill>
              </a:rPr>
              <a:t>This replaces the Induced Drag, </a:t>
            </a:r>
            <a:r>
              <a:rPr lang="de-DE" sz="1400" b="1" i="1" dirty="0" smtClean="0">
                <a:solidFill>
                  <a:schemeClr val="tx1"/>
                </a:solidFill>
              </a:rPr>
              <a:t>D</a:t>
            </a:r>
            <a:r>
              <a:rPr lang="de-DE" sz="1400" b="1" i="1" baseline="-25000" dirty="0" smtClean="0">
                <a:solidFill>
                  <a:schemeClr val="tx1"/>
                </a:solidFill>
              </a:rPr>
              <a:t>i</a:t>
            </a:r>
            <a:r>
              <a:rPr lang="de-DE" sz="1400" b="1" dirty="0" smtClean="0">
                <a:solidFill>
                  <a:schemeClr val="tx1"/>
                </a:solidFill>
              </a:rPr>
              <a:t> by Rolling Friction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88434" y="5191125"/>
            <a:ext cx="8104398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u="sng" dirty="0" smtClean="0">
                <a:solidFill>
                  <a:schemeClr val="tx1"/>
                </a:solidFill>
              </a:rPr>
              <a:t>Aircraft</a:t>
            </a:r>
            <a:r>
              <a:rPr lang="de-DE" sz="1400" dirty="0" smtClean="0">
                <a:solidFill>
                  <a:schemeClr val="tx1"/>
                </a:solidFill>
              </a:rPr>
              <a:t>: </a:t>
            </a:r>
            <a:r>
              <a:rPr lang="de-DE" sz="1400" i="1" dirty="0" smtClean="0">
                <a:solidFill>
                  <a:schemeClr val="tx1"/>
                </a:solidFill>
              </a:rPr>
              <a:t>Induced drag</a:t>
            </a:r>
            <a:r>
              <a:rPr lang="de-DE" sz="1400" dirty="0" smtClean="0">
                <a:solidFill>
                  <a:schemeClr val="tx1"/>
                </a:solidFill>
              </a:rPr>
              <a:t> is drag due to Lift = Weight. </a:t>
            </a:r>
            <a:r>
              <a:rPr lang="de-DE" sz="1400" u="sng" dirty="0" smtClean="0">
                <a:solidFill>
                  <a:schemeClr val="tx1"/>
                </a:solidFill>
              </a:rPr>
              <a:t>Train</a:t>
            </a:r>
            <a:r>
              <a:rPr lang="de-DE" sz="1400" dirty="0" smtClean="0">
                <a:solidFill>
                  <a:schemeClr val="tx1"/>
                </a:solidFill>
              </a:rPr>
              <a:t>: </a:t>
            </a:r>
            <a:r>
              <a:rPr lang="de-DE" sz="1400" i="1" dirty="0" smtClean="0">
                <a:solidFill>
                  <a:schemeClr val="tx1"/>
                </a:solidFill>
              </a:rPr>
              <a:t>Rolling Friction</a:t>
            </a:r>
            <a:r>
              <a:rPr lang="de-DE" sz="1400" dirty="0" smtClean="0">
                <a:solidFill>
                  <a:schemeClr val="tx1"/>
                </a:solidFill>
              </a:rPr>
              <a:t> is also drag due to Weight.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Aircraft: For minimum drag, </a:t>
            </a:r>
            <a:r>
              <a:rPr lang="de-DE" sz="1400" i="1" dirty="0" smtClean="0">
                <a:solidFill>
                  <a:schemeClr val="tx1"/>
                </a:solidFill>
              </a:rPr>
              <a:t>induced drag</a:t>
            </a:r>
            <a:r>
              <a:rPr lang="de-DE" sz="1400" dirty="0" smtClean="0">
                <a:solidFill>
                  <a:schemeClr val="tx1"/>
                </a:solidFill>
              </a:rPr>
              <a:t> is 50% of total drag.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For the same weight, </a:t>
            </a:r>
            <a:r>
              <a:rPr lang="de-DE" sz="1400" dirty="0" smtClean="0">
                <a:solidFill>
                  <a:srgbClr val="0000FF"/>
                </a:solidFill>
              </a:rPr>
              <a:t>rolling friction </a:t>
            </a:r>
            <a:r>
              <a:rPr lang="de-DE" sz="1400" dirty="0" smtClean="0">
                <a:solidFill>
                  <a:schemeClr val="tx1"/>
                </a:solidFill>
              </a:rPr>
              <a:t>of a train </a:t>
            </a:r>
            <a:r>
              <a:rPr lang="de-DE" sz="1400" dirty="0" smtClean="0">
                <a:solidFill>
                  <a:srgbClr val="0000FF"/>
                </a:solidFill>
              </a:rPr>
              <a:t>is 5% of the induced drag </a:t>
            </a:r>
            <a:r>
              <a:rPr lang="de-DE" sz="1400" dirty="0" smtClean="0">
                <a:solidFill>
                  <a:schemeClr val="tx1"/>
                </a:solidFill>
              </a:rPr>
              <a:t>of an aircraft!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This means: For the same weight, </a:t>
            </a:r>
            <a:r>
              <a:rPr lang="de-DE" sz="1400" dirty="0" smtClean="0">
                <a:solidFill>
                  <a:srgbClr val="FF0000"/>
                </a:solidFill>
              </a:rPr>
              <a:t>drag of an aircraft is reduced by </a:t>
            </a:r>
            <a:r>
              <a:rPr lang="de-DE" sz="1400" dirty="0" smtClean="0">
                <a:solidFill>
                  <a:srgbClr val="FF0000"/>
                </a:solidFill>
                <a:sym typeface="Symbol"/>
              </a:rPr>
              <a:t> </a:t>
            </a:r>
            <a:r>
              <a:rPr lang="de-DE" sz="1400" dirty="0" smtClean="0">
                <a:solidFill>
                  <a:srgbClr val="FF0000"/>
                </a:solidFill>
              </a:rPr>
              <a:t>47.5% if put on rails!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04825" y="1162050"/>
            <a:ext cx="7582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Elektromobilität, die am Netz betrieben wird gibt es bereits erfolgreich auf der Schiene!</a:t>
            </a:r>
          </a:p>
        </p:txBody>
      </p:sp>
      <p:cxnSp>
        <p:nvCxnSpPr>
          <p:cNvPr id="23" name="Gerade Verbindung mit Pfeil 22"/>
          <p:cNvCxnSpPr/>
          <p:nvPr/>
        </p:nvCxnSpPr>
        <p:spPr bwMode="auto">
          <a:xfrm>
            <a:off x="4991100" y="1781175"/>
            <a:ext cx="87630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Gerade Verbindung mit Pfeil 26"/>
          <p:cNvCxnSpPr/>
          <p:nvPr/>
        </p:nvCxnSpPr>
        <p:spPr bwMode="auto">
          <a:xfrm rot="5400000">
            <a:off x="6200775" y="3429000"/>
            <a:ext cx="87630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Mittelstrecke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52450" y="5402792"/>
            <a:ext cx="821055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200" noProof="1" smtClean="0">
                <a:solidFill>
                  <a:schemeClr val="tx1"/>
                </a:solidFill>
              </a:rPr>
              <a:t>Comparison </a:t>
            </a:r>
            <a:r>
              <a:rPr lang="en-US" sz="1200" b="1" noProof="1" smtClean="0">
                <a:solidFill>
                  <a:srgbClr val="0000FF"/>
                </a:solidFill>
              </a:rPr>
              <a:t>air transportation </a:t>
            </a:r>
            <a:r>
              <a:rPr lang="en-US" sz="1200" b="1" noProof="1" smtClean="0">
                <a:solidFill>
                  <a:schemeClr val="tx1"/>
                </a:solidFill>
              </a:rPr>
              <a:t>versus</a:t>
            </a:r>
            <a:r>
              <a:rPr lang="en-US" sz="1200" b="1" noProof="1" smtClean="0">
                <a:solidFill>
                  <a:srgbClr val="0000FF"/>
                </a:solidFill>
              </a:rPr>
              <a:t> </a:t>
            </a:r>
            <a:r>
              <a:rPr lang="en-US" sz="1200" b="1" noProof="1" smtClean="0">
                <a:solidFill>
                  <a:srgbClr val="008000"/>
                </a:solidFill>
              </a:rPr>
              <a:t>high-speed rail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US" sz="1200" noProof="1" smtClean="0">
                <a:solidFill>
                  <a:schemeClr val="tx1"/>
                </a:solidFill>
              </a:rPr>
              <a:t>	for a trip from </a:t>
            </a:r>
            <a:r>
              <a:rPr lang="en-US" sz="1200" noProof="1" smtClean="0">
                <a:solidFill>
                  <a:srgbClr val="FF3300"/>
                </a:solidFill>
              </a:rPr>
              <a:t>Beijing</a:t>
            </a:r>
            <a:r>
              <a:rPr lang="en-US" sz="1200" noProof="1" smtClean="0">
                <a:solidFill>
                  <a:schemeClr val="tx1"/>
                </a:solidFill>
              </a:rPr>
              <a:t> Capital Times Square to </a:t>
            </a:r>
            <a:r>
              <a:rPr lang="en-US" sz="1200" noProof="1" smtClean="0">
                <a:solidFill>
                  <a:srgbClr val="FF3300"/>
                </a:solidFill>
              </a:rPr>
              <a:t>Shanghai</a:t>
            </a:r>
            <a:r>
              <a:rPr lang="en-US" sz="1200" noProof="1" smtClean="0">
                <a:solidFill>
                  <a:schemeClr val="tx1"/>
                </a:solidFill>
              </a:rPr>
              <a:t> Hongqiao in China.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200" noProof="1" smtClean="0">
                <a:solidFill>
                  <a:schemeClr val="tx1"/>
                </a:solidFill>
              </a:rPr>
              <a:t>Despite the large spatial distance of more than </a:t>
            </a:r>
            <a:r>
              <a:rPr lang="en-US" sz="1200" noProof="1" smtClean="0">
                <a:solidFill>
                  <a:srgbClr val="FF0000"/>
                </a:solidFill>
              </a:rPr>
              <a:t>1200 km</a:t>
            </a:r>
            <a:r>
              <a:rPr lang="en-US" sz="1200" noProof="1" smtClean="0">
                <a:solidFill>
                  <a:schemeClr val="tx1"/>
                </a:solidFill>
              </a:rPr>
              <a:t>, 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US" sz="1200" noProof="1" smtClean="0">
                <a:solidFill>
                  <a:schemeClr val="tx1"/>
                </a:solidFill>
              </a:rPr>
              <a:t>	</a:t>
            </a:r>
            <a:r>
              <a:rPr lang="en-US" sz="1200" b="1" noProof="1" smtClean="0">
                <a:solidFill>
                  <a:srgbClr val="FF3300"/>
                </a:solidFill>
              </a:rPr>
              <a:t>passengers</a:t>
            </a:r>
            <a:r>
              <a:rPr lang="en-US" sz="1200" noProof="1" smtClean="0">
                <a:solidFill>
                  <a:schemeClr val="tx1"/>
                </a:solidFill>
              </a:rPr>
              <a:t> using either mode </a:t>
            </a:r>
            <a:r>
              <a:rPr lang="en-US" sz="1200" b="1" noProof="1" smtClean="0">
                <a:solidFill>
                  <a:srgbClr val="FF0000"/>
                </a:solidFill>
              </a:rPr>
              <a:t>arrive</a:t>
            </a:r>
            <a:r>
              <a:rPr lang="en-US" sz="1200" noProof="1" smtClean="0">
                <a:solidFill>
                  <a:schemeClr val="tx1"/>
                </a:solidFill>
              </a:rPr>
              <a:t> approximately </a:t>
            </a:r>
            <a:r>
              <a:rPr lang="en-US" sz="1200" b="1" noProof="1" smtClean="0">
                <a:solidFill>
                  <a:srgbClr val="FF0000"/>
                </a:solidFill>
              </a:rPr>
              <a:t>at the same time</a:t>
            </a:r>
            <a:r>
              <a:rPr lang="en-US" sz="1200" noProof="1" smtClean="0">
                <a:solidFill>
                  <a:schemeClr val="tx1"/>
                </a:solidFill>
              </a:rPr>
              <a:t>. </a:t>
            </a:r>
            <a:r>
              <a:rPr lang="en-US" sz="1200" noProof="1" smtClean="0">
                <a:solidFill>
                  <a:srgbClr val="008000"/>
                </a:solidFill>
              </a:rPr>
              <a:t>Probability of delays is less on the train</a:t>
            </a:r>
            <a:r>
              <a:rPr lang="en-US" sz="1200" noProof="1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30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6" y="1440518"/>
            <a:ext cx="6534150" cy="399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533400" y="869951"/>
            <a:ext cx="8081963" cy="26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b="1" dirty="0">
              <a:solidFill>
                <a:srgbClr val="000000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2228850" y="5372100"/>
            <a:ext cx="6858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11"/>
          <p:cNvCxnSpPr/>
          <p:nvPr/>
        </p:nvCxnSpPr>
        <p:spPr bwMode="auto">
          <a:xfrm>
            <a:off x="5334000" y="5372100"/>
            <a:ext cx="100012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5895975" y="2828925"/>
            <a:ext cx="3086100" cy="161582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tx1"/>
                </a:solidFill>
              </a:rPr>
              <a:t>China High Speed Rail (CHR)</a:t>
            </a:r>
          </a:p>
          <a:p>
            <a:r>
              <a:rPr lang="de-DE" sz="1100" b="1" dirty="0" smtClean="0">
                <a:solidFill>
                  <a:srgbClr val="FF0000"/>
                </a:solidFill>
              </a:rPr>
              <a:t>Beijing</a:t>
            </a:r>
            <a:r>
              <a:rPr lang="de-DE" sz="1100" b="1" dirty="0" smtClean="0">
                <a:solidFill>
                  <a:schemeClr val="tx1"/>
                </a:solidFill>
              </a:rPr>
              <a:t> to </a:t>
            </a:r>
            <a:r>
              <a:rPr lang="de-DE" sz="1100" b="1" dirty="0" smtClean="0">
                <a:solidFill>
                  <a:srgbClr val="FF0000"/>
                </a:solidFill>
              </a:rPr>
              <a:t>Shanghai</a:t>
            </a:r>
            <a:r>
              <a:rPr lang="de-DE" sz="1100" b="1" dirty="0" smtClean="0">
                <a:solidFill>
                  <a:schemeClr val="tx1"/>
                </a:solidFill>
              </a:rPr>
              <a:t>: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</a:rPr>
              <a:t>1200 passengers per train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b="1" dirty="0" smtClean="0">
                <a:solidFill>
                  <a:schemeClr val="tx1"/>
                </a:solidFill>
              </a:rPr>
              <a:t>1200 km distance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</a:rPr>
              <a:t>350 km/h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  <a:sym typeface="Symbol"/>
              </a:rPr>
              <a:t> every 20 min. (</a:t>
            </a:r>
            <a:r>
              <a:rPr lang="de-DE" sz="1100" dirty="0" smtClean="0">
                <a:solidFill>
                  <a:srgbClr val="0000FF"/>
                </a:solidFill>
                <a:sym typeface="Symbol"/>
              </a:rPr>
              <a:t>an A380 every 10 min.</a:t>
            </a:r>
            <a:r>
              <a:rPr lang="de-DE" sz="1100" dirty="0" smtClean="0">
                <a:solidFill>
                  <a:schemeClr val="tx1"/>
                </a:solidFill>
                <a:sym typeface="Symbol"/>
              </a:rPr>
              <a:t>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  <a:sym typeface="Symbol"/>
              </a:rPr>
              <a:t>usually fully booked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  <a:sym typeface="Symbol"/>
              </a:rPr>
              <a:t>88000 passengers per day (both directions)</a:t>
            </a:r>
          </a:p>
          <a:p>
            <a:pPr marL="180975" indent="-180975"/>
            <a:r>
              <a:rPr lang="de-DE" sz="1100" dirty="0" smtClean="0">
                <a:solidFill>
                  <a:schemeClr val="tx1"/>
                </a:solidFill>
                <a:sym typeface="Symbol"/>
              </a:rPr>
              <a:t>Example: Train number G1</a:t>
            </a:r>
            <a:endParaRPr lang="de-DE" sz="1100" dirty="0" smtClean="0">
              <a:solidFill>
                <a:schemeClr val="tx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095750" y="4962525"/>
            <a:ext cx="837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solidFill>
                  <a:srgbClr val="FF0000"/>
                </a:solidFill>
              </a:rPr>
              <a:t>new: 13:28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3400" y="1104900"/>
            <a:ext cx="824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Verbindung von benachbarten Megacities – </a:t>
            </a:r>
            <a:r>
              <a:rPr lang="de-DE" sz="1400" b="1" dirty="0" smtClean="0">
                <a:solidFill>
                  <a:srgbClr val="CC0099"/>
                </a:solidFill>
              </a:rPr>
              <a:t>Beijing &amp; Shanghai </a:t>
            </a:r>
            <a:r>
              <a:rPr lang="de-DE" sz="1400" b="1" dirty="0" smtClean="0">
                <a:solidFill>
                  <a:schemeClr val="tx1"/>
                </a:solidFill>
              </a:rPr>
              <a:t>– Vergleich </a:t>
            </a:r>
            <a:r>
              <a:rPr lang="de-DE" sz="1400" b="1" dirty="0" smtClean="0">
                <a:solidFill>
                  <a:srgbClr val="0000FF"/>
                </a:solidFill>
              </a:rPr>
              <a:t>Flugzeug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chemeClr val="tx1"/>
                </a:solidFill>
              </a:rPr>
              <a:t>und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008000"/>
                </a:solidFill>
              </a:rPr>
              <a:t>Zug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72200" y="4838700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Sun 2017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600200" y="4257675"/>
            <a:ext cx="915635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00FF"/>
                </a:solidFill>
              </a:rPr>
              <a:t>Aircraft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972050" y="3467100"/>
            <a:ext cx="675057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8000"/>
                </a:solidFill>
              </a:rPr>
              <a:t>Train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33400" y="812801"/>
            <a:ext cx="8081963" cy="3269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noProof="1" smtClean="0">
                <a:solidFill>
                  <a:srgbClr val="FF0000"/>
                </a:solidFill>
              </a:rPr>
              <a:t>Auf der Mittelstrecke zwischen Megacities nehmen wir die Bahn!</a:t>
            </a:r>
            <a:endParaRPr lang="en-US" sz="1600" b="1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2" name="Picture 6" descr="A400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3" y="1503363"/>
            <a:ext cx="2943225" cy="2306637"/>
          </a:xfrm>
          <a:prstGeom prst="rect">
            <a:avLst/>
          </a:prstGeom>
          <a:noFill/>
        </p:spPr>
      </p:pic>
      <p:pic>
        <p:nvPicPr>
          <p:cNvPr id="208904" name="Picture 8" descr="ATR_72-500_TAROM_%28YR-ATI%29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813" y="1173163"/>
            <a:ext cx="4149725" cy="2770187"/>
          </a:xfrm>
          <a:prstGeom prst="rect">
            <a:avLst/>
          </a:prstGeom>
          <a:noFill/>
        </p:spPr>
      </p:pic>
      <p:pic>
        <p:nvPicPr>
          <p:cNvPr id="208906" name="Picture 10" descr="Flybe_dash8_g-jecl_takeoff_manchester_ar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3" y="3968750"/>
            <a:ext cx="3419475" cy="2251075"/>
          </a:xfrm>
          <a:prstGeom prst="rect">
            <a:avLst/>
          </a:prstGeom>
          <a:noFill/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2346325" y="3506788"/>
            <a:ext cx="977900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Airbus A400M</a:t>
            </a:r>
          </a:p>
        </p:txBody>
      </p:sp>
      <p:sp>
        <p:nvSpPr>
          <p:cNvPr id="208908" name="Text Box 12"/>
          <p:cNvSpPr txBox="1">
            <a:spLocks noChangeArrowheads="1"/>
          </p:cNvSpPr>
          <p:nvPr/>
        </p:nvSpPr>
        <p:spPr bwMode="auto">
          <a:xfrm>
            <a:off x="7439025" y="3617913"/>
            <a:ext cx="612775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ATR 72</a:t>
            </a:r>
          </a:p>
        </p:txBody>
      </p:sp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3282950" y="5900738"/>
            <a:ext cx="492125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chemeClr val="tx1"/>
                </a:solidFill>
              </a:rPr>
              <a:t>Q400</a:t>
            </a:r>
          </a:p>
        </p:txBody>
      </p:sp>
      <p:pic>
        <p:nvPicPr>
          <p:cNvPr id="20891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6863" y="4294188"/>
            <a:ext cx="3932237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533400" y="819150"/>
            <a:ext cx="7549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Ein Propellerflugzeug für 180 Passagiere mit zwei Triebwerken der A400M ?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4095750" y="5219700"/>
            <a:ext cx="3933825" cy="2190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38599" y="5486400"/>
            <a:ext cx="3705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"Smart Turboprop", Entwurf auf Seite 26 bis 28!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3400" y="1162050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… spart erheblich Kraftstoff !</a:t>
            </a:r>
            <a:endParaRPr lang="de-DE" sz="1400" b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 descr="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5900"/>
            <a:ext cx="9144000" cy="4365625"/>
          </a:xfrm>
          <a:prstGeom prst="rect">
            <a:avLst/>
          </a:prstGeom>
          <a:noFill/>
        </p:spPr>
      </p:pic>
      <p:sp>
        <p:nvSpPr>
          <p:cNvPr id="3" name="Rectangle 270"/>
          <p:cNvSpPr>
            <a:spLocks noChangeArrowheads="1"/>
          </p:cNvSpPr>
          <p:nvPr/>
        </p:nvSpPr>
        <p:spPr bwMode="auto">
          <a:xfrm>
            <a:off x="517525" y="911225"/>
            <a:ext cx="7404248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"Smart Turboprop": Große Propeller, abgestrebter Flügel, teilweise Laminarströmung</a:t>
            </a:r>
            <a:endParaRPr lang="de-DE" sz="16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47675" y="5867400"/>
            <a:ext cx="1989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http://Airport2030.ProfScholz.de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68" name="Picture 3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68413"/>
            <a:ext cx="3275013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677" name="Rectangle 269"/>
          <p:cNvSpPr>
            <a:spLocks noChangeArrowheads="1"/>
          </p:cNvSpPr>
          <p:nvPr/>
        </p:nvSpPr>
        <p:spPr bwMode="auto">
          <a:xfrm>
            <a:off x="0" y="5992813"/>
            <a:ext cx="9144000" cy="865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5690" name="Picture 2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75" y="4446588"/>
            <a:ext cx="3175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7885113" y="6453188"/>
            <a:ext cx="8016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5579" name="Picture 1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875" y="1285875"/>
            <a:ext cx="4979988" cy="309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5668" name="Text Box 260"/>
          <p:cNvSpPr txBox="1">
            <a:spLocks noChangeArrowheads="1"/>
          </p:cNvSpPr>
          <p:nvPr/>
        </p:nvSpPr>
        <p:spPr bwMode="auto">
          <a:xfrm>
            <a:off x="3427413" y="4152900"/>
            <a:ext cx="2022475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000" b="1">
                <a:solidFill>
                  <a:srgbClr val="004664"/>
                </a:solidFill>
                <a:latin typeface="Calibri" pitchFamily="34" charset="0"/>
                <a:cs typeface="Arial" charset="0"/>
              </a:rPr>
              <a:t>Natural Laminar Flow (NLF)</a:t>
            </a:r>
          </a:p>
        </p:txBody>
      </p:sp>
      <p:pic>
        <p:nvPicPr>
          <p:cNvPr id="145669" name="Picture 261"/>
          <p:cNvPicPr>
            <a:picLocks noChangeAspect="1" noChangeArrowheads="1"/>
          </p:cNvPicPr>
          <p:nvPr/>
        </p:nvPicPr>
        <p:blipFill>
          <a:blip r:embed="rId6" cstate="print"/>
          <a:srcRect l="14293" t="14293" r="14293" b="14293"/>
          <a:stretch>
            <a:fillRect/>
          </a:stretch>
        </p:blipFill>
        <p:spPr bwMode="auto">
          <a:xfrm>
            <a:off x="7678738" y="5653088"/>
            <a:ext cx="1090612" cy="1089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5674" name="Oval 266"/>
          <p:cNvSpPr>
            <a:spLocks noChangeArrowheads="1"/>
          </p:cNvSpPr>
          <p:nvPr/>
        </p:nvSpPr>
        <p:spPr bwMode="auto">
          <a:xfrm>
            <a:off x="6996113" y="3784600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675" name="Oval 267"/>
          <p:cNvSpPr>
            <a:spLocks noChangeArrowheads="1"/>
          </p:cNvSpPr>
          <p:nvPr/>
        </p:nvSpPr>
        <p:spPr bwMode="auto">
          <a:xfrm>
            <a:off x="8139113" y="1862138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676" name="Oval 268"/>
          <p:cNvSpPr>
            <a:spLocks noChangeArrowheads="1"/>
          </p:cNvSpPr>
          <p:nvPr/>
        </p:nvSpPr>
        <p:spPr bwMode="auto">
          <a:xfrm>
            <a:off x="1982788" y="5465763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678" name="Rectangle 270"/>
          <p:cNvSpPr>
            <a:spLocks noChangeArrowheads="1"/>
          </p:cNvSpPr>
          <p:nvPr/>
        </p:nvSpPr>
        <p:spPr bwMode="auto">
          <a:xfrm>
            <a:off x="336550" y="825500"/>
            <a:ext cx="8538404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"Smart Turboprop": Langsamer und tiefer fliegen bedeutet erheblich umweltfreundlicher fliegen ! </a:t>
            </a:r>
            <a:endParaRPr lang="de-DE" sz="16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Group 271"/>
          <p:cNvGrpSpPr>
            <a:grpSpLocks/>
          </p:cNvGrpSpPr>
          <p:nvPr/>
        </p:nvGrpSpPr>
        <p:grpSpPr bwMode="auto">
          <a:xfrm>
            <a:off x="3576638" y="5570538"/>
            <a:ext cx="1804987" cy="1101725"/>
            <a:chOff x="2253" y="3497"/>
            <a:chExt cx="1137" cy="694"/>
          </a:xfrm>
        </p:grpSpPr>
        <p:grpSp>
          <p:nvGrpSpPr>
            <p:cNvPr id="3" name="Group 272"/>
            <p:cNvGrpSpPr>
              <a:grpSpLocks/>
            </p:cNvGrpSpPr>
            <p:nvPr/>
          </p:nvGrpSpPr>
          <p:grpSpPr bwMode="auto">
            <a:xfrm>
              <a:off x="2253" y="3497"/>
              <a:ext cx="1134" cy="692"/>
              <a:chOff x="2253" y="3497"/>
              <a:chExt cx="1134" cy="692"/>
            </a:xfrm>
          </p:grpSpPr>
          <p:pic>
            <p:nvPicPr>
              <p:cNvPr id="145681" name="Picture 13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r="1543"/>
              <a:stretch>
                <a:fillRect/>
              </a:stretch>
            </p:blipFill>
            <p:spPr bwMode="auto">
              <a:xfrm>
                <a:off x="2253" y="3497"/>
                <a:ext cx="1134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5682" name="Text Box 274"/>
              <p:cNvSpPr txBox="1">
                <a:spLocks noChangeArrowheads="1"/>
              </p:cNvSpPr>
              <p:nvPr/>
            </p:nvSpPr>
            <p:spPr bwMode="auto">
              <a:xfrm rot="-5400000">
                <a:off x="2104" y="3750"/>
                <a:ext cx="431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400" eaLnBrk="1" hangingPunct="1">
                  <a:buClrTx/>
                  <a:buSzTx/>
                  <a:buFontTx/>
                  <a:buNone/>
                </a:pPr>
                <a:r>
                  <a:rPr lang="en-US" sz="400" b="1">
                    <a:solidFill>
                      <a:schemeClr val="tx1"/>
                    </a:solidFill>
                    <a:cs typeface="Arial" charset="0"/>
                  </a:rPr>
                  <a:t>Payload Mass [t]</a:t>
                </a:r>
              </a:p>
            </p:txBody>
          </p:sp>
        </p:grpSp>
        <p:sp>
          <p:nvSpPr>
            <p:cNvPr id="145683" name="Rectangle 275"/>
            <p:cNvSpPr>
              <a:spLocks noChangeArrowheads="1"/>
            </p:cNvSpPr>
            <p:nvPr/>
          </p:nvSpPr>
          <p:spPr bwMode="auto">
            <a:xfrm>
              <a:off x="2259" y="3504"/>
              <a:ext cx="1131" cy="6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84" name="Oval 12"/>
            <p:cNvSpPr>
              <a:spLocks noChangeArrowheads="1"/>
            </p:cNvSpPr>
            <p:nvPr/>
          </p:nvSpPr>
          <p:spPr bwMode="auto">
            <a:xfrm>
              <a:off x="2648" y="3624"/>
              <a:ext cx="64" cy="56"/>
            </a:xfrm>
            <a:prstGeom prst="ellipse">
              <a:avLst/>
            </a:prstGeom>
            <a:solidFill>
              <a:srgbClr val="FF0000"/>
            </a:solidFill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1" hangingPunct="1">
                <a:buClrTx/>
                <a:buSzTx/>
                <a:buFontTx/>
                <a:buNone/>
              </a:pPr>
              <a:endParaRPr lang="de-DE">
                <a:solidFill>
                  <a:schemeClr val="tx1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4" name="Group 277"/>
          <p:cNvGrpSpPr>
            <a:grpSpLocks/>
          </p:cNvGrpSpPr>
          <p:nvPr/>
        </p:nvGrpSpPr>
        <p:grpSpPr bwMode="auto">
          <a:xfrm>
            <a:off x="3576638" y="4438650"/>
            <a:ext cx="1800225" cy="1100138"/>
            <a:chOff x="2253" y="2796"/>
            <a:chExt cx="1134" cy="693"/>
          </a:xfrm>
        </p:grpSpPr>
        <p:pic>
          <p:nvPicPr>
            <p:cNvPr id="145686" name="Picture 13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53" y="2796"/>
              <a:ext cx="1134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687" name="Text Box 279"/>
            <p:cNvSpPr txBox="1">
              <a:spLocks noChangeArrowheads="1"/>
            </p:cNvSpPr>
            <p:nvPr/>
          </p:nvSpPr>
          <p:spPr bwMode="auto">
            <a:xfrm rot="-5400000">
              <a:off x="2036" y="3039"/>
              <a:ext cx="56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 eaLnBrk="1" hangingPunct="1">
                <a:buClrTx/>
                <a:buSzTx/>
                <a:buFontTx/>
                <a:buNone/>
              </a:pPr>
              <a:r>
                <a:rPr lang="en-US" sz="400" b="1">
                  <a:solidFill>
                    <a:schemeClr val="tx1"/>
                  </a:solidFill>
                  <a:cs typeface="Arial" charset="0"/>
                </a:rPr>
                <a:t>Power to Mass Ratio kW/t</a:t>
              </a:r>
            </a:p>
          </p:txBody>
        </p:sp>
        <p:sp>
          <p:nvSpPr>
            <p:cNvPr id="145688" name="Rectangle 280"/>
            <p:cNvSpPr>
              <a:spLocks noChangeArrowheads="1"/>
            </p:cNvSpPr>
            <p:nvPr/>
          </p:nvSpPr>
          <p:spPr bwMode="auto">
            <a:xfrm>
              <a:off x="2259" y="2802"/>
              <a:ext cx="1128" cy="6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Ellipse 12"/>
          <p:cNvSpPr/>
          <p:nvPr/>
        </p:nvSpPr>
        <p:spPr>
          <a:xfrm>
            <a:off x="8145463" y="2344738"/>
            <a:ext cx="755650" cy="288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  <a:defRPr/>
            </a:pPr>
            <a:endParaRPr lang="de-DE"/>
          </a:p>
        </p:txBody>
      </p:sp>
      <p:sp>
        <p:nvSpPr>
          <p:cNvPr id="24" name="Oval 266"/>
          <p:cNvSpPr>
            <a:spLocks noChangeArrowheads="1"/>
          </p:cNvSpPr>
          <p:nvPr/>
        </p:nvSpPr>
        <p:spPr bwMode="auto">
          <a:xfrm>
            <a:off x="6986588" y="4489450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feld 24"/>
          <p:cNvSpPr txBox="1"/>
          <p:nvPr/>
        </p:nvSpPr>
        <p:spPr>
          <a:xfrm>
            <a:off x="5438774" y="5619750"/>
            <a:ext cx="3476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36 % weniger Kraftstoff.</a:t>
            </a:r>
          </a:p>
          <a:p>
            <a:r>
              <a:rPr lang="de-DE" sz="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1200" dirty="0" smtClean="0">
                <a:solidFill>
                  <a:srgbClr val="FF0000"/>
                </a:solidFill>
              </a:rPr>
              <a:t>In 23000 ft Flughöhe: kein</a:t>
            </a:r>
          </a:p>
          <a:p>
            <a:r>
              <a:rPr lang="de-DE" sz="1200" dirty="0" smtClean="0">
                <a:solidFill>
                  <a:srgbClr val="FF0000"/>
                </a:solidFill>
              </a:rPr>
              <a:t>Strahlungsantrieb durch</a:t>
            </a:r>
          </a:p>
          <a:p>
            <a:r>
              <a:rPr lang="de-DE" sz="1200" dirty="0" smtClean="0">
                <a:solidFill>
                  <a:srgbClr val="FF0000"/>
                </a:solidFill>
              </a:rPr>
              <a:t>Aviation Induced Cloudiness</a:t>
            </a:r>
          </a:p>
          <a:p>
            <a:r>
              <a:rPr lang="de-DE" sz="1200" dirty="0" smtClean="0">
                <a:solidFill>
                  <a:srgbClr val="FF0000"/>
                </a:solidFill>
              </a:rPr>
              <a:t>(AIC)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7885113" y="6453188"/>
            <a:ext cx="8016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75" y="1479550"/>
            <a:ext cx="5276850" cy="244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uppieren 19"/>
          <p:cNvGrpSpPr>
            <a:grpSpLocks/>
          </p:cNvGrpSpPr>
          <p:nvPr/>
        </p:nvGrpSpPr>
        <p:grpSpPr bwMode="auto">
          <a:xfrm>
            <a:off x="130175" y="4124325"/>
            <a:ext cx="8780463" cy="2058988"/>
            <a:chOff x="130175" y="4124325"/>
            <a:chExt cx="8781227" cy="2058240"/>
          </a:xfrm>
        </p:grpSpPr>
        <p:pic>
          <p:nvPicPr>
            <p:cNvPr id="147611" name="Picture 6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0175" y="4124325"/>
              <a:ext cx="2880000" cy="205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612" name="Picture 6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0788" y="4124325"/>
              <a:ext cx="2880000" cy="205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613" name="Picture 6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31402" y="4124325"/>
              <a:ext cx="2880000" cy="205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7614" name="Picture 1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1477963"/>
            <a:ext cx="310515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7554" name="Oval 98"/>
          <p:cNvSpPr>
            <a:spLocks noChangeArrowheads="1"/>
          </p:cNvSpPr>
          <p:nvPr/>
        </p:nvSpPr>
        <p:spPr bwMode="auto">
          <a:xfrm>
            <a:off x="8237538" y="3687763"/>
            <a:ext cx="755650" cy="288925"/>
          </a:xfrm>
          <a:prstGeom prst="ellips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70"/>
          <p:cNvSpPr>
            <a:spLocks noChangeArrowheads="1"/>
          </p:cNvSpPr>
          <p:nvPr/>
        </p:nvSpPr>
        <p:spPr bwMode="auto">
          <a:xfrm>
            <a:off x="336550" y="825500"/>
            <a:ext cx="4483192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600" b="1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"Smart Turboprop": 17 % weniger Betriebskosten !</a:t>
            </a:r>
            <a:endParaRPr lang="de-DE" sz="1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27806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Diskussionbeiträge</a:t>
            </a:r>
            <a:endParaRPr lang="de-DE" sz="40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5139" y="990600"/>
            <a:ext cx="3478736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7740650" y="2843213"/>
            <a:ext cx="14457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noProof="1" smtClean="0">
                <a:solidFill>
                  <a:schemeClr val="tx1"/>
                </a:solidFill>
                <a:latin typeface="Arial" charset="0"/>
              </a:rPr>
              <a:t>A321: </a:t>
            </a:r>
            <a:r>
              <a:rPr lang="en-US" sz="1200" i="1" noProof="1" smtClean="0">
                <a:solidFill>
                  <a:schemeClr val="tx1"/>
                </a:solidFill>
                <a:latin typeface="Arial" charset="0"/>
              </a:rPr>
              <a:t>l</a:t>
            </a:r>
            <a:r>
              <a:rPr lang="en-US" sz="1200" i="1" baseline="-25000" noProof="1" smtClean="0">
                <a:solidFill>
                  <a:schemeClr val="tx1"/>
                </a:solidFill>
                <a:latin typeface="Arial" charset="0"/>
              </a:rPr>
              <a:t>F</a:t>
            </a:r>
            <a:r>
              <a:rPr lang="en-US" sz="1200" noProof="1" smtClean="0">
                <a:solidFill>
                  <a:schemeClr val="tx1"/>
                </a:solidFill>
                <a:latin typeface="Arial" charset="0"/>
              </a:rPr>
              <a:t> = 44.5 m</a:t>
            </a:r>
          </a:p>
          <a:p>
            <a:r>
              <a:rPr lang="en-US" sz="1200" noProof="1" smtClean="0">
                <a:solidFill>
                  <a:srgbClr val="FF0000"/>
                </a:solidFill>
                <a:latin typeface="Arial" charset="0"/>
              </a:rPr>
              <a:t>Delta fuselage </a:t>
            </a:r>
          </a:p>
          <a:p>
            <a:r>
              <a:rPr lang="en-US" sz="1200" noProof="1" smtClean="0">
                <a:solidFill>
                  <a:srgbClr val="FF0000"/>
                </a:solidFill>
                <a:latin typeface="Arial" charset="0"/>
              </a:rPr>
              <a:t>length: 4.9 m.</a:t>
            </a:r>
          </a:p>
          <a:p>
            <a:r>
              <a:rPr lang="de-DE" sz="1200" noProof="1" smtClean="0">
                <a:solidFill>
                  <a:srgbClr val="FF0000"/>
                </a:solidFill>
                <a:latin typeface="Arial" charset="0"/>
              </a:rPr>
              <a:t>Further stretch</a:t>
            </a:r>
          </a:p>
          <a:p>
            <a:r>
              <a:rPr lang="de-DE" sz="1200" noProof="1" smtClean="0">
                <a:solidFill>
                  <a:srgbClr val="FF0000"/>
                </a:solidFill>
                <a:latin typeface="Arial" charset="0"/>
              </a:rPr>
              <a:t>or A319 cabin</a:t>
            </a:r>
          </a:p>
          <a:p>
            <a:r>
              <a:rPr lang="de-DE" sz="1200" noProof="1" smtClean="0">
                <a:solidFill>
                  <a:srgbClr val="FF0000"/>
                </a:solidFill>
                <a:latin typeface="Arial" charset="0"/>
              </a:rPr>
              <a:t>required.</a:t>
            </a:r>
          </a:p>
          <a:p>
            <a:endParaRPr lang="de-DE" sz="1200" noProof="1" smtClean="0">
              <a:solidFill>
                <a:srgbClr val="FF0000"/>
              </a:solidFill>
              <a:latin typeface="Arial" charset="0"/>
            </a:endParaRPr>
          </a:p>
          <a:p>
            <a:r>
              <a:rPr lang="de-DE" sz="1200" noProof="1" smtClean="0">
                <a:solidFill>
                  <a:schemeClr val="tx1"/>
                </a:solidFill>
                <a:latin typeface="Arial" charset="0"/>
              </a:rPr>
              <a:t>To do:</a:t>
            </a:r>
          </a:p>
          <a:p>
            <a:r>
              <a:rPr lang="de-DE" sz="1200" noProof="1" smtClean="0">
                <a:solidFill>
                  <a:srgbClr val="008000"/>
                </a:solidFill>
                <a:latin typeface="Arial" charset="0"/>
              </a:rPr>
              <a:t>"Smart Turboprop"</a:t>
            </a:r>
          </a:p>
          <a:p>
            <a:r>
              <a:rPr lang="de-DE" sz="1200" noProof="1" smtClean="0">
                <a:solidFill>
                  <a:srgbClr val="008000"/>
                </a:solidFill>
                <a:latin typeface="Arial" charset="0"/>
              </a:rPr>
              <a:t>with LH2 </a:t>
            </a:r>
            <a:r>
              <a:rPr lang="de-DE" sz="1200" noProof="1" smtClean="0">
                <a:solidFill>
                  <a:schemeClr val="tx1"/>
                </a:solidFill>
                <a:latin typeface="Arial" charset="0"/>
              </a:rPr>
              <a:t>to </a:t>
            </a:r>
          </a:p>
          <a:p>
            <a:r>
              <a:rPr lang="de-DE" sz="1200" noProof="1" smtClean="0">
                <a:solidFill>
                  <a:schemeClr val="tx1"/>
                </a:solidFill>
                <a:latin typeface="Arial" charset="0"/>
              </a:rPr>
              <a:t>combine best of</a:t>
            </a:r>
          </a:p>
          <a:p>
            <a:r>
              <a:rPr lang="de-DE" sz="1200" noProof="1" smtClean="0">
                <a:solidFill>
                  <a:schemeClr val="tx1"/>
                </a:solidFill>
                <a:latin typeface="Arial" charset="0"/>
              </a:rPr>
              <a:t>both solutions.</a:t>
            </a:r>
            <a:endParaRPr lang="en-US" sz="1200" noProof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1804" name="Text Box 12"/>
          <p:cNvSpPr txBox="1">
            <a:spLocks noChangeArrowheads="1"/>
          </p:cNvSpPr>
          <p:nvPr/>
        </p:nvSpPr>
        <p:spPr bwMode="auto">
          <a:xfrm>
            <a:off x="7769225" y="1993900"/>
            <a:ext cx="1247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>
                <a:solidFill>
                  <a:srgbClr val="FF0000"/>
                </a:solidFill>
                <a:latin typeface="Arial" charset="0"/>
              </a:rPr>
              <a:t>energy up 46 %</a:t>
            </a:r>
          </a:p>
        </p:txBody>
      </p:sp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396875" y="4351338"/>
            <a:ext cx="26114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charset="0"/>
              </a:rPr>
              <a:t>Details of the tanks for the A321-H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</a:rPr>
              <a:t>S</a:t>
            </a:r>
            <a:endParaRPr lang="de-DE" sz="1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4" y="1343207"/>
            <a:ext cx="3945575" cy="290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571335"/>
            <a:ext cx="4201617" cy="168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49238" y="809625"/>
            <a:ext cx="3694153" cy="72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800" b="1" smtClean="0">
                <a:solidFill>
                  <a:srgbClr val="FF0000"/>
                </a:solidFill>
                <a:latin typeface="Arial" charset="0"/>
              </a:rPr>
              <a:t>A320 umgebaut für Wasserstoff</a:t>
            </a:r>
          </a:p>
          <a:p>
            <a:pPr>
              <a:lnSpc>
                <a:spcPct val="120000"/>
              </a:lnSpc>
            </a:pPr>
            <a:r>
              <a:rPr lang="de-DE" sz="1800" b="1" smtClean="0">
                <a:solidFill>
                  <a:schemeClr val="tx1"/>
                </a:solidFill>
                <a:latin typeface="Arial" charset="0"/>
              </a:rPr>
              <a:t>Vergleich A321-H</a:t>
            </a:r>
            <a:r>
              <a:rPr lang="de-DE" sz="1800" b="1" smtClean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de-DE" sz="1800" b="1" smtClean="0">
                <a:solidFill>
                  <a:schemeClr val="tx1"/>
                </a:solidFill>
                <a:latin typeface="Arial" charset="0"/>
              </a:rPr>
              <a:t> mit A320-200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49238" y="157162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https://doi.org/10.5281/zenodo.4073172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1" y="1181099"/>
            <a:ext cx="6610350" cy="30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4152901"/>
            <a:ext cx="1514562" cy="15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7453313" y="5837238"/>
            <a:ext cx="15087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http://GF.ProfScholz.de</a:t>
            </a:r>
            <a:endParaRPr lang="de-DE" sz="1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209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9960" y="4248150"/>
            <a:ext cx="257382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1922" name="AutoShape 2" descr="https://www.fzt.haw-hamburg.de/pers/Scholz/GF/RF40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 txBox="1">
            <a:spLocks/>
          </p:cNvSpPr>
          <p:nvPr/>
        </p:nvSpPr>
        <p:spPr bwMode="auto">
          <a:xfrm>
            <a:off x="549490" y="797483"/>
            <a:ext cx="8224837" cy="1193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Beispiel: Frachter für Mittelstrecke </a:t>
            </a:r>
            <a:b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Wasserstoff (LH2)</a:t>
            </a: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ATR 72</a:t>
            </a: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Projekt "Grüner Frachter"</a:t>
            </a:r>
            <a:endParaRPr kumimoji="0" lang="en-US" sz="1600" b="1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5612">
            <a:off x="4110476" y="668145"/>
            <a:ext cx="4914462" cy="286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4152901"/>
            <a:ext cx="1514562" cy="15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6862763" y="5837238"/>
            <a:ext cx="2085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HEINZE, TU Braunschweig, 2009</a:t>
            </a:r>
          </a:p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see http://GF.ProfScholz.de</a:t>
            </a:r>
            <a:endParaRPr lang="de-DE" sz="1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2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5238">
            <a:off x="266700" y="3232251"/>
            <a:ext cx="3819525" cy="2678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 txBox="1">
            <a:spLocks/>
          </p:cNvSpPr>
          <p:nvPr/>
        </p:nvSpPr>
        <p:spPr bwMode="auto">
          <a:xfrm>
            <a:off x="549490" y="797483"/>
            <a:ext cx="8224837" cy="11932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Beispiel: Frachter für Mittelstrecke </a:t>
            </a:r>
            <a:b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mit Wasserstoff (LH2)</a:t>
            </a: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ATR 72</a:t>
            </a: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Projekt "Grüner Frachter"</a:t>
            </a:r>
            <a:endParaRPr kumimoji="0" lang="en-US" sz="1600" b="1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9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4044" y="904875"/>
            <a:ext cx="5856287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4000501"/>
            <a:ext cx="1514562" cy="15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461963" y="5741988"/>
            <a:ext cx="2085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HEINZE, TU Braunschweig, 2009</a:t>
            </a:r>
          </a:p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see http://GF.ProfScholz.de</a:t>
            </a:r>
            <a:endParaRPr lang="de-DE" sz="1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90" y="797483"/>
            <a:ext cx="8224837" cy="119324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Beispiel: Passagierflugzeug für Mittelstrecke </a:t>
            </a:r>
            <a:r>
              <a:rPr lang="en-US" noProof="1" smtClean="0">
                <a:solidFill>
                  <a:srgbClr val="FF0000"/>
                </a:solidFill>
              </a:rPr>
              <a:t/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>
                <a:solidFill>
                  <a:srgbClr val="FF0000"/>
                </a:solidFill>
              </a:rPr>
              <a:t>mit Wasserstoff </a:t>
            </a:r>
            <a:r>
              <a:rPr lang="en-US" noProof="1" smtClean="0">
                <a:solidFill>
                  <a:srgbClr val="FF0000"/>
                </a:solidFill>
              </a:rPr>
              <a:t>(LH2)</a:t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/>
              <a:t>Projekt "Grüner Frachter"</a:t>
            </a:r>
            <a:endParaRPr lang="en-US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Langstrecke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0" name="Picture 6" descr="BW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3032740"/>
            <a:ext cx="3635375" cy="3085486"/>
          </a:xfrm>
          <a:prstGeom prst="rect">
            <a:avLst/>
          </a:prstGeom>
          <a:noFill/>
        </p:spPr>
      </p:pic>
      <p:pic>
        <p:nvPicPr>
          <p:cNvPr id="149514" name="Picture 10" descr="LOCKHE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054" y="869420"/>
            <a:ext cx="4420122" cy="313108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343401"/>
            <a:ext cx="1514562" cy="15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6748463" y="5827713"/>
            <a:ext cx="2085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HEINZE, TU Braunschweig, 2009</a:t>
            </a:r>
          </a:p>
          <a:p>
            <a:r>
              <a:rPr lang="de-DE" sz="1000" dirty="0" smtClean="0">
                <a:solidFill>
                  <a:schemeClr val="tx1"/>
                </a:solidFill>
                <a:latin typeface="Arial" charset="0"/>
              </a:rPr>
              <a:t>siehe http://GF.ProfScholz.de</a:t>
            </a:r>
            <a:endParaRPr lang="de-DE" sz="1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90" y="797483"/>
            <a:ext cx="8224837" cy="119324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Frachtflugzeug für die Langstrecke</a:t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>
                <a:solidFill>
                  <a:srgbClr val="FF0000"/>
                </a:solidFill>
              </a:rPr>
              <a:t>mit Wasserstoff (LH2) </a:t>
            </a:r>
            <a:r>
              <a:rPr lang="en-US" noProof="1" smtClean="0"/>
              <a:t>aus dem Projekt</a:t>
            </a:r>
            <a:br>
              <a:rPr lang="en-US" noProof="1" smtClean="0"/>
            </a:br>
            <a:r>
              <a:rPr lang="en-US" noProof="1" smtClean="0"/>
              <a:t>"Grüner Frachter"</a:t>
            </a:r>
            <a:endParaRPr lang="en-US" noProof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7"/>
          <p:cNvGrpSpPr/>
          <p:nvPr/>
        </p:nvGrpSpPr>
        <p:grpSpPr>
          <a:xfrm>
            <a:off x="3095625" y="3567113"/>
            <a:ext cx="5657621" cy="2233411"/>
            <a:chOff x="466725" y="2576513"/>
            <a:chExt cx="5657621" cy="2233411"/>
          </a:xfrm>
        </p:grpSpPr>
        <p:pic>
          <p:nvPicPr>
            <p:cNvPr id="29798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6250" y="2576513"/>
              <a:ext cx="1838096" cy="2185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9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6725" y="3200400"/>
              <a:ext cx="4571429" cy="1609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0" y="4719638"/>
            <a:ext cx="1166667" cy="5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4050" y="1068963"/>
            <a:ext cx="2984500" cy="256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2699" y="2081303"/>
            <a:ext cx="3629025" cy="219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3"/>
          <p:cNvSpPr>
            <a:spLocks noChangeArrowheads="1"/>
          </p:cNvSpPr>
          <p:nvPr/>
        </p:nvSpPr>
        <p:spPr bwMode="auto">
          <a:xfrm>
            <a:off x="646113" y="801688"/>
            <a:ext cx="8078787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>
              <a:lnSpc>
                <a:spcPct val="12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Großes Passagierflugzeug für LH2 und extreme Langstrecke</a:t>
            </a:r>
          </a:p>
          <a:p>
            <a:pPr marL="341313" indent="-341313">
              <a:lnSpc>
                <a:spcPct val="12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Lockheed 1976</a:t>
            </a:r>
          </a:p>
        </p:txBody>
      </p:sp>
      <p:grpSp>
        <p:nvGrpSpPr>
          <p:cNvPr id="3" name="Gruppieren 14"/>
          <p:cNvGrpSpPr/>
          <p:nvPr/>
        </p:nvGrpSpPr>
        <p:grpSpPr>
          <a:xfrm>
            <a:off x="652463" y="1562100"/>
            <a:ext cx="2776193" cy="754313"/>
            <a:chOff x="652463" y="1390650"/>
            <a:chExt cx="2776193" cy="1142899"/>
          </a:xfrm>
        </p:grpSpPr>
        <p:pic>
          <p:nvPicPr>
            <p:cNvPr id="29799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6751" y="1390650"/>
              <a:ext cx="2761905" cy="314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994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2463" y="1719263"/>
              <a:ext cx="2023810" cy="814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99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" y="2352675"/>
            <a:ext cx="4471987" cy="4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hteck 16"/>
          <p:cNvSpPr/>
          <p:nvPr/>
        </p:nvSpPr>
        <p:spPr>
          <a:xfrm>
            <a:off x="457199" y="5881122"/>
            <a:ext cx="7753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BREWER, G.D., MORRIS, R.E., 1976. </a:t>
            </a:r>
            <a:r>
              <a:rPr lang="en-US" sz="1000" i="1" dirty="0" smtClean="0">
                <a:solidFill>
                  <a:schemeClr val="tx1"/>
                </a:solidFill>
              </a:rPr>
              <a:t>Study of LH2 Fueled Subsonic Passenger Transport Aircraft</a:t>
            </a:r>
            <a:r>
              <a:rPr lang="en-US" sz="1000" dirty="0" smtClean="0">
                <a:solidFill>
                  <a:schemeClr val="tx1"/>
                </a:solidFill>
              </a:rPr>
              <a:t>. Lockheed, NASA CR-144935. Available from: https://ntrs.nasa.gov/citations/19760012056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00074" y="2833122"/>
            <a:ext cx="19431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Range: 18530 km = 10000 NM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15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Neue Energien, Antriebe</a:t>
            </a:r>
          </a:p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und Flugzeuge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Grundlagen und Bewertung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8" y="1340961"/>
            <a:ext cx="8048625" cy="421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28625" y="5886361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BURZLAFF, Marcus, 2017. </a:t>
            </a:r>
            <a:r>
              <a:rPr lang="en-US" sz="1000" i="1" dirty="0" smtClean="0">
                <a:solidFill>
                  <a:schemeClr val="tx1"/>
                </a:solidFill>
              </a:rPr>
              <a:t>Aircraft Fuel Consumption - Estimation and Visualization</a:t>
            </a:r>
            <a:r>
              <a:rPr lang="en-US" sz="1000" dirty="0" smtClean="0">
                <a:solidFill>
                  <a:schemeClr val="tx1"/>
                </a:solidFill>
              </a:rPr>
              <a:t>. Project. Hamburg University of Applied Sciences, Aircraft Design and Systems Group (AERO). Available from: https://nbn-resolving.org/urn:nbn:de:gbv:18302-aero2017-12-13.019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3875" y="895350"/>
            <a:ext cx="7791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Der Kraftstoffverbrauch pro 100 km und Person hängt von der Flugdistanz ab!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278065"/>
            <a:ext cx="8616950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Umweltschutz</a:t>
            </a:r>
          </a:p>
          <a:p>
            <a:pPr marL="358775" lvl="2" indent="-358775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in der Luftfahrt</a:t>
            </a:r>
            <a:endParaRPr lang="de-DE" sz="4000" b="1" dirty="0" smtClean="0">
              <a:solidFill>
                <a:srgbClr val="0000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3526" y="5486400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>
                <a:solidFill>
                  <a:srgbClr val="0000FF"/>
                </a:solidFill>
              </a:rPr>
              <a:t>https://doi.org/10.48441/4427.225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72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0" y="981074"/>
            <a:ext cx="3684587" cy="52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1963740"/>
            <a:ext cx="8616950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3200" b="1" dirty="0" smtClean="0">
                <a:solidFill>
                  <a:srgbClr val="008000"/>
                </a:solidFill>
              </a:rPr>
              <a:t>Forderung: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3200" b="1" dirty="0" smtClean="0">
                <a:solidFill>
                  <a:schemeClr val="tx1"/>
                </a:solidFill>
              </a:rPr>
              <a:t>Der </a:t>
            </a:r>
            <a:r>
              <a:rPr lang="de-DE" sz="3200" b="1" dirty="0" smtClean="0">
                <a:solidFill>
                  <a:srgbClr val="FF0000"/>
                </a:solidFill>
              </a:rPr>
              <a:t>Kraftstoffverbrauch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smtClean="0">
                <a:solidFill>
                  <a:schemeClr val="tx1"/>
                </a:solidFill>
              </a:rPr>
              <a:t>von Flugzeugen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3200" b="1" dirty="0" smtClean="0">
                <a:solidFill>
                  <a:srgbClr val="FF0000"/>
                </a:solidFill>
              </a:rPr>
              <a:t>muss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smtClean="0">
                <a:solidFill>
                  <a:schemeClr val="tx1"/>
                </a:solidFill>
              </a:rPr>
              <a:t>definiert und </a:t>
            </a:r>
            <a:r>
              <a:rPr lang="de-DE" sz="3200" b="1" dirty="0" smtClean="0">
                <a:solidFill>
                  <a:srgbClr val="FF0000"/>
                </a:solidFill>
              </a:rPr>
              <a:t>angegeben werden!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3200" b="1" dirty="0" smtClean="0">
              <a:solidFill>
                <a:srgbClr val="FF0000"/>
              </a:solidFill>
            </a:endParaRP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dirty="0" smtClean="0">
                <a:solidFill>
                  <a:schemeClr val="tx1"/>
                </a:solidFill>
              </a:rPr>
              <a:t>Ansonsten bleiben die Bürger uninformiert darüber,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dirty="0" smtClean="0">
                <a:solidFill>
                  <a:schemeClr val="tx1"/>
                </a:solidFill>
              </a:rPr>
              <a:t>was "alte Stinker" (T. Jarzombek) sind und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dirty="0" smtClean="0">
                <a:solidFill>
                  <a:schemeClr val="tx1"/>
                </a:solidFill>
              </a:rPr>
              <a:t>warum für ein "Abwrackprogramm" bzw. eine Flottenerneuerung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dirty="0" smtClean="0">
                <a:solidFill>
                  <a:schemeClr val="tx1"/>
                </a:solidFill>
              </a:rPr>
              <a:t>1 Mrd. Euro ausgegeben werden.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1600" dirty="0" smtClean="0">
              <a:solidFill>
                <a:schemeClr val="tx1"/>
              </a:solidFill>
            </a:endParaRP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smtClean="0">
                <a:solidFill>
                  <a:schemeClr val="tx1"/>
                </a:solidFill>
              </a:rPr>
              <a:t>https://youtu.be/jzl2zpoCuz0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smtClean="0">
                <a:solidFill>
                  <a:schemeClr val="tx1"/>
                </a:solidFill>
              </a:rPr>
              <a:t>https://perma.cc/AV2V-P7Q2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3400" y="895350"/>
            <a:ext cx="4155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Objektiv über Kraftstoffverbrauch reden!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825947"/>
            <a:ext cx="8224837" cy="446087"/>
          </a:xfrm>
        </p:spPr>
        <p:txBody>
          <a:bodyPr/>
          <a:lstStyle/>
          <a:p>
            <a:r>
              <a:rPr lang="de-DE" noProof="1" smtClean="0">
                <a:solidFill>
                  <a:srgbClr val="FF0000"/>
                </a:solidFill>
              </a:rPr>
              <a:t>CO2 – </a:t>
            </a:r>
            <a:r>
              <a:rPr lang="de-DE" dirty="0" smtClean="0">
                <a:solidFill>
                  <a:srgbClr val="FF0000"/>
                </a:solidFill>
              </a:rPr>
              <a:t>Äquivalente</a:t>
            </a:r>
            <a:endParaRPr lang="de-DE" noProof="1">
              <a:solidFill>
                <a:srgbClr val="FF0000"/>
              </a:solidFill>
            </a:endParaRPr>
          </a:p>
        </p:txBody>
      </p:sp>
      <p:grpSp>
        <p:nvGrpSpPr>
          <p:cNvPr id="3" name="Gruppieren 10"/>
          <p:cNvGrpSpPr/>
          <p:nvPr/>
        </p:nvGrpSpPr>
        <p:grpSpPr>
          <a:xfrm>
            <a:off x="612315" y="1829683"/>
            <a:ext cx="7474410" cy="3504317"/>
            <a:chOff x="717090" y="2144008"/>
            <a:chExt cx="7709815" cy="3611820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xmlns="" id="{0100492F-2409-4398-8B5D-54A8433E335E}"/>
                </a:ext>
              </a:extLst>
            </p:cNvPr>
            <p:cNvSpPr/>
            <p:nvPr/>
          </p:nvSpPr>
          <p:spPr bwMode="auto">
            <a:xfrm>
              <a:off x="717090" y="2144009"/>
              <a:ext cx="2044621" cy="1198375"/>
            </a:xfrm>
            <a:prstGeom prst="roundRect">
              <a:avLst/>
            </a:prstGeom>
            <a:solidFill>
              <a:schemeClr val="accent3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lang="nl-BE" sz="4000" dirty="0" smtClean="0">
                  <a:solidFill>
                    <a:schemeClr val="tx1"/>
                  </a:solidFill>
                </a:rPr>
                <a:t>CO</a:t>
              </a:r>
              <a:r>
                <a:rPr lang="nl-BE" sz="4000" baseline="-25000" dirty="0" smtClean="0">
                  <a:solidFill>
                    <a:schemeClr val="tx1"/>
                  </a:solidFill>
                </a:rPr>
                <a:t>2</a:t>
              </a:r>
              <a:endParaRPr kumimoji="0" lang="nl-B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xmlns="" id="{E7EEC83A-EAC7-47CC-B195-D953285531B0}"/>
                </a:ext>
              </a:extLst>
            </p:cNvPr>
            <p:cNvSpPr/>
            <p:nvPr/>
          </p:nvSpPr>
          <p:spPr bwMode="auto">
            <a:xfrm>
              <a:off x="3549687" y="2144008"/>
              <a:ext cx="2044621" cy="1198375"/>
            </a:xfrm>
            <a:prstGeom prst="roundRect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lang="en-US" sz="4000" noProof="1" smtClean="0"/>
                <a:t>NO</a:t>
              </a:r>
              <a:r>
                <a:rPr lang="en-US" sz="4000" baseline="-25000" noProof="1" smtClean="0"/>
                <a:t>x</a:t>
              </a:r>
              <a:endParaRPr kumimoji="0" lang="en-US" sz="4000" b="0" i="0" u="none" strike="noStrike" cap="none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12" name="Wolk 11">
              <a:extLst>
                <a:ext uri="{FF2B5EF4-FFF2-40B4-BE49-F238E27FC236}">
                  <a16:creationId xmlns:a16="http://schemas.microsoft.com/office/drawing/2014/main" xmlns="" id="{2D16D255-FEB5-4F40-905B-B1024E9CCD58}"/>
                </a:ext>
              </a:extLst>
            </p:cNvPr>
            <p:cNvSpPr/>
            <p:nvPr/>
          </p:nvSpPr>
          <p:spPr bwMode="auto">
            <a:xfrm>
              <a:off x="6382284" y="2144008"/>
              <a:ext cx="2044621" cy="1198375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nl-BE" sz="4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rPr>
                <a:t>AIC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xmlns="" id="{95F1E73F-018A-41C1-9B27-5C85145060A2}"/>
                </a:ext>
              </a:extLst>
            </p:cNvPr>
            <p:cNvSpPr/>
            <p:nvPr/>
          </p:nvSpPr>
          <p:spPr bwMode="auto">
            <a:xfrm>
              <a:off x="3549687" y="4557453"/>
              <a:ext cx="2044621" cy="119837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lang="nl-BE" sz="4800" dirty="0">
                  <a:latin typeface="HAW Frutiger Next Regular" pitchFamily="2" charset="0"/>
                </a:rPr>
                <a:t>m</a:t>
              </a:r>
              <a:r>
                <a:rPr lang="nl-BE" sz="4800" baseline="-25000" dirty="0">
                  <a:latin typeface="HAW Frutiger Next Regular" pitchFamily="2" charset="0"/>
                </a:rPr>
                <a:t>CO2,eq</a:t>
              </a:r>
              <a:endParaRPr kumimoji="0" lang="nl-BE" sz="4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xmlns="" id="{04B0945A-0B42-41AA-BAD7-8DBF07E303F7}"/>
                </a:ext>
              </a:extLst>
            </p:cNvPr>
            <p:cNvCxnSpPr/>
            <p:nvPr/>
          </p:nvCxnSpPr>
          <p:spPr bwMode="auto">
            <a:xfrm>
              <a:off x="1739401" y="3342384"/>
              <a:ext cx="1810286" cy="121506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xmlns="" id="{9FA21694-3764-4724-9077-1C9687C6D306}"/>
                </a:ext>
              </a:extLst>
            </p:cNvPr>
            <p:cNvCxnSpPr/>
            <p:nvPr/>
          </p:nvCxnSpPr>
          <p:spPr bwMode="auto">
            <a:xfrm flipH="1">
              <a:off x="5594308" y="3342383"/>
              <a:ext cx="1810287" cy="121507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xmlns="" id="{6D809788-C029-4491-879C-6D73D3EDC97C}"/>
                </a:ext>
              </a:extLst>
            </p:cNvPr>
            <p:cNvCxnSpPr/>
            <p:nvPr/>
          </p:nvCxnSpPr>
          <p:spPr bwMode="auto">
            <a:xfrm>
              <a:off x="4571998" y="3342383"/>
              <a:ext cx="0" cy="121507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5" name="Textfeld 14"/>
          <p:cNvSpPr txBox="1"/>
          <p:nvPr/>
        </p:nvSpPr>
        <p:spPr>
          <a:xfrm>
            <a:off x="457199" y="5676900"/>
            <a:ext cx="8067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noProof="1" smtClean="0">
                <a:solidFill>
                  <a:schemeClr val="tx1"/>
                </a:solidFill>
              </a:rPr>
              <a:t>CAERS, Brecht, SCHOLZ, Dieter, 2020.</a:t>
            </a:r>
            <a:r>
              <a:rPr lang="en-US" sz="1000" noProof="1" smtClean="0">
                <a:solidFill>
                  <a:schemeClr val="tx1"/>
                </a:solidFill>
              </a:rPr>
              <a:t> </a:t>
            </a:r>
            <a:r>
              <a:rPr lang="en-US" sz="1000" i="1" noProof="1" smtClean="0">
                <a:solidFill>
                  <a:schemeClr val="tx1"/>
                </a:solidFill>
              </a:rPr>
              <a:t>Conditions for Passenger Aircraft Minimum Fuel Consumption, Direct Operating Costs and Environmental Impact</a:t>
            </a:r>
            <a:r>
              <a:rPr lang="en-US" sz="1000" noProof="1" smtClean="0">
                <a:solidFill>
                  <a:schemeClr val="tx1"/>
                </a:solidFill>
              </a:rPr>
              <a:t>. </a:t>
            </a:r>
            <a:r>
              <a:rPr lang="de-DE" sz="1000" noProof="1" smtClean="0">
                <a:solidFill>
                  <a:schemeClr val="tx1"/>
                </a:solidFill>
              </a:rPr>
              <a:t>German Aerospace Congress 2020 (DLRK 2020),</a:t>
            </a:r>
            <a:r>
              <a:rPr lang="en-US" sz="1000" dirty="0" smtClean="0">
                <a:solidFill>
                  <a:schemeClr val="tx1"/>
                </a:solidFill>
              </a:rPr>
              <a:t> Online, 01.-03.09.2020</a:t>
            </a:r>
            <a:r>
              <a:rPr lang="de-DE" sz="1000" noProof="1" smtClean="0">
                <a:solidFill>
                  <a:schemeClr val="tx1"/>
                </a:solidFill>
              </a:rPr>
              <a:t>.</a:t>
            </a:r>
          </a:p>
          <a:p>
            <a:r>
              <a:rPr lang="de-DE" sz="1000" noProof="1" smtClean="0">
                <a:solidFill>
                  <a:schemeClr val="tx1"/>
                </a:solidFill>
              </a:rPr>
              <a:t>Available from: https://doi.org/10.5281/zenodo.4068135</a:t>
            </a:r>
          </a:p>
        </p:txBody>
      </p:sp>
    </p:spTree>
    <p:extLst>
      <p:ext uri="{BB962C8B-B14F-4D97-AF65-F5344CB8AC3E}">
        <p14:creationId xmlns:p14="http://schemas.microsoft.com/office/powerpoint/2010/main" xmlns="" val="3701040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478D4B57-82F6-466F-9F4F-A52E319A7A9A}"/>
              </a:ext>
            </a:extLst>
          </p:cNvPr>
          <p:cNvSpPr txBox="1">
            <a:spLocks/>
          </p:cNvSpPr>
          <p:nvPr/>
        </p:nvSpPr>
        <p:spPr>
          <a:xfrm>
            <a:off x="535781" y="835472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de-DE" kern="0" noProof="1" smtClean="0">
                <a:solidFill>
                  <a:srgbClr val="FF0000"/>
                </a:solidFill>
              </a:rPr>
              <a:t>Positive Umweltwirkung: Tiefer fliegen! </a:t>
            </a:r>
            <a:endParaRPr lang="de-DE" kern="0" noProof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153E09E7-AA27-456E-86DF-F632580C1AF3}"/>
                  </a:ext>
                </a:extLst>
              </p:cNvPr>
              <p:cNvSpPr txBox="1"/>
              <p:nvPr/>
            </p:nvSpPr>
            <p:spPr>
              <a:xfrm>
                <a:off x="6315608" y="1857198"/>
                <a:ext cx="2368810" cy="306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“Neutral” mix of 50 – 50 resource depletion and engine emissions</a:t>
                </a: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</a:rPr>
                  <a:t>Clear altitude boundary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  <m:r>
                          <a:rPr lang="nl-NL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nl-NL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visible</a:t>
                </a: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</a:rPr>
                  <a:t>Fuel consumption shape visible</a:t>
                </a: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</a:rPr>
                  <a:t>Fly low and slow</a:t>
                </a:r>
              </a:p>
            </p:txBody>
          </p:sp>
        </mc:Choice>
        <mc:Fallback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53E09E7-AA27-456E-86DF-F632580C1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608" y="1857198"/>
                <a:ext cx="2368810" cy="3065968"/>
              </a:xfrm>
              <a:prstGeom prst="rect">
                <a:avLst/>
              </a:prstGeom>
              <a:blipFill>
                <a:blip r:embed="rId3" cstate="print"/>
                <a:stretch>
                  <a:fillRect l="-1285" t="-596" r="-1285" b="-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A8F2867A-1626-4026-917B-9DF05A919198}"/>
              </a:ext>
            </a:extLst>
          </p:cNvPr>
          <p:cNvSpPr txBox="1"/>
          <p:nvPr/>
        </p:nvSpPr>
        <p:spPr>
          <a:xfrm>
            <a:off x="459581" y="5378674"/>
            <a:ext cx="5760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Units: normalized value between 0 and 1</a:t>
            </a:r>
          </a:p>
        </p:txBody>
      </p:sp>
      <p:pic>
        <p:nvPicPr>
          <p:cNvPr id="7" name="Picture 49">
            <a:extLst>
              <a:ext uri="{FF2B5EF4-FFF2-40B4-BE49-F238E27FC236}">
                <a16:creationId xmlns:a16="http://schemas.microsoft.com/office/drawing/2014/main" xmlns="" id="{EE7E4971-0D9F-4F30-8F42-07BEFF191F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81" y="1760079"/>
            <a:ext cx="5760085" cy="3406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erade Verbindung mit Pfeil 8"/>
          <p:cNvCxnSpPr/>
          <p:nvPr/>
        </p:nvCxnSpPr>
        <p:spPr bwMode="auto">
          <a:xfrm>
            <a:off x="295275" y="2066925"/>
            <a:ext cx="0" cy="31242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1266825" y="1647825"/>
            <a:ext cx="491490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903578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LCA und Ökolabel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für Flugzeuge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23875" y="895350"/>
            <a:ext cx="4243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Ökobilanz = Life Cycle Assessment (LCA)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124700" y="580072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Johanning 2014, 2016, 2017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438150" y="6080552"/>
            <a:ext cx="83629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ReCiPe Method: https://www.leidenuniv.nl/cml/ssp/publications/recipe_characterisation.pdf</a:t>
            </a:r>
          </a:p>
        </p:txBody>
      </p:sp>
      <p:grpSp>
        <p:nvGrpSpPr>
          <p:cNvPr id="40" name="Gruppieren 39"/>
          <p:cNvGrpSpPr/>
          <p:nvPr/>
        </p:nvGrpSpPr>
        <p:grpSpPr>
          <a:xfrm>
            <a:off x="654556" y="1244600"/>
            <a:ext cx="7458090" cy="4834467"/>
            <a:chOff x="654556" y="1244600"/>
            <a:chExt cx="7458090" cy="4834467"/>
          </a:xfrm>
        </p:grpSpPr>
        <p:sp>
          <p:nvSpPr>
            <p:cNvPr id="12" name="Rechteck 11"/>
            <p:cNvSpPr/>
            <p:nvPr/>
          </p:nvSpPr>
          <p:spPr bwMode="auto">
            <a:xfrm>
              <a:off x="7298267" y="3690408"/>
              <a:ext cx="778933" cy="2540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18" name="Rechteck 17"/>
            <p:cNvSpPr/>
            <p:nvPr/>
          </p:nvSpPr>
          <p:spPr bwMode="auto">
            <a:xfrm>
              <a:off x="3164417" y="1575858"/>
              <a:ext cx="1626658" cy="254000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3173942" y="5709708"/>
              <a:ext cx="1626658" cy="254000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143500" y="1568450"/>
              <a:ext cx="230063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tx1"/>
                  </a:solidFill>
                </a:rPr>
                <a:t>From</a:t>
              </a:r>
            </a:p>
            <a:p>
              <a:r>
                <a:rPr lang="de-DE" sz="1400" b="1" dirty="0" smtClean="0">
                  <a:solidFill>
                    <a:srgbClr val="0000FF"/>
                  </a:solidFill>
                </a:rPr>
                <a:t>Inventory </a:t>
              </a:r>
              <a:r>
                <a:rPr lang="de-DE" sz="1400" b="1" dirty="0" smtClean="0">
                  <a:solidFill>
                    <a:schemeClr val="tx1"/>
                  </a:solidFill>
                </a:rPr>
                <a:t>via</a:t>
              </a:r>
            </a:p>
            <a:p>
              <a:r>
                <a:rPr lang="de-DE" sz="1400" b="1" dirty="0" smtClean="0">
                  <a:solidFill>
                    <a:srgbClr val="0000FF"/>
                  </a:solidFill>
                </a:rPr>
                <a:t>Midpoint Categories </a:t>
              </a:r>
              <a:r>
                <a:rPr lang="de-DE" sz="1400" b="1" dirty="0" smtClean="0">
                  <a:solidFill>
                    <a:schemeClr val="tx1"/>
                  </a:solidFill>
                </a:rPr>
                <a:t>and</a:t>
              </a:r>
            </a:p>
            <a:p>
              <a:r>
                <a:rPr lang="de-DE" sz="1400" b="1" dirty="0" smtClean="0">
                  <a:solidFill>
                    <a:srgbClr val="0000FF"/>
                  </a:solidFill>
                </a:rPr>
                <a:t>Endpoint Categories </a:t>
              </a:r>
              <a:r>
                <a:rPr lang="de-DE" sz="1400" b="1" dirty="0" smtClean="0">
                  <a:solidFill>
                    <a:schemeClr val="tx1"/>
                  </a:solidFill>
                </a:rPr>
                <a:t>to a</a:t>
              </a:r>
            </a:p>
            <a:p>
              <a:r>
                <a:rPr lang="de-DE" sz="1400" b="1" dirty="0" smtClean="0">
                  <a:solidFill>
                    <a:srgbClr val="FF0000"/>
                  </a:solidFill>
                </a:rPr>
                <a:t>Singel Score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324811" y="4483100"/>
              <a:ext cx="1611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</a:rPr>
                <a:t>ReCiPe</a:t>
              </a:r>
            </a:p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http://www.lcia-recipe.net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54556" y="2044700"/>
              <a:ext cx="15167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/>
                  </a:solidFill>
                </a:rPr>
                <a:t>OpenLCA</a:t>
              </a:r>
            </a:p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http://www.openlca.org</a:t>
              </a:r>
            </a:p>
          </p:txBody>
        </p:sp>
        <p:cxnSp>
          <p:nvCxnSpPr>
            <p:cNvPr id="19" name="Gerade Verbindung mit Pfeil 18"/>
            <p:cNvCxnSpPr/>
            <p:nvPr/>
          </p:nvCxnSpPr>
          <p:spPr bwMode="auto">
            <a:xfrm>
              <a:off x="1428750" y="3857625"/>
              <a:ext cx="495300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1" name="Gerade Verbindung 20"/>
            <p:cNvCxnSpPr/>
            <p:nvPr/>
          </p:nvCxnSpPr>
          <p:spPr bwMode="auto">
            <a:xfrm flipV="1">
              <a:off x="1409700" y="2571750"/>
              <a:ext cx="0" cy="1314450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5" name="Gruppieren 34"/>
            <p:cNvGrpSpPr/>
            <p:nvPr/>
          </p:nvGrpSpPr>
          <p:grpSpPr>
            <a:xfrm>
              <a:off x="1927225" y="1244600"/>
              <a:ext cx="6185421" cy="4834467"/>
              <a:chOff x="1927225" y="1473200"/>
              <a:chExt cx="6185421" cy="4834467"/>
            </a:xfrm>
          </p:grpSpPr>
          <p:pic>
            <p:nvPicPr>
              <p:cNvPr id="478216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927225" y="1490525"/>
                <a:ext cx="6185421" cy="481714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Textfeld 23"/>
              <p:cNvSpPr txBox="1"/>
              <p:nvPr/>
            </p:nvSpPr>
            <p:spPr>
              <a:xfrm>
                <a:off x="3155583" y="1473200"/>
                <a:ext cx="164019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Midpoint categories</a:t>
                </a: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5279658" y="3330575"/>
                <a:ext cx="166584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Endpoint categories</a:t>
                </a:r>
              </a:p>
            </p:txBody>
          </p:sp>
        </p:grpSp>
        <p:sp>
          <p:nvSpPr>
            <p:cNvPr id="22" name="Textfeld 21"/>
            <p:cNvSpPr txBox="1"/>
            <p:nvPr/>
          </p:nvSpPr>
          <p:spPr>
            <a:xfrm>
              <a:off x="2181225" y="1543050"/>
              <a:ext cx="7328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FF0000"/>
                  </a:solidFill>
                </a:rPr>
                <a:t>Klima:</a:t>
              </a:r>
              <a:endParaRPr lang="de-DE" sz="1400" b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181225" y="5676900"/>
              <a:ext cx="901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FF0000"/>
                  </a:solidFill>
                </a:rPr>
                <a:t>Energie:</a:t>
              </a:r>
              <a:endParaRPr lang="de-DE" sz="1400" b="1" dirty="0" smtClean="0">
                <a:solidFill>
                  <a:srgbClr val="0000FF"/>
                </a:solidFill>
              </a:endParaRPr>
            </a:p>
          </p:txBody>
        </p:sp>
        <p:cxnSp>
          <p:nvCxnSpPr>
            <p:cNvPr id="28" name="Gerade Verbindung mit Pfeil 27"/>
            <p:cNvCxnSpPr/>
            <p:nvPr/>
          </p:nvCxnSpPr>
          <p:spPr bwMode="auto">
            <a:xfrm>
              <a:off x="4972050" y="1752600"/>
              <a:ext cx="2533650" cy="17145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3" name="Gruppieren 32"/>
            <p:cNvGrpSpPr/>
            <p:nvPr/>
          </p:nvGrpSpPr>
          <p:grpSpPr>
            <a:xfrm>
              <a:off x="1945908" y="2768600"/>
              <a:ext cx="877163" cy="646331"/>
              <a:chOff x="1945908" y="2997200"/>
              <a:chExt cx="877163" cy="646331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1945908" y="2997200"/>
                <a:ext cx="877163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Inventory</a:t>
                </a:r>
              </a:p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analysis</a:t>
                </a:r>
              </a:p>
              <a:p>
                <a:r>
                  <a:rPr lang="de-DE" sz="1200" b="1" dirty="0" smtClean="0">
                    <a:solidFill>
                      <a:schemeClr val="tx1"/>
                    </a:solidFill>
                  </a:rPr>
                  <a:t>results</a:t>
                </a:r>
              </a:p>
            </p:txBody>
          </p:sp>
          <p:sp>
            <p:nvSpPr>
              <p:cNvPr id="32" name="Rechteck 31"/>
              <p:cNvSpPr/>
              <p:nvPr/>
            </p:nvSpPr>
            <p:spPr bwMode="auto">
              <a:xfrm>
                <a:off x="1992842" y="3038474"/>
                <a:ext cx="778933" cy="201083"/>
              </a:xfrm>
              <a:prstGeom prst="rect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AW Frutiger Next Regular" pitchFamily="2" charset="0"/>
                </a:endParaRPr>
              </a:p>
            </p:txBody>
          </p:sp>
        </p:grpSp>
        <p:sp>
          <p:nvSpPr>
            <p:cNvPr id="38" name="Rechteck 37"/>
            <p:cNvSpPr/>
            <p:nvPr/>
          </p:nvSpPr>
          <p:spPr bwMode="auto">
            <a:xfrm>
              <a:off x="5343525" y="4724400"/>
              <a:ext cx="1552575" cy="2190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cxnSp>
          <p:nvCxnSpPr>
            <p:cNvPr id="29" name="Gerade Verbindung mit Pfeil 28"/>
            <p:cNvCxnSpPr/>
            <p:nvPr/>
          </p:nvCxnSpPr>
          <p:spPr bwMode="auto">
            <a:xfrm flipV="1">
              <a:off x="4972050" y="4133850"/>
              <a:ext cx="2533650" cy="17145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Rechteck 26"/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http://doi.org/10.5281/zenodo.4301103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5709" y="962025"/>
            <a:ext cx="3669679" cy="51863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295275" y="361417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  <a:latin typeface="+mn-lt"/>
              </a:rPr>
              <a:t>Kooperative Promotion lieferte:</a:t>
            </a:r>
          </a:p>
          <a:p>
            <a:endParaRPr lang="de-DE" sz="1600" dirty="0" smtClean="0">
              <a:solidFill>
                <a:schemeClr val="tx1"/>
              </a:solidFill>
              <a:latin typeface="+mn-lt"/>
            </a:endParaRPr>
          </a:p>
          <a:p>
            <a:r>
              <a:rPr lang="de-DE" sz="1600" dirty="0" smtClean="0">
                <a:solidFill>
                  <a:schemeClr val="tx1"/>
                </a:solidFill>
                <a:latin typeface="+mn-lt"/>
              </a:rPr>
              <a:t>JOHANNING</a:t>
            </a:r>
            <a:r>
              <a:rPr lang="de-DE" sz="1600" dirty="0" smtClean="0">
                <a:solidFill>
                  <a:schemeClr val="tx1"/>
                </a:solidFill>
                <a:latin typeface="+mn-lt"/>
              </a:rPr>
              <a:t>, Andreas: </a:t>
            </a:r>
            <a:r>
              <a:rPr lang="de-DE" sz="1600" b="1" i="1" dirty="0" smtClean="0">
                <a:solidFill>
                  <a:schemeClr val="tx1"/>
                </a:solidFill>
                <a:latin typeface="+mn-lt"/>
              </a:rPr>
              <a:t>Methodik zur Ökobilanzierung im Flugzeugvorentwurf</a:t>
            </a:r>
            <a:r>
              <a:rPr lang="de-DE" sz="1600" dirty="0" smtClean="0">
                <a:solidFill>
                  <a:schemeClr val="tx1"/>
                </a:solidFill>
                <a:latin typeface="+mn-lt"/>
              </a:rPr>
              <a:t>. München : Verlag Dr. Hut, 2017. </a:t>
            </a:r>
            <a:r>
              <a:rPr lang="de-DE" sz="1600" dirty="0" smtClean="0">
                <a:solidFill>
                  <a:schemeClr val="tx1"/>
                </a:solidFill>
                <a:latin typeface="+mn-lt"/>
              </a:rPr>
              <a:t>–</a:t>
            </a:r>
          </a:p>
          <a:p>
            <a:r>
              <a:rPr lang="de-DE" sz="1600" dirty="0" smtClean="0">
                <a:solidFill>
                  <a:schemeClr val="tx1"/>
                </a:solidFill>
                <a:latin typeface="+mn-lt"/>
              </a:rPr>
              <a:t>ISBN </a:t>
            </a:r>
            <a:r>
              <a:rPr lang="de-DE" sz="1600" dirty="0" smtClean="0">
                <a:solidFill>
                  <a:schemeClr val="tx1"/>
                </a:solidFill>
                <a:latin typeface="+mn-lt"/>
              </a:rPr>
              <a:t>978-3-8439-3179-3, Dissertation, Download: http://Airport2030.ProfScholz.de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"/>
          <p:cNvSpPr txBox="1">
            <a:spLocks noChangeArrowheads="1"/>
          </p:cNvSpPr>
          <p:nvPr/>
        </p:nvSpPr>
        <p:spPr bwMode="auto">
          <a:xfrm>
            <a:off x="454026" y="1744665"/>
            <a:ext cx="4060824" cy="266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800" b="1" dirty="0" smtClean="0">
                <a:solidFill>
                  <a:schemeClr val="tx1"/>
                </a:solidFill>
              </a:rPr>
              <a:t>Jedes </a:t>
            </a:r>
            <a:r>
              <a:rPr lang="de-DE" sz="2800" b="1" dirty="0" smtClean="0">
                <a:solidFill>
                  <a:srgbClr val="008000"/>
                </a:solidFill>
              </a:rPr>
              <a:t>Flugzeug</a:t>
            </a:r>
            <a:r>
              <a:rPr lang="de-DE" sz="2800" b="1" dirty="0" smtClean="0">
                <a:solidFill>
                  <a:schemeClr val="tx1"/>
                </a:solidFill>
              </a:rPr>
              <a:t> einer Flugesellschaft </a:t>
            </a:r>
            <a:r>
              <a:rPr lang="de-DE" sz="2800" b="1" dirty="0" smtClean="0">
                <a:solidFill>
                  <a:srgbClr val="008000"/>
                </a:solidFill>
              </a:rPr>
              <a:t>erhält</a:t>
            </a:r>
            <a:r>
              <a:rPr lang="de-DE" sz="2800" b="1" dirty="0" smtClean="0">
                <a:solidFill>
                  <a:schemeClr val="tx1"/>
                </a:solidFill>
              </a:rPr>
              <a:t> ein </a:t>
            </a:r>
            <a:r>
              <a:rPr lang="de-DE" sz="2800" b="1" dirty="0" smtClean="0">
                <a:solidFill>
                  <a:srgbClr val="008000"/>
                </a:solidFill>
              </a:rPr>
              <a:t>Ökolabel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sz="2800" b="1" dirty="0" smtClean="0">
              <a:solidFill>
                <a:srgbClr val="008000"/>
              </a:solidFill>
            </a:endParaRP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400" b="1" dirty="0" smtClean="0">
                <a:solidFill>
                  <a:schemeClr val="tx1"/>
                </a:solidFill>
              </a:rPr>
              <a:t>Vergleich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400" b="1" dirty="0" smtClean="0">
                <a:solidFill>
                  <a:schemeClr val="tx1"/>
                </a:solidFill>
              </a:rPr>
              <a:t>aller Passagierflugzeuge</a:t>
            </a:r>
          </a:p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400" b="1" dirty="0" smtClean="0">
                <a:solidFill>
                  <a:schemeClr val="tx1"/>
                </a:solidFill>
              </a:rPr>
              <a:t>untereinander (A bis G)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04825" y="895350"/>
            <a:ext cx="3364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Von der Ökobilanz zum Ökolabel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38150" y="5695950"/>
            <a:ext cx="434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1" smtClean="0">
                <a:solidFill>
                  <a:schemeClr val="tx1"/>
                </a:solidFill>
              </a:rPr>
              <a:t>SCHOLZ, Dieter, 2017. </a:t>
            </a:r>
            <a:r>
              <a:rPr lang="en-US" sz="1000" i="1" noProof="1" smtClean="0">
                <a:solidFill>
                  <a:schemeClr val="tx1"/>
                </a:solidFill>
              </a:rPr>
              <a:t>An Ecolabel for Aircraft</a:t>
            </a:r>
            <a:r>
              <a:rPr lang="en-US" sz="1000" noProof="1" smtClean="0">
                <a:solidFill>
                  <a:schemeClr val="tx1"/>
                </a:solidFill>
              </a:rPr>
              <a:t>. German Aerospace Congress 2017 (DLRK 2017), Munich, Germany, 05.-07.09.2017. Available from: https://doi.org/10.5281/zenodo.4072826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800725" y="5676900"/>
            <a:ext cx="282892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sz="1000" dirty="0" smtClean="0">
                <a:solidFill>
                  <a:schemeClr val="tx1"/>
                </a:solidFill>
              </a:rPr>
              <a:t>Kraftstoff wird zugeordnet entsprechend der genutzten </a:t>
            </a:r>
            <a:r>
              <a:rPr lang="de-DE" sz="1000" dirty="0" smtClean="0">
                <a:solidFill>
                  <a:schemeClr val="tx1"/>
                </a:solidFill>
              </a:rPr>
              <a:t>Kabinenfläche pro Sitzplatz in </a:t>
            </a:r>
            <a:r>
              <a:rPr lang="de-DE" sz="1000" dirty="0" smtClean="0">
                <a:solidFill>
                  <a:schemeClr val="tx1"/>
                </a:solidFill>
              </a:rPr>
              <a:t>jeder Klasse.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9775" y="933449"/>
            <a:ext cx="3132137" cy="4675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Wasserstoff (LH2)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9213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mtClean="0">
                <a:solidFill>
                  <a:srgbClr val="FF0000"/>
                </a:solidFill>
              </a:rPr>
              <a:t>Airbus: "Zero-Emission" Hybrid – Wasserstoff Passagierflugzeug</a:t>
            </a:r>
            <a:endParaRPr lang="de-DE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68540" y="5105400"/>
            <a:ext cx="83332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just">
              <a:lnSpc>
                <a:spcPct val="120000"/>
              </a:lnSpc>
            </a:pPr>
            <a:r>
              <a:rPr lang="en-US" sz="1200" b="1" dirty="0" smtClean="0">
                <a:solidFill>
                  <a:schemeClr val="tx1"/>
                </a:solidFill>
              </a:rPr>
              <a:t>"At  Airbus, we have the </a:t>
            </a:r>
            <a:r>
              <a:rPr lang="en-US" sz="1200" b="1" dirty="0" smtClean="0">
                <a:solidFill>
                  <a:srgbClr val="CC0099"/>
                </a:solidFill>
              </a:rPr>
              <a:t>ambition</a:t>
            </a:r>
            <a:r>
              <a:rPr lang="en-US" sz="1200" b="1" dirty="0" smtClean="0">
                <a:solidFill>
                  <a:schemeClr val="tx1"/>
                </a:solidFill>
              </a:rPr>
              <a:t> to develop the world’s </a:t>
            </a:r>
            <a:r>
              <a:rPr lang="en-US" sz="1200" b="1" dirty="0" smtClean="0">
                <a:solidFill>
                  <a:srgbClr val="FF0000"/>
                </a:solidFill>
              </a:rPr>
              <a:t>first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</a:rPr>
              <a:t>zero-emission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commercial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</a:rPr>
              <a:t>aircraft</a:t>
            </a:r>
            <a:r>
              <a:rPr lang="en-US" sz="1200" b="1" dirty="0" smtClean="0">
                <a:solidFill>
                  <a:schemeClr val="tx1"/>
                </a:solidFill>
              </a:rPr>
              <a:t> by </a:t>
            </a:r>
            <a:r>
              <a:rPr lang="en-US" sz="1200" b="1" dirty="0" smtClean="0">
                <a:solidFill>
                  <a:srgbClr val="FF0000"/>
                </a:solidFill>
              </a:rPr>
              <a:t>2035</a:t>
            </a:r>
            <a:r>
              <a:rPr lang="en-US" sz="1200" b="1" dirty="0" smtClean="0">
                <a:solidFill>
                  <a:schemeClr val="tx1"/>
                </a:solidFill>
              </a:rPr>
              <a:t>."</a:t>
            </a:r>
          </a:p>
          <a:p>
            <a:pPr marL="0" lvl="1" indent="0" algn="just">
              <a:lnSpc>
                <a:spcPct val="12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Statement from 2020-09-21.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514475"/>
            <a:ext cx="8233878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568539" y="5696837"/>
            <a:ext cx="820398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b="1" dirty="0" smtClean="0">
                <a:solidFill>
                  <a:schemeClr val="tx1"/>
                </a:solidFill>
              </a:rPr>
              <a:t>Beware! </a:t>
            </a:r>
            <a:r>
              <a:rPr lang="en-US" sz="1200" b="1" dirty="0" smtClean="0">
                <a:solidFill>
                  <a:srgbClr val="FF0000"/>
                </a:solidFill>
              </a:rPr>
              <a:t>"Zero-emission" is never possible</a:t>
            </a:r>
            <a:r>
              <a:rPr lang="en-US" sz="1200" b="1" dirty="0" smtClean="0">
                <a:solidFill>
                  <a:schemeClr val="tx1"/>
                </a:solidFill>
              </a:rPr>
              <a:t>; not for aircraft, not for animals/humans (CO2, CH4).</a:t>
            </a:r>
          </a:p>
          <a:p>
            <a:pPr algn="just">
              <a:lnSpc>
                <a:spcPct val="12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For details: SCHOLZ, Dieter, 2020. </a:t>
            </a:r>
            <a:r>
              <a:rPr lang="en-US" sz="1200" i="1" dirty="0" smtClean="0">
                <a:solidFill>
                  <a:srgbClr val="0000FF"/>
                </a:solidFill>
              </a:rPr>
              <a:t>Design of Hydrogen Passenger Aircraft – How much 'Zero-Emission' is Possible? 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xmlns="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36304" y="873572"/>
            <a:ext cx="8224837" cy="78377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kern="0" noProof="1" smtClean="0">
                <a:solidFill>
                  <a:srgbClr val="FF0000"/>
                </a:solidFill>
              </a:rPr>
              <a:t>Berechnung der Emission von Kerosin- und Wasserstoffflugzeugen –</a:t>
            </a:r>
          </a:p>
          <a:p>
            <a:pPr>
              <a:lnSpc>
                <a:spcPct val="120000"/>
              </a:lnSpc>
            </a:pPr>
            <a:r>
              <a:rPr lang="en-US" kern="0" noProof="1" smtClean="0">
                <a:solidFill>
                  <a:srgbClr val="FF0000"/>
                </a:solidFill>
              </a:rPr>
              <a:t>Ein Vergleich</a:t>
            </a:r>
          </a:p>
          <a:p>
            <a:pPr>
              <a:lnSpc>
                <a:spcPct val="120000"/>
              </a:lnSpc>
            </a:pPr>
            <a:endParaRPr lang="en-US" kern="0" noProof="1">
              <a:solidFill>
                <a:srgbClr val="FF0000"/>
              </a:solidFill>
            </a:endParaRP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4" y="3162300"/>
            <a:ext cx="4373334" cy="266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573" y="2667000"/>
            <a:ext cx="4373334" cy="318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22"/>
          <p:cNvSpPr txBox="1"/>
          <p:nvPr/>
        </p:nvSpPr>
        <p:spPr>
          <a:xfrm>
            <a:off x="152400" y="1709736"/>
            <a:ext cx="4343400" cy="1357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baseline="0" noProof="1" smtClean="0"/>
              <a:t>Here </a:t>
            </a:r>
            <a:r>
              <a:rPr lang="en-US" sz="1100" baseline="0" noProof="1" smtClean="0">
                <a:solidFill>
                  <a:srgbClr val="CC0099"/>
                </a:solidFill>
              </a:rPr>
              <a:t>secondary effects</a:t>
            </a:r>
            <a:r>
              <a:rPr lang="en-US" sz="1100" baseline="0" noProof="1" smtClean="0">
                <a:solidFill>
                  <a:srgbClr val="008000"/>
                </a:solidFill>
              </a:rPr>
              <a:t> </a:t>
            </a:r>
            <a:r>
              <a:rPr lang="en-US" sz="1100" baseline="0" noProof="1" smtClean="0"/>
              <a:t>are applied on top of the primary effect for </a:t>
            </a:r>
            <a:r>
              <a:rPr lang="en-US" sz="1100" baseline="0" noProof="1" smtClean="0">
                <a:solidFill>
                  <a:srgbClr val="008000"/>
                </a:solidFill>
              </a:rPr>
              <a:t>contrails</a:t>
            </a:r>
            <a:r>
              <a:rPr lang="en-US" sz="1100" baseline="0" noProof="1" smtClean="0"/>
              <a:t> due to larger ice crystals (factor 0.77) and for visible contrails (factor 0.77 </a:t>
            </a:r>
            <a:r>
              <a:rPr lang="en-US" sz="1100" u="sng" baseline="0" noProof="1" smtClean="0"/>
              <a:t>assumed</a:t>
            </a:r>
            <a:r>
              <a:rPr lang="en-US" sz="1100" baseline="0" noProof="1" smtClean="0"/>
              <a:t>) leading all together to a </a:t>
            </a:r>
            <a:r>
              <a:rPr lang="en-US" sz="1100" baseline="0" noProof="1" smtClean="0">
                <a:solidFill>
                  <a:srgbClr val="008000"/>
                </a:solidFill>
              </a:rPr>
              <a:t>reduction factor </a:t>
            </a:r>
            <a:r>
              <a:rPr lang="en-US" sz="1100" baseline="0" noProof="1" smtClean="0"/>
              <a:t>of 0.77² = </a:t>
            </a:r>
            <a:r>
              <a:rPr lang="en-US" sz="1100" baseline="0" noProof="1" smtClean="0">
                <a:solidFill>
                  <a:srgbClr val="008000"/>
                </a:solidFill>
              </a:rPr>
              <a:t>0.6</a:t>
            </a:r>
            <a:r>
              <a:rPr lang="en-US" sz="1100" baseline="0" noProof="1" smtClean="0"/>
              <a:t>. The </a:t>
            </a:r>
            <a:r>
              <a:rPr lang="en-US" sz="1100" baseline="0" noProof="1" smtClean="0">
                <a:solidFill>
                  <a:srgbClr val="008000"/>
                </a:solidFill>
              </a:rPr>
              <a:t>same factor is </a:t>
            </a:r>
            <a:r>
              <a:rPr lang="en-US" sz="1100" u="sng" baseline="0" noProof="1" smtClean="0">
                <a:solidFill>
                  <a:srgbClr val="008000"/>
                </a:solidFill>
              </a:rPr>
              <a:t>assumed</a:t>
            </a:r>
            <a:r>
              <a:rPr lang="en-US" sz="1100" baseline="0" noProof="1" smtClean="0">
                <a:solidFill>
                  <a:srgbClr val="008000"/>
                </a:solidFill>
              </a:rPr>
              <a:t> for </a:t>
            </a:r>
            <a:r>
              <a:rPr lang="en-US" sz="1100" noProof="1" smtClean="0">
                <a:solidFill>
                  <a:srgbClr val="008000"/>
                </a:solidFill>
              </a:rPr>
              <a:t>cirrus clouds</a:t>
            </a:r>
            <a:r>
              <a:rPr lang="en-US" sz="1100" noProof="1" smtClean="0"/>
              <a:t>. </a:t>
            </a:r>
            <a:r>
              <a:rPr lang="en-US" sz="1100" baseline="0" noProof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</a:t>
            </a:r>
            <a:r>
              <a:rPr lang="en-US" sz="1100" baseline="0" noProof="1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NOx a factor of 0.35 is </a:t>
            </a:r>
            <a:r>
              <a:rPr lang="en-US" sz="1100" u="sng" baseline="0" noProof="1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assumed</a:t>
            </a:r>
            <a:r>
              <a:rPr lang="en-US" sz="1100" baseline="0" noProof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to lean combustion</a:t>
            </a:r>
            <a:r>
              <a:rPr lang="en-US" sz="1100" noProof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low flame temperature. With that </a:t>
            </a:r>
            <a:r>
              <a:rPr lang="en-US" sz="1100" baseline="0" noProof="1" smtClean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equivalent CO2 mass is now in the order of that for kerosene propulsion</a:t>
            </a:r>
            <a:r>
              <a:rPr lang="en-US" noProof="1" smtClean="0"/>
              <a:t>. See Excel table:</a:t>
            </a:r>
          </a:p>
          <a:p>
            <a:pPr algn="just"/>
            <a:r>
              <a:rPr lang="en-US" noProof="1" smtClean="0"/>
              <a:t>https://doi.org/10.7910/DVN/DLJUUK</a:t>
            </a:r>
            <a:endParaRPr lang="en-US" sz="1100" noProof="1"/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49" y="1330517"/>
            <a:ext cx="1628775" cy="128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22"/>
          <p:cNvSpPr txBox="1"/>
          <p:nvPr/>
        </p:nvSpPr>
        <p:spPr>
          <a:xfrm>
            <a:off x="5019675" y="1719261"/>
            <a:ext cx="2162173" cy="900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baseline="0" noProof="1" smtClean="0">
                <a:solidFill>
                  <a:srgbClr val="CC0099"/>
                </a:solidFill>
              </a:rPr>
              <a:t>LH2 versus kerosene aircraft</a:t>
            </a:r>
            <a:r>
              <a:rPr lang="en-US" sz="1100" noProof="1" smtClean="0">
                <a:solidFill>
                  <a:srgbClr val="CC0099"/>
                </a:solidFill>
              </a:rPr>
              <a:t> </a:t>
            </a:r>
            <a:r>
              <a:rPr lang="en-US" sz="1100" baseline="0" noProof="1" smtClean="0"/>
              <a:t>as function of altitude. </a:t>
            </a:r>
            <a:r>
              <a:rPr lang="en-US" sz="1100" baseline="0" noProof="1" smtClean="0">
                <a:solidFill>
                  <a:srgbClr val="008000"/>
                </a:solidFill>
              </a:rPr>
              <a:t>LH2 aircraft benefit at high or low altitudes </a:t>
            </a:r>
            <a:r>
              <a:rPr lang="en-US" sz="1100" baseline="0" noProof="1" smtClean="0"/>
              <a:t>compared to kerosene aircraft.</a:t>
            </a:r>
            <a:endParaRPr lang="en-US" sz="1100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522288" y="944563"/>
            <a:ext cx="843121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ctr"/>
          <a:lstStyle/>
          <a:p>
            <a:pPr>
              <a:lnSpc>
                <a:spcPct val="120000"/>
              </a:lnSpc>
              <a:defRPr/>
            </a:pP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Energiereserven oder Atmosphäre  </a:t>
            </a: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–  </a:t>
            </a: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Was ist das Problem</a:t>
            </a: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?</a:t>
            </a:r>
            <a:endParaRPr lang="de-DE" sz="1600" b="1" kern="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338264"/>
            <a:ext cx="4195763" cy="328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200150" y="4701570"/>
            <a:ext cx="7496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Die beiden Fässer symbolisieren: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Links: </a:t>
            </a:r>
            <a:r>
              <a:rPr lang="de-DE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Fossile Energiereserven </a:t>
            </a: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Rechts: </a:t>
            </a: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Endliche Kapazität der Atmosphäre </a:t>
            </a:r>
            <a:r>
              <a:rPr lang="de-DE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Emissionen </a:t>
            </a: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aufzunehmen.</a:t>
            </a:r>
          </a:p>
          <a:p>
            <a:pPr algn="just"/>
            <a:r>
              <a:rPr lang="de-DE" sz="1600" dirty="0" smtClean="0">
                <a:solidFill>
                  <a:srgbClr val="000000"/>
                </a:solidFill>
              </a:rPr>
              <a:t>Einfach zu verstehen: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600" dirty="0" smtClean="0">
                <a:solidFill>
                  <a:srgbClr val="000000"/>
                </a:solidFill>
              </a:rPr>
              <a:t>Es funktioniert nicht, den Hahn jedes Jahr weiter zu öffnen.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Der Hahn muss geschlossen werden.</a:t>
            </a:r>
            <a:endParaRPr lang="de-DE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" y="1419226"/>
            <a:ext cx="2913312" cy="4057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5" y="8451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EU-Study, May 2020</a:t>
            </a:r>
            <a:endParaRPr lang="en-US" noProof="1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46130" y="5484168"/>
            <a:ext cx="2494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https://doi.org/10.2843/471510</a:t>
            </a:r>
          </a:p>
          <a:p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https://perma.cc/BJJ6-5L74</a:t>
            </a:r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2" name="Gruppieren 13"/>
          <p:cNvGrpSpPr/>
          <p:nvPr/>
        </p:nvGrpSpPr>
        <p:grpSpPr>
          <a:xfrm>
            <a:off x="3190874" y="1096391"/>
            <a:ext cx="5857876" cy="1758828"/>
            <a:chOff x="3171824" y="1363091"/>
            <a:chExt cx="5857876" cy="1758828"/>
          </a:xfrm>
        </p:grpSpPr>
        <p:pic>
          <p:nvPicPr>
            <p:cNvPr id="1341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1824" y="1363091"/>
              <a:ext cx="5857876" cy="1758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Gerade Verbindung 8"/>
            <p:cNvCxnSpPr/>
            <p:nvPr/>
          </p:nvCxnSpPr>
          <p:spPr bwMode="auto">
            <a:xfrm>
              <a:off x="3333750" y="1990725"/>
              <a:ext cx="5181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 Verbindung 10"/>
            <p:cNvCxnSpPr/>
            <p:nvPr/>
          </p:nvCxnSpPr>
          <p:spPr bwMode="auto">
            <a:xfrm>
              <a:off x="3333750" y="2657475"/>
              <a:ext cx="5181600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5" y="5848350"/>
            <a:ext cx="1543050" cy="44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hteck 15"/>
          <p:cNvSpPr/>
          <p:nvPr/>
        </p:nvSpPr>
        <p:spPr>
          <a:xfrm>
            <a:off x="1717755" y="5922318"/>
            <a:ext cx="1327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and many others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642759" y="902643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Emissions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pSp>
        <p:nvGrpSpPr>
          <p:cNvPr id="3" name="Gruppieren 28"/>
          <p:cNvGrpSpPr/>
          <p:nvPr/>
        </p:nvGrpSpPr>
        <p:grpSpPr>
          <a:xfrm>
            <a:off x="3248405" y="2826693"/>
            <a:ext cx="4980815" cy="3469332"/>
            <a:chOff x="3629405" y="2826693"/>
            <a:chExt cx="4980815" cy="3469332"/>
          </a:xfrm>
        </p:grpSpPr>
        <p:pic>
          <p:nvPicPr>
            <p:cNvPr id="13415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29405" y="3112210"/>
              <a:ext cx="4980815" cy="3183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hteck 18"/>
            <p:cNvSpPr/>
            <p:nvPr/>
          </p:nvSpPr>
          <p:spPr>
            <a:xfrm>
              <a:off x="5138341" y="2826693"/>
              <a:ext cx="19704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Energy / Primary Energy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Rechteck 19"/>
          <p:cNvSpPr/>
          <p:nvPr/>
        </p:nvSpPr>
        <p:spPr>
          <a:xfrm>
            <a:off x="8519716" y="2121843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≠ 0%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8763000" y="981075"/>
            <a:ext cx="0" cy="115252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hteck 25"/>
          <p:cNvSpPr/>
          <p:nvPr/>
        </p:nvSpPr>
        <p:spPr>
          <a:xfrm>
            <a:off x="8241718" y="3845868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1.7</a:t>
            </a:r>
            <a:endParaRPr lang="en-US" sz="1200" b="1" dirty="0" smtClean="0">
              <a:solidFill>
                <a:srgbClr val="0000FF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8241718" y="4988868"/>
            <a:ext cx="84991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4.6</a:t>
            </a:r>
          </a:p>
          <a:p>
            <a:r>
              <a:rPr lang="de-DE" sz="600" b="1" dirty="0" smtClean="0">
                <a:solidFill>
                  <a:srgbClr val="FF0000"/>
                </a:solidFill>
              </a:rPr>
              <a:t> </a:t>
            </a:r>
            <a:endParaRPr lang="de-DE" sz="600" b="1" dirty="0" smtClean="0">
              <a:solidFill>
                <a:srgbClr val="FF0000"/>
              </a:solidFill>
            </a:endParaRPr>
          </a:p>
          <a:p>
            <a:r>
              <a:rPr lang="de-DE" sz="1200" dirty="0" smtClean="0">
                <a:solidFill>
                  <a:srgbClr val="CC0099"/>
                </a:solidFill>
              </a:rPr>
              <a:t>PtL:</a:t>
            </a:r>
          </a:p>
          <a:p>
            <a:r>
              <a:rPr lang="de-DE" sz="1200" dirty="0" smtClean="0">
                <a:solidFill>
                  <a:srgbClr val="CC0099"/>
                </a:solidFill>
              </a:rPr>
              <a:t>2.7 times</a:t>
            </a:r>
          </a:p>
          <a:p>
            <a:r>
              <a:rPr lang="de-DE" sz="1200" dirty="0" smtClean="0">
                <a:solidFill>
                  <a:srgbClr val="CC0099"/>
                </a:solidFill>
              </a:rPr>
              <a:t>more</a:t>
            </a:r>
          </a:p>
          <a:p>
            <a:r>
              <a:rPr lang="de-DE" sz="1200" dirty="0" smtClean="0">
                <a:solidFill>
                  <a:srgbClr val="CC0099"/>
                </a:solidFill>
              </a:rPr>
              <a:t>than LH2</a:t>
            </a:r>
            <a:r>
              <a:rPr lang="de-DE" sz="1200" dirty="0" smtClean="0">
                <a:solidFill>
                  <a:srgbClr val="CC0099"/>
                </a:solidFill>
              </a:rPr>
              <a:t>!</a:t>
            </a:r>
            <a:endParaRPr lang="en-US" sz="1200" dirty="0" smtClean="0">
              <a:solidFill>
                <a:srgbClr val="CC0099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8179652" y="3036243"/>
            <a:ext cx="9941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 smtClean="0">
                <a:solidFill>
                  <a:srgbClr val="FF0000"/>
                </a:solidFill>
              </a:rPr>
              <a:t>energy </a:t>
            </a:r>
            <a:r>
              <a:rPr lang="de-DE" sz="1000" b="1" dirty="0" smtClean="0">
                <a:solidFill>
                  <a:srgbClr val="FF0000"/>
                </a:solidFill>
              </a:rPr>
              <a:t>factor</a:t>
            </a:r>
            <a:endParaRPr lang="de-DE" sz="1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65" y="1633539"/>
            <a:ext cx="8868434" cy="460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9213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Betankung eines A350 einmal pro Tag</a:t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>
                <a:solidFill>
                  <a:srgbClr val="FF0000"/>
                </a:solidFill>
              </a:rPr>
              <a:t>kann mit 52 großen Windrädern (je 4.6 MW) erreicht werden</a:t>
            </a:r>
            <a:endParaRPr lang="en-US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Elektrisches Fliegen ?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552450" y="819150"/>
            <a:ext cx="4004622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600" b="1" dirty="0" smtClean="0">
                <a:solidFill>
                  <a:srgbClr val="FF0000"/>
                </a:solidFill>
              </a:rPr>
              <a:t>Berechnung der maximalen Reichweite</a:t>
            </a:r>
          </a:p>
          <a:p>
            <a:pPr>
              <a:lnSpc>
                <a:spcPct val="120000"/>
              </a:lnSpc>
            </a:pPr>
            <a:r>
              <a:rPr lang="de-DE" sz="1600" b="1" dirty="0" smtClean="0">
                <a:solidFill>
                  <a:srgbClr val="FF0000"/>
                </a:solidFill>
              </a:rPr>
              <a:t>beim batterie–elektrischen Fliegen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495300" y="1589088"/>
            <a:ext cx="5505450" cy="4041775"/>
            <a:chOff x="495300" y="1589088"/>
            <a:chExt cx="5505450" cy="4041775"/>
          </a:xfrm>
        </p:grpSpPr>
        <p:graphicFrame>
          <p:nvGraphicFramePr>
            <p:cNvPr id="10" name="Objekt 9"/>
            <p:cNvGraphicFramePr>
              <a:graphicFrameLocks noChangeAspect="1"/>
            </p:cNvGraphicFramePr>
            <p:nvPr/>
          </p:nvGraphicFramePr>
          <p:xfrm>
            <a:off x="557213" y="1589088"/>
            <a:ext cx="5443537" cy="4041775"/>
          </p:xfrm>
          <a:graphic>
            <a:graphicData uri="http://schemas.openxmlformats.org/presentationml/2006/ole">
              <p:oleObj spid="_x0000_s370692" name="Equation" r:id="rId3" imgW="3479760" imgH="2387520" progId="Equation.3">
                <p:embed/>
              </p:oleObj>
            </a:graphicData>
          </a:graphic>
        </p:graphicFrame>
        <p:sp>
          <p:nvSpPr>
            <p:cNvPr id="5" name="Rechteck 4"/>
            <p:cNvSpPr/>
            <p:nvPr/>
          </p:nvSpPr>
          <p:spPr bwMode="auto">
            <a:xfrm>
              <a:off x="495300" y="4200525"/>
              <a:ext cx="2752725" cy="714375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</p:grpSp>
      <p:graphicFrame>
        <p:nvGraphicFramePr>
          <p:cNvPr id="370693" name="Object 5"/>
          <p:cNvGraphicFramePr>
            <a:graphicFrameLocks noChangeAspect="1"/>
          </p:cNvGraphicFramePr>
          <p:nvPr/>
        </p:nvGraphicFramePr>
        <p:xfrm>
          <a:off x="6635750" y="939800"/>
          <a:ext cx="2309813" cy="2513013"/>
        </p:xfrm>
        <a:graphic>
          <a:graphicData uri="http://schemas.openxmlformats.org/presentationml/2006/ole">
            <p:oleObj spid="_x0000_s370693" name="Equation" r:id="rId4" imgW="2311200" imgH="2514600" progId="Equation.3">
              <p:embed/>
            </p:oleObj>
          </a:graphicData>
        </a:graphic>
      </p:graphicFrame>
      <p:pic>
        <p:nvPicPr>
          <p:cNvPr id="3706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2986" y="3562350"/>
            <a:ext cx="5398614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0695" name="Object 7"/>
          <p:cNvGraphicFramePr>
            <a:graphicFrameLocks noChangeAspect="1"/>
          </p:cNvGraphicFramePr>
          <p:nvPr/>
        </p:nvGraphicFramePr>
        <p:xfrm>
          <a:off x="7191375" y="3733800"/>
          <a:ext cx="941388" cy="1038225"/>
        </p:xfrm>
        <a:graphic>
          <a:graphicData uri="http://schemas.openxmlformats.org/presentationml/2006/ole">
            <p:oleObj spid="_x0000_s370695" name="Equation" r:id="rId6" imgW="152280" imgH="203040" progId="Equation.3">
              <p:embed/>
            </p:oleObj>
          </a:graphicData>
        </a:graphic>
      </p:graphicFrame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7191375" y="4743450"/>
          <a:ext cx="941388" cy="1038225"/>
        </p:xfrm>
        <a:graphic>
          <a:graphicData uri="http://schemas.openxmlformats.org/presentationml/2006/ole">
            <p:oleObj spid="_x0000_s370696" name="Equation" r:id="rId7" imgW="152280" imgH="203040" progId="Equation.3">
              <p:embed/>
            </p:oleObj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8013700" y="3968750"/>
          <a:ext cx="917575" cy="490538"/>
        </p:xfrm>
        <a:graphic>
          <a:graphicData uri="http://schemas.openxmlformats.org/presentationml/2006/ole">
            <p:oleObj spid="_x0000_s370697" name="Equation" r:id="rId8" imgW="761760" imgH="406080" progId="Equation.3">
              <p:embed/>
            </p:oleObj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/>
        </p:nvGraphicFramePr>
        <p:xfrm>
          <a:off x="8013700" y="4968875"/>
          <a:ext cx="917575" cy="490538"/>
        </p:xfrm>
        <a:graphic>
          <a:graphicData uri="http://schemas.openxmlformats.org/presentationml/2006/ole">
            <p:oleObj spid="_x0000_s370698" name="Equation" r:id="rId9" imgW="761760" imgH="406080" progId="Equation.3">
              <p:embed/>
            </p:oleObj>
          </a:graphicData>
        </a:graphic>
      </p:graphicFrame>
      <p:sp>
        <p:nvSpPr>
          <p:cNvPr id="15" name="Ellipse 14"/>
          <p:cNvSpPr/>
          <p:nvPr/>
        </p:nvSpPr>
        <p:spPr bwMode="auto">
          <a:xfrm>
            <a:off x="4943475" y="5324475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1819275" y="6010275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998831" y="5981702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: realistic parameters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7534275" y="4972050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8562974" y="5067300"/>
            <a:ext cx="409576" cy="238125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533400" y="116205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600" dirty="0" smtClean="0">
              <a:solidFill>
                <a:schemeClr val="tx1"/>
              </a:solidFill>
            </a:endParaRPr>
          </a:p>
        </p:txBody>
      </p:sp>
      <p:pic>
        <p:nvPicPr>
          <p:cNvPr id="8" name="Picture 2" descr="Resultado de imagen de e fan x">
            <a:extLst>
              <a:ext uri="{FF2B5EF4-FFF2-40B4-BE49-F238E27FC236}">
                <a16:creationId xmlns:a16="http://schemas.microsoft.com/office/drawing/2014/main" xmlns="" id="{228BFE79-1564-4B55-8297-6745D96F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" y="1641166"/>
            <a:ext cx="6534151" cy="36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514600" y="312420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3875" y="5572125"/>
            <a:ext cx="789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 Electric engines have at best the same mass as an aviation gas turbine.</a:t>
            </a:r>
          </a:p>
          <a:p>
            <a:pPr marL="180975" indent="-180975" algn="just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 The new propulsion system (gas turbine, generator, electric motor) has</a:t>
            </a:r>
          </a:p>
          <a:p>
            <a:pPr marL="180975" indent="-180975" algn="just"/>
            <a:r>
              <a:rPr lang="de-DE" sz="1200" dirty="0" smtClean="0">
                <a:solidFill>
                  <a:srgbClr val="FF0000"/>
                </a:solidFill>
              </a:rPr>
              <a:t>	at least 3 times the mass of the original propulsion system</a:t>
            </a:r>
            <a:r>
              <a:rPr lang="de-DE" sz="1200" dirty="0" smtClean="0">
                <a:solidFill>
                  <a:schemeClr val="tx1"/>
                </a:solidFill>
              </a:rPr>
              <a:t>, which could do with only the gas turbine.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838325" y="4438650"/>
            <a:ext cx="243978" cy="276999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*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90600" y="4895850"/>
            <a:ext cx="1843774" cy="43088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* </a:t>
            </a:r>
            <a:r>
              <a:rPr lang="de-DE" sz="1000" dirty="0" smtClean="0">
                <a:solidFill>
                  <a:schemeClr val="tx1"/>
                </a:solidFill>
              </a:rPr>
              <a:t>Siemens eAircraft Unit</a:t>
            </a:r>
          </a:p>
          <a:p>
            <a:r>
              <a:rPr lang="de-DE" sz="1000" dirty="0" smtClean="0">
                <a:solidFill>
                  <a:schemeClr val="tx1"/>
                </a:solidFill>
              </a:rPr>
              <a:t>   sold to Rolls-Royce in 2019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39965" y="921308"/>
            <a:ext cx="8224837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1600" b="1" kern="0" dirty="0" smtClean="0">
                <a:solidFill>
                  <a:srgbClr val="FF0000"/>
                </a:solidFill>
              </a:rPr>
              <a:t>Airbus / Rolls-Royce: E-Fan X: </a:t>
            </a:r>
            <a:r>
              <a:rPr lang="de-DE" sz="1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</a:t>
            </a:r>
            <a:r>
              <a:rPr kumimoji="0" lang="de-DE" sz="16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ybrid–elektrisches Fliegen</a:t>
            </a:r>
            <a:endParaRPr kumimoji="0" lang="de-DE" sz="1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hteck 12"/>
          <p:cNvSpPr/>
          <p:nvPr/>
        </p:nvSpPr>
        <p:spPr>
          <a:xfrm rot="16200000">
            <a:off x="6153150" y="355621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ROLLCE-ROYCE, 2017. We’ve Teamed up with Airbus and Siemens to Fly a Hybrid-Electric Aircraft by 2020. Twitter, 2017-11-28. Available from: https://twitter.com/RollsRoyce/status/935443638137622528</a:t>
            </a:r>
          </a:p>
          <a:p>
            <a:r>
              <a:rPr lang="en-US" sz="1000" dirty="0" smtClean="0">
                <a:solidFill>
                  <a:srgbClr val="0000FF"/>
                </a:solidFill>
              </a:rPr>
              <a:t>Archived at</a:t>
            </a:r>
            <a:r>
              <a:rPr lang="en-US" sz="1000" dirty="0" smtClean="0">
                <a:solidFill>
                  <a:schemeClr val="tx1"/>
                </a:solidFill>
              </a:rPr>
              <a:t>: https://perma.cc/C26X-PLCR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5353050" y="331470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2933700" y="2209800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4781550" y="3324225"/>
            <a:ext cx="590550" cy="36195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Weniger Fliegen !</a:t>
            </a:r>
            <a:endParaRPr lang="de-DE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0071" y="930196"/>
            <a:ext cx="3431528" cy="317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356" y="4800600"/>
            <a:ext cx="5288243" cy="119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4817" y="1652309"/>
            <a:ext cx="1720621" cy="115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6202607" y="4255443"/>
            <a:ext cx="2172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https://stay-grounded.org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26059"/>
            <a:ext cx="8029047" cy="72271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Größte Reduktion der Emissionen in der</a:t>
            </a:r>
            <a:br>
              <a:rPr lang="en-US" noProof="1" smtClean="0">
                <a:solidFill>
                  <a:srgbClr val="FF0000"/>
                </a:solidFill>
              </a:rPr>
            </a:br>
            <a:r>
              <a:rPr lang="en-US" noProof="1" smtClean="0">
                <a:solidFill>
                  <a:srgbClr val="FF0000"/>
                </a:solidFill>
              </a:rPr>
              <a:t>Luftfahrtgeschichte durch die Corona–Pandemie</a:t>
            </a:r>
            <a:endParaRPr lang="en-US" noProof="1">
              <a:solidFill>
                <a:srgbClr val="FF0000"/>
              </a:solidFill>
            </a:endParaRP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740" y="1652309"/>
            <a:ext cx="2892409" cy="433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570996" y="5998518"/>
            <a:ext cx="24112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noProof="1" smtClean="0">
                <a:solidFill>
                  <a:schemeClr val="tx1"/>
                </a:solidFill>
              </a:rPr>
              <a:t>Ikreis, CC BY-SA, https://bit.ly/2Jn11T0</a:t>
            </a:r>
            <a:endParaRPr lang="en-US" sz="1000" noProof="1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640382" y="3398193"/>
            <a:ext cx="18174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Traffic reduction is more efficient than technology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Lehre</a:t>
            </a:r>
            <a:endParaRPr lang="de-DE" sz="40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33400" y="1000125"/>
            <a:ext cx="666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Aktuelle Themen in den </a:t>
            </a:r>
            <a:r>
              <a:rPr lang="de-DE" sz="1600" b="1" dirty="0" smtClean="0">
                <a:solidFill>
                  <a:srgbClr val="FF0000"/>
                </a:solidFill>
              </a:rPr>
              <a:t>Unterricht / Aktuelle </a:t>
            </a:r>
            <a:r>
              <a:rPr lang="de-DE" sz="1600" b="1" dirty="0" smtClean="0">
                <a:solidFill>
                  <a:srgbClr val="FF0000"/>
                </a:solidFill>
              </a:rPr>
              <a:t>studentische </a:t>
            </a:r>
            <a:r>
              <a:rPr lang="de-DE" sz="1600" b="1" dirty="0" smtClean="0">
                <a:solidFill>
                  <a:srgbClr val="FF0000"/>
                </a:solidFill>
              </a:rPr>
              <a:t>Arbeiten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3400" y="1362075"/>
            <a:ext cx="7972425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noProof="1" smtClean="0">
                <a:solidFill>
                  <a:srgbClr val="0000FF"/>
                </a:solidFill>
              </a:rPr>
              <a:t>Öffentlicher Vortrag zur Projektarbeit</a:t>
            </a:r>
            <a:r>
              <a:rPr lang="en-US" sz="1600" noProof="1" smtClean="0">
                <a:solidFill>
                  <a:schemeClr val="tx1"/>
                </a:solidFill>
              </a:rPr>
              <a:t>: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b="1" noProof="1" smtClean="0">
                <a:solidFill>
                  <a:schemeClr val="tx1"/>
                </a:solidFill>
              </a:rPr>
              <a:t>	"Soziale </a:t>
            </a:r>
            <a:r>
              <a:rPr lang="de-DE" sz="1600" b="1" noProof="1" smtClean="0">
                <a:solidFill>
                  <a:schemeClr val="tx1"/>
                </a:solidFill>
              </a:rPr>
              <a:t>Bewertung von Flugzeugen – Das Projekt </a:t>
            </a:r>
            <a:r>
              <a:rPr lang="de-DE" sz="1600" b="1" noProof="1" smtClean="0">
                <a:solidFill>
                  <a:schemeClr val="tx1"/>
                </a:solidFill>
              </a:rPr>
              <a:t>Airbus </a:t>
            </a:r>
            <a:r>
              <a:rPr lang="de-DE" sz="1600" b="1" noProof="1" smtClean="0">
                <a:solidFill>
                  <a:schemeClr val="tx1"/>
                </a:solidFill>
              </a:rPr>
              <a:t>A380"</a:t>
            </a:r>
            <a:endParaRPr lang="en-US" sz="1600" b="1" noProof="1">
              <a:solidFill>
                <a:schemeClr val="tx1"/>
              </a:solidFill>
            </a:endParaRPr>
          </a:p>
        </p:txBody>
      </p:sp>
      <p:pic>
        <p:nvPicPr>
          <p:cNvPr id="707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943673"/>
            <a:ext cx="4513263" cy="225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8021" y="2228850"/>
            <a:ext cx="4112154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2133600"/>
            <a:ext cx="2814814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33400" y="1000125"/>
            <a:ext cx="666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Aktuelle Themen in den </a:t>
            </a:r>
            <a:r>
              <a:rPr lang="de-DE" sz="1600" b="1" dirty="0" smtClean="0">
                <a:solidFill>
                  <a:srgbClr val="FF0000"/>
                </a:solidFill>
              </a:rPr>
              <a:t>Unterricht / aktuelle studentische Arbeiten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3400" y="1362075"/>
            <a:ext cx="797242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b="1" noProof="1" smtClean="0">
                <a:solidFill>
                  <a:srgbClr val="0000FF"/>
                </a:solidFill>
              </a:rPr>
              <a:t>Bachelorarbeit</a:t>
            </a:r>
            <a:r>
              <a:rPr lang="en-US" sz="1600" noProof="1" smtClean="0">
                <a:solidFill>
                  <a:schemeClr val="tx1"/>
                </a:solidFill>
              </a:rPr>
              <a:t>: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b="1" noProof="1" smtClean="0">
                <a:solidFill>
                  <a:schemeClr val="tx1"/>
                </a:solidFill>
              </a:rPr>
              <a:t>	"</a:t>
            </a:r>
            <a:r>
              <a:rPr lang="en-US" sz="1600" b="1" noProof="1" smtClean="0">
                <a:solidFill>
                  <a:schemeClr val="tx1"/>
                </a:solidFill>
              </a:rPr>
              <a:t>Direct Operating Costs, Fuel </a:t>
            </a:r>
            <a:r>
              <a:rPr lang="en-US" sz="1600" b="1" noProof="1" smtClean="0">
                <a:solidFill>
                  <a:schemeClr val="tx1"/>
                </a:solidFill>
              </a:rPr>
              <a:t>Consumption</a:t>
            </a:r>
            <a:r>
              <a:rPr lang="en-US" sz="1600" b="1" noProof="1" smtClean="0">
                <a:solidFill>
                  <a:schemeClr val="tx1"/>
                </a:solidFill>
              </a:rPr>
              <a:t>,</a:t>
            </a:r>
          </a:p>
          <a:p>
            <a:pPr marL="361950" indent="-361950">
              <a:lnSpc>
                <a:spcPct val="120000"/>
              </a:lnSpc>
            </a:pPr>
            <a:r>
              <a:rPr lang="en-US" sz="1600" b="1" noProof="1" smtClean="0">
                <a:solidFill>
                  <a:schemeClr val="tx1"/>
                </a:solidFill>
              </a:rPr>
              <a:t>	  and </a:t>
            </a:r>
            <a:r>
              <a:rPr lang="en-US" sz="1600" b="1" noProof="1" smtClean="0">
                <a:solidFill>
                  <a:schemeClr val="tx1"/>
                </a:solidFill>
              </a:rPr>
              <a:t>Cabin Layout </a:t>
            </a:r>
            <a:r>
              <a:rPr lang="en-US" sz="1600" b="1" noProof="1" smtClean="0">
                <a:solidFill>
                  <a:schemeClr val="tx1"/>
                </a:solidFill>
              </a:rPr>
              <a:t>of </a:t>
            </a:r>
            <a:r>
              <a:rPr lang="en-US" sz="1600" b="1" noProof="1" smtClean="0">
                <a:solidFill>
                  <a:schemeClr val="tx1"/>
                </a:solidFill>
              </a:rPr>
              <a:t>the </a:t>
            </a:r>
            <a:r>
              <a:rPr lang="en-US" sz="1600" b="1" noProof="1" smtClean="0">
                <a:solidFill>
                  <a:schemeClr val="tx1"/>
                </a:solidFill>
              </a:rPr>
              <a:t>Airbus </a:t>
            </a:r>
            <a:r>
              <a:rPr lang="en-US" sz="1600" b="1" noProof="1" smtClean="0">
                <a:solidFill>
                  <a:schemeClr val="tx1"/>
                </a:solidFill>
              </a:rPr>
              <a:t>A321LR</a:t>
            </a:r>
            <a:r>
              <a:rPr lang="de-DE" sz="1600" b="1" noProof="1" smtClean="0">
                <a:solidFill>
                  <a:schemeClr val="tx1"/>
                </a:solidFill>
              </a:rPr>
              <a:t>"</a:t>
            </a:r>
          </a:p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endParaRPr lang="de-DE" sz="1600" b="1" noProof="1" smtClean="0">
              <a:solidFill>
                <a:srgbClr val="0000FF"/>
              </a:solidFill>
            </a:endParaRPr>
          </a:p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600" b="1" noProof="1" smtClean="0">
                <a:solidFill>
                  <a:srgbClr val="0000FF"/>
                </a:solidFill>
              </a:rPr>
              <a:t>perma.cc </a:t>
            </a:r>
            <a:r>
              <a:rPr lang="de-DE" sz="1600" noProof="1" smtClean="0">
                <a:solidFill>
                  <a:schemeClr val="tx1"/>
                </a:solidFill>
              </a:rPr>
              <a:t>(Harvard University):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noProof="1" smtClean="0">
                <a:solidFill>
                  <a:schemeClr val="tx1"/>
                </a:solidFill>
              </a:rPr>
              <a:t>	Archivieren von WWW-Seiten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noProof="1" smtClean="0">
                <a:solidFill>
                  <a:schemeClr val="tx1"/>
                </a:solidFill>
              </a:rPr>
              <a:t>	und von</a:t>
            </a:r>
          </a:p>
          <a:p>
            <a:pPr marL="361950" indent="-361950">
              <a:lnSpc>
                <a:spcPct val="120000"/>
              </a:lnSpc>
            </a:pPr>
            <a:r>
              <a:rPr lang="de-DE" sz="1600" noProof="1" smtClean="0">
                <a:solidFill>
                  <a:schemeClr val="tx1"/>
                </a:solidFill>
              </a:rPr>
              <a:t>	PDFs auf dem WWW.</a:t>
            </a:r>
          </a:p>
        </p:txBody>
      </p:sp>
      <p:pic>
        <p:nvPicPr>
          <p:cNvPr id="72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495851"/>
            <a:ext cx="5041289" cy="3752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522288" y="992188"/>
            <a:ext cx="843121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ctr"/>
          <a:lstStyle/>
          <a:p>
            <a:pPr>
              <a:lnSpc>
                <a:spcPct val="120000"/>
              </a:lnSpc>
              <a:defRPr/>
            </a:pP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"Green Deal" (2050) </a:t>
            </a: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und </a:t>
            </a: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"Fit for 55" (2030)</a:t>
            </a:r>
            <a:endParaRPr lang="de-DE" sz="1600" b="1" kern="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62150"/>
            <a:ext cx="50673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5781676" y="1926699"/>
            <a:ext cx="3048000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equivalent CO2 emissions </a:t>
            </a: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(in 1000 tonnes or kt) </a:t>
            </a:r>
            <a:r>
              <a:rPr lang="en-US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international </a:t>
            </a:r>
            <a:r>
              <a:rPr lang="en-US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aviation</a:t>
            </a: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 the EU are </a:t>
            </a:r>
            <a:r>
              <a:rPr lang="en-US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rising continuously</a:t>
            </a:r>
            <a:r>
              <a:rPr lang="en-US" sz="1400" noProof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(red line). According to the "Green Deal" of the EU, they have to go to 45% of the 1990 value (by 2030) (green line). Diagram created with data from. EEA 2019 (</a:t>
            </a:r>
            <a:r>
              <a:rPr lang="en-US" sz="1400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https://perma.cc/2EZ6-DQBN)</a:t>
            </a:r>
          </a:p>
          <a:p>
            <a:pPr algn="just">
              <a:lnSpc>
                <a:spcPct val="120000"/>
              </a:lnSpc>
            </a:pPr>
            <a:endParaRPr lang="de-DE" sz="1400" noProof="1" smtClean="0">
              <a:solidFill>
                <a:srgbClr val="0000FF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de-DE" sz="1400" noProof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80% of humans on earth never flew and will probably never fly.</a:t>
            </a:r>
          </a:p>
          <a:p>
            <a:pPr algn="just">
              <a:lnSpc>
                <a:spcPct val="120000"/>
              </a:lnSpc>
            </a:pPr>
            <a:r>
              <a:rPr lang="de-DE" sz="500" noProof="1" smtClean="0">
                <a:solidFill>
                  <a:srgbClr val="008000"/>
                </a:solidFill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de-DE" sz="1400" noProof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Global warming from aviation is a "rich world's problem"!</a:t>
            </a:r>
            <a:r>
              <a:rPr lang="de-DE" sz="1400" noProof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noProof="1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800725" y="4514850"/>
            <a:ext cx="3095625" cy="1323975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33400" y="1000125"/>
            <a:ext cx="666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Aktuelle Themen in den </a:t>
            </a:r>
            <a:r>
              <a:rPr lang="de-DE" sz="1600" b="1" dirty="0" smtClean="0">
                <a:solidFill>
                  <a:srgbClr val="FF0000"/>
                </a:solidFill>
              </a:rPr>
              <a:t>Unterricht / aktuelle studentische Arbeiten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3400" y="1362075"/>
            <a:ext cx="7972425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600" b="1" noProof="1" smtClean="0">
                <a:solidFill>
                  <a:srgbClr val="0000FF"/>
                </a:solidFill>
              </a:rPr>
              <a:t>perma.cc</a:t>
            </a:r>
          </a:p>
        </p:txBody>
      </p:sp>
      <p:pic>
        <p:nvPicPr>
          <p:cNvPr id="7229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799047"/>
            <a:ext cx="8591550" cy="4292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33400" y="1000125"/>
            <a:ext cx="6669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Aktuelle Themen in den </a:t>
            </a:r>
            <a:r>
              <a:rPr lang="de-DE" sz="1600" b="1" dirty="0" smtClean="0">
                <a:solidFill>
                  <a:srgbClr val="FF0000"/>
                </a:solidFill>
              </a:rPr>
              <a:t>Unterricht / aktuelle studentische Arbeiten</a:t>
            </a:r>
            <a:endParaRPr lang="de-DE" sz="16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3400" y="1362075"/>
            <a:ext cx="7972425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600" b="1" noProof="1" smtClean="0">
                <a:solidFill>
                  <a:srgbClr val="0000FF"/>
                </a:solidFill>
              </a:rPr>
              <a:t>ETD</a:t>
            </a:r>
            <a:r>
              <a:rPr lang="de-DE" sz="1600" b="1" noProof="1" smtClean="0">
                <a:solidFill>
                  <a:srgbClr val="0000FF"/>
                </a:solidFill>
              </a:rPr>
              <a:t>: </a:t>
            </a:r>
            <a:r>
              <a:rPr lang="de-DE" sz="1600" b="1" noProof="1" smtClean="0">
                <a:solidFill>
                  <a:srgbClr val="0000FF"/>
                </a:solidFill>
              </a:rPr>
              <a:t>Electronic Theses </a:t>
            </a:r>
            <a:r>
              <a:rPr lang="de-DE" sz="1600" b="1" noProof="1" smtClean="0">
                <a:solidFill>
                  <a:srgbClr val="0000FF"/>
                </a:solidFill>
              </a:rPr>
              <a:t>and Dissertations</a:t>
            </a:r>
            <a:endParaRPr lang="en-US" sz="1600" b="1" noProof="1">
              <a:solidFill>
                <a:srgbClr val="0000FF"/>
              </a:solidFill>
            </a:endParaRPr>
          </a:p>
        </p:txBody>
      </p:sp>
      <p:pic>
        <p:nvPicPr>
          <p:cNvPr id="72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1712271"/>
            <a:ext cx="6305550" cy="455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Forschung</a:t>
            </a:r>
            <a:endParaRPr lang="de-DE" sz="40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" y="1085294"/>
            <a:ext cx="8494713" cy="495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AutoShape 2" descr="ban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90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57350"/>
            <a:ext cx="761841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022" y="962025"/>
            <a:ext cx="5245177" cy="5337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Ende</a:t>
            </a:r>
            <a:endParaRPr lang="de-DE" sz="40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22288" y="1268414"/>
            <a:ext cx="8226425" cy="447675"/>
          </a:xfrm>
        </p:spPr>
        <p:txBody>
          <a:bodyPr/>
          <a:lstStyle/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/>
              <a:t>Kontakt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7813" y="2030414"/>
            <a:ext cx="6069012" cy="1331912"/>
          </a:xfrm>
        </p:spPr>
        <p:txBody>
          <a:bodyPr/>
          <a:lstStyle/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/>
              <a:t>info@ProfScholz.de</a:t>
            </a:r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dirty="0" smtClean="0"/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/>
              <a:t>http://www.ProfScholz.de</a:t>
            </a:r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chemeClr val="tx1"/>
                </a:solidFill>
              </a:rPr>
              <a:t>http://AERO.ProfScholz.de</a:t>
            </a:r>
          </a:p>
          <a:p>
            <a:pPr marL="341313" indent="-341313" algn="ctr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869951"/>
            <a:ext cx="8081963" cy="26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b="1" dirty="0" smtClean="0">
                <a:solidFill>
                  <a:srgbClr val="000000"/>
                </a:solidFill>
              </a:rPr>
              <a:t>F&amp;F Mitgliederversammlung</a:t>
            </a:r>
            <a:endParaRPr lang="de-DE" sz="1200" b="1" dirty="0">
              <a:solidFill>
                <a:srgbClr val="0000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504825" y="3736977"/>
            <a:ext cx="8229600" cy="2149474"/>
            <a:chOff x="457200" y="3194052"/>
            <a:chExt cx="8229600" cy="2149474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457200" y="3194052"/>
              <a:ext cx="8229600" cy="2149474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/>
            <a:lstStyle>
              <a:defPPr>
                <a:defRPr lang="en-GB"/>
              </a:defPPr>
              <a:lvl1pPr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42950" indent="-28575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bg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en-US" sz="1200" b="1" noProof="1" smtClean="0">
                  <a:solidFill>
                    <a:schemeClr val="tx1"/>
                  </a:solidFill>
                </a:rPr>
                <a:t>So kann das Dokument zitiert werden:</a:t>
              </a:r>
            </a:p>
            <a:p>
              <a:endParaRPr lang="en-US" sz="1200" noProof="1" smtClean="0">
                <a:solidFill>
                  <a:schemeClr val="tx1"/>
                </a:solidFill>
              </a:endParaRPr>
            </a:p>
            <a:p>
              <a:r>
                <a:rPr lang="en-US" sz="1200" noProof="1" smtClean="0">
                  <a:solidFill>
                    <a:schemeClr val="tx1"/>
                  </a:solidFill>
                </a:rPr>
                <a:t>SCHOLZ, Dieter, 2020. </a:t>
              </a:r>
              <a:r>
                <a:rPr lang="en-US" sz="1200" i="1" noProof="1" smtClean="0">
                  <a:solidFill>
                    <a:schemeClr val="tx1"/>
                  </a:solidFill>
                </a:rPr>
                <a:t>Luftfahrt und Gesellschaft. F&amp;F </a:t>
              </a:r>
              <a:r>
                <a:rPr lang="en-US" sz="1200" noProof="1" smtClean="0">
                  <a:solidFill>
                    <a:srgbClr val="000000"/>
                  </a:solidFill>
                </a:rPr>
                <a:t>Mitgliederversammlung, </a:t>
              </a:r>
              <a:r>
                <a:rPr lang="en-US" sz="1200" noProof="1" smtClean="0">
                  <a:solidFill>
                    <a:srgbClr val="000000"/>
                  </a:solidFill>
                </a:rPr>
                <a:t>Online, </a:t>
              </a:r>
              <a:r>
                <a:rPr lang="en-US" sz="1200" noProof="1" smtClean="0">
                  <a:solidFill>
                    <a:srgbClr val="000000"/>
                  </a:solidFill>
                </a:rPr>
                <a:t>09</a:t>
              </a:r>
              <a:r>
                <a:rPr lang="en-US" sz="1200" noProof="1" smtClean="0">
                  <a:solidFill>
                    <a:schemeClr val="tx1"/>
                  </a:solidFill>
                </a:rPr>
                <a:t>.12.2021. </a:t>
              </a:r>
              <a:r>
                <a:rPr lang="en-US" sz="1200" noProof="1" smtClean="0">
                  <a:solidFill>
                    <a:schemeClr val="tx1"/>
                  </a:solidFill>
                </a:rPr>
                <a:t>Available from: </a:t>
              </a:r>
              <a:r>
                <a:rPr lang="en-US" sz="1200" u="sng" noProof="1" smtClean="0">
                  <a:solidFill>
                    <a:srgbClr val="0000FF"/>
                  </a:solidFill>
                </a:rPr>
                <a:t>https://</a:t>
              </a:r>
              <a:r>
                <a:rPr lang="en-US" sz="1200" u="sng" noProof="1" smtClean="0">
                  <a:solidFill>
                    <a:srgbClr val="0000FF"/>
                  </a:solidFill>
                </a:rPr>
                <a:t>doi.org/10.5281/zenodo.xxxxxxx</a:t>
              </a:r>
              <a:endParaRPr lang="en-US" sz="1200" u="sng" noProof="1" smtClean="0">
                <a:solidFill>
                  <a:srgbClr val="0000FF"/>
                </a:solidFill>
              </a:endParaRPr>
            </a:p>
            <a:p>
              <a:endParaRPr lang="en-US" sz="1200" noProof="1" smtClean="0">
                <a:solidFill>
                  <a:schemeClr val="tx1"/>
                </a:solidFill>
              </a:endParaRPr>
            </a:p>
            <a:p>
              <a:endParaRPr lang="en-US" sz="1200" noProof="1" smtClean="0">
                <a:solidFill>
                  <a:schemeClr val="tx1"/>
                </a:solidFill>
              </a:endParaRPr>
            </a:p>
            <a:p>
              <a:r>
                <a:rPr lang="en-US" sz="1200" noProof="1" smtClean="0">
                  <a:solidFill>
                    <a:schemeClr val="tx1"/>
                  </a:solidFill>
                  <a:sym typeface="Symbol"/>
                </a:rPr>
                <a:t> </a:t>
              </a:r>
              <a:r>
                <a:rPr lang="en-US" sz="1200" noProof="1" smtClean="0">
                  <a:solidFill>
                    <a:schemeClr val="tx1"/>
                  </a:solidFill>
                </a:rPr>
                <a:t>Copyright by Author, CC BY-NC-SA, </a:t>
              </a:r>
              <a:r>
                <a:rPr lang="en-US" sz="1200" u="sng" noProof="1" smtClean="0">
                  <a:solidFill>
                    <a:srgbClr val="0000FF"/>
                  </a:solidFill>
                </a:rPr>
                <a:t>https://creativecommons.org/licenses/by-nc-sa/4.0</a:t>
              </a:r>
            </a:p>
            <a:p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 smtClean="0">
                <a:solidFill>
                  <a:schemeClr val="tx1"/>
                </a:solidFill>
              </a:endParaRPr>
            </a:p>
            <a:p>
              <a:pPr algn="just"/>
              <a:endParaRPr lang="en-US" sz="1200" noProof="1">
                <a:solidFill>
                  <a:schemeClr val="tx1"/>
                </a:solidFill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1976" y="4776789"/>
              <a:ext cx="1211035" cy="42386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11390" y="1140383"/>
            <a:ext cx="8224837" cy="4460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Bibliographie / Literaturhinweise</a:t>
            </a:r>
          </a:p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2000" b="1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3400" y="869950"/>
            <a:ext cx="8081963" cy="265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280" tIns="39960" rIns="80280" bIns="39960">
            <a:spAutoFit/>
          </a:bodyPr>
          <a:lstStyle/>
          <a:p>
            <a:pPr eaLnBrk="0" hangingPunct="0">
              <a:spcBef>
                <a:spcPts val="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b="1" dirty="0" smtClean="0">
                <a:solidFill>
                  <a:schemeClr val="tx1"/>
                </a:solidFill>
              </a:rPr>
              <a:t>Grüner Fachworkshop zum Thema Luftverkehr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39552" y="1616381"/>
            <a:ext cx="8064896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Cryoplane: Reports, Licentiate, Paper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WESTENBERGER, Andreas, 2003: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Liquid Hydrogen Fuelled Aircraft – System Analysis, CRYOPLANE.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Final Technical Report.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Available from: http://purl.org/AeroLectures/2004-02-26 (PDF)</a:t>
            </a:r>
          </a:p>
          <a:p>
            <a:pPr algn="just"/>
            <a:endParaRPr lang="en-US" sz="1000" noProof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Dieter; SEECKT, Kolja, 2010: 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Schlussbericht - FH3-Projekt "Grüner Frachter"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HAW Hamburg, Department F&amp;F, AERO. Berichts-Nr.: GF_WT0.1_AB.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EU, 2020.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Hydrogen-Powered Aviation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Available from: https://doi.org/10.2843/471510. Archived at: https://perma.cc/BJJ6-5L74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SEECKT, Kolja, 2010. 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Conceptual Design and Investigation of Hydrogen-Fueled Regional Freighter Aircraft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Stockholm, KTH, Licentiate Thesis in Cooperation with HAW Hamburg.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SEECKT, Kolja, HEINZE, Wolfgang, SCHOLZ, Dieter, 2008. The Green Freighter Project – Objectives and First Results. In: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CD Proceedings: ICAS 2008 - 26th Congress of the International Council of the Aeronautical Sciences including the 8th AIAA Aviation Technoloy, Integration, and Operations (ATIO) Conference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(Anchorage, Alaska, USA, 14.-19.09.2008). Edinburgh, UK: Optimage Ltd.  Paper: ICAS 2008-4.10.3.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SEECKT, Kolja, SCHOLZ, Dieter, 2009. Jet versus Prop, Hydrogen versus Kerosene for a Regional Freighter Aircraft. In: DGLR: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Deutscher Luft- und Raumfahrtkongress 2009 : Tagungsband - Ausgewählte Manuskripte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(DLRK, Aachen, 08.-10.09.2009).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HEINZE, W., HANSEN, L.-U., WERNER-SPATZ, C., HORST, P., 2009.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Gesamtentwurfsuntersuchungen zu BWB-Frachtflugzeugen mit alternativen Treibstoffen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(Deutscher Luft- und Raumfahrtkongress, Aachen, 08.-10.09.2009). Download: http://GF.ProfScholz.de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SEECKT, Kolja, SCHOLZ, Dieter, 2010. Application of the Aircraft Preliminary Sizing Tool PreSTo to Kerosene and Liquid Hydrogen Fueled Regional Freighter Aircraft. In: DGLR: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Deutscher Luft- und Raumfahrtkongress 2010: Tagungsband - Ausgewählte Manuskripte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(DLRK, Hamburg, 31.08.-02.09.2010). Download: http://GF.ProfScholz.de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39552" y="902006"/>
            <a:ext cx="806489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DIB, Leon, 2015.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Hydrogen as Future Fuel Used in Minimum Change Derivatives of the Airbus A321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German Aerospace Congress 2015 (DLRK 2015), Rostock, Germany, 22.-24.09.2015. Available from: https://doi.org/10.5281/zenodo.4073172 </a:t>
            </a:r>
          </a:p>
          <a:p>
            <a:pPr algn="just"/>
            <a:endParaRPr lang="de-DE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DIB, Leon, 2015. </a:t>
            </a:r>
            <a:r>
              <a:rPr lang="en-US" sz="1000" i="1" dirty="0" smtClean="0">
                <a:solidFill>
                  <a:schemeClr val="tx1"/>
                </a:solidFill>
              </a:rPr>
              <a:t>The Aviation Fuel and the Passenger Aircraft for the Future – Hydrogen</a:t>
            </a:r>
            <a:r>
              <a:rPr lang="en-US" sz="1000" dirty="0" smtClean="0">
                <a:solidFill>
                  <a:schemeClr val="tx1"/>
                </a:solidFill>
              </a:rPr>
              <a:t>. Master Thesis. HAW Hamburg. Available from: http://Library.ProfScholz.de</a:t>
            </a:r>
          </a:p>
          <a:p>
            <a:pPr algn="just"/>
            <a:endParaRPr lang="de-DE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1000" dirty="0" smtClean="0">
                <a:solidFill>
                  <a:srgbClr val="0000FF"/>
                </a:solidFill>
              </a:rPr>
              <a:t>SCHOLZ, Dieter, 2020. </a:t>
            </a:r>
            <a:r>
              <a:rPr lang="en-US" sz="1000" i="1" dirty="0" smtClean="0">
                <a:solidFill>
                  <a:srgbClr val="0000FF"/>
                </a:solidFill>
              </a:rPr>
              <a:t>Design of Hydrogen Passenger Aircraft – How much 'Zero-Emission' is Possible? </a:t>
            </a:r>
            <a:r>
              <a:rPr lang="en-US" sz="1000" dirty="0" smtClean="0">
                <a:solidFill>
                  <a:srgbClr val="0000FF"/>
                </a:solidFill>
              </a:rPr>
              <a:t>Hamburg Aerospace Lecture Series, HAW Hamburg (online), 19.11.2020. Available from: https://doi.org/10.5281/zenodo.4301104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Green Aviation and Aviation Ethics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2012.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Eco-Efficiency in Aviation – Flying Off Course?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German Aerospace Congress 2012 (DLRK 2012), Berlin, Germany, 10.-12.09.2012. Available from: https://doi.org/10.5281/zenodo.4067014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2020.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Airbus' Cabin Air Explanations during the Corona Pandemic – Presented, Analyzed, and Criticized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Available from: http://purl.org/corona/M2020-06-19 (PDF)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2020.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Review of CO2 Reduction Promises and Visions for 2020 in Aviation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German Aerospace Congress 2020 (DLRK 2020), Online, 01.-03.09.2020. Available from: https://doi.org/10.5281/zenodo.4066959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000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SCHOLZ, Dieter, 2020. </a:t>
            </a:r>
            <a:r>
              <a:rPr lang="en-US" sz="1000" i="1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Aviation Ethics – Growth, Gain, Greed, and Guilt</a:t>
            </a:r>
            <a:r>
              <a:rPr lang="en-US" sz="1000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German Aerospace Congress 2020</a:t>
            </a:r>
          </a:p>
          <a:p>
            <a:pPr algn="just"/>
            <a:r>
              <a:rPr lang="en-US" sz="1000" noProof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(DLRK 2020), Online, 01.-03.09.2020. Available from: https://doi.org/10.5281/zenodo.4068009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Evaluation of Aircraft Configurations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2006. Die Blended Wing Body Flugzeugkonfiguration. Hamburg Aerospace Lecture Series, 2006-09-28. Available from: https://bit.ly/3leyyMr (PDF)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SCHOLZ, Dieter, 2012. Novel Low-Flying Propeller-Driven Aircraft Concept For Reduced Direct Operating Costs And Emissions. In: 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CD Proceedings: ICAS 2012 - 28th Congress of the International Council of the Aeronautical Sciences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(ICAS, Brisbane, 23.-28.09.2012). Edinburgh, UK: Optimage Ltd, 2012. Paper: ICAS2012-1.10.5.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278065"/>
            <a:ext cx="861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FF"/>
                </a:solidFill>
              </a:rPr>
              <a:t>Corona und Fliegen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1660" y="5486400"/>
            <a:ext cx="396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>
                <a:solidFill>
                  <a:srgbClr val="0000FF"/>
                </a:solidFill>
              </a:rPr>
              <a:t>http://Corona.ProfScholz.de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39552" y="902007"/>
            <a:ext cx="8064896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SCHOLZ, Dieter, JOHANNING, Andreas, 2014. </a:t>
            </a:r>
            <a:r>
              <a:rPr lang="en-US" sz="1000" i="1" noProof="1" smtClean="0">
                <a:solidFill>
                  <a:schemeClr val="tx1"/>
                </a:solidFill>
              </a:rPr>
              <a:t>Smart Turboprop – A Possible A320 Successor</a:t>
            </a:r>
            <a:r>
              <a:rPr lang="en-US" sz="1000" noProof="1" smtClean="0">
                <a:solidFill>
                  <a:schemeClr val="tx1"/>
                </a:solidFill>
              </a:rPr>
              <a:t>. 4th Symposium on Collaboration in Aircraft Design (25.-27.11.2014, Toulouse, France). Presentation.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JOHANNING, Andreas, SCHOLZ, Dieter, 2014. </a:t>
            </a:r>
            <a:r>
              <a:rPr lang="en-US" sz="1000" i="1" noProof="1" smtClean="0">
                <a:solidFill>
                  <a:schemeClr val="tx1"/>
                </a:solidFill>
              </a:rPr>
              <a:t>Airport2030, AP4.1: Evolutionäre Flugzeugkonfigurationen - Schlussbericht</a:t>
            </a:r>
            <a:r>
              <a:rPr lang="en-US" sz="1000" noProof="1" smtClean="0">
                <a:solidFill>
                  <a:schemeClr val="tx1"/>
                </a:solidFill>
              </a:rPr>
              <a:t>. HAW Hamburg, Department F&amp;F, AERO. Berichts-Nr.: Airport2030_AB_Schlussbericht. Download: http://Airport2030.ProfScholz.de</a:t>
            </a:r>
          </a:p>
          <a:p>
            <a:pPr algn="just"/>
            <a:endParaRPr lang="de-DE" sz="1000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Hybrid-Electric Aircraft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2018. Evaluating Aircraft with Electric and Hybrid Propulsion. In: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UKIP Media &amp; Events: Conference Proceedings : Electric &amp; Hybrid Aerospace Symposium 2018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(Cologne, 08.-09.11.2018). Available from: https://doi.org/10.15488/3986. Available from: http://EHA2018.ProfScholz.de (PDF)</a:t>
            </a:r>
          </a:p>
          <a:p>
            <a:pPr algn="just"/>
            <a:endParaRPr lang="de-DE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SCHOLZ, Dieter, 2019. </a:t>
            </a:r>
            <a:r>
              <a:rPr lang="en-US" sz="1000" i="1" noProof="1" smtClean="0">
                <a:solidFill>
                  <a:schemeClr val="tx1"/>
                </a:solidFill>
              </a:rPr>
              <a:t>Electric and Hybrid Aviation – From Media Hype to Flight Physics</a:t>
            </a:r>
            <a:r>
              <a:rPr lang="en-US" sz="1000" noProof="1" smtClean="0">
                <a:solidFill>
                  <a:schemeClr val="tx1"/>
                </a:solidFill>
              </a:rPr>
              <a:t>. Hamburg Aerospace Lecture Series, 2019-04-25. Available from: https://doi.org/10.5281/zenodo.3265212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2019.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Limits to Principles of Electric Flight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German Aerospace Congress 2019 (DLRK 2019), Darmstadt, 30.09.-02.10.2019. Available from:https://doi.org/10.5281/zenodo.4072283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Life Cycle Analysis (LCA): Dissertation, Paper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2017.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Methodik zur Ökobilanzierung im Flugzeugvorentwurf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München: Verlag Dr. Hut. Dissertation. ISBN 978-3-8439-3179-3.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2016: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Life Cycle Assessment in Conceptual Aircraft Design – Excel Tool LCA-AD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Available from: http://doi.org/10.13140/RG.2.1.1531.0485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SCHOLZ, Dieter, 2013.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First Step Towards the Integration of Life Cycle Assessment into Conceptual Aircraft Design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German Aerospace Congress 2013 (DLRK 2013), Stuttgart, 10.-12.09.2013.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Available from: https://nbn-resolving.org/urn:nbn:de:101:1-201407183813.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Andreas; SCHOLZ, Dieter, 2014. Conceptual Aircraft Design Based on Lifecycle Assessment.  In: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ICAS 2014 - 29th Congress of the International Council of the Aeronautical Sciences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(St. Petersburg, 07.-12.09.2014). Paper: ICAS2014-9.10.1. Download: http://Airport2030.ProfScholz.de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39552" y="902006"/>
            <a:ext cx="806489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JOHANNING, Andreas, SCHOLZ, Dieter, 2014. </a:t>
            </a:r>
            <a:r>
              <a:rPr lang="en-US" sz="1000" i="1" noProof="1" smtClean="0">
                <a:solidFill>
                  <a:schemeClr val="tx1"/>
                </a:solidFill>
              </a:rPr>
              <a:t>Adapting Life Cycle Impact Assessment Methods for Application in Aircraft Design</a:t>
            </a:r>
            <a:r>
              <a:rPr lang="en-US" sz="1000" noProof="1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German Aerospace Congress 2014 (DLRK 2014), Augsburg, 16.-18.09.2014. Available from: https://nbn-resolving.org/urn:nbn:de:101:1-201507202456.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JOHANNING, Andreas, SCHOLZ, Dieter, 2015. Comparison of the Potential Environmental Impact Improvements of Future Aircraft Concepts Using Life Cycle Assessment. In: CEAS: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5th CEAS Air&amp;Space Conference: Proceedings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(CEAS2015, Delft, 07.-11.09.2015). DocumentID: 80. Download: http://Airport2030.ProfScholz.de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Environmental Impact</a:t>
            </a:r>
          </a:p>
          <a:p>
            <a:pPr algn="just"/>
            <a:endParaRPr lang="en-US" sz="1000" baseline="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SCHWARTZ, Emily, KROO, Ilan M., 2009.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Aircraft Design: Trading Cost and Climate Impact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47th AIAA Aerospace Sciences Meeting including The New Horizons Forum and Aerospace Exposition, 05.01.-08.01.2009, Orlando, Florida, AIAA 2009, No.1261. Available from: https://doi.org/10.2514/6.2009-1261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SCHWARTZ DALLARA, Emily, 2011. </a:t>
            </a:r>
            <a:r>
              <a:rPr lang="en-US" sz="1000" i="1" noProof="1" smtClean="0">
                <a:solidFill>
                  <a:schemeClr val="tx1"/>
                </a:solidFill>
              </a:rPr>
              <a:t>Aircraft Design for Reduced Climate Impact</a:t>
            </a:r>
            <a:r>
              <a:rPr lang="en-US" sz="1000" noProof="1" smtClean="0">
                <a:solidFill>
                  <a:schemeClr val="tx1"/>
                </a:solidFill>
              </a:rPr>
              <a:t>. Dissertation. Stanford University. Available from: http://purl.stanford.edu/yf499mg3300 – Forcing Factor s(h) based on: KÖHLER 2008 and RÄDEL 2008.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KÖHLER, Marcus O., RÄDEL, Gaby, DESSENS, Olivier, SHINE, Keith P., ROGERS, Helen L., WILD, Oliver, PYLE, John A., 2008. Impact of Perturbations to Nitrogen Oxide Emissions From Global Aviation. In: Journal of Geophysical Research, 113. Available from: https://doi.org/10.1029/2007JD009140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RÄDEL, Gaby, SHINE, Keith P., 2008. Radiative Forcing by Persistent Contrails and Its Dependence on Cruise Altitudes. In: Journal of Geophysical Research, 113. Available from: https://doi.org/10.1029/2007JD009117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CAERS, Brecht, SCHOLZ, Dieter, 2020. Conditions for Passenger Aircraft Minimum Fuel Consumption, Direct Operating Costs and Environmental Impact. German Aerospace Congress 2020 (DLRK 2020), Online, 01.-03.09.2020.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Available from: https://doi.org/10.5281/zenodo.4068135</a:t>
            </a:r>
          </a:p>
          <a:p>
            <a:pPr algn="just"/>
            <a:endParaRPr lang="en-US" sz="1000" baseline="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aseline="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2020. </a:t>
            </a:r>
            <a:r>
              <a:rPr lang="en-US" sz="1000" i="1" baseline="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Calculation of the Emission Characteristics of Aircraft Kerosene and Hydrogen Propulsion</a:t>
            </a:r>
            <a:r>
              <a:rPr lang="en-US" sz="1000" baseline="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Excel table.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Available from: https://doi.org/10.7910/DVN/DLJUUK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39552" y="902006"/>
            <a:ext cx="8064896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000" b="1" noProof="1" smtClean="0">
                <a:solidFill>
                  <a:schemeClr val="tx1"/>
                </a:solidFill>
              </a:rPr>
              <a:t>Aircraft Design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SCHOLZ, Dieter, 2015: </a:t>
            </a:r>
            <a:r>
              <a:rPr lang="en-US" sz="1000" i="1" noProof="1" smtClean="0">
                <a:solidFill>
                  <a:schemeClr val="tx1"/>
                </a:solidFill>
              </a:rPr>
              <a:t>Aircraft Design</a:t>
            </a:r>
            <a:r>
              <a:rPr lang="en-US" sz="1000" noProof="1" smtClean="0">
                <a:solidFill>
                  <a:schemeClr val="tx1"/>
                </a:solidFill>
              </a:rPr>
              <a:t>, 2015. Lecture notes and more as part of "Hamburg Open Online University (HOOU)". Webpage: http://HOOU.ProfScholz.de</a:t>
            </a:r>
          </a:p>
          <a:p>
            <a:pPr algn="just"/>
            <a:endParaRPr lang="en-US" sz="1000" b="1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DOC</a:t>
            </a:r>
          </a:p>
          <a:p>
            <a:pPr algn="just"/>
            <a:endParaRPr lang="en-US" sz="1000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SCHOLZ, Dieter, THORBECK, Jürgen, 2013. </a:t>
            </a:r>
            <a:r>
              <a:rPr lang="en-US" sz="1000" i="1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 Berlin DOC Method</a:t>
            </a:r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3rd SCAD - Symposium on Collaboration in Aircraft Design, (Linköping University, 19.-20.09.2013). Hamburg: AERO, 2013. – Download: http://reports-at-aero.ProfScholz.de, </a:t>
            </a:r>
          </a:p>
          <a:p>
            <a:pPr algn="just"/>
            <a:r>
              <a:rPr lang="en-US" sz="1000" noProof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http://www.fzt.haw-hamburg.de/pers/Scholz/Aero/TU-Berlin_DOC-Method_with_remarks_13-09-19.pdf</a:t>
            </a: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b="1" noProof="1" smtClean="0">
                <a:solidFill>
                  <a:schemeClr val="tx1"/>
                </a:solidFill>
              </a:rPr>
              <a:t>Further References</a:t>
            </a:r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CALDWELL, Niall, 2018. Digital Displacement: Hydraulic Power for the Digital Age. In: UKIP Media &amp; Events: </a:t>
            </a:r>
            <a:r>
              <a:rPr lang="en-US" sz="1000" i="1" noProof="1" smtClean="0">
                <a:solidFill>
                  <a:schemeClr val="tx1"/>
                </a:solidFill>
              </a:rPr>
              <a:t>Conference Proceedings : Electric &amp; Hybrid Aerospace Symposium 2018 </a:t>
            </a:r>
            <a:r>
              <a:rPr lang="en-US" sz="1000" noProof="1" smtClean="0">
                <a:solidFill>
                  <a:schemeClr val="tx1"/>
                </a:solidFill>
              </a:rPr>
              <a:t>(Cologne, 08.-09. November 2018)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CANNON, Frank, 2016. Aircraft Cabin Air Contamination and Aerotoxic Syndrome – A Review of the Evidence. In: Collegium Basilea: </a:t>
            </a:r>
            <a:r>
              <a:rPr lang="en-US" sz="1000" i="1" noProof="1" smtClean="0">
                <a:solidFill>
                  <a:schemeClr val="tx1"/>
                </a:solidFill>
              </a:rPr>
              <a:t>Nanotechnology Perceptions</a:t>
            </a:r>
            <a:r>
              <a:rPr lang="en-US" sz="1000" noProof="1" smtClean="0">
                <a:solidFill>
                  <a:schemeClr val="tx1"/>
                </a:solidFill>
              </a:rPr>
              <a:t>, Vol. 12 (2016), pp. 73-99. Available from: https://doi.org/10.4024/N08CA16A.ntp.12.02. Download: URL: http://skybrary.aero/bookshelf/books/3594.pdf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SUN, X., ZHANG, Y., WANDELT, S., 2017. Air Transport versus High-Speed Rail – An Overview and Research Agenda. In: </a:t>
            </a:r>
            <a:r>
              <a:rPr lang="en-US" sz="1000" i="1" noProof="1" smtClean="0">
                <a:solidFill>
                  <a:schemeClr val="tx1"/>
                </a:solidFill>
              </a:rPr>
              <a:t>Journal of Advanced Transportation</a:t>
            </a:r>
            <a:r>
              <a:rPr lang="en-US" sz="1000" noProof="1" smtClean="0">
                <a:solidFill>
                  <a:schemeClr val="tx1"/>
                </a:solidFill>
              </a:rPr>
              <a:t>, Vol. 2017, Article ID 8426926. Available form: https://doi.org/10.1155/2017/8426926</a:t>
            </a: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</a:endParaRPr>
          </a:p>
          <a:p>
            <a:pPr algn="just"/>
            <a:endParaRPr lang="en-US" sz="1000" b="1" noProof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1"/>
          <p:cNvSpPr txBox="1">
            <a:spLocks noChangeArrowheads="1"/>
          </p:cNvSpPr>
          <p:nvPr/>
        </p:nvSpPr>
        <p:spPr bwMode="auto">
          <a:xfrm>
            <a:off x="263526" y="2563815"/>
            <a:ext cx="8616950" cy="76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8775" lvl="2" indent="-358775" algn="ctr">
              <a:lnSpc>
                <a:spcPct val="120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4000" b="1" dirty="0" smtClean="0">
                <a:solidFill>
                  <a:srgbClr val="000000"/>
                </a:solidFill>
              </a:rPr>
              <a:t>Backup / Ergänzungen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HongKong-Peking-2003-SARS-C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259" y="1476375"/>
            <a:ext cx="8038333" cy="276102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455602" y="4619625"/>
            <a:ext cx="623279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400" dirty="0" smtClean="0">
                <a:solidFill>
                  <a:schemeClr val="tx1"/>
                </a:solidFill>
              </a:rPr>
              <a:t>Boeing 737-300 auf dem Flug von Hong Kong nach Peking über 3 Stunden. </a:t>
            </a:r>
          </a:p>
          <a:p>
            <a:pPr algn="ctr">
              <a:lnSpc>
                <a:spcPct val="120000"/>
              </a:lnSpc>
            </a:pPr>
            <a:r>
              <a:rPr lang="de-DE" sz="1400" dirty="0" smtClean="0">
                <a:solidFill>
                  <a:schemeClr val="tx1"/>
                </a:solidFill>
              </a:rPr>
              <a:t>"Index patient" ist die erkrankte Person auf Sitz 14E.</a:t>
            </a:r>
          </a:p>
          <a:p>
            <a:pPr algn="ctr">
              <a:lnSpc>
                <a:spcPct val="120000"/>
              </a:lnSpc>
            </a:pPr>
            <a:endParaRPr lang="de-DE" sz="1000" dirty="0" smtClean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de-DE" sz="1000" dirty="0" smtClean="0">
                <a:solidFill>
                  <a:schemeClr val="tx1"/>
                </a:solidFill>
              </a:rPr>
              <a:t>https://doi.org/10.1056/NEJMoa031349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558801" y="915990"/>
            <a:ext cx="66135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lvl="2" indent="-358775">
              <a:spcBef>
                <a:spcPts val="400"/>
              </a:spcBef>
              <a:buClr>
                <a:srgbClr val="00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FF0000"/>
                </a:solidFill>
              </a:rPr>
              <a:t>Ansteckung ist in der ganzen Kabine möglich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33400" y="876300"/>
            <a:ext cx="4270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Flugtaxi ist keine Lösung für die Umwelt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H="1">
            <a:off x="1076326" y="6191250"/>
            <a:ext cx="7134224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7019925" y="962025"/>
            <a:ext cx="1962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/>
                </a:solidFill>
              </a:rPr>
              <a:t>based on Caldwell 2018</a:t>
            </a:r>
          </a:p>
        </p:txBody>
      </p:sp>
      <p:grpSp>
        <p:nvGrpSpPr>
          <p:cNvPr id="2" name="Gruppieren 12"/>
          <p:cNvGrpSpPr/>
          <p:nvPr/>
        </p:nvGrpSpPr>
        <p:grpSpPr>
          <a:xfrm>
            <a:off x="282511" y="1447800"/>
            <a:ext cx="8633174" cy="4652665"/>
            <a:chOff x="282511" y="1552575"/>
            <a:chExt cx="8633174" cy="4652665"/>
          </a:xfrm>
        </p:grpSpPr>
        <p:pic>
          <p:nvPicPr>
            <p:cNvPr id="5181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05625" y="3452813"/>
              <a:ext cx="1905000" cy="126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uppieren 10"/>
            <p:cNvGrpSpPr/>
            <p:nvPr/>
          </p:nvGrpSpPr>
          <p:grpSpPr>
            <a:xfrm>
              <a:off x="282511" y="1552575"/>
              <a:ext cx="8633174" cy="4652665"/>
              <a:chOff x="282511" y="1552575"/>
              <a:chExt cx="8633174" cy="4652665"/>
            </a:xfrm>
          </p:grpSpPr>
          <p:pic>
            <p:nvPicPr>
              <p:cNvPr id="51814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1499" y="1597948"/>
                <a:ext cx="5984019" cy="4583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feld 7"/>
              <p:cNvSpPr txBox="1"/>
              <p:nvPr/>
            </p:nvSpPr>
            <p:spPr>
              <a:xfrm>
                <a:off x="7035736" y="5886450"/>
                <a:ext cx="12121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smtClean="0">
                    <a:solidFill>
                      <a:schemeClr val="tx1"/>
                    </a:solidFill>
                  </a:rPr>
                  <a:t>CO2 = 106 g/km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7035736" y="4772025"/>
                <a:ext cx="1111202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b="1" dirty="0" smtClean="0">
                    <a:solidFill>
                      <a:schemeClr val="tx1"/>
                    </a:solidFill>
                  </a:rPr>
                  <a:t>VW  Golf TDI</a:t>
                </a:r>
                <a:endParaRPr lang="de-DE" sz="1100" dirty="0" smtClean="0">
                  <a:solidFill>
                    <a:schemeClr val="tx1"/>
                  </a:solidFill>
                </a:endParaRPr>
              </a:p>
              <a:p>
                <a:r>
                  <a:rPr lang="de-DE" sz="1100" dirty="0" smtClean="0">
                    <a:solidFill>
                      <a:schemeClr val="tx1"/>
                    </a:solidFill>
                  </a:rPr>
                  <a:t>4.2 l/100 km</a:t>
                </a:r>
              </a:p>
              <a:p>
                <a:r>
                  <a:rPr lang="de-DE" sz="1100" dirty="0" smtClean="0">
                    <a:solidFill>
                      <a:schemeClr val="tx1"/>
                    </a:solidFill>
                  </a:rPr>
                  <a:t>1440 kg</a:t>
                </a:r>
              </a:p>
              <a:p>
                <a:r>
                  <a:rPr lang="de-DE" sz="1100" dirty="0" smtClean="0">
                    <a:solidFill>
                      <a:schemeClr val="tx1"/>
                    </a:solidFill>
                  </a:rPr>
                  <a:t>118 kW</a:t>
                </a:r>
              </a:p>
              <a:p>
                <a:r>
                  <a:rPr lang="de-DE" sz="1100" b="1" dirty="0" smtClean="0">
                    <a:solidFill>
                      <a:schemeClr val="tx1"/>
                    </a:solidFill>
                  </a:rPr>
                  <a:t>= 0.082 kW/kg</a:t>
                </a: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1085850" y="5486400"/>
                <a:ext cx="415290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100" b="1" dirty="0" smtClean="0">
                    <a:solidFill>
                      <a:schemeClr val="tx1"/>
                    </a:solidFill>
                  </a:rPr>
                  <a:t>= 0.29 kW/kg                                                = 0.33 kW/kg</a:t>
                </a:r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282511" y="5743575"/>
                <a:ext cx="920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FF0000"/>
                    </a:solidFill>
                  </a:rPr>
                  <a:t>CO2: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6759511" y="1552575"/>
                <a:ext cx="1992853" cy="730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sz="1800" dirty="0" smtClean="0">
                    <a:solidFill>
                      <a:schemeClr val="tx1"/>
                    </a:solidFill>
                  </a:rPr>
                  <a:t>Aircraft (Ryanair):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sz="1100" b="1" dirty="0" smtClean="0">
                    <a:solidFill>
                      <a:srgbClr val="FF0000"/>
                    </a:solidFill>
                  </a:rPr>
                  <a:t>CO2</a:t>
                </a:r>
                <a:r>
                  <a:rPr lang="de-DE" sz="1100" dirty="0" smtClean="0">
                    <a:solidFill>
                      <a:schemeClr val="tx1"/>
                    </a:solidFill>
                  </a:rPr>
                  <a:t> = 69 g/km/person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6778561" y="2714625"/>
                <a:ext cx="21371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rgbClr val="CC0099"/>
                    </a:solidFill>
                  </a:rPr>
                  <a:t>1 kg fuel = 3.15 kg CO2</a:t>
                </a:r>
                <a:endParaRPr lang="en-US" sz="1400" b="1" dirty="0">
                  <a:solidFill>
                    <a:srgbClr val="CC0099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" y="1400175"/>
            <a:ext cx="694213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3041998"/>
            <a:ext cx="7639050" cy="272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71500" y="876300"/>
            <a:ext cx="6119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Lufttaxi: 200 $ für 24 km (10 €/km) – Taxi Hamburg: 1,80 €/km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0075" y="5800725"/>
            <a:ext cx="7295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Durch Einsatz von Batterien und Elektromotor wird es nicht preiswerter!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7913" y="4514850"/>
            <a:ext cx="285750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513" y="4489450"/>
            <a:ext cx="23907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262063" y="2341563"/>
            <a:ext cx="7716837" cy="879475"/>
            <a:chOff x="819" y="851"/>
            <a:chExt cx="4861" cy="554"/>
          </a:xfrm>
        </p:grpSpPr>
        <p:pic>
          <p:nvPicPr>
            <p:cNvPr id="2191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7" y="851"/>
              <a:ext cx="4473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819" y="1008"/>
              <a:ext cx="430" cy="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>
                  <a:solidFill>
                    <a:schemeClr val="tx1"/>
                  </a:solidFill>
                </a:rPr>
                <a:t>01/2013:</a:t>
              </a:r>
            </a:p>
          </p:txBody>
        </p:sp>
      </p:grp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200" y="3286125"/>
            <a:ext cx="79295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292100" y="3538538"/>
            <a:ext cx="68262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01/2013: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92100" y="1400175"/>
            <a:ext cx="7978775" cy="885825"/>
            <a:chOff x="99" y="2175"/>
            <a:chExt cx="5026" cy="558"/>
          </a:xfrm>
        </p:grpSpPr>
        <p:pic>
          <p:nvPicPr>
            <p:cNvPr id="21914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0" y="2175"/>
              <a:ext cx="4635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9146" name="Text Box 10"/>
            <p:cNvSpPr txBox="1">
              <a:spLocks noChangeArrowheads="1"/>
            </p:cNvSpPr>
            <p:nvPr/>
          </p:nvSpPr>
          <p:spPr bwMode="auto">
            <a:xfrm>
              <a:off x="99" y="2298"/>
              <a:ext cx="430" cy="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>
                  <a:solidFill>
                    <a:schemeClr val="tx1"/>
                  </a:solidFill>
                </a:rPr>
                <a:t>05/2011:</a:t>
              </a:r>
            </a:p>
          </p:txBody>
        </p:sp>
      </p:grpSp>
      <p:pic>
        <p:nvPicPr>
          <p:cNvPr id="21914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" y="4646613"/>
            <a:ext cx="2714625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292100" y="4311650"/>
            <a:ext cx="68262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01/2013:</a:t>
            </a:r>
          </a:p>
        </p:txBody>
      </p:sp>
      <p:sp>
        <p:nvSpPr>
          <p:cNvPr id="219152" name="Text Box 16"/>
          <p:cNvSpPr txBox="1">
            <a:spLocks noChangeArrowheads="1"/>
          </p:cNvSpPr>
          <p:nvPr/>
        </p:nvSpPr>
        <p:spPr bwMode="auto">
          <a:xfrm>
            <a:off x="3624263" y="4308475"/>
            <a:ext cx="68262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tx1"/>
                </a:solidFill>
              </a:rPr>
              <a:t>01/2011:</a:t>
            </a:r>
          </a:p>
        </p:txBody>
      </p:sp>
      <p:pic>
        <p:nvPicPr>
          <p:cNvPr id="219154" name="Picture 18" descr="flightinternation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6088" y="1235075"/>
            <a:ext cx="1166812" cy="233363"/>
          </a:xfrm>
          <a:prstGeom prst="rect">
            <a:avLst/>
          </a:prstGeom>
          <a:noFill/>
        </p:spPr>
      </p:pic>
      <p:sp>
        <p:nvSpPr>
          <p:cNvPr id="17" name="Textfeld 16"/>
          <p:cNvSpPr txBox="1"/>
          <p:nvPr/>
        </p:nvSpPr>
        <p:spPr>
          <a:xfrm>
            <a:off x="533400" y="819150"/>
            <a:ext cx="5721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Ein größeres Propellerflug wird seit 10 Jahren diskutiert!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082" y="904875"/>
            <a:ext cx="83518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839011" y="5162550"/>
            <a:ext cx="5923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noProof="1" smtClean="0">
                <a:solidFill>
                  <a:srgbClr val="FF0000"/>
                </a:solidFill>
              </a:rPr>
              <a:t>Ryanair Ltd said </a:t>
            </a:r>
            <a:r>
              <a:rPr lang="en-US" sz="1400" noProof="1" smtClean="0">
                <a:solidFill>
                  <a:schemeClr val="tx1"/>
                </a:solidFill>
              </a:rPr>
              <a:t>the metric they used to measure CO2 emissions was grams of CO2 per  passenger-kilometre. Five key efficiency drivers: aircraft model,  </a:t>
            </a:r>
            <a:r>
              <a:rPr lang="en-US" sz="1400" noProof="1" smtClean="0">
                <a:solidFill>
                  <a:srgbClr val="008000"/>
                </a:solidFill>
              </a:rPr>
              <a:t>seating density</a:t>
            </a:r>
            <a:r>
              <a:rPr lang="en-US" sz="1400" noProof="1" smtClean="0">
                <a:solidFill>
                  <a:schemeClr val="tx1"/>
                </a:solidFill>
              </a:rPr>
              <a:t>, </a:t>
            </a:r>
            <a:r>
              <a:rPr lang="en-US" sz="1400" noProof="1" smtClean="0">
                <a:solidFill>
                  <a:srgbClr val="008000"/>
                </a:solidFill>
              </a:rPr>
              <a:t>load factor</a:t>
            </a:r>
            <a:r>
              <a:rPr lang="en-US" sz="1400" noProof="1" smtClean="0">
                <a:solidFill>
                  <a:schemeClr val="tx1"/>
                </a:solidFill>
              </a:rPr>
              <a:t>, freight share and distance.</a:t>
            </a:r>
            <a:endParaRPr lang="en-US" sz="1400" noProof="1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4825" y="895350"/>
            <a:ext cx="4358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Billigflieger Pro &amp; Contra – Wer hat Recht?</a:t>
            </a:r>
            <a:endParaRPr lang="de-DE" sz="1600" b="1" dirty="0" smtClean="0">
              <a:solidFill>
                <a:srgbClr val="0000FF"/>
              </a:solidFill>
            </a:endParaRPr>
          </a:p>
        </p:txBody>
      </p:sp>
      <p:pic>
        <p:nvPicPr>
          <p:cNvPr id="68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363" y="3590925"/>
            <a:ext cx="22210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9"/>
          <p:cNvGrpSpPr/>
          <p:nvPr/>
        </p:nvGrpSpPr>
        <p:grpSpPr>
          <a:xfrm>
            <a:off x="2920802" y="3586163"/>
            <a:ext cx="5519620" cy="1463647"/>
            <a:chOff x="2920802" y="3586163"/>
            <a:chExt cx="5519620" cy="1463647"/>
          </a:xfrm>
        </p:grpSpPr>
        <p:pic>
          <p:nvPicPr>
            <p:cNvPr id="68403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0802" y="3586163"/>
              <a:ext cx="5493146" cy="1463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feld 6"/>
            <p:cNvSpPr txBox="1"/>
            <p:nvPr/>
          </p:nvSpPr>
          <p:spPr>
            <a:xfrm>
              <a:off x="5124450" y="4162425"/>
              <a:ext cx="33159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tx1"/>
                  </a:solidFill>
                </a:rPr>
                <a:t>Advertising Standards Athority, UK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447675" y="6010275"/>
            <a:ext cx="39661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https://www.asa.org.uk/rulings/ryanair-ltd-cas-571089-p1w6b2.html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26256" y="1373390"/>
            <a:ext cx="8274844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 smtClean="0">
                <a:solidFill>
                  <a:srgbClr val="0000FF"/>
                </a:solidFill>
              </a:rPr>
              <a:t>Changing</a:t>
            </a:r>
            <a:r>
              <a:rPr lang="en-US" sz="1600" dirty="0" smtClean="0">
                <a:solidFill>
                  <a:schemeClr val="tx1"/>
                </a:solidFill>
              </a:rPr>
              <a:t> the regular </a:t>
            </a:r>
            <a:r>
              <a:rPr lang="en-US" sz="1600" dirty="0" smtClean="0">
                <a:solidFill>
                  <a:srgbClr val="0000FF"/>
                </a:solidFill>
              </a:rPr>
              <a:t>cruise altitude </a:t>
            </a:r>
            <a:r>
              <a:rPr lang="en-US" sz="1600" dirty="0" smtClean="0">
                <a:solidFill>
                  <a:schemeClr val="tx1"/>
                </a:solidFill>
              </a:rPr>
              <a:t>of an Airbus A320-200 of about </a:t>
            </a:r>
            <a:r>
              <a:rPr lang="en-US" sz="1600" dirty="0" smtClean="0">
                <a:solidFill>
                  <a:srgbClr val="0000FF"/>
                </a:solidFill>
              </a:rPr>
              <a:t>11500 m to</a:t>
            </a:r>
            <a:r>
              <a:rPr lang="en-US" sz="1600" dirty="0" smtClean="0">
                <a:solidFill>
                  <a:schemeClr val="tx1"/>
                </a:solidFill>
              </a:rPr>
              <a:t> an altitude of </a:t>
            </a:r>
            <a:r>
              <a:rPr lang="en-US" sz="1600" dirty="0" smtClean="0">
                <a:solidFill>
                  <a:srgbClr val="0000FF"/>
                </a:solidFill>
              </a:rPr>
              <a:t>6500 m</a:t>
            </a:r>
            <a:r>
              <a:rPr lang="en-US" sz="1600" dirty="0" smtClean="0">
                <a:solidFill>
                  <a:schemeClr val="tx1"/>
                </a:solidFill>
              </a:rPr>
              <a:t> at a </a:t>
            </a:r>
            <a:r>
              <a:rPr lang="en-US" sz="1600" dirty="0" smtClean="0">
                <a:solidFill>
                  <a:srgbClr val="FF9900"/>
                </a:solidFill>
              </a:rPr>
              <a:t>constant Mach 0.78</a:t>
            </a:r>
            <a:r>
              <a:rPr lang="en-US" sz="1600" dirty="0" smtClean="0">
                <a:solidFill>
                  <a:schemeClr val="tx1"/>
                </a:solidFill>
              </a:rPr>
              <a:t> would result in: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 </a:t>
            </a:r>
            <a:r>
              <a:rPr lang="en-US" sz="1600" dirty="0" smtClean="0">
                <a:solidFill>
                  <a:srgbClr val="008000"/>
                </a:solidFill>
              </a:rPr>
              <a:t>decrease of equivalent CO2 mass of 78 %</a:t>
            </a:r>
            <a:r>
              <a:rPr lang="en-US" sz="1600" dirty="0" smtClean="0">
                <a:solidFill>
                  <a:schemeClr val="tx1"/>
                </a:solidFill>
              </a:rPr>
              <a:t> and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en-US" sz="1600" dirty="0" smtClean="0">
                <a:solidFill>
                  <a:schemeClr val="tx1"/>
                </a:solidFill>
              </a:rPr>
              <a:t>an </a:t>
            </a:r>
            <a:r>
              <a:rPr lang="en-US" sz="1600" dirty="0" smtClean="0">
                <a:solidFill>
                  <a:srgbClr val="FF0000"/>
                </a:solidFill>
              </a:rPr>
              <a:t>increase of fuel consumption of 5.6 %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</a:p>
          <a:p>
            <a:pPr marL="180975" lvl="1" indent="0" algn="just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The increase of fuel consumption is mostly influenced by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an increase of TSFC of 6.0 % and</a:t>
            </a:r>
          </a:p>
          <a:p>
            <a:pPr marL="361950" lvl="1" indent="-180975" algn="just">
              <a:lnSpc>
                <a:spcPct val="120000"/>
              </a:lnSpc>
              <a:buFont typeface="Courier New" pitchFamily="49" charset="0"/>
              <a:buChar char="o"/>
            </a:pPr>
            <a:r>
              <a:rPr lang="en-US" sz="1600" dirty="0" smtClean="0">
                <a:solidFill>
                  <a:schemeClr val="tx1"/>
                </a:solidFill>
              </a:rPr>
              <a:t>a decrease of the aerodynamic efficiency of 5.4 %.</a:t>
            </a:r>
          </a:p>
          <a:p>
            <a:pPr algn="just">
              <a:lnSpc>
                <a:spcPct val="120000"/>
              </a:lnSpc>
            </a:pPr>
            <a:r>
              <a:rPr lang="de-DE" sz="800" dirty="0" smtClean="0">
                <a:solidFill>
                  <a:schemeClr val="tx1"/>
                </a:solidFill>
              </a:rPr>
              <a:t> </a:t>
            </a:r>
            <a:endParaRPr lang="en-US" sz="800" dirty="0" smtClean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Combining equivalent CO2 mass and resource depletion (fuel consumption) into the environmental impact would result in a </a:t>
            </a:r>
            <a:r>
              <a:rPr lang="en-US" sz="1600" dirty="0" smtClean="0">
                <a:solidFill>
                  <a:srgbClr val="008000"/>
                </a:solidFill>
              </a:rPr>
              <a:t>decrease of 70 % in environmental impact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de-DE" sz="800" dirty="0" smtClean="0">
                <a:solidFill>
                  <a:schemeClr val="tx1"/>
                </a:solidFill>
              </a:rPr>
              <a:t>  </a:t>
            </a:r>
            <a:endParaRPr lang="en-US" sz="800" dirty="0" smtClean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As the Mach number is kept constant, </a:t>
            </a:r>
            <a:r>
              <a:rPr lang="en-US" sz="1600" dirty="0" smtClean="0">
                <a:solidFill>
                  <a:srgbClr val="FF0000"/>
                </a:solidFill>
              </a:rPr>
              <a:t>DOC</a:t>
            </a:r>
            <a:r>
              <a:rPr lang="en-US" sz="1600" dirty="0" smtClean="0">
                <a:solidFill>
                  <a:schemeClr val="tx1"/>
                </a:solidFill>
              </a:rPr>
              <a:t> are only effected by fuel consumption and </a:t>
            </a:r>
            <a:r>
              <a:rPr lang="en-US" sz="1600" dirty="0" smtClean="0">
                <a:solidFill>
                  <a:srgbClr val="FF0000"/>
                </a:solidFill>
              </a:rPr>
              <a:t>increase by only 0.6%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de-DE" sz="800" dirty="0" smtClean="0">
                <a:solidFill>
                  <a:schemeClr val="tx1"/>
                </a:solidFill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de-DE" sz="1600" dirty="0" smtClean="0">
                <a:solidFill>
                  <a:schemeClr val="tx1"/>
                </a:solidFill>
              </a:rPr>
              <a:t>However, for the atmosphere this is an exchange of </a:t>
            </a:r>
            <a:r>
              <a:rPr lang="de-DE" sz="1600" dirty="0" smtClean="0">
                <a:solidFill>
                  <a:srgbClr val="008000"/>
                </a:solidFill>
              </a:rPr>
              <a:t>considerable less short term non-CO2 warming potential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smtClean="0">
                <a:solidFill>
                  <a:srgbClr val="0000FF"/>
                </a:solidFill>
              </a:rPr>
              <a:t>versus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smtClean="0">
                <a:solidFill>
                  <a:srgbClr val="FF0000"/>
                </a:solidFill>
              </a:rPr>
              <a:t>a little more CO2 long term warming potential</a:t>
            </a:r>
            <a:r>
              <a:rPr lang="de-DE" sz="1600" dirty="0" smtClean="0">
                <a:solidFill>
                  <a:schemeClr val="tx1"/>
                </a:solidFill>
              </a:rPr>
              <a:t>. This exchange can be questioned, because it is not good for future generations.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478D4B57-82F6-466F-9F4F-A52E319A7A9A}"/>
              </a:ext>
            </a:extLst>
          </p:cNvPr>
          <p:cNvSpPr txBox="1">
            <a:spLocks/>
          </p:cNvSpPr>
          <p:nvPr/>
        </p:nvSpPr>
        <p:spPr>
          <a:xfrm>
            <a:off x="535781" y="835472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de-DE" kern="0" noProof="1" smtClean="0">
                <a:solidFill>
                  <a:srgbClr val="FF0000"/>
                </a:solidFill>
              </a:rPr>
              <a:t>Positive Umweltwirkung: Tiefer fliegen! </a:t>
            </a:r>
            <a:endParaRPr lang="de-DE" kern="0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123825" y="3844925"/>
          <a:ext cx="8896350" cy="2108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2752725"/>
                <a:gridCol w="3781425"/>
                <a:gridCol w="2362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What?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false statement (lie) of the aviation industry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Short form of the lie</a:t>
                      </a:r>
                    </a:p>
                    <a:p>
                      <a:r>
                        <a:rPr lang="en-US" sz="1600" noProof="1" smtClean="0"/>
                        <a:t>(in German)</a:t>
                      </a:r>
                      <a:endParaRPr lang="en-US" sz="1600" noProof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air in the plane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"as clean as in an operating room" (through HEPA filter)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Operationssaal</a:t>
                      </a:r>
                      <a:endParaRPr lang="en-US" sz="1600" noProof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air exchange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"COMPLETE in 2 to 3 minutes"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noProof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Frischluftquote *</a:t>
                      </a:r>
                      <a:endParaRPr lang="en-US" sz="1600" noProof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air flow in the aircraft cabin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1" smtClean="0"/>
                        <a:t>"only from top to bottom" or </a:t>
                      </a:r>
                    </a:p>
                    <a:p>
                      <a:r>
                        <a:rPr lang="en-US" sz="1600" noProof="1" smtClean="0"/>
                        <a:t>"no horizontal flows"</a:t>
                      </a:r>
                      <a:endParaRPr lang="en-US" sz="1600" noProof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noProof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Klimavorhang *</a:t>
                      </a:r>
                      <a:endParaRPr lang="en-US" sz="1600" noProof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5" y="749858"/>
            <a:ext cx="8224837" cy="76461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FF0000"/>
                </a:solidFill>
              </a:rPr>
              <a:t>Luftfahrtindustrie lügt beim Thema "Kabinenbelüftung" während der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Corona-Pandemie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724026"/>
            <a:ext cx="8848726" cy="204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 bwMode="auto">
          <a:xfrm>
            <a:off x="6657975" y="3790950"/>
            <a:ext cx="2143125" cy="19716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34050" y="6038850"/>
            <a:ext cx="31357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* A. Scheuer, BMVI, https://youtu.be/tGXNK9Y40AQ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920684" y="4391025"/>
            <a:ext cx="40959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tx1"/>
                </a:solidFill>
              </a:rPr>
              <a:t>https://www.airbus.com/innovation/zero-emission/electric-flight.html</a:t>
            </a:r>
          </a:p>
          <a:p>
            <a:pPr algn="r"/>
            <a:r>
              <a:rPr lang="en-US" sz="1000" dirty="0" smtClean="0">
                <a:solidFill>
                  <a:srgbClr val="0000FF"/>
                </a:solidFill>
              </a:rPr>
              <a:t>Archived at</a:t>
            </a:r>
            <a:r>
              <a:rPr lang="en-US" sz="1000" dirty="0" smtClean="0">
                <a:solidFill>
                  <a:schemeClr val="tx1"/>
                </a:solidFill>
              </a:rPr>
              <a:t>: https://perma.cc/9ZPP-ULRS</a:t>
            </a:r>
          </a:p>
          <a:p>
            <a:pPr algn="r"/>
            <a:r>
              <a:rPr lang="en-US" sz="800" dirty="0" smtClean="0">
                <a:solidFill>
                  <a:schemeClr val="tx1"/>
                </a:solidFill>
              </a:rPr>
              <a:t>https://www.airbus.com/newsroom/stories/our-decarbonisation-journey-continues.html</a:t>
            </a:r>
          </a:p>
          <a:p>
            <a:pPr algn="r"/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https://perma.cc/CPS5-RB94</a:t>
            </a:r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2" name="Gruppieren 8"/>
          <p:cNvGrpSpPr/>
          <p:nvPr/>
        </p:nvGrpSpPr>
        <p:grpSpPr>
          <a:xfrm>
            <a:off x="638174" y="1443038"/>
            <a:ext cx="8325473" cy="2919411"/>
            <a:chOff x="638174" y="1824038"/>
            <a:chExt cx="8325473" cy="2919411"/>
          </a:xfrm>
        </p:grpSpPr>
        <p:pic>
          <p:nvPicPr>
            <p:cNvPr id="1136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8174" y="1824038"/>
              <a:ext cx="8325473" cy="2919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Gerade Verbindung 5"/>
            <p:cNvCxnSpPr/>
            <p:nvPr/>
          </p:nvCxnSpPr>
          <p:spPr bwMode="auto">
            <a:xfrm>
              <a:off x="1562100" y="4067175"/>
              <a:ext cx="904875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4" y="4524375"/>
            <a:ext cx="3865908" cy="167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5032894" y="5543550"/>
            <a:ext cx="3935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For more on hybrid-electric flight see Bibliography</a:t>
            </a:r>
            <a:r>
              <a:rPr lang="en-US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de-DE" sz="1000" dirty="0" smtClean="0">
                <a:solidFill>
                  <a:schemeClr val="tx1"/>
                </a:solidFill>
              </a:rPr>
              <a:t>SCHOLZ 2018, https://doi.org/10.15488/3986</a:t>
            </a:r>
          </a:p>
          <a:p>
            <a:r>
              <a:rPr lang="de-DE" sz="1000" dirty="0" smtClean="0">
                <a:solidFill>
                  <a:schemeClr val="tx1"/>
                </a:solidFill>
              </a:rPr>
              <a:t>SCHOLZ 2019, https://doi.org/10.5281/zenodo.3265212</a:t>
            </a:r>
          </a:p>
          <a:p>
            <a:r>
              <a:rPr lang="de-DE" sz="1000" dirty="0" smtClean="0">
                <a:solidFill>
                  <a:schemeClr val="tx1"/>
                </a:solidFill>
              </a:rPr>
              <a:t>SCHOLZ 2019, https://doi.org/10.5281/zenodo.4072283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676650" y="5924550"/>
            <a:ext cx="864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Airbus 2018</a:t>
            </a:r>
            <a:endParaRPr lang="en-US" sz="1000" dirty="0"/>
          </a:p>
        </p:txBody>
      </p:sp>
      <p:sp>
        <p:nvSpPr>
          <p:cNvPr id="15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39965" y="921308"/>
            <a:ext cx="8224837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1600" b="1" kern="0" dirty="0" smtClean="0">
                <a:solidFill>
                  <a:srgbClr val="FF0000"/>
                </a:solidFill>
              </a:rPr>
              <a:t>Airbus / Rolls-Royce: E-Fan X: </a:t>
            </a:r>
            <a:r>
              <a:rPr lang="de-DE" sz="1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</a:t>
            </a:r>
            <a:r>
              <a:rPr kumimoji="0" lang="de-DE" sz="16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ybrid</a:t>
            </a:r>
            <a:r>
              <a:rPr kumimoji="0" lang="de-DE" sz="1600" b="1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16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elektrisches Fliegen</a:t>
            </a:r>
            <a:endParaRPr kumimoji="0" lang="de-DE" sz="1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2847976" y="5702858"/>
            <a:ext cx="800100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2600" b="1" kern="0" dirty="0" smtClean="0">
                <a:solidFill>
                  <a:srgbClr val="FF0000"/>
                </a:solidFill>
              </a:rPr>
              <a:t>???</a:t>
            </a:r>
            <a:endParaRPr kumimoji="0" lang="de-DE" sz="2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1619251" y="3578783"/>
            <a:ext cx="800100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2600" b="1" kern="0" dirty="0" smtClean="0">
                <a:solidFill>
                  <a:srgbClr val="FF0000"/>
                </a:solidFill>
              </a:rPr>
              <a:t>???</a:t>
            </a:r>
            <a:endParaRPr kumimoji="0" lang="de-DE" sz="2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2933700" y="3778808"/>
            <a:ext cx="5619749" cy="50744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de-DE" sz="2000" b="1" kern="0" dirty="0" smtClean="0">
                <a:solidFill>
                  <a:srgbClr val="FF0000"/>
                </a:solidFill>
              </a:rPr>
              <a:t>Projekt abgebrochen: 2020-04-24</a:t>
            </a:r>
            <a:endParaRPr kumimoji="0" lang="de-DE" sz="20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854747"/>
            <a:ext cx="5876925" cy="483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742951" y="5760988"/>
            <a:ext cx="77819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https://www.lemonde.fr/idees/article/2020/05/29/aeronautique-la-transition-ecologique-impose-une-profonde-transformation-de-notre-industrie_6041127_3232.html</a:t>
            </a:r>
          </a:p>
          <a:p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https://perma.cc/5L84-G4QN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4962525" y="4819650"/>
            <a:ext cx="129540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Gerade Verbindung 6"/>
          <p:cNvCxnSpPr/>
          <p:nvPr/>
        </p:nvCxnSpPr>
        <p:spPr bwMode="auto">
          <a:xfrm>
            <a:off x="819150" y="5038725"/>
            <a:ext cx="155257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2114550" y="5229225"/>
            <a:ext cx="155257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Gerade Verbindung 9"/>
          <p:cNvCxnSpPr/>
          <p:nvPr/>
        </p:nvCxnSpPr>
        <p:spPr bwMode="auto">
          <a:xfrm>
            <a:off x="1238250" y="5543550"/>
            <a:ext cx="70485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hteck 11"/>
          <p:cNvSpPr/>
          <p:nvPr/>
        </p:nvSpPr>
        <p:spPr>
          <a:xfrm>
            <a:off x="6936032" y="3379143"/>
            <a:ext cx="1765227" cy="52322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Google translation</a:t>
            </a:r>
          </a:p>
          <a:p>
            <a:r>
              <a:rPr lang="en-US" sz="1400" i="1" dirty="0" smtClean="0">
                <a:solidFill>
                  <a:schemeClr val="tx1"/>
                </a:solidFill>
              </a:rPr>
              <a:t>of French webpage.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82605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Luftfahrt Emissionen und der Klimawandel</a:t>
            </a:r>
            <a:endParaRPr lang="en-US" noProof="1">
              <a:solidFill>
                <a:srgbClr val="FF0000"/>
              </a:solidFill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4" y="1376363"/>
            <a:ext cx="8477251" cy="358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9">
            <a:extLst>
              <a:ext uri="{FF2B5EF4-FFF2-40B4-BE49-F238E27FC236}">
                <a16:creationId xmlns:a16="http://schemas.microsoft.com/office/drawing/2014/main" xmlns="" id="{2449851C-97BB-4269-9059-D7249966A5BB}"/>
              </a:ext>
            </a:extLst>
          </p:cNvPr>
          <p:cNvSpPr txBox="1"/>
          <p:nvPr/>
        </p:nvSpPr>
        <p:spPr>
          <a:xfrm>
            <a:off x="371475" y="6023335"/>
            <a:ext cx="8677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tx1"/>
                </a:solidFill>
              </a:rPr>
              <a:t>RAPP, Markus, 2019. Perspektive: Wasserstoff &amp; Hybride. Meeting: "Emissionsfreies Fliegen-wie weit ist der Weg?", Berlin, 13.11.2019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Tekstvak 9">
            <a:extLst>
              <a:ext uri="{FF2B5EF4-FFF2-40B4-BE49-F238E27FC236}">
                <a16:creationId xmlns:a16="http://schemas.microsoft.com/office/drawing/2014/main" xmlns="" id="{2449851C-97BB-4269-9059-D7249966A5BB}"/>
              </a:ext>
            </a:extLst>
          </p:cNvPr>
          <p:cNvSpPr txBox="1"/>
          <p:nvPr/>
        </p:nvSpPr>
        <p:spPr>
          <a:xfrm>
            <a:off x="377212" y="5175610"/>
            <a:ext cx="689036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CO2: 		</a:t>
            </a:r>
            <a:r>
              <a:rPr lang="en-US" sz="1600" dirty="0" smtClean="0">
                <a:solidFill>
                  <a:srgbClr val="FF0000"/>
                </a:solidFill>
              </a:rPr>
              <a:t>Long term influence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Non-CO2:	</a:t>
            </a:r>
            <a:r>
              <a:rPr lang="en-US" sz="1600" dirty="0" smtClean="0">
                <a:solidFill>
                  <a:srgbClr val="008000"/>
                </a:solidFill>
              </a:rPr>
              <a:t>Short term influence </a:t>
            </a:r>
            <a:r>
              <a:rPr lang="en-US" sz="1600" dirty="0" smtClean="0">
                <a:solidFill>
                  <a:schemeClr val="tx1"/>
                </a:solidFill>
              </a:rPr>
              <a:t>(immediate mitigation is possible)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3400" y="828675"/>
            <a:ext cx="4160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Many Possible Energy Paths for Aviation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485775" y="1219200"/>
            <a:ext cx="8658225" cy="5124480"/>
            <a:chOff x="485775" y="1371600"/>
            <a:chExt cx="8658225" cy="5124480"/>
          </a:xfrm>
        </p:grpSpPr>
        <p:sp>
          <p:nvSpPr>
            <p:cNvPr id="5" name="Textfeld 4"/>
            <p:cNvSpPr txBox="1"/>
            <p:nvPr/>
          </p:nvSpPr>
          <p:spPr>
            <a:xfrm>
              <a:off x="485775" y="1371600"/>
              <a:ext cx="8658225" cy="512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chemeClr val="tx1"/>
                  </a:solidFill>
                </a:rPr>
                <a:t>fossile fuel							=&gt;  jet engine																no future solution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chemeClr val="tx1"/>
                  </a:solidFill>
                </a:rPr>
                <a:t>bio fuel (algae, ...)				=&gt;  jet engine																not sustainable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chemeClr val="tx1"/>
                  </a:solidFill>
                </a:rPr>
                <a:t>regenerative electricity		=&gt;  aerial contact line		=&gt;  electric engine		not for aviation =&gt; </a:t>
              </a:r>
              <a:r>
                <a:rPr lang="de-DE" sz="1400" dirty="0" smtClean="0">
                  <a:solidFill>
                    <a:srgbClr val="008000"/>
                  </a:solidFill>
                </a:rPr>
                <a:t>train!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rgbClr val="FF0000"/>
                  </a:solidFill>
                </a:rPr>
                <a:t>regenerative electricity		=&gt;  battery							=&gt;  electric engine		</a:t>
              </a:r>
              <a:r>
                <a:rPr lang="de-DE" sz="1400" b="1" dirty="0" smtClean="0">
                  <a:solidFill>
                    <a:srgbClr val="CC0099"/>
                  </a:solidFill>
                </a:rPr>
                <a:t>electric</a:t>
              </a:r>
              <a:r>
                <a:rPr lang="de-DE" sz="1400" dirty="0" smtClean="0">
                  <a:solidFill>
                    <a:schemeClr val="tx1"/>
                  </a:solidFill>
                </a:rPr>
                <a:t>: very short range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/>
              </a:pPr>
              <a:r>
                <a:rPr lang="de-DE" sz="1400" dirty="0" smtClean="0">
                  <a:solidFill>
                    <a:srgbClr val="008000"/>
                  </a:solidFill>
                </a:rPr>
                <a:t>regenerative electricity		=&gt;  </a:t>
              </a:r>
              <a:r>
                <a:rPr lang="de-DE" sz="1400" b="1" dirty="0" smtClean="0">
                  <a:solidFill>
                    <a:srgbClr val="008000"/>
                  </a:solidFill>
                </a:rPr>
                <a:t>LH2</a:t>
              </a:r>
              <a:r>
                <a:rPr lang="de-DE" sz="1400" dirty="0" smtClean="0">
                  <a:solidFill>
                    <a:srgbClr val="008000"/>
                  </a:solidFill>
                </a:rPr>
                <a:t>								=&gt;  jet engine</a:t>
              </a:r>
              <a:r>
                <a:rPr lang="de-DE" sz="1400" dirty="0" smtClean="0">
                  <a:solidFill>
                    <a:schemeClr val="tx1"/>
                  </a:solidFill>
                </a:rPr>
                <a:t>					new infrastructure &amp; planes</a:t>
              </a:r>
            </a:p>
            <a:p>
              <a:pPr marL="266700" indent="-266700" defTabSz="180000">
                <a:lnSpc>
                  <a:spcPct val="150000"/>
                </a:lnSpc>
              </a:pPr>
              <a:r>
                <a:rPr lang="de-DE" sz="1400" dirty="0" smtClean="0">
                  <a:solidFill>
                    <a:schemeClr val="tx1"/>
                  </a:solidFill>
                </a:rPr>
                <a:t>																																		</a:t>
              </a:r>
              <a:r>
                <a:rPr lang="de-DE" sz="1000" dirty="0" smtClean="0">
                  <a:solidFill>
                    <a:schemeClr val="tx1"/>
                  </a:solidFill>
                </a:rPr>
                <a:t>but  </a:t>
              </a:r>
              <a:r>
                <a:rPr lang="de-DE" sz="1000" b="1" dirty="0" smtClean="0">
                  <a:solidFill>
                    <a:srgbClr val="008000"/>
                  </a:solidFill>
                </a:rPr>
                <a:t>2.7 times better efficiency than PtL</a:t>
              </a:r>
            </a:p>
            <a:p>
              <a:pPr marL="266400" indent="-266400" defTabSz="1800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de-DE" sz="1400" dirty="0" smtClean="0">
                  <a:solidFill>
                    <a:schemeClr val="tx1"/>
                  </a:solidFill>
                </a:rPr>
                <a:t>regenerative electricity		=&gt;  LH2   =&gt;  fuel cell		=&gt;  electric engine		see 5.; heavy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de-DE" sz="1400" dirty="0" smtClean="0">
                  <a:solidFill>
                    <a:srgbClr val="008000"/>
                  </a:solidFill>
                </a:rPr>
                <a:t>regenerative electricity		=&gt;  </a:t>
              </a:r>
              <a:r>
                <a:rPr lang="de-DE" sz="1400" b="1" dirty="0" smtClean="0">
                  <a:solidFill>
                    <a:srgbClr val="008000"/>
                  </a:solidFill>
                </a:rPr>
                <a:t>PtL </a:t>
              </a:r>
              <a:r>
                <a:rPr lang="de-DE" sz="1400" dirty="0" smtClean="0">
                  <a:solidFill>
                    <a:srgbClr val="008000"/>
                  </a:solidFill>
                </a:rPr>
                <a:t>(drop in fuel)		=&gt;  jet engine					same infrastructure &amp; planes</a:t>
              </a:r>
              <a:endParaRPr lang="de-DE" sz="1400" dirty="0" smtClean="0">
                <a:solidFill>
                  <a:schemeClr val="tx1"/>
                </a:solidFill>
              </a:endParaRP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de-DE" sz="1400" dirty="0" smtClean="0">
                  <a:solidFill>
                    <a:schemeClr val="tx1"/>
                  </a:solidFill>
                </a:rPr>
                <a:t>regenerative electricity		=&gt;  PtL  =&gt;  GT/Gen.		=&gt;  electric engine		</a:t>
              </a:r>
              <a:r>
                <a:rPr lang="de-DE" sz="1400" b="1" dirty="0" smtClean="0">
                  <a:solidFill>
                    <a:srgbClr val="CC0099"/>
                  </a:solidFill>
                </a:rPr>
                <a:t>hybrid electric</a:t>
              </a:r>
              <a:r>
                <a:rPr lang="de-DE" sz="1400" dirty="0" smtClean="0">
                  <a:solidFill>
                    <a:schemeClr val="tx1"/>
                  </a:solidFill>
                </a:rPr>
                <a:t>, heavy</a:t>
              </a:r>
            </a:p>
            <a:p>
              <a:pPr marL="266700" indent="-266700" defTabSz="180000">
                <a:lnSpc>
                  <a:spcPct val="150000"/>
                </a:lnSpc>
                <a:buFont typeface="+mj-lt"/>
                <a:buAutoNum type="arabicPeriod" startAt="6"/>
              </a:pPr>
              <a:r>
                <a:rPr lang="de-DE" sz="1400" dirty="0" smtClean="0">
                  <a:solidFill>
                    <a:schemeClr val="tx1"/>
                  </a:solidFill>
                </a:rPr>
                <a:t>regenerative electricity		=&gt;  PtL  =&gt;  GT/Pump		=&gt;  hydraulic motor		hybrid hydraulic , heavy</a:t>
              </a:r>
              <a:endParaRPr lang="de-DE" sz="1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r>
                <a:rPr lang="de-DE" sz="400" b="1" dirty="0" smtClean="0">
                  <a:solidFill>
                    <a:schemeClr val="tx1"/>
                  </a:solidFill>
                  <a:sym typeface="Symbol"/>
                </a:rPr>
                <a:t> </a:t>
              </a:r>
            </a:p>
            <a:p>
              <a:pPr marL="266700" indent="-266700" defTabSz="180000">
                <a:lnSpc>
                  <a:spcPct val="150000"/>
                </a:lnSpc>
              </a:pPr>
              <a:r>
                <a:rPr lang="de-DE" sz="1400" b="1" dirty="0" smtClean="0">
                  <a:solidFill>
                    <a:schemeClr val="tx1"/>
                  </a:solidFill>
                  <a:sym typeface="Symbol"/>
                </a:rPr>
                <a:t>PtL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: Power to Liquid										 						      </a:t>
              </a:r>
              <a:r>
                <a:rPr lang="de-DE" sz="1400" b="1" dirty="0" smtClean="0">
                  <a:solidFill>
                    <a:schemeClr val="tx1"/>
                  </a:solidFill>
                  <a:sym typeface="Symbol"/>
                </a:rPr>
                <a:t>GT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: Gasturbine;		</a:t>
              </a:r>
              <a:r>
                <a:rPr lang="de-DE" sz="1400" b="1" dirty="0" smtClean="0">
                  <a:solidFill>
                    <a:schemeClr val="tx1"/>
                  </a:solidFill>
                  <a:sym typeface="Symbol"/>
                </a:rPr>
                <a:t>Gen.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:</a:t>
              </a:r>
              <a:r>
                <a:rPr lang="de-DE" sz="1400" b="1" dirty="0" smtClean="0">
                  <a:solidFill>
                    <a:schemeClr val="tx1"/>
                  </a:solidFill>
                  <a:sym typeface="Symbol"/>
                </a:rPr>
                <a:t> 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Generator</a:t>
              </a:r>
            </a:p>
            <a:p>
              <a:pPr marL="266700" indent="-266700" defTabSz="180000">
                <a:lnSpc>
                  <a:spcPct val="150000"/>
                </a:lnSpc>
              </a:pPr>
              <a:endParaRPr lang="de-DE" sz="1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endParaRPr lang="de-DE" sz="1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endParaRPr lang="de-DE" sz="1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endParaRPr lang="de-DE" sz="400" dirty="0" smtClean="0">
                <a:solidFill>
                  <a:schemeClr val="tx1"/>
                </a:solidFill>
                <a:sym typeface="Symbol"/>
              </a:endParaRPr>
            </a:p>
            <a:p>
              <a:pPr marL="266700" indent="-266700" defTabSz="180000">
                <a:lnSpc>
                  <a:spcPct val="150000"/>
                </a:lnSpc>
              </a:pP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Additional conversions &amp; major aircraft parts: 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Solutions 6 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(one more component) </a:t>
              </a:r>
              <a:r>
                <a:rPr lang="de-DE" sz="1400" dirty="0" smtClean="0">
                  <a:solidFill>
                    <a:srgbClr val="FF0000"/>
                  </a:solidFill>
                  <a:sym typeface="Symbol"/>
                </a:rPr>
                <a:t>and 8/9 </a:t>
              </a:r>
              <a:r>
                <a:rPr lang="de-DE" sz="1400" dirty="0" smtClean="0">
                  <a:solidFill>
                    <a:schemeClr val="tx1"/>
                  </a:solidFill>
                  <a:sym typeface="Symbol"/>
                </a:rPr>
                <a:t>(two more comp.)</a:t>
              </a:r>
              <a:endParaRPr lang="de-DE" sz="1400" dirty="0" smtClean="0">
                <a:solidFill>
                  <a:srgbClr val="FF0000"/>
                </a:solidFill>
                <a:sym typeface="Symbol"/>
              </a:endParaRPr>
            </a:p>
          </p:txBody>
        </p:sp>
        <p:pic>
          <p:nvPicPr>
            <p:cNvPr id="6" name="Grafik 5" descr="PtL-Figur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124" y="5121465"/>
              <a:ext cx="3288411" cy="931481"/>
            </a:xfrm>
            <a:prstGeom prst="rect">
              <a:avLst/>
            </a:prstGeom>
            <a:ln w="38100">
              <a:solidFill>
                <a:srgbClr val="008000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3400" y="1154643"/>
            <a:ext cx="8277225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8000"/>
                </a:solidFill>
              </a:rPr>
              <a:t>Physics favor trains </a:t>
            </a:r>
            <a:r>
              <a:rPr lang="en-US" sz="1400" dirty="0" smtClean="0">
                <a:solidFill>
                  <a:schemeClr val="tx1"/>
                </a:solidFill>
              </a:rPr>
              <a:t>over aircraft (</a:t>
            </a:r>
            <a:r>
              <a:rPr lang="en-US" sz="1400" i="1" dirty="0" smtClean="0">
                <a:solidFill>
                  <a:schemeClr val="tx1"/>
                </a:solidFill>
              </a:rPr>
              <a:t>low drag due to weight</a:t>
            </a:r>
            <a:r>
              <a:rPr lang="en-US" sz="1400" dirty="0" smtClean="0">
                <a:solidFill>
                  <a:schemeClr val="tx1"/>
                </a:solidFill>
              </a:rPr>
              <a:t>) =&gt; less energy, less CO2. Regenerative energy via aerial contact  line efficiently fed into vehicle.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008000"/>
                </a:solidFill>
              </a:rPr>
              <a:t>PtL</a:t>
            </a:r>
            <a:r>
              <a:rPr lang="en-US" sz="1400" dirty="0" smtClean="0">
                <a:solidFill>
                  <a:srgbClr val="008000"/>
                </a:solidFill>
              </a:rPr>
              <a:t> for jet/prop engines: </a:t>
            </a:r>
            <a:r>
              <a:rPr lang="en-US" sz="1400" dirty="0" smtClean="0">
                <a:solidFill>
                  <a:schemeClr val="tx1"/>
                </a:solidFill>
              </a:rPr>
              <a:t>Regenerative energy into aircraft NOW! But: Much primary energy needed!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8000"/>
                </a:solidFill>
              </a:rPr>
              <a:t>LH2 for </a:t>
            </a:r>
            <a:r>
              <a:rPr lang="en-US" sz="1400" dirty="0" smtClean="0">
                <a:solidFill>
                  <a:srgbClr val="008000"/>
                </a:solidFill>
              </a:rPr>
              <a:t>jet/prop engines</a:t>
            </a:r>
            <a:r>
              <a:rPr lang="en-US" sz="1400" dirty="0" smtClean="0">
                <a:solidFill>
                  <a:schemeClr val="tx1"/>
                </a:solidFill>
              </a:rPr>
              <a:t>: Less efficient aircraft (40% more consumption), new or modified aircraft needed. New </a:t>
            </a:r>
            <a:r>
              <a:rPr lang="en-US" sz="1400" dirty="0" err="1" smtClean="0">
                <a:solidFill>
                  <a:schemeClr val="tx1"/>
                </a:solidFill>
              </a:rPr>
              <a:t>infrasturcture</a:t>
            </a:r>
            <a:r>
              <a:rPr lang="en-US" sz="1400" dirty="0" smtClean="0">
                <a:solidFill>
                  <a:schemeClr val="tx1"/>
                </a:solidFill>
              </a:rPr>
              <a:t> needed. Not as much primary energy needed for fuel production (2.7 times less than for </a:t>
            </a:r>
            <a:r>
              <a:rPr lang="en-US" sz="1400" dirty="0" err="1" smtClean="0">
                <a:solidFill>
                  <a:schemeClr val="tx1"/>
                </a:solidFill>
              </a:rPr>
              <a:t>PtL</a:t>
            </a:r>
            <a:r>
              <a:rPr lang="en-US" sz="1400" dirty="0" smtClean="0">
                <a:solidFill>
                  <a:schemeClr val="tx1"/>
                </a:solidFill>
              </a:rPr>
              <a:t>).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Hybrid-electric propulsion has NO advantages for passenger aircraft.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3300"/>
                </a:solidFill>
              </a:rPr>
              <a:t>Unpredictable political environment  for short range flights</a:t>
            </a:r>
            <a:r>
              <a:rPr lang="en-US" sz="1400" dirty="0" smtClean="0">
                <a:solidFill>
                  <a:schemeClr val="tx1"/>
                </a:solidFill>
              </a:rPr>
              <a:t> =&gt; high risk investment 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Aircraft</a:t>
            </a:r>
            <a:r>
              <a:rPr lang="en-US" sz="1400" dirty="0" smtClean="0">
                <a:solidFill>
                  <a:schemeClr val="tx1"/>
                </a:solidFill>
              </a:rPr>
              <a:t> are the only means of transportation </a:t>
            </a:r>
            <a:r>
              <a:rPr lang="en-US" sz="1400" dirty="0" smtClean="0">
                <a:solidFill>
                  <a:srgbClr val="CC0099"/>
                </a:solidFill>
              </a:rPr>
              <a:t>over oceans </a:t>
            </a:r>
            <a:r>
              <a:rPr lang="en-US" sz="1400" b="1" dirty="0" smtClean="0">
                <a:solidFill>
                  <a:schemeClr val="tx1"/>
                </a:solidFill>
              </a:rPr>
              <a:t>long range.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US" sz="1200" dirty="0" smtClean="0">
                <a:solidFill>
                  <a:schemeClr val="tx1"/>
                </a:solidFill>
              </a:rPr>
              <a:t>	</a:t>
            </a:r>
            <a:r>
              <a:rPr lang="en-US" sz="1200" i="1" dirty="0" smtClean="0">
                <a:solidFill>
                  <a:schemeClr val="tx1"/>
                </a:solidFill>
              </a:rPr>
              <a:t>Ships are too slow and hence no regular service, bridges and tunnels are limited in length.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Trains</a:t>
            </a:r>
            <a:r>
              <a:rPr lang="en-US" sz="1400" dirty="0" smtClean="0">
                <a:solidFill>
                  <a:srgbClr val="CC0099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beat aircraft on </a:t>
            </a:r>
            <a:r>
              <a:rPr lang="en-US" sz="1400" b="1" dirty="0" smtClean="0">
                <a:solidFill>
                  <a:schemeClr val="tx1"/>
                </a:solidFill>
              </a:rPr>
              <a:t>short range</a:t>
            </a:r>
            <a:r>
              <a:rPr lang="en-US" sz="1400" dirty="0" smtClean="0">
                <a:solidFill>
                  <a:schemeClr val="tx1"/>
                </a:solidFill>
              </a:rPr>
              <a:t> (</a:t>
            </a:r>
            <a:r>
              <a:rPr lang="en-US" sz="1400" i="1" dirty="0" smtClean="0">
                <a:solidFill>
                  <a:schemeClr val="tx1"/>
                </a:solidFill>
              </a:rPr>
              <a:t>less access time to station, less waiting time in station, ...</a:t>
            </a:r>
            <a:r>
              <a:rPr lang="en-US" sz="1400" dirty="0" smtClean="0">
                <a:solidFill>
                  <a:schemeClr val="tx1"/>
                </a:solidFill>
              </a:rPr>
              <a:t>).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Trains</a:t>
            </a:r>
            <a:r>
              <a:rPr lang="en-US" sz="1400" dirty="0" smtClean="0">
                <a:solidFill>
                  <a:srgbClr val="CC0099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beat aircraft to connect </a:t>
            </a:r>
            <a:r>
              <a:rPr lang="en-US" sz="1400" dirty="0" smtClean="0">
                <a:solidFill>
                  <a:srgbClr val="CC0099"/>
                </a:solidFill>
              </a:rPr>
              <a:t>adjacent megacities over land </a:t>
            </a:r>
            <a:r>
              <a:rPr lang="en-US" sz="1400" dirty="0" smtClean="0">
                <a:solidFill>
                  <a:schemeClr val="tx1"/>
                </a:solidFill>
              </a:rPr>
              <a:t>up to </a:t>
            </a:r>
            <a:r>
              <a:rPr lang="en-US" sz="1400" b="1" dirty="0" smtClean="0">
                <a:solidFill>
                  <a:schemeClr val="tx1"/>
                </a:solidFill>
              </a:rPr>
              <a:t>medium range </a:t>
            </a:r>
            <a:r>
              <a:rPr lang="en-US" sz="1400" dirty="0" smtClean="0">
                <a:solidFill>
                  <a:schemeClr val="tx1"/>
                </a:solidFill>
              </a:rPr>
              <a:t>with high volume.</a:t>
            </a:r>
          </a:p>
          <a:p>
            <a:pPr marL="180975" indent="-180975" algn="just">
              <a:lnSpc>
                <a:spcPct val="120000"/>
              </a:lnSpc>
            </a:pPr>
            <a:r>
              <a:rPr lang="en-US" sz="1200" i="1" dirty="0" smtClean="0">
                <a:solidFill>
                  <a:schemeClr val="tx1"/>
                </a:solidFill>
              </a:rPr>
              <a:t>	A380 is too small and unfit, because designed for long range.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FF"/>
                </a:solidFill>
              </a:rPr>
              <a:t>Aircraft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rgbClr val="CC0099"/>
                </a:solidFill>
              </a:rPr>
              <a:t>over land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u="sng" dirty="0" smtClean="0">
                <a:solidFill>
                  <a:schemeClr val="tx1"/>
                </a:solidFill>
              </a:rPr>
              <a:t>if</a:t>
            </a:r>
            <a:r>
              <a:rPr lang="en-US" sz="1400" dirty="0" smtClean="0">
                <a:solidFill>
                  <a:schemeClr val="tx1"/>
                </a:solidFill>
              </a:rPr>
              <a:t> ...</a:t>
            </a:r>
          </a:p>
          <a:p>
            <a:pPr marL="361950" lvl="1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long range</a:t>
            </a:r>
            <a:r>
              <a:rPr lang="en-US" sz="1400" dirty="0" smtClean="0">
                <a:solidFill>
                  <a:schemeClr val="tx1"/>
                </a:solidFill>
              </a:rPr>
              <a:t>,</a:t>
            </a:r>
          </a:p>
          <a:p>
            <a:pPr marL="361950" lvl="1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</a:rPr>
              <a:t>short range</a:t>
            </a:r>
            <a:r>
              <a:rPr lang="en-US" sz="1400" dirty="0" smtClean="0">
                <a:solidFill>
                  <a:schemeClr val="tx1"/>
                </a:solidFill>
              </a:rPr>
              <a:t> and no train available due to </a:t>
            </a:r>
            <a:r>
              <a:rPr lang="en-US" sz="1400" dirty="0" smtClean="0">
                <a:solidFill>
                  <a:srgbClr val="FF9900"/>
                </a:solidFill>
              </a:rPr>
              <a:t>low volume traffic</a:t>
            </a:r>
          </a:p>
          <a:p>
            <a:pPr marL="542925" lvl="2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aircraft need less investment into infrastructure than (high speed) trains.</a:t>
            </a:r>
          </a:p>
          <a:p>
            <a:pPr marL="542925" lvl="2" indent="-180975" algn="just">
              <a:lnSpc>
                <a:spcPct val="120000"/>
              </a:lnSpc>
            </a:pPr>
            <a:r>
              <a:rPr lang="en-US" sz="1400" dirty="0" smtClean="0">
                <a:solidFill>
                  <a:schemeClr val="tx1"/>
                </a:solidFill>
              </a:rPr>
              <a:t>	</a:t>
            </a:r>
            <a:r>
              <a:rPr lang="en-US" sz="1200" i="1" dirty="0" smtClean="0">
                <a:solidFill>
                  <a:schemeClr val="tx1"/>
                </a:solidFill>
              </a:rPr>
              <a:t>Construction costs for high speed trains: 5 M€/km to 70 M€/km (2005, Campos 2009)</a:t>
            </a:r>
          </a:p>
          <a:p>
            <a:pPr marL="542925" lvl="2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alternative: </a:t>
            </a:r>
            <a:r>
              <a:rPr lang="en-US" sz="1400" dirty="0" smtClean="0">
                <a:solidFill>
                  <a:srgbClr val="0000FF"/>
                </a:solidFill>
              </a:rPr>
              <a:t>rail replacement bus service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361950" lvl="1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over </a:t>
            </a:r>
            <a:r>
              <a:rPr lang="en-US" sz="1400" dirty="0" smtClean="0">
                <a:solidFill>
                  <a:srgbClr val="FF9900"/>
                </a:solidFill>
              </a:rPr>
              <a:t>remote areas</a:t>
            </a:r>
            <a:r>
              <a:rPr lang="en-US" sz="1400" dirty="0" smtClean="0">
                <a:solidFill>
                  <a:schemeClr val="tx1"/>
                </a:solidFill>
              </a:rPr>
              <a:t>, if no train is available (mountains, desserts, polar regions).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3400" y="847725"/>
            <a:ext cx="649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Validation of Transport Options – Are We Doing the Right Thing?</a:t>
            </a:r>
          </a:p>
          <a:p>
            <a:endParaRPr lang="de-DE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3400" y="1535642"/>
            <a:ext cx="8277225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Urban Air Mobility </a:t>
            </a:r>
            <a:r>
              <a:rPr lang="de-DE" sz="1400" dirty="0" smtClean="0">
                <a:solidFill>
                  <a:schemeClr val="tx1"/>
                </a:solidFill>
              </a:rPr>
              <a:t>ist für die Reichen. Kein Umweltvorteil, Staus bleiben.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8000"/>
                </a:solidFill>
              </a:rPr>
              <a:t>Kurzstrecke auf die Bahn.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8000"/>
                </a:solidFill>
              </a:rPr>
              <a:t>Mittelstrecke zwischen Megacities auf die Bahn.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Für die Mittelstrecke ansonst </a:t>
            </a:r>
            <a:r>
              <a:rPr lang="de-DE" sz="1400" dirty="0" smtClean="0">
                <a:solidFill>
                  <a:srgbClr val="CC0099"/>
                </a:solidFill>
              </a:rPr>
              <a:t>Propellerflugzeuge in intelligenter Auslegung</a:t>
            </a:r>
            <a:r>
              <a:rPr lang="de-DE" sz="1400" dirty="0" smtClean="0">
                <a:solidFill>
                  <a:schemeClr val="tx1"/>
                </a:solidFill>
              </a:rPr>
              <a:t>, evtl. mit </a:t>
            </a:r>
            <a:r>
              <a:rPr lang="de-DE" sz="1400" dirty="0" smtClean="0">
                <a:solidFill>
                  <a:srgbClr val="0000FF"/>
                </a:solidFill>
              </a:rPr>
              <a:t>Wasserstoff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Langstrecke: </a:t>
            </a:r>
            <a:r>
              <a:rPr lang="de-DE" sz="1400" dirty="0" smtClean="0">
                <a:solidFill>
                  <a:srgbClr val="008000"/>
                </a:solidFill>
              </a:rPr>
              <a:t>Drop-In Kraftstoffe</a:t>
            </a:r>
            <a:r>
              <a:rPr lang="de-DE" sz="1400" dirty="0" smtClean="0">
                <a:solidFill>
                  <a:schemeClr val="tx1"/>
                </a:solidFill>
              </a:rPr>
              <a:t> aus erneuerbaren Energien (SAF, E-Fuel), aber: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400" dirty="0" smtClean="0">
                <a:solidFill>
                  <a:schemeClr val="tx1"/>
                </a:solidFill>
              </a:rPr>
              <a:t>	</a:t>
            </a:r>
            <a:r>
              <a:rPr lang="de-DE" sz="1400" dirty="0" smtClean="0">
                <a:solidFill>
                  <a:srgbClr val="FF0000"/>
                </a:solidFill>
              </a:rPr>
              <a:t>hoher Primärenergieverbrauch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700" dirty="0" smtClean="0">
                <a:solidFill>
                  <a:schemeClr val="tx1"/>
                </a:solidFill>
              </a:rPr>
              <a:t> 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Wir brauchen eine </a:t>
            </a:r>
            <a:r>
              <a:rPr lang="de-DE" sz="1400" dirty="0" smtClean="0">
                <a:solidFill>
                  <a:srgbClr val="0000FF"/>
                </a:solidFill>
              </a:rPr>
              <a:t>Verbrauchsangabe</a:t>
            </a:r>
            <a:r>
              <a:rPr lang="de-DE" sz="1400" dirty="0" smtClean="0">
                <a:solidFill>
                  <a:schemeClr val="tx1"/>
                </a:solidFill>
              </a:rPr>
              <a:t> für Flugzeuge und eine Beachtung vorhandener </a:t>
            </a:r>
            <a:r>
              <a:rPr lang="de-DE" sz="1400" dirty="0" smtClean="0">
                <a:solidFill>
                  <a:srgbClr val="0000FF"/>
                </a:solidFill>
              </a:rPr>
              <a:t>Ökolabel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Beurteilung von Vorschlägen anhand von Ökobilanzen.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Wir haben </a:t>
            </a:r>
            <a:r>
              <a:rPr lang="de-DE" sz="1400" dirty="0" smtClean="0">
                <a:solidFill>
                  <a:srgbClr val="FF0000"/>
                </a:solidFill>
              </a:rPr>
              <a:t>in der Luftfahrt </a:t>
            </a:r>
            <a:r>
              <a:rPr lang="de-DE" sz="1400" dirty="0" smtClean="0">
                <a:solidFill>
                  <a:schemeClr val="tx1"/>
                </a:solidFill>
              </a:rPr>
              <a:t>weniger ein CO2-Problem als mehr ein </a:t>
            </a:r>
            <a:r>
              <a:rPr lang="de-DE" sz="1400" dirty="0" smtClean="0">
                <a:solidFill>
                  <a:srgbClr val="FF0000"/>
                </a:solidFill>
              </a:rPr>
              <a:t>Wasserproblem</a:t>
            </a:r>
            <a:r>
              <a:rPr lang="de-DE" sz="1400" dirty="0" smtClean="0">
                <a:solidFill>
                  <a:schemeClr val="tx1"/>
                </a:solidFill>
              </a:rPr>
              <a:t> (AIC).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Jedoch: </a:t>
            </a:r>
            <a:r>
              <a:rPr lang="de-DE" sz="1400" dirty="0" smtClean="0">
                <a:solidFill>
                  <a:srgbClr val="FF0000"/>
                </a:solidFill>
              </a:rPr>
              <a:t>CO2</a:t>
            </a:r>
            <a:r>
              <a:rPr lang="de-DE" sz="1400" dirty="0" smtClean="0">
                <a:solidFill>
                  <a:schemeClr val="tx1"/>
                </a:solidFill>
              </a:rPr>
              <a:t> setzt sich </a:t>
            </a:r>
            <a:r>
              <a:rPr lang="de-DE" sz="1400" dirty="0" smtClean="0">
                <a:solidFill>
                  <a:srgbClr val="FF0000"/>
                </a:solidFill>
              </a:rPr>
              <a:t>auf lange Zeiten</a:t>
            </a:r>
            <a:r>
              <a:rPr lang="de-DE" sz="1400" dirty="0" smtClean="0">
                <a:solidFill>
                  <a:schemeClr val="tx1"/>
                </a:solidFill>
              </a:rPr>
              <a:t> durch.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8000"/>
                </a:solidFill>
              </a:rPr>
              <a:t>Tiefer fliegen </a:t>
            </a:r>
            <a:r>
              <a:rPr lang="de-DE" sz="1400" dirty="0" smtClean="0">
                <a:solidFill>
                  <a:schemeClr val="tx1"/>
                </a:solidFill>
              </a:rPr>
              <a:t>bringt deutliche Vorteile.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Batterie-elektrisches Fliegen </a:t>
            </a:r>
            <a:r>
              <a:rPr lang="de-DE" sz="1400" dirty="0" smtClean="0">
                <a:solidFill>
                  <a:schemeClr val="tx1"/>
                </a:solidFill>
              </a:rPr>
              <a:t>geht nur auf Kurzstrecke, wo es nicht benötigt wird.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FF0000"/>
                </a:solidFill>
              </a:rPr>
              <a:t>Hybrid-elektrisches Fliegen </a:t>
            </a:r>
            <a:r>
              <a:rPr lang="de-DE" sz="1400" dirty="0" smtClean="0">
                <a:solidFill>
                  <a:schemeClr val="tx1"/>
                </a:solidFill>
              </a:rPr>
              <a:t>hat keine technischen Vorteile für Passagierflugzeuge.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00FF"/>
                </a:solidFill>
              </a:rPr>
              <a:t>Wasserstoff </a:t>
            </a:r>
            <a:r>
              <a:rPr lang="de-DE" sz="1400" dirty="0" smtClean="0">
                <a:solidFill>
                  <a:schemeClr val="tx1"/>
                </a:solidFill>
              </a:rPr>
              <a:t>hat den gleichen Strahlungsantrieb, </a:t>
            </a:r>
            <a:r>
              <a:rPr lang="de-DE" sz="1400" dirty="0" smtClean="0">
                <a:solidFill>
                  <a:srgbClr val="0000FF"/>
                </a:solidFill>
              </a:rPr>
              <a:t>vermeidet </a:t>
            </a:r>
            <a:r>
              <a:rPr lang="de-DE" sz="1400" dirty="0" smtClean="0">
                <a:solidFill>
                  <a:schemeClr val="tx1"/>
                </a:solidFill>
              </a:rPr>
              <a:t>aber </a:t>
            </a:r>
            <a:r>
              <a:rPr lang="de-DE" sz="1400" dirty="0" smtClean="0">
                <a:solidFill>
                  <a:srgbClr val="0000FF"/>
                </a:solidFill>
              </a:rPr>
              <a:t>die Ansammlung von CO2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700" dirty="0" smtClean="0">
                <a:solidFill>
                  <a:schemeClr val="tx1"/>
                </a:solidFill>
              </a:rPr>
              <a:t> 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Die Luftfahrt wie sie heute (2019) existiert(e) kann mit regenerativen Energien nicht versorgt werden: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400" dirty="0" smtClean="0">
                <a:solidFill>
                  <a:srgbClr val="008000"/>
                </a:solidFill>
              </a:rPr>
              <a:t>	Weniger fliegen</a:t>
            </a:r>
            <a:r>
              <a:rPr lang="de-DE" sz="14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Die </a:t>
            </a:r>
            <a:r>
              <a:rPr lang="de-DE" sz="1400" dirty="0" smtClean="0">
                <a:solidFill>
                  <a:srgbClr val="CC0099"/>
                </a:solidFill>
              </a:rPr>
              <a:t>Digitalisierung</a:t>
            </a:r>
            <a:r>
              <a:rPr lang="de-DE" sz="1400" dirty="0" smtClean="0">
                <a:solidFill>
                  <a:schemeClr val="tx1"/>
                </a:solidFill>
              </a:rPr>
              <a:t> ist in der Luftfahrt genauso wichtig wie in anderen Bereichen.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3400" y="1000125"/>
            <a:ext cx="2052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Zusammenfassung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39965" y="921308"/>
            <a:ext cx="8224837" cy="4460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History of "Zero Emission" –  The Logic of Political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Goal Setting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114800" y="1543050"/>
            <a:ext cx="30219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1</a:t>
            </a:r>
            <a:r>
              <a:rPr lang="de-DE" sz="1100" b="1" dirty="0" smtClean="0">
                <a:solidFill>
                  <a:schemeClr val="tx1"/>
                </a:solidFill>
              </a:rPr>
              <a:t>: ACARE: Vision 2020</a:t>
            </a:r>
          </a:p>
          <a:p>
            <a:pPr>
              <a:lnSpc>
                <a:spcPct val="12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2</a:t>
            </a:r>
            <a:r>
              <a:rPr lang="de-DE" sz="1100" b="1" dirty="0" smtClean="0">
                <a:solidFill>
                  <a:schemeClr val="tx1"/>
                </a:solidFill>
              </a:rPr>
              <a:t>: ACARE: Flightpath 2050</a:t>
            </a:r>
          </a:p>
          <a:p>
            <a:pPr>
              <a:lnSpc>
                <a:spcPct val="12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3</a:t>
            </a:r>
            <a:r>
              <a:rPr lang="de-DE" sz="1100" b="1" dirty="0" smtClean="0">
                <a:solidFill>
                  <a:schemeClr val="tx1"/>
                </a:solidFill>
              </a:rPr>
              <a:t>: </a:t>
            </a:r>
            <a:r>
              <a:rPr lang="de-DE" sz="1100" b="1" dirty="0" smtClean="0">
                <a:solidFill>
                  <a:srgbClr val="0000FF"/>
                </a:solidFill>
              </a:rPr>
              <a:t>Airbus, DLR*, ...: Zero Emission</a:t>
            </a:r>
          </a:p>
          <a:p>
            <a:pPr>
              <a:lnSpc>
                <a:spcPct val="120000"/>
              </a:lnSpc>
            </a:pPr>
            <a:r>
              <a:rPr lang="de-DE" sz="1100" b="1" dirty="0" smtClean="0">
                <a:solidFill>
                  <a:srgbClr val="FF0000"/>
                </a:solidFill>
              </a:rPr>
              <a:t>4</a:t>
            </a:r>
            <a:r>
              <a:rPr lang="de-DE" sz="1100" b="1" dirty="0" smtClean="0">
                <a:solidFill>
                  <a:schemeClr val="tx1"/>
                </a:solidFill>
              </a:rPr>
              <a:t>: Hypothetical, if political trend continues</a:t>
            </a:r>
          </a:p>
          <a:p>
            <a:pPr>
              <a:lnSpc>
                <a:spcPct val="120000"/>
              </a:lnSpc>
            </a:pPr>
            <a:r>
              <a:rPr lang="de-DE" sz="600" b="1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sz="1000" dirty="0" smtClean="0">
                <a:solidFill>
                  <a:schemeClr val="tx1"/>
                </a:solidFill>
              </a:rPr>
              <a:t>* DLR, BDLI, 2020-11-14: Zero Emission Aviation.</a:t>
            </a:r>
          </a:p>
          <a:p>
            <a:pPr>
              <a:lnSpc>
                <a:spcPct val="120000"/>
              </a:lnSpc>
            </a:pPr>
            <a:r>
              <a:rPr lang="de-DE" sz="1000" dirty="0" smtClean="0">
                <a:solidFill>
                  <a:schemeClr val="tx1"/>
                </a:solidFill>
              </a:rPr>
              <a:t>  </a:t>
            </a:r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https://perma.cc/M5VN-HG3Z 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5675" y="1469927"/>
            <a:ext cx="1581150" cy="164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4114800" y="3810000"/>
            <a:ext cx="4714875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de-DE" sz="1200" b="1" dirty="0" smtClean="0">
                <a:solidFill>
                  <a:schemeClr val="tx1"/>
                </a:solidFill>
              </a:rPr>
              <a:t>Goal setting is linked to </a:t>
            </a:r>
            <a:r>
              <a:rPr lang="de-DE" sz="1200" b="1" dirty="0" smtClean="0">
                <a:solidFill>
                  <a:srgbClr val="FF0000"/>
                </a:solidFill>
              </a:rPr>
              <a:t>asking for public money</a:t>
            </a:r>
            <a:r>
              <a:rPr lang="de-DE" sz="1200" b="1" dirty="0" smtClean="0">
                <a:solidFill>
                  <a:schemeClr val="tx1"/>
                </a:solidFill>
              </a:rPr>
              <a:t>: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If money came for goal #n, a </a:t>
            </a:r>
            <a:r>
              <a:rPr lang="de-DE" sz="1200" dirty="0" smtClean="0">
                <a:solidFill>
                  <a:srgbClr val="0000FF"/>
                </a:solidFill>
              </a:rPr>
              <a:t>goal</a:t>
            </a:r>
            <a:r>
              <a:rPr lang="de-DE" sz="1200" dirty="0" smtClean="0">
                <a:solidFill>
                  <a:schemeClr val="tx1"/>
                </a:solidFill>
              </a:rPr>
              <a:t> #n+1 has to be </a:t>
            </a:r>
            <a:r>
              <a:rPr lang="de-DE" sz="1200" dirty="0" smtClean="0">
                <a:solidFill>
                  <a:srgbClr val="0000FF"/>
                </a:solidFill>
              </a:rPr>
              <a:t>proclaimed as </a:t>
            </a:r>
            <a:r>
              <a:rPr lang="de-DE" sz="1200" dirty="0" smtClean="0">
                <a:solidFill>
                  <a:schemeClr val="tx1"/>
                </a:solidFill>
              </a:rPr>
              <a:t>the </a:t>
            </a:r>
            <a:r>
              <a:rPr lang="de-DE" sz="1200" dirty="0" smtClean="0">
                <a:solidFill>
                  <a:srgbClr val="0000FF"/>
                </a:solidFill>
              </a:rPr>
              <a:t>base for</a:t>
            </a:r>
            <a:r>
              <a:rPr lang="de-DE" sz="1200" dirty="0" smtClean="0">
                <a:solidFill>
                  <a:schemeClr val="tx1"/>
                </a:solidFill>
              </a:rPr>
              <a:t> a new requests for </a:t>
            </a:r>
            <a:r>
              <a:rPr lang="de-DE" sz="1200" dirty="0" smtClean="0">
                <a:solidFill>
                  <a:srgbClr val="0000FF"/>
                </a:solidFill>
              </a:rPr>
              <a:t>more money</a:t>
            </a:r>
            <a:r>
              <a:rPr lang="de-DE" sz="1200" dirty="0" smtClean="0">
                <a:solidFill>
                  <a:schemeClr val="tx1"/>
                </a:solidFill>
              </a:rPr>
              <a:t>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rgbClr val="0000FF"/>
                </a:solidFill>
              </a:rPr>
              <a:t>Goal #n+1 needs to surpass goal #n </a:t>
            </a:r>
            <a:r>
              <a:rPr lang="de-DE" sz="1200" dirty="0" smtClean="0">
                <a:solidFill>
                  <a:schemeClr val="tx1"/>
                </a:solidFill>
              </a:rPr>
              <a:t>in terms of reduction percentage and in an ever shorter time frame for its achievement.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rgbClr val="0000FF"/>
                </a:solidFill>
              </a:rPr>
              <a:t>Goal #n+1 is proclaimed before goal#n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smtClean="0">
                <a:solidFill>
                  <a:srgbClr val="0000FF"/>
                </a:solidFill>
              </a:rPr>
              <a:t>has been reached</a:t>
            </a:r>
            <a:r>
              <a:rPr lang="de-DE" sz="1200" dirty="0" smtClean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2" name="Gruppieren 30"/>
          <p:cNvGrpSpPr/>
          <p:nvPr/>
        </p:nvGrpSpPr>
        <p:grpSpPr>
          <a:xfrm>
            <a:off x="593338" y="1375765"/>
            <a:ext cx="4664462" cy="4244281"/>
            <a:chOff x="469513" y="1337665"/>
            <a:chExt cx="4664462" cy="4244281"/>
          </a:xfrm>
        </p:grpSpPr>
        <p:graphicFrame>
          <p:nvGraphicFramePr>
            <p:cNvPr id="15" name="Diagramm 14"/>
            <p:cNvGraphicFramePr/>
            <p:nvPr/>
          </p:nvGraphicFramePr>
          <p:xfrm>
            <a:off x="642937" y="1419225"/>
            <a:ext cx="4491038" cy="3771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Textfeld 18"/>
            <p:cNvSpPr txBox="1"/>
            <p:nvPr/>
          </p:nvSpPr>
          <p:spPr>
            <a:xfrm>
              <a:off x="2273405" y="5130721"/>
              <a:ext cx="344015" cy="4512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4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037213" y="4478985"/>
              <a:ext cx="814647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i="1" dirty="0" smtClean="0">
                  <a:solidFill>
                    <a:srgbClr val="FF0000"/>
                  </a:solidFill>
                </a:rPr>
                <a:t>projected</a:t>
              </a:r>
              <a:endParaRPr lang="en-US" sz="12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Gerade Verbindung mit Pfeil 21"/>
            <p:cNvCxnSpPr/>
            <p:nvPr/>
          </p:nvCxnSpPr>
          <p:spPr bwMode="auto">
            <a:xfrm>
              <a:off x="1179204" y="1559859"/>
              <a:ext cx="959913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feld 15"/>
            <p:cNvSpPr txBox="1"/>
            <p:nvPr/>
          </p:nvSpPr>
          <p:spPr>
            <a:xfrm>
              <a:off x="1500534" y="1337665"/>
              <a:ext cx="344015" cy="4512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Gerade Verbindung mit Pfeil 22"/>
            <p:cNvCxnSpPr/>
            <p:nvPr/>
          </p:nvCxnSpPr>
          <p:spPr bwMode="auto">
            <a:xfrm>
              <a:off x="1703984" y="2843062"/>
              <a:ext cx="2007404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feld 16"/>
            <p:cNvSpPr txBox="1"/>
            <p:nvPr/>
          </p:nvSpPr>
          <p:spPr>
            <a:xfrm>
              <a:off x="2273405" y="2612795"/>
              <a:ext cx="344015" cy="4512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Gerade Verbindung mit Pfeil 24"/>
            <p:cNvCxnSpPr/>
            <p:nvPr/>
          </p:nvCxnSpPr>
          <p:spPr bwMode="auto">
            <a:xfrm>
              <a:off x="2171528" y="4116179"/>
              <a:ext cx="753724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feld 17"/>
            <p:cNvSpPr txBox="1"/>
            <p:nvPr/>
          </p:nvSpPr>
          <p:spPr>
            <a:xfrm>
              <a:off x="2273405" y="3895008"/>
              <a:ext cx="344015" cy="4512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791326" y="4002822"/>
              <a:ext cx="285184" cy="21412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 rot="16200000">
              <a:off x="-1134612" y="3039505"/>
              <a:ext cx="3485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00" b="1" dirty="0" smtClean="0">
                  <a:solidFill>
                    <a:schemeClr val="tx1"/>
                  </a:solidFill>
                </a:rPr>
                <a:t>CO2 Emissions Remaining (Compared with Year 2000)</a:t>
              </a:r>
            </a:p>
          </p:txBody>
        </p:sp>
      </p:grpSp>
      <p:sp>
        <p:nvSpPr>
          <p:cNvPr id="24" name="Rechteck 23"/>
          <p:cNvSpPr/>
          <p:nvPr/>
        </p:nvSpPr>
        <p:spPr>
          <a:xfrm>
            <a:off x="428624" y="5763131"/>
            <a:ext cx="8420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000" b="1" noProof="1" smtClean="0">
                <a:solidFill>
                  <a:schemeClr val="tx1"/>
                </a:solidFill>
              </a:rPr>
              <a:t>Further reading</a:t>
            </a:r>
            <a:r>
              <a:rPr lang="de-DE" sz="1000" noProof="1" smtClean="0">
                <a:solidFill>
                  <a:schemeClr val="tx1"/>
                </a:solidFill>
              </a:rPr>
              <a:t>:</a:t>
            </a:r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SCHOLZ, Dieter, 2020. </a:t>
            </a:r>
            <a:r>
              <a:rPr lang="en-US" sz="1000" i="1" noProof="1" smtClean="0">
                <a:solidFill>
                  <a:schemeClr val="tx1"/>
                </a:solidFill>
              </a:rPr>
              <a:t>Review of CO2 Reduction Promises and Visions for 2020 in Aviation</a:t>
            </a:r>
            <a:r>
              <a:rPr lang="en-US" sz="1000" noProof="1" smtClean="0">
                <a:solidFill>
                  <a:schemeClr val="tx1"/>
                </a:solidFill>
              </a:rPr>
              <a:t>. German Aerospace Congress 2020 (DLRK 2020), Online, 01.-03.09.2020. Available from: https://doi.org/10.5281/zenodo.4066959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740333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chemeClr val="tx1"/>
                </a:solidFill>
              </a:rPr>
              <a:t>EU-Study, May 2020:  </a:t>
            </a:r>
            <a:r>
              <a:rPr lang="en-US" noProof="1" smtClean="0">
                <a:solidFill>
                  <a:srgbClr val="FF0000"/>
                </a:solidFill>
              </a:rPr>
              <a:t>Aviation's Energy Demand – Too Much</a:t>
            </a:r>
            <a:endParaRPr lang="en-US" noProof="1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2925" y="3248025"/>
            <a:ext cx="8381999" cy="293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1" smtClean="0">
                <a:solidFill>
                  <a:schemeClr val="tx1"/>
                </a:solidFill>
              </a:rPr>
              <a:t>Footnote 38:   Total generation capacity of renewable energy: 2351 GW (2018)</a:t>
            </a:r>
          </a:p>
          <a:p>
            <a:r>
              <a:rPr lang="en-US" sz="1000" noProof="1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n-US" sz="1400" i="1" noProof="1" smtClean="0">
                <a:solidFill>
                  <a:schemeClr val="tx1"/>
                </a:solidFill>
              </a:rPr>
              <a:t>Globally, total renewable energy generation capacity reached 2,351 GW at the end of last year – about a third of total installed electricity capacity. </a:t>
            </a:r>
            <a:r>
              <a:rPr lang="en-US" sz="1400" i="1" noProof="1" smtClean="0">
                <a:solidFill>
                  <a:srgbClr val="0000FF"/>
                </a:solidFill>
              </a:rPr>
              <a:t>Hydropower</a:t>
            </a:r>
            <a:r>
              <a:rPr lang="en-US" sz="1400" i="1" noProof="1" smtClean="0">
                <a:solidFill>
                  <a:schemeClr val="tx1"/>
                </a:solidFill>
              </a:rPr>
              <a:t> accounts for the largest share with an installed capacity of </a:t>
            </a:r>
            <a:r>
              <a:rPr lang="en-US" sz="1400" i="1" noProof="1" smtClean="0">
                <a:solidFill>
                  <a:srgbClr val="0000FF"/>
                </a:solidFill>
              </a:rPr>
              <a:t>1,172 GW </a:t>
            </a:r>
            <a:r>
              <a:rPr lang="en-US" sz="1400" i="1" noProof="1" smtClean="0">
                <a:solidFill>
                  <a:schemeClr val="tx1"/>
                </a:solidFill>
              </a:rPr>
              <a:t>– about half of the total. </a:t>
            </a:r>
            <a:r>
              <a:rPr lang="en-US" sz="1400" i="1" noProof="1" smtClean="0">
                <a:solidFill>
                  <a:srgbClr val="008000"/>
                </a:solidFill>
              </a:rPr>
              <a:t>Wind</a:t>
            </a:r>
            <a:r>
              <a:rPr lang="en-US" sz="1400" i="1" noProof="1" smtClean="0">
                <a:solidFill>
                  <a:schemeClr val="tx1"/>
                </a:solidFill>
              </a:rPr>
              <a:t> and </a:t>
            </a:r>
            <a:r>
              <a:rPr lang="en-US" sz="1400" i="1" noProof="1" smtClean="0">
                <a:solidFill>
                  <a:srgbClr val="FF0000"/>
                </a:solidFill>
              </a:rPr>
              <a:t>solar</a:t>
            </a:r>
            <a:r>
              <a:rPr lang="en-US" sz="1400" i="1" noProof="1" smtClean="0">
                <a:solidFill>
                  <a:schemeClr val="tx1"/>
                </a:solidFill>
              </a:rPr>
              <a:t> energy account for most of the remainder, with capacities of </a:t>
            </a:r>
            <a:r>
              <a:rPr lang="en-US" sz="1400" i="1" noProof="1" smtClean="0">
                <a:solidFill>
                  <a:srgbClr val="008000"/>
                </a:solidFill>
              </a:rPr>
              <a:t>564 GW </a:t>
            </a:r>
            <a:r>
              <a:rPr lang="en-US" sz="1400" i="1" noProof="1" smtClean="0">
                <a:solidFill>
                  <a:schemeClr val="tx1"/>
                </a:solidFill>
              </a:rPr>
              <a:t>and </a:t>
            </a:r>
            <a:r>
              <a:rPr lang="en-US" sz="1400" i="1" noProof="1" smtClean="0">
                <a:solidFill>
                  <a:srgbClr val="FF0000"/>
                </a:solidFill>
              </a:rPr>
              <a:t>480 GW</a:t>
            </a:r>
            <a:r>
              <a:rPr lang="en-US" sz="1400" i="1" noProof="1" smtClean="0">
                <a:solidFill>
                  <a:schemeClr val="tx1"/>
                </a:solidFill>
              </a:rPr>
              <a:t>, respectively. Other renewables included 121 GW of bioenergy, 13 GW of geothermal energy and 500 MW of marine energy (tide, wave and ocean energy).</a:t>
            </a:r>
          </a:p>
          <a:p>
            <a:endParaRPr lang="en-US" sz="1000" noProof="1" smtClean="0">
              <a:solidFill>
                <a:schemeClr val="tx1"/>
              </a:solidFill>
            </a:endParaRPr>
          </a:p>
          <a:p>
            <a:r>
              <a:rPr lang="en-US" sz="1000" noProof="1" smtClean="0">
                <a:solidFill>
                  <a:schemeClr val="tx1"/>
                </a:solidFill>
              </a:rPr>
              <a:t>https://www.hydroreview.com/2019/04/03/irena-reports-renewable-energy-now-accounts-for-a-third-of-global-power-capacity</a:t>
            </a:r>
          </a:p>
          <a:p>
            <a:r>
              <a:rPr lang="en-US" sz="1000" noProof="1" smtClean="0">
                <a:solidFill>
                  <a:srgbClr val="0000FF"/>
                </a:solidFill>
              </a:rPr>
              <a:t>Archived at</a:t>
            </a:r>
            <a:r>
              <a:rPr lang="en-US" sz="1000" noProof="1" smtClean="0">
                <a:solidFill>
                  <a:schemeClr val="tx1"/>
                </a:solidFill>
              </a:rPr>
              <a:t>: https://perma.cc/YLY4-CG2R</a:t>
            </a:r>
          </a:p>
          <a:p>
            <a:endParaRPr lang="en-US" sz="1000" noProof="1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400" b="1" noProof="1" smtClean="0">
                <a:solidFill>
                  <a:srgbClr val="FF0000"/>
                </a:solidFill>
              </a:rPr>
              <a:t>Aviation's energy demand today is too high</a:t>
            </a:r>
            <a:r>
              <a:rPr lang="en-US" sz="1400" noProof="1" smtClean="0">
                <a:solidFill>
                  <a:schemeClr val="tx1"/>
                </a:solidFill>
              </a:rPr>
              <a:t>: Minium needed </a:t>
            </a:r>
            <a:r>
              <a:rPr lang="en-US" sz="1400" u="sng" noProof="1" smtClean="0">
                <a:solidFill>
                  <a:schemeClr val="tx1"/>
                </a:solidFill>
              </a:rPr>
              <a:t>all</a:t>
            </a:r>
            <a:r>
              <a:rPr lang="en-US" sz="1400" noProof="1" smtClean="0">
                <a:solidFill>
                  <a:schemeClr val="tx1"/>
                </a:solidFill>
              </a:rPr>
              <a:t> wind or solar energy available today!</a:t>
            </a:r>
          </a:p>
          <a:p>
            <a:pPr>
              <a:lnSpc>
                <a:spcPct val="120000"/>
              </a:lnSpc>
            </a:pPr>
            <a:r>
              <a:rPr lang="en-US" sz="1400" b="1" noProof="1" smtClean="0">
                <a:solidFill>
                  <a:srgbClr val="008000"/>
                </a:solidFill>
              </a:rPr>
              <a:t>First we need to reduce the amount of air travel.</a:t>
            </a:r>
          </a:p>
          <a:p>
            <a:pPr>
              <a:lnSpc>
                <a:spcPct val="120000"/>
              </a:lnSpc>
            </a:pPr>
            <a:r>
              <a:rPr lang="en-US" sz="1400" noProof="1" smtClean="0">
                <a:solidFill>
                  <a:schemeClr val="tx1"/>
                </a:solidFill>
              </a:rPr>
              <a:t>Then we may have a chance to power aviation with renewable energy.</a:t>
            </a:r>
            <a:endParaRPr lang="en-US" sz="1400" noProof="1">
              <a:solidFill>
                <a:schemeClr val="tx1"/>
              </a:solidFill>
            </a:endParaRPr>
          </a:p>
        </p:txBody>
      </p:sp>
      <p:grpSp>
        <p:nvGrpSpPr>
          <p:cNvPr id="2" name="Gruppieren 13"/>
          <p:cNvGrpSpPr/>
          <p:nvPr/>
        </p:nvGrpSpPr>
        <p:grpSpPr>
          <a:xfrm>
            <a:off x="581025" y="1133475"/>
            <a:ext cx="8267700" cy="1758429"/>
            <a:chOff x="533400" y="1628775"/>
            <a:chExt cx="8267700" cy="1758429"/>
          </a:xfrm>
        </p:grpSpPr>
        <p:pic>
          <p:nvPicPr>
            <p:cNvPr id="135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28775"/>
              <a:ext cx="8267700" cy="175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Gerade Verbindung 4"/>
            <p:cNvCxnSpPr/>
            <p:nvPr/>
          </p:nvCxnSpPr>
          <p:spPr bwMode="auto">
            <a:xfrm>
              <a:off x="914400" y="1885950"/>
              <a:ext cx="7800975" cy="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feld 12"/>
            <p:cNvSpPr txBox="1"/>
            <p:nvPr/>
          </p:nvSpPr>
          <p:spPr>
            <a:xfrm>
              <a:off x="5210175" y="3076575"/>
              <a:ext cx="32848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chemeClr val="tx1"/>
                  </a:solidFill>
                </a:rPr>
                <a:t>(                                                           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hteck 7"/>
          <p:cNvSpPr/>
          <p:nvPr/>
        </p:nvSpPr>
        <p:spPr>
          <a:xfrm>
            <a:off x="546179" y="2864793"/>
            <a:ext cx="42353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https://doi.org/10.2843/471510, </a:t>
            </a:r>
            <a:r>
              <a:rPr lang="de-DE" sz="1000" dirty="0" smtClean="0">
                <a:solidFill>
                  <a:srgbClr val="0000FF"/>
                </a:solidFill>
              </a:rPr>
              <a:t>Archived at</a:t>
            </a:r>
            <a:r>
              <a:rPr lang="de-DE" sz="1000" dirty="0" smtClean="0">
                <a:solidFill>
                  <a:schemeClr val="tx1"/>
                </a:solidFill>
              </a:rPr>
              <a:t>: https://perma.cc/BJJ6-5L74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376363"/>
            <a:ext cx="50546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550" y="1368425"/>
            <a:ext cx="2895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feld 3"/>
          <p:cNvSpPr txBox="1">
            <a:spLocks noChangeArrowheads="1"/>
          </p:cNvSpPr>
          <p:nvPr/>
        </p:nvSpPr>
        <p:spPr bwMode="auto">
          <a:xfrm>
            <a:off x="463550" y="6034088"/>
            <a:ext cx="35605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http://partner.mit.edu/projects/metrics-aviation-co2-standard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 bwMode="auto">
          <a:xfrm>
            <a:off x="531813" y="820738"/>
            <a:ext cx="82264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 anchor="ctr"/>
          <a:lstStyle/>
          <a:p>
            <a:pPr>
              <a:defRPr/>
            </a:pPr>
            <a:r>
              <a:rPr lang="de-DE" sz="1600" b="1" kern="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Desperately Needed: A Definition of the Aircraft's Fuel Consumption</a:t>
            </a:r>
            <a:endParaRPr lang="de-DE" sz="1600" b="1" kern="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5606" name="Textfeld 5"/>
          <p:cNvSpPr txBox="1">
            <a:spLocks noChangeArrowheads="1"/>
          </p:cNvSpPr>
          <p:nvPr/>
        </p:nvSpPr>
        <p:spPr bwMode="auto">
          <a:xfrm>
            <a:off x="5729288" y="2895600"/>
            <a:ext cx="326038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Selecting a Fuel Metric:</a:t>
            </a:r>
          </a:p>
          <a:p>
            <a:endParaRPr 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1/(</a:t>
            </a:r>
            <a:r>
              <a:rPr lang="de-DE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SAR</a:t>
            </a:r>
            <a:r>
              <a:rPr lang="de-DE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DE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de-DE" sz="2000" b="1" i="1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seat 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de-DE" sz="2000" b="1" dirty="0" smtClean="0">
              <a:solidFill>
                <a:srgbClr val="0000FF"/>
              </a:solidFill>
            </a:endParaRP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r>
              <a:rPr lang="de-DE" sz="1200" dirty="0" smtClean="0">
                <a:solidFill>
                  <a:schemeClr val="tx1"/>
                </a:solidFill>
              </a:rPr>
              <a:t>Specific  Air Range; 1/SAR=fuel consumption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can be </a:t>
            </a:r>
            <a:r>
              <a:rPr lang="de-DE" sz="1200" b="1" dirty="0" smtClean="0">
                <a:solidFill>
                  <a:srgbClr val="0000FF"/>
                </a:solidFill>
              </a:rPr>
              <a:t>measured</a:t>
            </a:r>
            <a:r>
              <a:rPr lang="de-DE" sz="1200" dirty="0" smtClean="0">
                <a:solidFill>
                  <a:schemeClr val="tx1"/>
                </a:solidFill>
              </a:rPr>
              <a:t> in flight </a:t>
            </a:r>
            <a:r>
              <a:rPr lang="de-DE" sz="1200" b="1" dirty="0" smtClean="0">
                <a:solidFill>
                  <a:srgbClr val="0000FF"/>
                </a:solidFill>
              </a:rPr>
              <a:t>or calculated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from basic aircraft parameters:</a:t>
            </a:r>
          </a:p>
          <a:p>
            <a:pPr marL="180975" indent="-180975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aircraft mass, </a:t>
            </a:r>
            <a:r>
              <a:rPr lang="de-DE" sz="1200" i="1" dirty="0" smtClean="0">
                <a:solidFill>
                  <a:schemeClr val="tx1"/>
                </a:solidFill>
              </a:rPr>
              <a:t>m</a:t>
            </a:r>
          </a:p>
          <a:p>
            <a:pPr marL="180975" indent="-180975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aerodynamic efficiency, </a:t>
            </a:r>
            <a:r>
              <a:rPr lang="de-DE" sz="1200" i="1" dirty="0" smtClean="0">
                <a:solidFill>
                  <a:schemeClr val="tx1"/>
                </a:solidFill>
              </a:rPr>
              <a:t>L/D</a:t>
            </a:r>
          </a:p>
          <a:p>
            <a:pPr marL="180975" indent="-180975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specific fuel consumption, </a:t>
            </a:r>
            <a:r>
              <a:rPr lang="de-DE" sz="1200" i="1" dirty="0" smtClean="0">
                <a:solidFill>
                  <a:schemeClr val="tx1"/>
                </a:solidFill>
              </a:rPr>
              <a:t>SFC</a:t>
            </a:r>
          </a:p>
          <a:p>
            <a:pPr marL="180975" indent="-180975"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aircraft speed, </a:t>
            </a:r>
            <a:r>
              <a:rPr lang="de-DE" sz="1200" i="1" dirty="0" smtClean="0">
                <a:solidFill>
                  <a:schemeClr val="tx1"/>
                </a:solidFill>
              </a:rPr>
              <a:t>V</a:t>
            </a:r>
          </a:p>
          <a:p>
            <a:pPr marL="180975" indent="-180975"/>
            <a:r>
              <a:rPr lang="de-DE" sz="1200" b="1" dirty="0" smtClean="0">
                <a:solidFill>
                  <a:srgbClr val="0000FF"/>
                </a:solidFill>
              </a:rPr>
              <a:t>or  extracted from </a:t>
            </a:r>
            <a:r>
              <a:rPr lang="de-DE" sz="1200" dirty="0" smtClean="0">
                <a:solidFill>
                  <a:schemeClr val="tx1"/>
                </a:solidFill>
              </a:rPr>
              <a:t>published </a:t>
            </a:r>
          </a:p>
          <a:p>
            <a:pPr marL="180975" indent="-180975"/>
            <a:r>
              <a:rPr lang="de-DE" sz="1200" b="1" dirty="0" smtClean="0">
                <a:solidFill>
                  <a:srgbClr val="0000FF"/>
                </a:solidFill>
              </a:rPr>
              <a:t>Payload Range Diagrams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4657725" y="4695825"/>
            <a:ext cx="714375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AW Frutiger Next Regular" pitchFamily="2" charset="0"/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5807075" y="3971925"/>
          <a:ext cx="2311400" cy="457200"/>
        </p:xfrm>
        <a:graphic>
          <a:graphicData uri="http://schemas.openxmlformats.org/presentationml/2006/ole">
            <p:oleObj spid="_x0000_s694274" name="Equation" r:id="rId5" imgW="23112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 txBox="1">
            <a:spLocks/>
          </p:cNvSpPr>
          <p:nvPr/>
        </p:nvSpPr>
        <p:spPr>
          <a:xfrm>
            <a:off x="539965" y="768908"/>
            <a:ext cx="8224837" cy="4460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Energy to Approximate Emission Comparison</a:t>
            </a:r>
            <a:endParaRPr kumimoji="0" lang="en-US" sz="16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2733675" y="1501775"/>
          <a:ext cx="1963738" cy="1716088"/>
        </p:xfrm>
        <a:graphic>
          <a:graphicData uri="http://schemas.openxmlformats.org/presentationml/2006/ole">
            <p:oleObj spid="_x0000_s697346" name="Equation" r:id="rId3" imgW="1511280" imgH="1320480" progId="Equation.3">
              <p:embed/>
            </p:oleObj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4721225" y="1471613"/>
          <a:ext cx="1947863" cy="1765300"/>
        </p:xfrm>
        <a:graphic>
          <a:graphicData uri="http://schemas.openxmlformats.org/presentationml/2006/ole">
            <p:oleObj spid="_x0000_s697347" name="Equation" r:id="rId4" imgW="1498320" imgH="1358640" progId="Equation.3">
              <p:embed/>
            </p:oleObj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533400" y="1409700"/>
            <a:ext cx="2350772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Energy </a:t>
            </a:r>
            <a:r>
              <a:rPr lang="de-DE" sz="1200" dirty="0" smtClean="0">
                <a:solidFill>
                  <a:srgbClr val="FF0000"/>
                </a:solidFill>
              </a:rPr>
              <a:t>(wrong)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Max. Exergy </a:t>
            </a:r>
            <a:r>
              <a:rPr lang="de-DE" sz="1200" dirty="0" smtClean="0">
                <a:solidFill>
                  <a:srgbClr val="FF0000"/>
                </a:solidFill>
              </a:rPr>
              <a:t>(not good)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Exergy (ok)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Primary Energy (better) 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CO2 (without altitude effect)</a:t>
            </a:r>
          </a:p>
          <a:p>
            <a:pPr>
              <a:lnSpc>
                <a:spcPct val="160000"/>
              </a:lnSpc>
            </a:pPr>
            <a:r>
              <a:rPr lang="de-DE" sz="1200" dirty="0" smtClean="0">
                <a:solidFill>
                  <a:schemeClr val="tx1"/>
                </a:solidFill>
              </a:rPr>
              <a:t>Equivalent CO2 </a:t>
            </a:r>
            <a:r>
              <a:rPr lang="de-DE" sz="1200" dirty="0" smtClean="0">
                <a:solidFill>
                  <a:srgbClr val="008000"/>
                </a:solidFill>
              </a:rPr>
              <a:t>(good, simple)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3400" y="1171575"/>
            <a:ext cx="5797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</a:rPr>
              <a:t>Type of Comparison	       Kerosene		           Electricity / Battery</a:t>
            </a:r>
          </a:p>
        </p:txBody>
      </p:sp>
      <p:grpSp>
        <p:nvGrpSpPr>
          <p:cNvPr id="2" name="Gruppieren 14"/>
          <p:cNvGrpSpPr/>
          <p:nvPr/>
        </p:nvGrpSpPr>
        <p:grpSpPr>
          <a:xfrm>
            <a:off x="628650" y="1476375"/>
            <a:ext cx="5972176" cy="1781175"/>
            <a:chOff x="628650" y="1885950"/>
            <a:chExt cx="6810375" cy="2219325"/>
          </a:xfrm>
        </p:grpSpPr>
        <p:cxnSp>
          <p:nvCxnSpPr>
            <p:cNvPr id="11" name="Gerade Verbindung 10"/>
            <p:cNvCxnSpPr/>
            <p:nvPr/>
          </p:nvCxnSpPr>
          <p:spPr bwMode="auto">
            <a:xfrm>
              <a:off x="647700" y="1885950"/>
              <a:ext cx="6791325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11"/>
            <p:cNvCxnSpPr/>
            <p:nvPr/>
          </p:nvCxnSpPr>
          <p:spPr bwMode="auto">
            <a:xfrm>
              <a:off x="628650" y="4105275"/>
              <a:ext cx="6791325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16" name="Objekt 15"/>
          <p:cNvGraphicFramePr>
            <a:graphicFrameLocks noChangeAspect="1"/>
          </p:cNvGraphicFramePr>
          <p:nvPr/>
        </p:nvGraphicFramePr>
        <p:xfrm>
          <a:off x="6953250" y="1489075"/>
          <a:ext cx="2057400" cy="1757363"/>
        </p:xfrm>
        <a:graphic>
          <a:graphicData uri="http://schemas.openxmlformats.org/presentationml/2006/ole">
            <p:oleObj spid="_x0000_s697348" name="Equation" r:id="rId5" imgW="2006280" imgH="1765080" progId="Equation.3">
              <p:embed/>
            </p:oleObj>
          </a:graphicData>
        </a:graphic>
      </p:graphicFrame>
      <p:pic>
        <p:nvPicPr>
          <p:cNvPr id="4966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7349" y="3343274"/>
            <a:ext cx="3571875" cy="252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664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" y="3346536"/>
            <a:ext cx="4824413" cy="252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feld 20"/>
          <p:cNvSpPr txBox="1"/>
          <p:nvPr/>
        </p:nvSpPr>
        <p:spPr>
          <a:xfrm>
            <a:off x="4238625" y="5667375"/>
            <a:ext cx="125386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tx1"/>
                </a:solidFill>
              </a:rPr>
              <a:t>ESSER 2016, Table 73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32144" y="5826264"/>
            <a:ext cx="8368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ESSER, Anke, SENSFUSS, Frank, 2016.</a:t>
            </a:r>
            <a:r>
              <a:rPr lang="en-US" sz="1000" i="1" noProof="1" smtClean="0">
                <a:solidFill>
                  <a:schemeClr val="tx1"/>
                </a:solidFill>
              </a:rPr>
              <a:t> Evaluation of Primary Energy Factor Calculation Options for Electricity</a:t>
            </a:r>
            <a:r>
              <a:rPr lang="en-US" sz="1000" noProof="1" smtClean="0">
                <a:solidFill>
                  <a:schemeClr val="tx1"/>
                </a:solidFill>
              </a:rPr>
              <a:t>. Karlsruhe: Fraunhofer-Institut für System- und Innovationsforschung (ISI). Available from: https://ec.europa.eu/energy/sites/ener/files/documents/final_report_pef_eed.pdf</a:t>
            </a:r>
          </a:p>
          <a:p>
            <a:r>
              <a:rPr lang="en-US" sz="1000" noProof="1" smtClean="0">
                <a:solidFill>
                  <a:srgbClr val="0000FF"/>
                </a:solidFill>
              </a:rPr>
              <a:t>Archived at</a:t>
            </a:r>
            <a:r>
              <a:rPr lang="en-US" sz="1000" noProof="1" smtClean="0">
                <a:solidFill>
                  <a:schemeClr val="tx1"/>
                </a:solidFill>
              </a:rPr>
              <a:t>: https://perma.cc/WMY7-QER4</a:t>
            </a:r>
            <a:endParaRPr lang="en-US" sz="1000" noProof="1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829550" y="5676900"/>
            <a:ext cx="125386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chemeClr val="tx1"/>
                </a:solidFill>
              </a:rPr>
              <a:t>ESSER 2016, Table 15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hen_CabinAirCirculationB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24" y="3692357"/>
            <a:ext cx="4552951" cy="2440634"/>
          </a:xfrm>
          <a:prstGeom prst="rect">
            <a:avLst/>
          </a:prstGeom>
        </p:spPr>
      </p:pic>
      <p:pic>
        <p:nvPicPr>
          <p:cNvPr id="8" name="Grafik 7" descr="Chen_6-abrest_flow_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4920" y="1743074"/>
            <a:ext cx="4383830" cy="312953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39964" y="1752600"/>
            <a:ext cx="837543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</a:pPr>
            <a:r>
              <a:rPr lang="de-DE" sz="1600" b="1" noProof="1" smtClean="0">
                <a:solidFill>
                  <a:srgbClr val="FF0000"/>
                </a:solidFill>
              </a:rPr>
              <a:t>"Klimavorhang" </a:t>
            </a:r>
            <a:r>
              <a:rPr lang="de-DE" sz="1600" b="1" noProof="1" smtClean="0">
                <a:solidFill>
                  <a:srgbClr val="0000FF"/>
                </a:solidFill>
              </a:rPr>
              <a:t>(flow </a:t>
            </a:r>
            <a:r>
              <a:rPr lang="en-US" sz="1600" b="1" noProof="1" smtClean="0">
                <a:solidFill>
                  <a:srgbClr val="0000FF"/>
                </a:solidFill>
              </a:rPr>
              <a:t>only from top to bottom</a:t>
            </a:r>
            <a:r>
              <a:rPr lang="de-DE" sz="1600" b="1" noProof="1" smtClean="0">
                <a:solidFill>
                  <a:srgbClr val="0000FF"/>
                </a:solidFill>
              </a:rPr>
              <a:t>)</a:t>
            </a:r>
            <a:endParaRPr lang="en-US" sz="1600" b="1" noProof="1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05600" y="6038850"/>
            <a:ext cx="2138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http://purl.org/corona/N2020-06-17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7225" y="2400300"/>
            <a:ext cx="3733799" cy="95410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de-DE" sz="1400" dirty="0" smtClean="0"/>
              <a:t>The air conditioning system forms </a:t>
            </a:r>
            <a:r>
              <a:rPr lang="de-DE" sz="1400" dirty="0" smtClean="0">
                <a:solidFill>
                  <a:srgbClr val="FF0000"/>
                </a:solidFill>
              </a:rPr>
              <a:t>circulation patterns</a:t>
            </a:r>
            <a:r>
              <a:rPr lang="de-DE" sz="1400" dirty="0" smtClean="0"/>
              <a:t> of the air and helps to distribute droptlets among </a:t>
            </a:r>
            <a:r>
              <a:rPr lang="de-DE" sz="1400" dirty="0" smtClean="0">
                <a:solidFill>
                  <a:srgbClr val="FF0000"/>
                </a:solidFill>
              </a:rPr>
              <a:t>several rows </a:t>
            </a:r>
            <a:r>
              <a:rPr lang="de-DE" sz="1400" dirty="0" smtClean="0"/>
              <a:t>in the aircraft cabin!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581651" y="5000625"/>
            <a:ext cx="3200399" cy="95410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de-DE" sz="1400" dirty="0" smtClean="0">
                <a:solidFill>
                  <a:srgbClr val="FF0000"/>
                </a:solidFill>
              </a:rPr>
              <a:t>Aerosols</a:t>
            </a:r>
            <a:r>
              <a:rPr lang="de-DE" sz="1400" dirty="0" smtClean="0"/>
              <a:t> are further distributed along the </a:t>
            </a:r>
            <a:r>
              <a:rPr lang="de-DE" sz="1400" dirty="0" smtClean="0">
                <a:solidFill>
                  <a:srgbClr val="FF0000"/>
                </a:solidFill>
              </a:rPr>
              <a:t>length of the cabin </a:t>
            </a:r>
            <a:r>
              <a:rPr lang="de-DE" sz="1400" dirty="0" smtClean="0"/>
              <a:t>by turbulence, diffusion, and movement of persons in the cabin!</a:t>
            </a:r>
          </a:p>
        </p:txBody>
      </p:sp>
      <p:sp>
        <p:nvSpPr>
          <p:cNvPr id="12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5" y="749858"/>
            <a:ext cx="8224837" cy="76461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FF0000"/>
                </a:solidFill>
              </a:rPr>
              <a:t>Luftfahrtindustrie lügt beim Thema "Kabinenbelüftung" während der 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Corona-Pandemie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237" y="1557338"/>
            <a:ext cx="4581526" cy="281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76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76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768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768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uppieren 40"/>
          <p:cNvGrpSpPr/>
          <p:nvPr/>
        </p:nvGrpSpPr>
        <p:grpSpPr>
          <a:xfrm>
            <a:off x="3197034" y="4514850"/>
            <a:ext cx="2815680" cy="1597799"/>
            <a:chOff x="3006534" y="4514850"/>
            <a:chExt cx="2815680" cy="1597799"/>
          </a:xfrm>
        </p:grpSpPr>
        <p:sp>
          <p:nvSpPr>
            <p:cNvPr id="6" name="Textfeld 5"/>
            <p:cNvSpPr txBox="1"/>
            <p:nvPr/>
          </p:nvSpPr>
          <p:spPr>
            <a:xfrm>
              <a:off x="3006534" y="5114162"/>
              <a:ext cx="18669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EMEP/EEA  Guidebook</a:t>
              </a:r>
            </a:p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https://www.eea.europa.eu</a:t>
              </a:r>
            </a:p>
          </p:txBody>
        </p:sp>
        <p:cxnSp>
          <p:nvCxnSpPr>
            <p:cNvPr id="7" name="Gerade Verbindung mit Pfeil 6"/>
            <p:cNvCxnSpPr/>
            <p:nvPr/>
          </p:nvCxnSpPr>
          <p:spPr bwMode="auto">
            <a:xfrm rot="16200000" flipV="1">
              <a:off x="3619814" y="4847345"/>
              <a:ext cx="640361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8" name="Textfeld 7"/>
            <p:cNvSpPr txBox="1"/>
            <p:nvPr/>
          </p:nvSpPr>
          <p:spPr>
            <a:xfrm>
              <a:off x="3627173" y="5754524"/>
              <a:ext cx="2051941" cy="35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Own Fuel Calculation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3223061" y="4687255"/>
              <a:ext cx="634224" cy="35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smtClean="0">
                  <a:solidFill>
                    <a:schemeClr val="tx1"/>
                  </a:solidFill>
                </a:rPr>
                <a:t>EI</a:t>
              </a:r>
              <a:r>
                <a:rPr lang="de-DE" sz="1200" b="1" i="1" baseline="-25000" dirty="0" smtClean="0">
                  <a:solidFill>
                    <a:schemeClr val="tx1"/>
                  </a:solidFill>
                </a:rPr>
                <a:t>NOx</a:t>
              </a:r>
              <a:endParaRPr lang="en-US" sz="1200" b="1" i="1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Gerade Verbindung mit Pfeil 26"/>
            <p:cNvCxnSpPr/>
            <p:nvPr/>
          </p:nvCxnSpPr>
          <p:spPr bwMode="auto">
            <a:xfrm flipV="1">
              <a:off x="5366289" y="4514850"/>
              <a:ext cx="0" cy="1219149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36" name="Textfeld 35"/>
            <p:cNvSpPr txBox="1"/>
            <p:nvPr/>
          </p:nvSpPr>
          <p:spPr>
            <a:xfrm>
              <a:off x="5373645" y="4687255"/>
              <a:ext cx="448569" cy="35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i="1" dirty="0" smtClean="0">
                  <a:solidFill>
                    <a:schemeClr val="tx1"/>
                  </a:solidFill>
                </a:rPr>
                <a:t>m</a:t>
              </a:r>
              <a:r>
                <a:rPr lang="de-DE" sz="1200" b="1" i="1" baseline="-25000" dirty="0" smtClean="0">
                  <a:solidFill>
                    <a:schemeClr val="tx1"/>
                  </a:solidFill>
                </a:rPr>
                <a:t>F</a:t>
              </a:r>
              <a:endParaRPr lang="en-US" sz="1200" b="1" i="1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xmlns="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59297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Kerosene and LH2 Combustion</a:t>
            </a:r>
          </a:p>
        </p:txBody>
      </p:sp>
      <p:cxnSp>
        <p:nvCxnSpPr>
          <p:cNvPr id="24" name="Gerade Verbindung 23"/>
          <p:cNvCxnSpPr/>
          <p:nvPr/>
        </p:nvCxnSpPr>
        <p:spPr bwMode="auto">
          <a:xfrm>
            <a:off x="3457575" y="164782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Gerade Verbindung 28"/>
          <p:cNvCxnSpPr/>
          <p:nvPr/>
        </p:nvCxnSpPr>
        <p:spPr bwMode="auto">
          <a:xfrm>
            <a:off x="4381500" y="212407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29"/>
          <p:cNvCxnSpPr/>
          <p:nvPr/>
        </p:nvCxnSpPr>
        <p:spPr bwMode="auto">
          <a:xfrm>
            <a:off x="4114800" y="1676400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30"/>
          <p:cNvCxnSpPr/>
          <p:nvPr/>
        </p:nvCxnSpPr>
        <p:spPr bwMode="auto">
          <a:xfrm>
            <a:off x="5257800" y="3733800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Gerade Verbindung 31"/>
          <p:cNvCxnSpPr/>
          <p:nvPr/>
        </p:nvCxnSpPr>
        <p:spPr bwMode="auto">
          <a:xfrm>
            <a:off x="3533775" y="347662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 Verbindung 32"/>
          <p:cNvCxnSpPr/>
          <p:nvPr/>
        </p:nvCxnSpPr>
        <p:spPr bwMode="auto">
          <a:xfrm>
            <a:off x="6391275" y="2114550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Gerade Verbindung 33"/>
          <p:cNvCxnSpPr/>
          <p:nvPr/>
        </p:nvCxnSpPr>
        <p:spPr bwMode="auto">
          <a:xfrm>
            <a:off x="4714875" y="372427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34"/>
          <p:cNvCxnSpPr/>
          <p:nvPr/>
        </p:nvCxnSpPr>
        <p:spPr bwMode="auto">
          <a:xfrm>
            <a:off x="4152900" y="3733800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 Verbindung 36"/>
          <p:cNvCxnSpPr/>
          <p:nvPr/>
        </p:nvCxnSpPr>
        <p:spPr bwMode="auto">
          <a:xfrm>
            <a:off x="3533775" y="3724275"/>
            <a:ext cx="171450" cy="17145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uppieren 42"/>
          <p:cNvGrpSpPr/>
          <p:nvPr/>
        </p:nvGrpSpPr>
        <p:grpSpPr>
          <a:xfrm>
            <a:off x="583929" y="4914900"/>
            <a:ext cx="1819275" cy="647700"/>
            <a:chOff x="457200" y="4914900"/>
            <a:chExt cx="1819275" cy="647700"/>
          </a:xfrm>
        </p:grpSpPr>
        <p:sp>
          <p:nvSpPr>
            <p:cNvPr id="40" name="Textfeld 39"/>
            <p:cNvSpPr txBox="1"/>
            <p:nvPr/>
          </p:nvSpPr>
          <p:spPr>
            <a:xfrm>
              <a:off x="860861" y="5001580"/>
              <a:ext cx="1292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tx1"/>
                  </a:solidFill>
                </a:rPr>
                <a:t>not included in</a:t>
              </a:r>
            </a:p>
            <a:p>
              <a:r>
                <a:rPr lang="de-DE" sz="1200" dirty="0" smtClean="0">
                  <a:solidFill>
                    <a:schemeClr val="tx1"/>
                  </a:solidFill>
                </a:rPr>
                <a:t>LH2 combustion</a:t>
              </a:r>
            </a:p>
          </p:txBody>
        </p:sp>
        <p:cxnSp>
          <p:nvCxnSpPr>
            <p:cNvPr id="38" name="Gerade Verbindung 37"/>
            <p:cNvCxnSpPr/>
            <p:nvPr/>
          </p:nvCxnSpPr>
          <p:spPr bwMode="auto">
            <a:xfrm>
              <a:off x="609600" y="5153025"/>
              <a:ext cx="171450" cy="17145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Rechteck 41"/>
            <p:cNvSpPr/>
            <p:nvPr/>
          </p:nvSpPr>
          <p:spPr bwMode="auto">
            <a:xfrm>
              <a:off x="457200" y="4914900"/>
              <a:ext cx="1819275" cy="6477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AW Frutiger Next Regular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3838575" y="4168139"/>
          <a:ext cx="2724150" cy="1880234"/>
        </p:xfrm>
        <a:graphic>
          <a:graphicData uri="http://schemas.openxmlformats.org/drawingml/2006/table">
            <a:tbl>
              <a:tblPr/>
              <a:tblGrid>
                <a:gridCol w="1677496"/>
                <a:gridCol w="1046654"/>
              </a:tblGrid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Species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SGTP</a:t>
                      </a:r>
                      <a:r>
                        <a:rPr lang="en-US" sz="1000" b="1" baseline="-25000" dirty="0">
                          <a:latin typeface="Arial"/>
                          <a:ea typeface="Times New Roman"/>
                          <a:cs typeface="Times New Roman"/>
                        </a:rPr>
                        <a:t>i,100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CO</a:t>
                      </a:r>
                      <a:r>
                        <a:rPr lang="en-US" sz="1000" baseline="-250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 (K/kg CO</a:t>
                      </a:r>
                      <a:r>
                        <a:rPr lang="en-US" sz="1000" baseline="-250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 3,58 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-14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Short O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 (K/kg NO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 7,97 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noProof="1" smtClean="0">
                          <a:latin typeface="Arial"/>
                          <a:ea typeface="Times New Roman"/>
                          <a:cs typeface="Times New Roman"/>
                        </a:rPr>
                        <a:t>Long O</a:t>
                      </a:r>
                      <a:r>
                        <a:rPr lang="en-US" sz="1000" baseline="-25000" noProof="1" smtClean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000" noProof="1" smtClean="0">
                          <a:latin typeface="Arial"/>
                          <a:ea typeface="Times New Roman"/>
                          <a:cs typeface="Times New Roman"/>
                        </a:rPr>
                        <a:t> (K/NO</a:t>
                      </a:r>
                      <a:r>
                        <a:rPr lang="en-US" sz="1000" baseline="-25000" noProof="1" smtClean="0"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000" noProof="1" smtClean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noProof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-9,14 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09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CH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 (K/kg NO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-3,90 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298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Contrails (K/NM)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 2,54 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-13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0481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n-lt"/>
                          <a:ea typeface="Times New Roman"/>
                          <a:cs typeface="Times New Roman"/>
                        </a:rPr>
                        <a:t>Contrails (K/km)</a:t>
                      </a:r>
                    </a:p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Cirrus (</a:t>
                      </a:r>
                      <a:r>
                        <a:rPr lang="en-US" sz="1000" dirty="0" smtClean="0">
                          <a:latin typeface="+mn-lt"/>
                          <a:ea typeface="Times New Roman"/>
                          <a:cs typeface="Times New Roman"/>
                        </a:rPr>
                        <a:t>K/NM)</a:t>
                      </a:r>
                    </a:p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n-lt"/>
                          <a:ea typeface="Times New Roman"/>
                          <a:cs typeface="Times New Roman"/>
                        </a:rPr>
                        <a:t>Cirrus (K/km)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>
                          <a:latin typeface="Arial"/>
                          <a:ea typeface="Times New Roman"/>
                          <a:cs typeface="Times New Roman"/>
                        </a:rPr>
                        <a:t> 1,37</a:t>
                      </a:r>
                      <a:r>
                        <a:rPr lang="en-US" sz="1000" dirty="0" smtClean="0">
                          <a:latin typeface="+mn-lt"/>
                          <a:ea typeface="Times New Roman"/>
                          <a:cs typeface="Times New Roman"/>
                        </a:rPr>
                        <a:t> ∙ 10</a:t>
                      </a:r>
                      <a:r>
                        <a:rPr lang="en-US" sz="1000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-13</a:t>
                      </a:r>
                      <a:endParaRPr lang="en-US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 7,63 </a:t>
                      </a: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∙ </a:t>
                      </a: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000" baseline="30000" dirty="0" smtClean="0">
                          <a:latin typeface="Arial"/>
                          <a:ea typeface="Times New Roman"/>
                          <a:cs typeface="Times New Roman"/>
                        </a:rPr>
                        <a:t>-13</a:t>
                      </a:r>
                    </a:p>
                    <a:p>
                      <a:pPr marL="0" marR="0" indent="0" algn="just" defTabSz="914400" rtl="0" eaLnBrk="1" fontAlgn="auto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4,12 ∙ 10</a:t>
                      </a:r>
                      <a:r>
                        <a:rPr lang="en-US" sz="1000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-13</a:t>
                      </a:r>
                      <a:endParaRPr lang="en-US" sz="1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976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76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7673" name="Object 9"/>
          <p:cNvGraphicFramePr>
            <a:graphicFrameLocks noChangeAspect="1"/>
          </p:cNvGraphicFramePr>
          <p:nvPr/>
        </p:nvGraphicFramePr>
        <p:xfrm>
          <a:off x="352425" y="2867025"/>
          <a:ext cx="7470775" cy="434975"/>
        </p:xfrm>
        <a:graphic>
          <a:graphicData uri="http://schemas.openxmlformats.org/presentationml/2006/ole">
            <p:oleObj spid="_x0000_s695298" name="Document" r:id="rId3" imgW="5747369" imgH="335334" progId="Word.Document.12">
              <p:embed/>
            </p:oleObj>
          </a:graphicData>
        </a:graphic>
      </p:graphicFrame>
      <p:graphicFrame>
        <p:nvGraphicFramePr>
          <p:cNvPr id="497675" name="Object 11"/>
          <p:cNvGraphicFramePr>
            <a:graphicFrameLocks noChangeAspect="1"/>
          </p:cNvGraphicFramePr>
          <p:nvPr/>
        </p:nvGraphicFramePr>
        <p:xfrm>
          <a:off x="-399244" y="3429000"/>
          <a:ext cx="8571694" cy="742950"/>
        </p:xfrm>
        <a:graphic>
          <a:graphicData uri="http://schemas.openxmlformats.org/presentationml/2006/ole">
            <p:oleObj spid="_x0000_s695299" name="Document" r:id="rId4" imgW="7881265" imgH="687615" progId="Word.Document.12">
              <p:embed/>
            </p:oleObj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661670" y="4200525"/>
          <a:ext cx="2737485" cy="914400"/>
        </p:xfrm>
        <a:graphic>
          <a:graphicData uri="http://schemas.openxmlformats.org/drawingml/2006/table">
            <a:tbl>
              <a:tblPr/>
              <a:tblGrid>
                <a:gridCol w="732790"/>
                <a:gridCol w="2004695"/>
              </a:tblGrid>
              <a:tr h="0">
                <a:tc>
                  <a:txBody>
                    <a:bodyPr/>
                    <a:lstStyle/>
                    <a:p>
                      <a:pPr algn="l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Species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Emission </a:t>
                      </a:r>
                      <a:r>
                        <a:rPr lang="en-US" sz="1000" b="1" dirty="0" smtClean="0">
                          <a:latin typeface="Arial"/>
                          <a:ea typeface="Times New Roman"/>
                          <a:cs typeface="Times New Roman"/>
                        </a:rPr>
                        <a:t>Index, EI </a:t>
                      </a:r>
                      <a:r>
                        <a:rPr lang="en-US" sz="1000" b="1" dirty="0">
                          <a:latin typeface="Arial"/>
                          <a:ea typeface="Times New Roman"/>
                          <a:cs typeface="Times New Roman"/>
                        </a:rPr>
                        <a:t>(kg/kg fuel)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CO</a:t>
                      </a:r>
                      <a:r>
                        <a:rPr lang="en-US" sz="1000" baseline="-250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Arial"/>
                          <a:ea typeface="Times New Roman"/>
                          <a:cs typeface="Times New Roman"/>
                        </a:rPr>
                        <a:t>3,15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1000" baseline="-250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1,23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1000" baseline="-250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2,00 ∙ 10</a:t>
                      </a:r>
                      <a:r>
                        <a:rPr lang="en-US" sz="1000" baseline="30000">
                          <a:latin typeface="Arial"/>
                          <a:ea typeface="Times New Roman"/>
                          <a:cs typeface="Times New Roman"/>
                        </a:rPr>
                        <a:t>-4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"/>
                          <a:ea typeface="Times New Roman"/>
                          <a:cs typeface="Times New Roman"/>
                        </a:rPr>
                        <a:t>Soot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"/>
                          <a:ea typeface="Times New Roman"/>
                          <a:cs typeface="Times New Roman"/>
                        </a:rPr>
                        <a:t>4,00 ∙ 10</a:t>
                      </a:r>
                      <a:r>
                        <a:rPr lang="en-US" sz="1000" baseline="30000" dirty="0">
                          <a:latin typeface="Arial"/>
                          <a:ea typeface="Times New Roman"/>
                          <a:cs typeface="Times New Roman"/>
                        </a:rPr>
                        <a:t>-5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768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97682" name="Picture 1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5950" y="5534025"/>
            <a:ext cx="981075" cy="161925"/>
          </a:xfrm>
          <a:prstGeom prst="rect">
            <a:avLst/>
          </a:prstGeom>
          <a:noFill/>
        </p:spPr>
      </p:pic>
      <p:sp>
        <p:nvSpPr>
          <p:cNvPr id="49768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97684" name="Picture 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781675"/>
            <a:ext cx="1895475" cy="152400"/>
          </a:xfrm>
          <a:prstGeom prst="rect">
            <a:avLst/>
          </a:prstGeom>
          <a:noFill/>
        </p:spPr>
      </p:pic>
      <p:sp>
        <p:nvSpPr>
          <p:cNvPr id="39" name="Textfeld 38"/>
          <p:cNvSpPr txBox="1"/>
          <p:nvPr/>
        </p:nvSpPr>
        <p:spPr>
          <a:xfrm>
            <a:off x="552052" y="2549525"/>
            <a:ext cx="489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Sustained Global Temperature Potential, SGTP (</a:t>
            </a:r>
            <a:r>
              <a:rPr lang="de-DE" sz="1200" b="1" dirty="0" smtClean="0">
                <a:solidFill>
                  <a:srgbClr val="FF0000"/>
                </a:solidFill>
                <a:sym typeface="Symbol"/>
              </a:rPr>
              <a:t>similar to GWP)</a:t>
            </a:r>
            <a:r>
              <a:rPr lang="de-DE" sz="1200" b="1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xmlns="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11672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Altitude-Dependent Equivalent CO2 Mass</a:t>
            </a:r>
          </a:p>
        </p:txBody>
      </p:sp>
      <p:pic>
        <p:nvPicPr>
          <p:cNvPr id="28" name="Afbeelding 5">
            <a:extLst>
              <a:ext uri="{FF2B5EF4-FFF2-40B4-BE49-F238E27FC236}">
                <a16:creationId xmlns:lc="http://schemas.openxmlformats.org/drawingml/2006/lockedCanvas" xmlns="" xmlns:a16="http://schemas.microsoft.com/office/drawing/2014/main" id="{4345F4F9-D358-4C2E-8DB5-B05B396CE75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2178" y="1474595"/>
            <a:ext cx="8140006" cy="99237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9" name="Textfeld 28"/>
          <p:cNvSpPr txBox="1"/>
          <p:nvPr/>
        </p:nvSpPr>
        <p:spPr>
          <a:xfrm>
            <a:off x="6752827" y="4092575"/>
            <a:ext cx="21486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smtClean="0">
                <a:solidFill>
                  <a:schemeClr val="tx1"/>
                </a:solidFill>
              </a:rPr>
              <a:t>EI</a:t>
            </a:r>
            <a:r>
              <a:rPr lang="de-DE" sz="1200" dirty="0" smtClean="0">
                <a:solidFill>
                  <a:schemeClr val="tx1"/>
                </a:solidFill>
              </a:rPr>
              <a:t>	emission index</a:t>
            </a:r>
          </a:p>
          <a:p>
            <a:r>
              <a:rPr lang="de-DE" sz="1200" i="1" dirty="0" smtClean="0">
                <a:solidFill>
                  <a:schemeClr val="tx1"/>
                </a:solidFill>
              </a:rPr>
              <a:t>f</a:t>
            </a:r>
            <a:r>
              <a:rPr lang="de-DE" sz="1200" i="1" baseline="-25000" dirty="0" smtClean="0">
                <a:solidFill>
                  <a:schemeClr val="tx1"/>
                </a:solidFill>
              </a:rPr>
              <a:t>NM</a:t>
            </a:r>
            <a:r>
              <a:rPr lang="de-DE" sz="1200" dirty="0" smtClean="0">
                <a:solidFill>
                  <a:schemeClr val="tx1"/>
                </a:solidFill>
              </a:rPr>
              <a:t>	fuel consumption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	per NM or km</a:t>
            </a:r>
          </a:p>
          <a:p>
            <a:r>
              <a:rPr lang="de-DE" sz="1200" i="1" dirty="0" smtClean="0">
                <a:solidFill>
                  <a:schemeClr val="tx1"/>
                </a:solidFill>
              </a:rPr>
              <a:t>R</a:t>
            </a:r>
            <a:r>
              <a:rPr lang="de-DE" sz="1200" i="1" baseline="-25000" dirty="0" smtClean="0">
                <a:solidFill>
                  <a:schemeClr val="tx1"/>
                </a:solidFill>
              </a:rPr>
              <a:t>NM	</a:t>
            </a:r>
            <a:r>
              <a:rPr lang="de-DE" sz="1200" dirty="0" smtClean="0">
                <a:solidFill>
                  <a:schemeClr val="tx1"/>
                </a:solidFill>
              </a:rPr>
              <a:t>range in NM or km</a:t>
            </a:r>
          </a:p>
          <a:p>
            <a:r>
              <a:rPr lang="de-DE" sz="1200" i="1" dirty="0" smtClean="0">
                <a:solidFill>
                  <a:schemeClr val="tx1"/>
                </a:solidFill>
              </a:rPr>
              <a:t>CF</a:t>
            </a:r>
            <a:r>
              <a:rPr lang="de-DE" sz="1200" dirty="0" smtClean="0">
                <a:solidFill>
                  <a:schemeClr val="tx1"/>
                </a:solidFill>
              </a:rPr>
              <a:t>	characterization factor</a:t>
            </a: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r>
              <a:rPr lang="de-DE" sz="1200" b="1" dirty="0" smtClean="0">
                <a:solidFill>
                  <a:srgbClr val="0000FF"/>
                </a:solidFill>
              </a:rPr>
              <a:t>Cirrus/Contrails = 3.0</a:t>
            </a:r>
          </a:p>
          <a:p>
            <a:endParaRPr lang="de-DE" sz="1200" b="1" dirty="0" smtClean="0">
              <a:solidFill>
                <a:srgbClr val="0000FF"/>
              </a:solidFill>
            </a:endParaRPr>
          </a:p>
          <a:p>
            <a:r>
              <a:rPr lang="de-DE" sz="1200" dirty="0" smtClean="0">
                <a:solidFill>
                  <a:schemeClr val="tx1"/>
                </a:solidFill>
              </a:rPr>
              <a:t>water vapor not considered</a:t>
            </a: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r>
              <a:rPr lang="de-DE" sz="1200" dirty="0" smtClean="0">
                <a:solidFill>
                  <a:schemeClr val="tx1"/>
                </a:solidFill>
              </a:rPr>
              <a:t>AIC	aviation-induced</a:t>
            </a:r>
          </a:p>
          <a:p>
            <a:r>
              <a:rPr lang="de-DE" sz="1200" dirty="0" smtClean="0">
                <a:solidFill>
                  <a:schemeClr val="tx1"/>
                </a:solidFill>
              </a:rPr>
              <a:t>	cloudiness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14"/>
          <p:cNvGrpSpPr/>
          <p:nvPr/>
        </p:nvGrpSpPr>
        <p:grpSpPr>
          <a:xfrm>
            <a:off x="474403" y="1665835"/>
            <a:ext cx="8195192" cy="3286845"/>
            <a:chOff x="474403" y="1646785"/>
            <a:chExt cx="8195192" cy="3286845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xmlns="" id="{5CF8BCA1-2FA8-4856-A472-E7E3A02A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403" y="3266154"/>
              <a:ext cx="8195192" cy="1667476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xmlns="" id="{4345F4F9-D358-4C2E-8DB5-B05B396CE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091" y="1646785"/>
              <a:ext cx="7709817" cy="939932"/>
            </a:xfrm>
            <a:prstGeom prst="rect">
              <a:avLst/>
            </a:prstGeom>
          </p:spPr>
        </p:pic>
        <p:cxnSp>
          <p:nvCxnSpPr>
            <p:cNvPr id="8" name="Rechte verbindingslijn met pijl 7">
              <a:extLst>
                <a:ext uri="{FF2B5EF4-FFF2-40B4-BE49-F238E27FC236}">
                  <a16:creationId xmlns:a16="http://schemas.microsoft.com/office/drawing/2014/main" xmlns="" id="{6AFB4B14-28CB-4F06-BD9C-E85FFC009447}"/>
                </a:ext>
              </a:extLst>
            </p:cNvPr>
            <p:cNvCxnSpPr>
              <a:stCxn id="6" idx="2"/>
            </p:cNvCxnSpPr>
            <p:nvPr/>
          </p:nvCxnSpPr>
          <p:spPr bwMode="auto">
            <a:xfrm>
              <a:off x="4572000" y="2586717"/>
              <a:ext cx="0" cy="49938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="" id="{9862F438-0E3C-4AB4-AB3E-F68423EDD226}"/>
                </a:ext>
              </a:extLst>
            </p:cNvPr>
            <p:cNvSpPr txBox="1"/>
            <p:nvPr/>
          </p:nvSpPr>
          <p:spPr>
            <a:xfrm>
              <a:off x="4829682" y="2636994"/>
              <a:ext cx="1669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noProof="1" smtClean="0">
                  <a:solidFill>
                    <a:schemeClr val="tx1"/>
                  </a:solidFill>
                </a:rPr>
                <a:t>units only</a:t>
              </a:r>
              <a:endParaRPr lang="en-US" sz="1800" noProof="1"/>
            </a:p>
          </p:txBody>
        </p:sp>
      </p:grp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11672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Altitude-Dependent Equivalent CO2 Mass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199" y="5105400"/>
            <a:ext cx="8067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1" smtClean="0">
                <a:solidFill>
                  <a:schemeClr val="tx1"/>
                </a:solidFill>
              </a:rPr>
              <a:t>SCHWARTZ, Emily, KROO, Ilan M., 2009. </a:t>
            </a:r>
            <a:r>
              <a:rPr lang="en-US" sz="1000" i="1" noProof="1" smtClean="0">
                <a:solidFill>
                  <a:schemeClr val="tx1"/>
                </a:solidFill>
              </a:rPr>
              <a:t>Aircraft Design: Trading Cost and Climate Impact</a:t>
            </a:r>
            <a:r>
              <a:rPr lang="en-US" sz="1000" noProof="1" smtClean="0">
                <a:solidFill>
                  <a:schemeClr val="tx1"/>
                </a:solidFill>
              </a:rPr>
              <a:t>.</a:t>
            </a:r>
          </a:p>
          <a:p>
            <a:r>
              <a:rPr lang="en-US" sz="1000" noProof="1" smtClean="0">
                <a:solidFill>
                  <a:schemeClr val="tx1"/>
                </a:solidFill>
              </a:rPr>
              <a:t>47th AIAA Aerospace Sciences Meeting including The New Horizons Forum and Aerospace Exposition,</a:t>
            </a:r>
          </a:p>
          <a:p>
            <a:r>
              <a:rPr lang="en-US" sz="1000" noProof="1" smtClean="0">
                <a:solidFill>
                  <a:schemeClr val="tx1"/>
                </a:solidFill>
              </a:rPr>
              <a:t>05.01.-08.01.2009, Orlando, Florida, AIAA 2009, No.1261. Available from: https://doi.org/10.2514/6.2009-1261</a:t>
            </a:r>
          </a:p>
          <a:p>
            <a:endParaRPr lang="de-DE" sz="1000" noProof="1" smtClean="0">
              <a:solidFill>
                <a:schemeClr val="tx1"/>
              </a:solidFill>
            </a:endParaRPr>
          </a:p>
          <a:p>
            <a:r>
              <a:rPr lang="de-DE" sz="1000" noProof="1" smtClean="0">
                <a:solidFill>
                  <a:schemeClr val="tx1"/>
                </a:solidFill>
              </a:rPr>
              <a:t>JOHANNING, Andreas, SCHOLZ, Dieter, 2014. </a:t>
            </a:r>
            <a:r>
              <a:rPr lang="en-US" sz="1000" i="1" noProof="1" smtClean="0">
                <a:solidFill>
                  <a:schemeClr val="tx1"/>
                </a:solidFill>
              </a:rPr>
              <a:t>Adapting Life Cycle Impact Assessment Methods for Application in Aircraft Design</a:t>
            </a:r>
            <a:r>
              <a:rPr lang="en-US" sz="1000" noProof="1" smtClean="0">
                <a:solidFill>
                  <a:schemeClr val="tx1"/>
                </a:solidFill>
              </a:rPr>
              <a:t>.</a:t>
            </a:r>
          </a:p>
          <a:p>
            <a:r>
              <a:rPr lang="de-DE" sz="1000" noProof="1" smtClean="0">
                <a:solidFill>
                  <a:schemeClr val="tx1"/>
                </a:solidFill>
              </a:rPr>
              <a:t>German Aerospace Congress 2014 (DLRK 2014), Augsburg, 16.-18.09.2014.</a:t>
            </a:r>
          </a:p>
          <a:p>
            <a:r>
              <a:rPr lang="de-DE" sz="1000" noProof="1" smtClean="0">
                <a:solidFill>
                  <a:schemeClr val="tx1"/>
                </a:solidFill>
              </a:rPr>
              <a:t>Available from: https://nbn-resolving.org/urn:nbn:de:101:1-201507202456. Download: http://Airport2030.ProfScholz.de</a:t>
            </a:r>
          </a:p>
        </p:txBody>
      </p:sp>
    </p:spTree>
    <p:extLst>
      <p:ext uri="{BB962C8B-B14F-4D97-AF65-F5344CB8AC3E}">
        <p14:creationId xmlns:p14="http://schemas.microsoft.com/office/powerpoint/2010/main" xmlns="" val="19339241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39BEA46C-FDE1-49DB-A860-B96EFD2C7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68146" y="2562224"/>
            <a:ext cx="2546704" cy="332585"/>
          </a:xfrm>
        </p:spPr>
        <p:txBody>
          <a:bodyPr/>
          <a:lstStyle/>
          <a:p>
            <a:r>
              <a:rPr lang="en-US" sz="1600" noProof="1" smtClean="0"/>
              <a:t>Forcing Factor </a:t>
            </a:r>
            <a:r>
              <a:rPr lang="en-US" sz="1600" i="1" noProof="1" smtClean="0"/>
              <a:t>s</a:t>
            </a:r>
            <a:r>
              <a:rPr lang="en-US" sz="1600" noProof="1" smtClean="0"/>
              <a:t> = f(</a:t>
            </a:r>
            <a:r>
              <a:rPr lang="en-US" sz="1600" i="1" noProof="1" smtClean="0"/>
              <a:t>h</a:t>
            </a:r>
            <a:r>
              <a:rPr lang="en-US" sz="1600" noProof="1" smtClean="0"/>
              <a:t>)</a:t>
            </a:r>
            <a:endParaRPr lang="en-US" sz="1600" noProof="1"/>
          </a:p>
        </p:txBody>
      </p:sp>
      <p:pic>
        <p:nvPicPr>
          <p:cNvPr id="8" name="Picture 29">
            <a:extLst>
              <a:ext uri="{FF2B5EF4-FFF2-40B4-BE49-F238E27FC236}">
                <a16:creationId xmlns:a16="http://schemas.microsoft.com/office/drawing/2014/main" xmlns="" id="{E4EA3D99-5360-43E3-8CB8-32070B351BB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1101" y="2865212"/>
            <a:ext cx="3429000" cy="332358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2449851C-97BB-4269-9059-D7249966A5BB}"/>
              </a:ext>
            </a:extLst>
          </p:cNvPr>
          <p:cNvSpPr txBox="1"/>
          <p:nvPr/>
        </p:nvSpPr>
        <p:spPr>
          <a:xfrm>
            <a:off x="905435" y="6051910"/>
            <a:ext cx="1646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Schwartz 2009 and 2011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21197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Altitude-Dependent Equivalent CO2 Mass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xmlns="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1060179" y="1673672"/>
            <a:ext cx="825771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/>
              <a:t>E.g.: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800600" y="3006725"/>
            <a:ext cx="38957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The curves go along with the ICAO Standard Atmosphere (ISA) </a:t>
            </a:r>
            <a:r>
              <a:rPr lang="de-DE" sz="1200" dirty="0" smtClean="0">
                <a:solidFill>
                  <a:srgbClr val="0000FF"/>
                </a:solidFill>
              </a:rPr>
              <a:t>applicable for average lattitudes</a:t>
            </a:r>
            <a:r>
              <a:rPr lang="de-DE" sz="1200" dirty="0" smtClean="0">
                <a:solidFill>
                  <a:schemeClr val="tx1"/>
                </a:solidFill>
              </a:rPr>
              <a:t>. With a first approximation, the curves could be adapted to other lattitudes by stretching and shrinking them proportionally to the altitude of the tropopause.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r>
              <a:rPr lang="de-DE" sz="1200" dirty="0" smtClean="0">
                <a:solidFill>
                  <a:schemeClr val="tx1"/>
                </a:solidFill>
              </a:rPr>
              <a:t>The curves from SVENSSON 2004 (Fig. 1) show similar shapes. However, the importance of AIC is not yet as distinct.</a:t>
            </a:r>
          </a:p>
          <a:p>
            <a:pPr marL="180975" indent="-180975" algn="just">
              <a:lnSpc>
                <a:spcPct val="120000"/>
              </a:lnSpc>
              <a:buFont typeface="Arial" pitchFamily="34" charset="0"/>
              <a:buChar char="●"/>
            </a:pPr>
            <a:endParaRPr lang="de-DE" sz="1200" dirty="0" smtClean="0">
              <a:solidFill>
                <a:schemeClr val="tx1"/>
              </a:solidFill>
            </a:endParaRPr>
          </a:p>
          <a:p>
            <a:pPr marL="1588" indent="-1588" algn="just">
              <a:lnSpc>
                <a:spcPct val="120000"/>
              </a:lnSpc>
            </a:pPr>
            <a:r>
              <a:rPr lang="en-US" sz="1000" dirty="0" smtClean="0">
                <a:solidFill>
                  <a:schemeClr val="tx1"/>
                </a:solidFill>
              </a:rPr>
              <a:t>SVENSSON, Fredrik, HASSELROT, Anders, MOLDANOVA, Jana, 2004. Reduced Environmental Impact by Lowered Cruise Altitude for Liquid Hydrogen-Fuelled Aircraft. In: </a:t>
            </a:r>
            <a:r>
              <a:rPr lang="en-US" sz="1000" i="1" dirty="0" smtClean="0">
                <a:solidFill>
                  <a:schemeClr val="tx1"/>
                </a:solidFill>
              </a:rPr>
              <a:t>Aerospace Science and Technology</a:t>
            </a:r>
            <a:r>
              <a:rPr lang="en-US" sz="1000" dirty="0" smtClean="0">
                <a:solidFill>
                  <a:schemeClr val="tx1"/>
                </a:solidFill>
              </a:rPr>
              <a:t>, Vol. 8 (2004), Nr. 4, pp. 307–320. Available from: https://doi.org/10.1016/j.ast.2004.02.004</a:t>
            </a:r>
          </a:p>
        </p:txBody>
      </p:sp>
      <p:graphicFrame>
        <p:nvGraphicFramePr>
          <p:cNvPr id="305154" name="Object 2"/>
          <p:cNvGraphicFramePr>
            <a:graphicFrameLocks noChangeAspect="1"/>
          </p:cNvGraphicFramePr>
          <p:nvPr/>
        </p:nvGraphicFramePr>
        <p:xfrm>
          <a:off x="483437" y="1645024"/>
          <a:ext cx="8570913" cy="742950"/>
        </p:xfrm>
        <a:graphic>
          <a:graphicData uri="http://schemas.openxmlformats.org/presentationml/2006/ole">
            <p:oleObj spid="_x0000_s696322" name="Document" r:id="rId5" imgW="7881265" imgH="687615" progId="Word.Document.12">
              <p:embed/>
            </p:oleObj>
          </a:graphicData>
        </a:graphic>
      </p:graphicFrame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0578" y="2303370"/>
            <a:ext cx="2348424" cy="188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961704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xmlns="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517254" y="921197"/>
            <a:ext cx="8224837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Altitude-Dependent Equivalent CO2 Mass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868269" y="1895100"/>
            <a:ext cx="4764743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Forcing factors (lines) with </a:t>
            </a:r>
            <a:r>
              <a:rPr lang="en-US" sz="1200" b="1" dirty="0" smtClean="0">
                <a:solidFill>
                  <a:schemeClr val="tx1"/>
                </a:solidFill>
              </a:rPr>
              <a:t>66% likelihood ranges</a:t>
            </a:r>
            <a:r>
              <a:rPr lang="en-US" sz="1200" dirty="0" smtClean="0">
                <a:solidFill>
                  <a:schemeClr val="tx1"/>
                </a:solidFill>
              </a:rPr>
              <a:t> (shaded areas). Altitudes with forcing factors based on </a:t>
            </a:r>
            <a:r>
              <a:rPr lang="en-US" sz="1200" dirty="0" err="1" smtClean="0">
                <a:solidFill>
                  <a:schemeClr val="tx1"/>
                </a:solidFill>
              </a:rPr>
              <a:t>raditiative</a:t>
            </a:r>
            <a:r>
              <a:rPr lang="en-US" sz="1200" dirty="0" smtClean="0">
                <a:solidFill>
                  <a:schemeClr val="tx1"/>
                </a:solidFill>
              </a:rPr>
              <a:t> forcing data with independent probability distributions. (SCHWARTZ 2011)</a:t>
            </a:r>
          </a:p>
          <a:p>
            <a:endParaRPr lang="de-DE" sz="1200" dirty="0" smtClean="0">
              <a:solidFill>
                <a:schemeClr val="tx1"/>
              </a:solidFill>
            </a:endParaRPr>
          </a:p>
          <a:p>
            <a:r>
              <a:rPr lang="de-DE" sz="1200" dirty="0" smtClean="0">
                <a:solidFill>
                  <a:schemeClr val="tx1"/>
                </a:solidFill>
              </a:rPr>
              <a:t>Based on KÖHLER 2008 and RÄDEL 2008.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1588" indent="-1588" algn="just">
              <a:lnSpc>
                <a:spcPct val="120000"/>
              </a:lnSpc>
            </a:pPr>
            <a:endParaRPr lang="de-DE" sz="1200" dirty="0" smtClean="0">
              <a:solidFill>
                <a:schemeClr val="tx1"/>
              </a:solidFill>
            </a:endParaRPr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55" y="1794339"/>
            <a:ext cx="3155214" cy="285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jdelijke aanduiding voor tekst 4">
            <a:extLst>
              <a:ext uri="{FF2B5EF4-FFF2-40B4-BE49-F238E27FC236}">
                <a16:creationId xmlns:a16="http://schemas.microsoft.com/office/drawing/2014/main" xmlns="" id="{39BEA46C-FDE1-49DB-A860-B96EFD2C7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43494" y="1477459"/>
            <a:ext cx="2546704" cy="332585"/>
          </a:xfrm>
        </p:spPr>
        <p:txBody>
          <a:bodyPr/>
          <a:lstStyle/>
          <a:p>
            <a:r>
              <a:rPr lang="en-US" sz="1600" noProof="1" smtClean="0"/>
              <a:t>Forcing Factor </a:t>
            </a:r>
            <a:r>
              <a:rPr lang="en-US" sz="1600" i="1" noProof="1" smtClean="0"/>
              <a:t>s</a:t>
            </a:r>
            <a:r>
              <a:rPr lang="en-US" sz="1600" noProof="1" smtClean="0"/>
              <a:t> = f(</a:t>
            </a:r>
            <a:r>
              <a:rPr lang="en-US" sz="1600" i="1" noProof="1" smtClean="0"/>
              <a:t>h</a:t>
            </a:r>
            <a:r>
              <a:rPr lang="en-US" sz="1600" noProof="1" smtClean="0"/>
              <a:t>)</a:t>
            </a:r>
            <a:endParaRPr lang="en-US" sz="1600" noProof="1"/>
          </a:p>
        </p:txBody>
      </p:sp>
      <p:sp>
        <p:nvSpPr>
          <p:cNvPr id="25" name="Rechteck 24"/>
          <p:cNvSpPr/>
          <p:nvPr/>
        </p:nvSpPr>
        <p:spPr>
          <a:xfrm>
            <a:off x="457201" y="4788484"/>
            <a:ext cx="82385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SCHWARTZ DALLARA, Emily, 2011. </a:t>
            </a:r>
            <a:r>
              <a:rPr lang="en-US" sz="1000" i="1" dirty="0" smtClean="0">
                <a:solidFill>
                  <a:schemeClr val="tx1"/>
                </a:solidFill>
              </a:rPr>
              <a:t>Aircraft Design for Reduced Climate Impact</a:t>
            </a:r>
            <a:r>
              <a:rPr lang="en-US" sz="1000" dirty="0" smtClean="0">
                <a:solidFill>
                  <a:schemeClr val="tx1"/>
                </a:solidFill>
              </a:rPr>
              <a:t>. Dissertation. Stanford University.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Available from: http://purl.stanford.edu/yf499mg3300</a:t>
            </a:r>
          </a:p>
          <a:p>
            <a:endParaRPr lang="de-DE" sz="1000" dirty="0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KÖHLER, Marcus O., RÄDEL, Gaby, DESSENS, Olivier, SHINE, Keith P., ROGERS, Helen L., WILD, Oliver, PYLE, John A., 2008. Impact of Perturbations to Nitrogen Oxide Emissions From Global Aviation. In: Journal of Geophysical Research, 113. Available from: https://doi.org/10.1029/2007JD009140</a:t>
            </a:r>
          </a:p>
          <a:p>
            <a:pPr algn="just"/>
            <a:endParaRPr lang="en-US" sz="1000" noProof="1" smtClean="0">
              <a:solidFill>
                <a:schemeClr val="tx1"/>
              </a:solidFill>
            </a:endParaRPr>
          </a:p>
          <a:p>
            <a:pPr algn="just"/>
            <a:r>
              <a:rPr lang="en-US" sz="1000" noProof="1" smtClean="0">
                <a:solidFill>
                  <a:schemeClr val="tx1"/>
                </a:solidFill>
              </a:rPr>
              <a:t>RÄDEL, Gaby, SHINE, Keith P., 2008. Radiative Forcing by Persistent Contrails and Its Dependence on Cruise Altitudes. In: Journal of Geophysical Research, 113. Available from: https://doi.org/10.1029/2007JD009117</a:t>
            </a:r>
            <a:endParaRPr lang="en-US" sz="1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1704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79" y="1461868"/>
            <a:ext cx="3032125" cy="3822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9785" y="1466849"/>
            <a:ext cx="2942547" cy="381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xmlns="" id="{630AEA5A-D04F-421A-9C2A-5AF0E584F6EC}"/>
              </a:ext>
            </a:extLst>
          </p:cNvPr>
          <p:cNvSpPr txBox="1">
            <a:spLocks/>
          </p:cNvSpPr>
          <p:nvPr/>
        </p:nvSpPr>
        <p:spPr>
          <a:xfrm>
            <a:off x="469629" y="911672"/>
            <a:ext cx="8417196" cy="446087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noProof="1" smtClean="0">
                <a:solidFill>
                  <a:srgbClr val="FF0000"/>
                </a:solidFill>
              </a:rPr>
              <a:t>Aviation-Induced Cloudiness: Contrail Cirrus &amp; Persistent Contrails</a:t>
            </a:r>
          </a:p>
        </p:txBody>
      </p:sp>
      <p:sp>
        <p:nvSpPr>
          <p:cNvPr id="10" name="Rechteck 9"/>
          <p:cNvSpPr/>
          <p:nvPr/>
        </p:nvSpPr>
        <p:spPr>
          <a:xfrm>
            <a:off x="542925" y="5339745"/>
            <a:ext cx="8210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 smtClean="0">
                <a:solidFill>
                  <a:schemeClr val="tx1"/>
                </a:solidFill>
              </a:rPr>
              <a:t>(b) Aviation forcing components, of which aviation-induced cloudiness (AIC) account for more than half.</a:t>
            </a:r>
          </a:p>
          <a:p>
            <a:r>
              <a:rPr lang="en-US" sz="1200" noProof="1" smtClean="0">
                <a:solidFill>
                  <a:schemeClr val="tx1"/>
                </a:solidFill>
              </a:rPr>
              <a:t>(c) Breakdown of AIC radiative forcing into contrail cirrus and persistent contrails.</a:t>
            </a:r>
          </a:p>
          <a:p>
            <a:endParaRPr lang="en-US" sz="1200" noProof="1" smtClean="0">
              <a:solidFill>
                <a:schemeClr val="tx1"/>
              </a:solidFill>
            </a:endParaRPr>
          </a:p>
          <a:p>
            <a:r>
              <a:rPr lang="en-US" sz="1000" noProof="1" smtClean="0">
                <a:solidFill>
                  <a:schemeClr val="tx1"/>
                </a:solidFill>
              </a:rPr>
              <a:t>KÄRCHER, Bernd, 2018. Formation and Radiative Forcing of Contrail Cirrus. In: </a:t>
            </a:r>
            <a:r>
              <a:rPr lang="en-US" sz="1000" i="1" noProof="1" smtClean="0">
                <a:solidFill>
                  <a:schemeClr val="tx1"/>
                </a:solidFill>
              </a:rPr>
              <a:t>Nature Communications</a:t>
            </a:r>
            <a:r>
              <a:rPr lang="en-US" sz="1000" noProof="1" smtClean="0">
                <a:solidFill>
                  <a:schemeClr val="tx1"/>
                </a:solidFill>
              </a:rPr>
              <a:t>, Vol. 9, Article Number: 1824. Available from: https://doi.org/10.1038/s41467-018-04068-0</a:t>
            </a:r>
            <a:endParaRPr lang="en-US" sz="1000" noProof="1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990952" y="3244850"/>
            <a:ext cx="1736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0000FF"/>
                </a:solidFill>
              </a:rPr>
              <a:t>Cirrus/Contrails = 4.0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="" xmlns:a16="http://schemas.microsoft.com/office/drawing/2014/main" id="{BC92417A-68A2-4335-A9A2-C3594B9C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65" y="921308"/>
            <a:ext cx="8224837" cy="4460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noProof="1" smtClean="0">
                <a:solidFill>
                  <a:srgbClr val="FF0000"/>
                </a:solidFill>
              </a:rPr>
              <a:t>Saving the World Starts in Our Mind: Video "The Bill"</a:t>
            </a:r>
            <a:endParaRPr lang="en-US" noProof="1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965" y="1323975"/>
            <a:ext cx="8261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lnSpc>
                <a:spcPct val="120000"/>
              </a:lnSpc>
            </a:pPr>
            <a:r>
              <a:rPr lang="de-DE" sz="1500" dirty="0" smtClean="0">
                <a:solidFill>
                  <a:schemeClr val="tx1"/>
                </a:solidFill>
              </a:rPr>
              <a:t>Watch "The Bill", a short video (4:21).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500" dirty="0" smtClean="0">
                <a:solidFill>
                  <a:srgbClr val="0000FF"/>
                </a:solidFill>
              </a:rPr>
              <a:t>The video may make you think about how we live and what (</a:t>
            </a:r>
            <a:r>
              <a:rPr lang="de-DE" sz="1500" dirty="0" smtClean="0">
                <a:solidFill>
                  <a:srgbClr val="FF0000"/>
                </a:solidFill>
              </a:rPr>
              <a:t>how much flying</a:t>
            </a:r>
            <a:r>
              <a:rPr lang="de-DE" sz="1500" dirty="0" smtClean="0">
                <a:solidFill>
                  <a:srgbClr val="0000FF"/>
                </a:solidFill>
              </a:rPr>
              <a:t>) we really need.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500" dirty="0" smtClean="0">
                <a:solidFill>
                  <a:schemeClr val="tx1"/>
                </a:solidFill>
              </a:rPr>
              <a:t>	https://youtu.be/EmirohM3hac (German)</a:t>
            </a:r>
          </a:p>
          <a:p>
            <a:pPr marL="180975" indent="-180975" algn="just">
              <a:lnSpc>
                <a:spcPct val="120000"/>
              </a:lnSpc>
            </a:pPr>
            <a:r>
              <a:rPr lang="de-DE" sz="1500" dirty="0" smtClean="0">
                <a:solidFill>
                  <a:schemeClr val="tx1"/>
                </a:solidFill>
              </a:rPr>
              <a:t>	https://youtu.be/rWfb0VMCQHE (English Subtitles)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2509838"/>
            <a:ext cx="7446963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W Frutiger Next Regular" pitchFamily="2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4813</Words>
  <Application>Microsoft Office PowerPoint</Application>
  <PresentationFormat>Bildschirmpräsentation (4:3)</PresentationFormat>
  <Paragraphs>751</Paragraphs>
  <Slides>96</Slides>
  <Notes>9</Notes>
  <HiddenSlides>0</HiddenSlides>
  <MMClips>0</MMClips>
  <ScaleCrop>false</ScaleCrop>
  <HeadingPairs>
    <vt:vector size="6" baseType="variant">
      <vt:variant>
        <vt:lpstr>Design</vt:lpstr>
      </vt:variant>
      <vt:variant>
        <vt:i4>3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96</vt:i4>
      </vt:variant>
    </vt:vector>
  </HeadingPairs>
  <TitlesOfParts>
    <vt:vector size="101" baseType="lpstr">
      <vt:lpstr>Standarddesign</vt:lpstr>
      <vt:lpstr>2_Standarddesign</vt:lpstr>
      <vt:lpstr>1_Standarddesign</vt:lpstr>
      <vt:lpstr>Equation</vt:lpstr>
      <vt:lpstr>Document</vt:lpstr>
      <vt:lpstr>Luftfahrt und Gesellschaft – Welche Diskussionsbeiträge können wir leisten? – Was können wir in der Lehre bewirken? – Was können wir in der Forschung bewirken?  </vt:lpstr>
      <vt:lpstr>Inhalt</vt:lpstr>
      <vt:lpstr>Folie 3</vt:lpstr>
      <vt:lpstr>Folie 4</vt:lpstr>
      <vt:lpstr>Folie 5</vt:lpstr>
      <vt:lpstr>Folie 6</vt:lpstr>
      <vt:lpstr>Folie 7</vt:lpstr>
      <vt:lpstr>Luftfahrtindustrie lügt beim Thema "Kabinenbelüftung" während der  Corona-Pandemie</vt:lpstr>
      <vt:lpstr>Luftfahrtindustrie lügt beim Thema "Kabinenbelüftung" während der  Corona-Pandemie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Beispiel: Passagierflugzeug für Mittelstrecke  mit Wasserstoff (LH2) Projekt "Grüner Frachter"</vt:lpstr>
      <vt:lpstr>Folie 34</vt:lpstr>
      <vt:lpstr>Frachtflugzeug für die Langstrecke mit Wasserstoff (LH2) aus dem Projekt "Grüner Frachter"</vt:lpstr>
      <vt:lpstr>Folie 36</vt:lpstr>
      <vt:lpstr>Folie 37</vt:lpstr>
      <vt:lpstr>Folie 38</vt:lpstr>
      <vt:lpstr>Folie 39</vt:lpstr>
      <vt:lpstr>Folie 40</vt:lpstr>
      <vt:lpstr>CO2 – Äquivalente</vt:lpstr>
      <vt:lpstr>Folie 42</vt:lpstr>
      <vt:lpstr>Folie 43</vt:lpstr>
      <vt:lpstr>Folie 44</vt:lpstr>
      <vt:lpstr>Folie 45</vt:lpstr>
      <vt:lpstr>Folie 46</vt:lpstr>
      <vt:lpstr>Folie 47</vt:lpstr>
      <vt:lpstr>Airbus: "Zero-Emission" Hybrid – Wasserstoff Passagierflugzeug</vt:lpstr>
      <vt:lpstr>Folie 49</vt:lpstr>
      <vt:lpstr>EU-Study, May 2020</vt:lpstr>
      <vt:lpstr>Betankung eines A350 einmal pro Tag kann mit 52 großen Windrädern (je 4.6 MW) erreicht werden</vt:lpstr>
      <vt:lpstr>Folie 52</vt:lpstr>
      <vt:lpstr>Folie 53</vt:lpstr>
      <vt:lpstr>Folie 54</vt:lpstr>
      <vt:lpstr>Folie 55</vt:lpstr>
      <vt:lpstr>Größte Reduktion der Emissionen in der Luftfahrtgeschichte durch die Corona–Pandemie</vt:lpstr>
      <vt:lpstr>Folie 57</vt:lpstr>
      <vt:lpstr>Folie 58</vt:lpstr>
      <vt:lpstr>Folie 59</vt:lpstr>
      <vt:lpstr>Folie 60</vt:lpstr>
      <vt:lpstr>Folie 61</vt:lpstr>
      <vt:lpstr>Folie 62</vt:lpstr>
      <vt:lpstr>Folie 63</vt:lpstr>
      <vt:lpstr>Folie 64</vt:lpstr>
      <vt:lpstr>Folie 65</vt:lpstr>
      <vt:lpstr>Folie 66</vt:lpstr>
      <vt:lpstr>Kontakt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  <vt:lpstr>Folie 78</vt:lpstr>
      <vt:lpstr>Folie 79</vt:lpstr>
      <vt:lpstr>Folie 80</vt:lpstr>
      <vt:lpstr>Folie 81</vt:lpstr>
      <vt:lpstr>Luftfahrt Emissionen und der Klimawandel</vt:lpstr>
      <vt:lpstr>Folie 83</vt:lpstr>
      <vt:lpstr>Folie 84</vt:lpstr>
      <vt:lpstr>Folie 85</vt:lpstr>
      <vt:lpstr>Folie 86</vt:lpstr>
      <vt:lpstr>EU-Study, May 2020:  Aviation's Energy Demand – Too Much</vt:lpstr>
      <vt:lpstr>Folie 88</vt:lpstr>
      <vt:lpstr>Folie 89</vt:lpstr>
      <vt:lpstr>Folie 90</vt:lpstr>
      <vt:lpstr>Folie 91</vt:lpstr>
      <vt:lpstr>Folie 92</vt:lpstr>
      <vt:lpstr>Folie 93</vt:lpstr>
      <vt:lpstr>Folie 94</vt:lpstr>
      <vt:lpstr>Folie 95</vt:lpstr>
      <vt:lpstr>Saving the World Starts in Our Mind: Video "The Bill"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Grüner Fachworkshop zum Thema Luftverkehr</dc:title>
  <dc:creator>Dieter SCHOLZ</dc:creator>
  <cp:lastModifiedBy>Dieter SCHOLZ</cp:lastModifiedBy>
  <cp:revision>944</cp:revision>
  <cp:lastPrinted>1601-01-01T00:00:00Z</cp:lastPrinted>
  <dcterms:created xsi:type="dcterms:W3CDTF">2009-10-23T14:53:16Z</dcterms:created>
  <dcterms:modified xsi:type="dcterms:W3CDTF">2021-12-09T14:42:04Z</dcterms:modified>
</cp:coreProperties>
</file>