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910" r:id="rId2"/>
  </p:sldMasterIdLst>
  <p:notesMasterIdLst>
    <p:notesMasterId r:id="rId36"/>
  </p:notesMasterIdLst>
  <p:handoutMasterIdLst>
    <p:handoutMasterId r:id="rId37"/>
  </p:handoutMasterIdLst>
  <p:sldIdLst>
    <p:sldId id="267" r:id="rId3"/>
    <p:sldId id="447" r:id="rId4"/>
    <p:sldId id="445" r:id="rId5"/>
    <p:sldId id="841" r:id="rId6"/>
    <p:sldId id="483" r:id="rId7"/>
    <p:sldId id="291" r:id="rId8"/>
    <p:sldId id="371" r:id="rId9"/>
    <p:sldId id="369" r:id="rId10"/>
    <p:sldId id="372" r:id="rId11"/>
    <p:sldId id="471" r:id="rId12"/>
    <p:sldId id="472" r:id="rId13"/>
    <p:sldId id="451" r:id="rId14"/>
    <p:sldId id="452" r:id="rId15"/>
    <p:sldId id="494" r:id="rId16"/>
    <p:sldId id="496" r:id="rId17"/>
    <p:sldId id="497" r:id="rId18"/>
    <p:sldId id="459" r:id="rId19"/>
    <p:sldId id="466" r:id="rId20"/>
    <p:sldId id="436" r:id="rId21"/>
    <p:sldId id="438" r:id="rId22"/>
    <p:sldId id="479" r:id="rId23"/>
    <p:sldId id="439" r:id="rId24"/>
    <p:sldId id="440" r:id="rId25"/>
    <p:sldId id="441" r:id="rId26"/>
    <p:sldId id="498" r:id="rId27"/>
    <p:sldId id="468" r:id="rId28"/>
    <p:sldId id="443" r:id="rId29"/>
    <p:sldId id="493" r:id="rId30"/>
    <p:sldId id="476" r:id="rId31"/>
    <p:sldId id="422" r:id="rId32"/>
    <p:sldId id="488" r:id="rId33"/>
    <p:sldId id="356" r:id="rId34"/>
    <p:sldId id="478" r:id="rId35"/>
  </p:sldIdLst>
  <p:sldSz cx="9144000" cy="6858000" type="screen4x3"/>
  <p:notesSz cx="6858000" cy="9144000"/>
  <p:defaultTextStyle>
    <a:defPPr>
      <a:defRPr lang="de-DE"/>
    </a:defPPr>
    <a:lvl1pPr algn="l" rtl="0" eaLnBrk="0" fontAlgn="base" hangingPunct="0">
      <a:spcBef>
        <a:spcPct val="0"/>
      </a:spcBef>
      <a:spcAft>
        <a:spcPct val="0"/>
      </a:spcAft>
      <a:defRPr sz="2400" kern="1200">
        <a:solidFill>
          <a:schemeClr val="tx1"/>
        </a:solidFill>
        <a:latin typeface="HAW Frutiger Next Regular" pitchFamily="2" charset="0"/>
        <a:ea typeface="+mn-ea"/>
        <a:cs typeface="+mn-cs"/>
      </a:defRPr>
    </a:lvl1pPr>
    <a:lvl2pPr marL="457200" algn="l" rtl="0" eaLnBrk="0" fontAlgn="base" hangingPunct="0">
      <a:spcBef>
        <a:spcPct val="0"/>
      </a:spcBef>
      <a:spcAft>
        <a:spcPct val="0"/>
      </a:spcAft>
      <a:defRPr sz="2400" kern="1200">
        <a:solidFill>
          <a:schemeClr val="tx1"/>
        </a:solidFill>
        <a:latin typeface="HAW Frutiger Next Regular" pitchFamily="2" charset="0"/>
        <a:ea typeface="+mn-ea"/>
        <a:cs typeface="+mn-cs"/>
      </a:defRPr>
    </a:lvl2pPr>
    <a:lvl3pPr marL="914400" algn="l" rtl="0" eaLnBrk="0" fontAlgn="base" hangingPunct="0">
      <a:spcBef>
        <a:spcPct val="0"/>
      </a:spcBef>
      <a:spcAft>
        <a:spcPct val="0"/>
      </a:spcAft>
      <a:defRPr sz="2400" kern="1200">
        <a:solidFill>
          <a:schemeClr val="tx1"/>
        </a:solidFill>
        <a:latin typeface="HAW Frutiger Next Regular" pitchFamily="2" charset="0"/>
        <a:ea typeface="+mn-ea"/>
        <a:cs typeface="+mn-cs"/>
      </a:defRPr>
    </a:lvl3pPr>
    <a:lvl4pPr marL="1371600" algn="l" rtl="0" eaLnBrk="0" fontAlgn="base" hangingPunct="0">
      <a:spcBef>
        <a:spcPct val="0"/>
      </a:spcBef>
      <a:spcAft>
        <a:spcPct val="0"/>
      </a:spcAft>
      <a:defRPr sz="2400" kern="1200">
        <a:solidFill>
          <a:schemeClr val="tx1"/>
        </a:solidFill>
        <a:latin typeface="HAW Frutiger Next Regular" pitchFamily="2" charset="0"/>
        <a:ea typeface="+mn-ea"/>
        <a:cs typeface="+mn-cs"/>
      </a:defRPr>
    </a:lvl4pPr>
    <a:lvl5pPr marL="1828800" algn="l" rtl="0" eaLnBrk="0" fontAlgn="base" hangingPunct="0">
      <a:spcBef>
        <a:spcPct val="0"/>
      </a:spcBef>
      <a:spcAft>
        <a:spcPct val="0"/>
      </a:spcAft>
      <a:defRPr sz="2400" kern="1200">
        <a:solidFill>
          <a:schemeClr val="tx1"/>
        </a:solidFill>
        <a:latin typeface="HAW Frutiger Next Regular" pitchFamily="2" charset="0"/>
        <a:ea typeface="+mn-ea"/>
        <a:cs typeface="+mn-cs"/>
      </a:defRPr>
    </a:lvl5pPr>
    <a:lvl6pPr marL="2286000" algn="l" defTabSz="914400" rtl="0" eaLnBrk="1" latinLnBrk="0" hangingPunct="1">
      <a:defRPr sz="2400" kern="1200">
        <a:solidFill>
          <a:schemeClr val="tx1"/>
        </a:solidFill>
        <a:latin typeface="HAW Frutiger Next Regular" pitchFamily="2" charset="0"/>
        <a:ea typeface="+mn-ea"/>
        <a:cs typeface="+mn-cs"/>
      </a:defRPr>
    </a:lvl6pPr>
    <a:lvl7pPr marL="2743200" algn="l" defTabSz="914400" rtl="0" eaLnBrk="1" latinLnBrk="0" hangingPunct="1">
      <a:defRPr sz="2400" kern="1200">
        <a:solidFill>
          <a:schemeClr val="tx1"/>
        </a:solidFill>
        <a:latin typeface="HAW Frutiger Next Regular" pitchFamily="2" charset="0"/>
        <a:ea typeface="+mn-ea"/>
        <a:cs typeface="+mn-cs"/>
      </a:defRPr>
    </a:lvl7pPr>
    <a:lvl8pPr marL="3200400" algn="l" defTabSz="914400" rtl="0" eaLnBrk="1" latinLnBrk="0" hangingPunct="1">
      <a:defRPr sz="2400" kern="1200">
        <a:solidFill>
          <a:schemeClr val="tx1"/>
        </a:solidFill>
        <a:latin typeface="HAW Frutiger Next Regular" pitchFamily="2" charset="0"/>
        <a:ea typeface="+mn-ea"/>
        <a:cs typeface="+mn-cs"/>
      </a:defRPr>
    </a:lvl8pPr>
    <a:lvl9pPr marL="3657600" algn="l" defTabSz="914400" rtl="0" eaLnBrk="1" latinLnBrk="0" hangingPunct="1">
      <a:defRPr sz="2400" kern="1200">
        <a:solidFill>
          <a:schemeClr val="tx1"/>
        </a:solidFill>
        <a:latin typeface="HAW Frutiger Next Regular" pitchFamily="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00"/>
    <a:srgbClr val="179923"/>
    <a:srgbClr val="01F52A"/>
    <a:srgbClr val="0000FF"/>
    <a:srgbClr val="3232F9"/>
    <a:srgbClr val="3333CC"/>
    <a:srgbClr val="EAB200"/>
    <a:srgbClr val="D2A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9" autoAdjust="0"/>
    <p:restoredTop sz="76125" autoAdjust="0"/>
  </p:normalViewPr>
  <p:slideViewPr>
    <p:cSldViewPr snapToGrid="0">
      <p:cViewPr varScale="1">
        <p:scale>
          <a:sx n="75" d="100"/>
          <a:sy n="75" d="100"/>
        </p:scale>
        <p:origin x="22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22"/>
    </p:cViewPr>
  </p:sorterViewPr>
  <p:notesViewPr>
    <p:cSldViewPr snapToGrid="0">
      <p:cViewPr varScale="1">
        <p:scale>
          <a:sx n="80" d="100"/>
          <a:sy n="80" d="100"/>
        </p:scale>
        <p:origin x="-197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oussein\Desktop\Masterarbeit\Vergleich_braced_nicht_braced\braced_nicht_braced_2xlsx.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'braced_vs._nicht_braced (2)'!$K$3</c:f>
              <c:strCache>
                <c:ptCount val="1"/>
                <c:pt idx="0">
                  <c:v>Freitragender Flügelwiderstand</c:v>
                </c:pt>
              </c:strCache>
            </c:strRef>
          </c:tx>
          <c:spPr>
            <a:solidFill>
              <a:srgbClr val="3333FF"/>
            </a:solidFill>
            <a:ln>
              <a:noFill/>
            </a:ln>
            <a:effectLst/>
          </c:spPr>
          <c:invertIfNegative val="0"/>
          <c:cat>
            <c:strRef>
              <c:f>'braced_vs._nicht_braced (2)'!$A$4:$A$10</c:f>
              <c:strCache>
                <c:ptCount val="7"/>
                <c:pt idx="0">
                  <c:v>Standardkonfiguration der A320-200</c:v>
                </c:pt>
                <c:pt idx="1">
                  <c:v>f(b)</c:v>
                </c:pt>
                <c:pt idx="2">
                  <c:v>f(t/c)</c:v>
                </c:pt>
                <c:pt idx="3">
                  <c:v>f(ϕ25)</c:v>
                </c:pt>
                <c:pt idx="4">
                  <c:v>f(M)</c:v>
                </c:pt>
                <c:pt idx="5">
                  <c:v>f(H)</c:v>
                </c:pt>
                <c:pt idx="6">
                  <c:v>f(b, t/c, ϕ25, H)</c:v>
                </c:pt>
              </c:strCache>
            </c:strRef>
          </c:cat>
          <c:val>
            <c:numRef>
              <c:f>'braced_vs._nicht_braced (2)'!$K$4:$K$10</c:f>
              <c:numCache>
                <c:formatCode>0</c:formatCode>
                <c:ptCount val="7"/>
                <c:pt idx="0">
                  <c:v>32445.741584940992</c:v>
                </c:pt>
                <c:pt idx="1">
                  <c:v>28701.882192527843</c:v>
                </c:pt>
                <c:pt idx="2">
                  <c:v>31236.38176991525</c:v>
                </c:pt>
                <c:pt idx="3">
                  <c:v>31730.90974839724</c:v>
                </c:pt>
                <c:pt idx="4">
                  <c:v>31391.970219367744</c:v>
                </c:pt>
                <c:pt idx="5">
                  <c:v>25224.277759670415</c:v>
                </c:pt>
                <c:pt idx="6">
                  <c:v>24677</c:v>
                </c:pt>
              </c:numCache>
            </c:numRef>
          </c:val>
          <c:extLst>
            <c:ext xmlns:c16="http://schemas.microsoft.com/office/drawing/2014/chart" uri="{C3380CC4-5D6E-409C-BE32-E72D297353CC}">
              <c16:uniqueId val="{00000000-EE1B-4A12-B944-2517EE91DE9A}"/>
            </c:ext>
          </c:extLst>
        </c:ser>
        <c:ser>
          <c:idx val="1"/>
          <c:order val="1"/>
          <c:tx>
            <c:strRef>
              <c:f>'braced_vs._nicht_braced (2)'!$W$3</c:f>
              <c:strCache>
                <c:ptCount val="1"/>
                <c:pt idx="0">
                  <c:v>Abgestützter Flügelwiderstand</c:v>
                </c:pt>
              </c:strCache>
            </c:strRef>
          </c:tx>
          <c:spPr>
            <a:solidFill>
              <a:srgbClr val="FFC000"/>
            </a:solidFill>
            <a:ln>
              <a:noFill/>
            </a:ln>
            <a:effectLst/>
          </c:spPr>
          <c:invertIfNegative val="0"/>
          <c:cat>
            <c:strRef>
              <c:f>'braced_vs._nicht_braced (2)'!$A$4:$A$10</c:f>
              <c:strCache>
                <c:ptCount val="7"/>
                <c:pt idx="0">
                  <c:v>Standardkonfiguration der A320-200</c:v>
                </c:pt>
                <c:pt idx="1">
                  <c:v>f(b)</c:v>
                </c:pt>
                <c:pt idx="2">
                  <c:v>f(t/c)</c:v>
                </c:pt>
                <c:pt idx="3">
                  <c:v>f(ϕ25)</c:v>
                </c:pt>
                <c:pt idx="4">
                  <c:v>f(M)</c:v>
                </c:pt>
                <c:pt idx="5">
                  <c:v>f(H)</c:v>
                </c:pt>
                <c:pt idx="6">
                  <c:v>f(b, t/c, ϕ25, H)</c:v>
                </c:pt>
              </c:strCache>
            </c:strRef>
          </c:cat>
          <c:val>
            <c:numRef>
              <c:f>'braced_vs._nicht_braced (2)'!$W$4:$W$10</c:f>
              <c:numCache>
                <c:formatCode>0</c:formatCode>
                <c:ptCount val="7"/>
                <c:pt idx="0">
                  <c:v>26346.554408826545</c:v>
                </c:pt>
                <c:pt idx="1">
                  <c:v>21067.295962252778</c:v>
                </c:pt>
                <c:pt idx="2">
                  <c:v>25995.804206152225</c:v>
                </c:pt>
                <c:pt idx="3">
                  <c:v>26079.432954625856</c:v>
                </c:pt>
                <c:pt idx="4">
                  <c:v>25409.787663952207</c:v>
                </c:pt>
                <c:pt idx="5">
                  <c:v>21305.477073203801</c:v>
                </c:pt>
                <c:pt idx="6">
                  <c:v>19890.407002709697</c:v>
                </c:pt>
              </c:numCache>
            </c:numRef>
          </c:val>
          <c:extLst>
            <c:ext xmlns:c16="http://schemas.microsoft.com/office/drawing/2014/chart" uri="{C3380CC4-5D6E-409C-BE32-E72D297353CC}">
              <c16:uniqueId val="{00000001-EE1B-4A12-B944-2517EE91DE9A}"/>
            </c:ext>
          </c:extLst>
        </c:ser>
        <c:dLbls>
          <c:showLegendKey val="0"/>
          <c:showVal val="0"/>
          <c:showCatName val="0"/>
          <c:showSerName val="0"/>
          <c:showPercent val="0"/>
          <c:showBubbleSize val="0"/>
        </c:dLbls>
        <c:gapWidth val="219"/>
        <c:overlap val="-27"/>
        <c:axId val="894030784"/>
        <c:axId val="894032448"/>
      </c:barChart>
      <c:catAx>
        <c:axId val="894030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rgbClr val="000000"/>
                </a:solidFill>
                <a:latin typeface="+mn-lt"/>
                <a:ea typeface="+mn-ea"/>
                <a:cs typeface="+mn-cs"/>
              </a:defRPr>
            </a:pPr>
            <a:endParaRPr lang="de-DE"/>
          </a:p>
        </c:txPr>
        <c:crossAx val="894032448"/>
        <c:crosses val="autoZero"/>
        <c:auto val="1"/>
        <c:lblAlgn val="ctr"/>
        <c:lblOffset val="100"/>
        <c:noMultiLvlLbl val="0"/>
      </c:catAx>
      <c:valAx>
        <c:axId val="894032448"/>
        <c:scaling>
          <c:orientation val="minMax"/>
          <c:max val="330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rgbClr val="000000"/>
                    </a:solidFill>
                    <a:latin typeface="+mn-lt"/>
                    <a:ea typeface="+mn-ea"/>
                    <a:cs typeface="+mn-cs"/>
                  </a:defRPr>
                </a:pPr>
                <a:r>
                  <a:rPr lang="de-DE" sz="1100" dirty="0"/>
                  <a:t>D [N]</a:t>
                </a:r>
              </a:p>
              <a:p>
                <a:pPr>
                  <a:defRPr/>
                </a:pPr>
                <a:endParaRPr lang="de-DE" sz="1100" dirty="0"/>
              </a:p>
              <a:p>
                <a:pPr>
                  <a:defRPr/>
                </a:pPr>
                <a:r>
                  <a:rPr lang="de-DE" sz="1100" dirty="0"/>
                  <a:t>Vergleichswiderstand</a:t>
                </a:r>
              </a:p>
            </c:rich>
          </c:tx>
          <c:overlay val="0"/>
          <c:spPr>
            <a:noFill/>
            <a:ln>
              <a:noFill/>
            </a:ln>
            <a:effectLst/>
          </c:spPr>
          <c:txPr>
            <a:bodyPr rot="-540000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de-D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00000"/>
                </a:solidFill>
                <a:latin typeface="+mn-lt"/>
                <a:ea typeface="+mn-ea"/>
                <a:cs typeface="+mn-cs"/>
              </a:defRPr>
            </a:pPr>
            <a:endParaRPr lang="de-DE"/>
          </a:p>
        </c:txPr>
        <c:crossAx val="894030784"/>
        <c:crosses val="autoZero"/>
        <c:crossBetween val="between"/>
        <c:majorUnit val="3000"/>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rgbClr val="000000"/>
                </a:solidFill>
                <a:latin typeface="+mn-lt"/>
                <a:ea typeface="+mn-ea"/>
                <a:cs typeface="+mn-cs"/>
              </a:defRPr>
            </a:pPr>
            <a:endParaRPr lang="de-DE"/>
          </a:p>
        </c:txPr>
      </c:dTable>
      <c:spPr>
        <a:noFill/>
        <a:ln>
          <a:noFill/>
        </a:ln>
        <a:effectLst/>
      </c:spPr>
    </c:plotArea>
    <c:plotVisOnly val="1"/>
    <c:dispBlanksAs val="gap"/>
    <c:showDLblsOverMax val="0"/>
  </c:chart>
  <c:spPr>
    <a:noFill/>
    <a:ln>
      <a:noFill/>
    </a:ln>
    <a:effectLst/>
  </c:spPr>
  <c:txPr>
    <a:bodyPr/>
    <a:lstStyle/>
    <a:p>
      <a:pPr>
        <a:defRPr>
          <a:solidFill>
            <a:srgbClr val="000000"/>
          </a:solidFill>
        </a:defRPr>
      </a:pPr>
      <a:endParaRPr lang="de-D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0.90668</cdr:x>
      <cdr:y>0.2318</cdr:y>
    </cdr:from>
    <cdr:to>
      <cdr:x>0.98971</cdr:x>
      <cdr:y>0.30513</cdr:y>
    </cdr:to>
    <cdr:sp macro="" textlink="">
      <cdr:nvSpPr>
        <cdr:cNvPr id="2" name="Textfeld 1">
          <a:extLst xmlns:a="http://schemas.openxmlformats.org/drawingml/2006/main">
            <a:ext uri="{FF2B5EF4-FFF2-40B4-BE49-F238E27FC236}">
              <a16:creationId xmlns:a16="http://schemas.microsoft.com/office/drawing/2014/main" id="{43E6179A-280A-A6D5-B4D2-B16002AD698D}"/>
            </a:ext>
          </a:extLst>
        </cdr:cNvPr>
        <cdr:cNvSpPr txBox="1"/>
      </cdr:nvSpPr>
      <cdr:spPr>
        <a:xfrm xmlns:a="http://schemas.openxmlformats.org/drawingml/2006/main">
          <a:off x="6919762" y="762940"/>
          <a:ext cx="633685" cy="241359"/>
        </a:xfrm>
        <a:prstGeom xmlns:a="http://schemas.openxmlformats.org/drawingml/2006/main" prst="rect">
          <a:avLst/>
        </a:prstGeom>
        <a:solidFill xmlns:a="http://schemas.openxmlformats.org/drawingml/2006/main">
          <a:schemeClr val="bg1"/>
        </a:solidFill>
        <a:ln xmlns:a="http://schemas.openxmlformats.org/drawingml/2006/main" w="12700">
          <a:solidFill>
            <a:srgbClr val="FFC000"/>
          </a:solidFill>
          <a:prstDash val="sysDash"/>
        </a:l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de-DE" sz="1200" b="1" dirty="0">
              <a:solidFill>
                <a:srgbClr val="FFC000"/>
              </a:solidFill>
            </a:rPr>
            <a:t>b ≈ 53 m</a:t>
          </a:r>
        </a:p>
      </cdr:txBody>
    </cdr:sp>
  </cdr:relSizeAnchor>
  <cdr:relSizeAnchor xmlns:cdr="http://schemas.openxmlformats.org/drawingml/2006/chartDrawing">
    <cdr:from>
      <cdr:x>0.87235</cdr:x>
      <cdr:y>0.12828</cdr:y>
    </cdr:from>
    <cdr:to>
      <cdr:x>0.95538</cdr:x>
      <cdr:y>0.20173</cdr:y>
    </cdr:to>
    <cdr:sp macro="" textlink="">
      <cdr:nvSpPr>
        <cdr:cNvPr id="3" name="Textfeld 1">
          <a:extLst xmlns:a="http://schemas.openxmlformats.org/drawingml/2006/main">
            <a:ext uri="{FF2B5EF4-FFF2-40B4-BE49-F238E27FC236}">
              <a16:creationId xmlns:a16="http://schemas.microsoft.com/office/drawing/2014/main" id="{B8903700-E2C4-2BCC-1DEF-DF57FAC6B14F}"/>
            </a:ext>
          </a:extLst>
        </cdr:cNvPr>
        <cdr:cNvSpPr txBox="1"/>
      </cdr:nvSpPr>
      <cdr:spPr>
        <a:xfrm xmlns:a="http://schemas.openxmlformats.org/drawingml/2006/main">
          <a:off x="6657783" y="422211"/>
          <a:ext cx="633685" cy="241754"/>
        </a:xfrm>
        <a:prstGeom xmlns:a="http://schemas.openxmlformats.org/drawingml/2006/main" prst="rect">
          <a:avLst/>
        </a:prstGeom>
        <a:solidFill xmlns:a="http://schemas.openxmlformats.org/drawingml/2006/main">
          <a:schemeClr val="bg1"/>
        </a:solidFill>
        <a:ln xmlns:a="http://schemas.openxmlformats.org/drawingml/2006/main" w="12700">
          <a:solidFill>
            <a:srgbClr val="3333FF"/>
          </a:solidFill>
          <a:prstDash val="sysDash"/>
        </a:l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de-DE" sz="1200" b="1" dirty="0">
              <a:solidFill>
                <a:srgbClr val="3333FF"/>
              </a:solidFill>
            </a:rPr>
            <a:t>b ≈ 43 m</a:t>
          </a:r>
        </a:p>
      </cdr:txBody>
    </cdr:sp>
  </cdr:relSizeAnchor>
  <cdr:relSizeAnchor xmlns:cdr="http://schemas.openxmlformats.org/drawingml/2006/chartDrawing">
    <cdr:from>
      <cdr:x>0.24091</cdr:x>
      <cdr:y>0.21574</cdr:y>
    </cdr:from>
    <cdr:to>
      <cdr:x>0.92538</cdr:x>
      <cdr:y>0.21574</cdr:y>
    </cdr:to>
    <cdr:cxnSp macro="">
      <cdr:nvCxnSpPr>
        <cdr:cNvPr id="5" name="Gerader Verbinder 4">
          <a:extLst xmlns:a="http://schemas.openxmlformats.org/drawingml/2006/main">
            <a:ext uri="{FF2B5EF4-FFF2-40B4-BE49-F238E27FC236}">
              <a16:creationId xmlns:a16="http://schemas.microsoft.com/office/drawing/2014/main" id="{E8113C2F-82BC-4C24-EBB7-1FB6BD206312}"/>
            </a:ext>
          </a:extLst>
        </cdr:cNvPr>
        <cdr:cNvCxnSpPr/>
      </cdr:nvCxnSpPr>
      <cdr:spPr>
        <a:xfrm xmlns:a="http://schemas.openxmlformats.org/drawingml/2006/main" flipH="1">
          <a:off x="1838610" y="710082"/>
          <a:ext cx="5223893" cy="0"/>
        </a:xfrm>
        <a:prstGeom xmlns:a="http://schemas.openxmlformats.org/drawingml/2006/main" prst="line">
          <a:avLst/>
        </a:prstGeom>
        <a:ln xmlns:a="http://schemas.openxmlformats.org/drawingml/2006/main" w="12700">
          <a:solidFill>
            <a:srgbClr val="FF0000"/>
          </a:solidFill>
          <a:prstDash val="dash"/>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0.2429</cdr:x>
      <cdr:y>0.31532</cdr:y>
    </cdr:from>
    <cdr:to>
      <cdr:x>0.95566</cdr:x>
      <cdr:y>0.31532</cdr:y>
    </cdr:to>
    <cdr:cxnSp macro="">
      <cdr:nvCxnSpPr>
        <cdr:cNvPr id="4" name="Gerader Verbinder 3">
          <a:extLst xmlns:a="http://schemas.openxmlformats.org/drawingml/2006/main">
            <a:ext uri="{FF2B5EF4-FFF2-40B4-BE49-F238E27FC236}">
              <a16:creationId xmlns:a16="http://schemas.microsoft.com/office/drawing/2014/main" id="{A0CA3A36-A130-163F-CE50-5FA8A5AAD725}"/>
            </a:ext>
          </a:extLst>
        </cdr:cNvPr>
        <cdr:cNvCxnSpPr/>
      </cdr:nvCxnSpPr>
      <cdr:spPr>
        <a:xfrm xmlns:a="http://schemas.openxmlformats.org/drawingml/2006/main" flipH="1">
          <a:off x="1853850" y="1037853"/>
          <a:ext cx="5439738" cy="0"/>
        </a:xfrm>
        <a:prstGeom xmlns:a="http://schemas.openxmlformats.org/drawingml/2006/main" prst="line">
          <a:avLst/>
        </a:prstGeom>
        <a:ln xmlns:a="http://schemas.openxmlformats.org/drawingml/2006/main" w="12700">
          <a:solidFill>
            <a:srgbClr val="FF0000"/>
          </a:solidFill>
          <a:prstDash val="dash"/>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0.03837</cdr:x>
      <cdr:y>0.73881</cdr:y>
    </cdr:from>
    <cdr:to>
      <cdr:x>0.3426</cdr:x>
      <cdr:y>0.97758</cdr:y>
    </cdr:to>
    <cdr:grpSp>
      <cdr:nvGrpSpPr>
        <cdr:cNvPr id="15" name="Gruppieren 14">
          <a:extLst xmlns:a="http://schemas.openxmlformats.org/drawingml/2006/main">
            <a:ext uri="{FF2B5EF4-FFF2-40B4-BE49-F238E27FC236}">
              <a16:creationId xmlns:a16="http://schemas.microsoft.com/office/drawing/2014/main" id="{CFF717E3-A597-DE89-DD63-74B45AB9B797}"/>
            </a:ext>
          </a:extLst>
        </cdr:cNvPr>
        <cdr:cNvGrpSpPr/>
      </cdr:nvGrpSpPr>
      <cdr:grpSpPr>
        <a:xfrm xmlns:a="http://schemas.openxmlformats.org/drawingml/2006/main">
          <a:off x="292840" y="2431725"/>
          <a:ext cx="2321883" cy="785890"/>
          <a:chOff x="292871" y="2431724"/>
          <a:chExt cx="2321858" cy="785907"/>
        </a:xfrm>
      </cdr:grpSpPr>
      <cdr:sp macro="" textlink="">
        <cdr:nvSpPr>
          <cdr:cNvPr id="6" name="Textfeld 5">
            <a:extLst xmlns:a="http://schemas.openxmlformats.org/drawingml/2006/main">
              <a:ext uri="{FF2B5EF4-FFF2-40B4-BE49-F238E27FC236}">
                <a16:creationId xmlns:a16="http://schemas.microsoft.com/office/drawing/2014/main" id="{26AB2FA4-5499-45DC-6147-B1D0F59C5EC7}"/>
              </a:ext>
            </a:extLst>
          </cdr:cNvPr>
          <cdr:cNvSpPr txBox="1"/>
        </cdr:nvSpPr>
        <cdr:spPr>
          <a:xfrm xmlns:a="http://schemas.openxmlformats.org/drawingml/2006/main">
            <a:off x="343671" y="2832147"/>
            <a:ext cx="1470211" cy="197225"/>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n-US" sz="800" dirty="0">
                <a:latin typeface="Arial" panose="020B0604020202020204" pitchFamily="34" charset="0"/>
                <a:cs typeface="Arial" panose="020B0604020202020204" pitchFamily="34" charset="0"/>
              </a:rPr>
              <a:t>Drag of cantilever wing</a:t>
            </a:r>
          </a:p>
        </cdr:txBody>
      </cdr:sp>
      <cdr:sp macro="" textlink="">
        <cdr:nvSpPr>
          <cdr:cNvPr id="7" name="Textfeld 6">
            <a:extLst xmlns:a="http://schemas.openxmlformats.org/drawingml/2006/main">
              <a:ext uri="{FF2B5EF4-FFF2-40B4-BE49-F238E27FC236}">
                <a16:creationId xmlns:a16="http://schemas.microsoft.com/office/drawing/2014/main" id="{E5C4D9A8-3F3F-9B68-DCFA-3DFBED48B438}"/>
              </a:ext>
            </a:extLst>
          </cdr:cNvPr>
          <cdr:cNvSpPr txBox="1"/>
        </cdr:nvSpPr>
        <cdr:spPr>
          <a:xfrm xmlns:a="http://schemas.openxmlformats.org/drawingml/2006/main">
            <a:off x="334706" y="3020406"/>
            <a:ext cx="1470211" cy="197225"/>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n-US" sz="800" dirty="0">
                <a:latin typeface="Arial" panose="020B0604020202020204" pitchFamily="34" charset="0"/>
                <a:cs typeface="Arial" panose="020B0604020202020204" pitchFamily="34" charset="0"/>
              </a:rPr>
              <a:t>Drag of braced wing</a:t>
            </a:r>
          </a:p>
        </cdr:txBody>
      </cdr:sp>
      <cdr:sp macro="" textlink="">
        <cdr:nvSpPr>
          <cdr:cNvPr id="8" name="Textfeld 7">
            <a:extLst xmlns:a="http://schemas.openxmlformats.org/drawingml/2006/main">
              <a:ext uri="{FF2B5EF4-FFF2-40B4-BE49-F238E27FC236}">
                <a16:creationId xmlns:a16="http://schemas.microsoft.com/office/drawing/2014/main" id="{A35A3BB2-C433-52C9-2DD6-D25172D4CA37}"/>
              </a:ext>
            </a:extLst>
          </cdr:cNvPr>
          <cdr:cNvSpPr txBox="1"/>
        </cdr:nvSpPr>
        <cdr:spPr>
          <a:xfrm xmlns:a="http://schemas.openxmlformats.org/drawingml/2006/main">
            <a:off x="1778023" y="2443678"/>
            <a:ext cx="836706" cy="28089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n-US" sz="800" dirty="0">
                <a:latin typeface="Arial" panose="020B0604020202020204" pitchFamily="34" charset="0"/>
                <a:cs typeface="Arial" panose="020B0604020202020204" pitchFamily="34" charset="0"/>
              </a:rPr>
              <a:t>Standard Config</a:t>
            </a:r>
          </a:p>
        </cdr:txBody>
      </cdr:sp>
      <cdr:cxnSp macro="">
        <cdr:nvCxnSpPr>
          <cdr:cNvPr id="10" name="Gerader Verbinder 9">
            <a:extLst xmlns:a="http://schemas.openxmlformats.org/drawingml/2006/main">
              <a:ext uri="{FF2B5EF4-FFF2-40B4-BE49-F238E27FC236}">
                <a16:creationId xmlns:a16="http://schemas.microsoft.com/office/drawing/2014/main" id="{DAF2CDC7-563E-A4E8-676B-1B9FFB787935}"/>
              </a:ext>
            </a:extLst>
          </cdr:cNvPr>
          <cdr:cNvCxnSpPr/>
        </cdr:nvCxnSpPr>
        <cdr:spPr bwMode="auto">
          <a:xfrm xmlns:a="http://schemas.openxmlformats.org/drawingml/2006/main">
            <a:off x="1837788" y="2431724"/>
            <a:ext cx="0" cy="376518"/>
          </a:xfrm>
          <a:prstGeom xmlns:a="http://schemas.openxmlformats.org/drawingml/2006/main" prst="line">
            <a:avLst/>
          </a:prstGeom>
          <a:ln xmlns:a="http://schemas.openxmlformats.org/drawingml/2006/main">
            <a:headEnd type="none" w="med" len="med"/>
            <a:tailEnd type="none" w="med" len="med"/>
          </a:l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cxnSp macro="">
        <cdr:nvCxnSpPr>
          <cdr:cNvPr id="12" name="Gerader Verbinder 11">
            <a:extLst xmlns:a="http://schemas.openxmlformats.org/drawingml/2006/main">
              <a:ext uri="{FF2B5EF4-FFF2-40B4-BE49-F238E27FC236}">
                <a16:creationId xmlns:a16="http://schemas.microsoft.com/office/drawing/2014/main" id="{4CD3A2EE-D243-6647-D47F-DCA75427FA01}"/>
              </a:ext>
            </a:extLst>
          </cdr:cNvPr>
          <cdr:cNvCxnSpPr/>
        </cdr:nvCxnSpPr>
        <cdr:spPr bwMode="auto">
          <a:xfrm xmlns:a="http://schemas.openxmlformats.org/drawingml/2006/main">
            <a:off x="325741" y="2862030"/>
            <a:ext cx="1512047" cy="0"/>
          </a:xfrm>
          <a:prstGeom xmlns:a="http://schemas.openxmlformats.org/drawingml/2006/main" prst="line">
            <a:avLst/>
          </a:prstGeom>
          <a:ln xmlns:a="http://schemas.openxmlformats.org/drawingml/2006/main">
            <a:headEnd type="none" w="med" len="med"/>
            <a:tailEnd type="none" w="med" len="med"/>
          </a:l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cxnSp macro="">
        <cdr:nvCxnSpPr>
          <cdr:cNvPr id="13" name="Gerader Verbinder 12">
            <a:extLst xmlns:a="http://schemas.openxmlformats.org/drawingml/2006/main">
              <a:ext uri="{FF2B5EF4-FFF2-40B4-BE49-F238E27FC236}">
                <a16:creationId xmlns:a16="http://schemas.microsoft.com/office/drawing/2014/main" id="{1CABA3F7-88FE-F8D8-CA11-4BF3858B1BDE}"/>
              </a:ext>
            </a:extLst>
          </cdr:cNvPr>
          <cdr:cNvCxnSpPr/>
        </cdr:nvCxnSpPr>
        <cdr:spPr bwMode="auto">
          <a:xfrm xmlns:a="http://schemas.openxmlformats.org/drawingml/2006/main">
            <a:off x="292871" y="3050288"/>
            <a:ext cx="1512047" cy="0"/>
          </a:xfrm>
          <a:prstGeom xmlns:a="http://schemas.openxmlformats.org/drawingml/2006/main" prst="line">
            <a:avLst/>
          </a:prstGeom>
          <a:ln xmlns:a="http://schemas.openxmlformats.org/drawingml/2006/main">
            <a:headEnd type="none" w="med" len="med"/>
            <a:tailEnd type="none" w="med" len="med"/>
          </a:l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grpSp>
  </cdr:relSizeAnchor>
  <cdr:relSizeAnchor xmlns:cdr="http://schemas.openxmlformats.org/drawingml/2006/chartDrawing">
    <cdr:from>
      <cdr:x>0.03148</cdr:x>
      <cdr:y>0.54075</cdr:y>
    </cdr:from>
    <cdr:to>
      <cdr:x>0.17097</cdr:x>
      <cdr:y>0.71856</cdr:y>
    </cdr:to>
    <cdr:sp macro="" textlink="">
      <cdr:nvSpPr>
        <cdr:cNvPr id="16" name="Textfeld 15">
          <a:extLst xmlns:a="http://schemas.openxmlformats.org/drawingml/2006/main">
            <a:ext uri="{FF2B5EF4-FFF2-40B4-BE49-F238E27FC236}">
              <a16:creationId xmlns:a16="http://schemas.microsoft.com/office/drawing/2014/main" id="{2EF0E4C9-6A9A-7A7D-0720-88C74E7ED406}"/>
            </a:ext>
          </a:extLst>
        </cdr:cNvPr>
        <cdr:cNvSpPr txBox="1"/>
      </cdr:nvSpPr>
      <cdr:spPr>
        <a:xfrm xmlns:a="http://schemas.openxmlformats.org/drawingml/2006/main">
          <a:off x="240287" y="1779815"/>
          <a:ext cx="1064525" cy="58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0.06635</cdr:x>
      <cdr:y>0.12665</cdr:y>
    </cdr:from>
    <cdr:to>
      <cdr:x>0.10391</cdr:x>
      <cdr:y>0.59106</cdr:y>
    </cdr:to>
    <cdr:sp macro="" textlink="">
      <cdr:nvSpPr>
        <cdr:cNvPr id="17" name="Textfeld 16">
          <a:extLst xmlns:a="http://schemas.openxmlformats.org/drawingml/2006/main">
            <a:ext uri="{FF2B5EF4-FFF2-40B4-BE49-F238E27FC236}">
              <a16:creationId xmlns:a16="http://schemas.microsoft.com/office/drawing/2014/main" id="{D076F81F-4EB0-7917-37C5-7EFE6D8389CA}"/>
            </a:ext>
          </a:extLst>
        </cdr:cNvPr>
        <cdr:cNvSpPr txBox="1"/>
      </cdr:nvSpPr>
      <cdr:spPr>
        <a:xfrm xmlns:a="http://schemas.openxmlformats.org/drawingml/2006/main" rot="16200000">
          <a:off x="-114557" y="1037846"/>
          <a:ext cx="1528549" cy="286603"/>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n-US" sz="1100" dirty="0"/>
            <a:t>Drag for Comparison</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de-DE"/>
          </a:p>
        </p:txBody>
      </p:sp>
      <p:sp>
        <p:nvSpPr>
          <p:cNvPr id="604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604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de-DE"/>
          </a:p>
        </p:txBody>
      </p:sp>
      <p:sp>
        <p:nvSpPr>
          <p:cNvPr id="604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456BABC-55EF-4D0E-80E1-EA8645A24716}" type="slidenum">
              <a:rPr lang="de-DE"/>
              <a:pPr>
                <a:defRPr/>
              </a:pPr>
              <a:t>‹Nr.›</a:t>
            </a:fld>
            <a:endParaRPr 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de-DE"/>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de-D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7AFE8C-CF92-4071-9715-C6B13ACFA100}"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HAW Frutiger Next Regular" pitchFamily="2" charset="0"/>
        <a:ea typeface="+mn-ea"/>
        <a:cs typeface="+mn-cs"/>
      </a:defRPr>
    </a:lvl1pPr>
    <a:lvl2pPr marL="457200" algn="l" rtl="0" eaLnBrk="0" fontAlgn="base" hangingPunct="0">
      <a:spcBef>
        <a:spcPct val="30000"/>
      </a:spcBef>
      <a:spcAft>
        <a:spcPct val="0"/>
      </a:spcAft>
      <a:defRPr sz="1200" kern="1200">
        <a:solidFill>
          <a:schemeClr val="tx1"/>
        </a:solidFill>
        <a:latin typeface="HAW Frutiger Next Regular" pitchFamily="2" charset="0"/>
        <a:ea typeface="+mn-ea"/>
        <a:cs typeface="+mn-cs"/>
      </a:defRPr>
    </a:lvl2pPr>
    <a:lvl3pPr marL="914400" algn="l" rtl="0" eaLnBrk="0" fontAlgn="base" hangingPunct="0">
      <a:spcBef>
        <a:spcPct val="30000"/>
      </a:spcBef>
      <a:spcAft>
        <a:spcPct val="0"/>
      </a:spcAft>
      <a:defRPr sz="1200" kern="1200">
        <a:solidFill>
          <a:schemeClr val="tx1"/>
        </a:solidFill>
        <a:latin typeface="HAW Frutiger Next Regular" pitchFamily="2" charset="0"/>
        <a:ea typeface="+mn-ea"/>
        <a:cs typeface="+mn-cs"/>
      </a:defRPr>
    </a:lvl3pPr>
    <a:lvl4pPr marL="1371600" algn="l" rtl="0" eaLnBrk="0" fontAlgn="base" hangingPunct="0">
      <a:spcBef>
        <a:spcPct val="30000"/>
      </a:spcBef>
      <a:spcAft>
        <a:spcPct val="0"/>
      </a:spcAft>
      <a:defRPr sz="1200" kern="1200">
        <a:solidFill>
          <a:schemeClr val="tx1"/>
        </a:solidFill>
        <a:latin typeface="HAW Frutiger Next Regular" pitchFamily="2" charset="0"/>
        <a:ea typeface="+mn-ea"/>
        <a:cs typeface="+mn-cs"/>
      </a:defRPr>
    </a:lvl4pPr>
    <a:lvl5pPr marL="1828800" algn="l" rtl="0" eaLnBrk="0" fontAlgn="base" hangingPunct="0">
      <a:spcBef>
        <a:spcPct val="30000"/>
      </a:spcBef>
      <a:spcAft>
        <a:spcPct val="0"/>
      </a:spcAft>
      <a:defRPr sz="1200" kern="1200">
        <a:solidFill>
          <a:schemeClr val="tx1"/>
        </a:solidFill>
        <a:latin typeface="HAW Frutiger Next Regular"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DAE879B0-2D14-4418-A1FA-0571C451EAFC}" type="slidenum">
              <a:rPr lang="de-DE" smtClean="0"/>
              <a:pPr/>
              <a:t>1</a:t>
            </a:fld>
            <a:endParaRPr lang="de-DE"/>
          </a:p>
        </p:txBody>
      </p:sp>
      <p:sp>
        <p:nvSpPr>
          <p:cNvPr id="47107" name="Rectangle 2"/>
          <p:cNvSpPr>
            <a:spLocks noGrp="1" noRot="1" noChangeAspect="1" noChangeArrowheads="1" noTextEdit="1"/>
          </p:cNvSpPr>
          <p:nvPr>
            <p:ph type="sldImg"/>
          </p:nvPr>
        </p:nvSpPr>
        <p:spPr>
          <a:xfrm>
            <a:off x="1144588" y="684213"/>
            <a:ext cx="4573587" cy="3430587"/>
          </a:xfrm>
          <a:ln/>
        </p:spPr>
      </p:sp>
      <p:sp>
        <p:nvSpPr>
          <p:cNvPr id="47108" name="Rectangle 3"/>
          <p:cNvSpPr>
            <a:spLocks noGrp="1" noChangeArrowheads="1"/>
          </p:cNvSpPr>
          <p:nvPr>
            <p:ph type="body" idx="1"/>
          </p:nvPr>
        </p:nvSpPr>
        <p:spPr>
          <a:xfrm>
            <a:off x="915988" y="4341813"/>
            <a:ext cx="5026025" cy="4117975"/>
          </a:xfrm>
          <a:noFill/>
          <a:ln/>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13</a:t>
            </a:fld>
            <a:endParaRPr lang="de-DE"/>
          </a:p>
        </p:txBody>
      </p:sp>
    </p:spTree>
    <p:extLst>
      <p:ext uri="{BB962C8B-B14F-4D97-AF65-F5344CB8AC3E}">
        <p14:creationId xmlns:p14="http://schemas.microsoft.com/office/powerpoint/2010/main" val="2004903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14</a:t>
            </a:fld>
            <a:endParaRPr lang="de-DE"/>
          </a:p>
        </p:txBody>
      </p:sp>
    </p:spTree>
    <p:extLst>
      <p:ext uri="{BB962C8B-B14F-4D97-AF65-F5344CB8AC3E}">
        <p14:creationId xmlns:p14="http://schemas.microsoft.com/office/powerpoint/2010/main" val="10476157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2800" b="0" i="0" dirty="0">
                  <a:solidFill>
                    <a:srgbClr val="374151"/>
                  </a:solidFill>
                  <a:effectLst/>
                  <a:latin typeface="Söhne"/>
                </a:endParaRPr>
              </a:p>
            </p:txBody>
          </p:sp>
        </mc:Choice>
        <mc:Fallback xmlns="">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de-DE" sz="2800" b="0" i="0" dirty="0">
                    <a:solidFill>
                      <a:srgbClr val="374151"/>
                    </a:solidFill>
                    <a:effectLst/>
                    <a:latin typeface="Söhne"/>
                  </a:rPr>
                  <a:t>Während der Bearbeitung traten gelegentlich aufschwingende Iterationen auf. Dieses Problem wurde gelöst, indem ein Dämpfungsfaktor in Gleichung (3) eingeführt wurde, was zur Entstehung von Gleichung (6) führte.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2800" b="0" i="0" dirty="0">
                  <a:solidFill>
                    <a:srgbClr val="374151"/>
                  </a:solidFill>
                  <a:effectLst/>
                  <a:latin typeface="Times New Roman" panose="02020603050405020304" pitchFamily="18" charset="0"/>
                  <a:ea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2800" dirty="0">
                    <a:effectLst/>
                    <a:latin typeface="Times New Roman" panose="02020603050405020304" pitchFamily="18" charset="0"/>
                    <a:ea typeface="Times New Roman" panose="02020603050405020304" pitchFamily="18" charset="0"/>
                  </a:rPr>
                  <a:t>Der Parameter </a:t>
                </a:r>
                <a:r>
                  <a:rPr lang="de-DE" sz="2800" i="0">
                    <a:effectLst/>
                    <a:latin typeface="Cambria Math" panose="02040503050406030204" pitchFamily="18" charset="0"/>
                    <a:ea typeface="Times New Roman" panose="02020603050405020304" pitchFamily="18" charset="0"/>
                  </a:rPr>
                  <a:t>𝑘_(𝑘,𝑀𝐺)</a:t>
                </a:r>
                <a:r>
                  <a:rPr lang="de-DE" sz="2800" dirty="0">
                    <a:effectLst/>
                    <a:latin typeface="Times New Roman" panose="02020603050405020304" pitchFamily="18" charset="0"/>
                    <a:ea typeface="Times New Roman" panose="02020603050405020304" pitchFamily="18" charset="0"/>
                  </a:rPr>
                  <a:t> wurde so identifiziert, dass Wing-MDO-2 und </a:t>
                </a:r>
                <a:r>
                  <a:rPr lang="de-DE" sz="2800" dirty="0" err="1">
                    <a:effectLst/>
                    <a:latin typeface="Times New Roman" panose="02020603050405020304" pitchFamily="18" charset="0"/>
                    <a:ea typeface="Times New Roman" panose="02020603050405020304" pitchFamily="18" charset="0"/>
                  </a:rPr>
                  <a:t>OPerA</a:t>
                </a:r>
                <a:r>
                  <a:rPr lang="de-DE" sz="2800" dirty="0">
                    <a:effectLst/>
                    <a:latin typeface="Times New Roman" panose="02020603050405020304" pitchFamily="18" charset="0"/>
                    <a:ea typeface="Times New Roman" panose="02020603050405020304" pitchFamily="18" charset="0"/>
                  </a:rPr>
                  <a:t> die</a:t>
                </a:r>
                <a:r>
                  <a:rPr lang="de-DE" sz="2800" baseline="0" dirty="0">
                    <a:effectLst/>
                    <a:latin typeface="Times New Roman" panose="02020603050405020304" pitchFamily="18" charset="0"/>
                    <a:ea typeface="Times New Roman" panose="02020603050405020304" pitchFamily="18" charset="0"/>
                  </a:rPr>
                  <a:t> </a:t>
                </a:r>
                <a:r>
                  <a:rPr lang="de-DE" sz="2800" dirty="0">
                    <a:effectLst/>
                    <a:latin typeface="Times New Roman" panose="02020603050405020304" pitchFamily="18" charset="0"/>
                    <a:ea typeface="Times New Roman" panose="02020603050405020304" pitchFamily="18" charset="0"/>
                  </a:rPr>
                  <a:t>gleiche Spannweite für einen freitragenden Flügel bei der Minimierung der Abflugmasse erzielen.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2800" dirty="0">
                  <a:effectLst/>
                  <a:latin typeface="Times New Roman" panose="02020603050405020304" pitchFamily="18" charset="0"/>
                  <a:ea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2800" dirty="0">
                    <a:effectLst/>
                    <a:latin typeface="Times New Roman" panose="02020603050405020304" pitchFamily="18" charset="0"/>
                    <a:ea typeface="Times New Roman" panose="02020603050405020304" pitchFamily="18" charset="0"/>
                  </a:rPr>
                  <a:t>Dies führte zu </a:t>
                </a:r>
                <a:r>
                  <a:rPr lang="de-DE" sz="2800" i="0">
                    <a:effectLst/>
                    <a:latin typeface="Cambria Math" panose="02040503050406030204" pitchFamily="18" charset="0"/>
                    <a:ea typeface="Times New Roman" panose="02020603050405020304" pitchFamily="18" charset="0"/>
                  </a:rPr>
                  <a:t>𝑘_(𝑘,𝑀𝐺)=0,855.</a:t>
                </a:r>
                <a:endParaRPr lang="de-DE" sz="2800" dirty="0">
                  <a:effectLst/>
                  <a:latin typeface="Times New Roman" panose="02020603050405020304" pitchFamily="18" charset="0"/>
                  <a:ea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2800" b="0" i="0" dirty="0">
                  <a:solidFill>
                    <a:srgbClr val="374151"/>
                  </a:solidFill>
                  <a:effectLst/>
                  <a:latin typeface="Söhne"/>
                </a:endParaRPr>
              </a:p>
            </p:txBody>
          </p:sp>
        </mc:Fallback>
      </mc:AlternateContent>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15</a:t>
            </a:fld>
            <a:endParaRPr lang="de-DE"/>
          </a:p>
        </p:txBody>
      </p:sp>
    </p:spTree>
    <p:extLst>
      <p:ext uri="{BB962C8B-B14F-4D97-AF65-F5344CB8AC3E}">
        <p14:creationId xmlns:p14="http://schemas.microsoft.com/office/powerpoint/2010/main" val="3908539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2800" b="0" i="0" dirty="0">
              <a:solidFill>
                <a:srgbClr val="374151"/>
              </a:solidFill>
              <a:effectLst/>
              <a:latin typeface="Söhne"/>
            </a:endParaRPr>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16</a:t>
            </a:fld>
            <a:endParaRPr lang="de-DE"/>
          </a:p>
        </p:txBody>
      </p:sp>
    </p:spTree>
    <p:extLst>
      <p:ext uri="{BB962C8B-B14F-4D97-AF65-F5344CB8AC3E}">
        <p14:creationId xmlns:p14="http://schemas.microsoft.com/office/powerpoint/2010/main" val="1432479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0"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17</a:t>
            </a:fld>
            <a:endParaRPr lang="de-DE"/>
          </a:p>
        </p:txBody>
      </p:sp>
    </p:spTree>
    <p:extLst>
      <p:ext uri="{BB962C8B-B14F-4D97-AF65-F5344CB8AC3E}">
        <p14:creationId xmlns:p14="http://schemas.microsoft.com/office/powerpoint/2010/main" val="31860845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u="none"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18</a:t>
            </a:fld>
            <a:endParaRPr lang="de-DE"/>
          </a:p>
        </p:txBody>
      </p:sp>
    </p:spTree>
    <p:extLst>
      <p:ext uri="{BB962C8B-B14F-4D97-AF65-F5344CB8AC3E}">
        <p14:creationId xmlns:p14="http://schemas.microsoft.com/office/powerpoint/2010/main" val="12802041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19</a:t>
            </a:fld>
            <a:endParaRPr lang="de-DE"/>
          </a:p>
        </p:txBody>
      </p:sp>
    </p:spTree>
    <p:extLst>
      <p:ext uri="{BB962C8B-B14F-4D97-AF65-F5344CB8AC3E}">
        <p14:creationId xmlns:p14="http://schemas.microsoft.com/office/powerpoint/2010/main" val="2428966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20</a:t>
            </a:fld>
            <a:endParaRPr lang="de-DE"/>
          </a:p>
        </p:txBody>
      </p:sp>
    </p:spTree>
    <p:extLst>
      <p:ext uri="{BB962C8B-B14F-4D97-AF65-F5344CB8AC3E}">
        <p14:creationId xmlns:p14="http://schemas.microsoft.com/office/powerpoint/2010/main" val="21436427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21</a:t>
            </a:fld>
            <a:endParaRPr lang="de-DE"/>
          </a:p>
        </p:txBody>
      </p:sp>
    </p:spTree>
    <p:extLst>
      <p:ext uri="{BB962C8B-B14F-4D97-AF65-F5344CB8AC3E}">
        <p14:creationId xmlns:p14="http://schemas.microsoft.com/office/powerpoint/2010/main" val="35621568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58775" lvl="2" indent="-358775" algn="l">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de-DE" sz="1200" b="0" dirty="0">
              <a:solidFill>
                <a:srgbClr val="000000"/>
              </a:solidFill>
              <a:latin typeface="Arial" pitchFamily="34" charset="0"/>
              <a:cs typeface="Arial" pitchFamily="34" charset="0"/>
            </a:endParaRPr>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22</a:t>
            </a:fld>
            <a:endParaRPr lang="de-DE"/>
          </a:p>
        </p:txBody>
      </p:sp>
    </p:spTree>
    <p:extLst>
      <p:ext uri="{BB962C8B-B14F-4D97-AF65-F5344CB8AC3E}">
        <p14:creationId xmlns:p14="http://schemas.microsoft.com/office/powerpoint/2010/main" val="905594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lnSpc>
                <a:spcPct val="120000"/>
              </a:lnSpc>
            </a:pPr>
            <a:endParaRPr lang="de-DE" sz="1200" u="none" dirty="0">
              <a:effectLst/>
              <a:latin typeface="Times New Roman" panose="02020603050405020304" pitchFamily="18" charset="0"/>
              <a:ea typeface="Times New Roman" panose="02020603050405020304" pitchFamily="18" charset="0"/>
            </a:endParaRPr>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5</a:t>
            </a:fld>
            <a:endParaRPr lang="de-DE"/>
          </a:p>
        </p:txBody>
      </p:sp>
    </p:spTree>
    <p:extLst>
      <p:ext uri="{BB962C8B-B14F-4D97-AF65-F5344CB8AC3E}">
        <p14:creationId xmlns:p14="http://schemas.microsoft.com/office/powerpoint/2010/main" val="23640840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izenplatzhalter 2"/>
              <p:cNvSpPr>
                <a:spLocks noGrp="1"/>
              </p:cNvSpPr>
              <p:nvPr>
                <p:ph type="body" idx="1"/>
              </p:nvPr>
            </p:nvSpPr>
            <p:spPr/>
            <p:txBody>
              <a:bodyPr/>
              <a:lstStyle/>
              <a:p>
                <a:endParaRPr lang="de-DE" b="0" i="0" dirty="0">
                  <a:solidFill>
                    <a:srgbClr val="374151"/>
                  </a:solidFill>
                  <a:effectLst/>
                  <a:latin typeface="Söhne"/>
                </a:endParaRPr>
              </a:p>
            </p:txBody>
          </p:sp>
        </mc:Choice>
        <mc:Fallback xmlns="">
          <p:sp>
            <p:nvSpPr>
              <p:cNvPr id="3" name="Notizenplatzhalter 2"/>
              <p:cNvSpPr>
                <a:spLocks noGrp="1"/>
              </p:cNvSpPr>
              <p:nvPr>
                <p:ph type="body" idx="1"/>
              </p:nvPr>
            </p:nvSpPr>
            <p:spPr/>
            <p:txBody>
              <a:bodyPr/>
              <a:lstStyle/>
              <a:p>
                <a:r>
                  <a:rPr lang="de-DE" sz="1200" dirty="0">
                    <a:effectLst/>
                    <a:latin typeface="Times New Roman" panose="02020603050405020304" pitchFamily="18" charset="0"/>
                    <a:ea typeface="Times New Roman" panose="02020603050405020304" pitchFamily="18" charset="0"/>
                  </a:rPr>
                  <a:t>Die </a:t>
                </a:r>
                <a:r>
                  <a:rPr lang="de-DE"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Ergebnisse zur Minimierung von Widerstand, Kraftstoffmasse, Abflugmasse und DOC eines freitragenden Flügels basierend auf der Standardkonfiguration der A320-200 </a:t>
                </a:r>
                <a:r>
                  <a:rPr lang="de-DE" b="0" i="0" dirty="0">
                    <a:solidFill>
                      <a:srgbClr val="374151"/>
                    </a:solidFill>
                    <a:effectLst/>
                    <a:latin typeface="Söhne"/>
                  </a:rPr>
                  <a:t>unter Verwendung von Wing-MDO und </a:t>
                </a:r>
                <a:r>
                  <a:rPr lang="de-DE" b="0" i="0" dirty="0" err="1">
                    <a:solidFill>
                      <a:srgbClr val="374151"/>
                    </a:solidFill>
                    <a:effectLst/>
                    <a:latin typeface="Söhne"/>
                  </a:rPr>
                  <a:t>OPerA</a:t>
                </a:r>
                <a:r>
                  <a:rPr lang="de-DE" b="0" i="0" dirty="0">
                    <a:solidFill>
                      <a:srgbClr val="374151"/>
                    </a:solidFill>
                    <a:effectLst/>
                    <a:latin typeface="Söhne"/>
                  </a:rPr>
                  <a:t> s</a:t>
                </a:r>
                <a:r>
                  <a:rPr lang="de-DE" sz="1200" b="0" i="0" dirty="0">
                    <a:solidFill>
                      <a:srgbClr val="374151"/>
                    </a:solidFill>
                    <a:effectLst/>
                    <a:latin typeface="Söhne"/>
                  </a:rPr>
                  <a:t>ind auf dieser Folie zusammengefasst.</a:t>
                </a:r>
                <a:endParaRPr lang="de-DE" b="0" i="0" dirty="0">
                  <a:solidFill>
                    <a:srgbClr val="374151"/>
                  </a:solidFill>
                  <a:effectLst/>
                  <a:latin typeface="Söhne"/>
                </a:endParaRPr>
              </a:p>
              <a:p>
                <a:endParaRPr lang="de-DE" b="0" i="0" dirty="0">
                  <a:solidFill>
                    <a:srgbClr val="374151"/>
                  </a:solidFill>
                  <a:effectLst/>
                  <a:latin typeface="Söhne"/>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1800" dirty="0">
                    <a:effectLst/>
                    <a:latin typeface="Times New Roman" panose="02020603050405020304" pitchFamily="18" charset="0"/>
                    <a:ea typeface="Times New Roman" panose="02020603050405020304" pitchFamily="18" charset="0"/>
                  </a:rPr>
                  <a:t>Es zeigt sich, dass die Minimierung des Widerstands mithilfe von Wing-MDO-1 eine Spannweite von etwa 52,9 m erzielte, während </a:t>
                </a:r>
                <a:r>
                  <a:rPr lang="de-DE" sz="1800" dirty="0" err="1">
                    <a:effectLst/>
                    <a:latin typeface="Times New Roman" panose="02020603050405020304" pitchFamily="18" charset="0"/>
                    <a:ea typeface="Times New Roman" panose="02020603050405020304" pitchFamily="18" charset="0"/>
                  </a:rPr>
                  <a:t>OPerA</a:t>
                </a:r>
                <a:r>
                  <a:rPr lang="de-DE" sz="1800" dirty="0">
                    <a:effectLst/>
                    <a:latin typeface="Times New Roman" panose="02020603050405020304" pitchFamily="18" charset="0"/>
                    <a:ea typeface="Times New Roman" panose="02020603050405020304" pitchFamily="18" charset="0"/>
                  </a:rPr>
                  <a:t> eine Spannweite von etwa 49,6 m erzielte, um die Zielfunktion der Kraftstoffmassenminimierung zu erfüllen. Die Differenz zwischen diesen Werten beträgt 3,3 m, was einer prozentualen Abweichung von nur 6,65 % entspricht.</a:t>
                </a:r>
              </a:p>
              <a:p>
                <a:endParaRPr lang="de-DE" b="0" i="0" dirty="0">
                  <a:solidFill>
                    <a:srgbClr val="374151"/>
                  </a:solidFill>
                  <a:effectLst/>
                  <a:latin typeface="Söhne"/>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1800" dirty="0">
                    <a:effectLst/>
                    <a:latin typeface="Times New Roman" panose="02020603050405020304" pitchFamily="18" charset="0"/>
                    <a:ea typeface="Times New Roman" panose="02020603050405020304" pitchFamily="18" charset="0"/>
                  </a:rPr>
                  <a:t>Die Minimierung der Abflugmasse mithilfe von Wing-MDO-2 führte zu einer Spannweite von 36,65 m. Es ist anzumerken, dass der Parameter </a:t>
                </a:r>
                <a:r>
                  <a:rPr lang="de-DE" sz="1800" i="0">
                    <a:effectLst/>
                    <a:latin typeface="Cambria Math" panose="02040503050406030204" pitchFamily="18" charset="0"/>
                    <a:ea typeface="Times New Roman" panose="02020603050405020304" pitchFamily="18" charset="0"/>
                  </a:rPr>
                  <a:t>𝑘_(𝑘,𝑀𝐺)</a:t>
                </a:r>
                <a:r>
                  <a:rPr lang="de-DE" sz="1800" dirty="0">
                    <a:effectLst/>
                    <a:latin typeface="Times New Roman" panose="02020603050405020304" pitchFamily="18" charset="0"/>
                    <a:ea typeface="Times New Roman" panose="02020603050405020304" pitchFamily="18" charset="0"/>
                  </a:rPr>
                  <a:t> so angepasst wurde, dass sowohl Wing-MDO-2 als auch </a:t>
                </a:r>
                <a:r>
                  <a:rPr lang="de-DE" sz="1800" dirty="0" err="1">
                    <a:effectLst/>
                    <a:latin typeface="Times New Roman" panose="02020603050405020304" pitchFamily="18" charset="0"/>
                    <a:ea typeface="Times New Roman" panose="02020603050405020304" pitchFamily="18" charset="0"/>
                  </a:rPr>
                  <a:t>OPerA</a:t>
                </a:r>
                <a:r>
                  <a:rPr lang="de-DE" sz="1800" dirty="0">
                    <a:effectLst/>
                    <a:latin typeface="Times New Roman" panose="02020603050405020304" pitchFamily="18" charset="0"/>
                    <a:ea typeface="Times New Roman" panose="02020603050405020304" pitchFamily="18" charset="0"/>
                  </a:rPr>
                  <a:t> dieselbe Spannweite bei der Abflugmassenminimierung aufwiesen, wie zuvor erwähnt. Trotz dieser Angleichung gibt es Unterschiede in anderen Parametern zwischen Wing-MDO-2 und </a:t>
                </a:r>
                <a:r>
                  <a:rPr lang="de-DE" sz="1800" dirty="0" err="1">
                    <a:effectLst/>
                    <a:latin typeface="Times New Roman" panose="02020603050405020304" pitchFamily="18" charset="0"/>
                    <a:ea typeface="Times New Roman" panose="02020603050405020304" pitchFamily="18" charset="0"/>
                  </a:rPr>
                  <a:t>OPerA</a:t>
                </a:r>
                <a:r>
                  <a:rPr lang="de-DE" sz="1800" dirty="0">
                    <a:effectLst/>
                    <a:latin typeface="Times New Roman" panose="02020603050405020304" pitchFamily="18" charset="0"/>
                    <a:ea typeface="Times New Roman" panose="02020603050405020304" pitchFamily="18" charset="0"/>
                  </a:rPr>
                  <a:t>.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1800" dirty="0">
                  <a:effectLst/>
                  <a:latin typeface="Times New Roman" panose="02020603050405020304" pitchFamily="18" charset="0"/>
                  <a:ea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1800" dirty="0">
                    <a:effectLst/>
                    <a:latin typeface="Times New Roman" panose="02020603050405020304" pitchFamily="18" charset="0"/>
                    <a:ea typeface="Times New Roman" panose="02020603050405020304" pitchFamily="18" charset="0"/>
                  </a:rPr>
                  <a:t>Zum Beispiel betrug die berechnete Machzahl bei Wing-MDO-2 0,73, während </a:t>
                </a:r>
                <a:r>
                  <a:rPr lang="de-DE" sz="1800" dirty="0" err="1">
                    <a:effectLst/>
                    <a:latin typeface="Times New Roman" panose="02020603050405020304" pitchFamily="18" charset="0"/>
                    <a:ea typeface="Times New Roman" panose="02020603050405020304" pitchFamily="18" charset="0"/>
                  </a:rPr>
                  <a:t>OPerA</a:t>
                </a:r>
                <a:r>
                  <a:rPr lang="de-DE" sz="1800" dirty="0">
                    <a:effectLst/>
                    <a:latin typeface="Times New Roman" panose="02020603050405020304" pitchFamily="18" charset="0"/>
                    <a:ea typeface="Times New Roman" panose="02020603050405020304" pitchFamily="18" charset="0"/>
                  </a:rPr>
                  <a:t> einen Wert von 0,65 aufwies. In Bezug auf die Abflugmasse belief sich der Wert bei Wing-MDO-2 auf 67065 kg, während </a:t>
                </a:r>
                <a:r>
                  <a:rPr lang="de-DE" sz="1800" dirty="0" err="1">
                    <a:effectLst/>
                    <a:latin typeface="Times New Roman" panose="02020603050405020304" pitchFamily="18" charset="0"/>
                    <a:ea typeface="Times New Roman" panose="02020603050405020304" pitchFamily="18" charset="0"/>
                  </a:rPr>
                  <a:t>OPerA</a:t>
                </a:r>
                <a:r>
                  <a:rPr lang="de-DE" sz="1800" dirty="0">
                    <a:effectLst/>
                    <a:latin typeface="Times New Roman" panose="02020603050405020304" pitchFamily="18" charset="0"/>
                    <a:ea typeface="Times New Roman" panose="02020603050405020304" pitchFamily="18" charset="0"/>
                  </a:rPr>
                  <a:t> 73594 kg ergab.</a:t>
                </a:r>
              </a:p>
              <a:p>
                <a:endParaRPr lang="de-DE" b="0" i="0" dirty="0">
                  <a:solidFill>
                    <a:srgbClr val="374151"/>
                  </a:solidFill>
                  <a:effectLst/>
                  <a:latin typeface="Söhne"/>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1800" dirty="0">
                    <a:effectLst/>
                    <a:latin typeface="Times New Roman" panose="02020603050405020304" pitchFamily="18" charset="0"/>
                    <a:ea typeface="Times New Roman" panose="02020603050405020304" pitchFamily="18" charset="0"/>
                  </a:rPr>
                  <a:t>Die Minimierung der DOC unter Verwendung von </a:t>
                </a:r>
                <a:r>
                  <a:rPr lang="de-DE" sz="1800" dirty="0" err="1">
                    <a:effectLst/>
                    <a:latin typeface="Times New Roman" panose="02020603050405020304" pitchFamily="18" charset="0"/>
                    <a:ea typeface="Times New Roman" panose="02020603050405020304" pitchFamily="18" charset="0"/>
                  </a:rPr>
                  <a:t>OPerA</a:t>
                </a:r>
                <a:r>
                  <a:rPr lang="de-DE" sz="1800" dirty="0">
                    <a:effectLst/>
                    <a:latin typeface="Times New Roman" panose="02020603050405020304" pitchFamily="18" charset="0"/>
                    <a:ea typeface="Times New Roman" panose="02020603050405020304" pitchFamily="18" charset="0"/>
                  </a:rPr>
                  <a:t> führte zu einer Spannweite von 39,35 m. Der prozentuale Unterschied zwischen dieser Spannweite und derjenigen, die bei der Abflugmassenminimierung mit Wing-MDO-2 erzielt wurde, beträgt lediglich 7,23 %.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1800" dirty="0">
                  <a:effectLst/>
                  <a:latin typeface="Times New Roman" panose="02020603050405020304" pitchFamily="18" charset="0"/>
                  <a:ea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1800" dirty="0">
                    <a:effectLst/>
                    <a:latin typeface="Times New Roman" panose="02020603050405020304" pitchFamily="18" charset="0"/>
                    <a:ea typeface="Times New Roman" panose="02020603050405020304" pitchFamily="18" charset="0"/>
                  </a:rPr>
                  <a:t>Diese Ergebnisse zeigen, dass sowohl Wing-MDO als auch </a:t>
                </a:r>
                <a:r>
                  <a:rPr lang="de-DE" sz="1800" dirty="0" err="1">
                    <a:effectLst/>
                    <a:latin typeface="Times New Roman" panose="02020603050405020304" pitchFamily="18" charset="0"/>
                    <a:ea typeface="Times New Roman" panose="02020603050405020304" pitchFamily="18" charset="0"/>
                  </a:rPr>
                  <a:t>OPerA</a:t>
                </a:r>
                <a:r>
                  <a:rPr lang="de-DE" sz="1800" dirty="0">
                    <a:effectLst/>
                    <a:latin typeface="Times New Roman" panose="02020603050405020304" pitchFamily="18" charset="0"/>
                    <a:ea typeface="Times New Roman" panose="02020603050405020304" pitchFamily="18" charset="0"/>
                  </a:rPr>
                  <a:t> vergleichbare Ergebnisse erzielen.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1800" dirty="0">
                  <a:effectLst/>
                  <a:latin typeface="Times New Roman" panose="02020603050405020304" pitchFamily="18" charset="0"/>
                  <a:ea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1800" dirty="0">
                    <a:effectLst/>
                    <a:latin typeface="Times New Roman" panose="02020603050405020304" pitchFamily="18" charset="0"/>
                    <a:ea typeface="Times New Roman" panose="02020603050405020304" pitchFamily="18" charset="0"/>
                  </a:rPr>
                  <a:t>Die Auswahl zwischen den Programmen (Wing-MDO-1, Wing-MDO-2 und </a:t>
                </a:r>
                <a:r>
                  <a:rPr lang="de-DE" sz="1800" dirty="0" err="1">
                    <a:effectLst/>
                    <a:latin typeface="Times New Roman" panose="02020603050405020304" pitchFamily="18" charset="0"/>
                    <a:ea typeface="Times New Roman" panose="02020603050405020304" pitchFamily="18" charset="0"/>
                  </a:rPr>
                  <a:t>OPerA</a:t>
                </a:r>
                <a:r>
                  <a:rPr lang="de-DE" sz="1800" dirty="0">
                    <a:effectLst/>
                    <a:latin typeface="Times New Roman" panose="02020603050405020304" pitchFamily="18" charset="0"/>
                    <a:ea typeface="Times New Roman" panose="02020603050405020304" pitchFamily="18" charset="0"/>
                  </a:rPr>
                  <a:t>) hängt von der spezifischen Zielfunktion ab.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1800" dirty="0">
                  <a:effectLst/>
                  <a:latin typeface="Times New Roman" panose="02020603050405020304" pitchFamily="18" charset="0"/>
                  <a:ea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1800" dirty="0">
                    <a:effectLst/>
                    <a:latin typeface="Times New Roman" panose="02020603050405020304" pitchFamily="18" charset="0"/>
                    <a:ea typeface="Times New Roman" panose="02020603050405020304" pitchFamily="18" charset="0"/>
                  </a:rPr>
                  <a:t>Wenn der Schwerpunkt auf der Widerstandsminimierung liegt, könnte Wing-MDO-1 aufgrund seiner schnelleren Berechnungen bevorzugt werden.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1800" dirty="0">
                  <a:effectLst/>
                  <a:latin typeface="Times New Roman" panose="02020603050405020304" pitchFamily="18" charset="0"/>
                  <a:ea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1800" dirty="0">
                    <a:effectLst/>
                    <a:latin typeface="Times New Roman" panose="02020603050405020304" pitchFamily="18" charset="0"/>
                    <a:ea typeface="Times New Roman" panose="02020603050405020304" pitchFamily="18" charset="0"/>
                  </a:rPr>
                  <a:t>Andererseits, wenn die Zielfunktion auf die Minimierung der Abflugmasse abzielt, die als Ersatzgröße für die direkten Betriebskosten (DOC) dienen kann, könnte Wing­‑MDO­-2 genutzt werden.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1800" dirty="0">
                  <a:effectLst/>
                  <a:latin typeface="Times New Roman" panose="02020603050405020304" pitchFamily="18" charset="0"/>
                  <a:ea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1800" dirty="0">
                    <a:effectLst/>
                    <a:latin typeface="Times New Roman" panose="02020603050405020304" pitchFamily="18" charset="0"/>
                    <a:ea typeface="Times New Roman" panose="02020603050405020304" pitchFamily="18" charset="0"/>
                  </a:rPr>
                  <a:t>Wenn jedoch ein vollständiger Flugzeugentwurf erforderlich ist, der viele Iterationen und eine umfassende DOC-Berechnung erfordert, dann müsste </a:t>
                </a:r>
                <a:r>
                  <a:rPr lang="de-DE" sz="1800" dirty="0" err="1">
                    <a:effectLst/>
                    <a:latin typeface="Times New Roman" panose="02020603050405020304" pitchFamily="18" charset="0"/>
                    <a:ea typeface="Times New Roman" panose="02020603050405020304" pitchFamily="18" charset="0"/>
                  </a:rPr>
                  <a:t>OPerA</a:t>
                </a:r>
                <a:r>
                  <a:rPr lang="de-DE" sz="1800" dirty="0">
                    <a:effectLst/>
                    <a:latin typeface="Times New Roman" panose="02020603050405020304" pitchFamily="18" charset="0"/>
                    <a:ea typeface="Times New Roman" panose="02020603050405020304" pitchFamily="18" charset="0"/>
                  </a:rPr>
                  <a:t> genutzt werden.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1800" dirty="0">
                  <a:effectLst/>
                  <a:latin typeface="Times New Roman" panose="02020603050405020304" pitchFamily="18" charset="0"/>
                  <a:ea typeface="Times New Roman" panose="02020603050405020304" pitchFamily="18" charset="0"/>
                </a:endParaRPr>
              </a:p>
              <a:p>
                <a:endParaRPr lang="de-DE" b="0" i="0" dirty="0">
                  <a:solidFill>
                    <a:srgbClr val="374151"/>
                  </a:solidFill>
                  <a:effectLst/>
                  <a:latin typeface="Söhne"/>
                </a:endParaRPr>
              </a:p>
            </p:txBody>
          </p:sp>
        </mc:Fallback>
      </mc:AlternateContent>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23</a:t>
            </a:fld>
            <a:endParaRPr lang="de-DE"/>
          </a:p>
        </p:txBody>
      </p:sp>
    </p:spTree>
    <p:extLst>
      <p:ext uri="{BB962C8B-B14F-4D97-AF65-F5344CB8AC3E}">
        <p14:creationId xmlns:p14="http://schemas.microsoft.com/office/powerpoint/2010/main" val="11283162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de-DE"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24</a:t>
            </a:fld>
            <a:endParaRPr lang="de-DE"/>
          </a:p>
        </p:txBody>
      </p:sp>
    </p:spTree>
    <p:extLst>
      <p:ext uri="{BB962C8B-B14F-4D97-AF65-F5344CB8AC3E}">
        <p14:creationId xmlns:p14="http://schemas.microsoft.com/office/powerpoint/2010/main" val="24887596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1800" u="none" dirty="0">
              <a:effectLst/>
              <a:latin typeface="Times New Roman" panose="02020603050405020304" pitchFamily="18" charset="0"/>
            </a:endParaRPr>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25</a:t>
            </a:fld>
            <a:endParaRPr lang="de-DE"/>
          </a:p>
        </p:txBody>
      </p:sp>
    </p:spTree>
    <p:extLst>
      <p:ext uri="{BB962C8B-B14F-4D97-AF65-F5344CB8AC3E}">
        <p14:creationId xmlns:p14="http://schemas.microsoft.com/office/powerpoint/2010/main" val="9947923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de-DE" b="0" i="0" dirty="0">
              <a:solidFill>
                <a:srgbClr val="374151"/>
              </a:solidFill>
              <a:effectLst/>
              <a:latin typeface="Söhne"/>
            </a:endParaRPr>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26</a:t>
            </a:fld>
            <a:endParaRPr lang="de-DE"/>
          </a:p>
        </p:txBody>
      </p:sp>
    </p:spTree>
    <p:extLst>
      <p:ext uri="{BB962C8B-B14F-4D97-AF65-F5344CB8AC3E}">
        <p14:creationId xmlns:p14="http://schemas.microsoft.com/office/powerpoint/2010/main" val="12990664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0"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27</a:t>
            </a:fld>
            <a:endParaRPr lang="de-DE"/>
          </a:p>
        </p:txBody>
      </p:sp>
    </p:spTree>
    <p:extLst>
      <p:ext uri="{BB962C8B-B14F-4D97-AF65-F5344CB8AC3E}">
        <p14:creationId xmlns:p14="http://schemas.microsoft.com/office/powerpoint/2010/main" val="17089643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4000" dirty="0">
              <a:effectLst/>
              <a:latin typeface="Times New Roman" panose="02020603050405020304" pitchFamily="18" charset="0"/>
              <a:ea typeface="Times New Roman" panose="02020603050405020304" pitchFamily="18" charset="0"/>
            </a:endParaRPr>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28</a:t>
            </a:fld>
            <a:endParaRPr lang="de-DE"/>
          </a:p>
        </p:txBody>
      </p:sp>
    </p:spTree>
    <p:extLst>
      <p:ext uri="{BB962C8B-B14F-4D97-AF65-F5344CB8AC3E}">
        <p14:creationId xmlns:p14="http://schemas.microsoft.com/office/powerpoint/2010/main" val="34986204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29</a:t>
            </a:fld>
            <a:endParaRPr lang="de-DE"/>
          </a:p>
        </p:txBody>
      </p:sp>
    </p:spTree>
    <p:extLst>
      <p:ext uri="{BB962C8B-B14F-4D97-AF65-F5344CB8AC3E}">
        <p14:creationId xmlns:p14="http://schemas.microsoft.com/office/powerpoint/2010/main" val="39594227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30</a:t>
            </a:fld>
            <a:endParaRPr lang="de-DE"/>
          </a:p>
        </p:txBody>
      </p:sp>
    </p:spTree>
    <p:extLst>
      <p:ext uri="{BB962C8B-B14F-4D97-AF65-F5344CB8AC3E}">
        <p14:creationId xmlns:p14="http://schemas.microsoft.com/office/powerpoint/2010/main" val="34054529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izenplatzhalter 2"/>
              <p:cNvSpPr>
                <a:spLocks noGrp="1"/>
              </p:cNvSpPr>
              <p:nvPr>
                <p:ph type="body" idx="1"/>
              </p:nvPr>
            </p:nvSpPr>
            <p:spPr/>
            <p:txBody>
              <a:bodyPr/>
              <a:lstStyle/>
              <a:p>
                <a:endParaRPr lang="de-DE" dirty="0"/>
              </a:p>
            </p:txBody>
          </p:sp>
        </mc:Choice>
        <mc:Fallback xmlns="">
          <p:sp>
            <p:nvSpPr>
              <p:cNvPr id="3" name="Notizenplatzhalter 2"/>
              <p:cNvSpPr>
                <a:spLocks noGrp="1"/>
              </p:cNvSpPr>
              <p:nvPr>
                <p:ph type="body" idx="1"/>
              </p:nvPr>
            </p:nvSpPr>
            <p:spPr/>
            <p:txBody>
              <a:bodyPr/>
              <a:lstStyle/>
              <a:p>
                <a:r>
                  <a:rPr lang="de-DE" b="0" i="0" dirty="0">
                    <a:solidFill>
                      <a:srgbClr val="374151"/>
                    </a:solidFill>
                    <a:effectLst/>
                    <a:latin typeface="Söhne"/>
                  </a:rPr>
                  <a:t>Diese Masterarbeit hilft beim Verständnis der Flügeloptimierung im Flugzeugentwurf und zeigt auf, dass praxisgerechte und optimale Flügelparameter erreicht werden können, indem ausschließlich Gleichungen aus dem Flugzeugentwurf anstelle von numerischen Methoden verwendet werden. Dabei wird der Flugzeugentwurf durch einen Schneeballfaktor (</a:t>
                </a:r>
                <a:r>
                  <a:rPr lang="de-DE" b="0" i="0" dirty="0" err="1">
                    <a:solidFill>
                      <a:srgbClr val="374151"/>
                    </a:solidFill>
                    <a:effectLst/>
                    <a:latin typeface="Söhne"/>
                  </a:rPr>
                  <a:t>Mass</a:t>
                </a:r>
                <a:r>
                  <a:rPr lang="de-DE" b="0" i="0" dirty="0">
                    <a:solidFill>
                      <a:srgbClr val="374151"/>
                    </a:solidFill>
                    <a:effectLst/>
                    <a:latin typeface="Söhne"/>
                  </a:rPr>
                  <a:t> Growth Factor) berücksichtigt.</a:t>
                </a:r>
              </a:p>
              <a:p>
                <a:endParaRPr lang="de-DE" b="0" i="0" dirty="0">
                  <a:solidFill>
                    <a:srgbClr val="374151"/>
                  </a:solidFill>
                  <a:effectLst/>
                  <a:latin typeface="Söhne"/>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1800" dirty="0">
                    <a:effectLst/>
                    <a:latin typeface="Times New Roman" panose="02020603050405020304" pitchFamily="18" charset="0"/>
                    <a:ea typeface="Times New Roman" panose="02020603050405020304" pitchFamily="18" charset="0"/>
                  </a:rPr>
                  <a:t>Zukünftige Forschungsbemühungen sollten darauf abzielen, den Parameter </a:t>
                </a:r>
                <a:r>
                  <a:rPr lang="de-DE" sz="1800" i="0">
                    <a:effectLst/>
                    <a:latin typeface="Cambria Math" panose="02040503050406030204" pitchFamily="18" charset="0"/>
                    <a:ea typeface="Times New Roman" panose="02020603050405020304" pitchFamily="18" charset="0"/>
                  </a:rPr>
                  <a:t>𝑘_(𝑘,𝑀𝐺)</a:t>
                </a:r>
                <a:r>
                  <a:rPr lang="de-DE" sz="1800" dirty="0">
                    <a:effectLst/>
                    <a:latin typeface="Times New Roman" panose="02020603050405020304" pitchFamily="18" charset="0"/>
                    <a:ea typeface="Times New Roman" panose="02020603050405020304" pitchFamily="18" charset="0"/>
                  </a:rPr>
                  <a:t> so zu identifizieren, dass sowohl Wing-MDO-1 als auch Wing-MDO-2 vergleichbare Ergebnisse bei der Minimierung des Widerstands erzielen können. Parallel dazu ist die Identifikation anderer Werte für </a:t>
                </a:r>
                <a:r>
                  <a:rPr lang="de-DE" sz="1800" i="0">
                    <a:effectLst/>
                    <a:latin typeface="Cambria Math" panose="02040503050406030204" pitchFamily="18" charset="0"/>
                    <a:ea typeface="Times New Roman" panose="02020603050405020304" pitchFamily="18" charset="0"/>
                  </a:rPr>
                  <a:t>𝑘_(𝑘,𝑀𝐺)</a:t>
                </a:r>
                <a:r>
                  <a:rPr lang="de-DE" sz="1800" dirty="0">
                    <a:effectLst/>
                    <a:latin typeface="Times New Roman" panose="02020603050405020304" pitchFamily="18" charset="0"/>
                    <a:ea typeface="Times New Roman" panose="02020603050405020304" pitchFamily="18" charset="0"/>
                  </a:rPr>
                  <a:t> erforderlich, um sicherzustellen, dass Wing-MDO-2 und </a:t>
                </a:r>
                <a:r>
                  <a:rPr lang="de-DE" sz="1800" dirty="0" err="1">
                    <a:effectLst/>
                    <a:latin typeface="Times New Roman" panose="02020603050405020304" pitchFamily="18" charset="0"/>
                    <a:ea typeface="Times New Roman" panose="02020603050405020304" pitchFamily="18" charset="0"/>
                  </a:rPr>
                  <a:t>OPerA</a:t>
                </a:r>
                <a:r>
                  <a:rPr lang="de-DE" sz="1800" dirty="0">
                    <a:effectLst/>
                    <a:latin typeface="Times New Roman" panose="02020603050405020304" pitchFamily="18" charset="0"/>
                    <a:ea typeface="Times New Roman" panose="02020603050405020304" pitchFamily="18" charset="0"/>
                  </a:rPr>
                  <a:t> vergleichbare Ergebnisse für verschiedene Flugzeugmodelle und eine Vielzahl von Parametern erzielen können, wobei nicht nur die Spannweite berücksichtigt wird. Darüber hinaus sollte eine detaillierte Analyse der Variation von </a:t>
                </a:r>
                <a:r>
                  <a:rPr lang="de-DE" sz="1800" i="0">
                    <a:effectLst/>
                    <a:latin typeface="Cambria Math" panose="02040503050406030204" pitchFamily="18" charset="0"/>
                    <a:ea typeface="Times New Roman" panose="02020603050405020304" pitchFamily="18" charset="0"/>
                  </a:rPr>
                  <a:t>𝑘_(𝑘,𝑀𝐺)</a:t>
                </a:r>
                <a:r>
                  <a:rPr lang="de-DE" sz="1800" dirty="0">
                    <a:effectLst/>
                    <a:latin typeface="Times New Roman" panose="02020603050405020304" pitchFamily="18" charset="0"/>
                    <a:ea typeface="Times New Roman" panose="02020603050405020304" pitchFamily="18" charset="0"/>
                  </a:rPr>
                  <a:t> durchgeführt werden. Weiterhin könnte die Optimierung weiter verfeinert werden und die Integration von abgestützten Flügeln und effizienten Triebwerken in realen Flugzeugdesigns untersucht werden.</a:t>
                </a:r>
              </a:p>
              <a:p>
                <a:endParaRPr lang="de-DE" dirty="0"/>
              </a:p>
            </p:txBody>
          </p:sp>
        </mc:Fallback>
      </mc:AlternateContent>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31</a:t>
            </a:fld>
            <a:endParaRPr lang="de-DE"/>
          </a:p>
        </p:txBody>
      </p:sp>
    </p:spTree>
    <p:extLst>
      <p:ext uri="{BB962C8B-B14F-4D97-AF65-F5344CB8AC3E}">
        <p14:creationId xmlns:p14="http://schemas.microsoft.com/office/powerpoint/2010/main" val="4995434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7"/>
          <p:cNvSpPr>
            <a:spLocks noGrp="1" noChangeArrowheads="1"/>
          </p:cNvSpPr>
          <p:nvPr>
            <p:ph type="sldNum" sz="quarter"/>
          </p:nvPr>
        </p:nvSpPr>
        <p:spPr>
          <a:noFill/>
        </p:spPr>
        <p:txBody>
          <a:bodyPr/>
          <a:lstStyle/>
          <a:p>
            <a:fld id="{901D1C43-62D4-4806-8CED-61A8594D71BF}" type="slidenum">
              <a:rPr lang="de-DE" smtClean="0"/>
              <a:pPr/>
              <a:t>32</a:t>
            </a:fld>
            <a:endParaRPr lang="de-DE"/>
          </a:p>
        </p:txBody>
      </p:sp>
      <p:sp>
        <p:nvSpPr>
          <p:cNvPr id="88067" name="Rectangle 1"/>
          <p:cNvSpPr>
            <a:spLocks noGrp="1" noRot="1" noChangeAspect="1" noChangeArrowheads="1" noTextEdit="1"/>
          </p:cNvSpPr>
          <p:nvPr>
            <p:ph type="sldImg"/>
          </p:nvPr>
        </p:nvSpPr>
        <p:spPr>
          <a:xfrm>
            <a:off x="1141413" y="685800"/>
            <a:ext cx="4575175" cy="3430588"/>
          </a:xfrm>
          <a:ln/>
        </p:spPr>
      </p:sp>
      <p:sp>
        <p:nvSpPr>
          <p:cNvPr id="88068" name="Rectangle 2"/>
          <p:cNvSpPr>
            <a:spLocks noGrp="1" noChangeArrowheads="1"/>
          </p:cNvSpPr>
          <p:nvPr>
            <p:ph type="body" idx="1"/>
          </p:nvPr>
        </p:nvSpPr>
        <p:spPr>
          <a:xfrm>
            <a:off x="915525" y="4344357"/>
            <a:ext cx="5026951" cy="4113169"/>
          </a:xfrm>
          <a:noFill/>
          <a:ln/>
        </p:spPr>
        <p:txBody>
          <a:bodyPr wrap="none" anchor="ctr"/>
          <a:lstStyle/>
          <a:p>
            <a:endParaRPr 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lienbildplatzhalter 1"/>
          <p:cNvSpPr>
            <a:spLocks noGrp="1" noRot="1" noChangeAspect="1" noTextEdit="1"/>
          </p:cNvSpPr>
          <p:nvPr>
            <p:ph type="sldImg"/>
          </p:nvPr>
        </p:nvSpPr>
        <p:spPr>
          <a:ln/>
        </p:spPr>
      </p:sp>
      <p:sp>
        <p:nvSpPr>
          <p:cNvPr id="49155" name="Notizenplatzhalter 2"/>
          <p:cNvSpPr>
            <a:spLocks noGrp="1"/>
          </p:cNvSpPr>
          <p:nvPr>
            <p:ph type="body" idx="1"/>
          </p:nvPr>
        </p:nvSpPr>
        <p:spPr>
          <a:noFill/>
          <a:ln/>
        </p:spPr>
        <p:txBody>
          <a:bodyPr/>
          <a:lstStyle/>
          <a:p>
            <a:endParaRPr lang="en-US" dirty="0"/>
          </a:p>
        </p:txBody>
      </p:sp>
      <p:sp>
        <p:nvSpPr>
          <p:cNvPr id="49156" name="Foliennummernplatzhalter 3"/>
          <p:cNvSpPr>
            <a:spLocks noGrp="1"/>
          </p:cNvSpPr>
          <p:nvPr>
            <p:ph type="sldNum" sz="quarter" idx="5"/>
          </p:nvPr>
        </p:nvSpPr>
        <p:spPr>
          <a:noFill/>
        </p:spPr>
        <p:txBody>
          <a:bodyPr/>
          <a:lstStyle/>
          <a:p>
            <a:fld id="{BCCE4FCF-2625-4CD9-85D8-EDEE52324239}" type="slidenum">
              <a:rPr lang="de-DE" smtClean="0"/>
              <a:pPr/>
              <a:t>6</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7</a:t>
            </a:fld>
            <a:endParaRPr lang="de-DE"/>
          </a:p>
        </p:txBody>
      </p:sp>
    </p:spTree>
    <p:extLst>
      <p:ext uri="{BB962C8B-B14F-4D97-AF65-F5344CB8AC3E}">
        <p14:creationId xmlns:p14="http://schemas.microsoft.com/office/powerpoint/2010/main" val="3667795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8</a:t>
            </a:fld>
            <a:endParaRPr lang="de-DE"/>
          </a:p>
        </p:txBody>
      </p:sp>
    </p:spTree>
    <p:extLst>
      <p:ext uri="{BB962C8B-B14F-4D97-AF65-F5344CB8AC3E}">
        <p14:creationId xmlns:p14="http://schemas.microsoft.com/office/powerpoint/2010/main" val="1529727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9</a:t>
            </a:fld>
            <a:endParaRPr lang="de-DE"/>
          </a:p>
        </p:txBody>
      </p:sp>
    </p:spTree>
    <p:extLst>
      <p:ext uri="{BB962C8B-B14F-4D97-AF65-F5344CB8AC3E}">
        <p14:creationId xmlns:p14="http://schemas.microsoft.com/office/powerpoint/2010/main" val="749420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lgn="just">
              <a:lnSpc>
                <a:spcPct val="120000"/>
              </a:lnSpc>
              <a:buFont typeface="Arial" panose="020B0604020202020204" pitchFamily="34" charset="0"/>
              <a:buNone/>
            </a:pPr>
            <a:endParaRPr lang="de-DE" sz="1800" dirty="0">
              <a:effectLst/>
              <a:latin typeface="Times New Roman" panose="02020603050405020304" pitchFamily="18" charset="0"/>
            </a:endParaRPr>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10</a:t>
            </a:fld>
            <a:endParaRPr lang="de-DE"/>
          </a:p>
        </p:txBody>
      </p:sp>
    </p:spTree>
    <p:extLst>
      <p:ext uri="{BB962C8B-B14F-4D97-AF65-F5344CB8AC3E}">
        <p14:creationId xmlns:p14="http://schemas.microsoft.com/office/powerpoint/2010/main" val="3020134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lgn="just">
              <a:lnSpc>
                <a:spcPct val="120000"/>
              </a:lnSpc>
              <a:buFont typeface="Arial" panose="020B0604020202020204" pitchFamily="34" charset="0"/>
              <a:buNone/>
            </a:pPr>
            <a:endParaRPr lang="de-DE"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11</a:t>
            </a:fld>
            <a:endParaRPr lang="de-DE"/>
          </a:p>
        </p:txBody>
      </p:sp>
    </p:spTree>
    <p:extLst>
      <p:ext uri="{BB962C8B-B14F-4D97-AF65-F5344CB8AC3E}">
        <p14:creationId xmlns:p14="http://schemas.microsoft.com/office/powerpoint/2010/main" val="2234601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357AFE8C-CF92-4071-9715-C6B13ACFA100}" type="slidenum">
              <a:rPr lang="de-DE" smtClean="0"/>
              <a:pPr>
                <a:defRPr/>
              </a:pPr>
              <a:t>12</a:t>
            </a:fld>
            <a:endParaRPr lang="de-DE"/>
          </a:p>
        </p:txBody>
      </p:sp>
    </p:spTree>
    <p:extLst>
      <p:ext uri="{BB962C8B-B14F-4D97-AF65-F5344CB8AC3E}">
        <p14:creationId xmlns:p14="http://schemas.microsoft.com/office/powerpoint/2010/main" val="20699201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Line 7"/>
          <p:cNvSpPr>
            <a:spLocks noChangeShapeType="1"/>
          </p:cNvSpPr>
          <p:nvPr userDrawn="1"/>
        </p:nvSpPr>
        <p:spPr bwMode="auto">
          <a:xfrm>
            <a:off x="0" y="1676400"/>
            <a:ext cx="615950" cy="0"/>
          </a:xfrm>
          <a:prstGeom prst="line">
            <a:avLst/>
          </a:prstGeom>
          <a:noFill/>
          <a:ln w="90043">
            <a:solidFill>
              <a:srgbClr val="A3A3A3"/>
            </a:solidFill>
            <a:round/>
            <a:headEnd/>
            <a:tailEnd/>
          </a:ln>
          <a:effectLst/>
        </p:spPr>
        <p:txBody>
          <a:bodyPr wrap="none" anchor="ctr"/>
          <a:lstStyle/>
          <a:p>
            <a:pPr>
              <a:defRPr/>
            </a:pPr>
            <a:endParaRPr lang="en-US"/>
          </a:p>
        </p:txBody>
      </p:sp>
      <p:sp>
        <p:nvSpPr>
          <p:cNvPr id="3" name="Line 8"/>
          <p:cNvSpPr>
            <a:spLocks noChangeShapeType="1"/>
          </p:cNvSpPr>
          <p:nvPr userDrawn="1"/>
        </p:nvSpPr>
        <p:spPr bwMode="auto">
          <a:xfrm>
            <a:off x="615950" y="1676400"/>
            <a:ext cx="8528050" cy="0"/>
          </a:xfrm>
          <a:prstGeom prst="line">
            <a:avLst/>
          </a:prstGeom>
          <a:noFill/>
          <a:ln w="90043">
            <a:solidFill>
              <a:srgbClr val="000070"/>
            </a:solidFill>
            <a:round/>
            <a:headEnd/>
            <a:tailEnd/>
          </a:ln>
          <a:effectLst/>
        </p:spPr>
        <p:txBody>
          <a:bodyPr wrap="none" anchor="ctr"/>
          <a:lstStyle/>
          <a:p>
            <a:pPr>
              <a:defRPr/>
            </a:pPr>
            <a:endParaRPr lang="en-US"/>
          </a:p>
        </p:txBody>
      </p:sp>
      <p:sp>
        <p:nvSpPr>
          <p:cNvPr id="4" name="Text Box 10"/>
          <p:cNvSpPr txBox="1">
            <a:spLocks noChangeArrowheads="1"/>
          </p:cNvSpPr>
          <p:nvPr userDrawn="1"/>
        </p:nvSpPr>
        <p:spPr bwMode="auto">
          <a:xfrm>
            <a:off x="533400" y="1828800"/>
            <a:ext cx="8081963" cy="265113"/>
          </a:xfrm>
          <a:prstGeom prst="rect">
            <a:avLst/>
          </a:prstGeom>
          <a:noFill/>
          <a:ln w="9525">
            <a:noFill/>
            <a:miter lim="800000"/>
            <a:headEnd/>
            <a:tailEnd/>
          </a:ln>
          <a:effectLst/>
        </p:spPr>
        <p:txBody>
          <a:bodyPr lIns="80165" tIns="40083" rIns="80165" bIns="40083">
            <a:spAutoFit/>
          </a:bodyPr>
          <a:lstStyle/>
          <a:p>
            <a:pPr defTabSz="801688">
              <a:spcBef>
                <a:spcPct val="50000"/>
              </a:spcBef>
              <a:defRPr/>
            </a:pPr>
            <a:r>
              <a:rPr lang="de-DE" sz="1200" b="1" dirty="0">
                <a:solidFill>
                  <a:srgbClr val="000000"/>
                </a:solidFill>
                <a:latin typeface="Arial" pitchFamily="34" charset="0"/>
                <a:cs typeface="Arial" pitchFamily="34" charset="0"/>
              </a:rPr>
              <a:t>AIRCRAFT DESIGN AND SYSTEMS GROUP (AERO)</a:t>
            </a:r>
          </a:p>
        </p:txBody>
      </p:sp>
      <p:pic>
        <p:nvPicPr>
          <p:cNvPr id="5" name="Picture 11" descr="logoAero_l"/>
          <p:cNvPicPr>
            <a:picLocks noChangeAspect="1" noChangeArrowheads="1"/>
          </p:cNvPicPr>
          <p:nvPr userDrawn="1"/>
        </p:nvPicPr>
        <p:blipFill>
          <a:blip r:embed="rId2" cstate="print"/>
          <a:srcRect/>
          <a:stretch>
            <a:fillRect/>
          </a:stretch>
        </p:blipFill>
        <p:spPr bwMode="auto">
          <a:xfrm>
            <a:off x="582613" y="333375"/>
            <a:ext cx="1584325" cy="982663"/>
          </a:xfrm>
          <a:prstGeom prst="rect">
            <a:avLst/>
          </a:prstGeom>
          <a:noFill/>
          <a:ln w="9525">
            <a:noFill/>
            <a:miter lim="800000"/>
            <a:headEnd/>
            <a:tailEnd/>
          </a:ln>
        </p:spPr>
      </p:pic>
      <p:sp>
        <p:nvSpPr>
          <p:cNvPr id="6" name="Line 14"/>
          <p:cNvSpPr>
            <a:spLocks noChangeShapeType="1"/>
          </p:cNvSpPr>
          <p:nvPr userDrawn="1"/>
        </p:nvSpPr>
        <p:spPr bwMode="auto">
          <a:xfrm>
            <a:off x="6629400" y="1658938"/>
            <a:ext cx="0" cy="5199062"/>
          </a:xfrm>
          <a:prstGeom prst="line">
            <a:avLst/>
          </a:prstGeom>
          <a:noFill/>
          <a:ln w="25400">
            <a:solidFill>
              <a:srgbClr val="000070"/>
            </a:solidFill>
            <a:round/>
            <a:headEnd/>
            <a:tailEnd/>
          </a:ln>
          <a:effectLst/>
        </p:spPr>
        <p:txBody>
          <a:bodyPr wrap="none" anchor="ctr"/>
          <a:lstStyle/>
          <a:p>
            <a:pPr>
              <a:defRPr/>
            </a:pPr>
            <a:endParaRPr lang="en-US"/>
          </a:p>
        </p:txBody>
      </p:sp>
      <p:grpSp>
        <p:nvGrpSpPr>
          <p:cNvPr id="7" name="Group 11"/>
          <p:cNvGrpSpPr>
            <a:grpSpLocks/>
          </p:cNvGrpSpPr>
          <p:nvPr userDrawn="1"/>
        </p:nvGrpSpPr>
        <p:grpSpPr bwMode="auto">
          <a:xfrm>
            <a:off x="5003800" y="260350"/>
            <a:ext cx="3787775" cy="1146175"/>
            <a:chOff x="5274" y="532"/>
            <a:chExt cx="5964" cy="1804"/>
          </a:xfrm>
        </p:grpSpPr>
        <p:sp>
          <p:nvSpPr>
            <p:cNvPr id="8" name="Text Box 12"/>
            <p:cNvSpPr txBox="1">
              <a:spLocks noChangeArrowheads="1"/>
            </p:cNvSpPr>
            <p:nvPr/>
          </p:nvSpPr>
          <p:spPr bwMode="auto">
            <a:xfrm>
              <a:off x="5274" y="717"/>
              <a:ext cx="5964" cy="1619"/>
            </a:xfrm>
            <a:prstGeom prst="rect">
              <a:avLst/>
            </a:prstGeom>
            <a:solidFill>
              <a:srgbClr val="FFFFFF"/>
            </a:solidFill>
            <a:ln w="9525">
              <a:noFill/>
              <a:miter lim="800000"/>
              <a:headEnd/>
              <a:tailEnd/>
            </a:ln>
          </p:spPr>
          <p:txBody>
            <a:bodyPr lIns="0" tIns="0" rIns="0" bIns="0"/>
            <a:lstStyle/>
            <a:p>
              <a:pPr>
                <a:spcAft>
                  <a:spcPts val="1000"/>
                </a:spcAft>
                <a:defRPr/>
              </a:pPr>
              <a:endParaRPr lang="en-US" sz="1000" dirty="0">
                <a:solidFill>
                  <a:srgbClr val="000080"/>
                </a:solidFill>
                <a:latin typeface="Frutiger Roman" charset="0"/>
              </a:endParaRPr>
            </a:p>
            <a:p>
              <a:pPr>
                <a:spcBef>
                  <a:spcPts val="0"/>
                </a:spcBef>
                <a:spcAft>
                  <a:spcPts val="600"/>
                </a:spcAft>
                <a:defRPr/>
              </a:pPr>
              <a:endParaRPr lang="en-US" sz="1000" dirty="0">
                <a:solidFill>
                  <a:srgbClr val="000080"/>
                </a:solidFill>
                <a:latin typeface="Frutiger Roman" charset="0"/>
              </a:endParaRPr>
            </a:p>
            <a:p>
              <a:pPr>
                <a:spcBef>
                  <a:spcPts val="0"/>
                </a:spcBef>
                <a:spcAft>
                  <a:spcPts val="600"/>
                </a:spcAft>
                <a:defRPr/>
              </a:pPr>
              <a:r>
                <a:rPr lang="en-US" sz="1000" dirty="0">
                  <a:solidFill>
                    <a:srgbClr val="000080"/>
                  </a:solidFill>
                  <a:latin typeface="Frutiger Roman" charset="0"/>
                </a:rPr>
                <a:t>Hochschule für Angewandte Wissenschaften Hamburg</a:t>
              </a:r>
            </a:p>
            <a:p>
              <a:pPr algn="r">
                <a:spcAft>
                  <a:spcPts val="1000"/>
                </a:spcAft>
                <a:defRPr/>
              </a:pPr>
              <a:r>
                <a:rPr lang="en-US" sz="1000" i="1" dirty="0">
                  <a:solidFill>
                    <a:srgbClr val="000080"/>
                  </a:solidFill>
                  <a:latin typeface="Frutiger Roman" charset="0"/>
                </a:rPr>
                <a:t>Hamburg University of Applied Sciences</a:t>
              </a:r>
              <a:endParaRPr lang="en-US" dirty="0"/>
            </a:p>
          </p:txBody>
        </p:sp>
        <p:grpSp>
          <p:nvGrpSpPr>
            <p:cNvPr id="9" name="Group 13"/>
            <p:cNvGrpSpPr>
              <a:grpSpLocks/>
            </p:cNvGrpSpPr>
            <p:nvPr/>
          </p:nvGrpSpPr>
          <p:grpSpPr bwMode="auto">
            <a:xfrm>
              <a:off x="8901" y="546"/>
              <a:ext cx="790" cy="798"/>
              <a:chOff x="3398" y="2893"/>
              <a:chExt cx="1077" cy="1010"/>
            </a:xfrm>
          </p:grpSpPr>
          <p:grpSp>
            <p:nvGrpSpPr>
              <p:cNvPr id="10" name="Group 14"/>
              <p:cNvGrpSpPr>
                <a:grpSpLocks/>
              </p:cNvGrpSpPr>
              <p:nvPr/>
            </p:nvGrpSpPr>
            <p:grpSpPr bwMode="auto">
              <a:xfrm>
                <a:off x="3398" y="2893"/>
                <a:ext cx="1077" cy="143"/>
                <a:chOff x="3398" y="2893"/>
                <a:chExt cx="1077" cy="143"/>
              </a:xfrm>
            </p:grpSpPr>
            <p:sp>
              <p:nvSpPr>
                <p:cNvPr id="20" name="Line 15"/>
                <p:cNvSpPr>
                  <a:spLocks noChangeShapeType="1"/>
                </p:cNvSpPr>
                <p:nvPr/>
              </p:nvSpPr>
              <p:spPr bwMode="auto">
                <a:xfrm>
                  <a:off x="3688" y="3037"/>
                  <a:ext cx="787" cy="0"/>
                </a:xfrm>
                <a:prstGeom prst="line">
                  <a:avLst/>
                </a:prstGeom>
                <a:noFill/>
                <a:ln w="44450">
                  <a:solidFill>
                    <a:srgbClr val="000080"/>
                  </a:solidFill>
                  <a:round/>
                  <a:headEnd/>
                  <a:tailEnd/>
                </a:ln>
              </p:spPr>
              <p:txBody>
                <a:bodyPr/>
                <a:lstStyle/>
                <a:p>
                  <a:pPr>
                    <a:defRPr/>
                  </a:pPr>
                  <a:endParaRPr lang="en-US"/>
                </a:p>
              </p:txBody>
            </p:sp>
            <p:sp>
              <p:nvSpPr>
                <p:cNvPr id="21" name="Line 16"/>
                <p:cNvSpPr>
                  <a:spLocks noChangeShapeType="1"/>
                </p:cNvSpPr>
                <p:nvPr/>
              </p:nvSpPr>
              <p:spPr bwMode="auto">
                <a:xfrm>
                  <a:off x="3398" y="2894"/>
                  <a:ext cx="791" cy="0"/>
                </a:xfrm>
                <a:prstGeom prst="line">
                  <a:avLst/>
                </a:prstGeom>
                <a:noFill/>
                <a:ln w="44450">
                  <a:solidFill>
                    <a:srgbClr val="99CCFF"/>
                  </a:solidFill>
                  <a:round/>
                  <a:headEnd/>
                  <a:tailEnd/>
                </a:ln>
              </p:spPr>
              <p:txBody>
                <a:bodyPr/>
                <a:lstStyle/>
                <a:p>
                  <a:pPr>
                    <a:defRPr/>
                  </a:pPr>
                  <a:endParaRPr lang="en-US"/>
                </a:p>
              </p:txBody>
            </p:sp>
          </p:grpSp>
          <p:grpSp>
            <p:nvGrpSpPr>
              <p:cNvPr id="11" name="Group 17"/>
              <p:cNvGrpSpPr>
                <a:grpSpLocks/>
              </p:cNvGrpSpPr>
              <p:nvPr/>
            </p:nvGrpSpPr>
            <p:grpSpPr bwMode="auto">
              <a:xfrm>
                <a:off x="3398" y="3761"/>
                <a:ext cx="1077" cy="142"/>
                <a:chOff x="3398" y="2892"/>
                <a:chExt cx="1077" cy="142"/>
              </a:xfrm>
            </p:grpSpPr>
            <p:sp>
              <p:nvSpPr>
                <p:cNvPr id="18" name="Line 18"/>
                <p:cNvSpPr>
                  <a:spLocks noChangeShapeType="1"/>
                </p:cNvSpPr>
                <p:nvPr/>
              </p:nvSpPr>
              <p:spPr bwMode="auto">
                <a:xfrm>
                  <a:off x="3688" y="3034"/>
                  <a:ext cx="787" cy="0"/>
                </a:xfrm>
                <a:prstGeom prst="line">
                  <a:avLst/>
                </a:prstGeom>
                <a:noFill/>
                <a:ln w="44450">
                  <a:solidFill>
                    <a:srgbClr val="000080"/>
                  </a:solidFill>
                  <a:round/>
                  <a:headEnd/>
                  <a:tailEnd/>
                </a:ln>
              </p:spPr>
              <p:txBody>
                <a:bodyPr/>
                <a:lstStyle/>
                <a:p>
                  <a:pPr>
                    <a:defRPr/>
                  </a:pPr>
                  <a:endParaRPr lang="en-US"/>
                </a:p>
              </p:txBody>
            </p:sp>
            <p:sp>
              <p:nvSpPr>
                <p:cNvPr id="19" name="Line 19"/>
                <p:cNvSpPr>
                  <a:spLocks noChangeShapeType="1"/>
                </p:cNvSpPr>
                <p:nvPr/>
              </p:nvSpPr>
              <p:spPr bwMode="auto">
                <a:xfrm>
                  <a:off x="3398" y="2892"/>
                  <a:ext cx="791" cy="0"/>
                </a:xfrm>
                <a:prstGeom prst="line">
                  <a:avLst/>
                </a:prstGeom>
                <a:noFill/>
                <a:ln w="44450">
                  <a:solidFill>
                    <a:srgbClr val="99CCFF"/>
                  </a:solidFill>
                  <a:round/>
                  <a:headEnd/>
                  <a:tailEnd/>
                </a:ln>
              </p:spPr>
              <p:txBody>
                <a:bodyPr/>
                <a:lstStyle/>
                <a:p>
                  <a:pPr>
                    <a:defRPr/>
                  </a:pPr>
                  <a:endParaRPr lang="en-US"/>
                </a:p>
              </p:txBody>
            </p:sp>
          </p:grpSp>
          <p:grpSp>
            <p:nvGrpSpPr>
              <p:cNvPr id="12" name="Group 20"/>
              <p:cNvGrpSpPr>
                <a:grpSpLocks/>
              </p:cNvGrpSpPr>
              <p:nvPr/>
            </p:nvGrpSpPr>
            <p:grpSpPr bwMode="auto">
              <a:xfrm>
                <a:off x="3398" y="3479"/>
                <a:ext cx="1077" cy="142"/>
                <a:chOff x="3398" y="2893"/>
                <a:chExt cx="1077" cy="142"/>
              </a:xfrm>
            </p:grpSpPr>
            <p:sp>
              <p:nvSpPr>
                <p:cNvPr id="16" name="Line 21"/>
                <p:cNvSpPr>
                  <a:spLocks noChangeShapeType="1"/>
                </p:cNvSpPr>
                <p:nvPr/>
              </p:nvSpPr>
              <p:spPr bwMode="auto">
                <a:xfrm>
                  <a:off x="3688" y="3036"/>
                  <a:ext cx="787" cy="0"/>
                </a:xfrm>
                <a:prstGeom prst="line">
                  <a:avLst/>
                </a:prstGeom>
                <a:noFill/>
                <a:ln w="44450">
                  <a:solidFill>
                    <a:srgbClr val="000080"/>
                  </a:solidFill>
                  <a:round/>
                  <a:headEnd/>
                  <a:tailEnd/>
                </a:ln>
              </p:spPr>
              <p:txBody>
                <a:bodyPr/>
                <a:lstStyle/>
                <a:p>
                  <a:pPr>
                    <a:defRPr/>
                  </a:pPr>
                  <a:endParaRPr lang="en-US"/>
                </a:p>
              </p:txBody>
            </p:sp>
            <p:sp>
              <p:nvSpPr>
                <p:cNvPr id="17" name="Line 22"/>
                <p:cNvSpPr>
                  <a:spLocks noChangeShapeType="1"/>
                </p:cNvSpPr>
                <p:nvPr/>
              </p:nvSpPr>
              <p:spPr bwMode="auto">
                <a:xfrm>
                  <a:off x="3398" y="2893"/>
                  <a:ext cx="791" cy="0"/>
                </a:xfrm>
                <a:prstGeom prst="line">
                  <a:avLst/>
                </a:prstGeom>
                <a:noFill/>
                <a:ln w="44450">
                  <a:solidFill>
                    <a:srgbClr val="99CCFF"/>
                  </a:solidFill>
                  <a:round/>
                  <a:headEnd/>
                  <a:tailEnd/>
                </a:ln>
              </p:spPr>
              <p:txBody>
                <a:bodyPr/>
                <a:lstStyle/>
                <a:p>
                  <a:pPr>
                    <a:defRPr/>
                  </a:pPr>
                  <a:endParaRPr lang="en-US"/>
                </a:p>
              </p:txBody>
            </p:sp>
          </p:grpSp>
          <p:grpSp>
            <p:nvGrpSpPr>
              <p:cNvPr id="13" name="Group 23"/>
              <p:cNvGrpSpPr>
                <a:grpSpLocks/>
              </p:cNvGrpSpPr>
              <p:nvPr/>
            </p:nvGrpSpPr>
            <p:grpSpPr bwMode="auto">
              <a:xfrm>
                <a:off x="3398" y="3181"/>
                <a:ext cx="1077" cy="140"/>
                <a:chOff x="3398" y="2897"/>
                <a:chExt cx="1077" cy="140"/>
              </a:xfrm>
            </p:grpSpPr>
            <p:sp>
              <p:nvSpPr>
                <p:cNvPr id="14" name="Line 24"/>
                <p:cNvSpPr>
                  <a:spLocks noChangeShapeType="1"/>
                </p:cNvSpPr>
                <p:nvPr/>
              </p:nvSpPr>
              <p:spPr bwMode="auto">
                <a:xfrm>
                  <a:off x="3688" y="3037"/>
                  <a:ext cx="787" cy="0"/>
                </a:xfrm>
                <a:prstGeom prst="line">
                  <a:avLst/>
                </a:prstGeom>
                <a:noFill/>
                <a:ln w="44450">
                  <a:solidFill>
                    <a:srgbClr val="000080"/>
                  </a:solidFill>
                  <a:round/>
                  <a:headEnd/>
                  <a:tailEnd/>
                </a:ln>
              </p:spPr>
              <p:txBody>
                <a:bodyPr/>
                <a:lstStyle/>
                <a:p>
                  <a:pPr>
                    <a:defRPr/>
                  </a:pPr>
                  <a:endParaRPr lang="en-US"/>
                </a:p>
              </p:txBody>
            </p:sp>
            <p:sp>
              <p:nvSpPr>
                <p:cNvPr id="15" name="Line 25"/>
                <p:cNvSpPr>
                  <a:spLocks noChangeShapeType="1"/>
                </p:cNvSpPr>
                <p:nvPr/>
              </p:nvSpPr>
              <p:spPr bwMode="auto">
                <a:xfrm>
                  <a:off x="3398" y="2898"/>
                  <a:ext cx="791" cy="0"/>
                </a:xfrm>
                <a:prstGeom prst="line">
                  <a:avLst/>
                </a:prstGeom>
                <a:noFill/>
                <a:ln w="44450">
                  <a:solidFill>
                    <a:srgbClr val="99CCFF"/>
                  </a:solidFill>
                  <a:round/>
                  <a:headEnd/>
                  <a:tailEnd/>
                </a:ln>
              </p:spPr>
              <p:txBody>
                <a:bodyPr/>
                <a:lstStyle/>
                <a:p>
                  <a:pPr>
                    <a:defRPr/>
                  </a:pPr>
                  <a:endParaRPr lang="en-US"/>
                </a:p>
              </p:txBody>
            </p:sp>
          </p:grpSp>
        </p:gr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522288" y="1630363"/>
            <a:ext cx="8226425" cy="447675"/>
          </a:xfrm>
          <a:prstGeom prst="rect">
            <a:avLst/>
          </a:prstGeom>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a:xfrm>
            <a:off x="519113" y="2200275"/>
            <a:ext cx="8229600" cy="4108450"/>
          </a:xfrm>
          <a:prstGeom prst="rect">
            <a:avLst/>
          </a:prstGeo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91313" y="1630363"/>
            <a:ext cx="2057400" cy="4678362"/>
          </a:xfrm>
          <a:prstGeom prst="rect">
            <a:avLst/>
          </a:prstGeo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519113" y="1630363"/>
            <a:ext cx="6019800" cy="4678362"/>
          </a:xfrm>
          <a:prstGeom prst="rect">
            <a:avLst/>
          </a:prstGeo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22288" y="1630363"/>
            <a:ext cx="8226425" cy="447675"/>
          </a:xfrm>
          <a:prstGeom prst="rect">
            <a:avLst/>
          </a:prstGeom>
        </p:spPr>
        <p:txBody>
          <a:bodyPr/>
          <a:lstStyle/>
          <a:p>
            <a:r>
              <a:rPr lang="de-DE"/>
              <a:t>Titelmasterformat durch Klicken bearbeiten</a:t>
            </a:r>
            <a:endParaRPr lang="en-US"/>
          </a:p>
        </p:txBody>
      </p:sp>
      <p:sp>
        <p:nvSpPr>
          <p:cNvPr id="3" name="Textplatzhalter 2"/>
          <p:cNvSpPr>
            <a:spLocks noGrp="1"/>
          </p:cNvSpPr>
          <p:nvPr>
            <p:ph type="body" sz="half" idx="1"/>
          </p:nvPr>
        </p:nvSpPr>
        <p:spPr>
          <a:xfrm>
            <a:off x="519113" y="2200275"/>
            <a:ext cx="4038600" cy="4108450"/>
          </a:xfrm>
          <a:prstGeom prst="rect">
            <a:avLst/>
          </a:prstGeo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4710113" y="2200275"/>
            <a:ext cx="4038600" cy="4108450"/>
          </a:xfrm>
          <a:prstGeom prst="rect">
            <a:avLst/>
          </a:prstGeo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19113" y="2200277"/>
            <a:ext cx="8228012" cy="41068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1" y="2130427"/>
            <a:ext cx="7772400" cy="1470025"/>
          </a:xfrm>
        </p:spPr>
        <p:txBody>
          <a:bodyPr/>
          <a:lstStyle/>
          <a:p>
            <a:r>
              <a:rPr lang="es-ES"/>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ES_tradnl"/>
          </a:p>
        </p:txBody>
      </p:sp>
    </p:spTree>
    <p:extLst>
      <p:ext uri="{BB962C8B-B14F-4D97-AF65-F5344CB8AC3E}">
        <p14:creationId xmlns:p14="http://schemas.microsoft.com/office/powerpoint/2010/main" val="5498908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extLst>
      <p:ext uri="{BB962C8B-B14F-4D97-AF65-F5344CB8AC3E}">
        <p14:creationId xmlns:p14="http://schemas.microsoft.com/office/powerpoint/2010/main" val="29094886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2"/>
            <a:ext cx="7772400" cy="1362075"/>
          </a:xfrm>
        </p:spPr>
        <p:txBody>
          <a:bodyPr anchor="t"/>
          <a:lstStyle>
            <a:lvl1pPr algn="l">
              <a:defRPr sz="4000" b="1" cap="all"/>
            </a:lvl1pPr>
          </a:lstStyle>
          <a:p>
            <a:r>
              <a:rPr lang="es-ES"/>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extLst>
      <p:ext uri="{BB962C8B-B14F-4D97-AF65-F5344CB8AC3E}">
        <p14:creationId xmlns:p14="http://schemas.microsoft.com/office/powerpoint/2010/main" val="2191629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contenido"/>
          <p:cNvSpPr>
            <a:spLocks noGrp="1"/>
          </p:cNvSpPr>
          <p:nvPr>
            <p:ph sz="half" idx="1"/>
          </p:nvPr>
        </p:nvSpPr>
        <p:spPr>
          <a:xfrm>
            <a:off x="519113" y="2200277"/>
            <a:ext cx="4037012" cy="4106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contenido"/>
          <p:cNvSpPr>
            <a:spLocks noGrp="1"/>
          </p:cNvSpPr>
          <p:nvPr>
            <p:ph sz="half" idx="2"/>
          </p:nvPr>
        </p:nvSpPr>
        <p:spPr>
          <a:xfrm>
            <a:off x="4708525" y="2200277"/>
            <a:ext cx="4038600" cy="4106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extLst>
      <p:ext uri="{BB962C8B-B14F-4D97-AF65-F5344CB8AC3E}">
        <p14:creationId xmlns:p14="http://schemas.microsoft.com/office/powerpoint/2010/main" val="32061987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extLst>
      <p:ext uri="{BB962C8B-B14F-4D97-AF65-F5344CB8AC3E}">
        <p14:creationId xmlns:p14="http://schemas.microsoft.com/office/powerpoint/2010/main" val="3329471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Tree>
    <p:extLst>
      <p:ext uri="{BB962C8B-B14F-4D97-AF65-F5344CB8AC3E}">
        <p14:creationId xmlns:p14="http://schemas.microsoft.com/office/powerpoint/2010/main" val="1911861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22288" y="1630363"/>
            <a:ext cx="8226425" cy="447675"/>
          </a:xfrm>
          <a:prstGeom prst="rect">
            <a:avLst/>
          </a:prstGeom>
        </p:spPr>
        <p:txBody>
          <a:bodyPr/>
          <a:lstStyle>
            <a:lvl1pPr>
              <a:defRPr>
                <a:latin typeface="Arial" pitchFamily="34" charset="0"/>
                <a:cs typeface="Arial" pitchFamily="34" charset="0"/>
              </a:defRPr>
            </a:lvl1pPr>
          </a:lstStyle>
          <a:p>
            <a:r>
              <a:rPr lang="de-DE" dirty="0"/>
              <a:t>Titelmasterformat durch Klicken bearbeiten</a:t>
            </a:r>
            <a:endParaRPr lang="en-US" dirty="0"/>
          </a:p>
        </p:txBody>
      </p:sp>
      <p:sp>
        <p:nvSpPr>
          <p:cNvPr id="3" name="Inhaltsplatzhalter 2"/>
          <p:cNvSpPr>
            <a:spLocks noGrp="1"/>
          </p:cNvSpPr>
          <p:nvPr>
            <p:ph idx="1"/>
          </p:nvPr>
        </p:nvSpPr>
        <p:spPr>
          <a:xfrm>
            <a:off x="519113" y="2200275"/>
            <a:ext cx="8229600" cy="4108450"/>
          </a:xfrm>
          <a:prstGeom prst="rect">
            <a:avLst/>
          </a:prstGeo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07592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2000" b="1"/>
            </a:lvl1pPr>
          </a:lstStyle>
          <a:p>
            <a:r>
              <a:rPr lang="es-ES"/>
              <a:t>Haga clic para modificar el estilo de título del patrón</a:t>
            </a:r>
            <a:endParaRPr lang="es-ES_tradnl"/>
          </a:p>
        </p:txBody>
      </p:sp>
      <p:sp>
        <p:nvSpPr>
          <p:cNvPr id="3" name="2 Marcador de contenido"/>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texto"/>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19357593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18015564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extLst>
      <p:ext uri="{BB962C8B-B14F-4D97-AF65-F5344CB8AC3E}">
        <p14:creationId xmlns:p14="http://schemas.microsoft.com/office/powerpoint/2010/main" val="19451176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91313" y="1630365"/>
            <a:ext cx="2055812" cy="4676775"/>
          </a:xfrm>
        </p:spPr>
        <p:txBody>
          <a:bodyPr vert="eaVert"/>
          <a:lstStyle/>
          <a:p>
            <a:r>
              <a:rPr lang="es-ES"/>
              <a:t>Haga clic para modificar el estilo de título del patrón</a:t>
            </a:r>
            <a:endParaRPr lang="es-ES_tradnl"/>
          </a:p>
        </p:txBody>
      </p:sp>
      <p:sp>
        <p:nvSpPr>
          <p:cNvPr id="3" name="2 Marcador de texto vertical"/>
          <p:cNvSpPr>
            <a:spLocks noGrp="1"/>
          </p:cNvSpPr>
          <p:nvPr>
            <p:ph type="body" orient="vert" idx="1"/>
          </p:nvPr>
        </p:nvSpPr>
        <p:spPr>
          <a:xfrm>
            <a:off x="519114" y="1630365"/>
            <a:ext cx="6019800" cy="467677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extLst>
      <p:ext uri="{BB962C8B-B14F-4D97-AF65-F5344CB8AC3E}">
        <p14:creationId xmlns:p14="http://schemas.microsoft.com/office/powerpoint/2010/main" val="36214780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22289" y="1630365"/>
            <a:ext cx="8224837" cy="446087"/>
          </a:xfrm>
        </p:spPr>
        <p:txBody>
          <a:bodyPr/>
          <a:lstStyle/>
          <a:p>
            <a:r>
              <a:rPr lang="es-ES"/>
              <a:t>Haga clic para modificar el estilo de título del patrón</a:t>
            </a:r>
            <a:endParaRPr lang="es-ES_tradnl"/>
          </a:p>
        </p:txBody>
      </p:sp>
      <p:sp>
        <p:nvSpPr>
          <p:cNvPr id="3" name="2 Marcador de texto"/>
          <p:cNvSpPr>
            <a:spLocks noGrp="1"/>
          </p:cNvSpPr>
          <p:nvPr>
            <p:ph type="body" sz="half" idx="1"/>
          </p:nvPr>
        </p:nvSpPr>
        <p:spPr>
          <a:xfrm>
            <a:off x="519113" y="2200277"/>
            <a:ext cx="4037012" cy="41068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contenido"/>
          <p:cNvSpPr>
            <a:spLocks noGrp="1"/>
          </p:cNvSpPr>
          <p:nvPr>
            <p:ph sz="half" idx="2"/>
          </p:nvPr>
        </p:nvSpPr>
        <p:spPr>
          <a:xfrm>
            <a:off x="4708525" y="2200277"/>
            <a:ext cx="4038600" cy="41068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extLst>
      <p:ext uri="{BB962C8B-B14F-4D97-AF65-F5344CB8AC3E}">
        <p14:creationId xmlns:p14="http://schemas.microsoft.com/office/powerpoint/2010/main" val="42784019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reserve="1">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522289" y="1630365"/>
            <a:ext cx="8224837" cy="446087"/>
          </a:xfrm>
        </p:spPr>
        <p:txBody>
          <a:bodyPr/>
          <a:lstStyle/>
          <a:p>
            <a:r>
              <a:rPr lang="es-ES"/>
              <a:t>Haga clic para modificar el estilo de título del patrón</a:t>
            </a:r>
            <a:endParaRPr lang="es-ES_tradnl"/>
          </a:p>
        </p:txBody>
      </p:sp>
      <p:sp>
        <p:nvSpPr>
          <p:cNvPr id="3" name="2 Marcador de texto"/>
          <p:cNvSpPr>
            <a:spLocks noGrp="1"/>
          </p:cNvSpPr>
          <p:nvPr>
            <p:ph type="body" sz="half" idx="1"/>
          </p:nvPr>
        </p:nvSpPr>
        <p:spPr>
          <a:xfrm>
            <a:off x="519113" y="2200277"/>
            <a:ext cx="4037012" cy="41068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contenido"/>
          <p:cNvSpPr>
            <a:spLocks noGrp="1"/>
          </p:cNvSpPr>
          <p:nvPr>
            <p:ph sz="quarter" idx="2"/>
          </p:nvPr>
        </p:nvSpPr>
        <p:spPr>
          <a:xfrm>
            <a:off x="4708525" y="2200275"/>
            <a:ext cx="4038600" cy="19764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4 Marcador de contenido"/>
          <p:cNvSpPr>
            <a:spLocks noGrp="1"/>
          </p:cNvSpPr>
          <p:nvPr>
            <p:ph sz="quarter" idx="3"/>
          </p:nvPr>
        </p:nvSpPr>
        <p:spPr>
          <a:xfrm>
            <a:off x="4708525" y="4329115"/>
            <a:ext cx="4038600" cy="1978025"/>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extLst>
      <p:ext uri="{BB962C8B-B14F-4D97-AF65-F5344CB8AC3E}">
        <p14:creationId xmlns:p14="http://schemas.microsoft.com/office/powerpoint/2010/main" val="38700148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22289" y="1630365"/>
            <a:ext cx="8224837" cy="446087"/>
          </a:xfrm>
        </p:spPr>
        <p:txBody>
          <a:bodyPr/>
          <a:lstStyle/>
          <a:p>
            <a:r>
              <a:rPr lang="de-DE"/>
              <a:t>Titelmasterformat durch Klicken bearbeiten</a:t>
            </a:r>
          </a:p>
        </p:txBody>
      </p:sp>
      <p:sp>
        <p:nvSpPr>
          <p:cNvPr id="3" name="Inhaltsplatzhalter 2"/>
          <p:cNvSpPr>
            <a:spLocks noGrp="1"/>
          </p:cNvSpPr>
          <p:nvPr>
            <p:ph idx="1"/>
          </p:nvPr>
        </p:nvSpPr>
        <p:spPr>
          <a:xfrm>
            <a:off x="519113" y="2200277"/>
            <a:ext cx="8228012" cy="4106863"/>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15968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519113" y="1630365"/>
            <a:ext cx="8228012" cy="467677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137638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8668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endParaRPr lang="en-US"/>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522288" y="1630363"/>
            <a:ext cx="8226425" cy="447675"/>
          </a:xfrm>
          <a:prstGeom prst="rect">
            <a:avLst/>
          </a:prstGeom>
        </p:spPr>
        <p:txBody>
          <a:bodyPr/>
          <a:lstStyle/>
          <a:p>
            <a:r>
              <a:rPr lang="de-DE"/>
              <a:t>Titelmasterformat durch Klicken bearbeiten</a:t>
            </a:r>
            <a:endParaRPr lang="en-US"/>
          </a:p>
        </p:txBody>
      </p:sp>
      <p:sp>
        <p:nvSpPr>
          <p:cNvPr id="3" name="Inhaltsplatzhalter 2"/>
          <p:cNvSpPr>
            <a:spLocks noGrp="1"/>
          </p:cNvSpPr>
          <p:nvPr>
            <p:ph sz="half" idx="1"/>
          </p:nvPr>
        </p:nvSpPr>
        <p:spPr>
          <a:xfrm>
            <a:off x="519113" y="2200275"/>
            <a:ext cx="4038600" cy="41084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4710113" y="2200275"/>
            <a:ext cx="4038600" cy="41084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endParaRPr lang="en-US"/>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522288" y="1630363"/>
            <a:ext cx="8226425" cy="447675"/>
          </a:xfrm>
          <a:prstGeom prst="rect">
            <a:avLst/>
          </a:prstGeom>
        </p:spPr>
        <p:txBody>
          <a:bodyPr/>
          <a:lstStyle/>
          <a:p>
            <a:r>
              <a:rPr lang="de-DE"/>
              <a:t>Titelmasterformat durch Klicken bearbeiten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endParaRPr lang="en-US"/>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endParaRPr lang="en-US"/>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theme" Target="../theme/theme2.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image" Target="../media/image2.png"/><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Line 4"/>
          <p:cNvSpPr>
            <a:spLocks noChangeShapeType="1"/>
          </p:cNvSpPr>
          <p:nvPr userDrawn="1"/>
        </p:nvSpPr>
        <p:spPr bwMode="auto">
          <a:xfrm>
            <a:off x="0" y="6381750"/>
            <a:ext cx="615950" cy="0"/>
          </a:xfrm>
          <a:prstGeom prst="line">
            <a:avLst/>
          </a:prstGeom>
          <a:noFill/>
          <a:ln w="19050">
            <a:solidFill>
              <a:schemeClr val="tx1"/>
            </a:solidFill>
            <a:round/>
            <a:headEnd/>
            <a:tailEnd/>
          </a:ln>
          <a:effectLst/>
        </p:spPr>
        <p:txBody>
          <a:bodyPr wrap="none" anchor="ctr"/>
          <a:lstStyle/>
          <a:p>
            <a:pPr>
              <a:defRPr/>
            </a:pPr>
            <a:endParaRPr lang="en-US"/>
          </a:p>
        </p:txBody>
      </p:sp>
      <p:sp>
        <p:nvSpPr>
          <p:cNvPr id="33797" name="Rectangle 5"/>
          <p:cNvSpPr>
            <a:spLocks noChangeArrowheads="1"/>
          </p:cNvSpPr>
          <p:nvPr/>
        </p:nvSpPr>
        <p:spPr bwMode="auto">
          <a:xfrm>
            <a:off x="2700338" y="6427788"/>
            <a:ext cx="3228975" cy="457200"/>
          </a:xfrm>
          <a:prstGeom prst="rect">
            <a:avLst/>
          </a:prstGeom>
          <a:noFill/>
          <a:ln w="9525">
            <a:noFill/>
            <a:miter lim="800000"/>
            <a:headEnd/>
            <a:tailEnd/>
          </a:ln>
          <a:effectLst/>
        </p:spPr>
        <p:txBody>
          <a:bodyPr lIns="91428" tIns="45715" rIns="91428" bIns="45715"/>
          <a:lstStyle/>
          <a:p>
            <a:pPr algn="ctr">
              <a:defRPr/>
            </a:pPr>
            <a:r>
              <a:rPr lang="de-DE" sz="1000" dirty="0">
                <a:solidFill>
                  <a:srgbClr val="000000"/>
                </a:solidFill>
                <a:latin typeface="Arial" pitchFamily="34" charset="0"/>
                <a:cs typeface="Arial" pitchFamily="34" charset="0"/>
              </a:rPr>
              <a:t>SAWE 2024</a:t>
            </a:r>
          </a:p>
          <a:p>
            <a:pPr algn="ctr">
              <a:defRPr/>
            </a:pPr>
            <a:r>
              <a:rPr lang="de-DE" sz="1000" dirty="0">
                <a:solidFill>
                  <a:srgbClr val="000000"/>
                </a:solidFill>
                <a:latin typeface="Arial" pitchFamily="34" charset="0"/>
                <a:cs typeface="Arial" pitchFamily="34" charset="0"/>
              </a:rPr>
              <a:t>Online, 2024-05-22</a:t>
            </a:r>
          </a:p>
        </p:txBody>
      </p:sp>
      <p:pic>
        <p:nvPicPr>
          <p:cNvPr id="3076" name="Picture 6" descr="logoAero_l"/>
          <p:cNvPicPr>
            <a:picLocks noChangeAspect="1" noChangeArrowheads="1"/>
          </p:cNvPicPr>
          <p:nvPr userDrawn="1"/>
        </p:nvPicPr>
        <p:blipFill>
          <a:blip r:embed="rId15" cstate="print"/>
          <a:srcRect/>
          <a:stretch>
            <a:fillRect/>
          </a:stretch>
        </p:blipFill>
        <p:spPr bwMode="auto">
          <a:xfrm>
            <a:off x="8496300" y="6464300"/>
            <a:ext cx="504825" cy="312738"/>
          </a:xfrm>
          <a:prstGeom prst="rect">
            <a:avLst/>
          </a:prstGeom>
          <a:noFill/>
          <a:ln w="9525">
            <a:noFill/>
            <a:miter lim="800000"/>
            <a:headEnd/>
            <a:tailEnd/>
          </a:ln>
        </p:spPr>
      </p:pic>
      <p:sp>
        <p:nvSpPr>
          <p:cNvPr id="33799" name="Rectangle 7"/>
          <p:cNvSpPr>
            <a:spLocks noChangeArrowheads="1"/>
          </p:cNvSpPr>
          <p:nvPr userDrawn="1"/>
        </p:nvSpPr>
        <p:spPr bwMode="auto">
          <a:xfrm>
            <a:off x="395288" y="6427788"/>
            <a:ext cx="3671887" cy="385762"/>
          </a:xfrm>
          <a:prstGeom prst="rect">
            <a:avLst/>
          </a:prstGeom>
          <a:noFill/>
          <a:ln w="9525">
            <a:noFill/>
            <a:miter lim="800000"/>
            <a:headEnd/>
            <a:tailEnd/>
          </a:ln>
          <a:effectLst/>
        </p:spPr>
        <p:txBody>
          <a:bodyPr lIns="91428" tIns="45715" rIns="91428" bIns="45715"/>
          <a:lstStyle/>
          <a:p>
            <a:pPr>
              <a:defRPr/>
            </a:pPr>
            <a:r>
              <a:rPr lang="de-DE" sz="1000" dirty="0">
                <a:solidFill>
                  <a:srgbClr val="000000"/>
                </a:solidFill>
                <a:latin typeface="Arial" pitchFamily="34" charset="0"/>
                <a:cs typeface="Arial" pitchFamily="34" charset="0"/>
              </a:rPr>
              <a:t>Dieter Scholz</a:t>
            </a:r>
          </a:p>
          <a:p>
            <a:pPr>
              <a:defRPr/>
            </a:pPr>
            <a:r>
              <a:rPr lang="en-US" sz="1000" noProof="0" dirty="0">
                <a:solidFill>
                  <a:srgbClr val="000000"/>
                </a:solidFill>
                <a:latin typeface="Arial" pitchFamily="34" charset="0"/>
                <a:cs typeface="Arial" pitchFamily="34" charset="0"/>
              </a:rPr>
              <a:t>Wing Design Regarding Mass and Drag </a:t>
            </a:r>
            <a:endParaRPr lang="de-DE" sz="1000" noProof="0" dirty="0">
              <a:solidFill>
                <a:srgbClr val="000000"/>
              </a:solidFill>
              <a:latin typeface="Arial" pitchFamily="34" charset="0"/>
              <a:cs typeface="Arial" pitchFamily="34" charset="0"/>
            </a:endParaRPr>
          </a:p>
        </p:txBody>
      </p:sp>
      <p:sp>
        <p:nvSpPr>
          <p:cNvPr id="33804" name="Line 12"/>
          <p:cNvSpPr>
            <a:spLocks noChangeShapeType="1"/>
          </p:cNvSpPr>
          <p:nvPr userDrawn="1"/>
        </p:nvSpPr>
        <p:spPr bwMode="auto">
          <a:xfrm>
            <a:off x="0" y="908050"/>
            <a:ext cx="615950" cy="0"/>
          </a:xfrm>
          <a:prstGeom prst="line">
            <a:avLst/>
          </a:prstGeom>
          <a:noFill/>
          <a:ln w="90043">
            <a:solidFill>
              <a:srgbClr val="A3A3A3"/>
            </a:solidFill>
            <a:round/>
            <a:headEnd/>
            <a:tailEnd/>
          </a:ln>
          <a:effectLst/>
        </p:spPr>
        <p:txBody>
          <a:bodyPr wrap="none" anchor="ctr"/>
          <a:lstStyle/>
          <a:p>
            <a:pPr>
              <a:defRPr/>
            </a:pPr>
            <a:endParaRPr lang="en-US"/>
          </a:p>
        </p:txBody>
      </p:sp>
      <p:sp>
        <p:nvSpPr>
          <p:cNvPr id="33805" name="Line 13"/>
          <p:cNvSpPr>
            <a:spLocks noChangeShapeType="1"/>
          </p:cNvSpPr>
          <p:nvPr userDrawn="1"/>
        </p:nvSpPr>
        <p:spPr bwMode="auto">
          <a:xfrm>
            <a:off x="615950" y="908050"/>
            <a:ext cx="8528050" cy="0"/>
          </a:xfrm>
          <a:prstGeom prst="line">
            <a:avLst/>
          </a:prstGeom>
          <a:noFill/>
          <a:ln w="90043">
            <a:solidFill>
              <a:srgbClr val="000070"/>
            </a:solidFill>
            <a:round/>
            <a:headEnd/>
            <a:tailEnd/>
          </a:ln>
          <a:effectLst/>
        </p:spPr>
        <p:txBody>
          <a:bodyPr wrap="none" anchor="ctr"/>
          <a:lstStyle/>
          <a:p>
            <a:pPr>
              <a:defRPr/>
            </a:pPr>
            <a:endParaRPr lang="en-US"/>
          </a:p>
        </p:txBody>
      </p:sp>
      <p:sp>
        <p:nvSpPr>
          <p:cNvPr id="33807" name="Rectangle 15"/>
          <p:cNvSpPr>
            <a:spLocks noChangeArrowheads="1"/>
          </p:cNvSpPr>
          <p:nvPr/>
        </p:nvSpPr>
        <p:spPr bwMode="auto">
          <a:xfrm>
            <a:off x="5651500" y="6427788"/>
            <a:ext cx="2808288" cy="457200"/>
          </a:xfrm>
          <a:prstGeom prst="rect">
            <a:avLst/>
          </a:prstGeom>
          <a:noFill/>
          <a:ln w="9525">
            <a:noFill/>
            <a:miter lim="800000"/>
            <a:headEnd/>
            <a:tailEnd/>
          </a:ln>
          <a:effectLst/>
        </p:spPr>
        <p:txBody>
          <a:bodyPr lIns="91428" tIns="45715" rIns="91428" bIns="45715"/>
          <a:lstStyle/>
          <a:p>
            <a:pPr algn="r">
              <a:defRPr/>
            </a:pPr>
            <a:r>
              <a:rPr lang="de-DE" sz="1000" dirty="0">
                <a:solidFill>
                  <a:srgbClr val="000000"/>
                </a:solidFill>
                <a:latin typeface="Arial" pitchFamily="34" charset="0"/>
                <a:cs typeface="Arial" pitchFamily="34" charset="0"/>
              </a:rPr>
              <a:t>Page </a:t>
            </a:r>
            <a:fld id="{CBE85A50-B7B8-4500-84F1-059A2D37F430}" type="slidenum">
              <a:rPr lang="de-DE" sz="1000">
                <a:solidFill>
                  <a:srgbClr val="000000"/>
                </a:solidFill>
                <a:latin typeface="Arial" pitchFamily="34" charset="0"/>
                <a:cs typeface="Arial" pitchFamily="34" charset="0"/>
              </a:rPr>
              <a:pPr algn="r">
                <a:defRPr/>
              </a:pPr>
              <a:t>‹Nr.›</a:t>
            </a:fld>
            <a:endParaRPr lang="de-DE" sz="1000" dirty="0">
              <a:solidFill>
                <a:srgbClr val="000000"/>
              </a:solidFill>
              <a:latin typeface="Arial" pitchFamily="34" charset="0"/>
              <a:cs typeface="Arial" pitchFamily="34" charset="0"/>
            </a:endParaRPr>
          </a:p>
          <a:p>
            <a:pPr algn="r">
              <a:defRPr/>
            </a:pPr>
            <a:r>
              <a:rPr lang="de-DE" sz="1000" dirty="0">
                <a:solidFill>
                  <a:srgbClr val="000000"/>
                </a:solidFill>
                <a:latin typeface="Arial" pitchFamily="34" charset="0"/>
                <a:cs typeface="Arial" pitchFamily="34" charset="0"/>
              </a:rPr>
              <a:t>Aircraft Design and Systems Group (AERO)</a:t>
            </a:r>
          </a:p>
        </p:txBody>
      </p:sp>
      <p:sp>
        <p:nvSpPr>
          <p:cNvPr id="33810" name="Line 18"/>
          <p:cNvSpPr>
            <a:spLocks noChangeShapeType="1"/>
          </p:cNvSpPr>
          <p:nvPr userDrawn="1"/>
        </p:nvSpPr>
        <p:spPr bwMode="auto">
          <a:xfrm>
            <a:off x="0" y="6381750"/>
            <a:ext cx="9144000" cy="0"/>
          </a:xfrm>
          <a:prstGeom prst="line">
            <a:avLst/>
          </a:prstGeom>
          <a:noFill/>
          <a:ln w="25400">
            <a:solidFill>
              <a:srgbClr val="000070"/>
            </a:solidFill>
            <a:round/>
            <a:headEnd/>
            <a:tailEnd/>
          </a:ln>
          <a:effectLst/>
        </p:spPr>
        <p:txBody>
          <a:bodyPr wrap="none" anchor="ctr"/>
          <a:lstStyle/>
          <a:p>
            <a:pPr>
              <a:defRPr/>
            </a:pPr>
            <a:endParaRPr lang="en-US"/>
          </a:p>
        </p:txBody>
      </p:sp>
      <p:pic>
        <p:nvPicPr>
          <p:cNvPr id="28" name="Grafik 27" descr="logoHAW_L.png"/>
          <p:cNvPicPr>
            <a:picLocks noChangeAspect="1"/>
          </p:cNvPicPr>
          <p:nvPr userDrawn="1"/>
        </p:nvPicPr>
        <p:blipFill>
          <a:blip r:embed="rId16" cstate="print"/>
          <a:stretch>
            <a:fillRect/>
          </a:stretch>
        </p:blipFill>
        <p:spPr>
          <a:xfrm>
            <a:off x="7184799" y="100410"/>
            <a:ext cx="1809750" cy="663575"/>
          </a:xfrm>
          <a:prstGeom prst="rect">
            <a:avLst/>
          </a:prstGeom>
        </p:spPr>
      </p:pic>
    </p:spTree>
  </p:cSld>
  <p:clrMap bg1="lt1" tx1="dk1" bg2="lt2" tx2="dk2" accent1="accent1" accent2="accent2" accent3="accent3" accent4="accent4" accent5="accent5" accent6="accent6" hlink="hlink" folHlink="folHlink"/>
  <p:sldLayoutIdLst>
    <p:sldLayoutId id="2147483908"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 id="2147483909" r:id="rId13"/>
  </p:sldLayoutIdLst>
  <p:txStyles>
    <p:titleStyle>
      <a:lvl1pPr algn="l" rtl="0" eaLnBrk="0" fontAlgn="base" hangingPunct="0">
        <a:spcBef>
          <a:spcPct val="0"/>
        </a:spcBef>
        <a:spcAft>
          <a:spcPct val="0"/>
        </a:spcAft>
        <a:defRPr sz="1600" b="1">
          <a:solidFill>
            <a:srgbClr val="000000"/>
          </a:solidFill>
          <a:latin typeface="Arial" pitchFamily="34" charset="0"/>
          <a:ea typeface="+mj-ea"/>
          <a:cs typeface="Arial" pitchFamily="34" charset="0"/>
        </a:defRPr>
      </a:lvl1pPr>
      <a:lvl2pPr algn="l" rtl="0" eaLnBrk="0" fontAlgn="base" hangingPunct="0">
        <a:spcBef>
          <a:spcPct val="0"/>
        </a:spcBef>
        <a:spcAft>
          <a:spcPct val="0"/>
        </a:spcAft>
        <a:defRPr sz="1600" b="1">
          <a:solidFill>
            <a:srgbClr val="000000"/>
          </a:solidFill>
          <a:latin typeface="Arial" pitchFamily="34" charset="0"/>
          <a:cs typeface="Arial" pitchFamily="34" charset="0"/>
        </a:defRPr>
      </a:lvl2pPr>
      <a:lvl3pPr algn="l" rtl="0" eaLnBrk="0" fontAlgn="base" hangingPunct="0">
        <a:spcBef>
          <a:spcPct val="0"/>
        </a:spcBef>
        <a:spcAft>
          <a:spcPct val="0"/>
        </a:spcAft>
        <a:defRPr sz="1600" b="1">
          <a:solidFill>
            <a:srgbClr val="000000"/>
          </a:solidFill>
          <a:latin typeface="Arial" pitchFamily="34" charset="0"/>
          <a:cs typeface="Arial" pitchFamily="34" charset="0"/>
        </a:defRPr>
      </a:lvl3pPr>
      <a:lvl4pPr algn="l" rtl="0" eaLnBrk="0" fontAlgn="base" hangingPunct="0">
        <a:spcBef>
          <a:spcPct val="0"/>
        </a:spcBef>
        <a:spcAft>
          <a:spcPct val="0"/>
        </a:spcAft>
        <a:defRPr sz="1600" b="1">
          <a:solidFill>
            <a:srgbClr val="000000"/>
          </a:solidFill>
          <a:latin typeface="Arial" pitchFamily="34" charset="0"/>
          <a:cs typeface="Arial" pitchFamily="34" charset="0"/>
        </a:defRPr>
      </a:lvl4pPr>
      <a:lvl5pPr algn="l" rtl="0" eaLnBrk="0" fontAlgn="base" hangingPunct="0">
        <a:spcBef>
          <a:spcPct val="0"/>
        </a:spcBef>
        <a:spcAft>
          <a:spcPct val="0"/>
        </a:spcAft>
        <a:defRPr sz="1600" b="1">
          <a:solidFill>
            <a:srgbClr val="000000"/>
          </a:solidFill>
          <a:latin typeface="Arial" pitchFamily="34" charset="0"/>
          <a:cs typeface="Arial" pitchFamily="34" charset="0"/>
        </a:defRPr>
      </a:lvl5pPr>
      <a:lvl6pPr marL="457200" algn="l" rtl="0" fontAlgn="base">
        <a:spcBef>
          <a:spcPct val="0"/>
        </a:spcBef>
        <a:spcAft>
          <a:spcPct val="0"/>
        </a:spcAft>
        <a:defRPr sz="1600" b="1">
          <a:solidFill>
            <a:srgbClr val="000000"/>
          </a:solidFill>
          <a:latin typeface="HAW Frutiger Next Regular" pitchFamily="2" charset="0"/>
        </a:defRPr>
      </a:lvl6pPr>
      <a:lvl7pPr marL="914400" algn="l" rtl="0" fontAlgn="base">
        <a:spcBef>
          <a:spcPct val="0"/>
        </a:spcBef>
        <a:spcAft>
          <a:spcPct val="0"/>
        </a:spcAft>
        <a:defRPr sz="1600" b="1">
          <a:solidFill>
            <a:srgbClr val="000000"/>
          </a:solidFill>
          <a:latin typeface="HAW Frutiger Next Regular" pitchFamily="2" charset="0"/>
        </a:defRPr>
      </a:lvl7pPr>
      <a:lvl8pPr marL="1371600" algn="l" rtl="0" fontAlgn="base">
        <a:spcBef>
          <a:spcPct val="0"/>
        </a:spcBef>
        <a:spcAft>
          <a:spcPct val="0"/>
        </a:spcAft>
        <a:defRPr sz="1600" b="1">
          <a:solidFill>
            <a:srgbClr val="000000"/>
          </a:solidFill>
          <a:latin typeface="HAW Frutiger Next Regular" pitchFamily="2" charset="0"/>
        </a:defRPr>
      </a:lvl8pPr>
      <a:lvl9pPr marL="1828800" algn="l" rtl="0" fontAlgn="base">
        <a:spcBef>
          <a:spcPct val="0"/>
        </a:spcBef>
        <a:spcAft>
          <a:spcPct val="0"/>
        </a:spcAft>
        <a:defRPr sz="1600" b="1">
          <a:solidFill>
            <a:srgbClr val="000000"/>
          </a:solidFill>
          <a:latin typeface="HAW Frutiger Next Regular" pitchFamily="2" charset="0"/>
        </a:defRPr>
      </a:lvl9pPr>
    </p:titleStyle>
    <p:bodyStyle>
      <a:lvl1pPr marL="342900" indent="-342900" algn="l" rtl="0" eaLnBrk="0" fontAlgn="base" hangingPunct="0">
        <a:spcBef>
          <a:spcPct val="20000"/>
        </a:spcBef>
        <a:spcAft>
          <a:spcPct val="0"/>
        </a:spcAft>
        <a:buFont typeface="Wingdings" pitchFamily="2" charset="2"/>
        <a:buChar char="§"/>
        <a:defRPr sz="1600">
          <a:solidFill>
            <a:srgbClr val="000000"/>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1400">
          <a:solidFill>
            <a:srgbClr val="000000"/>
          </a:solidFill>
          <a:latin typeface="Arial" pitchFamily="34" charset="0"/>
          <a:cs typeface="Arial" pitchFamily="34" charset="0"/>
        </a:defRPr>
      </a:lvl2pPr>
      <a:lvl3pPr marL="1143000" indent="-228600" algn="l" rtl="0" eaLnBrk="0" fontAlgn="base" hangingPunct="0">
        <a:spcBef>
          <a:spcPct val="20000"/>
        </a:spcBef>
        <a:spcAft>
          <a:spcPct val="0"/>
        </a:spcAft>
        <a:buChar char="•"/>
        <a:defRPr sz="1200" b="1">
          <a:solidFill>
            <a:srgbClr val="000000"/>
          </a:solidFill>
          <a:latin typeface="Arial" pitchFamily="34" charset="0"/>
          <a:cs typeface="Arial" pitchFamily="34" charset="0"/>
        </a:defRPr>
      </a:lvl3pPr>
      <a:lvl4pPr marL="1600200" indent="-228600" algn="l" rtl="0" eaLnBrk="0" fontAlgn="base" hangingPunct="0">
        <a:spcBef>
          <a:spcPct val="20000"/>
        </a:spcBef>
        <a:spcAft>
          <a:spcPct val="0"/>
        </a:spcAft>
        <a:buChar char="–"/>
        <a:defRPr sz="1200" b="1">
          <a:solidFill>
            <a:srgbClr val="000000"/>
          </a:solidFill>
          <a:latin typeface="Arial" pitchFamily="34" charset="0"/>
          <a:cs typeface="Arial" pitchFamily="34" charset="0"/>
        </a:defRPr>
      </a:lvl4pPr>
      <a:lvl5pPr marL="2057400" indent="-228600" algn="l" rtl="0" eaLnBrk="0" fontAlgn="base" hangingPunct="0">
        <a:spcBef>
          <a:spcPct val="20000"/>
        </a:spcBef>
        <a:spcAft>
          <a:spcPct val="0"/>
        </a:spcAft>
        <a:buChar char="»"/>
        <a:defRPr sz="1200" b="1">
          <a:solidFill>
            <a:srgbClr val="000000"/>
          </a:solidFill>
          <a:latin typeface="Arial" pitchFamily="34" charset="0"/>
          <a:cs typeface="Arial" pitchFamily="34" charset="0"/>
        </a:defRPr>
      </a:lvl5pPr>
      <a:lvl6pPr marL="2514600" indent="-228600" algn="l" rtl="0" fontAlgn="base">
        <a:spcBef>
          <a:spcPct val="20000"/>
        </a:spcBef>
        <a:spcAft>
          <a:spcPct val="0"/>
        </a:spcAft>
        <a:defRPr sz="1200" b="1">
          <a:solidFill>
            <a:srgbClr val="000000"/>
          </a:solidFill>
          <a:latin typeface="+mn-lt"/>
        </a:defRPr>
      </a:lvl6pPr>
      <a:lvl7pPr marL="2971800" indent="-228600" algn="l" rtl="0" fontAlgn="base">
        <a:spcBef>
          <a:spcPct val="20000"/>
        </a:spcBef>
        <a:spcAft>
          <a:spcPct val="0"/>
        </a:spcAft>
        <a:defRPr sz="1200" b="1">
          <a:solidFill>
            <a:srgbClr val="000000"/>
          </a:solidFill>
          <a:latin typeface="+mn-lt"/>
        </a:defRPr>
      </a:lvl7pPr>
      <a:lvl8pPr marL="3429000" indent="-228600" algn="l" rtl="0" fontAlgn="base">
        <a:spcBef>
          <a:spcPct val="20000"/>
        </a:spcBef>
        <a:spcAft>
          <a:spcPct val="0"/>
        </a:spcAft>
        <a:defRPr sz="1200" b="1">
          <a:solidFill>
            <a:srgbClr val="000000"/>
          </a:solidFill>
          <a:latin typeface="+mn-lt"/>
        </a:defRPr>
      </a:lvl8pPr>
      <a:lvl9pPr marL="3886200" indent="-228600" algn="l" rtl="0" fontAlgn="base">
        <a:spcBef>
          <a:spcPct val="20000"/>
        </a:spcBef>
        <a:spcAft>
          <a:spcPct val="0"/>
        </a:spcAft>
        <a:defRPr sz="1200" b="1">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18" cstate="print"/>
          <a:srcRect/>
          <a:stretch>
            <a:fillRect/>
          </a:stretch>
        </p:blipFill>
        <p:spPr bwMode="auto">
          <a:xfrm>
            <a:off x="8496301" y="6464300"/>
            <a:ext cx="504825" cy="312738"/>
          </a:xfrm>
          <a:prstGeom prst="rect">
            <a:avLst/>
          </a:prstGeom>
          <a:noFill/>
          <a:ln w="9525">
            <a:noFill/>
            <a:round/>
            <a:headEnd/>
            <a:tailEnd/>
          </a:ln>
        </p:spPr>
      </p:pic>
      <p:sp>
        <p:nvSpPr>
          <p:cNvPr id="4101" name="Rectangle 5"/>
          <p:cNvSpPr>
            <a:spLocks noGrp="1" noChangeArrowheads="1"/>
          </p:cNvSpPr>
          <p:nvPr>
            <p:ph type="title"/>
          </p:nvPr>
        </p:nvSpPr>
        <p:spPr bwMode="auto">
          <a:xfrm>
            <a:off x="522289" y="1630365"/>
            <a:ext cx="8224837" cy="446087"/>
          </a:xfrm>
          <a:prstGeom prst="rect">
            <a:avLst/>
          </a:prstGeom>
          <a:noFill/>
          <a:ln w="9525">
            <a:noFill/>
            <a:round/>
            <a:headEnd/>
            <a:tailEnd/>
          </a:ln>
        </p:spPr>
        <p:txBody>
          <a:bodyPr vert="horz" wrap="square" lIns="91440" tIns="45720" rIns="91440" bIns="45720" numCol="1" anchor="ctr" anchorCtr="0" compatLnSpc="1">
            <a:prstTxWarp prst="textNoShape">
              <a:avLst/>
            </a:prstTxWarp>
          </a:bodyPr>
          <a:lstStyle/>
          <a:p>
            <a:pPr lvl="0"/>
            <a:r>
              <a:rPr lang="en-GB"/>
              <a:t>Klicken Sie, um das Format des Titeltextes zu bearbeiten</a:t>
            </a:r>
          </a:p>
        </p:txBody>
      </p:sp>
      <p:sp>
        <p:nvSpPr>
          <p:cNvPr id="3" name="Line 6"/>
          <p:cNvSpPr>
            <a:spLocks noChangeShapeType="1"/>
          </p:cNvSpPr>
          <p:nvPr/>
        </p:nvSpPr>
        <p:spPr bwMode="auto">
          <a:xfrm>
            <a:off x="1" y="755650"/>
            <a:ext cx="638175" cy="0"/>
          </a:xfrm>
          <a:prstGeom prst="line">
            <a:avLst/>
          </a:prstGeom>
          <a:noFill/>
          <a:ln w="90000">
            <a:solidFill>
              <a:srgbClr val="A3A3A3"/>
            </a:solidFill>
            <a:miter lim="800000"/>
            <a:headEnd/>
            <a:tailEnd/>
          </a:ln>
          <a:effectLst/>
        </p:spPr>
        <p:txBody>
          <a:bodyPr/>
          <a:lstStyle/>
          <a:p>
            <a:pPr eaLnBrk="0" hangingPunct="0">
              <a:buClr>
                <a:srgbClr val="000000"/>
              </a:buClr>
              <a:buSzPct val="100000"/>
              <a:buFont typeface="Times New Roman" pitchFamily="18" charset="0"/>
              <a:buNone/>
              <a:defRPr/>
            </a:pPr>
            <a:endParaRPr lang="es-ES_tradnl">
              <a:latin typeface="HAW Frutiger Next Regular" pitchFamily="2" charset="0"/>
              <a:cs typeface="+mn-cs"/>
            </a:endParaRPr>
          </a:p>
        </p:txBody>
      </p:sp>
      <p:sp>
        <p:nvSpPr>
          <p:cNvPr id="1031" name="Line 7"/>
          <p:cNvSpPr>
            <a:spLocks noChangeShapeType="1"/>
          </p:cNvSpPr>
          <p:nvPr/>
        </p:nvSpPr>
        <p:spPr bwMode="auto">
          <a:xfrm>
            <a:off x="615950" y="755650"/>
            <a:ext cx="8528050" cy="1588"/>
          </a:xfrm>
          <a:prstGeom prst="line">
            <a:avLst/>
          </a:prstGeom>
          <a:noFill/>
          <a:ln w="90000">
            <a:solidFill>
              <a:srgbClr val="000070"/>
            </a:solidFill>
            <a:miter lim="800000"/>
            <a:headEnd/>
            <a:tailEnd/>
          </a:ln>
          <a:effectLst/>
        </p:spPr>
        <p:txBody>
          <a:bodyPr/>
          <a:lstStyle/>
          <a:p>
            <a:pPr eaLnBrk="0" hangingPunct="0">
              <a:buClr>
                <a:srgbClr val="000000"/>
              </a:buClr>
              <a:buSzPct val="100000"/>
              <a:buFont typeface="Times New Roman" pitchFamily="18" charset="0"/>
              <a:buNone/>
              <a:defRPr/>
            </a:pPr>
            <a:endParaRPr lang="es-ES_tradnl">
              <a:latin typeface="HAW Frutiger Next Regular" pitchFamily="2" charset="0"/>
              <a:cs typeface="+mn-cs"/>
            </a:endParaRPr>
          </a:p>
        </p:txBody>
      </p:sp>
      <p:sp>
        <p:nvSpPr>
          <p:cNvPr id="4" name="Rectangle 9"/>
          <p:cNvSpPr>
            <a:spLocks noChangeArrowheads="1"/>
          </p:cNvSpPr>
          <p:nvPr/>
        </p:nvSpPr>
        <p:spPr bwMode="auto">
          <a:xfrm>
            <a:off x="5651500" y="6411913"/>
            <a:ext cx="2808288" cy="457200"/>
          </a:xfrm>
          <a:prstGeom prst="rect">
            <a:avLst/>
          </a:prstGeom>
          <a:noFill/>
          <a:ln w="9525">
            <a:noFill/>
            <a:round/>
            <a:headEnd/>
            <a:tailEnd/>
          </a:ln>
          <a:effectLst/>
        </p:spPr>
        <p:txBody>
          <a:bodyPr/>
          <a:lstStyle/>
          <a:p>
            <a:pPr algn="r" eaLnBrk="0" hangingPunct="0">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000" dirty="0">
                <a:solidFill>
                  <a:srgbClr val="000000"/>
                </a:solidFill>
                <a:latin typeface="Arial" charset="0"/>
                <a:cs typeface="Arial" charset="0"/>
              </a:rPr>
              <a:t>Slide </a:t>
            </a:r>
            <a:fld id="{98C8275A-E7DD-4528-9B47-13176ED69DF7}" type="slidenum">
              <a:rPr lang="en-US" sz="1000">
                <a:solidFill>
                  <a:srgbClr val="000000"/>
                </a:solidFill>
                <a:latin typeface="Arial" charset="0"/>
                <a:cs typeface="Arial" charset="0"/>
              </a:rPr>
              <a:pPr algn="r" eaLnBrk="0" hangingPunct="0">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‹Nr.›</a:t>
            </a:fld>
            <a:endParaRPr lang="en-US" sz="1000" dirty="0">
              <a:solidFill>
                <a:srgbClr val="000000"/>
              </a:solidFill>
              <a:latin typeface="Arial" charset="0"/>
              <a:cs typeface="Arial" charset="0"/>
            </a:endParaRPr>
          </a:p>
          <a:p>
            <a:pPr algn="r" eaLnBrk="0" hangingPunct="0">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000" dirty="0">
                <a:solidFill>
                  <a:srgbClr val="000000"/>
                </a:solidFill>
                <a:latin typeface="Arial" charset="0"/>
                <a:cs typeface="Arial" charset="0"/>
              </a:rPr>
              <a:t>Aircraft Design and Systems Group (AERO)</a:t>
            </a:r>
          </a:p>
        </p:txBody>
      </p:sp>
      <p:sp>
        <p:nvSpPr>
          <p:cNvPr id="4105" name="Rectangle 10"/>
          <p:cNvSpPr>
            <a:spLocks noGrp="1" noChangeArrowheads="1"/>
          </p:cNvSpPr>
          <p:nvPr>
            <p:ph type="body" idx="1"/>
          </p:nvPr>
        </p:nvSpPr>
        <p:spPr bwMode="auto">
          <a:xfrm>
            <a:off x="519113" y="2200277"/>
            <a:ext cx="8228012" cy="4106863"/>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dirty="0" err="1"/>
              <a:t>Klicken</a:t>
            </a:r>
            <a:r>
              <a:rPr lang="en-GB" dirty="0"/>
              <a:t> </a:t>
            </a:r>
            <a:r>
              <a:rPr lang="en-GB" dirty="0" err="1"/>
              <a:t>Sie</a:t>
            </a:r>
            <a:r>
              <a:rPr lang="en-GB" dirty="0"/>
              <a:t>, um die </a:t>
            </a:r>
            <a:r>
              <a:rPr lang="en-GB" dirty="0" err="1"/>
              <a:t>Formate</a:t>
            </a:r>
            <a:r>
              <a:rPr lang="en-GB" dirty="0"/>
              <a:t> des </a:t>
            </a:r>
            <a:r>
              <a:rPr lang="en-GB" dirty="0" err="1"/>
              <a:t>Gliederungstextes</a:t>
            </a:r>
            <a:r>
              <a:rPr lang="en-GB" dirty="0"/>
              <a:t> </a:t>
            </a:r>
            <a:r>
              <a:rPr lang="en-GB" dirty="0" err="1"/>
              <a:t>zu</a:t>
            </a:r>
            <a:r>
              <a:rPr lang="en-GB" dirty="0"/>
              <a:t> </a:t>
            </a:r>
            <a:r>
              <a:rPr lang="en-GB" dirty="0" err="1"/>
              <a:t>bearbeiten</a:t>
            </a:r>
            <a:endParaRPr lang="en-GB" dirty="0"/>
          </a:p>
          <a:p>
            <a:pPr lvl="1"/>
            <a:r>
              <a:rPr lang="en-GB" dirty="0" err="1"/>
              <a:t>Zweite</a:t>
            </a:r>
            <a:r>
              <a:rPr lang="en-GB" dirty="0"/>
              <a:t> </a:t>
            </a:r>
            <a:r>
              <a:rPr lang="en-GB" dirty="0" err="1"/>
              <a:t>Gliederungsebene</a:t>
            </a:r>
            <a:endParaRPr lang="en-GB" dirty="0"/>
          </a:p>
          <a:p>
            <a:pPr lvl="2"/>
            <a:r>
              <a:rPr lang="en-GB" dirty="0" err="1"/>
              <a:t>Dritte</a:t>
            </a:r>
            <a:r>
              <a:rPr lang="en-GB" dirty="0"/>
              <a:t> </a:t>
            </a:r>
            <a:r>
              <a:rPr lang="en-GB" dirty="0" err="1"/>
              <a:t>Gliederungsebene</a:t>
            </a:r>
            <a:endParaRPr lang="en-GB" dirty="0"/>
          </a:p>
          <a:p>
            <a:pPr lvl="3"/>
            <a:r>
              <a:rPr lang="en-GB" dirty="0" err="1"/>
              <a:t>Vierte</a:t>
            </a:r>
            <a:r>
              <a:rPr lang="en-GB" dirty="0"/>
              <a:t> </a:t>
            </a:r>
            <a:r>
              <a:rPr lang="en-GB" dirty="0" err="1"/>
              <a:t>Gliederungsebene</a:t>
            </a:r>
            <a:endParaRPr lang="en-GB" dirty="0"/>
          </a:p>
          <a:p>
            <a:pPr lvl="4"/>
            <a:r>
              <a:rPr lang="en-GB" dirty="0" err="1"/>
              <a:t>Fünfte</a:t>
            </a:r>
            <a:r>
              <a:rPr lang="en-GB" dirty="0"/>
              <a:t> </a:t>
            </a:r>
            <a:r>
              <a:rPr lang="en-GB" dirty="0" err="1"/>
              <a:t>Gliederungsebene</a:t>
            </a:r>
            <a:endParaRPr lang="en-GB" dirty="0"/>
          </a:p>
          <a:p>
            <a:pPr lvl="4"/>
            <a:r>
              <a:rPr lang="en-GB" dirty="0" err="1"/>
              <a:t>Sechste</a:t>
            </a:r>
            <a:r>
              <a:rPr lang="en-GB" dirty="0"/>
              <a:t> </a:t>
            </a:r>
            <a:r>
              <a:rPr lang="en-GB" dirty="0" err="1"/>
              <a:t>Gliederungsebene</a:t>
            </a:r>
            <a:endParaRPr lang="en-GB" dirty="0"/>
          </a:p>
          <a:p>
            <a:pPr lvl="4"/>
            <a:r>
              <a:rPr lang="en-GB" dirty="0" err="1"/>
              <a:t>Siebente</a:t>
            </a:r>
            <a:r>
              <a:rPr lang="en-GB" dirty="0"/>
              <a:t> </a:t>
            </a:r>
            <a:r>
              <a:rPr lang="en-GB" dirty="0" err="1"/>
              <a:t>Gliederungsebene</a:t>
            </a:r>
            <a:endParaRPr lang="en-GB" dirty="0"/>
          </a:p>
          <a:p>
            <a:pPr lvl="4"/>
            <a:r>
              <a:rPr lang="en-GB" dirty="0" err="1"/>
              <a:t>Achte</a:t>
            </a:r>
            <a:r>
              <a:rPr lang="en-GB" dirty="0"/>
              <a:t> </a:t>
            </a:r>
            <a:r>
              <a:rPr lang="en-GB" dirty="0" err="1"/>
              <a:t>Gliederungsebene</a:t>
            </a:r>
            <a:endParaRPr lang="en-GB" dirty="0"/>
          </a:p>
          <a:p>
            <a:pPr lvl="4"/>
            <a:r>
              <a:rPr lang="en-GB" dirty="0" err="1"/>
              <a:t>Neunte</a:t>
            </a:r>
            <a:r>
              <a:rPr lang="en-GB" dirty="0"/>
              <a:t> </a:t>
            </a:r>
            <a:r>
              <a:rPr lang="en-GB" dirty="0" err="1"/>
              <a:t>Gliederungsebene</a:t>
            </a:r>
            <a:endParaRPr lang="en-GB" dirty="0"/>
          </a:p>
        </p:txBody>
      </p:sp>
      <p:sp>
        <p:nvSpPr>
          <p:cNvPr id="5" name="Line 11"/>
          <p:cNvSpPr>
            <a:spLocks noChangeShapeType="1"/>
          </p:cNvSpPr>
          <p:nvPr/>
        </p:nvSpPr>
        <p:spPr bwMode="auto">
          <a:xfrm flipV="1">
            <a:off x="0" y="6362702"/>
            <a:ext cx="9144000" cy="3175"/>
          </a:xfrm>
          <a:prstGeom prst="line">
            <a:avLst/>
          </a:prstGeom>
          <a:noFill/>
          <a:ln w="25560">
            <a:solidFill>
              <a:srgbClr val="000070"/>
            </a:solidFill>
            <a:miter lim="800000"/>
            <a:headEnd/>
            <a:tailEnd/>
          </a:ln>
          <a:effectLst/>
        </p:spPr>
        <p:txBody>
          <a:bodyPr/>
          <a:lstStyle/>
          <a:p>
            <a:pPr eaLnBrk="0" hangingPunct="0">
              <a:buClr>
                <a:srgbClr val="000000"/>
              </a:buClr>
              <a:buSzPct val="100000"/>
              <a:buFont typeface="Times New Roman" pitchFamily="18" charset="0"/>
              <a:buNone/>
              <a:defRPr/>
            </a:pPr>
            <a:endParaRPr lang="es-ES_tradnl">
              <a:latin typeface="HAW Frutiger Next Regular" pitchFamily="2" charset="0"/>
              <a:cs typeface="+mn-cs"/>
            </a:endParaRPr>
          </a:p>
        </p:txBody>
      </p:sp>
      <p:pic>
        <p:nvPicPr>
          <p:cNvPr id="30" name="Grafik 29" descr="logoHAW_L.png"/>
          <p:cNvPicPr>
            <a:picLocks noChangeAspect="1"/>
          </p:cNvPicPr>
          <p:nvPr userDrawn="1"/>
        </p:nvPicPr>
        <p:blipFill>
          <a:blip r:embed="rId19" cstate="print"/>
          <a:stretch>
            <a:fillRect/>
          </a:stretch>
        </p:blipFill>
        <p:spPr>
          <a:xfrm>
            <a:off x="7041924" y="24210"/>
            <a:ext cx="1809750" cy="663575"/>
          </a:xfrm>
          <a:prstGeom prst="rect">
            <a:avLst/>
          </a:prstGeom>
        </p:spPr>
      </p:pic>
      <p:sp>
        <p:nvSpPr>
          <p:cNvPr id="2" name="Rectangle 5">
            <a:extLst>
              <a:ext uri="{FF2B5EF4-FFF2-40B4-BE49-F238E27FC236}">
                <a16:creationId xmlns:a16="http://schemas.microsoft.com/office/drawing/2014/main" id="{B62AF6D6-38A7-6A09-D0E0-EC3834CC0F52}"/>
              </a:ext>
            </a:extLst>
          </p:cNvPr>
          <p:cNvSpPr>
            <a:spLocks noChangeArrowheads="1"/>
          </p:cNvSpPr>
          <p:nvPr userDrawn="1"/>
        </p:nvSpPr>
        <p:spPr bwMode="auto">
          <a:xfrm>
            <a:off x="2700338" y="6427788"/>
            <a:ext cx="3228975" cy="457200"/>
          </a:xfrm>
          <a:prstGeom prst="rect">
            <a:avLst/>
          </a:prstGeom>
          <a:noFill/>
          <a:ln w="9525">
            <a:noFill/>
            <a:miter lim="800000"/>
            <a:headEnd/>
            <a:tailEnd/>
          </a:ln>
          <a:effectLst/>
        </p:spPr>
        <p:txBody>
          <a:bodyPr lIns="91428" tIns="45715" rIns="91428" bIns="45715"/>
          <a:lstStyle/>
          <a:p>
            <a:pPr algn="ctr">
              <a:defRPr/>
            </a:pPr>
            <a:r>
              <a:rPr lang="de-DE" sz="1000" dirty="0">
                <a:solidFill>
                  <a:srgbClr val="000000"/>
                </a:solidFill>
                <a:latin typeface="Arial" pitchFamily="34" charset="0"/>
                <a:cs typeface="Arial" pitchFamily="34" charset="0"/>
              </a:rPr>
              <a:t>SAWE 2024</a:t>
            </a:r>
          </a:p>
          <a:p>
            <a:pPr algn="ctr">
              <a:defRPr/>
            </a:pPr>
            <a:r>
              <a:rPr lang="de-DE" sz="1000" dirty="0">
                <a:solidFill>
                  <a:srgbClr val="000000"/>
                </a:solidFill>
                <a:latin typeface="Arial" pitchFamily="34" charset="0"/>
                <a:cs typeface="Arial" pitchFamily="34" charset="0"/>
              </a:rPr>
              <a:t>Online, 2024-05-22</a:t>
            </a:r>
          </a:p>
        </p:txBody>
      </p:sp>
      <p:sp>
        <p:nvSpPr>
          <p:cNvPr id="6" name="Rectangle 7">
            <a:extLst>
              <a:ext uri="{FF2B5EF4-FFF2-40B4-BE49-F238E27FC236}">
                <a16:creationId xmlns:a16="http://schemas.microsoft.com/office/drawing/2014/main" id="{ED172B91-E42C-4D88-07BB-C8E0FF11EC8D}"/>
              </a:ext>
            </a:extLst>
          </p:cNvPr>
          <p:cNvSpPr>
            <a:spLocks noChangeArrowheads="1"/>
          </p:cNvSpPr>
          <p:nvPr userDrawn="1"/>
        </p:nvSpPr>
        <p:spPr bwMode="auto">
          <a:xfrm>
            <a:off x="395288" y="6427788"/>
            <a:ext cx="3671887" cy="385762"/>
          </a:xfrm>
          <a:prstGeom prst="rect">
            <a:avLst/>
          </a:prstGeom>
          <a:noFill/>
          <a:ln w="9525">
            <a:noFill/>
            <a:miter lim="800000"/>
            <a:headEnd/>
            <a:tailEnd/>
          </a:ln>
          <a:effectLst/>
        </p:spPr>
        <p:txBody>
          <a:bodyPr lIns="91428" tIns="45715" rIns="91428" bIns="45715"/>
          <a:lstStyle/>
          <a:p>
            <a:pPr>
              <a:defRPr/>
            </a:pPr>
            <a:r>
              <a:rPr lang="de-DE" sz="1000" dirty="0">
                <a:solidFill>
                  <a:srgbClr val="000000"/>
                </a:solidFill>
                <a:latin typeface="Arial" pitchFamily="34" charset="0"/>
                <a:cs typeface="Arial" pitchFamily="34" charset="0"/>
              </a:rPr>
              <a:t>Dieter Scholz</a:t>
            </a:r>
          </a:p>
          <a:p>
            <a:pPr>
              <a:defRPr/>
            </a:pPr>
            <a:r>
              <a:rPr lang="en-US" sz="1000" noProof="0" dirty="0">
                <a:solidFill>
                  <a:srgbClr val="000000"/>
                </a:solidFill>
                <a:latin typeface="Arial" pitchFamily="34" charset="0"/>
                <a:cs typeface="Arial" pitchFamily="34" charset="0"/>
              </a:rPr>
              <a:t>Wing Design Regarding Mass and Drag </a:t>
            </a:r>
            <a:endParaRPr lang="de-DE" sz="1000" noProof="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575880767"/>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 id="2147483922" r:id="rId12"/>
    <p:sldLayoutId id="2147483923" r:id="rId13"/>
    <p:sldLayoutId id="2147483924" r:id="rId14"/>
    <p:sldLayoutId id="2147483925" r:id="rId15"/>
    <p:sldLayoutId id="2147483926" r:id="rId16"/>
  </p:sldLayoutIdLst>
  <p:txStyles>
    <p:titleStyle>
      <a:lvl1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Arial" charset="0"/>
        </a:defRPr>
      </a:lvl2pPr>
      <a:lvl3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Arial" charset="0"/>
        </a:defRPr>
      </a:lvl3pPr>
      <a:lvl4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Arial" charset="0"/>
        </a:defRPr>
      </a:lvl4pPr>
      <a:lvl5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Arial" charset="0"/>
        </a:defRPr>
      </a:lvl5pPr>
      <a:lvl6pPr marL="2514600" indent="-228600" algn="l" defTabSz="449263" rtl="0" fontAlgn="base">
        <a:spcBef>
          <a:spcPct val="0"/>
        </a:spcBef>
        <a:spcAft>
          <a:spcPct val="0"/>
        </a:spcAft>
        <a:buClr>
          <a:srgbClr val="000000"/>
        </a:buClr>
        <a:buSzPct val="100000"/>
        <a:buFont typeface="Times New Roman" pitchFamily="18" charset="0"/>
        <a:defRPr sz="1600" b="1">
          <a:solidFill>
            <a:srgbClr val="000000"/>
          </a:solidFill>
          <a:latin typeface="Arial" charset="0"/>
        </a:defRPr>
      </a:lvl6pPr>
      <a:lvl7pPr marL="2971800" indent="-228600" algn="l" defTabSz="449263" rtl="0" fontAlgn="base">
        <a:spcBef>
          <a:spcPct val="0"/>
        </a:spcBef>
        <a:spcAft>
          <a:spcPct val="0"/>
        </a:spcAft>
        <a:buClr>
          <a:srgbClr val="000000"/>
        </a:buClr>
        <a:buSzPct val="100000"/>
        <a:buFont typeface="Times New Roman" pitchFamily="18" charset="0"/>
        <a:defRPr sz="1600" b="1">
          <a:solidFill>
            <a:srgbClr val="000000"/>
          </a:solidFill>
          <a:latin typeface="Arial" charset="0"/>
        </a:defRPr>
      </a:lvl7pPr>
      <a:lvl8pPr marL="3429000" indent="-228600" algn="l" defTabSz="449263" rtl="0" fontAlgn="base">
        <a:spcBef>
          <a:spcPct val="0"/>
        </a:spcBef>
        <a:spcAft>
          <a:spcPct val="0"/>
        </a:spcAft>
        <a:buClr>
          <a:srgbClr val="000000"/>
        </a:buClr>
        <a:buSzPct val="100000"/>
        <a:buFont typeface="Times New Roman" pitchFamily="18" charset="0"/>
        <a:defRPr sz="1600" b="1">
          <a:solidFill>
            <a:srgbClr val="000000"/>
          </a:solidFill>
          <a:latin typeface="Arial" charset="0"/>
        </a:defRPr>
      </a:lvl8pPr>
      <a:lvl9pPr marL="3886200" indent="-228600" algn="l" defTabSz="449263" rtl="0" fontAlgn="base">
        <a:spcBef>
          <a:spcPct val="0"/>
        </a:spcBef>
        <a:spcAft>
          <a:spcPct val="0"/>
        </a:spcAft>
        <a:buClr>
          <a:srgbClr val="000000"/>
        </a:buClr>
        <a:buSzPct val="100000"/>
        <a:buFont typeface="Times New Roman" pitchFamily="18" charset="0"/>
        <a:defRPr sz="1600" b="1">
          <a:solidFill>
            <a:srgbClr val="000000"/>
          </a:solidFill>
          <a:latin typeface="Arial" charset="0"/>
        </a:defRPr>
      </a:lvl9pPr>
    </p:titleStyle>
    <p:bodyStyle>
      <a:lvl1pPr marL="342900" indent="-342900" algn="l" defTabSz="449263" rtl="0" eaLnBrk="0" fontAlgn="base" hangingPunct="0">
        <a:spcBef>
          <a:spcPts val="400"/>
        </a:spcBef>
        <a:spcAft>
          <a:spcPct val="0"/>
        </a:spcAft>
        <a:buClr>
          <a:srgbClr val="000000"/>
        </a:buClr>
        <a:buSzPct val="100000"/>
        <a:buFont typeface="Times New Roman" pitchFamily="18" charset="0"/>
        <a:buChar char="•"/>
        <a:defRPr sz="1600">
          <a:solidFill>
            <a:srgbClr val="000000"/>
          </a:solidFill>
          <a:latin typeface="+mn-lt"/>
          <a:ea typeface="+mn-ea"/>
          <a:cs typeface="+mn-cs"/>
        </a:defRPr>
      </a:lvl1pPr>
      <a:lvl2pPr marL="742950" indent="-285750" algn="l" defTabSz="449263" rtl="0" eaLnBrk="0" fontAlgn="base" hangingPunct="0">
        <a:spcBef>
          <a:spcPts val="350"/>
        </a:spcBef>
        <a:spcAft>
          <a:spcPct val="0"/>
        </a:spcAft>
        <a:buClr>
          <a:srgbClr val="000000"/>
        </a:buClr>
        <a:buSzPct val="100000"/>
        <a:buFont typeface="Times New Roman" pitchFamily="18" charset="0"/>
        <a:buChar char="–"/>
        <a:defRPr sz="1400">
          <a:solidFill>
            <a:srgbClr val="000000"/>
          </a:solidFill>
          <a:latin typeface="+mn-lt"/>
        </a:defRPr>
      </a:lvl2pPr>
      <a:lvl3pPr marL="1143000" indent="-228600" algn="l" defTabSz="449263" rtl="0" eaLnBrk="0" fontAlgn="base" hangingPunct="0">
        <a:spcBef>
          <a:spcPts val="300"/>
        </a:spcBef>
        <a:spcAft>
          <a:spcPct val="0"/>
        </a:spcAft>
        <a:buClr>
          <a:srgbClr val="000000"/>
        </a:buClr>
        <a:buSzPct val="100000"/>
        <a:buFont typeface="Times New Roman" pitchFamily="18" charset="0"/>
        <a:buChar char="•"/>
        <a:defRPr sz="1200" b="1">
          <a:solidFill>
            <a:srgbClr val="000000"/>
          </a:solidFill>
          <a:latin typeface="+mn-lt"/>
        </a:defRPr>
      </a:lvl3pPr>
      <a:lvl4pPr marL="1600200" indent="-228600" algn="l" defTabSz="449263" rtl="0" eaLnBrk="0" fontAlgn="base" hangingPunct="0">
        <a:spcBef>
          <a:spcPts val="300"/>
        </a:spcBef>
        <a:spcAft>
          <a:spcPct val="0"/>
        </a:spcAft>
        <a:buClr>
          <a:srgbClr val="000000"/>
        </a:buClr>
        <a:buSzPct val="100000"/>
        <a:buFont typeface="Times New Roman" pitchFamily="18" charset="0"/>
        <a:buChar char="–"/>
        <a:defRPr sz="1200" b="1">
          <a:solidFill>
            <a:srgbClr val="000000"/>
          </a:solidFill>
          <a:latin typeface="+mn-lt"/>
        </a:defRPr>
      </a:lvl4pPr>
      <a:lvl5pPr marL="2057400" indent="-228600" algn="l" defTabSz="449263" rtl="0" eaLnBrk="0" fontAlgn="base" hangingPunct="0">
        <a:spcBef>
          <a:spcPts val="300"/>
        </a:spcBef>
        <a:spcAft>
          <a:spcPct val="0"/>
        </a:spcAft>
        <a:buClr>
          <a:srgbClr val="000000"/>
        </a:buClr>
        <a:buSzPct val="100000"/>
        <a:buFont typeface="Times New Roman" pitchFamily="18" charset="0"/>
        <a:buChar char="»"/>
        <a:defRPr sz="1200" b="1">
          <a:solidFill>
            <a:srgbClr val="000000"/>
          </a:solidFill>
          <a:latin typeface="+mn-lt"/>
        </a:defRPr>
      </a:lvl5pPr>
      <a:lvl6pPr marL="2514600" indent="-228600" algn="l" defTabSz="449263" rtl="0" fontAlgn="base">
        <a:spcBef>
          <a:spcPts val="300"/>
        </a:spcBef>
        <a:spcAft>
          <a:spcPct val="0"/>
        </a:spcAft>
        <a:buClr>
          <a:srgbClr val="000000"/>
        </a:buClr>
        <a:buSzPct val="100000"/>
        <a:buFont typeface="Times New Roman" pitchFamily="18" charset="0"/>
        <a:defRPr sz="1200" b="1">
          <a:solidFill>
            <a:srgbClr val="000000"/>
          </a:solidFill>
          <a:latin typeface="+mn-lt"/>
        </a:defRPr>
      </a:lvl6pPr>
      <a:lvl7pPr marL="2971800" indent="-228600" algn="l" defTabSz="449263" rtl="0" fontAlgn="base">
        <a:spcBef>
          <a:spcPts val="300"/>
        </a:spcBef>
        <a:spcAft>
          <a:spcPct val="0"/>
        </a:spcAft>
        <a:buClr>
          <a:srgbClr val="000000"/>
        </a:buClr>
        <a:buSzPct val="100000"/>
        <a:buFont typeface="Times New Roman" pitchFamily="18" charset="0"/>
        <a:defRPr sz="1200" b="1">
          <a:solidFill>
            <a:srgbClr val="000000"/>
          </a:solidFill>
          <a:latin typeface="+mn-lt"/>
        </a:defRPr>
      </a:lvl7pPr>
      <a:lvl8pPr marL="3429000" indent="-228600" algn="l" defTabSz="449263" rtl="0" fontAlgn="base">
        <a:spcBef>
          <a:spcPts val="300"/>
        </a:spcBef>
        <a:spcAft>
          <a:spcPct val="0"/>
        </a:spcAft>
        <a:buClr>
          <a:srgbClr val="000000"/>
        </a:buClr>
        <a:buSzPct val="100000"/>
        <a:buFont typeface="Times New Roman" pitchFamily="18" charset="0"/>
        <a:defRPr sz="1200" b="1">
          <a:solidFill>
            <a:srgbClr val="000000"/>
          </a:solidFill>
          <a:latin typeface="+mn-lt"/>
        </a:defRPr>
      </a:lvl8pPr>
      <a:lvl9pPr marL="3886200" indent="-228600" algn="l" defTabSz="449263" rtl="0" fontAlgn="base">
        <a:spcBef>
          <a:spcPts val="300"/>
        </a:spcBef>
        <a:spcAft>
          <a:spcPct val="0"/>
        </a:spcAft>
        <a:buClr>
          <a:srgbClr val="000000"/>
        </a:buClr>
        <a:buSzPct val="100000"/>
        <a:buFont typeface="Times New Roman" pitchFamily="18" charset="0"/>
        <a:defRPr sz="1200" b="1">
          <a:solidFill>
            <a:srgbClr val="000000"/>
          </a:solidFill>
          <a:latin typeface="+mn-lt"/>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48441/4427.158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mass.profscholz.de/" TargetMode="External"/><Relationship Id="rId7" Type="http://schemas.openxmlformats.org/officeDocument/2006/relationships/hyperlink" Target="https://creativecommons.org/licenses/by-nc-sa/4.0" TargetMode="External"/><Relationship Id="rId2" Type="http://schemas.openxmlformats.org/officeDocument/2006/relationships/notesSlide" Target="../notesSlides/notesSlide29.xml"/><Relationship Id="rId1" Type="http://schemas.openxmlformats.org/officeDocument/2006/relationships/slideLayout" Target="../slideLayouts/slideLayout13.xml"/><Relationship Id="rId6" Type="http://schemas.openxmlformats.org/officeDocument/2006/relationships/hyperlink" Target="https://nbn-resolving.org/urn:nbn:de:gbv:18302-aero2023-10-16.018" TargetMode="External"/><Relationship Id="rId5" Type="http://schemas.openxmlformats.org/officeDocument/2006/relationships/hyperlink" Target="https://doi.org/10.48441/4427.1587" TargetMode="External"/><Relationship Id="rId4" Type="http://schemas.openxmlformats.org/officeDocument/2006/relationships/hyperlink" Target="http://library.profscholz.de/"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purl.org/aero/NITA_DISS_2013" TargetMode="External"/><Relationship Id="rId3" Type="http://schemas.openxmlformats.org/officeDocument/2006/relationships/hyperlink" Target="https://perma.cc/YMC7-QTNP" TargetMode="External"/><Relationship Id="rId7" Type="http://schemas.openxmlformats.org/officeDocument/2006/relationships/hyperlink" Target="https://perma.cc/BP9N-A8Z2" TargetMode="External"/><Relationship Id="rId2" Type="http://schemas.openxmlformats.org/officeDocument/2006/relationships/hyperlink" Target="https://go.nasa.gov/3QiFStn" TargetMode="External"/><Relationship Id="rId1" Type="http://schemas.openxmlformats.org/officeDocument/2006/relationships/slideLayout" Target="../slideLayouts/slideLayout2.xml"/><Relationship Id="rId6" Type="http://schemas.openxmlformats.org/officeDocument/2006/relationships/hyperlink" Target="https://bit.ly/3RXVVxR" TargetMode="External"/><Relationship Id="rId5" Type="http://schemas.openxmlformats.org/officeDocument/2006/relationships/hyperlink" Target="https://perma.cc/5KA2-7HG9" TargetMode="External"/><Relationship Id="rId10" Type="http://schemas.openxmlformats.org/officeDocument/2006/relationships/hyperlink" Target="https://perma.cc/2LJX-UL8G" TargetMode="External"/><Relationship Id="rId4" Type="http://schemas.openxmlformats.org/officeDocument/2006/relationships/hyperlink" Target="https://bit.ly/3qXKqeP" TargetMode="External"/><Relationship Id="rId9" Type="http://schemas.openxmlformats.org/officeDocument/2006/relationships/hyperlink" Target="https://bit.ly/48Wf09H"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nbn-resolving.org/urn:nbn:de:gbv:18302-aero2023-10-16.018" TargetMode="External"/><Relationship Id="rId2" Type="http://schemas.openxmlformats.org/officeDocument/2006/relationships/hyperlink" Target="http://library.profscholz.de/" TargetMode="External"/><Relationship Id="rId1" Type="http://schemas.openxmlformats.org/officeDocument/2006/relationships/slideLayout" Target="../slideLayouts/slideLayout15.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idx="4294967295"/>
          </p:nvPr>
        </p:nvSpPr>
        <p:spPr bwMode="auto">
          <a:xfrm>
            <a:off x="501650" y="2492375"/>
            <a:ext cx="5438775" cy="1296988"/>
          </a:xfrm>
          <a:prstGeom prst="rect">
            <a:avLst/>
          </a:prstGeom>
          <a:solidFill>
            <a:srgbClr val="FFFFFF"/>
          </a:solidFill>
          <a:ln>
            <a:miter lim="800000"/>
            <a:headEnd/>
            <a:tailEnd/>
          </a:ln>
        </p:spPr>
        <p:txBody>
          <a:bodyPr/>
          <a:lstStyle/>
          <a:p>
            <a:pPr eaLnBrk="1" hangingPunct="1">
              <a:lnSpc>
                <a:spcPct val="110000"/>
              </a:lnSpc>
            </a:pPr>
            <a:r>
              <a:rPr lang="en-US" sz="2000" dirty="0"/>
              <a:t>Wing Design Regarding Mass and Drag </a:t>
            </a:r>
            <a:endParaRPr lang="de-DE" sz="1200" b="0" dirty="0"/>
          </a:p>
        </p:txBody>
      </p:sp>
      <p:sp>
        <p:nvSpPr>
          <p:cNvPr id="5123" name="Rectangle 4"/>
          <p:cNvSpPr>
            <a:spLocks noChangeArrowheads="1"/>
          </p:cNvSpPr>
          <p:nvPr/>
        </p:nvSpPr>
        <p:spPr bwMode="auto">
          <a:xfrm>
            <a:off x="8135938" y="6129338"/>
            <a:ext cx="865187" cy="576262"/>
          </a:xfrm>
          <a:prstGeom prst="rect">
            <a:avLst/>
          </a:prstGeom>
          <a:solidFill>
            <a:srgbClr val="FFFFFF"/>
          </a:solidFill>
          <a:ln w="9525">
            <a:noFill/>
            <a:miter lim="800000"/>
            <a:headEnd/>
            <a:tailEnd/>
          </a:ln>
        </p:spPr>
        <p:txBody>
          <a:bodyPr wrap="none" anchor="ctr"/>
          <a:lstStyle/>
          <a:p>
            <a:endParaRPr lang="en-US" dirty="0"/>
          </a:p>
        </p:txBody>
      </p:sp>
      <p:sp>
        <p:nvSpPr>
          <p:cNvPr id="5124" name="Text Box 5"/>
          <p:cNvSpPr txBox="1">
            <a:spLocks noChangeArrowheads="1"/>
          </p:cNvSpPr>
          <p:nvPr/>
        </p:nvSpPr>
        <p:spPr bwMode="auto">
          <a:xfrm>
            <a:off x="514351" y="3233738"/>
            <a:ext cx="5905500" cy="1122362"/>
          </a:xfrm>
          <a:prstGeom prst="rect">
            <a:avLst/>
          </a:prstGeom>
          <a:noFill/>
          <a:ln w="3175">
            <a:noFill/>
            <a:miter lim="800000"/>
            <a:headEnd/>
            <a:tailEnd/>
          </a:ln>
        </p:spPr>
        <p:txBody>
          <a:bodyPr/>
          <a:lstStyle/>
          <a:p>
            <a:pPr defTabSz="801688" eaLnBrk="1" hangingPunct="1">
              <a:lnSpc>
                <a:spcPct val="110000"/>
              </a:lnSpc>
              <a:spcBef>
                <a:spcPct val="20000"/>
              </a:spcBef>
              <a:tabLst>
                <a:tab pos="1701800" algn="l"/>
              </a:tabLst>
            </a:pPr>
            <a:r>
              <a:rPr lang="en-US" sz="1600" dirty="0">
                <a:solidFill>
                  <a:srgbClr val="000000"/>
                </a:solidFill>
                <a:latin typeface="Arial" pitchFamily="34" charset="0"/>
                <a:cs typeface="Arial" pitchFamily="34" charset="0"/>
              </a:rPr>
              <a:t>Dieter Scholz	      Hamburg University of Applied Sciences</a:t>
            </a:r>
          </a:p>
          <a:p>
            <a:pPr defTabSz="801688" eaLnBrk="1" hangingPunct="1">
              <a:lnSpc>
                <a:spcPct val="110000"/>
              </a:lnSpc>
              <a:spcBef>
                <a:spcPct val="20000"/>
              </a:spcBef>
              <a:tabLst>
                <a:tab pos="1701800" algn="l"/>
              </a:tabLst>
            </a:pPr>
            <a:endParaRPr lang="en-US" sz="1600" dirty="0">
              <a:solidFill>
                <a:srgbClr val="000000"/>
              </a:solidFill>
              <a:latin typeface="Arial" pitchFamily="34" charset="0"/>
              <a:cs typeface="Arial" pitchFamily="34" charset="0"/>
            </a:endParaRPr>
          </a:p>
          <a:p>
            <a:pPr defTabSz="801688" eaLnBrk="1" hangingPunct="1">
              <a:lnSpc>
                <a:spcPct val="110000"/>
              </a:lnSpc>
              <a:spcBef>
                <a:spcPct val="20000"/>
              </a:spcBef>
              <a:tabLst>
                <a:tab pos="1701800" algn="l"/>
              </a:tabLst>
            </a:pPr>
            <a:r>
              <a:rPr lang="en-US" sz="1200" dirty="0">
                <a:solidFill>
                  <a:srgbClr val="000000"/>
                </a:solidFill>
                <a:latin typeface="Arial" pitchFamily="34" charset="0"/>
                <a:cs typeface="Arial" pitchFamily="34" charset="0"/>
              </a:rPr>
              <a:t>Based on the Master Thesis of </a:t>
            </a:r>
            <a:r>
              <a:rPr lang="en-US" sz="1200" dirty="0" err="1">
                <a:solidFill>
                  <a:srgbClr val="000000"/>
                </a:solidFill>
                <a:latin typeface="Arial" pitchFamily="34" charset="0"/>
                <a:cs typeface="Arial" pitchFamily="34" charset="0"/>
              </a:rPr>
              <a:t>Houssein</a:t>
            </a:r>
            <a:r>
              <a:rPr lang="en-US" sz="1200" dirty="0">
                <a:solidFill>
                  <a:srgbClr val="000000"/>
                </a:solidFill>
                <a:latin typeface="Arial" pitchFamily="34" charset="0"/>
                <a:cs typeface="Arial" pitchFamily="34" charset="0"/>
              </a:rPr>
              <a:t> Mahfouz</a:t>
            </a:r>
          </a:p>
        </p:txBody>
      </p:sp>
      <p:sp>
        <p:nvSpPr>
          <p:cNvPr id="5125" name="Text Box 3"/>
          <p:cNvSpPr txBox="1">
            <a:spLocks noChangeArrowheads="1"/>
          </p:cNvSpPr>
          <p:nvPr/>
        </p:nvSpPr>
        <p:spPr bwMode="auto">
          <a:xfrm>
            <a:off x="511175" y="5646737"/>
            <a:ext cx="5918200" cy="958404"/>
          </a:xfrm>
          <a:prstGeom prst="rect">
            <a:avLst/>
          </a:prstGeom>
          <a:noFill/>
          <a:ln w="3175">
            <a:noFill/>
            <a:miter lim="800000"/>
            <a:headEnd/>
            <a:tailEnd/>
          </a:ln>
        </p:spPr>
        <p:txBody>
          <a:bodyPr wrap="square">
            <a:spAutoFit/>
          </a:bodyPr>
          <a:lstStyle/>
          <a:p>
            <a:pPr algn="just" defTabSz="801688" eaLnBrk="1" hangingPunct="1">
              <a:lnSpc>
                <a:spcPct val="120000"/>
              </a:lnSpc>
              <a:spcBef>
                <a:spcPts val="0"/>
              </a:spcBef>
            </a:pPr>
            <a:r>
              <a:rPr lang="en-US" sz="1200" b="1" dirty="0">
                <a:solidFill>
                  <a:srgbClr val="000000"/>
                </a:solidFill>
                <a:latin typeface="Arial" pitchFamily="34" charset="0"/>
                <a:cs typeface="Arial" pitchFamily="34" charset="0"/>
              </a:rPr>
              <a:t>SAWE 83rd International Conference on Mass Properties Engineering</a:t>
            </a:r>
            <a:endParaRPr lang="en-US" sz="1200" dirty="0">
              <a:solidFill>
                <a:srgbClr val="000000"/>
              </a:solidFill>
              <a:latin typeface="Arial" pitchFamily="34" charset="0"/>
              <a:cs typeface="Arial" pitchFamily="34" charset="0"/>
            </a:endParaRPr>
          </a:p>
          <a:p>
            <a:pPr algn="just" defTabSz="801688" eaLnBrk="1" hangingPunct="1">
              <a:lnSpc>
                <a:spcPct val="120000"/>
              </a:lnSpc>
              <a:spcBef>
                <a:spcPts val="0"/>
              </a:spcBef>
            </a:pPr>
            <a:r>
              <a:rPr lang="en-US" sz="1200" b="1" dirty="0">
                <a:solidFill>
                  <a:srgbClr val="000000"/>
                </a:solidFill>
                <a:latin typeface="Arial" pitchFamily="34" charset="0"/>
                <a:cs typeface="Arial" pitchFamily="34" charset="0"/>
              </a:rPr>
              <a:t>Online, 20-22 May 2024</a:t>
            </a:r>
          </a:p>
          <a:p>
            <a:pPr algn="just" defTabSz="801688" eaLnBrk="1" hangingPunct="1">
              <a:lnSpc>
                <a:spcPct val="120000"/>
              </a:lnSpc>
              <a:spcBef>
                <a:spcPts val="0"/>
              </a:spcBef>
            </a:pPr>
            <a:r>
              <a:rPr lang="en-US" sz="1200" b="1" dirty="0">
                <a:solidFill>
                  <a:srgbClr val="000000"/>
                </a:solidFill>
                <a:latin typeface="Arial" pitchFamily="34" charset="0"/>
                <a:cs typeface="Arial" pitchFamily="34" charset="0"/>
              </a:rPr>
              <a:t>Paper 3801 </a:t>
            </a:r>
          </a:p>
          <a:p>
            <a:pPr algn="just" defTabSz="801688" eaLnBrk="1" hangingPunct="1">
              <a:lnSpc>
                <a:spcPct val="120000"/>
              </a:lnSpc>
              <a:spcBef>
                <a:spcPts val="0"/>
              </a:spcBef>
            </a:pPr>
            <a:r>
              <a:rPr lang="en-US" sz="1200" u="sng" dirty="0">
                <a:solidFill>
                  <a:srgbClr val="3333CC"/>
                </a:solidFill>
                <a:latin typeface="Arial" pitchFamily="34" charset="0"/>
                <a:cs typeface="Arial" pitchFamily="34" charset="0"/>
                <a:hlinkClick r:id="rId3">
                  <a:extLst>
                    <a:ext uri="{A12FA001-AC4F-418D-AE19-62706E023703}">
                      <ahyp:hlinkClr xmlns:ahyp="http://schemas.microsoft.com/office/drawing/2018/hyperlinkcolor" val="tx"/>
                    </a:ext>
                  </a:extLst>
                </a:hlinkClick>
              </a:rPr>
              <a:t>https://doi.org/10.48441/4427.</a:t>
            </a:r>
            <a:r>
              <a:rPr lang="en-US" sz="1200" u="sng" dirty="0">
                <a:solidFill>
                  <a:srgbClr val="3333FF"/>
                </a:solidFill>
                <a:latin typeface="Arial" pitchFamily="34" charset="0"/>
                <a:cs typeface="Arial" pitchFamily="34" charset="0"/>
                <a:hlinkClick r:id="rId3">
                  <a:extLst>
                    <a:ext uri="{A12FA001-AC4F-418D-AE19-62706E023703}">
                      <ahyp:hlinkClr xmlns:ahyp="http://schemas.microsoft.com/office/drawing/2018/hyperlinkcolor" val="tx"/>
                    </a:ext>
                  </a:extLst>
                </a:hlinkClick>
              </a:rPr>
              <a:t>1587</a:t>
            </a:r>
            <a:endParaRPr lang="en-US" sz="1200" u="sng" dirty="0">
              <a:solidFill>
                <a:srgbClr val="3333FF"/>
              </a:solidFill>
              <a:latin typeface="Arial" pitchFamily="34" charset="0"/>
              <a:cs typeface="Arial" pitchFamily="34" charset="0"/>
            </a:endParaRPr>
          </a:p>
        </p:txBody>
      </p:sp>
      <p:pic>
        <p:nvPicPr>
          <p:cNvPr id="2" name="Grafik 1" descr="Ein Bild, das draußen, Himmel, Transport, Flugreise enthält.">
            <a:extLst>
              <a:ext uri="{FF2B5EF4-FFF2-40B4-BE49-F238E27FC236}">
                <a16:creationId xmlns:a16="http://schemas.microsoft.com/office/drawing/2014/main" id="{BB78B959-BCE9-8D93-2CAA-8BB5D32C2B62}"/>
              </a:ext>
            </a:extLst>
          </p:cNvPr>
          <p:cNvPicPr>
            <a:picLocks noChangeAspect="1"/>
          </p:cNvPicPr>
          <p:nvPr/>
        </p:nvPicPr>
        <p:blipFill rotWithShape="1">
          <a:blip r:embed="rId4">
            <a:extLst>
              <a:ext uri="{28A0092B-C50C-407E-A947-70E740481C1C}">
                <a14:useLocalDpi xmlns:a14="http://schemas.microsoft.com/office/drawing/2010/main" val="0"/>
              </a:ext>
            </a:extLst>
          </a:blip>
          <a:srcRect l="8383" t="2749" r="24987" b="3614"/>
          <a:stretch/>
        </p:blipFill>
        <p:spPr bwMode="auto">
          <a:xfrm>
            <a:off x="6664691" y="2894763"/>
            <a:ext cx="2441209" cy="1789200"/>
          </a:xfrm>
          <a:prstGeom prst="rect">
            <a:avLst/>
          </a:prstGeom>
          <a:noFill/>
          <a:ln>
            <a:noFill/>
          </a:ln>
          <a:extLst>
            <a:ext uri="{53640926-AAD7-44D8-BBD7-CCE9431645EC}">
              <a14:shadowObscured xmlns:a14="http://schemas.microsoft.com/office/drawing/2010/main"/>
            </a:ext>
          </a:extLst>
        </p:spPr>
      </p:pic>
      <p:pic>
        <p:nvPicPr>
          <p:cNvPr id="4" name="Grafik 3">
            <a:extLst>
              <a:ext uri="{FF2B5EF4-FFF2-40B4-BE49-F238E27FC236}">
                <a16:creationId xmlns:a16="http://schemas.microsoft.com/office/drawing/2014/main" id="{9C787AFD-373E-A77E-45FC-4730EE1DEBB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9600" y="4869164"/>
            <a:ext cx="5708651" cy="65022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en-US" sz="2000" b="1" kern="0" dirty="0">
                <a:solidFill>
                  <a:srgbClr val="000000"/>
                </a:solidFill>
                <a:latin typeface="Arial" pitchFamily="34" charset="0"/>
                <a:ea typeface="+mj-ea"/>
                <a:cs typeface="Arial" pitchFamily="34" charset="0"/>
              </a:rPr>
              <a:t>Description of Wing-MDO</a:t>
            </a:r>
          </a:p>
        </p:txBody>
      </p:sp>
      <p:sp>
        <p:nvSpPr>
          <p:cNvPr id="5"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a:solidFill>
                  <a:srgbClr val="000000"/>
                </a:solidFill>
                <a:latin typeface="Arial" pitchFamily="34" charset="0"/>
              </a:rPr>
              <a:t>Wing Design Optimized with Wing-MDO</a:t>
            </a:r>
          </a:p>
        </p:txBody>
      </p:sp>
      <p:sp>
        <p:nvSpPr>
          <p:cNvPr id="6" name="Rectangle 2">
            <a:extLst>
              <a:ext uri="{FF2B5EF4-FFF2-40B4-BE49-F238E27FC236}">
                <a16:creationId xmlns:a16="http://schemas.microsoft.com/office/drawing/2014/main" id="{001E9899-7B07-26CE-EF44-45A0E0132ED6}"/>
              </a:ext>
            </a:extLst>
          </p:cNvPr>
          <p:cNvSpPr txBox="1">
            <a:spLocks noChangeArrowheads="1"/>
          </p:cNvSpPr>
          <p:nvPr/>
        </p:nvSpPr>
        <p:spPr bwMode="auto">
          <a:xfrm>
            <a:off x="519112" y="1920878"/>
            <a:ext cx="8110538" cy="4194172"/>
          </a:xfrm>
          <a:prstGeom prst="rect">
            <a:avLst/>
          </a:prstGeom>
          <a:noFill/>
          <a:ln w="9525">
            <a:noFill/>
            <a:round/>
            <a:headEnd/>
            <a:tailEnd/>
          </a:ln>
        </p:spPr>
        <p:txBody>
          <a:bodyPr lIns="90000" tIns="46800" rIns="90000" bIns="46800"/>
          <a:lstStyle/>
          <a:p>
            <a:pPr marL="357188" indent="-357188" algn="just">
              <a:lnSpc>
                <a:spcPct val="120000"/>
              </a:lnSpc>
              <a:buFont typeface="Arial" panose="020B0604020202020204" pitchFamily="34" charset="0"/>
              <a:buChar char="●"/>
              <a:tabLst>
                <a:tab pos="357188" algn="l"/>
              </a:tabLst>
            </a:pPr>
            <a:r>
              <a:rPr lang="en-US" sz="1400" b="1" dirty="0">
                <a:solidFill>
                  <a:srgbClr val="3333FF"/>
                </a:solidFill>
                <a:latin typeface="Arial" panose="020B0604020202020204" pitchFamily="34" charset="0"/>
                <a:cs typeface="Arial" panose="020B0604020202020204" pitchFamily="34" charset="0"/>
              </a:rPr>
              <a:t>Multidisciplinary Design Optimization (MDO) </a:t>
            </a:r>
            <a:r>
              <a:rPr lang="en-US" sz="1400" dirty="0">
                <a:solidFill>
                  <a:srgbClr val="000000"/>
                </a:solidFill>
                <a:latin typeface="Arial" panose="020B0604020202020204" pitchFamily="34" charset="0"/>
                <a:cs typeface="Arial" panose="020B0604020202020204" pitchFamily="34" charset="0"/>
              </a:rPr>
              <a:t>Program</a:t>
            </a:r>
          </a:p>
          <a:p>
            <a:pPr marL="357188" indent="-357188" algn="just">
              <a:lnSpc>
                <a:spcPct val="120000"/>
              </a:lnSpc>
              <a:tabLst>
                <a:tab pos="357188" algn="l"/>
              </a:tabLst>
            </a:pPr>
            <a:endParaRPr lang="en-US" sz="1400" dirty="0">
              <a:solidFill>
                <a:srgbClr val="000000"/>
              </a:solidFill>
              <a:latin typeface="Arial" panose="020B0604020202020204" pitchFamily="34" charset="0"/>
              <a:cs typeface="Arial" panose="020B0604020202020204" pitchFamily="34" charset="0"/>
            </a:endParaRPr>
          </a:p>
          <a:p>
            <a:pPr marL="357188" indent="-357188" algn="just">
              <a:lnSpc>
                <a:spcPct val="120000"/>
              </a:lnSpc>
              <a:buFont typeface="Arial" panose="020B0604020202020204" pitchFamily="34" charset="0"/>
              <a:buChar char="●"/>
              <a:tabLst>
                <a:tab pos="357188" algn="l"/>
              </a:tabLst>
            </a:pPr>
            <a:r>
              <a:rPr lang="en-US" sz="1400" b="1" dirty="0">
                <a:solidFill>
                  <a:srgbClr val="3333FF"/>
                </a:solidFill>
                <a:latin typeface="Arial" panose="020B0604020202020204" pitchFamily="34" charset="0"/>
                <a:cs typeface="Arial" panose="020B0604020202020204" pitchFamily="34" charset="0"/>
              </a:rPr>
              <a:t>User-friendly Excel file</a:t>
            </a:r>
          </a:p>
          <a:p>
            <a:pPr marL="357188" indent="-357188" algn="just">
              <a:lnSpc>
                <a:spcPct val="120000"/>
              </a:lnSpc>
              <a:tabLst>
                <a:tab pos="357188" algn="l"/>
              </a:tabLst>
            </a:pPr>
            <a:endParaRPr lang="en-US" sz="1400" dirty="0">
              <a:solidFill>
                <a:srgbClr val="000000"/>
              </a:solidFill>
              <a:latin typeface="Arial" panose="020B0604020202020204" pitchFamily="34" charset="0"/>
              <a:cs typeface="Arial" panose="020B0604020202020204" pitchFamily="34" charset="0"/>
            </a:endParaRPr>
          </a:p>
          <a:p>
            <a:pPr marL="357188" indent="-357188" algn="just">
              <a:lnSpc>
                <a:spcPct val="120000"/>
              </a:lnSpc>
              <a:buFont typeface="Arial" panose="020B0604020202020204" pitchFamily="34" charset="0"/>
              <a:buChar char="●"/>
              <a:tabLst>
                <a:tab pos="357188" algn="l"/>
              </a:tabLst>
            </a:pPr>
            <a:r>
              <a:rPr lang="en-US" sz="1400" b="1" dirty="0">
                <a:solidFill>
                  <a:srgbClr val="3333FF"/>
                </a:solidFill>
                <a:latin typeface="Arial" panose="020B0604020202020204" pitchFamily="34" charset="0"/>
                <a:cs typeface="Arial" panose="020B0604020202020204" pitchFamily="34" charset="0"/>
              </a:rPr>
              <a:t>Calculation</a:t>
            </a:r>
            <a:r>
              <a:rPr lang="en-US" sz="1400" dirty="0">
                <a:solidFill>
                  <a:srgbClr val="000000"/>
                </a:solidFill>
                <a:latin typeface="Arial" panose="020B0604020202020204" pitchFamily="34" charset="0"/>
                <a:cs typeface="Arial" panose="020B0604020202020204" pitchFamily="34" charset="0"/>
              </a:rPr>
              <a:t> of wing mass, drag coefficients (zero-lift drag, wave drag, induced drag), and drag</a:t>
            </a:r>
          </a:p>
          <a:p>
            <a:pPr marL="357188" indent="-357188" algn="just">
              <a:lnSpc>
                <a:spcPct val="120000"/>
              </a:lnSpc>
              <a:buFont typeface="Arial" panose="020B0604020202020204" pitchFamily="34" charset="0"/>
              <a:buChar char="●"/>
              <a:tabLst>
                <a:tab pos="357188" algn="l"/>
              </a:tabLst>
            </a:pPr>
            <a:endParaRPr lang="en-US" sz="1400" dirty="0">
              <a:solidFill>
                <a:srgbClr val="000000"/>
              </a:solidFill>
              <a:latin typeface="Arial" panose="020B0604020202020204" pitchFamily="34" charset="0"/>
              <a:cs typeface="Arial" panose="020B0604020202020204" pitchFamily="34" charset="0"/>
            </a:endParaRPr>
          </a:p>
          <a:p>
            <a:pPr marL="357188" indent="-357188" algn="just">
              <a:lnSpc>
                <a:spcPct val="120000"/>
              </a:lnSpc>
              <a:buFont typeface="Arial" panose="020B0604020202020204" pitchFamily="34" charset="0"/>
              <a:buChar char="●"/>
              <a:tabLst>
                <a:tab pos="357188" algn="l"/>
              </a:tabLst>
            </a:pPr>
            <a:r>
              <a:rPr lang="en-US" sz="1400" dirty="0">
                <a:solidFill>
                  <a:srgbClr val="000000"/>
                </a:solidFill>
                <a:latin typeface="Arial" panose="020B0604020202020204" pitchFamily="34" charset="0"/>
                <a:cs typeface="Arial" panose="020B0604020202020204" pitchFamily="34" charset="0"/>
              </a:rPr>
              <a:t>Two separate mass estimation methods:</a:t>
            </a:r>
          </a:p>
          <a:p>
            <a:pPr marL="357188" indent="-357188" algn="just">
              <a:lnSpc>
                <a:spcPct val="120000"/>
              </a:lnSpc>
              <a:tabLst>
                <a:tab pos="357188" algn="l"/>
              </a:tabLst>
            </a:pPr>
            <a:r>
              <a:rPr lang="en-US" sz="1400" dirty="0">
                <a:solidFill>
                  <a:srgbClr val="000000"/>
                </a:solidFill>
                <a:latin typeface="Arial" panose="020B0604020202020204" pitchFamily="34" charset="0"/>
                <a:cs typeface="Arial" panose="020B0604020202020204" pitchFamily="34" charset="0"/>
              </a:rPr>
              <a:t>	=&gt;</a:t>
            </a:r>
            <a:r>
              <a:rPr lang="en-US" sz="1400" b="1" dirty="0" err="1">
                <a:solidFill>
                  <a:srgbClr val="3333FF"/>
                </a:solidFill>
                <a:latin typeface="Arial" panose="020B0604020202020204" pitchFamily="34" charset="0"/>
                <a:cs typeface="Arial" panose="020B0604020202020204" pitchFamily="34" charset="0"/>
              </a:rPr>
              <a:t>Torenbeek</a:t>
            </a:r>
            <a:r>
              <a:rPr lang="en-US" sz="1400" b="1" dirty="0">
                <a:solidFill>
                  <a:srgbClr val="3333FF"/>
                </a:solidFill>
                <a:latin typeface="Arial" panose="020B0604020202020204" pitchFamily="34" charset="0"/>
                <a:cs typeface="Arial" panose="020B0604020202020204" pitchFamily="34" charset="0"/>
              </a:rPr>
              <a:t> Method</a:t>
            </a:r>
            <a:r>
              <a:rPr lang="en-US" sz="1400" dirty="0">
                <a:solidFill>
                  <a:srgbClr val="000000"/>
                </a:solidFill>
                <a:latin typeface="Arial" panose="020B0604020202020204" pitchFamily="34" charset="0"/>
                <a:cs typeface="Arial" panose="020B0604020202020204" pitchFamily="34" charset="0"/>
              </a:rPr>
              <a:t>
	=&gt; </a:t>
            </a:r>
            <a:r>
              <a:rPr lang="en-US" sz="1400" b="1" dirty="0">
                <a:solidFill>
                  <a:srgbClr val="3333FF"/>
                </a:solidFill>
                <a:latin typeface="Arial" panose="020B0604020202020204" pitchFamily="34" charset="0"/>
                <a:cs typeface="Arial" panose="020B0604020202020204" pitchFamily="34" charset="0"/>
              </a:rPr>
              <a:t>LTH Method</a:t>
            </a:r>
            <a:r>
              <a:rPr lang="en-US" sz="1400" dirty="0">
                <a:solidFill>
                  <a:srgbClr val="000000"/>
                </a:solidFill>
                <a:latin typeface="Arial" panose="020B0604020202020204" pitchFamily="34" charset="0"/>
                <a:cs typeface="Arial" panose="020B0604020202020204" pitchFamily="34" charset="0"/>
              </a:rPr>
              <a:t>
</a:t>
            </a:r>
          </a:p>
          <a:p>
            <a:pPr marL="357188" indent="-357188" algn="just">
              <a:lnSpc>
                <a:spcPct val="120000"/>
              </a:lnSpc>
              <a:buFont typeface="Arial" panose="020B0604020202020204" pitchFamily="34" charset="0"/>
              <a:buChar char="●"/>
              <a:tabLst>
                <a:tab pos="357188" algn="l"/>
              </a:tabLst>
            </a:pPr>
            <a:r>
              <a:rPr lang="en-US" sz="1400" dirty="0">
                <a:solidFill>
                  <a:srgbClr val="000000"/>
                </a:solidFill>
                <a:latin typeface="Arial" panose="020B0604020202020204" pitchFamily="34" charset="0"/>
                <a:cs typeface="Arial" panose="020B0604020202020204" pitchFamily="34" charset="0"/>
              </a:rPr>
              <a:t>Set up with </a:t>
            </a:r>
            <a:r>
              <a:rPr lang="en-US" sz="1400" b="1" dirty="0">
                <a:solidFill>
                  <a:srgbClr val="3333FF"/>
                </a:solidFill>
                <a:latin typeface="Arial" panose="020B0604020202020204" pitchFamily="34" charset="0"/>
                <a:cs typeface="Arial" panose="020B0604020202020204" pitchFamily="34" charset="0"/>
              </a:rPr>
              <a:t>20 Iteration Steps for Wing Mass </a:t>
            </a:r>
            <a:r>
              <a:rPr lang="en-US" sz="1400" dirty="0">
                <a:solidFill>
                  <a:srgbClr val="000000"/>
                </a:solidFill>
                <a:latin typeface="Arial" panose="020B0604020202020204" pitchFamily="34" charset="0"/>
                <a:cs typeface="Arial" panose="020B0604020202020204" pitchFamily="34" charset="0"/>
              </a:rPr>
              <a:t>Determination</a:t>
            </a:r>
          </a:p>
          <a:p>
            <a:pPr marL="357188" indent="-357188" algn="just">
              <a:lnSpc>
                <a:spcPct val="120000"/>
              </a:lnSpc>
              <a:buFont typeface="Arial" panose="020B0604020202020204" pitchFamily="34" charset="0"/>
              <a:buChar char="●"/>
              <a:tabLst>
                <a:tab pos="357188" algn="l"/>
              </a:tabLst>
            </a:pPr>
            <a:endParaRPr lang="en-US" sz="1400" dirty="0">
              <a:solidFill>
                <a:srgbClr val="000000"/>
              </a:solidFill>
              <a:latin typeface="Arial" panose="020B0604020202020204" pitchFamily="34" charset="0"/>
              <a:cs typeface="Arial" panose="020B0604020202020204" pitchFamily="34" charset="0"/>
            </a:endParaRPr>
          </a:p>
          <a:p>
            <a:pPr marL="357188" indent="-357188" algn="just">
              <a:lnSpc>
                <a:spcPct val="120000"/>
              </a:lnSpc>
              <a:buFont typeface="Arial" panose="020B0604020202020204" pitchFamily="34" charset="0"/>
              <a:buChar char="●"/>
              <a:tabLst>
                <a:tab pos="357188" algn="l"/>
              </a:tabLst>
            </a:pPr>
            <a:r>
              <a:rPr lang="en-US" sz="1400" dirty="0">
                <a:solidFill>
                  <a:srgbClr val="000000"/>
                </a:solidFill>
                <a:latin typeface="Arial" panose="020B0604020202020204" pitchFamily="34" charset="0"/>
                <a:cs typeface="Arial" panose="020B0604020202020204" pitchFamily="34" charset="0"/>
              </a:rPr>
              <a:t>Using the </a:t>
            </a:r>
            <a:r>
              <a:rPr lang="en-US" sz="1400" b="1" dirty="0">
                <a:solidFill>
                  <a:srgbClr val="3333FF"/>
                </a:solidFill>
                <a:latin typeface="Arial" panose="020B0604020202020204" pitchFamily="34" charset="0"/>
                <a:cs typeface="Arial" panose="020B0604020202020204" pitchFamily="34" charset="0"/>
              </a:rPr>
              <a:t>Excel Solver </a:t>
            </a:r>
            <a:r>
              <a:rPr lang="en-US" sz="1400" dirty="0">
                <a:solidFill>
                  <a:srgbClr val="000000"/>
                </a:solidFill>
                <a:latin typeface="Arial" panose="020B0604020202020204" pitchFamily="34" charset="0"/>
                <a:cs typeface="Arial" panose="020B0604020202020204" pitchFamily="34" charset="0"/>
              </a:rPr>
              <a:t>as a powerful optimization tool</a:t>
            </a:r>
            <a:endParaRPr lang="de-DE" sz="14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8247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BAFE8F3-24D6-09B6-A300-B787973B26EC}"/>
              </a:ext>
            </a:extLst>
          </p:cNvPr>
          <p:cNvSpPr txBox="1">
            <a:spLocks noChangeArrowheads="1"/>
          </p:cNvSpPr>
          <p:nvPr/>
        </p:nvSpPr>
        <p:spPr bwMode="auto">
          <a:xfrm>
            <a:off x="519112" y="1920878"/>
            <a:ext cx="8110538" cy="4194172"/>
          </a:xfrm>
          <a:prstGeom prst="rect">
            <a:avLst/>
          </a:prstGeom>
          <a:noFill/>
          <a:ln w="9525">
            <a:noFill/>
            <a:round/>
            <a:headEnd/>
            <a:tailEnd/>
          </a:ln>
        </p:spPr>
        <p:txBody>
          <a:bodyPr lIns="90000" tIns="46800" rIns="90000" bIns="46800"/>
          <a:lstStyle/>
          <a:p>
            <a:pPr marL="285750" indent="-28575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Parameter variation:</a:t>
            </a:r>
          </a:p>
          <a:p>
            <a:pPr marL="742950" lvl="1" indent="-285750" algn="just">
              <a:lnSpc>
                <a:spcPct val="120000"/>
              </a:lnSpc>
              <a:buFont typeface="Symbol" panose="05050102010706020507" pitchFamily="18" charset="2"/>
              <a:buChar char="-"/>
            </a:pPr>
            <a:r>
              <a:rPr lang="en-US" sz="1400" dirty="0">
                <a:solidFill>
                  <a:srgbClr val="000000"/>
                </a:solidFill>
                <a:latin typeface="Arial" panose="020B0604020202020204" pitchFamily="34" charset="0"/>
                <a:cs typeface="Arial" panose="020B0604020202020204" pitchFamily="34" charset="0"/>
              </a:rPr>
              <a:t>Investigation of </a:t>
            </a:r>
            <a:r>
              <a:rPr lang="en-US" sz="1400" b="1" dirty="0">
                <a:solidFill>
                  <a:srgbClr val="3333FF"/>
                </a:solidFill>
                <a:latin typeface="Arial" panose="020B0604020202020204" pitchFamily="34" charset="0"/>
                <a:cs typeface="Arial" panose="020B0604020202020204" pitchFamily="34" charset="0"/>
              </a:rPr>
              <a:t>classic compromises in wing design</a:t>
            </a:r>
            <a:r>
              <a:rPr lang="en-US" sz="1400" dirty="0">
                <a:solidFill>
                  <a:srgbClr val="000000"/>
                </a:solidFill>
                <a:latin typeface="Arial" panose="020B0604020202020204" pitchFamily="34" charset="0"/>
                <a:cs typeface="Arial" panose="020B0604020202020204" pitchFamily="34" charset="0"/>
              </a:rPr>
              <a:t>,</a:t>
            </a:r>
          </a:p>
          <a:p>
            <a:pPr marL="742950" lvl="1" indent="-285750" algn="just">
              <a:lnSpc>
                <a:spcPct val="120000"/>
              </a:lnSpc>
              <a:buFont typeface="Symbol" panose="05050102010706020507" pitchFamily="18" charset="2"/>
              <a:buChar char="-"/>
            </a:pPr>
            <a:r>
              <a:rPr lang="en-US" sz="1400" b="1" dirty="0">
                <a:solidFill>
                  <a:srgbClr val="3333FF"/>
                </a:solidFill>
                <a:latin typeface="Arial" panose="020B0604020202020204" pitchFamily="34" charset="0"/>
                <a:cs typeface="Arial" panose="020B0604020202020204" pitchFamily="34" charset="0"/>
              </a:rPr>
              <a:t>Variation of parameters</a:t>
            </a:r>
            <a:r>
              <a:rPr lang="en-US" sz="1400" dirty="0">
                <a:solidFill>
                  <a:srgbClr val="000000"/>
                </a:solidFill>
                <a:latin typeface="Arial" panose="020B0604020202020204" pitchFamily="34" charset="0"/>
                <a:cs typeface="Arial" panose="020B0604020202020204" pitchFamily="34" charset="0"/>
              </a:rPr>
              <a:t>: wingspan, relative thickness, taper, sweep, wing loading, Mach number and flight altitude,</a:t>
            </a:r>
          </a:p>
          <a:p>
            <a:pPr marL="742950" lvl="1" indent="-285750" algn="just">
              <a:lnSpc>
                <a:spcPct val="120000"/>
              </a:lnSpc>
              <a:buFont typeface="Symbol" panose="05050102010706020507" pitchFamily="18" charset="2"/>
              <a:buChar char="-"/>
            </a:pPr>
            <a:r>
              <a:rPr lang="en-US" sz="1400" dirty="0">
                <a:solidFill>
                  <a:srgbClr val="000000"/>
                </a:solidFill>
                <a:latin typeface="Arial" panose="020B0604020202020204" pitchFamily="34" charset="0"/>
                <a:cs typeface="Arial" panose="020B0604020202020204" pitchFamily="34" charset="0"/>
              </a:rPr>
              <a:t>The user sets the range in which parameters are changed.</a:t>
            </a:r>
          </a:p>
          <a:p>
            <a:pPr lvl="1" algn="just">
              <a:lnSpc>
                <a:spcPct val="120000"/>
              </a:lnSpc>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Two program versions:</a:t>
            </a:r>
          </a:p>
          <a:p>
            <a:pPr marL="742950" lvl="1" indent="-285750" algn="just">
              <a:lnSpc>
                <a:spcPct val="120000"/>
              </a:lnSpc>
              <a:buFont typeface="Symbol" panose="05050102010706020507" pitchFamily="18" charset="2"/>
              <a:buChar char="-"/>
            </a:pPr>
            <a:r>
              <a:rPr lang="en-US" sz="1400" dirty="0">
                <a:solidFill>
                  <a:srgbClr val="000000"/>
                </a:solidFill>
                <a:latin typeface="Arial" panose="020B0604020202020204" pitchFamily="34" charset="0"/>
                <a:cs typeface="Arial" panose="020B0604020202020204" pitchFamily="34" charset="0"/>
              </a:rPr>
              <a:t>Wing-MDO-1: Focus on </a:t>
            </a:r>
            <a:r>
              <a:rPr lang="en-US" sz="1400" b="1" dirty="0">
                <a:solidFill>
                  <a:srgbClr val="3333FF"/>
                </a:solidFill>
                <a:latin typeface="Arial" panose="020B0604020202020204" pitchFamily="34" charset="0"/>
                <a:cs typeface="Arial" panose="020B0604020202020204" pitchFamily="34" charset="0"/>
              </a:rPr>
              <a:t>minimization of drag</a:t>
            </a:r>
            <a:r>
              <a:rPr lang="en-US" sz="1400" dirty="0">
                <a:solidFill>
                  <a:srgbClr val="000000"/>
                </a:solidFill>
                <a:latin typeface="Arial" panose="020B0604020202020204" pitchFamily="34" charset="0"/>
                <a:cs typeface="Arial" panose="020B0604020202020204" pitchFamily="34" charset="0"/>
              </a:rPr>
              <a:t>,</a:t>
            </a:r>
          </a:p>
          <a:p>
            <a:pPr marL="742950" lvl="1" indent="-285750" algn="just">
              <a:lnSpc>
                <a:spcPct val="120000"/>
              </a:lnSpc>
              <a:buFont typeface="Symbol" panose="05050102010706020507" pitchFamily="18" charset="2"/>
              <a:buChar char="-"/>
            </a:pPr>
            <a:r>
              <a:rPr lang="en-US" sz="1400" dirty="0">
                <a:solidFill>
                  <a:srgbClr val="000000"/>
                </a:solidFill>
                <a:latin typeface="Arial" panose="020B0604020202020204" pitchFamily="34" charset="0"/>
                <a:cs typeface="Arial" panose="020B0604020202020204" pitchFamily="34" charset="0"/>
              </a:rPr>
              <a:t>Wing-MDO-2: Overcoming the challenges of </a:t>
            </a:r>
            <a:r>
              <a:rPr lang="en-US" sz="1400" b="1" dirty="0">
                <a:solidFill>
                  <a:srgbClr val="3333FF"/>
                </a:solidFill>
                <a:latin typeface="Arial" panose="020B0604020202020204" pitchFamily="34" charset="0"/>
                <a:cs typeface="Arial" panose="020B0604020202020204" pitchFamily="34" charset="0"/>
              </a:rPr>
              <a:t>minimizing take-off mass</a:t>
            </a:r>
            <a:r>
              <a:rPr lang="en-US" sz="1400" dirty="0">
                <a:solidFill>
                  <a:srgbClr val="000000"/>
                </a:solidFill>
                <a:latin typeface="Arial" panose="020B0604020202020204" pitchFamily="34" charset="0"/>
                <a:cs typeface="Arial" panose="020B0604020202020204" pitchFamily="34" charset="0"/>
              </a:rPr>
              <a:t>.</a:t>
            </a:r>
          </a:p>
        </p:txBody>
      </p:sp>
      <p:sp>
        <p:nvSpPr>
          <p:cNvPr id="2" name="Rectangle 11">
            <a:extLst>
              <a:ext uri="{FF2B5EF4-FFF2-40B4-BE49-F238E27FC236}">
                <a16:creationId xmlns:a16="http://schemas.microsoft.com/office/drawing/2014/main" id="{CA00BFE3-658A-877E-FDC0-AC23B8274E9E}"/>
              </a:ext>
            </a:extLst>
          </p:cNvPr>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en-US" sz="2000" b="1" kern="0">
                <a:solidFill>
                  <a:srgbClr val="000000"/>
                </a:solidFill>
                <a:latin typeface="Arial" pitchFamily="34" charset="0"/>
                <a:ea typeface="+mj-ea"/>
                <a:cs typeface="Arial" pitchFamily="34" charset="0"/>
              </a:rPr>
              <a:t>Description of Wing-MDO</a:t>
            </a:r>
          </a:p>
        </p:txBody>
      </p:sp>
      <p:sp>
        <p:nvSpPr>
          <p:cNvPr id="6" name="Text Box 7">
            <a:extLst>
              <a:ext uri="{FF2B5EF4-FFF2-40B4-BE49-F238E27FC236}">
                <a16:creationId xmlns:a16="http://schemas.microsoft.com/office/drawing/2014/main" id="{F20BFB38-61A0-D3A3-6DAE-B63CAB276A29}"/>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a:solidFill>
                  <a:srgbClr val="000000"/>
                </a:solidFill>
                <a:latin typeface="Arial" pitchFamily="34" charset="0"/>
              </a:rPr>
              <a:t>Wing Design Optimized with Wing-MDO</a:t>
            </a:r>
          </a:p>
        </p:txBody>
      </p:sp>
    </p:spTree>
    <p:extLst>
      <p:ext uri="{BB962C8B-B14F-4D97-AF65-F5344CB8AC3E}">
        <p14:creationId xmlns:p14="http://schemas.microsoft.com/office/powerpoint/2010/main" val="1427513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a:extLst>
              <a:ext uri="{FF2B5EF4-FFF2-40B4-BE49-F238E27FC236}">
                <a16:creationId xmlns:a16="http://schemas.microsoft.com/office/drawing/2014/main" id="{D7E7D051-077C-6793-BDAD-4089CD762AF5}"/>
              </a:ext>
            </a:extLst>
          </p:cNvPr>
          <p:cNvSpPr txBox="1">
            <a:spLocks noChangeArrowheads="1"/>
          </p:cNvSpPr>
          <p:nvPr/>
        </p:nvSpPr>
        <p:spPr bwMode="auto">
          <a:xfrm>
            <a:off x="519112" y="1920878"/>
            <a:ext cx="8110538" cy="4194172"/>
          </a:xfrm>
          <a:prstGeom prst="rect">
            <a:avLst/>
          </a:prstGeom>
          <a:noFill/>
          <a:ln w="9525">
            <a:noFill/>
            <a:round/>
            <a:headEnd/>
            <a:tailEnd/>
          </a:ln>
        </p:spPr>
        <p:txBody>
          <a:bodyPr lIns="90000" tIns="46800" rIns="90000" bIns="46800"/>
          <a:lstStyle/>
          <a:p>
            <a:pPr marL="285750" indent="-285750" algn="just">
              <a:lnSpc>
                <a:spcPct val="120000"/>
              </a:lnSpc>
              <a:buFont typeface="Arial" panose="020B0604020202020204" pitchFamily="34" charset="0"/>
              <a:buChar char="●"/>
            </a:pPr>
            <a:r>
              <a:rPr lang="de-DE" sz="1400" dirty="0">
                <a:solidFill>
                  <a:srgbClr val="000000"/>
                </a:solidFill>
                <a:latin typeface="Arial" panose="020B0604020202020204" pitchFamily="34" charset="0"/>
                <a:cs typeface="Arial" panose="020B0604020202020204" pitchFamily="34" charset="0"/>
              </a:rPr>
              <a:t>Wing-MDO-1 Layout (Screenshot):</a:t>
            </a: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Similarity in user interface and table structure of Wing-MDO-1 and Wing-MDO-2</a:t>
            </a:r>
            <a:endParaRPr lang="de-DE" sz="1400" dirty="0">
              <a:solidFill>
                <a:srgbClr val="000000"/>
              </a:solidFill>
              <a:latin typeface="Arial" panose="020B0604020202020204" pitchFamily="34" charset="0"/>
              <a:cs typeface="Arial" panose="020B0604020202020204" pitchFamily="34" charset="0"/>
            </a:endParaRPr>
          </a:p>
          <a:p>
            <a:pPr algn="just">
              <a:lnSpc>
                <a:spcPct val="120000"/>
              </a:lnSpc>
            </a:pPr>
            <a:endParaRPr lang="de-DE" sz="1400" dirty="0">
              <a:solidFill>
                <a:srgbClr val="000000"/>
              </a:solidFill>
              <a:latin typeface="Arial" panose="020B0604020202020204" pitchFamily="34" charset="0"/>
              <a:cs typeface="Arial" panose="020B0604020202020204" pitchFamily="34" charset="0"/>
            </a:endParaRPr>
          </a:p>
          <a:p>
            <a:pPr algn="just">
              <a:lnSpc>
                <a:spcPct val="120000"/>
              </a:lnSpc>
            </a:pPr>
            <a:endParaRPr lang="de-DE" sz="1400" dirty="0">
              <a:solidFill>
                <a:srgbClr val="179923"/>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de-DE" sz="1400" dirty="0">
              <a:solidFill>
                <a:srgbClr val="000000"/>
              </a:solidFill>
              <a:latin typeface="Arial" panose="020B0604020202020204" pitchFamily="34" charset="0"/>
              <a:cs typeface="Arial" panose="020B0604020202020204" pitchFamily="34" charset="0"/>
            </a:endParaRPr>
          </a:p>
        </p:txBody>
      </p:sp>
      <p:pic>
        <p:nvPicPr>
          <p:cNvPr id="7" name="Grafik 6">
            <a:extLst>
              <a:ext uri="{FF2B5EF4-FFF2-40B4-BE49-F238E27FC236}">
                <a16:creationId xmlns:a16="http://schemas.microsoft.com/office/drawing/2014/main" id="{1762C450-C11B-710D-92F9-289AD49887B2}"/>
              </a:ext>
            </a:extLst>
          </p:cNvPr>
          <p:cNvPicPr>
            <a:picLocks noChangeAspect="1"/>
          </p:cNvPicPr>
          <p:nvPr/>
        </p:nvPicPr>
        <p:blipFill>
          <a:blip r:embed="rId3"/>
          <a:stretch>
            <a:fillRect/>
          </a:stretch>
        </p:blipFill>
        <p:spPr>
          <a:xfrm>
            <a:off x="641197" y="2271964"/>
            <a:ext cx="7658406" cy="3492000"/>
          </a:xfrm>
          <a:prstGeom prst="rect">
            <a:avLst/>
          </a:prstGeom>
        </p:spPr>
      </p:pic>
      <p:sp>
        <p:nvSpPr>
          <p:cNvPr id="2" name="Rectangle 11">
            <a:extLst>
              <a:ext uri="{FF2B5EF4-FFF2-40B4-BE49-F238E27FC236}">
                <a16:creationId xmlns:a16="http://schemas.microsoft.com/office/drawing/2014/main" id="{4E6D449E-DCC3-CB7C-5929-35DCF0E8051B}"/>
              </a:ext>
            </a:extLst>
          </p:cNvPr>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en-US" sz="2000" b="1" kern="0">
                <a:solidFill>
                  <a:srgbClr val="000000"/>
                </a:solidFill>
                <a:latin typeface="Arial" pitchFamily="34" charset="0"/>
                <a:ea typeface="+mj-ea"/>
                <a:cs typeface="Arial" pitchFamily="34" charset="0"/>
              </a:rPr>
              <a:t>Description of Wing-MDO</a:t>
            </a:r>
          </a:p>
        </p:txBody>
      </p:sp>
      <p:sp>
        <p:nvSpPr>
          <p:cNvPr id="3" name="Text Box 7">
            <a:extLst>
              <a:ext uri="{FF2B5EF4-FFF2-40B4-BE49-F238E27FC236}">
                <a16:creationId xmlns:a16="http://schemas.microsoft.com/office/drawing/2014/main" id="{8E182151-091B-1347-4785-EF8E5B17A23F}"/>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a:solidFill>
                  <a:srgbClr val="000000"/>
                </a:solidFill>
                <a:latin typeface="Arial" pitchFamily="34" charset="0"/>
              </a:rPr>
              <a:t>Wing Design Optimized with Wing-MDO</a:t>
            </a:r>
          </a:p>
        </p:txBody>
      </p:sp>
    </p:spTree>
    <p:extLst>
      <p:ext uri="{BB962C8B-B14F-4D97-AF65-F5344CB8AC3E}">
        <p14:creationId xmlns:p14="http://schemas.microsoft.com/office/powerpoint/2010/main" val="1762053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 name="Rectangle 2">
                <a:extLst>
                  <a:ext uri="{FF2B5EF4-FFF2-40B4-BE49-F238E27FC236}">
                    <a16:creationId xmlns:a16="http://schemas.microsoft.com/office/drawing/2014/main" id="{2857802E-418F-C274-1997-44389F7F1436}"/>
                  </a:ext>
                </a:extLst>
              </p:cNvPr>
              <p:cNvSpPr txBox="1">
                <a:spLocks noChangeArrowheads="1"/>
              </p:cNvSpPr>
              <p:nvPr/>
            </p:nvSpPr>
            <p:spPr bwMode="auto">
              <a:xfrm>
                <a:off x="519112" y="1920878"/>
                <a:ext cx="8110538" cy="4194172"/>
              </a:xfrm>
              <a:prstGeom prst="rect">
                <a:avLst/>
              </a:prstGeom>
              <a:noFill/>
              <a:ln w="9525">
                <a:noFill/>
                <a:round/>
                <a:headEnd/>
                <a:tailEnd/>
              </a:ln>
            </p:spPr>
            <p:txBody>
              <a:bodyPr lIns="90000" tIns="46800" rIns="90000" bIns="46800"/>
              <a:lstStyle/>
              <a:p>
                <a:pPr marL="285750" indent="-285750" algn="just">
                  <a:lnSpc>
                    <a:spcPct val="120000"/>
                  </a:lnSpc>
                  <a:buFontTx/>
                  <a:buChar char="●"/>
                </a:pPr>
                <a:r>
                  <a:rPr lang="en-US" sz="1400" dirty="0">
                    <a:solidFill>
                      <a:srgbClr val="000000"/>
                    </a:solidFill>
                    <a:latin typeface="Arial" panose="020B0604020202020204" pitchFamily="34" charset="0"/>
                    <a:cs typeface="Arial" panose="020B0604020202020204" pitchFamily="34" charset="0"/>
                  </a:rPr>
                  <a:t>Use of the </a:t>
                </a:r>
                <a:r>
                  <a:rPr lang="en-US" sz="1400" b="1" dirty="0">
                    <a:solidFill>
                      <a:srgbClr val="3333FF"/>
                    </a:solidFill>
                    <a:latin typeface="Arial" panose="020B0604020202020204" pitchFamily="34" charset="0"/>
                    <a:cs typeface="Arial" panose="020B0604020202020204" pitchFamily="34" charset="0"/>
                  </a:rPr>
                  <a:t>Snowball Factor </a:t>
                </a:r>
                <a14:m>
                  <m:oMath xmlns:m="http://schemas.openxmlformats.org/officeDocument/2006/math">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𝑘</m:t>
                        </m:r>
                      </m:e>
                      <m:sub>
                        <m:r>
                          <a:rPr lang="en-US" sz="1400" i="1">
                            <a:solidFill>
                              <a:srgbClr val="000000"/>
                            </a:solidFill>
                            <a:latin typeface="Cambria Math" panose="02040503050406030204" pitchFamily="18" charset="0"/>
                          </a:rPr>
                          <m:t>𝑀𝐺</m:t>
                        </m:r>
                        <m:r>
                          <a:rPr lang="en-US" sz="1400" b="0" i="1" smtClean="0">
                            <a:solidFill>
                              <a:srgbClr val="000000"/>
                            </a:solidFill>
                            <a:latin typeface="Cambria Math" panose="02040503050406030204" pitchFamily="18" charset="0"/>
                          </a:rPr>
                          <m:t>,</m:t>
                        </m:r>
                        <m:r>
                          <a:rPr lang="en-US" sz="1400" b="0" i="1" smtClean="0">
                            <a:solidFill>
                              <a:srgbClr val="000000"/>
                            </a:solidFill>
                            <a:latin typeface="Cambria Math" panose="02040503050406030204" pitchFamily="18" charset="0"/>
                          </a:rPr>
                          <m:t>𝑖</m:t>
                        </m:r>
                      </m:sub>
                    </m:sSub>
                  </m:oMath>
                </a14:m>
                <a:r>
                  <a:rPr lang="en-US" sz="1400" dirty="0">
                    <a:solidFill>
                      <a:srgbClr val="000000"/>
                    </a:solidFill>
                    <a:latin typeface="Arial" panose="020B0604020202020204" pitchFamily="34" charset="0"/>
                    <a:cs typeface="Arial" panose="020B0604020202020204" pitchFamily="34" charset="0"/>
                  </a:rPr>
                  <a:t> to calculate the change in wing mass between iteration steps:</a:t>
                </a:r>
              </a:p>
              <a:p>
                <a:pPr marL="285750" indent="-285750" algn="just">
                  <a:lnSpc>
                    <a:spcPct val="50000"/>
                  </a:lnSpc>
                  <a:buFontTx/>
                  <a:buChar char="●"/>
                </a:pPr>
                <a:endParaRPr lang="en-US" sz="1400" dirty="0">
                  <a:solidFill>
                    <a:srgbClr val="000000"/>
                  </a:solidFill>
                  <a:latin typeface="Arial" panose="020B0604020202020204" pitchFamily="34" charset="0"/>
                  <a:cs typeface="Arial" panose="020B0604020202020204" pitchFamily="34" charset="0"/>
                </a:endParaRPr>
              </a:p>
              <a:p>
                <a:pPr algn="ctr">
                  <a:lnSpc>
                    <a:spcPct val="120000"/>
                  </a:lnSpc>
                  <a:spcBef>
                    <a:spcPts val="100"/>
                  </a:spcBef>
                </a:pPr>
                <a14:m>
                  <m:oMathPara xmlns:m="http://schemas.openxmlformats.org/officeDocument/2006/math">
                    <m:oMathParaPr>
                      <m:jc m:val="center"/>
                    </m:oMathParaPr>
                    <m:oMath xmlns:m="http://schemas.openxmlformats.org/officeDocument/2006/math">
                      <m:sSub>
                        <m:sSubPr>
                          <m:ctrlPr>
                            <a:rPr lang="en-US" sz="1400" i="1" smtClean="0">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𝑘</m:t>
                          </m:r>
                        </m:e>
                        <m:sub>
                          <m:r>
                            <a:rPr lang="en-US" sz="1400" i="1">
                              <a:solidFill>
                                <a:srgbClr val="000000"/>
                              </a:solidFill>
                              <a:latin typeface="Cambria Math" panose="02040503050406030204" pitchFamily="18" charset="0"/>
                            </a:rPr>
                            <m:t>𝑀𝐺</m:t>
                          </m:r>
                          <m:r>
                            <a:rPr lang="en-US" sz="1400" b="0" i="1" smtClean="0">
                              <a:solidFill>
                                <a:srgbClr val="000000"/>
                              </a:solidFill>
                              <a:latin typeface="Cambria Math" panose="02040503050406030204" pitchFamily="18" charset="0"/>
                            </a:rPr>
                            <m:t>,</m:t>
                          </m:r>
                          <m:r>
                            <a:rPr lang="en-US" sz="1400" b="0" i="1" smtClean="0">
                              <a:solidFill>
                                <a:srgbClr val="000000"/>
                              </a:solidFill>
                              <a:latin typeface="Cambria Math" panose="02040503050406030204" pitchFamily="18" charset="0"/>
                            </a:rPr>
                            <m:t>𝑖</m:t>
                          </m:r>
                        </m:sub>
                      </m:sSub>
                      <m:r>
                        <a:rPr lang="en-US" sz="1400" smtClean="0">
                          <a:solidFill>
                            <a:srgbClr val="000000"/>
                          </a:solidFill>
                          <a:latin typeface="Cambria Math" panose="02040503050406030204" pitchFamily="18" charset="0"/>
                        </a:rPr>
                        <m:t>=</m:t>
                      </m:r>
                      <m:f>
                        <m:fPr>
                          <m:ctrlPr>
                            <a:rPr lang="en-US" sz="1400" i="1">
                              <a:solidFill>
                                <a:srgbClr val="000000"/>
                              </a:solidFill>
                              <a:latin typeface="Cambria Math" panose="02040503050406030204" pitchFamily="18" charset="0"/>
                            </a:rPr>
                          </m:ctrlPr>
                        </m:fPr>
                        <m:num>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𝑀𝑇𝑂</m:t>
                              </m:r>
                              <m:r>
                                <a:rPr lang="en-US" sz="1400" b="0" i="1" smtClean="0">
                                  <a:solidFill>
                                    <a:srgbClr val="000000"/>
                                  </a:solidFill>
                                  <a:latin typeface="Cambria Math" panose="02040503050406030204" pitchFamily="18" charset="0"/>
                                </a:rPr>
                                <m:t>,</m:t>
                              </m:r>
                              <m:r>
                                <a:rPr lang="en-US" sz="1400" b="0" i="1" smtClean="0">
                                  <a:solidFill>
                                    <a:srgbClr val="000000"/>
                                  </a:solidFill>
                                  <a:latin typeface="Cambria Math" panose="02040503050406030204" pitchFamily="18" charset="0"/>
                                </a:rPr>
                                <m:t>𝑖</m:t>
                              </m:r>
                            </m:sub>
                          </m:sSub>
                        </m:num>
                        <m:den>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𝑀𝑃𝐿</m:t>
                              </m:r>
                            </m:sub>
                          </m:sSub>
                        </m:den>
                      </m:f>
                    </m:oMath>
                  </m:oMathPara>
                </a14:m>
                <a:endParaRPr lang="en-US" sz="1400" dirty="0">
                  <a:solidFill>
                    <a:srgbClr val="000000"/>
                  </a:solidFill>
                  <a:latin typeface="Arial" panose="020B0604020202020204" pitchFamily="34" charset="0"/>
                  <a:cs typeface="Arial" panose="020B0604020202020204" pitchFamily="34" charset="0"/>
                </a:endParaRPr>
              </a:p>
              <a:p>
                <a:pPr marL="285750" indent="-285750" algn="ctr">
                  <a:lnSpc>
                    <a:spcPct val="50000"/>
                  </a:lnSpc>
                  <a:spcBef>
                    <a:spcPts val="100"/>
                  </a:spcBef>
                  <a:buFontTx/>
                  <a:buChar char="●"/>
                </a:pPr>
                <a:endParaRPr lang="en-US" sz="16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Tx/>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Tx/>
                  <a:buChar char="●"/>
                </a:pPr>
                <a:r>
                  <a:rPr lang="en-US" sz="1400" b="1" dirty="0">
                    <a:solidFill>
                      <a:srgbClr val="3333FF"/>
                    </a:solidFill>
                    <a:latin typeface="Arial" panose="020B0604020202020204" pitchFamily="34" charset="0"/>
                    <a:cs typeface="Arial" panose="020B0604020202020204" pitchFamily="34" charset="0"/>
                  </a:rPr>
                  <a:t>Calculation of the new take-off mass from one iteration steps to the other</a:t>
                </a:r>
                <a:r>
                  <a:rPr lang="en-US" sz="1400" dirty="0">
                    <a:solidFill>
                      <a:srgbClr val="000000"/>
                    </a:solidFill>
                    <a:latin typeface="Arial" panose="020B0604020202020204" pitchFamily="34" charset="0"/>
                    <a:cs typeface="Arial" panose="020B0604020202020204" pitchFamily="34" charset="0"/>
                  </a:rPr>
                  <a:t>:</a:t>
                </a:r>
              </a:p>
              <a:p>
                <a:pPr marL="285750" indent="-285750" algn="just">
                  <a:lnSpc>
                    <a:spcPct val="50000"/>
                  </a:lnSpc>
                  <a:buFontTx/>
                  <a:buChar char="●"/>
                </a:pPr>
                <a:endParaRPr lang="en-US" sz="1400" dirty="0">
                  <a:solidFill>
                    <a:srgbClr val="000000"/>
                  </a:solidFill>
                  <a:latin typeface="Arial" panose="020B0604020202020204" pitchFamily="34" charset="0"/>
                  <a:cs typeface="Arial" panose="020B0604020202020204" pitchFamily="34" charset="0"/>
                </a:endParaRPr>
              </a:p>
              <a:p>
                <a:pPr algn="ctr">
                  <a:lnSpc>
                    <a:spcPct val="120000"/>
                  </a:lnSpc>
                </a:pPr>
                <a14:m>
                  <m:oMathPara xmlns:m="http://schemas.openxmlformats.org/officeDocument/2006/math">
                    <m:oMathParaPr>
                      <m:jc m:val="centerGroup"/>
                    </m:oMathParaPr>
                    <m:oMath xmlns:m="http://schemas.openxmlformats.org/officeDocument/2006/math">
                      <m:sSub>
                        <m:sSubPr>
                          <m:ctrlPr>
                            <a:rPr lang="en-US" sz="1400" i="1" smtClean="0">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𝑀𝑇𝑂</m:t>
                          </m:r>
                          <m:r>
                            <a:rPr lang="en-US" sz="1400">
                              <a:solidFill>
                                <a:srgbClr val="000000"/>
                              </a:solidFill>
                              <a:latin typeface="Cambria Math" panose="02040503050406030204" pitchFamily="18" charset="0"/>
                            </a:rPr>
                            <m:t>,</m:t>
                          </m:r>
                          <m:r>
                            <a:rPr lang="en-US" sz="1400" i="1">
                              <a:solidFill>
                                <a:srgbClr val="000000"/>
                              </a:solidFill>
                              <a:latin typeface="Cambria Math" panose="02040503050406030204" pitchFamily="18" charset="0"/>
                            </a:rPr>
                            <m:t>𝑖</m:t>
                          </m:r>
                          <m:r>
                            <a:rPr lang="en-US" sz="1400">
                              <a:solidFill>
                                <a:srgbClr val="000000"/>
                              </a:solidFill>
                              <a:latin typeface="Cambria Math" panose="02040503050406030204" pitchFamily="18" charset="0"/>
                            </a:rPr>
                            <m:t>+1</m:t>
                          </m:r>
                        </m:sub>
                      </m:sSub>
                      <m:r>
                        <a:rPr lang="en-US" sz="1400">
                          <a:solidFill>
                            <a:srgbClr val="000000"/>
                          </a:solidFill>
                          <a:latin typeface="Cambria Math" panose="02040503050406030204" pitchFamily="18" charset="0"/>
                        </a:rPr>
                        <m:t>=</m:t>
                      </m:r>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𝑀𝑇𝑂</m:t>
                          </m:r>
                          <m:r>
                            <a:rPr lang="en-US" sz="1400">
                              <a:solidFill>
                                <a:srgbClr val="000000"/>
                              </a:solidFill>
                              <a:latin typeface="Cambria Math" panose="02040503050406030204" pitchFamily="18" charset="0"/>
                            </a:rPr>
                            <m:t>,</m:t>
                          </m:r>
                          <m:r>
                            <a:rPr lang="en-US" sz="1400" i="1">
                              <a:solidFill>
                                <a:srgbClr val="000000"/>
                              </a:solidFill>
                              <a:latin typeface="Cambria Math" panose="02040503050406030204" pitchFamily="18" charset="0"/>
                            </a:rPr>
                            <m:t>𝑖</m:t>
                          </m:r>
                        </m:sub>
                      </m:sSub>
                      <m:r>
                        <a:rPr lang="en-US" sz="1400">
                          <a:solidFill>
                            <a:srgbClr val="000000"/>
                          </a:solidFill>
                          <a:latin typeface="Cambria Math" panose="02040503050406030204" pitchFamily="18" charset="0"/>
                        </a:rPr>
                        <m:t>+</m:t>
                      </m:r>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𝑘</m:t>
                          </m:r>
                        </m:e>
                        <m:sub>
                          <m:r>
                            <a:rPr lang="en-US" sz="1400" i="1">
                              <a:solidFill>
                                <a:srgbClr val="000000"/>
                              </a:solidFill>
                              <a:latin typeface="Cambria Math" panose="02040503050406030204" pitchFamily="18" charset="0"/>
                            </a:rPr>
                            <m:t>𝑀𝐺</m:t>
                          </m:r>
                          <m:r>
                            <a:rPr lang="en-US" sz="1400">
                              <a:solidFill>
                                <a:srgbClr val="000000"/>
                              </a:solidFill>
                              <a:latin typeface="Cambria Math" panose="02040503050406030204" pitchFamily="18" charset="0"/>
                            </a:rPr>
                            <m:t>,</m:t>
                          </m:r>
                          <m:r>
                            <a:rPr lang="en-US" sz="1400" i="1">
                              <a:solidFill>
                                <a:srgbClr val="000000"/>
                              </a:solidFill>
                              <a:latin typeface="Cambria Math" panose="02040503050406030204" pitchFamily="18" charset="0"/>
                            </a:rPr>
                            <m:t>𝑖</m:t>
                          </m:r>
                        </m:sub>
                      </m:sSub>
                      <m:r>
                        <a:rPr lang="en-US" sz="1400">
                          <a:solidFill>
                            <a:srgbClr val="000000"/>
                          </a:solidFill>
                          <a:latin typeface="Cambria Math" panose="02040503050406030204" pitchFamily="18" charset="0"/>
                        </a:rPr>
                        <m:t>∙</m:t>
                      </m:r>
                      <m:d>
                        <m:dPr>
                          <m:ctrlPr>
                            <a:rPr lang="en-US" sz="1400" i="1" smtClean="0">
                              <a:solidFill>
                                <a:srgbClr val="000000"/>
                              </a:solidFill>
                              <a:latin typeface="Cambria Math" panose="02040503050406030204" pitchFamily="18" charset="0"/>
                            </a:rPr>
                          </m:ctrlPr>
                        </m:dPr>
                        <m:e>
                          <m:r>
                            <a:rPr lang="en-US" sz="1400" i="1">
                              <a:solidFill>
                                <a:srgbClr val="000000"/>
                              </a:solidFill>
                              <a:latin typeface="Cambria Math" panose="02040503050406030204" pitchFamily="18" charset="0"/>
                            </a:rPr>
                            <m:t>−</m:t>
                          </m:r>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𝑊</m:t>
                              </m:r>
                            </m:sub>
                          </m:sSub>
                          <m:r>
                            <a:rPr lang="en-US" sz="1400">
                              <a:solidFill>
                                <a:srgbClr val="000000"/>
                              </a:solidFill>
                              <a:latin typeface="Cambria Math" panose="02040503050406030204" pitchFamily="18" charset="0"/>
                            </a:rPr>
                            <m:t>+</m:t>
                          </m:r>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𝑊</m:t>
                              </m:r>
                              <m:r>
                                <a:rPr lang="en-US" sz="1400">
                                  <a:solidFill>
                                    <a:srgbClr val="000000"/>
                                  </a:solidFill>
                                  <a:latin typeface="Cambria Math" panose="02040503050406030204" pitchFamily="18" charset="0"/>
                                </a:rPr>
                                <m:t>,</m:t>
                              </m:r>
                              <m:r>
                                <a:rPr lang="en-US" sz="1400" i="1">
                                  <a:solidFill>
                                    <a:srgbClr val="000000"/>
                                  </a:solidFill>
                                  <a:latin typeface="Cambria Math" panose="02040503050406030204" pitchFamily="18" charset="0"/>
                                </a:rPr>
                                <m:t>𝑖</m:t>
                              </m:r>
                            </m:sub>
                          </m:sSub>
                        </m:e>
                      </m:d>
                    </m:oMath>
                  </m:oMathPara>
                </a14:m>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Tx/>
                  <a:buChar char="●"/>
                </a:pPr>
                <a:endParaRPr lang="en-US" sz="1400" dirty="0">
                  <a:solidFill>
                    <a:srgbClr val="000000"/>
                  </a:solidFill>
                  <a:latin typeface="Arial" panose="020B0604020202020204" pitchFamily="34" charset="0"/>
                  <a:cs typeface="Arial" panose="020B0604020202020204" pitchFamily="34" charset="0"/>
                </a:endParaRPr>
              </a:p>
            </p:txBody>
          </p:sp>
        </mc:Choice>
        <mc:Fallback xmlns="">
          <p:sp>
            <p:nvSpPr>
              <p:cNvPr id="10" name="Rectangle 2">
                <a:extLst>
                  <a:ext uri="{FF2B5EF4-FFF2-40B4-BE49-F238E27FC236}">
                    <a16:creationId xmlns:a16="http://schemas.microsoft.com/office/drawing/2014/main" id="{2857802E-418F-C274-1997-44389F7F1436}"/>
                  </a:ext>
                </a:extLst>
              </p:cNvPr>
              <p:cNvSpPr txBox="1">
                <a:spLocks noRot="1" noChangeAspect="1" noMove="1" noResize="1" noEditPoints="1" noAdjustHandles="1" noChangeArrowheads="1" noChangeShapeType="1" noTextEdit="1"/>
              </p:cNvSpPr>
              <p:nvPr/>
            </p:nvSpPr>
            <p:spPr bwMode="auto">
              <a:xfrm>
                <a:off x="519112" y="1920878"/>
                <a:ext cx="8110538" cy="4194172"/>
              </a:xfrm>
              <a:prstGeom prst="rect">
                <a:avLst/>
              </a:prstGeom>
              <a:blipFill>
                <a:blip r:embed="rId3"/>
                <a:stretch>
                  <a:fillRect l="-150"/>
                </a:stretch>
              </a:blipFill>
              <a:ln w="9525">
                <a:noFill/>
                <a:round/>
                <a:headEnd/>
                <a:tailEnd/>
              </a:ln>
            </p:spPr>
            <p:txBody>
              <a:bodyPr/>
              <a:lstStyle/>
              <a:p>
                <a:r>
                  <a:rPr lang="en-US">
                    <a:noFill/>
                  </a:rPr>
                  <a:t> </a:t>
                </a:r>
              </a:p>
            </p:txBody>
          </p:sp>
        </mc:Fallback>
      </mc:AlternateContent>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de-DE" sz="2000" b="1" kern="0" dirty="0">
                <a:solidFill>
                  <a:srgbClr val="000000"/>
                </a:solidFill>
                <a:latin typeface="Arial" pitchFamily="34" charset="0"/>
                <a:ea typeface="+mj-ea"/>
                <a:cs typeface="Arial" pitchFamily="34" charset="0"/>
              </a:rPr>
              <a:t>Wing-MDO-1</a:t>
            </a:r>
          </a:p>
        </p:txBody>
      </p:sp>
      <p:sp>
        <p:nvSpPr>
          <p:cNvPr id="2" name="Textfeld 15">
            <a:extLst>
              <a:ext uri="{FF2B5EF4-FFF2-40B4-BE49-F238E27FC236}">
                <a16:creationId xmlns:a16="http://schemas.microsoft.com/office/drawing/2014/main" id="{7D201D5C-4457-A26C-52ED-085C1FAB7356}"/>
              </a:ext>
            </a:extLst>
          </p:cNvPr>
          <p:cNvSpPr txBox="1">
            <a:spLocks noChangeArrowheads="1"/>
          </p:cNvSpPr>
          <p:nvPr/>
        </p:nvSpPr>
        <p:spPr bwMode="auto">
          <a:xfrm>
            <a:off x="8225772" y="2671346"/>
            <a:ext cx="399116" cy="307777"/>
          </a:xfrm>
          <a:prstGeom prst="rect">
            <a:avLst/>
          </a:prstGeom>
          <a:noFill/>
          <a:ln>
            <a:noFill/>
          </a:ln>
        </p:spPr>
        <p:txBody>
          <a:bodyPr wrap="square">
            <a:spAutoFit/>
          </a:bodyPr>
          <a:lstStyle>
            <a:lvl1pPr>
              <a:spcBef>
                <a:spcPct val="20000"/>
              </a:spcBef>
              <a:buChar char="•"/>
              <a:defRPr sz="2400" b="1">
                <a:solidFill>
                  <a:srgbClr val="0A1F63"/>
                </a:solidFill>
                <a:latin typeface="Arial" panose="020B0604020202020204" pitchFamily="34" charset="0"/>
              </a:defRPr>
            </a:lvl1pPr>
            <a:lvl2pPr marL="742950" indent="-285750">
              <a:spcBef>
                <a:spcPct val="20000"/>
              </a:spcBef>
              <a:buChar char="–"/>
              <a:defRPr sz="2000" b="1">
                <a:solidFill>
                  <a:srgbClr val="0A1F63"/>
                </a:solidFill>
                <a:latin typeface="Arial" panose="020B0604020202020204" pitchFamily="34" charset="0"/>
              </a:defRPr>
            </a:lvl2pPr>
            <a:lvl3pPr marL="1143000" indent="-228600">
              <a:spcBef>
                <a:spcPct val="20000"/>
              </a:spcBef>
              <a:buChar char="•"/>
              <a:defRPr b="1">
                <a:solidFill>
                  <a:srgbClr val="0A1F63"/>
                </a:solidFill>
                <a:latin typeface="Arial" panose="020B0604020202020204" pitchFamily="34" charset="0"/>
              </a:defRPr>
            </a:lvl3pPr>
            <a:lvl4pPr marL="1600200" indent="-228600">
              <a:spcBef>
                <a:spcPct val="20000"/>
              </a:spcBef>
              <a:buChar char="–"/>
              <a:defRPr sz="1600" b="1">
                <a:solidFill>
                  <a:srgbClr val="0A1F63"/>
                </a:solidFill>
                <a:latin typeface="Arial" panose="020B0604020202020204" pitchFamily="34" charset="0"/>
              </a:defRPr>
            </a:lvl4pPr>
            <a:lvl5pPr marL="2057400" indent="-228600">
              <a:spcBef>
                <a:spcPct val="20000"/>
              </a:spcBef>
              <a:buChar char="»"/>
              <a:defRPr sz="1600" b="1">
                <a:solidFill>
                  <a:srgbClr val="0A1F63"/>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A1F63"/>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A1F63"/>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A1F63"/>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A1F63"/>
                </a:solidFill>
                <a:latin typeface="Arial" panose="020B0604020202020204" pitchFamily="34" charset="0"/>
              </a:defRPr>
            </a:lvl9pPr>
          </a:lstStyle>
          <a:p>
            <a:pPr>
              <a:spcBef>
                <a:spcPct val="0"/>
              </a:spcBef>
              <a:buFontTx/>
              <a:buNone/>
              <a:defRPr/>
            </a:pPr>
            <a:r>
              <a:rPr lang="de-DE" altLang="de-DE" sz="1400" b="0" dirty="0">
                <a:solidFill>
                  <a:srgbClr val="000000"/>
                </a:solidFill>
                <a:cs typeface="Arial" panose="020B0604020202020204" pitchFamily="34" charset="0"/>
              </a:rPr>
              <a:t>(1)</a:t>
            </a:r>
          </a:p>
        </p:txBody>
      </p:sp>
      <p:sp>
        <p:nvSpPr>
          <p:cNvPr id="3" name="Textfeld 15">
            <a:extLst>
              <a:ext uri="{FF2B5EF4-FFF2-40B4-BE49-F238E27FC236}">
                <a16:creationId xmlns:a16="http://schemas.microsoft.com/office/drawing/2014/main" id="{DA0EFF10-70B1-AEEC-D9CD-ECAEC7B48A96}"/>
              </a:ext>
            </a:extLst>
          </p:cNvPr>
          <p:cNvSpPr txBox="1">
            <a:spLocks noChangeArrowheads="1"/>
          </p:cNvSpPr>
          <p:nvPr/>
        </p:nvSpPr>
        <p:spPr bwMode="auto">
          <a:xfrm>
            <a:off x="8221010" y="3575702"/>
            <a:ext cx="403878" cy="307777"/>
          </a:xfrm>
          <a:prstGeom prst="rect">
            <a:avLst/>
          </a:prstGeom>
          <a:noFill/>
          <a:ln>
            <a:noFill/>
          </a:ln>
        </p:spPr>
        <p:txBody>
          <a:bodyPr wrap="square">
            <a:spAutoFit/>
          </a:bodyPr>
          <a:lstStyle>
            <a:lvl1pPr>
              <a:spcBef>
                <a:spcPct val="20000"/>
              </a:spcBef>
              <a:buChar char="•"/>
              <a:defRPr sz="2400" b="1">
                <a:solidFill>
                  <a:srgbClr val="0A1F63"/>
                </a:solidFill>
                <a:latin typeface="Arial" panose="020B0604020202020204" pitchFamily="34" charset="0"/>
              </a:defRPr>
            </a:lvl1pPr>
            <a:lvl2pPr marL="742950" indent="-285750">
              <a:spcBef>
                <a:spcPct val="20000"/>
              </a:spcBef>
              <a:buChar char="–"/>
              <a:defRPr sz="2000" b="1">
                <a:solidFill>
                  <a:srgbClr val="0A1F63"/>
                </a:solidFill>
                <a:latin typeface="Arial" panose="020B0604020202020204" pitchFamily="34" charset="0"/>
              </a:defRPr>
            </a:lvl2pPr>
            <a:lvl3pPr marL="1143000" indent="-228600">
              <a:spcBef>
                <a:spcPct val="20000"/>
              </a:spcBef>
              <a:buChar char="•"/>
              <a:defRPr b="1">
                <a:solidFill>
                  <a:srgbClr val="0A1F63"/>
                </a:solidFill>
                <a:latin typeface="Arial" panose="020B0604020202020204" pitchFamily="34" charset="0"/>
              </a:defRPr>
            </a:lvl3pPr>
            <a:lvl4pPr marL="1600200" indent="-228600">
              <a:spcBef>
                <a:spcPct val="20000"/>
              </a:spcBef>
              <a:buChar char="–"/>
              <a:defRPr sz="1600" b="1">
                <a:solidFill>
                  <a:srgbClr val="0A1F63"/>
                </a:solidFill>
                <a:latin typeface="Arial" panose="020B0604020202020204" pitchFamily="34" charset="0"/>
              </a:defRPr>
            </a:lvl4pPr>
            <a:lvl5pPr marL="2057400" indent="-228600">
              <a:spcBef>
                <a:spcPct val="20000"/>
              </a:spcBef>
              <a:buChar char="»"/>
              <a:defRPr sz="1600" b="1">
                <a:solidFill>
                  <a:srgbClr val="0A1F63"/>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A1F63"/>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A1F63"/>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A1F63"/>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A1F63"/>
                </a:solidFill>
                <a:latin typeface="Arial" panose="020B0604020202020204" pitchFamily="34" charset="0"/>
              </a:defRPr>
            </a:lvl9pPr>
          </a:lstStyle>
          <a:p>
            <a:pPr>
              <a:spcBef>
                <a:spcPct val="0"/>
              </a:spcBef>
              <a:buFontTx/>
              <a:buNone/>
              <a:defRPr/>
            </a:pPr>
            <a:r>
              <a:rPr lang="de-DE" altLang="de-DE" sz="1400" b="0" dirty="0">
                <a:solidFill>
                  <a:srgbClr val="000000"/>
                </a:solidFill>
                <a:cs typeface="Arial" panose="020B0604020202020204" pitchFamily="34" charset="0"/>
              </a:rPr>
              <a:t>(2)</a:t>
            </a:r>
          </a:p>
        </p:txBody>
      </p:sp>
      <p:sp>
        <p:nvSpPr>
          <p:cNvPr id="6" name="Text Box 7">
            <a:extLst>
              <a:ext uri="{FF2B5EF4-FFF2-40B4-BE49-F238E27FC236}">
                <a16:creationId xmlns:a16="http://schemas.microsoft.com/office/drawing/2014/main" id="{71AAABA5-1BA8-B17F-9A0C-DDDCC6DA850D}"/>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a:solidFill>
                  <a:srgbClr val="000000"/>
                </a:solidFill>
                <a:latin typeface="Arial" pitchFamily="34" charset="0"/>
              </a:rPr>
              <a:t>Wing Design Optimized with Wing-MDO</a:t>
            </a:r>
          </a:p>
        </p:txBody>
      </p:sp>
    </p:spTree>
    <p:extLst>
      <p:ext uri="{BB962C8B-B14F-4D97-AF65-F5344CB8AC3E}">
        <p14:creationId xmlns:p14="http://schemas.microsoft.com/office/powerpoint/2010/main" val="1567591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 name="Rectangle 2">
                <a:extLst>
                  <a:ext uri="{FF2B5EF4-FFF2-40B4-BE49-F238E27FC236}">
                    <a16:creationId xmlns:a16="http://schemas.microsoft.com/office/drawing/2014/main" id="{2857802E-418F-C274-1997-44389F7F1436}"/>
                  </a:ext>
                </a:extLst>
              </p:cNvPr>
              <p:cNvSpPr txBox="1">
                <a:spLocks noChangeArrowheads="1"/>
              </p:cNvSpPr>
              <p:nvPr/>
            </p:nvSpPr>
            <p:spPr bwMode="auto">
              <a:xfrm>
                <a:off x="519112" y="1920878"/>
                <a:ext cx="8110538" cy="4194172"/>
              </a:xfrm>
              <a:prstGeom prst="rect">
                <a:avLst/>
              </a:prstGeom>
              <a:noFill/>
              <a:ln w="9525">
                <a:noFill/>
                <a:round/>
                <a:headEnd/>
                <a:tailEnd/>
              </a:ln>
            </p:spPr>
            <p:txBody>
              <a:bodyPr lIns="90000" tIns="46800" rIns="90000" bIns="46800"/>
              <a:lstStyle/>
              <a:p>
                <a:pPr marL="285750" indent="-285750" algn="just">
                  <a:lnSpc>
                    <a:spcPct val="120000"/>
                  </a:lnSpc>
                  <a:buFont typeface="Arial" panose="020B0604020202020204" pitchFamily="34" charset="0"/>
                  <a:buChar char="●"/>
                </a:pPr>
                <a:r>
                  <a:rPr lang="en-US" sz="1400" b="1" dirty="0">
                    <a:solidFill>
                      <a:srgbClr val="3333FF"/>
                    </a:solidFill>
                    <a:latin typeface="Arial" panose="020B0604020202020204" pitchFamily="34" charset="0"/>
                    <a:cs typeface="Arial" panose="020B0604020202020204" pitchFamily="34" charset="0"/>
                  </a:rPr>
                  <a:t>Main goal: Solving the problem</a:t>
                </a:r>
                <a:r>
                  <a:rPr lang="en-US" sz="1400" dirty="0">
                    <a:solidFill>
                      <a:srgbClr val="000000"/>
                    </a:solidFill>
                    <a:latin typeface="Arial" panose="020B0604020202020204" pitchFamily="34" charset="0"/>
                    <a:cs typeface="Arial" panose="020B0604020202020204" pitchFamily="34" charset="0"/>
                  </a:rPr>
                  <a:t> of </a:t>
                </a:r>
                <a:r>
                  <a:rPr lang="en-US" sz="1400" b="1" dirty="0">
                    <a:solidFill>
                      <a:srgbClr val="FF0000"/>
                    </a:solidFill>
                    <a:latin typeface="Arial" panose="020B0604020202020204" pitchFamily="34" charset="0"/>
                    <a:cs typeface="Arial" panose="020B0604020202020204" pitchFamily="34" charset="0"/>
                  </a:rPr>
                  <a:t>take-off mass minimization </a:t>
                </a:r>
                <a:r>
                  <a:rPr lang="en-US" sz="1400" dirty="0">
                    <a:solidFill>
                      <a:srgbClr val="000000"/>
                    </a:solidFill>
                    <a:latin typeface="Arial" panose="020B0604020202020204" pitchFamily="34" charset="0"/>
                    <a:cs typeface="Arial" panose="020B0604020202020204" pitchFamily="34" charset="0"/>
                  </a:rPr>
                  <a:t>experienced </a:t>
                </a:r>
                <a:r>
                  <a:rPr lang="en-US" sz="1400" b="1" dirty="0">
                    <a:solidFill>
                      <a:srgbClr val="3333FF"/>
                    </a:solidFill>
                    <a:latin typeface="Arial" panose="020B0604020202020204" pitchFamily="34" charset="0"/>
                    <a:cs typeface="Arial" panose="020B0604020202020204" pitchFamily="34" charset="0"/>
                  </a:rPr>
                  <a:t>in Wing-MDO-1</a:t>
                </a:r>
              </a:p>
              <a:p>
                <a:pPr marL="742950" lvl="1" indent="-285750" algn="just">
                  <a:lnSpc>
                    <a:spcPct val="120000"/>
                  </a:lnSpc>
                  <a:buFont typeface="Symbol" panose="05050102010706020507" pitchFamily="18" charset="2"/>
                  <a:buChar char="-"/>
                </a:pPr>
                <a:r>
                  <a:rPr lang="en-US" sz="1400" dirty="0">
                    <a:solidFill>
                      <a:srgbClr val="000000"/>
                    </a:solidFill>
                    <a:latin typeface="Arial" panose="020B0604020202020204" pitchFamily="34" charset="0"/>
                    <a:cs typeface="Arial" panose="020B0604020202020204" pitchFamily="34" charset="0"/>
                  </a:rPr>
                  <a:t>Identified problems with Wing-MDO-1: </a:t>
                </a:r>
              </a:p>
              <a:p>
                <a:pPr marL="1200150" lvl="2" indent="-285750" algn="just">
                  <a:lnSpc>
                    <a:spcPct val="120000"/>
                  </a:lnSpc>
                  <a:buFont typeface="Courier New" panose="02070309020205020404" pitchFamily="49" charset="0"/>
                  <a:buChar char="o"/>
                </a:pPr>
                <a:r>
                  <a:rPr lang="en-US" sz="1400" dirty="0">
                    <a:solidFill>
                      <a:srgbClr val="000000"/>
                    </a:solidFill>
                    <a:latin typeface="Arial" panose="020B0604020202020204" pitchFamily="34" charset="0"/>
                    <a:cs typeface="Arial" panose="020B0604020202020204" pitchFamily="34" charset="0"/>
                  </a:rPr>
                  <a:t>Wingspan tends towards zero </a:t>
                </a:r>
              </a:p>
              <a:p>
                <a:pPr marL="1200150" lvl="2" indent="-285750" algn="just">
                  <a:lnSpc>
                    <a:spcPct val="120000"/>
                  </a:lnSpc>
                  <a:buFont typeface="Courier New" panose="02070309020205020404" pitchFamily="49" charset="0"/>
                  <a:buChar char="o"/>
                </a:pPr>
                <a:r>
                  <a:rPr lang="en-US" sz="1400" dirty="0">
                    <a:solidFill>
                      <a:srgbClr val="000000"/>
                    </a:solidFill>
                    <a:latin typeface="Arial" panose="020B0604020202020204" pitchFamily="34" charset="0"/>
                    <a:cs typeface="Arial" panose="020B0604020202020204" pitchFamily="34" charset="0"/>
                  </a:rPr>
                  <a:t>Significant increase in relative thickness</a:t>
                </a:r>
              </a:p>
              <a:p>
                <a:pPr marL="742950" lvl="1" indent="-285750" algn="just">
                  <a:lnSpc>
                    <a:spcPct val="120000"/>
                  </a:lnSpc>
                  <a:buFont typeface="Symbol" panose="05050102010706020507" pitchFamily="18" charset="2"/>
                  <a:buChar char="-"/>
                </a:pPr>
                <a:r>
                  <a:rPr lang="en-US" sz="1400" dirty="0">
                    <a:solidFill>
                      <a:srgbClr val="000000"/>
                    </a:solidFill>
                    <a:latin typeface="Arial" panose="020B0604020202020204" pitchFamily="34" charset="0"/>
                    <a:cs typeface="Arial" panose="020B0604020202020204" pitchFamily="34" charset="0"/>
                  </a:rPr>
                  <a:t>Cause: </a:t>
                </a:r>
                <a:r>
                  <a:rPr lang="en-US" sz="1400" b="1" dirty="0">
                    <a:solidFill>
                      <a:srgbClr val="FF0000"/>
                    </a:solidFill>
                    <a:latin typeface="Arial" panose="020B0604020202020204" pitchFamily="34" charset="0"/>
                    <a:cs typeface="Arial" panose="020B0604020202020204" pitchFamily="34" charset="0"/>
                  </a:rPr>
                  <a:t>Failure to take fuel mass into account</a:t>
                </a:r>
                <a:r>
                  <a:rPr lang="en-US" sz="1400" dirty="0">
                    <a:solidFill>
                      <a:srgbClr val="000000"/>
                    </a:solidFill>
                    <a:latin typeface="Arial" panose="020B0604020202020204" pitchFamily="34" charset="0"/>
                    <a:cs typeface="Arial" panose="020B0604020202020204" pitchFamily="34" charset="0"/>
                  </a:rPr>
                  <a:t> in the take-off mass calculation equation of Wing-MDO-1</a:t>
                </a:r>
              </a:p>
              <a:p>
                <a:pPr marL="742950" lvl="1" indent="-285750" algn="just">
                  <a:lnSpc>
                    <a:spcPct val="50000"/>
                  </a:lnSpc>
                  <a:buFont typeface="Symbol" panose="05050102010706020507" pitchFamily="18" charset="2"/>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Calculation of the take-off mass in Wing-MDO-2 using the "</a:t>
                </a:r>
                <a:r>
                  <a:rPr lang="en-US" sz="1400" b="1" dirty="0">
                    <a:solidFill>
                      <a:srgbClr val="3333FF"/>
                    </a:solidFill>
                    <a:latin typeface="Arial" panose="020B0604020202020204" pitchFamily="34" charset="0"/>
                    <a:cs typeface="Arial" panose="020B0604020202020204" pitchFamily="34" charset="0"/>
                  </a:rPr>
                  <a:t>1st law of the aircraft design</a:t>
                </a:r>
                <a:r>
                  <a:rPr lang="en-US" sz="1400" dirty="0">
                    <a:solidFill>
                      <a:srgbClr val="000000"/>
                    </a:solidFill>
                    <a:latin typeface="Arial" panose="020B0604020202020204" pitchFamily="34" charset="0"/>
                    <a:cs typeface="Arial" panose="020B0604020202020204" pitchFamily="34" charset="0"/>
                  </a:rPr>
                  <a:t>":</a:t>
                </a:r>
              </a:p>
              <a:p>
                <a:pPr marL="285750" indent="-285750">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algn="just">
                  <a:lnSpc>
                    <a:spcPct val="120000"/>
                  </a:lnSpc>
                  <a:spcBef>
                    <a:spcPts val="100"/>
                  </a:spcBef>
                </a:pPr>
                <a14:m>
                  <m:oMathPara xmlns:m="http://schemas.openxmlformats.org/officeDocument/2006/math">
                    <m:oMathParaPr>
                      <m:jc m:val="centerGroup"/>
                    </m:oMathParaPr>
                    <m:oMath xmlns:m="http://schemas.openxmlformats.org/officeDocument/2006/math">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𝑀𝑇𝑂</m:t>
                          </m:r>
                        </m:sub>
                      </m:sSub>
                      <m:r>
                        <a:rPr lang="en-US" sz="1400" i="1" smtClean="0">
                          <a:solidFill>
                            <a:srgbClr val="000000"/>
                          </a:solidFill>
                          <a:latin typeface="Cambria Math" panose="02040503050406030204" pitchFamily="18" charset="0"/>
                        </a:rPr>
                        <m:t>=</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𝑀𝑃𝐿</m:t>
                          </m:r>
                        </m:sub>
                      </m:sSub>
                      <m:r>
                        <a:rPr lang="en-US" sz="1400" i="1" smtClean="0">
                          <a:solidFill>
                            <a:srgbClr val="000000"/>
                          </a:solidFill>
                          <a:latin typeface="Cambria Math" panose="02040503050406030204" pitchFamily="18" charset="0"/>
                        </a:rPr>
                        <m:t>/(1−</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𝐹</m:t>
                          </m:r>
                        </m:sub>
                      </m:sSub>
                      <m:r>
                        <a:rPr lang="en-US" sz="1400" i="1" smtClean="0">
                          <a:solidFill>
                            <a:srgbClr val="000000"/>
                          </a:solidFill>
                          <a:latin typeface="Cambria Math" panose="02040503050406030204" pitchFamily="18" charset="0"/>
                        </a:rPr>
                        <m:t>/</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𝑀𝑇𝑂</m:t>
                          </m:r>
                        </m:sub>
                      </m:sSub>
                      <m:r>
                        <a:rPr lang="en-US" sz="1400" i="1" smtClean="0">
                          <a:solidFill>
                            <a:srgbClr val="000000"/>
                          </a:solidFill>
                          <a:latin typeface="Cambria Math" panose="02040503050406030204" pitchFamily="18" charset="0"/>
                        </a:rPr>
                        <m:t>−</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𝑂𝐸</m:t>
                          </m:r>
                        </m:sub>
                      </m:sSub>
                      <m:r>
                        <a:rPr lang="en-US" sz="1400" i="1" smtClean="0">
                          <a:solidFill>
                            <a:srgbClr val="000000"/>
                          </a:solidFill>
                          <a:latin typeface="Cambria Math" panose="02040503050406030204" pitchFamily="18" charset="0"/>
                        </a:rPr>
                        <m:t>/</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𝑀𝑇𝑂</m:t>
                          </m:r>
                        </m:sub>
                      </m:sSub>
                      <m:r>
                        <a:rPr lang="en-US" sz="1400" i="1" smtClean="0">
                          <a:solidFill>
                            <a:srgbClr val="000000"/>
                          </a:solidFill>
                          <a:latin typeface="Cambria Math" panose="02040503050406030204" pitchFamily="18" charset="0"/>
                        </a:rPr>
                        <m:t>)</m:t>
                      </m:r>
                    </m:oMath>
                  </m:oMathPara>
                </a14:m>
                <a:endParaRPr lang="en-US" sz="1600" dirty="0">
                  <a:solidFill>
                    <a:srgbClr val="000000"/>
                  </a:solidFill>
                  <a:latin typeface="Arial" panose="020B0604020202020204" pitchFamily="34" charset="0"/>
                  <a:cs typeface="Arial" panose="020B0604020202020204" pitchFamily="34" charset="0"/>
                </a:endParaRPr>
              </a:p>
              <a:p>
                <a:pPr algn="just">
                  <a:lnSpc>
                    <a:spcPct val="50000"/>
                  </a:lnSpc>
                  <a:spcBef>
                    <a:spcPts val="100"/>
                  </a:spcBef>
                </a:pPr>
                <a:endParaRPr lang="en-US" sz="16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Calculation of the </a:t>
                </a:r>
                <a:r>
                  <a:rPr lang="en-US" sz="1400" b="1" dirty="0">
                    <a:solidFill>
                      <a:srgbClr val="3333FF"/>
                    </a:solidFill>
                    <a:latin typeface="Arial" panose="020B0604020202020204" pitchFamily="34" charset="0"/>
                    <a:cs typeface="Arial" panose="020B0604020202020204" pitchFamily="34" charset="0"/>
                  </a:rPr>
                  <a:t>new operating empty mass</a:t>
                </a:r>
                <a:r>
                  <a:rPr lang="en-US" sz="1400" dirty="0">
                    <a:solidFill>
                      <a:srgbClr val="000000"/>
                    </a:solidFill>
                    <a:latin typeface="Arial" panose="020B0604020202020204" pitchFamily="34" charset="0"/>
                    <a:cs typeface="Arial" panose="020B0604020202020204" pitchFamily="34" charset="0"/>
                  </a:rPr>
                  <a:t>:</a:t>
                </a: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algn="ctr">
                  <a:lnSpc>
                    <a:spcPct val="120000"/>
                  </a:lnSpc>
                </a:pPr>
                <a14:m>
                  <m:oMathPara xmlns:m="http://schemas.openxmlformats.org/officeDocument/2006/math">
                    <m:oMathParaPr>
                      <m:jc m:val="centerGroup"/>
                    </m:oMathParaPr>
                    <m:oMath xmlns:m="http://schemas.openxmlformats.org/officeDocument/2006/math">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𝑂𝐸</m:t>
                          </m:r>
                          <m:r>
                            <a:rPr lang="en-US" sz="1400" smtClean="0">
                              <a:solidFill>
                                <a:srgbClr val="000000"/>
                              </a:solidFill>
                              <a:latin typeface="Cambria Math" panose="02040503050406030204" pitchFamily="18" charset="0"/>
                            </a:rPr>
                            <m:t>,</m:t>
                          </m:r>
                          <m:r>
                            <a:rPr lang="en-US" sz="1400" i="1" smtClean="0">
                              <a:solidFill>
                                <a:srgbClr val="000000"/>
                              </a:solidFill>
                              <a:latin typeface="Cambria Math" panose="02040503050406030204" pitchFamily="18" charset="0"/>
                            </a:rPr>
                            <m:t>𝑖</m:t>
                          </m:r>
                          <m:r>
                            <a:rPr lang="en-US" sz="1400" smtClean="0">
                              <a:solidFill>
                                <a:srgbClr val="000000"/>
                              </a:solidFill>
                              <a:latin typeface="Cambria Math" panose="02040503050406030204" pitchFamily="18" charset="0"/>
                            </a:rPr>
                            <m:t>+1</m:t>
                          </m:r>
                        </m:sub>
                      </m:sSub>
                      <m:r>
                        <a:rPr lang="en-US" sz="1400" smtClean="0">
                          <a:solidFill>
                            <a:srgbClr val="000000"/>
                          </a:solidFill>
                          <a:latin typeface="Cambria Math" panose="02040503050406030204" pitchFamily="18" charset="0"/>
                        </a:rPr>
                        <m:t>=</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𝑂𝐸</m:t>
                          </m:r>
                          <m:r>
                            <a:rPr lang="en-US" sz="1400" smtClean="0">
                              <a:solidFill>
                                <a:srgbClr val="000000"/>
                              </a:solidFill>
                              <a:latin typeface="Cambria Math" panose="02040503050406030204" pitchFamily="18" charset="0"/>
                            </a:rPr>
                            <m:t>,</m:t>
                          </m:r>
                          <m:r>
                            <a:rPr lang="en-US" sz="1400" i="1" smtClean="0">
                              <a:solidFill>
                                <a:srgbClr val="000000"/>
                              </a:solidFill>
                              <a:latin typeface="Cambria Math" panose="02040503050406030204" pitchFamily="18" charset="0"/>
                            </a:rPr>
                            <m:t>𝑖</m:t>
                          </m:r>
                        </m:sub>
                      </m:sSub>
                      <m:r>
                        <a:rPr lang="en-US" sz="1400" smtClean="0">
                          <a:solidFill>
                            <a:srgbClr val="000000"/>
                          </a:solidFill>
                          <a:latin typeface="Cambria Math" panose="02040503050406030204" pitchFamily="18" charset="0"/>
                        </a:rPr>
                        <m:t>+</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𝑘</m:t>
                          </m:r>
                        </m:e>
                        <m:sub>
                          <m:r>
                            <a:rPr lang="en-US" sz="1400" i="1" smtClean="0">
                              <a:solidFill>
                                <a:srgbClr val="000000"/>
                              </a:solidFill>
                              <a:latin typeface="Cambria Math" panose="02040503050406030204" pitchFamily="18" charset="0"/>
                            </a:rPr>
                            <m:t>𝑀𝐺</m:t>
                          </m:r>
                          <m:r>
                            <a:rPr lang="en-US" sz="1400" smtClean="0">
                              <a:solidFill>
                                <a:srgbClr val="000000"/>
                              </a:solidFill>
                              <a:latin typeface="Cambria Math" panose="02040503050406030204" pitchFamily="18" charset="0"/>
                            </a:rPr>
                            <m:t>,</m:t>
                          </m:r>
                          <m:r>
                            <a:rPr lang="en-US" sz="1400" i="1" smtClean="0">
                              <a:solidFill>
                                <a:srgbClr val="000000"/>
                              </a:solidFill>
                              <a:latin typeface="Cambria Math" panose="02040503050406030204" pitchFamily="18" charset="0"/>
                            </a:rPr>
                            <m:t>𝑖</m:t>
                          </m:r>
                        </m:sub>
                      </m:sSub>
                      <m:r>
                        <a:rPr lang="en-US" sz="1400" smtClean="0">
                          <a:solidFill>
                            <a:srgbClr val="000000"/>
                          </a:solidFill>
                          <a:latin typeface="Cambria Math" panose="02040503050406030204" pitchFamily="18" charset="0"/>
                        </a:rPr>
                        <m:t>∙</m:t>
                      </m:r>
                      <m:d>
                        <m:dPr>
                          <m:ctrlPr>
                            <a:rPr lang="en-US" sz="1400" i="1" smtClean="0">
                              <a:solidFill>
                                <a:srgbClr val="000000"/>
                              </a:solidFill>
                              <a:latin typeface="Cambria Math" panose="02040503050406030204" pitchFamily="18" charset="0"/>
                            </a:rPr>
                          </m:ctrlPr>
                        </m:dPr>
                        <m:e>
                          <m:r>
                            <a:rPr lang="en-US" sz="1400" i="1" smtClean="0">
                              <a:solidFill>
                                <a:srgbClr val="000000"/>
                              </a:solidFill>
                              <a:latin typeface="Cambria Math" panose="02040503050406030204" pitchFamily="18" charset="0"/>
                            </a:rPr>
                            <m:t>−</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𝑊</m:t>
                              </m:r>
                            </m:sub>
                          </m:sSub>
                          <m:r>
                            <a:rPr lang="en-US" sz="1400" smtClean="0">
                              <a:solidFill>
                                <a:srgbClr val="000000"/>
                              </a:solidFill>
                              <a:latin typeface="Cambria Math" panose="02040503050406030204" pitchFamily="18" charset="0"/>
                            </a:rPr>
                            <m:t>+</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𝑊</m:t>
                              </m:r>
                              <m:r>
                                <a:rPr lang="en-US" sz="1400" smtClean="0">
                                  <a:solidFill>
                                    <a:srgbClr val="000000"/>
                                  </a:solidFill>
                                  <a:latin typeface="Cambria Math" panose="02040503050406030204" pitchFamily="18" charset="0"/>
                                </a:rPr>
                                <m:t>,</m:t>
                              </m:r>
                              <m:r>
                                <a:rPr lang="en-US" sz="1400" i="1" smtClean="0">
                                  <a:solidFill>
                                    <a:srgbClr val="000000"/>
                                  </a:solidFill>
                                  <a:latin typeface="Cambria Math" panose="02040503050406030204" pitchFamily="18" charset="0"/>
                                </a:rPr>
                                <m:t>𝑖</m:t>
                              </m:r>
                            </m:sub>
                          </m:sSub>
                        </m:e>
                      </m:d>
                    </m:oMath>
                  </m:oMathPara>
                </a14:m>
                <a:endParaRPr lang="en-US" sz="1400" dirty="0">
                  <a:solidFill>
                    <a:srgbClr val="000000"/>
                  </a:solidFill>
                  <a:latin typeface="Arial" panose="020B0604020202020204" pitchFamily="34" charset="0"/>
                  <a:cs typeface="Arial" panose="020B0604020202020204" pitchFamily="34" charset="0"/>
                </a:endParaRPr>
              </a:p>
              <a:p>
                <a:pPr algn="ctr">
                  <a:lnSpc>
                    <a:spcPct val="50000"/>
                  </a:lnSpc>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Results show that both </a:t>
                </a:r>
                <a14:m>
                  <m:oMath xmlns:m="http://schemas.openxmlformats.org/officeDocument/2006/math">
                    <m:sSub>
                      <m:sSubPr>
                        <m:ctrlPr>
                          <a:rPr lang="en-US" sz="1400" i="1" smtClean="0">
                            <a:solidFill>
                              <a:srgbClr val="000000"/>
                            </a:solidFill>
                            <a:latin typeface="Cambria Math" panose="02040503050406030204" pitchFamily="18" charset="0"/>
                            <a:ea typeface="Times New Roman" panose="02020603050405020304" pitchFamily="18" charset="0"/>
                          </a:rPr>
                        </m:ctrlPr>
                      </m:sSubPr>
                      <m:e>
                        <m:r>
                          <a:rPr lang="en-US" sz="1400" i="1" smtClean="0">
                            <a:solidFill>
                              <a:srgbClr val="000000"/>
                            </a:solidFill>
                            <a:latin typeface="Cambria Math" panose="02040503050406030204" pitchFamily="18" charset="0"/>
                            <a:ea typeface="Times New Roman" panose="02020603050405020304" pitchFamily="18" charset="0"/>
                          </a:rPr>
                          <m:t>𝑘</m:t>
                        </m:r>
                      </m:e>
                      <m:sub>
                        <m:r>
                          <a:rPr lang="en-US" sz="1400" i="1" smtClean="0">
                            <a:solidFill>
                              <a:srgbClr val="000000"/>
                            </a:solidFill>
                            <a:latin typeface="Cambria Math" panose="02040503050406030204" pitchFamily="18" charset="0"/>
                            <a:ea typeface="Times New Roman" panose="02020603050405020304" pitchFamily="18" charset="0"/>
                          </a:rPr>
                          <m:t>𝑀𝐺</m:t>
                        </m:r>
                      </m:sub>
                    </m:sSub>
                    <m:r>
                      <a:rPr lang="en-US" sz="1400" i="1" smtClean="0">
                        <a:solidFill>
                          <a:srgbClr val="000000"/>
                        </a:solidFill>
                        <a:latin typeface="Cambria Math" panose="02040503050406030204" pitchFamily="18" charset="0"/>
                        <a:ea typeface="Times New Roman" panose="02020603050405020304" pitchFamily="18" charset="0"/>
                      </a:rPr>
                      <m:t> </m:t>
                    </m:r>
                  </m:oMath>
                </a14:m>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in (4) together with (3) overestimate the change in wing mass.</a:t>
                </a:r>
              </a:p>
              <a:p>
                <a:pPr lvl="2" algn="just">
                  <a:lnSpc>
                    <a:spcPct val="120000"/>
                  </a:lnSpc>
                </a:pPr>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=&gt; </a:t>
                </a:r>
                <a:r>
                  <a:rPr lang="en-US" sz="1400" b="1" dirty="0">
                    <a:solidFill>
                      <a:srgbClr val="3333FF"/>
                    </a:solidFill>
                    <a:latin typeface="Arial" panose="020B0604020202020204" pitchFamily="34" charset="0"/>
                    <a:ea typeface="Times New Roman" panose="02020603050405020304" pitchFamily="18" charset="0"/>
                    <a:cs typeface="Arial" panose="020B0604020202020204" pitchFamily="34" charset="0"/>
                  </a:rPr>
                  <a:t>Introduction of a reduction factor </a:t>
                </a:r>
                <a14:m>
                  <m:oMath xmlns:m="http://schemas.openxmlformats.org/officeDocument/2006/math">
                    <m:sSub>
                      <m:sSubPr>
                        <m:ctrlPr>
                          <a:rPr lang="en-US" sz="1400" b="1" i="1" smtClean="0">
                            <a:solidFill>
                              <a:srgbClr val="3333FF"/>
                            </a:solidFill>
                            <a:latin typeface="Cambria Math" panose="02040503050406030204" pitchFamily="18" charset="0"/>
                          </a:rPr>
                        </m:ctrlPr>
                      </m:sSubPr>
                      <m:e>
                        <m:r>
                          <a:rPr lang="en-US" sz="1400" b="1" i="1" smtClean="0">
                            <a:solidFill>
                              <a:srgbClr val="3333FF"/>
                            </a:solidFill>
                            <a:latin typeface="Cambria Math" panose="02040503050406030204" pitchFamily="18" charset="0"/>
                          </a:rPr>
                          <m:t>𝒌</m:t>
                        </m:r>
                      </m:e>
                      <m:sub>
                        <m:r>
                          <a:rPr lang="en-US" sz="1400" b="1" i="1" smtClean="0">
                            <a:solidFill>
                              <a:srgbClr val="3333FF"/>
                            </a:solidFill>
                            <a:latin typeface="Cambria Math" panose="02040503050406030204" pitchFamily="18" charset="0"/>
                          </a:rPr>
                          <m:t>𝒌</m:t>
                        </m:r>
                        <m:r>
                          <a:rPr lang="en-US" sz="1400" b="1" i="1" smtClean="0">
                            <a:solidFill>
                              <a:srgbClr val="3333FF"/>
                            </a:solidFill>
                            <a:latin typeface="Cambria Math" panose="02040503050406030204" pitchFamily="18" charset="0"/>
                          </a:rPr>
                          <m:t>,</m:t>
                        </m:r>
                        <m:r>
                          <a:rPr lang="en-US" sz="1400" b="1" i="1" smtClean="0">
                            <a:solidFill>
                              <a:srgbClr val="3333FF"/>
                            </a:solidFill>
                            <a:latin typeface="Cambria Math" panose="02040503050406030204" pitchFamily="18" charset="0"/>
                          </a:rPr>
                          <m:t>𝑴𝑮</m:t>
                        </m:r>
                      </m:sub>
                    </m:sSub>
                  </m:oMath>
                </a14:m>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 in (4):</a:t>
                </a: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algn="just">
                  <a:lnSpc>
                    <a:spcPct val="120000"/>
                  </a:lnSpc>
                  <a:spcBef>
                    <a:spcPts val="100"/>
                  </a:spcBef>
                </a:pPr>
                <a14:m>
                  <m:oMathPara xmlns:m="http://schemas.openxmlformats.org/officeDocument/2006/math">
                    <m:oMathParaPr>
                      <m:jc m:val="center"/>
                    </m:oMathParaPr>
                    <m:oMath xmlns:m="http://schemas.openxmlformats.org/officeDocument/2006/math">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𝑂𝐸</m:t>
                          </m:r>
                          <m:r>
                            <a:rPr lang="en-US" sz="1400" smtClean="0">
                              <a:solidFill>
                                <a:srgbClr val="000000"/>
                              </a:solidFill>
                              <a:latin typeface="Cambria Math" panose="02040503050406030204" pitchFamily="18" charset="0"/>
                            </a:rPr>
                            <m:t>,</m:t>
                          </m:r>
                          <m:r>
                            <a:rPr lang="en-US" sz="1400" i="1" smtClean="0">
                              <a:solidFill>
                                <a:srgbClr val="000000"/>
                              </a:solidFill>
                              <a:latin typeface="Cambria Math" panose="02040503050406030204" pitchFamily="18" charset="0"/>
                            </a:rPr>
                            <m:t>𝑖</m:t>
                          </m:r>
                          <m:r>
                            <a:rPr lang="en-US" sz="1400" smtClean="0">
                              <a:solidFill>
                                <a:srgbClr val="000000"/>
                              </a:solidFill>
                              <a:latin typeface="Cambria Math" panose="02040503050406030204" pitchFamily="18" charset="0"/>
                            </a:rPr>
                            <m:t>+1</m:t>
                          </m:r>
                        </m:sub>
                      </m:sSub>
                      <m:r>
                        <a:rPr lang="en-US" sz="1400" smtClean="0">
                          <a:solidFill>
                            <a:srgbClr val="000000"/>
                          </a:solidFill>
                          <a:latin typeface="Cambria Math" panose="02040503050406030204" pitchFamily="18" charset="0"/>
                        </a:rPr>
                        <m:t>=</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𝑂𝐸</m:t>
                          </m:r>
                          <m:r>
                            <a:rPr lang="en-US" sz="1400" smtClean="0">
                              <a:solidFill>
                                <a:srgbClr val="000000"/>
                              </a:solidFill>
                              <a:latin typeface="Cambria Math" panose="02040503050406030204" pitchFamily="18" charset="0"/>
                            </a:rPr>
                            <m:t>,</m:t>
                          </m:r>
                          <m:r>
                            <a:rPr lang="en-US" sz="1400" i="1" smtClean="0">
                              <a:solidFill>
                                <a:srgbClr val="000000"/>
                              </a:solidFill>
                              <a:latin typeface="Cambria Math" panose="02040503050406030204" pitchFamily="18" charset="0"/>
                            </a:rPr>
                            <m:t>𝑖</m:t>
                          </m:r>
                        </m:sub>
                      </m:sSub>
                      <m:r>
                        <a:rPr lang="en-US" sz="1400" smtClean="0">
                          <a:solidFill>
                            <a:srgbClr val="000000"/>
                          </a:solidFill>
                          <a:latin typeface="Cambria Math" panose="02040503050406030204" pitchFamily="18" charset="0"/>
                        </a:rPr>
                        <m:t>+</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𝑘</m:t>
                          </m:r>
                        </m:e>
                        <m:sub>
                          <m:r>
                            <a:rPr lang="en-US" sz="1400" i="1" smtClean="0">
                              <a:solidFill>
                                <a:srgbClr val="000000"/>
                              </a:solidFill>
                              <a:latin typeface="Cambria Math" panose="02040503050406030204" pitchFamily="18" charset="0"/>
                            </a:rPr>
                            <m:t>𝑘</m:t>
                          </m:r>
                          <m:r>
                            <a:rPr lang="en-US" sz="1400" i="1" smtClean="0">
                              <a:solidFill>
                                <a:srgbClr val="000000"/>
                              </a:solidFill>
                              <a:latin typeface="Cambria Math" panose="02040503050406030204" pitchFamily="18" charset="0"/>
                            </a:rPr>
                            <m:t>,</m:t>
                          </m:r>
                          <m:r>
                            <a:rPr lang="en-US" sz="1400" i="1" smtClean="0">
                              <a:solidFill>
                                <a:srgbClr val="000000"/>
                              </a:solidFill>
                              <a:latin typeface="Cambria Math" panose="02040503050406030204" pitchFamily="18" charset="0"/>
                            </a:rPr>
                            <m:t>𝑀𝐺</m:t>
                          </m:r>
                        </m:sub>
                      </m:sSub>
                      <m:r>
                        <a:rPr lang="en-US" sz="1400" smtClean="0">
                          <a:solidFill>
                            <a:srgbClr val="000000"/>
                          </a:solidFill>
                          <a:latin typeface="Cambria Math" panose="02040503050406030204" pitchFamily="18" charset="0"/>
                        </a:rPr>
                        <m:t>∙</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𝑘</m:t>
                          </m:r>
                        </m:e>
                        <m:sub>
                          <m:r>
                            <a:rPr lang="en-US" sz="1400" i="1" smtClean="0">
                              <a:solidFill>
                                <a:srgbClr val="000000"/>
                              </a:solidFill>
                              <a:latin typeface="Cambria Math" panose="02040503050406030204" pitchFamily="18" charset="0"/>
                            </a:rPr>
                            <m:t>𝑀𝐺</m:t>
                          </m:r>
                          <m:r>
                            <a:rPr lang="en-US" sz="1400" smtClean="0">
                              <a:solidFill>
                                <a:srgbClr val="000000"/>
                              </a:solidFill>
                              <a:latin typeface="Cambria Math" panose="02040503050406030204" pitchFamily="18" charset="0"/>
                            </a:rPr>
                            <m:t>,</m:t>
                          </m:r>
                          <m:r>
                            <a:rPr lang="en-US" sz="1400" i="1" smtClean="0">
                              <a:solidFill>
                                <a:srgbClr val="000000"/>
                              </a:solidFill>
                              <a:latin typeface="Cambria Math" panose="02040503050406030204" pitchFamily="18" charset="0"/>
                            </a:rPr>
                            <m:t>𝑖</m:t>
                          </m:r>
                        </m:sub>
                      </m:sSub>
                      <m:r>
                        <a:rPr lang="en-US" sz="1400" smtClean="0">
                          <a:solidFill>
                            <a:srgbClr val="000000"/>
                          </a:solidFill>
                          <a:latin typeface="Cambria Math" panose="02040503050406030204" pitchFamily="18" charset="0"/>
                        </a:rPr>
                        <m:t>∙</m:t>
                      </m:r>
                      <m:d>
                        <m:dPr>
                          <m:ctrlPr>
                            <a:rPr lang="en-US" sz="1400" i="1" smtClean="0">
                              <a:solidFill>
                                <a:srgbClr val="000000"/>
                              </a:solidFill>
                              <a:latin typeface="Cambria Math" panose="02040503050406030204" pitchFamily="18" charset="0"/>
                            </a:rPr>
                          </m:ctrlPr>
                        </m:dPr>
                        <m:e>
                          <m:r>
                            <a:rPr lang="en-US" sz="1400" i="1" smtClean="0">
                              <a:solidFill>
                                <a:srgbClr val="000000"/>
                              </a:solidFill>
                              <a:latin typeface="Cambria Math" panose="02040503050406030204" pitchFamily="18" charset="0"/>
                            </a:rPr>
                            <m:t>−</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𝑊</m:t>
                              </m:r>
                            </m:sub>
                          </m:sSub>
                          <m:r>
                            <a:rPr lang="en-US" sz="1400" smtClean="0">
                              <a:solidFill>
                                <a:srgbClr val="000000"/>
                              </a:solidFill>
                              <a:latin typeface="Cambria Math" panose="02040503050406030204" pitchFamily="18" charset="0"/>
                            </a:rPr>
                            <m:t>+</m:t>
                          </m:r>
                          <m:sSub>
                            <m:sSubPr>
                              <m:ctrlPr>
                                <a:rPr lang="en-US" sz="1400" i="1" smtClean="0">
                                  <a:solidFill>
                                    <a:srgbClr val="000000"/>
                                  </a:solidFill>
                                  <a:latin typeface="Cambria Math" panose="02040503050406030204" pitchFamily="18" charset="0"/>
                                </a:rPr>
                              </m:ctrlPr>
                            </m:sSubPr>
                            <m:e>
                              <m:r>
                                <a:rPr lang="en-US" sz="1400" i="1" smtClean="0">
                                  <a:solidFill>
                                    <a:srgbClr val="000000"/>
                                  </a:solidFill>
                                  <a:latin typeface="Cambria Math" panose="02040503050406030204" pitchFamily="18" charset="0"/>
                                </a:rPr>
                                <m:t>𝑚</m:t>
                              </m:r>
                            </m:e>
                            <m:sub>
                              <m:r>
                                <a:rPr lang="en-US" sz="1400" i="1" smtClean="0">
                                  <a:solidFill>
                                    <a:srgbClr val="000000"/>
                                  </a:solidFill>
                                  <a:latin typeface="Cambria Math" panose="02040503050406030204" pitchFamily="18" charset="0"/>
                                </a:rPr>
                                <m:t>𝑊</m:t>
                              </m:r>
                              <m:r>
                                <a:rPr lang="en-US" sz="1400" smtClean="0">
                                  <a:solidFill>
                                    <a:srgbClr val="000000"/>
                                  </a:solidFill>
                                  <a:latin typeface="Cambria Math" panose="02040503050406030204" pitchFamily="18" charset="0"/>
                                </a:rPr>
                                <m:t>,</m:t>
                              </m:r>
                              <m:r>
                                <a:rPr lang="en-US" sz="1400" i="1" smtClean="0">
                                  <a:solidFill>
                                    <a:srgbClr val="000000"/>
                                  </a:solidFill>
                                  <a:latin typeface="Cambria Math" panose="02040503050406030204" pitchFamily="18" charset="0"/>
                                </a:rPr>
                                <m:t>𝑖</m:t>
                              </m:r>
                            </m:sub>
                          </m:sSub>
                        </m:e>
                      </m:d>
                    </m:oMath>
                  </m:oMathPara>
                </a14:m>
                <a:endParaRPr lang="en-US" sz="1400" dirty="0">
                  <a:solidFill>
                    <a:srgbClr val="000000"/>
                  </a:solidFill>
                  <a:latin typeface="Arial" panose="020B0604020202020204" pitchFamily="34" charset="0"/>
                  <a:cs typeface="Arial" panose="020B0604020202020204" pitchFamily="34" charset="0"/>
                </a:endParaRPr>
              </a:p>
              <a:p>
                <a:pPr algn="ctr">
                  <a:lnSpc>
                    <a:spcPct val="120000"/>
                  </a:lnSpc>
                </a:pPr>
                <a:endParaRPr lang="en-US" sz="1400" dirty="0">
                  <a:solidFill>
                    <a:srgbClr val="000000"/>
                  </a:solidFill>
                  <a:latin typeface="Arial" panose="020B0604020202020204" pitchFamily="34" charset="0"/>
                  <a:cs typeface="Arial" panose="020B0604020202020204" pitchFamily="34" charset="0"/>
                </a:endParaRPr>
              </a:p>
            </p:txBody>
          </p:sp>
        </mc:Choice>
        <mc:Fallback xmlns="">
          <p:sp>
            <p:nvSpPr>
              <p:cNvPr id="10" name="Rectangle 2">
                <a:extLst>
                  <a:ext uri="{FF2B5EF4-FFF2-40B4-BE49-F238E27FC236}">
                    <a16:creationId xmlns:a16="http://schemas.microsoft.com/office/drawing/2014/main" id="{2857802E-418F-C274-1997-44389F7F1436}"/>
                  </a:ext>
                </a:extLst>
              </p:cNvPr>
              <p:cNvSpPr txBox="1">
                <a:spLocks noRot="1" noChangeAspect="1" noMove="1" noResize="1" noEditPoints="1" noAdjustHandles="1" noChangeArrowheads="1" noChangeShapeType="1" noTextEdit="1"/>
              </p:cNvSpPr>
              <p:nvPr/>
            </p:nvSpPr>
            <p:spPr bwMode="auto">
              <a:xfrm>
                <a:off x="519112" y="1920878"/>
                <a:ext cx="8110538" cy="4194172"/>
              </a:xfrm>
              <a:prstGeom prst="rect">
                <a:avLst/>
              </a:prstGeom>
              <a:blipFill>
                <a:blip r:embed="rId3"/>
                <a:stretch>
                  <a:fillRect l="-150" r="-225"/>
                </a:stretch>
              </a:blipFill>
              <a:ln w="9525">
                <a:noFill/>
                <a:round/>
                <a:headEnd/>
                <a:tailEnd/>
              </a:ln>
            </p:spPr>
            <p:txBody>
              <a:bodyPr/>
              <a:lstStyle/>
              <a:p>
                <a:r>
                  <a:rPr lang="en-US">
                    <a:noFill/>
                  </a:rPr>
                  <a:t> </a:t>
                </a:r>
              </a:p>
            </p:txBody>
          </p:sp>
        </mc:Fallback>
      </mc:AlternateContent>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de-DE" sz="2000" b="1" kern="0" dirty="0">
                <a:solidFill>
                  <a:srgbClr val="000000"/>
                </a:solidFill>
                <a:latin typeface="Arial" pitchFamily="34" charset="0"/>
                <a:ea typeface="+mj-ea"/>
                <a:cs typeface="Arial" pitchFamily="34" charset="0"/>
              </a:rPr>
              <a:t>Wing-MDO-2</a:t>
            </a:r>
          </a:p>
        </p:txBody>
      </p:sp>
      <p:sp>
        <p:nvSpPr>
          <p:cNvPr id="6" name="Textfeld 15">
            <a:extLst>
              <a:ext uri="{FF2B5EF4-FFF2-40B4-BE49-F238E27FC236}">
                <a16:creationId xmlns:a16="http://schemas.microsoft.com/office/drawing/2014/main" id="{8851B398-DB67-1040-2455-AD9F35FBDB02}"/>
              </a:ext>
            </a:extLst>
          </p:cNvPr>
          <p:cNvSpPr txBox="1">
            <a:spLocks noChangeArrowheads="1"/>
          </p:cNvSpPr>
          <p:nvPr/>
        </p:nvSpPr>
        <p:spPr bwMode="auto">
          <a:xfrm>
            <a:off x="8225772" y="5712447"/>
            <a:ext cx="399116" cy="307777"/>
          </a:xfrm>
          <a:prstGeom prst="rect">
            <a:avLst/>
          </a:prstGeom>
          <a:noFill/>
          <a:ln>
            <a:noFill/>
          </a:ln>
        </p:spPr>
        <p:txBody>
          <a:bodyPr wrap="square">
            <a:spAutoFit/>
          </a:bodyPr>
          <a:lstStyle>
            <a:lvl1pPr>
              <a:spcBef>
                <a:spcPct val="20000"/>
              </a:spcBef>
              <a:buChar char="•"/>
              <a:defRPr sz="2400" b="1">
                <a:solidFill>
                  <a:srgbClr val="0A1F63"/>
                </a:solidFill>
                <a:latin typeface="Arial" panose="020B0604020202020204" pitchFamily="34" charset="0"/>
              </a:defRPr>
            </a:lvl1pPr>
            <a:lvl2pPr marL="742950" indent="-285750">
              <a:spcBef>
                <a:spcPct val="20000"/>
              </a:spcBef>
              <a:buChar char="–"/>
              <a:defRPr sz="2000" b="1">
                <a:solidFill>
                  <a:srgbClr val="0A1F63"/>
                </a:solidFill>
                <a:latin typeface="Arial" panose="020B0604020202020204" pitchFamily="34" charset="0"/>
              </a:defRPr>
            </a:lvl2pPr>
            <a:lvl3pPr marL="1143000" indent="-228600">
              <a:spcBef>
                <a:spcPct val="20000"/>
              </a:spcBef>
              <a:buChar char="•"/>
              <a:defRPr b="1">
                <a:solidFill>
                  <a:srgbClr val="0A1F63"/>
                </a:solidFill>
                <a:latin typeface="Arial" panose="020B0604020202020204" pitchFamily="34" charset="0"/>
              </a:defRPr>
            </a:lvl3pPr>
            <a:lvl4pPr marL="1600200" indent="-228600">
              <a:spcBef>
                <a:spcPct val="20000"/>
              </a:spcBef>
              <a:buChar char="–"/>
              <a:defRPr sz="1600" b="1">
                <a:solidFill>
                  <a:srgbClr val="0A1F63"/>
                </a:solidFill>
                <a:latin typeface="Arial" panose="020B0604020202020204" pitchFamily="34" charset="0"/>
              </a:defRPr>
            </a:lvl4pPr>
            <a:lvl5pPr marL="2057400" indent="-228600">
              <a:spcBef>
                <a:spcPct val="20000"/>
              </a:spcBef>
              <a:buChar char="»"/>
              <a:defRPr sz="1600" b="1">
                <a:solidFill>
                  <a:srgbClr val="0A1F63"/>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A1F63"/>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A1F63"/>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A1F63"/>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A1F63"/>
                </a:solidFill>
                <a:latin typeface="Arial" panose="020B0604020202020204" pitchFamily="34" charset="0"/>
              </a:defRPr>
            </a:lvl9pPr>
          </a:lstStyle>
          <a:p>
            <a:pPr>
              <a:spcBef>
                <a:spcPct val="0"/>
              </a:spcBef>
              <a:buFontTx/>
              <a:buNone/>
              <a:defRPr/>
            </a:pPr>
            <a:r>
              <a:rPr lang="de-DE" altLang="de-DE" sz="1400" b="0" dirty="0">
                <a:solidFill>
                  <a:srgbClr val="000000"/>
                </a:solidFill>
                <a:cs typeface="Arial" panose="020B0604020202020204" pitchFamily="34" charset="0"/>
              </a:rPr>
              <a:t>(5)</a:t>
            </a:r>
          </a:p>
        </p:txBody>
      </p:sp>
      <p:sp>
        <p:nvSpPr>
          <p:cNvPr id="7" name="Textfeld 15">
            <a:extLst>
              <a:ext uri="{FF2B5EF4-FFF2-40B4-BE49-F238E27FC236}">
                <a16:creationId xmlns:a16="http://schemas.microsoft.com/office/drawing/2014/main" id="{9B439367-857D-31A9-03FC-615C0A554DF1}"/>
              </a:ext>
            </a:extLst>
          </p:cNvPr>
          <p:cNvSpPr txBox="1">
            <a:spLocks noChangeArrowheads="1"/>
          </p:cNvSpPr>
          <p:nvPr/>
        </p:nvSpPr>
        <p:spPr bwMode="auto">
          <a:xfrm>
            <a:off x="8225772" y="4685172"/>
            <a:ext cx="399116" cy="307777"/>
          </a:xfrm>
          <a:prstGeom prst="rect">
            <a:avLst/>
          </a:prstGeom>
          <a:noFill/>
          <a:ln>
            <a:noFill/>
          </a:ln>
        </p:spPr>
        <p:txBody>
          <a:bodyPr wrap="square">
            <a:spAutoFit/>
          </a:bodyPr>
          <a:lstStyle>
            <a:lvl1pPr>
              <a:spcBef>
                <a:spcPct val="20000"/>
              </a:spcBef>
              <a:buChar char="•"/>
              <a:defRPr sz="2400" b="1">
                <a:solidFill>
                  <a:srgbClr val="0A1F63"/>
                </a:solidFill>
                <a:latin typeface="Arial" panose="020B0604020202020204" pitchFamily="34" charset="0"/>
              </a:defRPr>
            </a:lvl1pPr>
            <a:lvl2pPr marL="742950" indent="-285750">
              <a:spcBef>
                <a:spcPct val="20000"/>
              </a:spcBef>
              <a:buChar char="–"/>
              <a:defRPr sz="2000" b="1">
                <a:solidFill>
                  <a:srgbClr val="0A1F63"/>
                </a:solidFill>
                <a:latin typeface="Arial" panose="020B0604020202020204" pitchFamily="34" charset="0"/>
              </a:defRPr>
            </a:lvl2pPr>
            <a:lvl3pPr marL="1143000" indent="-228600">
              <a:spcBef>
                <a:spcPct val="20000"/>
              </a:spcBef>
              <a:buChar char="•"/>
              <a:defRPr b="1">
                <a:solidFill>
                  <a:srgbClr val="0A1F63"/>
                </a:solidFill>
                <a:latin typeface="Arial" panose="020B0604020202020204" pitchFamily="34" charset="0"/>
              </a:defRPr>
            </a:lvl3pPr>
            <a:lvl4pPr marL="1600200" indent="-228600">
              <a:spcBef>
                <a:spcPct val="20000"/>
              </a:spcBef>
              <a:buChar char="–"/>
              <a:defRPr sz="1600" b="1">
                <a:solidFill>
                  <a:srgbClr val="0A1F63"/>
                </a:solidFill>
                <a:latin typeface="Arial" panose="020B0604020202020204" pitchFamily="34" charset="0"/>
              </a:defRPr>
            </a:lvl4pPr>
            <a:lvl5pPr marL="2057400" indent="-228600">
              <a:spcBef>
                <a:spcPct val="20000"/>
              </a:spcBef>
              <a:buChar char="»"/>
              <a:defRPr sz="1600" b="1">
                <a:solidFill>
                  <a:srgbClr val="0A1F63"/>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A1F63"/>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A1F63"/>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A1F63"/>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A1F63"/>
                </a:solidFill>
                <a:latin typeface="Arial" panose="020B0604020202020204" pitchFamily="34" charset="0"/>
              </a:defRPr>
            </a:lvl9pPr>
          </a:lstStyle>
          <a:p>
            <a:pPr>
              <a:spcBef>
                <a:spcPct val="0"/>
              </a:spcBef>
              <a:buFontTx/>
              <a:buNone/>
              <a:defRPr/>
            </a:pPr>
            <a:r>
              <a:rPr lang="de-DE" altLang="de-DE" sz="1400" b="0" dirty="0">
                <a:solidFill>
                  <a:srgbClr val="000000"/>
                </a:solidFill>
                <a:cs typeface="Arial" panose="020B0604020202020204" pitchFamily="34" charset="0"/>
              </a:rPr>
              <a:t>(4)</a:t>
            </a:r>
          </a:p>
        </p:txBody>
      </p:sp>
      <p:sp>
        <p:nvSpPr>
          <p:cNvPr id="8" name="Textfeld 15">
            <a:extLst>
              <a:ext uri="{FF2B5EF4-FFF2-40B4-BE49-F238E27FC236}">
                <a16:creationId xmlns:a16="http://schemas.microsoft.com/office/drawing/2014/main" id="{F4BE6772-7144-DA7A-7D2A-4742BFE69414}"/>
              </a:ext>
            </a:extLst>
          </p:cNvPr>
          <p:cNvSpPr txBox="1">
            <a:spLocks noChangeArrowheads="1"/>
          </p:cNvSpPr>
          <p:nvPr/>
        </p:nvSpPr>
        <p:spPr bwMode="auto">
          <a:xfrm>
            <a:off x="8225772" y="3900910"/>
            <a:ext cx="399116" cy="307777"/>
          </a:xfrm>
          <a:prstGeom prst="rect">
            <a:avLst/>
          </a:prstGeom>
          <a:noFill/>
          <a:ln>
            <a:noFill/>
          </a:ln>
        </p:spPr>
        <p:txBody>
          <a:bodyPr wrap="square">
            <a:spAutoFit/>
          </a:bodyPr>
          <a:lstStyle>
            <a:lvl1pPr>
              <a:spcBef>
                <a:spcPct val="20000"/>
              </a:spcBef>
              <a:buChar char="•"/>
              <a:defRPr sz="2400" b="1">
                <a:solidFill>
                  <a:srgbClr val="0A1F63"/>
                </a:solidFill>
                <a:latin typeface="Arial" panose="020B0604020202020204" pitchFamily="34" charset="0"/>
              </a:defRPr>
            </a:lvl1pPr>
            <a:lvl2pPr marL="742950" indent="-285750">
              <a:spcBef>
                <a:spcPct val="20000"/>
              </a:spcBef>
              <a:buChar char="–"/>
              <a:defRPr sz="2000" b="1">
                <a:solidFill>
                  <a:srgbClr val="0A1F63"/>
                </a:solidFill>
                <a:latin typeface="Arial" panose="020B0604020202020204" pitchFamily="34" charset="0"/>
              </a:defRPr>
            </a:lvl2pPr>
            <a:lvl3pPr marL="1143000" indent="-228600">
              <a:spcBef>
                <a:spcPct val="20000"/>
              </a:spcBef>
              <a:buChar char="•"/>
              <a:defRPr b="1">
                <a:solidFill>
                  <a:srgbClr val="0A1F63"/>
                </a:solidFill>
                <a:latin typeface="Arial" panose="020B0604020202020204" pitchFamily="34" charset="0"/>
              </a:defRPr>
            </a:lvl3pPr>
            <a:lvl4pPr marL="1600200" indent="-228600">
              <a:spcBef>
                <a:spcPct val="20000"/>
              </a:spcBef>
              <a:buChar char="–"/>
              <a:defRPr sz="1600" b="1">
                <a:solidFill>
                  <a:srgbClr val="0A1F63"/>
                </a:solidFill>
                <a:latin typeface="Arial" panose="020B0604020202020204" pitchFamily="34" charset="0"/>
              </a:defRPr>
            </a:lvl4pPr>
            <a:lvl5pPr marL="2057400" indent="-228600">
              <a:spcBef>
                <a:spcPct val="20000"/>
              </a:spcBef>
              <a:buChar char="»"/>
              <a:defRPr sz="1600" b="1">
                <a:solidFill>
                  <a:srgbClr val="0A1F63"/>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A1F63"/>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A1F63"/>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A1F63"/>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A1F63"/>
                </a:solidFill>
                <a:latin typeface="Arial" panose="020B0604020202020204" pitchFamily="34" charset="0"/>
              </a:defRPr>
            </a:lvl9pPr>
          </a:lstStyle>
          <a:p>
            <a:pPr>
              <a:spcBef>
                <a:spcPct val="0"/>
              </a:spcBef>
              <a:buFontTx/>
              <a:buNone/>
              <a:defRPr/>
            </a:pPr>
            <a:r>
              <a:rPr lang="de-DE" altLang="de-DE" sz="1400" b="0" dirty="0">
                <a:solidFill>
                  <a:srgbClr val="000000"/>
                </a:solidFill>
                <a:cs typeface="Arial" panose="020B0604020202020204" pitchFamily="34" charset="0"/>
              </a:rPr>
              <a:t>(3)</a:t>
            </a:r>
          </a:p>
        </p:txBody>
      </p:sp>
      <p:sp>
        <p:nvSpPr>
          <p:cNvPr id="2" name="Text Box 7">
            <a:extLst>
              <a:ext uri="{FF2B5EF4-FFF2-40B4-BE49-F238E27FC236}">
                <a16:creationId xmlns:a16="http://schemas.microsoft.com/office/drawing/2014/main" id="{A70A4724-BE48-135A-613D-E3EC257D5FC2}"/>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a:solidFill>
                  <a:srgbClr val="000000"/>
                </a:solidFill>
                <a:latin typeface="Arial" pitchFamily="34" charset="0"/>
              </a:rPr>
              <a:t>Wing Design Optimized with Wing-MDO</a:t>
            </a:r>
          </a:p>
        </p:txBody>
      </p:sp>
    </p:spTree>
    <p:extLst>
      <p:ext uri="{BB962C8B-B14F-4D97-AF65-F5344CB8AC3E}">
        <p14:creationId xmlns:p14="http://schemas.microsoft.com/office/powerpoint/2010/main" val="1888135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 name="Rectangle 2">
                <a:extLst>
                  <a:ext uri="{FF2B5EF4-FFF2-40B4-BE49-F238E27FC236}">
                    <a16:creationId xmlns:a16="http://schemas.microsoft.com/office/drawing/2014/main" id="{2857802E-418F-C274-1997-44389F7F1436}"/>
                  </a:ext>
                </a:extLst>
              </p:cNvPr>
              <p:cNvSpPr txBox="1">
                <a:spLocks noChangeArrowheads="1"/>
              </p:cNvSpPr>
              <p:nvPr/>
            </p:nvSpPr>
            <p:spPr bwMode="auto">
              <a:xfrm>
                <a:off x="519112" y="1920878"/>
                <a:ext cx="8110538" cy="4194172"/>
              </a:xfrm>
              <a:prstGeom prst="rect">
                <a:avLst/>
              </a:prstGeom>
              <a:noFill/>
              <a:ln w="9525">
                <a:noFill/>
                <a:round/>
                <a:headEnd/>
                <a:tailEnd/>
              </a:ln>
            </p:spPr>
            <p:txBody>
              <a:bodyPr lIns="90000" tIns="46800" rIns="90000" bIns="46800"/>
              <a:lstStyle/>
              <a:p>
                <a:pPr marL="285750" indent="-285750" algn="just">
                  <a:lnSpc>
                    <a:spcPct val="120000"/>
                  </a:lnSpc>
                  <a:buFont typeface="Arial" panose="020B0604020202020204" pitchFamily="34" charset="0"/>
                  <a:buChar char="●"/>
                </a:pPr>
                <a:r>
                  <a:rPr lang="en-US" sz="1400" b="1" dirty="0">
                    <a:solidFill>
                      <a:srgbClr val="3333FF"/>
                    </a:solidFill>
                    <a:latin typeface="Arial" panose="020B0604020202020204" pitchFamily="34" charset="0"/>
                    <a:ea typeface="Times New Roman" panose="02020603050405020304" pitchFamily="18" charset="0"/>
                    <a:cs typeface="Arial" panose="020B0604020202020204" pitchFamily="34" charset="0"/>
                  </a:rPr>
                  <a:t>Identification of </a:t>
                </a:r>
                <a14:m>
                  <m:oMath xmlns:m="http://schemas.openxmlformats.org/officeDocument/2006/math">
                    <m:sSub>
                      <m:sSubPr>
                        <m:ctrlPr>
                          <a:rPr lang="en-US" sz="1400" b="1" i="1">
                            <a:solidFill>
                              <a:srgbClr val="3333FF"/>
                            </a:solidFill>
                            <a:latin typeface="Cambria Math" panose="02040503050406030204" pitchFamily="18" charset="0"/>
                          </a:rPr>
                        </m:ctrlPr>
                      </m:sSubPr>
                      <m:e>
                        <m:r>
                          <a:rPr lang="en-US" sz="1400" b="1" i="1">
                            <a:solidFill>
                              <a:srgbClr val="3333FF"/>
                            </a:solidFill>
                            <a:latin typeface="Cambria Math" panose="02040503050406030204" pitchFamily="18" charset="0"/>
                          </a:rPr>
                          <m:t>𝒌</m:t>
                        </m:r>
                      </m:e>
                      <m:sub>
                        <m:r>
                          <a:rPr lang="en-US" sz="1400" b="1" i="1">
                            <a:solidFill>
                              <a:srgbClr val="3333FF"/>
                            </a:solidFill>
                            <a:latin typeface="Cambria Math" panose="02040503050406030204" pitchFamily="18" charset="0"/>
                          </a:rPr>
                          <m:t>𝒌</m:t>
                        </m:r>
                        <m:r>
                          <a:rPr lang="en-US" sz="1400" b="1" i="1">
                            <a:solidFill>
                              <a:srgbClr val="3333FF"/>
                            </a:solidFill>
                            <a:latin typeface="Cambria Math" panose="02040503050406030204" pitchFamily="18" charset="0"/>
                          </a:rPr>
                          <m:t>,</m:t>
                        </m:r>
                        <m:r>
                          <a:rPr lang="en-US" sz="1400" b="1" i="1">
                            <a:solidFill>
                              <a:srgbClr val="3333FF"/>
                            </a:solidFill>
                            <a:latin typeface="Cambria Math" panose="02040503050406030204" pitchFamily="18" charset="0"/>
                          </a:rPr>
                          <m:t>𝑴𝑮</m:t>
                        </m:r>
                      </m:sub>
                    </m:sSub>
                  </m:oMath>
                </a14:m>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 so that Wing-MDO-2 and </a:t>
                </a:r>
                <a:r>
                  <a:rPr lang="en-US" sz="1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OPerA</a:t>
                </a:r>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 achieve the same wingspan for a cantilever wing while minimizing take-off mass</a:t>
                </a:r>
              </a:p>
              <a:p>
                <a:pPr algn="just">
                  <a:lnSpc>
                    <a:spcPct val="120000"/>
                  </a:lnSpc>
                </a:pPr>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	=&gt; </a:t>
                </a:r>
                <a14:m>
                  <m:oMath xmlns:m="http://schemas.openxmlformats.org/officeDocument/2006/math">
                    <m:sSub>
                      <m:sSubPr>
                        <m:ctrlPr>
                          <a:rPr lang="en-US" sz="1400" b="1" i="1" smtClean="0">
                            <a:solidFill>
                              <a:srgbClr val="3333FF"/>
                            </a:solidFill>
                            <a:latin typeface="Cambria Math" panose="02040503050406030204" pitchFamily="18" charset="0"/>
                          </a:rPr>
                        </m:ctrlPr>
                      </m:sSubPr>
                      <m:e>
                        <m:r>
                          <a:rPr lang="en-US" sz="1400" b="1" i="1">
                            <a:solidFill>
                              <a:srgbClr val="3333FF"/>
                            </a:solidFill>
                            <a:latin typeface="Cambria Math" panose="02040503050406030204" pitchFamily="18" charset="0"/>
                          </a:rPr>
                          <m:t>𝒌</m:t>
                        </m:r>
                      </m:e>
                      <m:sub>
                        <m:r>
                          <a:rPr lang="en-US" sz="1400" b="1" i="1">
                            <a:solidFill>
                              <a:srgbClr val="3333FF"/>
                            </a:solidFill>
                            <a:latin typeface="Cambria Math" panose="02040503050406030204" pitchFamily="18" charset="0"/>
                          </a:rPr>
                          <m:t>𝒌</m:t>
                        </m:r>
                        <m:r>
                          <a:rPr lang="en-US" sz="1400" b="1" i="1">
                            <a:solidFill>
                              <a:srgbClr val="3333FF"/>
                            </a:solidFill>
                            <a:latin typeface="Cambria Math" panose="02040503050406030204" pitchFamily="18" charset="0"/>
                          </a:rPr>
                          <m:t>,</m:t>
                        </m:r>
                        <m:r>
                          <a:rPr lang="en-US" sz="1400" b="1" i="1">
                            <a:solidFill>
                              <a:srgbClr val="3333FF"/>
                            </a:solidFill>
                            <a:latin typeface="Cambria Math" panose="02040503050406030204" pitchFamily="18" charset="0"/>
                          </a:rPr>
                          <m:t>𝑴𝑮</m:t>
                        </m:r>
                      </m:sub>
                    </m:sSub>
                    <m:r>
                      <a:rPr lang="en-US" sz="1400" b="1">
                        <a:solidFill>
                          <a:srgbClr val="3333FF"/>
                        </a:solidFill>
                        <a:latin typeface="Cambria Math" panose="02040503050406030204" pitchFamily="18" charset="0"/>
                      </a:rPr>
                      <m:t>=</m:t>
                    </m:r>
                    <m:r>
                      <a:rPr lang="en-US" sz="1400" b="1" i="1">
                        <a:solidFill>
                          <a:srgbClr val="3333FF"/>
                        </a:solidFill>
                        <a:latin typeface="Cambria Math" panose="02040503050406030204" pitchFamily="18" charset="0"/>
                      </a:rPr>
                      <m:t>𝟎</m:t>
                    </m:r>
                    <m:r>
                      <a:rPr lang="en-US" sz="1400" b="1" i="0" smtClean="0">
                        <a:solidFill>
                          <a:srgbClr val="3333FF"/>
                        </a:solidFill>
                        <a:latin typeface="Cambria Math" panose="02040503050406030204" pitchFamily="18" charset="0"/>
                      </a:rPr>
                      <m:t>.</m:t>
                    </m:r>
                    <m:r>
                      <a:rPr lang="en-US" sz="1400" b="1" i="1">
                        <a:solidFill>
                          <a:srgbClr val="3333FF"/>
                        </a:solidFill>
                        <a:latin typeface="Cambria Math" panose="02040503050406030204" pitchFamily="18" charset="0"/>
                      </a:rPr>
                      <m:t>𝟖𝟓𝟓</m:t>
                    </m:r>
                  </m:oMath>
                </a14:m>
                <a:endPar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20000"/>
                  </a:lnSpc>
                  <a:spcBef>
                    <a:spcPts val="0"/>
                  </a:spcBef>
                  <a:buFont typeface="Arial" panose="020B0604020202020204" pitchFamily="34" charset="0"/>
                  <a:buChar char="●"/>
                </a:pPr>
                <a:r>
                  <a:rPr lang="en-US" sz="1400" b="1" dirty="0">
                    <a:solidFill>
                      <a:srgbClr val="3333FF"/>
                    </a:solidFill>
                    <a:latin typeface="Arial" panose="020B0604020202020204" pitchFamily="34" charset="0"/>
                    <a:cs typeface="Arial" panose="020B0604020202020204" pitchFamily="34" charset="0"/>
                  </a:rPr>
                  <a:t>Introduction of a damping factor</a:t>
                </a:r>
                <a:r>
                  <a:rPr lang="en-US" sz="1400" b="1" dirty="0">
                    <a:solidFill>
                      <a:srgbClr val="3333FF"/>
                    </a:solidFill>
                  </a:rPr>
                  <a:t> </a:t>
                </a:r>
                <a14:m>
                  <m:oMath xmlns:m="http://schemas.openxmlformats.org/officeDocument/2006/math">
                    <m:sSub>
                      <m:sSubPr>
                        <m:ctrlPr>
                          <a:rPr lang="en-US" sz="1400" b="1" i="1">
                            <a:solidFill>
                              <a:srgbClr val="3333FF"/>
                            </a:solidFill>
                            <a:latin typeface="Cambria Math" panose="02040503050406030204" pitchFamily="18" charset="0"/>
                          </a:rPr>
                        </m:ctrlPr>
                      </m:sSubPr>
                      <m:e>
                        <m:r>
                          <a:rPr lang="en-US" sz="1400" b="1" i="1">
                            <a:solidFill>
                              <a:srgbClr val="3333FF"/>
                            </a:solidFill>
                            <a:latin typeface="Cambria Math" panose="02040503050406030204" pitchFamily="18" charset="0"/>
                          </a:rPr>
                          <m:t>𝒌</m:t>
                        </m:r>
                      </m:e>
                      <m:sub>
                        <m:r>
                          <a:rPr lang="en-US" sz="1400" b="1" i="1">
                            <a:solidFill>
                              <a:srgbClr val="3333FF"/>
                            </a:solidFill>
                            <a:latin typeface="Cambria Math" panose="02040503050406030204" pitchFamily="18" charset="0"/>
                          </a:rPr>
                          <m:t>𝒅𝒂𝒎𝒑𝒊𝒏𝒈</m:t>
                        </m:r>
                      </m:sub>
                    </m:sSub>
                  </m:oMath>
                </a14:m>
                <a:r>
                  <a:rPr lang="en-US" sz="1400" dirty="0">
                    <a:solidFill>
                      <a:srgbClr val="000000"/>
                    </a:solidFill>
                    <a:latin typeface="Arial" panose="020B0604020202020204" pitchFamily="34" charset="0"/>
                    <a:cs typeface="Arial" panose="020B0604020202020204" pitchFamily="34" charset="0"/>
                  </a:rPr>
                  <a:t> in (3) to cope with diverging iteration:</a:t>
                </a:r>
                <a:endParaRPr lang="en-US" sz="1400" i="1" dirty="0">
                  <a:solidFill>
                    <a:srgbClr val="000000"/>
                  </a:solidFill>
                  <a:latin typeface="Cambria Math" panose="02040503050406030204" pitchFamily="18" charset="0"/>
                </a:endParaRPr>
              </a:p>
              <a:p>
                <a:pPr algn="just">
                  <a:lnSpc>
                    <a:spcPct val="50000"/>
                  </a:lnSpc>
                  <a:spcBef>
                    <a:spcPts val="0"/>
                  </a:spcBef>
                </a:pPr>
                <a:endParaRPr lang="en-US" sz="1400" i="1" dirty="0">
                  <a:solidFill>
                    <a:srgbClr val="000000"/>
                  </a:solidFill>
                  <a:latin typeface="Cambria Math" panose="02040503050406030204" pitchFamily="18" charset="0"/>
                </a:endParaRPr>
              </a:p>
              <a:p>
                <a:pPr algn="just">
                  <a:lnSpc>
                    <a:spcPct val="120000"/>
                  </a:lnSpc>
                  <a:spcBef>
                    <a:spcPts val="0"/>
                  </a:spcBef>
                </a:pPr>
                <a14:m>
                  <m:oMathPara xmlns:m="http://schemas.openxmlformats.org/officeDocument/2006/math">
                    <m:oMathParaPr>
                      <m:jc m:val="center"/>
                    </m:oMathParaPr>
                    <m:oMath xmlns:m="http://schemas.openxmlformats.org/officeDocument/2006/math">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𝑀𝑇𝑂</m:t>
                          </m:r>
                          <m:r>
                            <a:rPr lang="en-US" sz="1400" i="1">
                              <a:solidFill>
                                <a:srgbClr val="000000"/>
                              </a:solidFill>
                              <a:latin typeface="Cambria Math" panose="02040503050406030204" pitchFamily="18" charset="0"/>
                            </a:rPr>
                            <m:t>,</m:t>
                          </m:r>
                          <m:r>
                            <a:rPr lang="en-US" sz="1400" i="1">
                              <a:solidFill>
                                <a:srgbClr val="000000"/>
                              </a:solidFill>
                              <a:latin typeface="Cambria Math" panose="02040503050406030204" pitchFamily="18" charset="0"/>
                            </a:rPr>
                            <m:t>𝑖</m:t>
                          </m:r>
                          <m:r>
                            <a:rPr lang="en-US" sz="1400" i="1">
                              <a:solidFill>
                                <a:srgbClr val="000000"/>
                              </a:solidFill>
                              <a:latin typeface="Cambria Math" panose="02040503050406030204" pitchFamily="18" charset="0"/>
                            </a:rPr>
                            <m:t>+1</m:t>
                          </m:r>
                        </m:sub>
                      </m:sSub>
                      <m:r>
                        <a:rPr lang="en-US" sz="1400" i="1">
                          <a:solidFill>
                            <a:srgbClr val="000000"/>
                          </a:solidFill>
                          <a:latin typeface="Cambria Math" panose="02040503050406030204" pitchFamily="18" charset="0"/>
                        </a:rPr>
                        <m:t>=</m:t>
                      </m:r>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𝑀𝑇𝑂</m:t>
                          </m:r>
                          <m:r>
                            <a:rPr lang="en-US" sz="1400" i="1">
                              <a:solidFill>
                                <a:srgbClr val="000000"/>
                              </a:solidFill>
                              <a:latin typeface="Cambria Math" panose="02040503050406030204" pitchFamily="18" charset="0"/>
                            </a:rPr>
                            <m:t>,</m:t>
                          </m:r>
                          <m:r>
                            <a:rPr lang="en-US" sz="1400" i="1">
                              <a:solidFill>
                                <a:srgbClr val="000000"/>
                              </a:solidFill>
                              <a:latin typeface="Cambria Math" panose="02040503050406030204" pitchFamily="18" charset="0"/>
                            </a:rPr>
                            <m:t>𝑖</m:t>
                          </m:r>
                        </m:sub>
                      </m:sSub>
                      <m:r>
                        <a:rPr lang="en-US" sz="1400" i="1">
                          <a:solidFill>
                            <a:srgbClr val="000000"/>
                          </a:solidFill>
                          <a:latin typeface="Cambria Math" panose="02040503050406030204" pitchFamily="18" charset="0"/>
                        </a:rPr>
                        <m:t>+</m:t>
                      </m:r>
                      <m:d>
                        <m:dPr>
                          <m:ctrlPr>
                            <a:rPr lang="en-US" sz="1400" i="1">
                              <a:solidFill>
                                <a:srgbClr val="000000"/>
                              </a:solidFill>
                              <a:latin typeface="Cambria Math" panose="02040503050406030204" pitchFamily="18" charset="0"/>
                            </a:rPr>
                          </m:ctrlPr>
                        </m:dPr>
                        <m:e>
                          <m:f>
                            <m:fPr>
                              <m:ctrlPr>
                                <a:rPr lang="en-US" sz="1400" i="1">
                                  <a:solidFill>
                                    <a:srgbClr val="000000"/>
                                  </a:solidFill>
                                  <a:latin typeface="Cambria Math" panose="02040503050406030204" pitchFamily="18" charset="0"/>
                                </a:rPr>
                              </m:ctrlPr>
                            </m:fPr>
                            <m:num>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𝑀𝑃𝐿</m:t>
                                  </m:r>
                                </m:sub>
                              </m:sSub>
                            </m:num>
                            <m:den>
                              <m:r>
                                <a:rPr lang="en-US" sz="1400" i="1">
                                  <a:solidFill>
                                    <a:srgbClr val="000000"/>
                                  </a:solidFill>
                                  <a:latin typeface="Cambria Math" panose="02040503050406030204" pitchFamily="18" charset="0"/>
                                </a:rPr>
                                <m:t>1−</m:t>
                              </m:r>
                              <m:sSub>
                                <m:sSubPr>
                                  <m:ctrlPr>
                                    <a:rPr lang="en-US" sz="1400" i="1">
                                      <a:solidFill>
                                        <a:srgbClr val="000000"/>
                                      </a:solidFill>
                                      <a:latin typeface="Cambria Math" panose="02040503050406030204" pitchFamily="18" charset="0"/>
                                    </a:rPr>
                                  </m:ctrlPr>
                                </m:sSubPr>
                                <m:e>
                                  <m:d>
                                    <m:dPr>
                                      <m:ctrlPr>
                                        <a:rPr lang="en-US" sz="1400" i="1">
                                          <a:solidFill>
                                            <a:srgbClr val="000000"/>
                                          </a:solidFill>
                                          <a:latin typeface="Cambria Math" panose="02040503050406030204" pitchFamily="18" charset="0"/>
                                        </a:rPr>
                                      </m:ctrlPr>
                                    </m:dPr>
                                    <m:e>
                                      <m:f>
                                        <m:fPr>
                                          <m:ctrlPr>
                                            <a:rPr lang="en-US" sz="1400" i="1">
                                              <a:solidFill>
                                                <a:srgbClr val="000000"/>
                                              </a:solidFill>
                                              <a:latin typeface="Cambria Math" panose="02040503050406030204" pitchFamily="18" charset="0"/>
                                            </a:rPr>
                                          </m:ctrlPr>
                                        </m:fPr>
                                        <m:num>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𝐹</m:t>
                                              </m:r>
                                            </m:sub>
                                          </m:sSub>
                                        </m:num>
                                        <m:den>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𝑀𝑇𝑂</m:t>
                                              </m:r>
                                            </m:sub>
                                          </m:sSub>
                                        </m:den>
                                      </m:f>
                                    </m:e>
                                  </m:d>
                                </m:e>
                                <m:sub>
                                  <m:r>
                                    <a:rPr lang="en-US" sz="1400" i="1">
                                      <a:solidFill>
                                        <a:srgbClr val="000000"/>
                                      </a:solidFill>
                                      <a:latin typeface="Cambria Math" panose="02040503050406030204" pitchFamily="18" charset="0"/>
                                    </a:rPr>
                                    <m:t>𝑖</m:t>
                                  </m:r>
                                </m:sub>
                              </m:sSub>
                              <m:r>
                                <a:rPr lang="en-US" sz="1400" i="1">
                                  <a:solidFill>
                                    <a:srgbClr val="000000"/>
                                  </a:solidFill>
                                  <a:latin typeface="Cambria Math" panose="02040503050406030204" pitchFamily="18" charset="0"/>
                                </a:rPr>
                                <m:t>−</m:t>
                              </m:r>
                              <m:sSub>
                                <m:sSubPr>
                                  <m:ctrlPr>
                                    <a:rPr lang="en-US" sz="1400" i="1">
                                      <a:solidFill>
                                        <a:srgbClr val="000000"/>
                                      </a:solidFill>
                                      <a:latin typeface="Cambria Math" panose="02040503050406030204" pitchFamily="18" charset="0"/>
                                    </a:rPr>
                                  </m:ctrlPr>
                                </m:sSubPr>
                                <m:e>
                                  <m:d>
                                    <m:dPr>
                                      <m:ctrlPr>
                                        <a:rPr lang="en-US" sz="1400" i="1">
                                          <a:solidFill>
                                            <a:srgbClr val="000000"/>
                                          </a:solidFill>
                                          <a:latin typeface="Cambria Math" panose="02040503050406030204" pitchFamily="18" charset="0"/>
                                        </a:rPr>
                                      </m:ctrlPr>
                                    </m:dPr>
                                    <m:e>
                                      <m:f>
                                        <m:fPr>
                                          <m:ctrlPr>
                                            <a:rPr lang="en-US" sz="1400" i="1">
                                              <a:solidFill>
                                                <a:srgbClr val="000000"/>
                                              </a:solidFill>
                                              <a:latin typeface="Cambria Math" panose="02040503050406030204" pitchFamily="18" charset="0"/>
                                            </a:rPr>
                                          </m:ctrlPr>
                                        </m:fPr>
                                        <m:num>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𝑂𝐸</m:t>
                                              </m:r>
                                            </m:sub>
                                          </m:sSub>
                                        </m:num>
                                        <m:den>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𝑀𝑇𝑂</m:t>
                                              </m:r>
                                            </m:sub>
                                          </m:sSub>
                                        </m:den>
                                      </m:f>
                                    </m:e>
                                  </m:d>
                                </m:e>
                                <m:sub>
                                  <m:r>
                                    <a:rPr lang="en-US" sz="1400" i="1">
                                      <a:solidFill>
                                        <a:srgbClr val="000000"/>
                                      </a:solidFill>
                                      <a:latin typeface="Cambria Math" panose="02040503050406030204" pitchFamily="18" charset="0"/>
                                    </a:rPr>
                                    <m:t>𝑖</m:t>
                                  </m:r>
                                </m:sub>
                              </m:sSub>
                            </m:den>
                          </m:f>
                          <m:r>
                            <a:rPr lang="en-US" sz="1400" i="1">
                              <a:solidFill>
                                <a:srgbClr val="000000"/>
                              </a:solidFill>
                              <a:latin typeface="Cambria Math" panose="02040503050406030204" pitchFamily="18" charset="0"/>
                            </a:rPr>
                            <m:t>−</m:t>
                          </m:r>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𝑚</m:t>
                              </m:r>
                            </m:e>
                            <m:sub>
                              <m:r>
                                <a:rPr lang="en-US" sz="1400" i="1">
                                  <a:solidFill>
                                    <a:srgbClr val="000000"/>
                                  </a:solidFill>
                                  <a:latin typeface="Cambria Math" panose="02040503050406030204" pitchFamily="18" charset="0"/>
                                </a:rPr>
                                <m:t>𝑀𝑇𝑂</m:t>
                              </m:r>
                              <m:r>
                                <a:rPr lang="en-US" sz="1400" i="1">
                                  <a:solidFill>
                                    <a:srgbClr val="000000"/>
                                  </a:solidFill>
                                  <a:latin typeface="Cambria Math" panose="02040503050406030204" pitchFamily="18" charset="0"/>
                                </a:rPr>
                                <m:t>,</m:t>
                              </m:r>
                              <m:r>
                                <a:rPr lang="en-US" sz="1400" i="1">
                                  <a:solidFill>
                                    <a:srgbClr val="000000"/>
                                  </a:solidFill>
                                  <a:latin typeface="Cambria Math" panose="02040503050406030204" pitchFamily="18" charset="0"/>
                                </a:rPr>
                                <m:t>𝑖</m:t>
                              </m:r>
                            </m:sub>
                          </m:sSub>
                        </m:e>
                      </m:d>
                      <m:r>
                        <a:rPr lang="en-US" sz="1400" i="1">
                          <a:solidFill>
                            <a:srgbClr val="000000"/>
                          </a:solidFill>
                          <a:latin typeface="Cambria Math" panose="02040503050406030204" pitchFamily="18" charset="0"/>
                        </a:rPr>
                        <m:t> ∙</m:t>
                      </m:r>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𝑘</m:t>
                          </m:r>
                        </m:e>
                        <m:sub>
                          <m:r>
                            <a:rPr lang="en-US" sz="1400" i="1">
                              <a:solidFill>
                                <a:srgbClr val="000000"/>
                              </a:solidFill>
                              <a:latin typeface="Cambria Math" panose="02040503050406030204" pitchFamily="18" charset="0"/>
                            </a:rPr>
                            <m:t>𝑑𝑎𝑚𝑝𝑖𝑛𝑔</m:t>
                          </m:r>
                        </m:sub>
                      </m:sSub>
                    </m:oMath>
                  </m:oMathPara>
                </a14:m>
                <a:endParaRPr lang="en-US" sz="1400" i="1" dirty="0">
                  <a:solidFill>
                    <a:srgbClr val="000000"/>
                  </a:solidFill>
                  <a:latin typeface="Cambria Math" panose="02040503050406030204" pitchFamily="18" charset="0"/>
                </a:endParaRPr>
              </a:p>
              <a:p>
                <a:pPr algn="just">
                  <a:lnSpc>
                    <a:spcPct val="120000"/>
                  </a:lnSpc>
                </a:pPr>
                <a:endPar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lgn="just">
                  <a:lnSpc>
                    <a:spcPct val="120000"/>
                  </a:lnSpc>
                </a:pPr>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	=&gt; </a:t>
                </a:r>
                <a:r>
                  <a:rPr lang="en-US" sz="1400" b="1" dirty="0">
                    <a:solidFill>
                      <a:srgbClr val="3333FF"/>
                    </a:solidFill>
                  </a:rPr>
                  <a:t> </a:t>
                </a:r>
                <a14:m>
                  <m:oMath xmlns:m="http://schemas.openxmlformats.org/officeDocument/2006/math">
                    <m:sSub>
                      <m:sSubPr>
                        <m:ctrlPr>
                          <a:rPr lang="en-US" sz="1400" b="1" i="1" smtClean="0">
                            <a:solidFill>
                              <a:srgbClr val="3333FF"/>
                            </a:solidFill>
                            <a:latin typeface="Cambria Math" panose="02040503050406030204" pitchFamily="18" charset="0"/>
                          </a:rPr>
                        </m:ctrlPr>
                      </m:sSubPr>
                      <m:e>
                        <m:r>
                          <a:rPr lang="en-US" sz="1400" b="1" i="1">
                            <a:solidFill>
                              <a:srgbClr val="3333FF"/>
                            </a:solidFill>
                            <a:latin typeface="Cambria Math" panose="02040503050406030204" pitchFamily="18" charset="0"/>
                          </a:rPr>
                          <m:t>𝒌</m:t>
                        </m:r>
                      </m:e>
                      <m:sub>
                        <m:r>
                          <a:rPr lang="en-US" sz="1400" b="1" i="1">
                            <a:solidFill>
                              <a:srgbClr val="3333FF"/>
                            </a:solidFill>
                            <a:latin typeface="Cambria Math" panose="02040503050406030204" pitchFamily="18" charset="0"/>
                          </a:rPr>
                          <m:t>𝒅𝒂𝒎𝒑𝒊𝒏𝒈</m:t>
                        </m:r>
                      </m:sub>
                    </m:sSub>
                  </m:oMath>
                </a14:m>
                <a:r>
                  <a:rPr lang="en-US" sz="1400" b="1" dirty="0">
                    <a:solidFill>
                      <a:srgbClr val="3333FF"/>
                    </a:solidFill>
                    <a:latin typeface="Arial" panose="020B0604020202020204" pitchFamily="34" charset="0"/>
                    <a:cs typeface="Arial" panose="020B0604020202020204" pitchFamily="34" charset="0"/>
                  </a:rPr>
                  <a:t>  = 0.69</a:t>
                </a:r>
                <a:r>
                  <a:rPr lang="en-US" sz="1400" dirty="0">
                    <a:solidFill>
                      <a:srgbClr val="000000"/>
                    </a:solidFill>
                    <a:latin typeface="Arial" panose="020B0604020202020204" pitchFamily="34" charset="0"/>
                    <a:cs typeface="Arial" panose="020B0604020202020204" pitchFamily="34" charset="0"/>
                  </a:rPr>
                  <a:t>  is a good value.</a:t>
                </a:r>
                <a:endPar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285750" indent="-285750">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p:txBody>
          </p:sp>
        </mc:Choice>
        <mc:Fallback xmlns="">
          <p:sp>
            <p:nvSpPr>
              <p:cNvPr id="10" name="Rectangle 2">
                <a:extLst>
                  <a:ext uri="{FF2B5EF4-FFF2-40B4-BE49-F238E27FC236}">
                    <a16:creationId xmlns:a16="http://schemas.microsoft.com/office/drawing/2014/main" id="{2857802E-418F-C274-1997-44389F7F1436}"/>
                  </a:ext>
                </a:extLst>
              </p:cNvPr>
              <p:cNvSpPr txBox="1">
                <a:spLocks noRot="1" noChangeAspect="1" noMove="1" noResize="1" noEditPoints="1" noAdjustHandles="1" noChangeArrowheads="1" noChangeShapeType="1" noTextEdit="1"/>
              </p:cNvSpPr>
              <p:nvPr/>
            </p:nvSpPr>
            <p:spPr bwMode="auto">
              <a:xfrm>
                <a:off x="519112" y="1920878"/>
                <a:ext cx="8110538" cy="4194172"/>
              </a:xfrm>
              <a:prstGeom prst="rect">
                <a:avLst/>
              </a:prstGeom>
              <a:blipFill>
                <a:blip r:embed="rId3"/>
                <a:stretch>
                  <a:fillRect l="-150" r="-225"/>
                </a:stretch>
              </a:blipFill>
              <a:ln w="9525">
                <a:noFill/>
                <a:round/>
                <a:headEnd/>
                <a:tailEnd/>
              </a:ln>
            </p:spPr>
            <p:txBody>
              <a:bodyPr/>
              <a:lstStyle/>
              <a:p>
                <a:r>
                  <a:rPr lang="en-US">
                    <a:noFill/>
                  </a:rPr>
                  <a:t> </a:t>
                </a:r>
              </a:p>
            </p:txBody>
          </p:sp>
        </mc:Fallback>
      </mc:AlternateContent>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de-DE" sz="2000" b="1" kern="0" dirty="0">
                <a:solidFill>
                  <a:srgbClr val="000000"/>
                </a:solidFill>
                <a:latin typeface="Arial" pitchFamily="34" charset="0"/>
                <a:ea typeface="+mj-ea"/>
                <a:cs typeface="Arial" pitchFamily="34" charset="0"/>
              </a:rPr>
              <a:t>Wing-MDO-2</a:t>
            </a:r>
          </a:p>
        </p:txBody>
      </p:sp>
      <p:sp>
        <p:nvSpPr>
          <p:cNvPr id="2" name="Textfeld 15">
            <a:extLst>
              <a:ext uri="{FF2B5EF4-FFF2-40B4-BE49-F238E27FC236}">
                <a16:creationId xmlns:a16="http://schemas.microsoft.com/office/drawing/2014/main" id="{049052CF-2634-CFA2-C8DD-A3C93717F634}"/>
              </a:ext>
            </a:extLst>
          </p:cNvPr>
          <p:cNvSpPr txBox="1">
            <a:spLocks noChangeArrowheads="1"/>
          </p:cNvSpPr>
          <p:nvPr/>
        </p:nvSpPr>
        <p:spPr bwMode="auto">
          <a:xfrm>
            <a:off x="8244822" y="3454290"/>
            <a:ext cx="399116" cy="307777"/>
          </a:xfrm>
          <a:prstGeom prst="rect">
            <a:avLst/>
          </a:prstGeom>
          <a:noFill/>
          <a:ln>
            <a:noFill/>
          </a:ln>
        </p:spPr>
        <p:txBody>
          <a:bodyPr wrap="square">
            <a:spAutoFit/>
          </a:bodyPr>
          <a:lstStyle>
            <a:lvl1pPr>
              <a:spcBef>
                <a:spcPct val="20000"/>
              </a:spcBef>
              <a:buChar char="•"/>
              <a:defRPr sz="2400" b="1">
                <a:solidFill>
                  <a:srgbClr val="0A1F63"/>
                </a:solidFill>
                <a:latin typeface="Arial" panose="020B0604020202020204" pitchFamily="34" charset="0"/>
              </a:defRPr>
            </a:lvl1pPr>
            <a:lvl2pPr marL="742950" indent="-285750">
              <a:spcBef>
                <a:spcPct val="20000"/>
              </a:spcBef>
              <a:buChar char="–"/>
              <a:defRPr sz="2000" b="1">
                <a:solidFill>
                  <a:srgbClr val="0A1F63"/>
                </a:solidFill>
                <a:latin typeface="Arial" panose="020B0604020202020204" pitchFamily="34" charset="0"/>
              </a:defRPr>
            </a:lvl2pPr>
            <a:lvl3pPr marL="1143000" indent="-228600">
              <a:spcBef>
                <a:spcPct val="20000"/>
              </a:spcBef>
              <a:buChar char="•"/>
              <a:defRPr b="1">
                <a:solidFill>
                  <a:srgbClr val="0A1F63"/>
                </a:solidFill>
                <a:latin typeface="Arial" panose="020B0604020202020204" pitchFamily="34" charset="0"/>
              </a:defRPr>
            </a:lvl3pPr>
            <a:lvl4pPr marL="1600200" indent="-228600">
              <a:spcBef>
                <a:spcPct val="20000"/>
              </a:spcBef>
              <a:buChar char="–"/>
              <a:defRPr sz="1600" b="1">
                <a:solidFill>
                  <a:srgbClr val="0A1F63"/>
                </a:solidFill>
                <a:latin typeface="Arial" panose="020B0604020202020204" pitchFamily="34" charset="0"/>
              </a:defRPr>
            </a:lvl4pPr>
            <a:lvl5pPr marL="2057400" indent="-228600">
              <a:spcBef>
                <a:spcPct val="20000"/>
              </a:spcBef>
              <a:buChar char="»"/>
              <a:defRPr sz="1600" b="1">
                <a:solidFill>
                  <a:srgbClr val="0A1F63"/>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A1F63"/>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A1F63"/>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A1F63"/>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A1F63"/>
                </a:solidFill>
                <a:latin typeface="Arial" panose="020B0604020202020204" pitchFamily="34" charset="0"/>
              </a:defRPr>
            </a:lvl9pPr>
          </a:lstStyle>
          <a:p>
            <a:pPr>
              <a:spcBef>
                <a:spcPct val="0"/>
              </a:spcBef>
              <a:buFontTx/>
              <a:buNone/>
              <a:defRPr/>
            </a:pPr>
            <a:r>
              <a:rPr lang="de-DE" altLang="de-DE" sz="1400" b="0" dirty="0">
                <a:solidFill>
                  <a:srgbClr val="000000"/>
                </a:solidFill>
                <a:cs typeface="Arial" panose="020B0604020202020204" pitchFamily="34" charset="0"/>
              </a:rPr>
              <a:t>(6)</a:t>
            </a:r>
          </a:p>
        </p:txBody>
      </p:sp>
      <p:sp>
        <p:nvSpPr>
          <p:cNvPr id="3" name="Text Box 7">
            <a:extLst>
              <a:ext uri="{FF2B5EF4-FFF2-40B4-BE49-F238E27FC236}">
                <a16:creationId xmlns:a16="http://schemas.microsoft.com/office/drawing/2014/main" id="{926E6205-C539-C1EF-CCD4-4A087D4D9179}"/>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a:solidFill>
                  <a:srgbClr val="000000"/>
                </a:solidFill>
                <a:latin typeface="Arial" pitchFamily="34" charset="0"/>
              </a:rPr>
              <a:t>Wing Design Optimized with Wing-MDO</a:t>
            </a:r>
          </a:p>
        </p:txBody>
      </p:sp>
    </p:spTree>
    <p:extLst>
      <p:ext uri="{BB962C8B-B14F-4D97-AF65-F5344CB8AC3E}">
        <p14:creationId xmlns:p14="http://schemas.microsoft.com/office/powerpoint/2010/main" val="999178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2857802E-418F-C274-1997-44389F7F1436}"/>
              </a:ext>
            </a:extLst>
          </p:cNvPr>
          <p:cNvSpPr txBox="1">
            <a:spLocks noChangeArrowheads="1"/>
          </p:cNvSpPr>
          <p:nvPr/>
        </p:nvSpPr>
        <p:spPr bwMode="auto">
          <a:xfrm>
            <a:off x="519112" y="1920878"/>
            <a:ext cx="7138988" cy="4194172"/>
          </a:xfrm>
          <a:prstGeom prst="rect">
            <a:avLst/>
          </a:prstGeom>
          <a:noFill/>
          <a:ln w="9525">
            <a:noFill/>
            <a:round/>
            <a:headEnd/>
            <a:tailEnd/>
          </a:ln>
        </p:spPr>
        <p:txBody>
          <a:bodyPr lIns="90000" tIns="46800" rIns="90000" bIns="46800"/>
          <a:lstStyle/>
          <a:p>
            <a:pPr marL="285750" indent="-28575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Concrete example: </a:t>
            </a:r>
          </a:p>
          <a:p>
            <a:pPr marL="742950" lvl="1" indent="-285750" algn="just">
              <a:lnSpc>
                <a:spcPct val="120000"/>
              </a:lnSpc>
              <a:buFont typeface="Symbol" panose="05050102010706020507" pitchFamily="18" charset="2"/>
              <a:buChar char="-"/>
            </a:pPr>
            <a:r>
              <a:rPr lang="en-US" sz="1400" b="1" dirty="0">
                <a:solidFill>
                  <a:srgbClr val="3333FF"/>
                </a:solidFill>
                <a:latin typeface="Arial" panose="020B0604020202020204" pitchFamily="34" charset="0"/>
                <a:cs typeface="Arial" panose="020B0604020202020204" pitchFamily="34" charset="0"/>
              </a:rPr>
              <a:t>Optimization for cantilever and braced wing</a:t>
            </a:r>
            <a:r>
              <a:rPr lang="en-US" sz="1400" dirty="0">
                <a:solidFill>
                  <a:srgbClr val="000000"/>
                </a:solidFill>
                <a:latin typeface="Arial" panose="020B0604020202020204" pitchFamily="34" charset="0"/>
                <a:cs typeface="Arial" panose="020B0604020202020204" pitchFamily="34" charset="0"/>
              </a:rPr>
              <a:t> based on the standard configuration of the A320-200</a:t>
            </a:r>
          </a:p>
          <a:p>
            <a:pPr marL="742950" lvl="1"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Application of the LTH method:</a:t>
            </a:r>
          </a:p>
          <a:p>
            <a:pPr marL="742950" lvl="1" indent="-285750" algn="just">
              <a:lnSpc>
                <a:spcPct val="120000"/>
              </a:lnSpc>
              <a:buFont typeface="Symbol" panose="05050102010706020507" pitchFamily="18" charset="2"/>
              <a:buChar char="-"/>
            </a:pPr>
            <a:r>
              <a:rPr lang="en-US" sz="1400" b="1" dirty="0">
                <a:solidFill>
                  <a:srgbClr val="3333FF"/>
                </a:solidFill>
                <a:latin typeface="Arial" panose="020B0604020202020204" pitchFamily="34" charset="0"/>
                <a:cs typeface="Arial" panose="020B0604020202020204" pitchFamily="34" charset="0"/>
              </a:rPr>
              <a:t>Aspect ratio out of range</a:t>
            </a:r>
            <a:r>
              <a:rPr lang="en-US" sz="1400" dirty="0">
                <a:solidFill>
                  <a:srgbClr val="000000"/>
                </a:solidFill>
                <a:latin typeface="Arial" panose="020B0604020202020204" pitchFamily="34" charset="0"/>
                <a:cs typeface="Arial" panose="020B0604020202020204" pitchFamily="34" charset="0"/>
              </a:rPr>
              <a:t> in this example</a:t>
            </a:r>
          </a:p>
          <a:p>
            <a:pPr lvl="2" algn="just">
              <a:lnSpc>
                <a:spcPct val="120000"/>
              </a:lnSpc>
            </a:pPr>
            <a:r>
              <a:rPr lang="en-US" sz="1400" dirty="0">
                <a:solidFill>
                  <a:srgbClr val="000000"/>
                </a:solidFill>
                <a:latin typeface="Arial" panose="020B0604020202020204" pitchFamily="34" charset="0"/>
                <a:cs typeface="Arial" panose="020B0604020202020204" pitchFamily="34" charset="0"/>
              </a:rPr>
              <a:t>=&gt; no meaningful results</a:t>
            </a:r>
          </a:p>
          <a:p>
            <a:pPr lvl="2" algn="just">
              <a:lnSpc>
                <a:spcPct val="120000"/>
              </a:lnSpc>
            </a:pPr>
            <a:r>
              <a:rPr lang="en-US" sz="1400" dirty="0">
                <a:solidFill>
                  <a:srgbClr val="000000"/>
                </a:solidFill>
                <a:latin typeface="Arial" panose="020B0604020202020204" pitchFamily="34" charset="0"/>
                <a:cs typeface="Arial" panose="020B0604020202020204" pitchFamily="34" charset="0"/>
              </a:rPr>
              <a:t>=&gt; </a:t>
            </a:r>
            <a:r>
              <a:rPr lang="en-US" sz="1400" b="1" dirty="0">
                <a:solidFill>
                  <a:srgbClr val="FF0000"/>
                </a:solidFill>
                <a:latin typeface="Arial" panose="020B0604020202020204" pitchFamily="34" charset="0"/>
                <a:cs typeface="Arial" panose="020B0604020202020204" pitchFamily="34" charset="0"/>
              </a:rPr>
              <a:t>LTH method not anymore taken into account</a:t>
            </a:r>
          </a:p>
          <a:p>
            <a:pPr marL="742950" lvl="1"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en-US" sz="1400" b="1" dirty="0" err="1">
                <a:solidFill>
                  <a:srgbClr val="179923"/>
                </a:solidFill>
                <a:latin typeface="Arial" panose="020B0604020202020204" pitchFamily="34" charset="0"/>
                <a:cs typeface="Arial" panose="020B0604020202020204" pitchFamily="34" charset="0"/>
              </a:rPr>
              <a:t>Torenbeek</a:t>
            </a:r>
            <a:r>
              <a:rPr lang="en-US" sz="1400" b="1" dirty="0">
                <a:solidFill>
                  <a:srgbClr val="179923"/>
                </a:solidFill>
                <a:latin typeface="Arial" panose="020B0604020202020204" pitchFamily="34" charset="0"/>
                <a:cs typeface="Arial" panose="020B0604020202020204" pitchFamily="34" charset="0"/>
              </a:rPr>
              <a:t> method chosen to continue optimization</a:t>
            </a:r>
          </a:p>
        </p:txBody>
      </p:sp>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en-US" sz="2000" b="1" kern="0" dirty="0">
                <a:solidFill>
                  <a:srgbClr val="000000"/>
                </a:solidFill>
                <a:latin typeface="Arial" pitchFamily="34" charset="0"/>
                <a:ea typeface="+mj-ea"/>
                <a:cs typeface="Arial" pitchFamily="34" charset="0"/>
              </a:rPr>
              <a:t>Optimization Results</a:t>
            </a:r>
          </a:p>
        </p:txBody>
      </p:sp>
      <p:sp>
        <p:nvSpPr>
          <p:cNvPr id="2" name="Text Box 7">
            <a:extLst>
              <a:ext uri="{FF2B5EF4-FFF2-40B4-BE49-F238E27FC236}">
                <a16:creationId xmlns:a16="http://schemas.microsoft.com/office/drawing/2014/main" id="{D815354D-0B03-D20D-9130-F602217CAC7E}"/>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a:solidFill>
                  <a:srgbClr val="000000"/>
                </a:solidFill>
                <a:latin typeface="Arial" pitchFamily="34" charset="0"/>
              </a:rPr>
              <a:t>Wing Design Optimized with Wing-MDO</a:t>
            </a:r>
          </a:p>
        </p:txBody>
      </p:sp>
    </p:spTree>
    <p:extLst>
      <p:ext uri="{BB962C8B-B14F-4D97-AF65-F5344CB8AC3E}">
        <p14:creationId xmlns:p14="http://schemas.microsoft.com/office/powerpoint/2010/main" val="115695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en-US" sz="2000" b="1" kern="0" dirty="0">
                <a:solidFill>
                  <a:srgbClr val="000000"/>
                </a:solidFill>
                <a:latin typeface="Arial" pitchFamily="34" charset="0"/>
                <a:ea typeface="+mj-ea"/>
                <a:cs typeface="Arial" pitchFamily="34" charset="0"/>
              </a:rPr>
              <a:t>Optimization Results</a:t>
            </a:r>
            <a:r>
              <a:rPr lang="de-DE" sz="2000" b="1" kern="0" dirty="0">
                <a:solidFill>
                  <a:srgbClr val="000000"/>
                </a:solidFill>
                <a:latin typeface="Arial" pitchFamily="34" charset="0"/>
                <a:ea typeface="+mj-ea"/>
                <a:cs typeface="Arial" pitchFamily="34" charset="0"/>
              </a:rPr>
              <a:t> (Wing-MDO-1)</a:t>
            </a:r>
          </a:p>
        </p:txBody>
      </p:sp>
      <p:sp>
        <p:nvSpPr>
          <p:cNvPr id="2" name="Rectangle 2">
            <a:extLst>
              <a:ext uri="{FF2B5EF4-FFF2-40B4-BE49-F238E27FC236}">
                <a16:creationId xmlns:a16="http://schemas.microsoft.com/office/drawing/2014/main" id="{8C64DA0C-237D-F619-634F-7F24A05A75F1}"/>
              </a:ext>
            </a:extLst>
          </p:cNvPr>
          <p:cNvSpPr txBox="1">
            <a:spLocks noChangeArrowheads="1"/>
          </p:cNvSpPr>
          <p:nvPr/>
        </p:nvSpPr>
        <p:spPr bwMode="auto">
          <a:xfrm>
            <a:off x="519112" y="1920878"/>
            <a:ext cx="8110538" cy="4194172"/>
          </a:xfrm>
          <a:prstGeom prst="rect">
            <a:avLst/>
          </a:prstGeom>
          <a:noFill/>
          <a:ln w="9525">
            <a:noFill/>
            <a:round/>
            <a:headEnd/>
            <a:tailEnd/>
          </a:ln>
        </p:spPr>
        <p:txBody>
          <a:bodyPr lIns="90000" tIns="46800" rIns="90000" bIns="46800"/>
          <a:lstStyle/>
          <a:p>
            <a:pPr marL="285750" indent="-285750" algn="just">
              <a:lnSpc>
                <a:spcPct val="120000"/>
              </a:lnSpc>
              <a:buFont typeface="Arial" panose="020B0604020202020204" pitchFamily="34" charset="0"/>
              <a:buChar char="●"/>
            </a:pPr>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Results of drag minimization of a cantilever wing</a:t>
            </a:r>
            <a:endParaRPr lang="en-US" sz="1400" dirty="0">
              <a:solidFill>
                <a:srgbClr val="000000"/>
              </a:solidFill>
              <a:effectLst/>
              <a:latin typeface="Arial" panose="020B0604020202020204" pitchFamily="34" charset="0"/>
              <a:cs typeface="Arial" panose="020B0604020202020204" pitchFamily="34" charset="0"/>
            </a:endParaRPr>
          </a:p>
          <a:p>
            <a:pPr algn="just">
              <a:lnSpc>
                <a:spcPct val="120000"/>
              </a:lnSpc>
            </a:pPr>
            <a:endParaRPr lang="en-US" sz="1400" u="sng" dirty="0">
              <a:solidFill>
                <a:srgbClr val="000000"/>
              </a:solidFill>
              <a:latin typeface="Arial" panose="020B0604020202020204" pitchFamily="34" charset="0"/>
              <a:cs typeface="Arial" panose="020B0604020202020204" pitchFamily="34" charset="0"/>
            </a:endParaRPr>
          </a:p>
          <a:p>
            <a:pPr algn="just">
              <a:lnSpc>
                <a:spcPct val="120000"/>
              </a:lnSpc>
            </a:pPr>
            <a:endParaRPr lang="en-US" sz="1400" u="sng" dirty="0">
              <a:solidFill>
                <a:srgbClr val="000000"/>
              </a:solidFill>
              <a:latin typeface="Arial" panose="020B0604020202020204" pitchFamily="34" charset="0"/>
              <a:cs typeface="Arial" panose="020B0604020202020204" pitchFamily="34" charset="0"/>
            </a:endParaRPr>
          </a:p>
        </p:txBody>
      </p:sp>
      <p:graphicFrame>
        <p:nvGraphicFramePr>
          <p:cNvPr id="10" name="Inhaltsplatzhalter 9">
            <a:extLst>
              <a:ext uri="{FF2B5EF4-FFF2-40B4-BE49-F238E27FC236}">
                <a16:creationId xmlns:a16="http://schemas.microsoft.com/office/drawing/2014/main" id="{9AA87302-C64B-32E1-AAC4-DDBCCDDDE14B}"/>
              </a:ext>
            </a:extLst>
          </p:cNvPr>
          <p:cNvGraphicFramePr>
            <a:graphicFrameLocks noGrp="1"/>
          </p:cNvGraphicFramePr>
          <p:nvPr>
            <p:ph idx="1"/>
            <p:extLst>
              <p:ext uri="{D42A27DB-BD31-4B8C-83A1-F6EECF244321}">
                <p14:modId xmlns:p14="http://schemas.microsoft.com/office/powerpoint/2010/main" val="3198429124"/>
              </p:ext>
            </p:extLst>
          </p:nvPr>
        </p:nvGraphicFramePr>
        <p:xfrm>
          <a:off x="972000" y="2284622"/>
          <a:ext cx="7199999" cy="3746608"/>
        </p:xfrm>
        <a:graphic>
          <a:graphicData uri="http://schemas.openxmlformats.org/drawingml/2006/table">
            <a:tbl>
              <a:tblPr firstRow="1" firstCol="1" bandRow="1">
                <a:tableStyleId>{D27102A9-8310-4765-A935-A1911B00CA55}</a:tableStyleId>
              </a:tblPr>
              <a:tblGrid>
                <a:gridCol w="991837">
                  <a:extLst>
                    <a:ext uri="{9D8B030D-6E8A-4147-A177-3AD203B41FA5}">
                      <a16:colId xmlns:a16="http://schemas.microsoft.com/office/drawing/2014/main" val="3790835383"/>
                    </a:ext>
                  </a:extLst>
                </a:gridCol>
                <a:gridCol w="440816">
                  <a:extLst>
                    <a:ext uri="{9D8B030D-6E8A-4147-A177-3AD203B41FA5}">
                      <a16:colId xmlns:a16="http://schemas.microsoft.com/office/drawing/2014/main" val="1488079752"/>
                    </a:ext>
                  </a:extLst>
                </a:gridCol>
                <a:gridCol w="440816">
                  <a:extLst>
                    <a:ext uri="{9D8B030D-6E8A-4147-A177-3AD203B41FA5}">
                      <a16:colId xmlns:a16="http://schemas.microsoft.com/office/drawing/2014/main" val="3009506299"/>
                    </a:ext>
                  </a:extLst>
                </a:gridCol>
                <a:gridCol w="440816">
                  <a:extLst>
                    <a:ext uri="{9D8B030D-6E8A-4147-A177-3AD203B41FA5}">
                      <a16:colId xmlns:a16="http://schemas.microsoft.com/office/drawing/2014/main" val="3760480319"/>
                    </a:ext>
                  </a:extLst>
                </a:gridCol>
                <a:gridCol w="440816">
                  <a:extLst>
                    <a:ext uri="{9D8B030D-6E8A-4147-A177-3AD203B41FA5}">
                      <a16:colId xmlns:a16="http://schemas.microsoft.com/office/drawing/2014/main" val="1552258669"/>
                    </a:ext>
                  </a:extLst>
                </a:gridCol>
                <a:gridCol w="440816">
                  <a:extLst>
                    <a:ext uri="{9D8B030D-6E8A-4147-A177-3AD203B41FA5}">
                      <a16:colId xmlns:a16="http://schemas.microsoft.com/office/drawing/2014/main" val="2493326759"/>
                    </a:ext>
                  </a:extLst>
                </a:gridCol>
                <a:gridCol w="440816">
                  <a:extLst>
                    <a:ext uri="{9D8B030D-6E8A-4147-A177-3AD203B41FA5}">
                      <a16:colId xmlns:a16="http://schemas.microsoft.com/office/drawing/2014/main" val="3596121919"/>
                    </a:ext>
                  </a:extLst>
                </a:gridCol>
                <a:gridCol w="514286">
                  <a:extLst>
                    <a:ext uri="{9D8B030D-6E8A-4147-A177-3AD203B41FA5}">
                      <a16:colId xmlns:a16="http://schemas.microsoft.com/office/drawing/2014/main" val="2314558116"/>
                    </a:ext>
                  </a:extLst>
                </a:gridCol>
                <a:gridCol w="477551">
                  <a:extLst>
                    <a:ext uri="{9D8B030D-6E8A-4147-A177-3AD203B41FA5}">
                      <a16:colId xmlns:a16="http://schemas.microsoft.com/office/drawing/2014/main" val="2880654024"/>
                    </a:ext>
                  </a:extLst>
                </a:gridCol>
                <a:gridCol w="477551">
                  <a:extLst>
                    <a:ext uri="{9D8B030D-6E8A-4147-A177-3AD203B41FA5}">
                      <a16:colId xmlns:a16="http://schemas.microsoft.com/office/drawing/2014/main" val="3896365385"/>
                    </a:ext>
                  </a:extLst>
                </a:gridCol>
                <a:gridCol w="477551">
                  <a:extLst>
                    <a:ext uri="{9D8B030D-6E8A-4147-A177-3AD203B41FA5}">
                      <a16:colId xmlns:a16="http://schemas.microsoft.com/office/drawing/2014/main" val="2850842280"/>
                    </a:ext>
                  </a:extLst>
                </a:gridCol>
                <a:gridCol w="477551">
                  <a:extLst>
                    <a:ext uri="{9D8B030D-6E8A-4147-A177-3AD203B41FA5}">
                      <a16:colId xmlns:a16="http://schemas.microsoft.com/office/drawing/2014/main" val="1805114234"/>
                    </a:ext>
                  </a:extLst>
                </a:gridCol>
                <a:gridCol w="1138776">
                  <a:extLst>
                    <a:ext uri="{9D8B030D-6E8A-4147-A177-3AD203B41FA5}">
                      <a16:colId xmlns:a16="http://schemas.microsoft.com/office/drawing/2014/main" val="2501597935"/>
                    </a:ext>
                  </a:extLst>
                </a:gridCol>
              </a:tblGrid>
              <a:tr h="506608">
                <a:tc>
                  <a:txBody>
                    <a:bodyPr/>
                    <a:lstStyle/>
                    <a:p>
                      <a:r>
                        <a:rPr lang="de-DE" sz="1050" b="0" dirty="0">
                          <a:solidFill>
                            <a:srgbClr val="000000"/>
                          </a:solidFill>
                          <a:effectLst/>
                        </a:rPr>
                        <a:t> </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err="1">
                          <a:solidFill>
                            <a:srgbClr val="000000"/>
                          </a:solidFill>
                          <a:effectLst/>
                        </a:rPr>
                        <a:t>b</a:t>
                      </a:r>
                      <a:r>
                        <a:rPr lang="de-DE" sz="1050" b="0" baseline="-25000" dirty="0" err="1">
                          <a:solidFill>
                            <a:srgbClr val="000000"/>
                          </a:solidFill>
                          <a:effectLst/>
                        </a:rPr>
                        <a:t>given</a:t>
                      </a:r>
                      <a:r>
                        <a:rPr lang="de-DE" sz="1050" b="0" dirty="0">
                          <a:solidFill>
                            <a:srgbClr val="000000"/>
                          </a:solidFill>
                          <a:effectLst/>
                        </a:rPr>
                        <a:t> </a:t>
                      </a:r>
                    </a:p>
                    <a:p>
                      <a:pPr algn="ctr"/>
                      <a:r>
                        <a:rPr lang="de-DE" sz="1050" b="0" dirty="0">
                          <a:solidFill>
                            <a:srgbClr val="000000"/>
                          </a:solidFill>
                          <a:effectLst/>
                        </a:rPr>
                        <a:t>[m]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t/c</a:t>
                      </a:r>
                    </a:p>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λ</a:t>
                      </a:r>
                    </a:p>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ϕ</a:t>
                      </a:r>
                      <a:r>
                        <a:rPr lang="de-DE" sz="1050" b="0" baseline="-25000" dirty="0">
                          <a:solidFill>
                            <a:srgbClr val="000000"/>
                          </a:solidFill>
                          <a:effectLst/>
                        </a:rPr>
                        <a:t>25</a:t>
                      </a:r>
                      <a:endParaRPr lang="de-DE" sz="1050" b="0" dirty="0">
                        <a:solidFill>
                          <a:srgbClr val="000000"/>
                        </a:solidFill>
                        <a:effectLst/>
                      </a:endParaRPr>
                    </a:p>
                    <a:p>
                      <a:pPr algn="ctr"/>
                      <a:r>
                        <a:rPr lang="de-DE" sz="1050" b="0" dirty="0">
                          <a:solidFill>
                            <a:srgbClr val="000000"/>
                          </a:solidFill>
                          <a:effectLst/>
                        </a:rPr>
                        <a:t> [°]</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M</a:t>
                      </a:r>
                    </a:p>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H </a:t>
                      </a:r>
                    </a:p>
                    <a:p>
                      <a:pPr algn="ctr"/>
                      <a:r>
                        <a:rPr lang="de-DE" sz="1050" b="0" dirty="0">
                          <a:solidFill>
                            <a:srgbClr val="000000"/>
                          </a:solidFill>
                          <a:effectLst/>
                        </a:rPr>
                        <a:t>[m]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lnSpc>
                          <a:spcPct val="120000"/>
                        </a:lnSpc>
                      </a:pPr>
                      <a:r>
                        <a:rPr lang="de-DE" sz="1050" b="0" dirty="0">
                          <a:solidFill>
                            <a:srgbClr val="000000"/>
                          </a:solidFill>
                          <a:effectLst/>
                        </a:rPr>
                        <a:t>A</a:t>
                      </a:r>
                    </a:p>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lnSpc>
                          <a:spcPct val="120000"/>
                        </a:lnSpc>
                      </a:pPr>
                      <a:r>
                        <a:rPr lang="de-DE" sz="1050" b="0" dirty="0" err="1">
                          <a:solidFill>
                            <a:srgbClr val="000000"/>
                          </a:solidFill>
                          <a:effectLst/>
                        </a:rPr>
                        <a:t>m</a:t>
                      </a:r>
                      <a:r>
                        <a:rPr lang="de-DE" sz="1050" b="0" baseline="-25000" dirty="0" err="1">
                          <a:solidFill>
                            <a:srgbClr val="000000"/>
                          </a:solidFill>
                          <a:effectLst/>
                        </a:rPr>
                        <a:t>MTO</a:t>
                      </a:r>
                      <a:endParaRPr lang="de-DE" sz="1050" b="0" dirty="0">
                        <a:solidFill>
                          <a:srgbClr val="000000"/>
                        </a:solidFill>
                        <a:effectLst/>
                      </a:endParaRPr>
                    </a:p>
                    <a:p>
                      <a:pPr algn="ctr"/>
                      <a:r>
                        <a:rPr lang="de-DE" sz="1050" b="0" dirty="0">
                          <a:solidFill>
                            <a:srgbClr val="000000"/>
                          </a:solidFill>
                          <a:effectLst/>
                        </a:rPr>
                        <a:t>[kg]</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lnSpc>
                          <a:spcPct val="120000"/>
                        </a:lnSpc>
                      </a:pPr>
                      <a:r>
                        <a:rPr lang="de-DE" sz="1050" b="0" dirty="0">
                          <a:solidFill>
                            <a:srgbClr val="000000"/>
                          </a:solidFill>
                          <a:effectLst/>
                        </a:rPr>
                        <a:t>S</a:t>
                      </a:r>
                      <a:r>
                        <a:rPr lang="de-DE" sz="1050" b="0" baseline="-25000" dirty="0">
                          <a:solidFill>
                            <a:srgbClr val="000000"/>
                          </a:solidFill>
                          <a:effectLst/>
                        </a:rPr>
                        <a:t>W</a:t>
                      </a:r>
                      <a:endParaRPr lang="de-DE" sz="1050" b="0" dirty="0">
                        <a:solidFill>
                          <a:srgbClr val="000000"/>
                        </a:solidFill>
                        <a:effectLst/>
                      </a:endParaRPr>
                    </a:p>
                    <a:p>
                      <a:pPr algn="ctr"/>
                      <a:r>
                        <a:rPr lang="de-DE" sz="1050" b="0" dirty="0">
                          <a:solidFill>
                            <a:srgbClr val="000000"/>
                          </a:solidFill>
                          <a:effectLst/>
                        </a:rPr>
                        <a:t>[m</a:t>
                      </a:r>
                      <a:r>
                        <a:rPr lang="de-DE" sz="1050" b="0" baseline="30000" dirty="0">
                          <a:solidFill>
                            <a:srgbClr val="000000"/>
                          </a:solidFill>
                          <a:effectLst/>
                        </a:rPr>
                        <a:t>2</a:t>
                      </a: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lnSpc>
                          <a:spcPct val="120000"/>
                        </a:lnSpc>
                      </a:pPr>
                      <a:r>
                        <a:rPr lang="de-DE" sz="1050" b="0" dirty="0">
                          <a:solidFill>
                            <a:srgbClr val="000000"/>
                          </a:solidFill>
                          <a:effectLst/>
                        </a:rPr>
                        <a:t>m</a:t>
                      </a:r>
                      <a:r>
                        <a:rPr lang="de-DE" sz="1050" b="0" baseline="-25000" dirty="0">
                          <a:solidFill>
                            <a:srgbClr val="000000"/>
                          </a:solidFill>
                          <a:effectLst/>
                        </a:rPr>
                        <a:t>W</a:t>
                      </a:r>
                      <a:endParaRPr lang="de-DE" sz="1050" b="0" dirty="0">
                        <a:solidFill>
                          <a:srgbClr val="000000"/>
                        </a:solidFill>
                        <a:effectLst/>
                      </a:endParaRPr>
                    </a:p>
                    <a:p>
                      <a:pPr algn="ctr"/>
                      <a:r>
                        <a:rPr lang="de-DE" sz="1050" b="0" dirty="0">
                          <a:solidFill>
                            <a:srgbClr val="000000"/>
                          </a:solidFill>
                          <a:effectLst/>
                        </a:rPr>
                        <a:t>[kg]</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err="1">
                          <a:solidFill>
                            <a:srgbClr val="000000"/>
                          </a:solidFill>
                          <a:effectLst/>
                        </a:rPr>
                        <a:t>D</a:t>
                      </a:r>
                      <a:r>
                        <a:rPr lang="de-DE" sz="1050" b="0" baseline="-25000" dirty="0" err="1">
                          <a:solidFill>
                            <a:srgbClr val="000000"/>
                          </a:solidFill>
                          <a:effectLst/>
                        </a:rPr>
                        <a:t>min</a:t>
                      </a:r>
                      <a:r>
                        <a:rPr lang="de-DE" sz="1050" b="0" dirty="0">
                          <a:solidFill>
                            <a:srgbClr val="000000"/>
                          </a:solidFill>
                          <a:effectLst/>
                        </a:rPr>
                        <a:t> </a:t>
                      </a:r>
                    </a:p>
                    <a:p>
                      <a:pPr algn="ctr"/>
                      <a:r>
                        <a:rPr lang="de-DE" sz="1050" b="0" dirty="0">
                          <a:solidFill>
                            <a:srgbClr val="000000"/>
                          </a:solidFill>
                          <a:effectLst/>
                        </a:rPr>
                        <a:t>[N]</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 </a:t>
                      </a:r>
                      <a:r>
                        <a:rPr lang="en-US" sz="1050" b="0" dirty="0">
                          <a:solidFill>
                            <a:srgbClr val="000000"/>
                          </a:solidFill>
                          <a:effectLst/>
                        </a:rPr>
                        <a:t>difference in drag after optimization</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2606059045"/>
                  </a:ext>
                </a:extLst>
              </a:tr>
              <a:tr h="180000">
                <a:tc>
                  <a:txBody>
                    <a:bodyPr/>
                    <a:lstStyle/>
                    <a:p>
                      <a:pPr algn="just"/>
                      <a:r>
                        <a:rPr lang="de-DE" sz="1050" b="1" dirty="0">
                          <a:solidFill>
                            <a:srgbClr val="FF0000"/>
                          </a:solidFill>
                          <a:effectLst/>
                        </a:rPr>
                        <a:t>f (b)</a:t>
                      </a:r>
                      <a:endParaRPr lang="de-DE" sz="1050" b="1" dirty="0">
                        <a:solidFill>
                          <a:srgbClr val="FF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50,20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15,57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97214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161,89</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11903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1" dirty="0">
                          <a:solidFill>
                            <a:srgbClr val="FF0000"/>
                          </a:solidFill>
                          <a:effectLst/>
                        </a:rPr>
                        <a:t>28702</a:t>
                      </a:r>
                      <a:endParaRPr lang="de-DE" sz="1050" b="1" dirty="0">
                        <a:solidFill>
                          <a:srgbClr val="FF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1" dirty="0">
                          <a:solidFill>
                            <a:srgbClr val="FF0000"/>
                          </a:solidFill>
                          <a:effectLst/>
                        </a:rPr>
                        <a:t>-11,54</a:t>
                      </a:r>
                      <a:endParaRPr lang="de-DE" sz="1050" b="1" dirty="0">
                        <a:solidFill>
                          <a:srgbClr val="FF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3083329071"/>
                  </a:ext>
                </a:extLst>
              </a:tr>
              <a:tr h="180000">
                <a:tc>
                  <a:txBody>
                    <a:bodyPr/>
                    <a:lstStyle/>
                    <a:p>
                      <a:pPr algn="just"/>
                      <a:r>
                        <a:rPr lang="de-DE" sz="1050" b="0" dirty="0">
                          <a:solidFill>
                            <a:srgbClr val="000000"/>
                          </a:solidFill>
                          <a:effectLst/>
                        </a:rPr>
                        <a:t>f (t/c)</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0,190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9,51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73400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122,23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5876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31236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-3,73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3810943547"/>
                  </a:ext>
                </a:extLst>
              </a:tr>
              <a:tr h="180000">
                <a:tc>
                  <a:txBody>
                    <a:bodyPr/>
                    <a:lstStyle/>
                    <a:p>
                      <a:pPr algn="just"/>
                      <a:r>
                        <a:rPr lang="de-DE" sz="1050" b="0" dirty="0">
                          <a:solidFill>
                            <a:srgbClr val="000000"/>
                          </a:solidFill>
                          <a:effectLst/>
                        </a:rPr>
                        <a:t>f (λ)</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9,30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75110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125,08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6323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31317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-3,48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2881171688"/>
                  </a:ext>
                </a:extLst>
              </a:tr>
              <a:tr h="180000">
                <a:tc>
                  <a:txBody>
                    <a:bodyPr/>
                    <a:lstStyle/>
                    <a:p>
                      <a:pPr algn="just"/>
                      <a:r>
                        <a:rPr lang="de-DE" sz="1050" b="0" dirty="0">
                          <a:solidFill>
                            <a:srgbClr val="000000"/>
                          </a:solidFill>
                          <a:effectLst/>
                        </a:rPr>
                        <a:t>f (ϕ</a:t>
                      </a:r>
                      <a:r>
                        <a:rPr lang="de-DE" sz="1050" b="0" baseline="-25000" dirty="0">
                          <a:solidFill>
                            <a:srgbClr val="000000"/>
                          </a:solidFill>
                          <a:effectLst/>
                        </a:rPr>
                        <a:t>25</a:t>
                      </a: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12,50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9,26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75385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125,54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6395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31731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kern="1200" dirty="0">
                          <a:solidFill>
                            <a:srgbClr val="000000"/>
                          </a:solidFill>
                          <a:effectLst/>
                          <a:latin typeface="+mn-lt"/>
                          <a:ea typeface="+mn-ea"/>
                          <a:cs typeface="+mn-cs"/>
                        </a:rPr>
                        <a:t>-2,20</a:t>
                      </a:r>
                    </a:p>
                  </a:txBody>
                  <a:tcPr marL="29957" marR="29957" marT="0" marB="0" anchor="ctr"/>
                </a:tc>
                <a:extLst>
                  <a:ext uri="{0D108BD9-81ED-4DB2-BD59-A6C34878D82A}">
                    <a16:rowId xmlns:a16="http://schemas.microsoft.com/office/drawing/2014/main" val="2850097209"/>
                  </a:ext>
                </a:extLst>
              </a:tr>
              <a:tr h="180000">
                <a:tc>
                  <a:txBody>
                    <a:bodyPr/>
                    <a:lstStyle/>
                    <a:p>
                      <a:pPr algn="just"/>
                      <a:r>
                        <a:rPr lang="de-DE" sz="1050" b="0" dirty="0">
                          <a:solidFill>
                            <a:srgbClr val="000000"/>
                          </a:solidFill>
                          <a:effectLst/>
                        </a:rPr>
                        <a:t>f (M)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0,73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9,07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77008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128,24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6818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31392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-3,25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3646208784"/>
                  </a:ext>
                </a:extLst>
              </a:tr>
              <a:tr h="180000">
                <a:tc>
                  <a:txBody>
                    <a:bodyPr/>
                    <a:lstStyle/>
                    <a:p>
                      <a:pPr algn="just"/>
                      <a:r>
                        <a:rPr lang="de-DE" sz="1050" b="0" dirty="0">
                          <a:solidFill>
                            <a:srgbClr val="000000"/>
                          </a:solidFill>
                          <a:effectLst/>
                        </a:rPr>
                        <a:t>f (H)</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6858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9,07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77008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128,24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6818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25224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-22,26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1950123380"/>
                  </a:ext>
                </a:extLst>
              </a:tr>
              <a:tr h="180000">
                <a:tc>
                  <a:txBody>
                    <a:bodyPr/>
                    <a:lstStyle/>
                    <a:p>
                      <a:pPr algn="just"/>
                      <a:r>
                        <a:rPr lang="de-DE" sz="1050" b="1" dirty="0">
                          <a:solidFill>
                            <a:srgbClr val="FF0000"/>
                          </a:solidFill>
                          <a:effectLst/>
                        </a:rPr>
                        <a:t>f (b, t/c)</a:t>
                      </a:r>
                      <a:endParaRPr lang="de-DE" sz="1050" b="1" dirty="0">
                        <a:solidFill>
                          <a:srgbClr val="FF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51,11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0,186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17,13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91545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152,45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10516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1" dirty="0">
                          <a:solidFill>
                            <a:srgbClr val="FF0000"/>
                          </a:solidFill>
                          <a:effectLst/>
                        </a:rPr>
                        <a:t>27320</a:t>
                      </a:r>
                      <a:endParaRPr lang="de-DE" sz="1050" b="1" dirty="0">
                        <a:solidFill>
                          <a:srgbClr val="FF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1" dirty="0">
                          <a:solidFill>
                            <a:srgbClr val="FF0000"/>
                          </a:solidFill>
                          <a:effectLst/>
                        </a:rPr>
                        <a:t>-15,80</a:t>
                      </a:r>
                      <a:endParaRPr lang="de-DE" sz="1050" b="1" dirty="0">
                        <a:solidFill>
                          <a:srgbClr val="FF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2258632805"/>
                  </a:ext>
                </a:extLst>
              </a:tr>
              <a:tr h="180000">
                <a:tc>
                  <a:txBody>
                    <a:bodyPr/>
                    <a:lstStyle/>
                    <a:p>
                      <a:pPr algn="just"/>
                      <a:r>
                        <a:rPr lang="de-DE" sz="1050" b="0" dirty="0">
                          <a:solidFill>
                            <a:srgbClr val="000000"/>
                          </a:solidFill>
                          <a:effectLst/>
                        </a:rPr>
                        <a:t>f (b, λ)</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50,70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16,34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94457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157,30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11233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27399</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-15,55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662583583"/>
                  </a:ext>
                </a:extLst>
              </a:tr>
              <a:tr h="180000">
                <a:tc>
                  <a:txBody>
                    <a:bodyPr/>
                    <a:lstStyle/>
                    <a:p>
                      <a:pPr algn="just"/>
                      <a:r>
                        <a:rPr lang="de-DE" sz="1050" b="0" dirty="0">
                          <a:solidFill>
                            <a:srgbClr val="000000"/>
                          </a:solidFill>
                          <a:effectLst/>
                        </a:rPr>
                        <a:t>f (b, ϕ</a:t>
                      </a:r>
                      <a:r>
                        <a:rPr lang="de-DE" sz="1050" b="0" baseline="-25000" dirty="0">
                          <a:solidFill>
                            <a:srgbClr val="000000"/>
                          </a:solidFill>
                          <a:effectLst/>
                        </a:rPr>
                        <a:t>25</a:t>
                      </a: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51,17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9,92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16,64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94522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157,41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11249</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27603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-14,93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2076099134"/>
                  </a:ext>
                </a:extLst>
              </a:tr>
              <a:tr h="180000">
                <a:tc>
                  <a:txBody>
                    <a:bodyPr/>
                    <a:lstStyle/>
                    <a:p>
                      <a:pPr algn="just"/>
                      <a:r>
                        <a:rPr lang="de-DE" sz="1050" b="0" dirty="0">
                          <a:solidFill>
                            <a:srgbClr val="000000"/>
                          </a:solidFill>
                          <a:effectLst/>
                        </a:rPr>
                        <a:t>f (b, 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50,85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0,71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15,82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98170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163,48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12134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27316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-15,81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645338981"/>
                  </a:ext>
                </a:extLst>
              </a:tr>
              <a:tr h="180000">
                <a:tc>
                  <a:txBody>
                    <a:bodyPr/>
                    <a:lstStyle/>
                    <a:p>
                      <a:pPr algn="just"/>
                      <a:r>
                        <a:rPr lang="de-DE" sz="1050" b="0" dirty="0">
                          <a:solidFill>
                            <a:srgbClr val="000000"/>
                          </a:solidFill>
                          <a:effectLst/>
                        </a:rPr>
                        <a:t>f (b, H)</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38,98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7571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11,06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82537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137,45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8245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25022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-22,88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1027709531"/>
                  </a:ext>
                </a:extLst>
              </a:tr>
              <a:tr h="180000">
                <a:tc>
                  <a:txBody>
                    <a:bodyPr/>
                    <a:lstStyle/>
                    <a:p>
                      <a:pPr algn="just"/>
                      <a:r>
                        <a:rPr lang="de-DE" sz="1050" b="0" dirty="0">
                          <a:solidFill>
                            <a:srgbClr val="000000"/>
                          </a:solidFill>
                          <a:effectLst/>
                        </a:rPr>
                        <a:t>f (t/c, ϕ</a:t>
                      </a:r>
                      <a:r>
                        <a:rPr lang="de-DE" sz="1050" b="0" baseline="-25000" dirty="0">
                          <a:solidFill>
                            <a:srgbClr val="000000"/>
                          </a:solidFill>
                          <a:effectLst/>
                        </a:rPr>
                        <a:t>25</a:t>
                      </a: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0,186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12,09</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9,68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72134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120,12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5544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30720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-5,32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1608341686"/>
                  </a:ext>
                </a:extLst>
              </a:tr>
              <a:tr h="180000">
                <a:tc>
                  <a:txBody>
                    <a:bodyPr/>
                    <a:lstStyle/>
                    <a:p>
                      <a:r>
                        <a:rPr lang="de-DE" sz="1050" b="1" kern="1200" dirty="0">
                          <a:solidFill>
                            <a:srgbClr val="FF0000"/>
                          </a:solidFill>
                          <a:effectLst/>
                          <a:latin typeface="+mn-lt"/>
                          <a:ea typeface="+mn-ea"/>
                          <a:cs typeface="+mn-cs"/>
                        </a:rPr>
                        <a:t>f (b, t/c, ϕ</a:t>
                      </a:r>
                      <a:r>
                        <a:rPr lang="de-DE" sz="1050" b="1" kern="1200" baseline="-25000" dirty="0">
                          <a:solidFill>
                            <a:srgbClr val="FF0000"/>
                          </a:solidFill>
                          <a:effectLst/>
                          <a:latin typeface="+mn-lt"/>
                          <a:ea typeface="+mn-ea"/>
                          <a:cs typeface="+mn-cs"/>
                        </a:rPr>
                        <a:t>25</a:t>
                      </a:r>
                      <a:r>
                        <a:rPr lang="de-DE" sz="1050" b="1" kern="1200" dirty="0">
                          <a:solidFill>
                            <a:srgbClr val="FF0000"/>
                          </a:solidFill>
                          <a:effectLst/>
                          <a:latin typeface="+mn-lt"/>
                          <a:ea typeface="+mn-ea"/>
                          <a:cs typeface="+mn-cs"/>
                        </a:rPr>
                        <a:t>)</a:t>
                      </a:r>
                    </a:p>
                  </a:txBody>
                  <a:tcPr marL="44450" marR="44450" marT="0" marB="0" anchor="ctr"/>
                </a:tc>
                <a:tc>
                  <a:txBody>
                    <a:bodyPr/>
                    <a:lstStyle/>
                    <a:p>
                      <a:pPr algn="ctr"/>
                      <a:r>
                        <a:rPr lang="de-DE" sz="1050" b="0" kern="1200" dirty="0">
                          <a:solidFill>
                            <a:srgbClr val="000000"/>
                          </a:solidFill>
                          <a:effectLst/>
                          <a:latin typeface="+mn-lt"/>
                          <a:ea typeface="+mn-ea"/>
                          <a:cs typeface="+mn-cs"/>
                        </a:rPr>
                        <a:t>52,38</a:t>
                      </a:r>
                    </a:p>
                  </a:txBody>
                  <a:tcPr marL="44450" marR="44450" marT="0" marB="0" anchor="ctr"/>
                </a:tc>
                <a:tc>
                  <a:txBody>
                    <a:bodyPr/>
                    <a:lstStyle/>
                    <a:p>
                      <a:pPr algn="ctr"/>
                      <a:r>
                        <a:rPr lang="de-DE" sz="1050" b="0" kern="1200" dirty="0">
                          <a:solidFill>
                            <a:srgbClr val="000000"/>
                          </a:solidFill>
                          <a:effectLst/>
                          <a:latin typeface="+mn-lt"/>
                          <a:ea typeface="+mn-ea"/>
                          <a:cs typeface="+mn-cs"/>
                        </a:rPr>
                        <a:t>0,180</a:t>
                      </a:r>
                    </a:p>
                  </a:txBody>
                  <a:tcPr marL="44450" marR="44450" marT="0" marB="0" anchor="ctr"/>
                </a:tc>
                <a:tc>
                  <a:txBody>
                    <a:bodyPr/>
                    <a:lstStyle/>
                    <a:p>
                      <a:pPr algn="ctr"/>
                      <a:r>
                        <a:rPr lang="de-DE" sz="1050" b="0" kern="1200" dirty="0">
                          <a:solidFill>
                            <a:srgbClr val="000000"/>
                          </a:solidFill>
                          <a:effectLst/>
                          <a:latin typeface="+mn-lt"/>
                          <a:ea typeface="+mn-ea"/>
                          <a:cs typeface="+mn-cs"/>
                        </a:rPr>
                        <a:t>-</a:t>
                      </a:r>
                    </a:p>
                  </a:txBody>
                  <a:tcPr marL="44450" marR="44450" marT="0" marB="0" anchor="ctr"/>
                </a:tc>
                <a:tc>
                  <a:txBody>
                    <a:bodyPr/>
                    <a:lstStyle/>
                    <a:p>
                      <a:pPr algn="ctr"/>
                      <a:r>
                        <a:rPr lang="de-DE" sz="1050" b="0" kern="1200" dirty="0">
                          <a:solidFill>
                            <a:srgbClr val="000000"/>
                          </a:solidFill>
                          <a:effectLst/>
                          <a:latin typeface="+mn-lt"/>
                          <a:ea typeface="+mn-ea"/>
                          <a:cs typeface="+mn-cs"/>
                        </a:rPr>
                        <a:t>10,66</a:t>
                      </a:r>
                    </a:p>
                  </a:txBody>
                  <a:tcPr marL="44450" marR="44450" marT="0" marB="0" anchor="ctr"/>
                </a:tc>
                <a:tc>
                  <a:txBody>
                    <a:bodyPr/>
                    <a:lstStyle/>
                    <a:p>
                      <a:pPr algn="ctr"/>
                      <a:r>
                        <a:rPr lang="de-DE" sz="1050" b="0" kern="1200" dirty="0">
                          <a:solidFill>
                            <a:srgbClr val="000000"/>
                          </a:solidFill>
                          <a:effectLst/>
                          <a:latin typeface="+mn-lt"/>
                          <a:ea typeface="+mn-ea"/>
                          <a:cs typeface="+mn-cs"/>
                        </a:rPr>
                        <a:t>-</a:t>
                      </a:r>
                    </a:p>
                  </a:txBody>
                  <a:tcPr marL="44450" marR="44450" marT="0" marB="0" anchor="ctr"/>
                </a:tc>
                <a:tc>
                  <a:txBody>
                    <a:bodyPr/>
                    <a:lstStyle/>
                    <a:p>
                      <a:pPr algn="ctr"/>
                      <a:r>
                        <a:rPr lang="de-DE" sz="1050" b="0" kern="1200" dirty="0">
                          <a:solidFill>
                            <a:srgbClr val="000000"/>
                          </a:solidFill>
                          <a:effectLst/>
                          <a:latin typeface="+mn-lt"/>
                          <a:ea typeface="+mn-ea"/>
                          <a:cs typeface="+mn-cs"/>
                        </a:rPr>
                        <a:t>-</a:t>
                      </a:r>
                    </a:p>
                  </a:txBody>
                  <a:tcPr marL="44450" marR="44450" marT="0" marB="0" anchor="ctr"/>
                </a:tc>
                <a:tc>
                  <a:txBody>
                    <a:bodyPr/>
                    <a:lstStyle/>
                    <a:p>
                      <a:pPr algn="ctr"/>
                      <a:r>
                        <a:rPr lang="de-DE" sz="1050" b="0" kern="1200" dirty="0">
                          <a:solidFill>
                            <a:srgbClr val="000000"/>
                          </a:solidFill>
                          <a:effectLst/>
                          <a:latin typeface="+mn-lt"/>
                          <a:ea typeface="+mn-ea"/>
                          <a:cs typeface="+mn-cs"/>
                        </a:rPr>
                        <a:t>18,29</a:t>
                      </a:r>
                    </a:p>
                  </a:txBody>
                  <a:tcPr marL="44450" marR="44450" marT="0" marB="0" anchor="ctr"/>
                </a:tc>
                <a:tc>
                  <a:txBody>
                    <a:bodyPr/>
                    <a:lstStyle/>
                    <a:p>
                      <a:pPr algn="ctr"/>
                      <a:r>
                        <a:rPr lang="de-DE" sz="1050" b="0" kern="1200" dirty="0">
                          <a:solidFill>
                            <a:srgbClr val="000000"/>
                          </a:solidFill>
                          <a:effectLst/>
                          <a:latin typeface="+mn-lt"/>
                          <a:ea typeface="+mn-ea"/>
                          <a:cs typeface="+mn-cs"/>
                        </a:rPr>
                        <a:t>90090</a:t>
                      </a:r>
                    </a:p>
                  </a:txBody>
                  <a:tcPr marL="44450" marR="44450" marT="0" marB="0" anchor="ctr"/>
                </a:tc>
                <a:tc>
                  <a:txBody>
                    <a:bodyPr/>
                    <a:lstStyle/>
                    <a:p>
                      <a:pPr algn="ctr"/>
                      <a:r>
                        <a:rPr lang="de-DE" sz="1050" b="0" kern="1200" dirty="0">
                          <a:solidFill>
                            <a:srgbClr val="000000"/>
                          </a:solidFill>
                          <a:effectLst/>
                          <a:latin typeface="+mn-lt"/>
                          <a:ea typeface="+mn-ea"/>
                          <a:cs typeface="+mn-cs"/>
                        </a:rPr>
                        <a:t>150,03</a:t>
                      </a:r>
                    </a:p>
                  </a:txBody>
                  <a:tcPr marL="44450" marR="44450" marT="0" marB="0" anchor="ctr"/>
                </a:tc>
                <a:tc>
                  <a:txBody>
                    <a:bodyPr/>
                    <a:lstStyle/>
                    <a:p>
                      <a:pPr algn="ctr"/>
                      <a:r>
                        <a:rPr lang="de-DE" sz="1050" b="0" kern="1200" dirty="0">
                          <a:solidFill>
                            <a:srgbClr val="000000"/>
                          </a:solidFill>
                          <a:effectLst/>
                          <a:latin typeface="+mn-lt"/>
                          <a:ea typeface="+mn-ea"/>
                          <a:cs typeface="+mn-cs"/>
                        </a:rPr>
                        <a:t>10155</a:t>
                      </a:r>
                    </a:p>
                  </a:txBody>
                  <a:tcPr marL="44450" marR="44450" marT="0" marB="0" anchor="ctr"/>
                </a:tc>
                <a:tc>
                  <a:txBody>
                    <a:bodyPr/>
                    <a:lstStyle/>
                    <a:p>
                      <a:pPr algn="ctr"/>
                      <a:r>
                        <a:rPr lang="de-DE" sz="1050" b="1" kern="1200" dirty="0">
                          <a:solidFill>
                            <a:srgbClr val="FF0000"/>
                          </a:solidFill>
                          <a:effectLst/>
                          <a:latin typeface="+mn-lt"/>
                          <a:ea typeface="+mn-ea"/>
                          <a:cs typeface="+mn-cs"/>
                        </a:rPr>
                        <a:t>26515</a:t>
                      </a:r>
                    </a:p>
                  </a:txBody>
                  <a:tcPr marL="44450" marR="44450" marT="0" marB="0" anchor="ctr"/>
                </a:tc>
                <a:tc>
                  <a:txBody>
                    <a:bodyPr/>
                    <a:lstStyle/>
                    <a:p>
                      <a:pPr algn="ctr"/>
                      <a:r>
                        <a:rPr lang="de-DE" sz="1050" b="1" kern="1200" dirty="0">
                          <a:solidFill>
                            <a:srgbClr val="FF0000"/>
                          </a:solidFill>
                          <a:effectLst/>
                          <a:latin typeface="+mn-lt"/>
                          <a:ea typeface="+mn-ea"/>
                          <a:cs typeface="+mn-cs"/>
                        </a:rPr>
                        <a:t>-18,28</a:t>
                      </a:r>
                    </a:p>
                  </a:txBody>
                  <a:tcPr marL="44450" marR="44450" marT="0" marB="0" anchor="ctr"/>
                </a:tc>
                <a:extLst>
                  <a:ext uri="{0D108BD9-81ED-4DB2-BD59-A6C34878D82A}">
                    <a16:rowId xmlns:a16="http://schemas.microsoft.com/office/drawing/2014/main" val="1029821786"/>
                  </a:ext>
                </a:extLst>
              </a:tr>
              <a:tr h="180000">
                <a:tc>
                  <a:txBody>
                    <a:bodyPr/>
                    <a:lstStyle/>
                    <a:p>
                      <a:pPr algn="just"/>
                      <a:r>
                        <a:rPr lang="de-DE" sz="1050" b="0" dirty="0">
                          <a:solidFill>
                            <a:srgbClr val="000000"/>
                          </a:solidFill>
                          <a:effectLst/>
                        </a:rPr>
                        <a:t>f (b, ϕ</a:t>
                      </a:r>
                      <a:r>
                        <a:rPr lang="de-DE" sz="1050" b="0" baseline="-25000" dirty="0">
                          <a:solidFill>
                            <a:srgbClr val="000000"/>
                          </a:solidFill>
                          <a:effectLst/>
                        </a:rPr>
                        <a:t>25</a:t>
                      </a:r>
                      <a:r>
                        <a:rPr lang="de-DE" sz="1050" b="0" dirty="0">
                          <a:solidFill>
                            <a:srgbClr val="000000"/>
                          </a:solidFill>
                          <a:effectLst/>
                        </a:rPr>
                        <a:t>, 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52,91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9,26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0,71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17,38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96738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161,09</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11788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26005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-19,85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782933447"/>
                  </a:ext>
                </a:extLst>
              </a:tr>
              <a:tr h="180000">
                <a:tc>
                  <a:txBody>
                    <a:bodyPr/>
                    <a:lstStyle/>
                    <a:p>
                      <a:pPr algn="just"/>
                      <a:r>
                        <a:rPr lang="de-DE" sz="1050" b="0" dirty="0">
                          <a:solidFill>
                            <a:srgbClr val="000000"/>
                          </a:solidFill>
                          <a:effectLst/>
                        </a:rPr>
                        <a:t>f (t/c, ϕ</a:t>
                      </a:r>
                      <a:r>
                        <a:rPr lang="de-DE" sz="1050" b="0" baseline="-25000" dirty="0">
                          <a:solidFill>
                            <a:srgbClr val="000000"/>
                          </a:solidFill>
                          <a:effectLst/>
                        </a:rPr>
                        <a:t>25</a:t>
                      </a:r>
                      <a:r>
                        <a:rPr lang="de-DE" sz="1050" b="0" dirty="0">
                          <a:solidFill>
                            <a:srgbClr val="000000"/>
                          </a:solidFill>
                          <a:effectLst/>
                        </a:rPr>
                        <a:t>, 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0,189</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11,33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0,72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9,70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71980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119,87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5503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29502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-9,07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3803349961"/>
                  </a:ext>
                </a:extLst>
              </a:tr>
              <a:tr h="180000">
                <a:tc>
                  <a:txBody>
                    <a:bodyPr/>
                    <a:lstStyle/>
                    <a:p>
                      <a:pPr algn="just"/>
                      <a:r>
                        <a:rPr lang="de-DE" sz="1050" b="0" dirty="0">
                          <a:solidFill>
                            <a:srgbClr val="000000"/>
                          </a:solidFill>
                          <a:effectLst/>
                        </a:rPr>
                        <a:t>f (t/c, ϕ</a:t>
                      </a:r>
                      <a:r>
                        <a:rPr lang="de-DE" sz="1050" b="0" baseline="-25000" dirty="0">
                          <a:solidFill>
                            <a:srgbClr val="000000"/>
                          </a:solidFill>
                          <a:effectLst/>
                        </a:rPr>
                        <a:t>25</a:t>
                      </a:r>
                      <a:r>
                        <a:rPr lang="de-DE" sz="1050" b="0" dirty="0">
                          <a:solidFill>
                            <a:srgbClr val="000000"/>
                          </a:solidFill>
                          <a:effectLst/>
                        </a:rPr>
                        <a:t>, H)</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0,138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21,54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7076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9,28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75240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125,30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6357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25130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-22,55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934499714"/>
                  </a:ext>
                </a:extLst>
              </a:tr>
              <a:tr h="180000">
                <a:tc>
                  <a:txBody>
                    <a:bodyPr/>
                    <a:lstStyle/>
                    <a:p>
                      <a:pPr algn="just"/>
                      <a:r>
                        <a:rPr lang="de-DE" sz="1050" b="0" dirty="0">
                          <a:solidFill>
                            <a:srgbClr val="000000"/>
                          </a:solidFill>
                          <a:effectLst/>
                        </a:rPr>
                        <a:t>f (b, t/c, ϕ</a:t>
                      </a:r>
                      <a:r>
                        <a:rPr lang="de-DE" sz="1050" b="0" baseline="-25000" dirty="0">
                          <a:solidFill>
                            <a:srgbClr val="000000"/>
                          </a:solidFill>
                          <a:effectLst/>
                        </a:rPr>
                        <a:t>25</a:t>
                      </a:r>
                      <a:r>
                        <a:rPr lang="de-DE" sz="1050" b="0" dirty="0">
                          <a:solidFill>
                            <a:srgbClr val="000000"/>
                          </a:solidFill>
                          <a:effectLst/>
                        </a:rPr>
                        <a:t>, 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54,74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0,185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9,84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0,70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19,50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92255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153,63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10691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24789</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-23,60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2018614394"/>
                  </a:ext>
                </a:extLst>
              </a:tr>
              <a:tr h="180000">
                <a:tc>
                  <a:txBody>
                    <a:bodyPr/>
                    <a:lstStyle/>
                    <a:p>
                      <a:pPr algn="just"/>
                      <a:r>
                        <a:rPr lang="de-DE" sz="1050" b="1" dirty="0">
                          <a:solidFill>
                            <a:srgbClr val="FF0000"/>
                          </a:solidFill>
                          <a:effectLst/>
                        </a:rPr>
                        <a:t>f (b, t/c, ϕ</a:t>
                      </a:r>
                      <a:r>
                        <a:rPr lang="de-DE" sz="1050" b="1" baseline="-25000" dirty="0">
                          <a:solidFill>
                            <a:srgbClr val="FF0000"/>
                          </a:solidFill>
                          <a:effectLst/>
                        </a:rPr>
                        <a:t>25</a:t>
                      </a:r>
                      <a:r>
                        <a:rPr lang="de-DE" sz="1050" b="1" dirty="0">
                          <a:solidFill>
                            <a:srgbClr val="FF0000"/>
                          </a:solidFill>
                          <a:effectLst/>
                        </a:rPr>
                        <a:t>, H)</a:t>
                      </a:r>
                      <a:endParaRPr lang="de-DE" sz="1050" b="1" dirty="0">
                        <a:solidFill>
                          <a:srgbClr val="FF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42,52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0,149</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14,45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8570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13,22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82157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136,82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0" dirty="0">
                          <a:solidFill>
                            <a:srgbClr val="000000"/>
                          </a:solidFill>
                          <a:effectLst/>
                        </a:rPr>
                        <a:t>8148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1" dirty="0">
                          <a:solidFill>
                            <a:srgbClr val="FF0000"/>
                          </a:solidFill>
                          <a:effectLst/>
                        </a:rPr>
                        <a:t>24677</a:t>
                      </a:r>
                      <a:endParaRPr lang="de-DE" sz="1050" b="1" dirty="0">
                        <a:solidFill>
                          <a:srgbClr val="FF0000"/>
                        </a:solidFill>
                        <a:effectLst/>
                        <a:latin typeface="Times New Roman" panose="02020603050405020304" pitchFamily="18" charset="0"/>
                        <a:ea typeface="Times New Roman" panose="02020603050405020304" pitchFamily="18" charset="0"/>
                      </a:endParaRPr>
                    </a:p>
                  </a:txBody>
                  <a:tcPr marL="29957" marR="29957" marT="0" marB="0" anchor="ctr"/>
                </a:tc>
                <a:tc>
                  <a:txBody>
                    <a:bodyPr/>
                    <a:lstStyle/>
                    <a:p>
                      <a:pPr algn="ctr"/>
                      <a:r>
                        <a:rPr lang="de-DE" sz="1050" b="1" dirty="0">
                          <a:solidFill>
                            <a:srgbClr val="FF0000"/>
                          </a:solidFill>
                          <a:effectLst/>
                        </a:rPr>
                        <a:t>-23,94</a:t>
                      </a:r>
                      <a:endParaRPr lang="de-DE" sz="1050" b="1" dirty="0">
                        <a:solidFill>
                          <a:srgbClr val="FF0000"/>
                        </a:solidFill>
                        <a:effectLst/>
                        <a:latin typeface="Times New Roman" panose="02020603050405020304" pitchFamily="18" charset="0"/>
                        <a:ea typeface="Times New Roman" panose="02020603050405020304" pitchFamily="18" charset="0"/>
                      </a:endParaRPr>
                    </a:p>
                  </a:txBody>
                  <a:tcPr marL="29957" marR="29957" marT="0" marB="0" anchor="ctr"/>
                </a:tc>
                <a:extLst>
                  <a:ext uri="{0D108BD9-81ED-4DB2-BD59-A6C34878D82A}">
                    <a16:rowId xmlns:a16="http://schemas.microsoft.com/office/drawing/2014/main" val="3143733095"/>
                  </a:ext>
                </a:extLst>
              </a:tr>
            </a:tbl>
          </a:graphicData>
        </a:graphic>
      </p:graphicFrame>
      <p:sp>
        <p:nvSpPr>
          <p:cNvPr id="3" name="Text Box 7">
            <a:extLst>
              <a:ext uri="{FF2B5EF4-FFF2-40B4-BE49-F238E27FC236}">
                <a16:creationId xmlns:a16="http://schemas.microsoft.com/office/drawing/2014/main" id="{5EF7C42A-2B4A-DA11-2995-48797B5F5F28}"/>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a:solidFill>
                  <a:srgbClr val="000000"/>
                </a:solidFill>
                <a:latin typeface="Arial" pitchFamily="34" charset="0"/>
              </a:rPr>
              <a:t>Wing Design Optimized with Wing-MDO</a:t>
            </a:r>
          </a:p>
        </p:txBody>
      </p:sp>
    </p:spTree>
    <p:extLst>
      <p:ext uri="{BB962C8B-B14F-4D97-AF65-F5344CB8AC3E}">
        <p14:creationId xmlns:p14="http://schemas.microsoft.com/office/powerpoint/2010/main" val="2161321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en-US" sz="2000" b="1" kern="0" dirty="0">
                <a:solidFill>
                  <a:srgbClr val="000000"/>
                </a:solidFill>
                <a:latin typeface="Arial" pitchFamily="34" charset="0"/>
                <a:ea typeface="+mj-ea"/>
                <a:cs typeface="Arial" pitchFamily="34" charset="0"/>
              </a:rPr>
              <a:t>Optimization Results</a:t>
            </a:r>
            <a:r>
              <a:rPr lang="de-DE" sz="2000" b="1" kern="0" dirty="0">
                <a:solidFill>
                  <a:srgbClr val="000000"/>
                </a:solidFill>
                <a:latin typeface="Arial" pitchFamily="34" charset="0"/>
                <a:ea typeface="+mj-ea"/>
                <a:cs typeface="Arial" pitchFamily="34" charset="0"/>
              </a:rPr>
              <a:t> (Wing-MDO-2)</a:t>
            </a:r>
          </a:p>
        </p:txBody>
      </p:sp>
      <p:sp>
        <p:nvSpPr>
          <p:cNvPr id="2" name="Rectangle 2">
            <a:extLst>
              <a:ext uri="{FF2B5EF4-FFF2-40B4-BE49-F238E27FC236}">
                <a16:creationId xmlns:a16="http://schemas.microsoft.com/office/drawing/2014/main" id="{8C64DA0C-237D-F619-634F-7F24A05A75F1}"/>
              </a:ext>
            </a:extLst>
          </p:cNvPr>
          <p:cNvSpPr txBox="1">
            <a:spLocks noChangeArrowheads="1"/>
          </p:cNvSpPr>
          <p:nvPr/>
        </p:nvSpPr>
        <p:spPr bwMode="auto">
          <a:xfrm>
            <a:off x="519112" y="2225678"/>
            <a:ext cx="8204758" cy="3082922"/>
          </a:xfrm>
          <a:prstGeom prst="rect">
            <a:avLst/>
          </a:prstGeom>
          <a:noFill/>
          <a:ln w="9525">
            <a:noFill/>
            <a:round/>
            <a:headEnd/>
            <a:tailEnd/>
          </a:ln>
        </p:spPr>
        <p:txBody>
          <a:bodyPr lIns="90000" tIns="46800" rIns="90000" bIns="46800"/>
          <a:lstStyle/>
          <a:p>
            <a:pPr marL="285750" indent="-285750" algn="just">
              <a:lnSpc>
                <a:spcPct val="120000"/>
              </a:lnSpc>
              <a:buFont typeface="Arial" panose="020B0604020202020204" pitchFamily="34" charset="0"/>
              <a:buChar char="●"/>
            </a:pPr>
            <a:r>
              <a:rPr lang="en-US" sz="1400">
                <a:solidFill>
                  <a:srgbClr val="000000"/>
                </a:solidFill>
                <a:latin typeface="Arial" panose="020B0604020202020204" pitchFamily="34" charset="0"/>
                <a:ea typeface="Times New Roman" panose="02020603050405020304" pitchFamily="18" charset="0"/>
                <a:cs typeface="Arial" panose="020B0604020202020204" pitchFamily="34" charset="0"/>
              </a:rPr>
              <a:t>Results for minimizing the take-off mass of a cantilever wing</a:t>
            </a:r>
            <a:endParaRPr lang="en-US" sz="1400">
              <a:solidFill>
                <a:srgbClr val="000000"/>
              </a:solidFill>
              <a:latin typeface="Arial" panose="020B0604020202020204" pitchFamily="34" charset="0"/>
              <a:cs typeface="Arial" panose="020B0604020202020204" pitchFamily="34" charset="0"/>
            </a:endParaRPr>
          </a:p>
          <a:p>
            <a:pPr algn="just">
              <a:lnSpc>
                <a:spcPct val="120000"/>
              </a:lnSpc>
            </a:pPr>
            <a:endParaRPr lang="en-US" sz="1400" dirty="0">
              <a:solidFill>
                <a:srgbClr val="000000"/>
              </a:solidFill>
              <a:latin typeface="Arial" panose="020B0604020202020204" pitchFamily="34" charset="0"/>
              <a:cs typeface="Arial" panose="020B0604020202020204" pitchFamily="34" charset="0"/>
            </a:endParaRPr>
          </a:p>
          <a:p>
            <a:pPr algn="just">
              <a:lnSpc>
                <a:spcPct val="120000"/>
              </a:lnSpc>
            </a:pPr>
            <a:endParaRPr lang="en-US" sz="1400" u="sng" dirty="0">
              <a:solidFill>
                <a:srgbClr val="000000"/>
              </a:solidFill>
              <a:latin typeface="Arial" panose="020B0604020202020204" pitchFamily="34" charset="0"/>
              <a:cs typeface="Arial" panose="020B0604020202020204" pitchFamily="34" charset="0"/>
            </a:endParaRPr>
          </a:p>
          <a:p>
            <a:pPr algn="just">
              <a:lnSpc>
                <a:spcPct val="120000"/>
              </a:lnSpc>
            </a:pPr>
            <a:endParaRPr lang="en-US" sz="1400" u="sng" dirty="0">
              <a:solidFill>
                <a:srgbClr val="000000"/>
              </a:solidFill>
              <a:latin typeface="Arial" panose="020B0604020202020204" pitchFamily="34" charset="0"/>
              <a:cs typeface="Arial" panose="020B0604020202020204" pitchFamily="34" charset="0"/>
            </a:endParaRPr>
          </a:p>
        </p:txBody>
      </p:sp>
      <p:graphicFrame>
        <p:nvGraphicFramePr>
          <p:cNvPr id="8" name="Inhaltsplatzhalter 7">
            <a:extLst>
              <a:ext uri="{FF2B5EF4-FFF2-40B4-BE49-F238E27FC236}">
                <a16:creationId xmlns:a16="http://schemas.microsoft.com/office/drawing/2014/main" id="{228F1505-18B3-99EA-E24B-05046FB6EF66}"/>
              </a:ext>
            </a:extLst>
          </p:cNvPr>
          <p:cNvGraphicFramePr>
            <a:graphicFrameLocks/>
          </p:cNvGraphicFramePr>
          <p:nvPr>
            <p:extLst>
              <p:ext uri="{D42A27DB-BD31-4B8C-83A1-F6EECF244321}">
                <p14:modId xmlns:p14="http://schemas.microsoft.com/office/powerpoint/2010/main" val="3420994836"/>
              </p:ext>
            </p:extLst>
          </p:nvPr>
        </p:nvGraphicFramePr>
        <p:xfrm>
          <a:off x="971999" y="2600813"/>
          <a:ext cx="7200002" cy="1227600"/>
        </p:xfrm>
        <a:graphic>
          <a:graphicData uri="http://schemas.openxmlformats.org/drawingml/2006/table">
            <a:tbl>
              <a:tblPr firstRow="1" firstCol="1" bandRow="1">
                <a:tableStyleId>{D27102A9-8310-4765-A935-A1911B00CA55}</a:tableStyleId>
              </a:tblPr>
              <a:tblGrid>
                <a:gridCol w="978003">
                  <a:extLst>
                    <a:ext uri="{9D8B030D-6E8A-4147-A177-3AD203B41FA5}">
                      <a16:colId xmlns:a16="http://schemas.microsoft.com/office/drawing/2014/main" val="962892165"/>
                    </a:ext>
                  </a:extLst>
                </a:gridCol>
                <a:gridCol w="712084">
                  <a:extLst>
                    <a:ext uri="{9D8B030D-6E8A-4147-A177-3AD203B41FA5}">
                      <a16:colId xmlns:a16="http://schemas.microsoft.com/office/drawing/2014/main" val="1031334664"/>
                    </a:ext>
                  </a:extLst>
                </a:gridCol>
                <a:gridCol w="721174">
                  <a:extLst>
                    <a:ext uri="{9D8B030D-6E8A-4147-A177-3AD203B41FA5}">
                      <a16:colId xmlns:a16="http://schemas.microsoft.com/office/drawing/2014/main" val="857317156"/>
                    </a:ext>
                  </a:extLst>
                </a:gridCol>
                <a:gridCol w="722688">
                  <a:extLst>
                    <a:ext uri="{9D8B030D-6E8A-4147-A177-3AD203B41FA5}">
                      <a16:colId xmlns:a16="http://schemas.microsoft.com/office/drawing/2014/main" val="3831750493"/>
                    </a:ext>
                  </a:extLst>
                </a:gridCol>
                <a:gridCol w="722688">
                  <a:extLst>
                    <a:ext uri="{9D8B030D-6E8A-4147-A177-3AD203B41FA5}">
                      <a16:colId xmlns:a16="http://schemas.microsoft.com/office/drawing/2014/main" val="1965436097"/>
                    </a:ext>
                  </a:extLst>
                </a:gridCol>
                <a:gridCol w="722688">
                  <a:extLst>
                    <a:ext uri="{9D8B030D-6E8A-4147-A177-3AD203B41FA5}">
                      <a16:colId xmlns:a16="http://schemas.microsoft.com/office/drawing/2014/main" val="1528143031"/>
                    </a:ext>
                  </a:extLst>
                </a:gridCol>
                <a:gridCol w="721174">
                  <a:extLst>
                    <a:ext uri="{9D8B030D-6E8A-4147-A177-3AD203B41FA5}">
                      <a16:colId xmlns:a16="http://schemas.microsoft.com/office/drawing/2014/main" val="525188506"/>
                    </a:ext>
                  </a:extLst>
                </a:gridCol>
                <a:gridCol w="774201">
                  <a:extLst>
                    <a:ext uri="{9D8B030D-6E8A-4147-A177-3AD203B41FA5}">
                      <a16:colId xmlns:a16="http://schemas.microsoft.com/office/drawing/2014/main" val="2048050258"/>
                    </a:ext>
                  </a:extLst>
                </a:gridCol>
                <a:gridCol w="1125302">
                  <a:extLst>
                    <a:ext uri="{9D8B030D-6E8A-4147-A177-3AD203B41FA5}">
                      <a16:colId xmlns:a16="http://schemas.microsoft.com/office/drawing/2014/main" val="677754169"/>
                    </a:ext>
                  </a:extLst>
                </a:gridCol>
              </a:tblGrid>
              <a:tr h="507600">
                <a:tc>
                  <a:txBody>
                    <a:bodyPr/>
                    <a:lstStyle/>
                    <a:p>
                      <a:r>
                        <a:rPr lang="de-DE" sz="1050" b="0" dirty="0">
                          <a:solidFill>
                            <a:srgbClr val="000000"/>
                          </a:solidFill>
                          <a:effectLst/>
                        </a:rPr>
                        <a:t> </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ctr"/>
                      <a:r>
                        <a:rPr lang="de-DE" sz="1050" b="0" dirty="0" err="1">
                          <a:solidFill>
                            <a:srgbClr val="000000"/>
                          </a:solidFill>
                          <a:effectLst/>
                        </a:rPr>
                        <a:t>b</a:t>
                      </a:r>
                      <a:r>
                        <a:rPr lang="de-DE" sz="1050" b="0" baseline="-25000" dirty="0" err="1">
                          <a:solidFill>
                            <a:srgbClr val="000000"/>
                          </a:solidFill>
                          <a:effectLst/>
                        </a:rPr>
                        <a:t>given</a:t>
                      </a:r>
                      <a:r>
                        <a:rPr lang="de-DE" sz="1050" b="0" dirty="0">
                          <a:solidFill>
                            <a:srgbClr val="000000"/>
                          </a:solidFill>
                          <a:effectLst/>
                        </a:rPr>
                        <a:t> [m]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ϕ</a:t>
                      </a:r>
                      <a:r>
                        <a:rPr lang="de-DE" sz="1050" b="0" baseline="-25000" dirty="0">
                          <a:solidFill>
                            <a:srgbClr val="000000"/>
                          </a:solidFill>
                          <a:effectLst/>
                        </a:rPr>
                        <a:t>25</a:t>
                      </a:r>
                      <a:endParaRPr lang="de-DE" sz="1050" b="0" dirty="0">
                        <a:solidFill>
                          <a:srgbClr val="000000"/>
                        </a:solidFill>
                        <a:effectLst/>
                      </a:endParaRPr>
                    </a:p>
                    <a:p>
                      <a:pPr algn="ctr"/>
                      <a:r>
                        <a:rPr lang="de-DE" sz="1050" b="0" dirty="0">
                          <a:solidFill>
                            <a:srgbClr val="000000"/>
                          </a:solidFill>
                          <a:effectLst/>
                        </a:rPr>
                        <a:t> [°]</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M</a:t>
                      </a:r>
                    </a:p>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lnSpc>
                          <a:spcPct val="120000"/>
                        </a:lnSpc>
                      </a:pPr>
                      <a:r>
                        <a:rPr lang="de-DE" sz="1050" b="0" dirty="0">
                          <a:solidFill>
                            <a:srgbClr val="000000"/>
                          </a:solidFill>
                          <a:effectLst/>
                        </a:rPr>
                        <a:t>A</a:t>
                      </a:r>
                    </a:p>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lnSpc>
                          <a:spcPct val="120000"/>
                        </a:lnSpc>
                      </a:pPr>
                      <a:r>
                        <a:rPr lang="de-DE" sz="1050" b="0" dirty="0">
                          <a:solidFill>
                            <a:srgbClr val="000000"/>
                          </a:solidFill>
                          <a:effectLst/>
                        </a:rPr>
                        <a:t>S</a:t>
                      </a:r>
                      <a:r>
                        <a:rPr lang="de-DE" sz="1050" b="0" baseline="-25000" dirty="0">
                          <a:solidFill>
                            <a:srgbClr val="000000"/>
                          </a:solidFill>
                          <a:effectLst/>
                        </a:rPr>
                        <a:t>W</a:t>
                      </a:r>
                      <a:endParaRPr lang="de-DE" sz="1050" b="0" dirty="0">
                        <a:solidFill>
                          <a:srgbClr val="000000"/>
                        </a:solidFill>
                        <a:effectLst/>
                      </a:endParaRPr>
                    </a:p>
                    <a:p>
                      <a:pPr algn="ctr"/>
                      <a:r>
                        <a:rPr lang="de-DE" sz="1050" b="0" dirty="0">
                          <a:solidFill>
                            <a:srgbClr val="000000"/>
                          </a:solidFill>
                          <a:effectLst/>
                        </a:rPr>
                        <a:t>[m</a:t>
                      </a:r>
                      <a:r>
                        <a:rPr lang="de-DE" sz="1050" b="0" baseline="30000" dirty="0">
                          <a:solidFill>
                            <a:srgbClr val="000000"/>
                          </a:solidFill>
                          <a:effectLst/>
                        </a:rPr>
                        <a:t>2</a:t>
                      </a: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lnSpc>
                          <a:spcPct val="120000"/>
                        </a:lnSpc>
                      </a:pPr>
                      <a:r>
                        <a:rPr lang="de-DE" sz="1050" b="0" dirty="0">
                          <a:solidFill>
                            <a:srgbClr val="000000"/>
                          </a:solidFill>
                          <a:effectLst/>
                        </a:rPr>
                        <a:t>m</a:t>
                      </a:r>
                      <a:r>
                        <a:rPr lang="de-DE" sz="1050" b="0" baseline="-25000" dirty="0">
                          <a:solidFill>
                            <a:srgbClr val="000000"/>
                          </a:solidFill>
                          <a:effectLst/>
                        </a:rPr>
                        <a:t>W</a:t>
                      </a:r>
                      <a:endParaRPr lang="de-DE" sz="1050" b="0" dirty="0">
                        <a:solidFill>
                          <a:srgbClr val="000000"/>
                        </a:solidFill>
                        <a:effectLst/>
                      </a:endParaRPr>
                    </a:p>
                    <a:p>
                      <a:pPr algn="ctr"/>
                      <a:r>
                        <a:rPr lang="de-DE" sz="1050" b="0" dirty="0">
                          <a:solidFill>
                            <a:srgbClr val="000000"/>
                          </a:solidFill>
                          <a:effectLst/>
                        </a:rPr>
                        <a:t>[kg]</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lnSpc>
                          <a:spcPct val="120000"/>
                        </a:lnSpc>
                      </a:pPr>
                      <a:r>
                        <a:rPr lang="de-DE" sz="1050" b="0" dirty="0" err="1">
                          <a:solidFill>
                            <a:srgbClr val="000000"/>
                          </a:solidFill>
                          <a:effectLst/>
                        </a:rPr>
                        <a:t>m</a:t>
                      </a:r>
                      <a:r>
                        <a:rPr lang="de-DE" sz="1050" b="0" baseline="-25000" dirty="0" err="1">
                          <a:solidFill>
                            <a:srgbClr val="000000"/>
                          </a:solidFill>
                          <a:effectLst/>
                        </a:rPr>
                        <a:t>MTO,min</a:t>
                      </a:r>
                      <a:endParaRPr lang="de-DE" sz="1050" b="0" dirty="0">
                        <a:solidFill>
                          <a:srgbClr val="000000"/>
                        </a:solidFill>
                        <a:effectLst/>
                      </a:endParaRPr>
                    </a:p>
                    <a:p>
                      <a:pPr algn="ctr"/>
                      <a:r>
                        <a:rPr lang="de-DE" sz="1050" b="0" dirty="0">
                          <a:solidFill>
                            <a:srgbClr val="000000"/>
                          </a:solidFill>
                          <a:effectLst/>
                        </a:rPr>
                        <a:t>[kg]</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 d</a:t>
                      </a:r>
                      <a:r>
                        <a:rPr lang="en-US" sz="1050" b="0" dirty="0" err="1">
                          <a:solidFill>
                            <a:srgbClr val="000000"/>
                          </a:solidFill>
                          <a:effectLst/>
                        </a:rPr>
                        <a:t>ifference</a:t>
                      </a:r>
                      <a:r>
                        <a:rPr lang="en-US" sz="1050" b="0" dirty="0">
                          <a:solidFill>
                            <a:srgbClr val="000000"/>
                          </a:solidFill>
                          <a:effectLst/>
                        </a:rPr>
                        <a:t> in take-off mass after optimization</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988957577"/>
                  </a:ext>
                </a:extLst>
              </a:tr>
              <a:tr h="180000">
                <a:tc>
                  <a:txBody>
                    <a:bodyPr/>
                    <a:lstStyle/>
                    <a:p>
                      <a:pPr algn="just"/>
                      <a:r>
                        <a:rPr lang="de-DE" sz="1050" b="0" dirty="0">
                          <a:solidFill>
                            <a:srgbClr val="000000"/>
                          </a:solidFill>
                          <a:effectLst/>
                        </a:rPr>
                        <a:t>f (b)</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35,20</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10,90</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113,63</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7130</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68236</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-7,16</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4058857614"/>
                  </a:ext>
                </a:extLst>
              </a:tr>
              <a:tr h="180000">
                <a:tc>
                  <a:txBody>
                    <a:bodyPr/>
                    <a:lstStyle/>
                    <a:p>
                      <a:pPr algn="just"/>
                      <a:r>
                        <a:rPr lang="de-DE" sz="1050" b="0" dirty="0">
                          <a:solidFill>
                            <a:srgbClr val="000000"/>
                          </a:solidFill>
                          <a:effectLst/>
                        </a:rPr>
                        <a:t>f (ϕ</a:t>
                      </a:r>
                      <a:r>
                        <a:rPr lang="de-DE" sz="1050" b="0" baseline="-25000" dirty="0">
                          <a:solidFill>
                            <a:srgbClr val="000000"/>
                          </a:solidFill>
                          <a:effectLst/>
                        </a:rPr>
                        <a:t>25</a:t>
                      </a: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27,50</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10,16</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a:solidFill>
                            <a:srgbClr val="000000"/>
                          </a:solidFill>
                          <a:effectLst/>
                        </a:rPr>
                        <a:t>114,38</a:t>
                      </a:r>
                      <a:endParaRPr lang="de-DE" sz="105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a:solidFill>
                            <a:srgbClr val="000000"/>
                          </a:solidFill>
                          <a:effectLst/>
                        </a:rPr>
                        <a:t>6957</a:t>
                      </a:r>
                      <a:endParaRPr lang="de-DE" sz="105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a:solidFill>
                            <a:srgbClr val="000000"/>
                          </a:solidFill>
                          <a:effectLst/>
                        </a:rPr>
                        <a:t>68687</a:t>
                      </a:r>
                      <a:endParaRPr lang="de-DE" sz="105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-6,55</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804332140"/>
                  </a:ext>
                </a:extLst>
              </a:tr>
              <a:tr h="180000">
                <a:tc>
                  <a:txBody>
                    <a:bodyPr/>
                    <a:lstStyle/>
                    <a:p>
                      <a:pPr algn="just"/>
                      <a:r>
                        <a:rPr lang="de-DE" sz="1050" b="0" dirty="0">
                          <a:solidFill>
                            <a:srgbClr val="000000"/>
                          </a:solidFill>
                          <a:effectLst/>
                        </a:rPr>
                        <a:t>f (M)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a:solidFill>
                            <a:srgbClr val="000000"/>
                          </a:solidFill>
                          <a:effectLst/>
                        </a:rPr>
                        <a:t>-</a:t>
                      </a:r>
                      <a:endParaRPr lang="de-DE" sz="105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0,74</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10,21</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113,82</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6817</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68353</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-7,00</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1794708626"/>
                  </a:ext>
                </a:extLst>
              </a:tr>
              <a:tr h="180000">
                <a:tc>
                  <a:txBody>
                    <a:bodyPr/>
                    <a:lstStyle/>
                    <a:p>
                      <a:pPr algn="just"/>
                      <a:r>
                        <a:rPr lang="de-DE" sz="1050" b="1" dirty="0">
                          <a:solidFill>
                            <a:srgbClr val="FF0000"/>
                          </a:solidFill>
                          <a:effectLst/>
                        </a:rPr>
                        <a:t>f (b, ϕ</a:t>
                      </a:r>
                      <a:r>
                        <a:rPr lang="de-DE" sz="1050" b="1" baseline="-25000" dirty="0">
                          <a:solidFill>
                            <a:srgbClr val="FF0000"/>
                          </a:solidFill>
                          <a:effectLst/>
                        </a:rPr>
                        <a:t>25</a:t>
                      </a:r>
                      <a:r>
                        <a:rPr lang="de-DE" sz="1050" b="1" dirty="0">
                          <a:solidFill>
                            <a:srgbClr val="FF0000"/>
                          </a:solidFill>
                          <a:effectLst/>
                        </a:rPr>
                        <a:t>, M)</a:t>
                      </a:r>
                      <a:endParaRPr lang="de-DE" sz="1050" b="1"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36,65</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6,95</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0,73</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12,03</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111,68</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dirty="0">
                          <a:solidFill>
                            <a:srgbClr val="000000"/>
                          </a:solidFill>
                          <a:effectLst/>
                        </a:rPr>
                        <a:t>6986</a:t>
                      </a:r>
                      <a:endParaRPr lang="de-DE" sz="105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1" dirty="0">
                          <a:solidFill>
                            <a:srgbClr val="FF0000"/>
                          </a:solidFill>
                          <a:effectLst/>
                        </a:rPr>
                        <a:t>67065</a:t>
                      </a:r>
                      <a:endParaRPr lang="de-DE" sz="1050" b="1"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1" dirty="0">
                          <a:solidFill>
                            <a:srgbClr val="FF0000"/>
                          </a:solidFill>
                          <a:effectLst/>
                        </a:rPr>
                        <a:t>-8,76</a:t>
                      </a:r>
                      <a:endParaRPr lang="de-DE" sz="1050" b="1"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2831677370"/>
                  </a:ext>
                </a:extLst>
              </a:tr>
            </a:tbl>
          </a:graphicData>
        </a:graphic>
      </p:graphicFrame>
      <p:sp>
        <p:nvSpPr>
          <p:cNvPr id="3" name="Text Box 7">
            <a:extLst>
              <a:ext uri="{FF2B5EF4-FFF2-40B4-BE49-F238E27FC236}">
                <a16:creationId xmlns:a16="http://schemas.microsoft.com/office/drawing/2014/main" id="{66ABC870-0C88-2411-34EE-06BBF6187EE5}"/>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a:solidFill>
                  <a:srgbClr val="000000"/>
                </a:solidFill>
                <a:latin typeface="Arial" pitchFamily="34" charset="0"/>
              </a:rPr>
              <a:t>Wing Design Optimized with Wing-MDO</a:t>
            </a:r>
          </a:p>
        </p:txBody>
      </p:sp>
    </p:spTree>
    <p:extLst>
      <p:ext uri="{BB962C8B-B14F-4D97-AF65-F5344CB8AC3E}">
        <p14:creationId xmlns:p14="http://schemas.microsoft.com/office/powerpoint/2010/main" val="1544936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1"/>
          <p:cNvSpPr txBox="1">
            <a:spLocks noChangeArrowheads="1"/>
          </p:cNvSpPr>
          <p:nvPr/>
        </p:nvSpPr>
        <p:spPr bwMode="auto">
          <a:xfrm>
            <a:off x="263526" y="1670219"/>
            <a:ext cx="8616950" cy="3200876"/>
          </a:xfrm>
          <a:prstGeom prst="rect">
            <a:avLst/>
          </a:prstGeom>
          <a:noFill/>
          <a:ln w="9525">
            <a:noFill/>
            <a:miter lim="800000"/>
            <a:headEnd/>
            <a:tailEnd/>
          </a:ln>
        </p:spPr>
        <p:txBody>
          <a:bodyPr>
            <a:spAutoFit/>
          </a:bodyPr>
          <a:lstStyle/>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de-DE" sz="4800" b="1" dirty="0">
                <a:solidFill>
                  <a:srgbClr val="000000"/>
                </a:solidFill>
                <a:latin typeface="Arial" pitchFamily="34" charset="0"/>
                <a:cs typeface="Arial" pitchFamily="34" charset="0"/>
              </a:rPr>
              <a:t>	</a:t>
            </a:r>
            <a:r>
              <a:rPr lang="en-US" sz="4800" b="1" dirty="0">
                <a:solidFill>
                  <a:srgbClr val="000000"/>
                </a:solidFill>
                <a:latin typeface="Arial" pitchFamily="34" charset="0"/>
                <a:cs typeface="Arial" pitchFamily="34" charset="0"/>
              </a:rPr>
              <a:t>Wing Design</a:t>
            </a:r>
          </a:p>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dirty="0">
                <a:solidFill>
                  <a:srgbClr val="000000"/>
                </a:solidFill>
                <a:latin typeface="Arial" pitchFamily="34" charset="0"/>
                <a:cs typeface="Arial" pitchFamily="34" charset="0"/>
              </a:rPr>
              <a:t>Optimized in</a:t>
            </a:r>
          </a:p>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dirty="0">
                <a:solidFill>
                  <a:srgbClr val="000000"/>
                </a:solidFill>
                <a:latin typeface="Arial" pitchFamily="34" charset="0"/>
                <a:cs typeface="Arial" pitchFamily="34" charset="0"/>
              </a:rPr>
              <a:t>Aircraft Design</a:t>
            </a:r>
          </a:p>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dirty="0">
                <a:solidFill>
                  <a:srgbClr val="000000"/>
                </a:solidFill>
                <a:latin typeface="Arial" pitchFamily="34" charset="0"/>
                <a:cs typeface="Arial" pitchFamily="34" charset="0"/>
              </a:rPr>
              <a:t>with </a:t>
            </a:r>
            <a:r>
              <a:rPr lang="en-US" sz="4800" b="1" dirty="0" err="1">
                <a:solidFill>
                  <a:srgbClr val="000000"/>
                </a:solidFill>
                <a:latin typeface="Arial" pitchFamily="34" charset="0"/>
                <a:cs typeface="Arial" pitchFamily="34" charset="0"/>
              </a:rPr>
              <a:t>OPerA</a:t>
            </a:r>
            <a:endParaRPr lang="de-DE" sz="4800" b="1" dirty="0">
              <a:solidFill>
                <a:srgbClr val="000000"/>
              </a:solidFill>
              <a:latin typeface="Arial" pitchFamily="34" charset="0"/>
              <a:cs typeface="Arial" pitchFamily="34" charset="0"/>
            </a:endParaRPr>
          </a:p>
        </p:txBody>
      </p:sp>
      <p:sp>
        <p:nvSpPr>
          <p:cNvPr id="2" name="Text Box 7">
            <a:extLst>
              <a:ext uri="{FF2B5EF4-FFF2-40B4-BE49-F238E27FC236}">
                <a16:creationId xmlns:a16="http://schemas.microsoft.com/office/drawing/2014/main" id="{7772709A-D928-B104-F7FD-6074ECF84666}"/>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dirty="0">
                <a:solidFill>
                  <a:srgbClr val="000000"/>
                </a:solidFill>
                <a:latin typeface="Arial" pitchFamily="34" charset="0"/>
              </a:rPr>
              <a:t>Wing Design Regarding Mass and Drag</a:t>
            </a:r>
            <a:endParaRPr lang="de-DE" sz="1200" b="1" dirty="0">
              <a:solidFill>
                <a:srgbClr val="000000"/>
              </a:solidFill>
              <a:latin typeface="Arial" pitchFamily="34" charset="0"/>
            </a:endParaRPr>
          </a:p>
        </p:txBody>
      </p:sp>
    </p:spTree>
    <p:extLst>
      <p:ext uri="{BB962C8B-B14F-4D97-AF65-F5344CB8AC3E}">
        <p14:creationId xmlns:p14="http://schemas.microsoft.com/office/powerpoint/2010/main" val="2994886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528637" y="1292611"/>
            <a:ext cx="8224837" cy="446087"/>
          </a:xfrm>
          <a:prstGeom prst="rect">
            <a:avLst/>
          </a:prstGeom>
        </p:spPr>
        <p:txBody>
          <a:bodyPr/>
          <a:lstStyle/>
          <a:p>
            <a:pPr eaLnBrk="1" hangingPunct="1"/>
            <a:r>
              <a:rPr lang="de-DE" sz="2000" dirty="0"/>
              <a:t>Abstract</a:t>
            </a:r>
          </a:p>
        </p:txBody>
      </p:sp>
      <p:sp>
        <p:nvSpPr>
          <p:cNvPr id="9220" name="Rectangle 2"/>
          <p:cNvSpPr txBox="1">
            <a:spLocks noChangeArrowheads="1"/>
          </p:cNvSpPr>
          <p:nvPr/>
        </p:nvSpPr>
        <p:spPr bwMode="auto">
          <a:xfrm>
            <a:off x="519112" y="1920878"/>
            <a:ext cx="8110538" cy="4194172"/>
          </a:xfrm>
          <a:prstGeom prst="rect">
            <a:avLst/>
          </a:prstGeom>
          <a:noFill/>
          <a:ln w="9525">
            <a:noFill/>
            <a:round/>
            <a:headEnd/>
            <a:tailEnd/>
          </a:ln>
        </p:spPr>
        <p:txBody>
          <a:bodyPr lIns="90000" tIns="46800" rIns="90000" bIns="46800"/>
          <a:lstStyle/>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150" b="1" dirty="0">
                <a:solidFill>
                  <a:srgbClr val="000000"/>
                </a:solidFill>
                <a:latin typeface="Arial" panose="020B0604020202020204" pitchFamily="34" charset="0"/>
                <a:cs typeface="Arial" pitchFamily="34" charset="0"/>
              </a:rPr>
              <a:t>Purpose – </a:t>
            </a:r>
            <a:r>
              <a:rPr lang="en-US" sz="1150" dirty="0">
                <a:solidFill>
                  <a:srgbClr val="000000"/>
                </a:solidFill>
                <a:latin typeface="Arial" panose="020B0604020202020204" pitchFamily="34" charset="0"/>
                <a:cs typeface="Arial" pitchFamily="34" charset="0"/>
              </a:rPr>
              <a:t>To optimize the parameters of the wing of a jet transport aircraft with equations from the aircraft design on wing mass and drag in a spreadsheet (Excel) and with its optimizer (Solver). </a:t>
            </a:r>
            <a:endParaRPr lang="en-US" sz="11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lvl="2" indent="0" algn="just">
              <a:lnSpc>
                <a:spcPct val="70000"/>
              </a:lnSpc>
              <a:spcBef>
                <a:spcPts val="1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1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150" b="1" dirty="0">
                <a:solidFill>
                  <a:srgbClr val="000000"/>
                </a:solidFill>
                <a:latin typeface="Arial" panose="020B0604020202020204" pitchFamily="34" charset="0"/>
                <a:cs typeface="Arial" pitchFamily="34" charset="0"/>
              </a:rPr>
              <a:t>Methodology</a:t>
            </a:r>
            <a:r>
              <a:rPr lang="en-US" sz="1150" dirty="0">
                <a:solidFill>
                  <a:srgbClr val="000000"/>
                </a:solidFill>
                <a:latin typeface="Arial" panose="020B0604020202020204" pitchFamily="34" charset="0"/>
                <a:cs typeface="Arial" pitchFamily="34" charset="0"/>
              </a:rPr>
              <a:t> – The wing mass is calculated using </a:t>
            </a:r>
            <a:r>
              <a:rPr lang="en-US" sz="1150" dirty="0" err="1">
                <a:solidFill>
                  <a:srgbClr val="000000"/>
                </a:solidFill>
                <a:latin typeface="Arial" panose="020B0604020202020204" pitchFamily="34" charset="0"/>
                <a:cs typeface="Arial" pitchFamily="34" charset="0"/>
              </a:rPr>
              <a:t>Torenbeek's</a:t>
            </a:r>
            <a:r>
              <a:rPr lang="en-US" sz="1150" dirty="0">
                <a:solidFill>
                  <a:srgbClr val="000000"/>
                </a:solidFill>
                <a:latin typeface="Arial" panose="020B0604020202020204" pitchFamily="34" charset="0"/>
                <a:cs typeface="Arial" pitchFamily="34" charset="0"/>
              </a:rPr>
              <a:t> equation (with and without wing strut) and alternatively using an equation from the </a:t>
            </a:r>
            <a:r>
              <a:rPr lang="en-US" sz="1150" dirty="0" err="1">
                <a:solidFill>
                  <a:srgbClr val="000000"/>
                </a:solidFill>
                <a:latin typeface="Arial" panose="020B0604020202020204" pitchFamily="34" charset="0"/>
                <a:cs typeface="Arial" pitchFamily="34" charset="0"/>
              </a:rPr>
              <a:t>Luftfahrttechnischen</a:t>
            </a:r>
            <a:r>
              <a:rPr lang="en-US" sz="1150" dirty="0">
                <a:solidFill>
                  <a:srgbClr val="000000"/>
                </a:solidFill>
                <a:latin typeface="Arial" panose="020B0604020202020204" pitchFamily="34" charset="0"/>
                <a:cs typeface="Arial" pitchFamily="34" charset="0"/>
              </a:rPr>
              <a:t> </a:t>
            </a:r>
            <a:r>
              <a:rPr lang="en-US" sz="1150" dirty="0" err="1">
                <a:solidFill>
                  <a:srgbClr val="000000"/>
                </a:solidFill>
                <a:latin typeface="Arial" panose="020B0604020202020204" pitchFamily="34" charset="0"/>
                <a:cs typeface="Arial" pitchFamily="34" charset="0"/>
              </a:rPr>
              <a:t>Handbuch</a:t>
            </a:r>
            <a:r>
              <a:rPr lang="en-US" sz="1150" dirty="0">
                <a:solidFill>
                  <a:srgbClr val="000000"/>
                </a:solidFill>
                <a:latin typeface="Arial" panose="020B0604020202020204" pitchFamily="34" charset="0"/>
                <a:cs typeface="Arial" pitchFamily="34" charset="0"/>
              </a:rPr>
              <a:t> (LTH). Drag is divided into zero-lift drag, induced drag, and wave drag. The respective methods for calculating these drag elements are taken from Scholz's lecture notes. The aircraft design is mapped in a simplified way without the many hierarchically structured iterations. Instead, this simple wing design uses only one iteration. Procedures with snowball effect (Mass Growth Factor), with the 1st law of aircraft design and with both procedures combined are examined. On the one hand, the drag (fuel consumption) is minimized and, on the other hand, the take-off mass, which can be seen as a proxy for Direct Operating Costs (DOC).</a:t>
            </a:r>
            <a:endParaRPr lang="en-US" sz="11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lvl="2" indent="0" algn="just">
              <a:lnSpc>
                <a:spcPct val="70000"/>
              </a:lnSpc>
              <a:spcBef>
                <a:spcPts val="1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15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lvl="2"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150" b="1" dirty="0">
                <a:solidFill>
                  <a:srgbClr val="000000"/>
                </a:solidFill>
                <a:latin typeface="Arial" panose="020B0604020202020204" pitchFamily="34" charset="0"/>
                <a:cs typeface="Arial" pitchFamily="34" charset="0"/>
              </a:rPr>
              <a:t>Findings</a:t>
            </a:r>
            <a:r>
              <a:rPr lang="en-US" sz="1150" dirty="0">
                <a:solidFill>
                  <a:srgbClr val="000000"/>
                </a:solidFill>
                <a:latin typeface="Arial" panose="020B0604020202020204" pitchFamily="34" charset="0"/>
                <a:cs typeface="Arial" pitchFamily="34" charset="0"/>
              </a:rPr>
              <a:t> – The simple approach to Multidisciplinary Design Optimization (MDO) is provided as a spreadsheet "Wing-MDO". In comparison with the complete aircraft design and optimization program "Optimization in Preliminary Aircraft Design" (</a:t>
            </a:r>
            <a:r>
              <a:rPr lang="en-US" sz="1150" dirty="0" err="1">
                <a:solidFill>
                  <a:srgbClr val="000000"/>
                </a:solidFill>
                <a:latin typeface="Arial" panose="020B0604020202020204" pitchFamily="34" charset="0"/>
                <a:cs typeface="Arial" pitchFamily="34" charset="0"/>
              </a:rPr>
              <a:t>OPerA</a:t>
            </a:r>
            <a:r>
              <a:rPr lang="en-US" sz="1150" dirty="0">
                <a:solidFill>
                  <a:srgbClr val="000000"/>
                </a:solidFill>
                <a:latin typeface="Arial" panose="020B0604020202020204" pitchFamily="34" charset="0"/>
                <a:cs typeface="Arial" pitchFamily="34" charset="0"/>
              </a:rPr>
              <a:t>), the results from the simpler "Wing-MDO" could be confirmed or calibrated to it. A further comparison resulted from the literature review. For an aircraft with parameters like the Airbus A320, an optimal wingspan is obtained by minimizing the drag of 42.52 m (-23.94 %) without a wing brace and 53.09 m (-24.50 %) using a wing brace and minimizing the take-off mass an optimal wingspan of 36.65 m (-8.76 %) or 44.20 m (-13.31 %). The resulting changes in drag or take-off mass are given in parentheses.</a:t>
            </a:r>
            <a:endParaRPr lang="en-US" sz="11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1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20465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en-US" sz="2000" b="1" kern="0">
                <a:solidFill>
                  <a:srgbClr val="000000"/>
                </a:solidFill>
                <a:latin typeface="Arial" pitchFamily="34" charset="0"/>
                <a:ea typeface="+mj-ea"/>
                <a:cs typeface="Arial" pitchFamily="34" charset="0"/>
              </a:rPr>
              <a:t>Description of </a:t>
            </a:r>
            <a:r>
              <a:rPr lang="en-US" sz="2000" b="1" kern="0" dirty="0" err="1">
                <a:solidFill>
                  <a:srgbClr val="000000"/>
                </a:solidFill>
                <a:latin typeface="Arial" pitchFamily="34" charset="0"/>
                <a:ea typeface="+mj-ea"/>
                <a:cs typeface="Arial" pitchFamily="34" charset="0"/>
              </a:rPr>
              <a:t>OPerA</a:t>
            </a:r>
            <a:endParaRPr lang="en-US" sz="2000" b="1" kern="0" dirty="0">
              <a:solidFill>
                <a:srgbClr val="000000"/>
              </a:solidFill>
              <a:latin typeface="Arial" pitchFamily="34" charset="0"/>
              <a:ea typeface="+mj-ea"/>
              <a:cs typeface="Arial" pitchFamily="34" charset="0"/>
            </a:endParaRPr>
          </a:p>
        </p:txBody>
      </p:sp>
      <p:sp>
        <p:nvSpPr>
          <p:cNvPr id="5"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a:solidFill>
                  <a:srgbClr val="000000"/>
                </a:solidFill>
                <a:latin typeface="Arial" pitchFamily="34" charset="0"/>
              </a:rPr>
              <a:t>Wing Design Optimized in Aircraft Design with OPerA</a:t>
            </a:r>
          </a:p>
        </p:txBody>
      </p:sp>
      <p:sp>
        <p:nvSpPr>
          <p:cNvPr id="2" name="Rectangle 2">
            <a:extLst>
              <a:ext uri="{FF2B5EF4-FFF2-40B4-BE49-F238E27FC236}">
                <a16:creationId xmlns:a16="http://schemas.microsoft.com/office/drawing/2014/main" id="{F9931F89-141D-0AB8-966C-CFA82A286A22}"/>
              </a:ext>
            </a:extLst>
          </p:cNvPr>
          <p:cNvSpPr txBox="1">
            <a:spLocks noChangeArrowheads="1"/>
          </p:cNvSpPr>
          <p:nvPr/>
        </p:nvSpPr>
        <p:spPr bwMode="auto">
          <a:xfrm>
            <a:off x="516731" y="1948870"/>
            <a:ext cx="8110538" cy="4194172"/>
          </a:xfrm>
          <a:prstGeom prst="rect">
            <a:avLst/>
          </a:prstGeom>
          <a:noFill/>
          <a:ln w="9525">
            <a:noFill/>
            <a:round/>
            <a:headEnd/>
            <a:tailEnd/>
          </a:ln>
        </p:spPr>
        <p:txBody>
          <a:bodyPr lIns="90000" tIns="46800" rIns="90000" bIns="46800"/>
          <a:lstStyle/>
          <a:p>
            <a:pPr marL="285750" indent="-285750" algn="just">
              <a:lnSpc>
                <a:spcPct val="120000"/>
              </a:lnSpc>
              <a:spcAft>
                <a:spcPts val="1200"/>
              </a:spcAft>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Development of </a:t>
            </a:r>
            <a:r>
              <a:rPr lang="en-US" sz="1400" b="1" dirty="0" err="1">
                <a:solidFill>
                  <a:srgbClr val="3333FF"/>
                </a:solidFill>
                <a:latin typeface="Arial" panose="020B0604020202020204" pitchFamily="34" charset="0"/>
                <a:cs typeface="Arial" panose="020B0604020202020204" pitchFamily="34" charset="0"/>
              </a:rPr>
              <a:t>OPerA</a:t>
            </a:r>
            <a:r>
              <a:rPr lang="en-US" sz="1400" dirty="0">
                <a:solidFill>
                  <a:srgbClr val="000000"/>
                </a:solidFill>
                <a:latin typeface="Arial" panose="020B0604020202020204" pitchFamily="34" charset="0"/>
                <a:cs typeface="Arial" panose="020B0604020202020204" pitchFamily="34" charset="0"/>
              </a:rPr>
              <a:t> (</a:t>
            </a:r>
            <a:r>
              <a:rPr lang="en-US" sz="1400" u="sng" dirty="0">
                <a:solidFill>
                  <a:srgbClr val="000000"/>
                </a:solidFill>
                <a:latin typeface="Arial" panose="020B0604020202020204" pitchFamily="34" charset="0"/>
                <a:cs typeface="Arial" panose="020B0604020202020204" pitchFamily="34" charset="0"/>
              </a:rPr>
              <a:t>O</a:t>
            </a:r>
            <a:r>
              <a:rPr lang="en-US" sz="1400" dirty="0">
                <a:solidFill>
                  <a:srgbClr val="000000"/>
                </a:solidFill>
                <a:latin typeface="Arial" panose="020B0604020202020204" pitchFamily="34" charset="0"/>
                <a:cs typeface="Arial" panose="020B0604020202020204" pitchFamily="34" charset="0"/>
              </a:rPr>
              <a:t>ptimization in </a:t>
            </a:r>
            <a:r>
              <a:rPr lang="en-US" sz="1400" u="sng" dirty="0">
                <a:solidFill>
                  <a:srgbClr val="000000"/>
                </a:solidFill>
                <a:latin typeface="Arial" panose="020B0604020202020204" pitchFamily="34" charset="0"/>
                <a:cs typeface="Arial" panose="020B0604020202020204" pitchFamily="34" charset="0"/>
              </a:rPr>
              <a:t>P</a:t>
            </a:r>
            <a:r>
              <a:rPr lang="en-US" sz="1400" dirty="0">
                <a:solidFill>
                  <a:srgbClr val="000000"/>
                </a:solidFill>
                <a:latin typeface="Arial" panose="020B0604020202020204" pitchFamily="34" charset="0"/>
                <a:cs typeface="Arial" panose="020B0604020202020204" pitchFamily="34" charset="0"/>
              </a:rPr>
              <a:t>r</a:t>
            </a:r>
            <a:r>
              <a:rPr lang="en-US" sz="1400" u="sng" dirty="0">
                <a:solidFill>
                  <a:srgbClr val="000000"/>
                </a:solidFill>
                <a:latin typeface="Arial" panose="020B0604020202020204" pitchFamily="34" charset="0"/>
                <a:cs typeface="Arial" panose="020B0604020202020204" pitchFamily="34" charset="0"/>
              </a:rPr>
              <a:t>e</a:t>
            </a:r>
            <a:r>
              <a:rPr lang="en-US" sz="1400" dirty="0">
                <a:solidFill>
                  <a:srgbClr val="000000"/>
                </a:solidFill>
                <a:latin typeface="Arial" panose="020B0604020202020204" pitchFamily="34" charset="0"/>
                <a:cs typeface="Arial" panose="020B0604020202020204" pitchFamily="34" charset="0"/>
              </a:rPr>
              <a:t>limina</a:t>
            </a:r>
            <a:r>
              <a:rPr lang="en-US" sz="1400" u="sng" dirty="0">
                <a:solidFill>
                  <a:srgbClr val="000000"/>
                </a:solidFill>
                <a:latin typeface="Arial" panose="020B0604020202020204" pitchFamily="34" charset="0"/>
                <a:cs typeface="Arial" panose="020B0604020202020204" pitchFamily="34" charset="0"/>
              </a:rPr>
              <a:t>r</a:t>
            </a:r>
            <a:r>
              <a:rPr lang="en-US" sz="1400" dirty="0">
                <a:solidFill>
                  <a:srgbClr val="000000"/>
                </a:solidFill>
                <a:latin typeface="Arial" panose="020B0604020202020204" pitchFamily="34" charset="0"/>
                <a:cs typeface="Arial" panose="020B0604020202020204" pitchFamily="34" charset="0"/>
              </a:rPr>
              <a:t>y </a:t>
            </a:r>
            <a:r>
              <a:rPr lang="en-US" sz="1400" u="sng" dirty="0">
                <a:solidFill>
                  <a:srgbClr val="000000"/>
                </a:solidFill>
                <a:latin typeface="Arial" panose="020B0604020202020204" pitchFamily="34" charset="0"/>
                <a:cs typeface="Arial" panose="020B0604020202020204" pitchFamily="34" charset="0"/>
              </a:rPr>
              <a:t>A</a:t>
            </a:r>
            <a:r>
              <a:rPr lang="en-US" sz="1400" dirty="0">
                <a:solidFill>
                  <a:srgbClr val="000000"/>
                </a:solidFill>
                <a:latin typeface="Arial" panose="020B0604020202020204" pitchFamily="34" charset="0"/>
                <a:cs typeface="Arial" panose="020B0604020202020204" pitchFamily="34" charset="0"/>
              </a:rPr>
              <a:t>ircraft Design) as part of Mihaela Nita's </a:t>
            </a:r>
            <a:r>
              <a:rPr lang="en-US" sz="1400" b="1" dirty="0">
                <a:solidFill>
                  <a:srgbClr val="3333FF"/>
                </a:solidFill>
                <a:latin typeface="Arial" panose="020B0604020202020204" pitchFamily="34" charset="0"/>
                <a:cs typeface="Arial" panose="020B0604020202020204" pitchFamily="34" charset="0"/>
              </a:rPr>
              <a:t>PhD Thesis</a:t>
            </a:r>
            <a:r>
              <a:rPr lang="en-US" sz="1400" dirty="0">
                <a:solidFill>
                  <a:srgbClr val="000000"/>
                </a:solidFill>
                <a:latin typeface="Arial" panose="020B0604020202020204" pitchFamily="34" charset="0"/>
                <a:cs typeface="Arial" panose="020B0604020202020204" pitchFamily="34" charset="0"/>
              </a:rPr>
              <a:t>, supervision: Prof. Scholz (Nita 2013).
Main objective: Set up </a:t>
            </a:r>
            <a:r>
              <a:rPr lang="en-US" sz="1400" b="1" dirty="0">
                <a:solidFill>
                  <a:srgbClr val="3333FF"/>
                </a:solidFill>
                <a:latin typeface="Arial" panose="020B0604020202020204" pitchFamily="34" charset="0"/>
                <a:cs typeface="Arial" panose="020B0604020202020204" pitchFamily="34" charset="0"/>
              </a:rPr>
              <a:t>optimization for preliminary and conceptual aircraft design</a:t>
            </a:r>
            <a:r>
              <a:rPr lang="en-US" sz="1400" dirty="0">
                <a:solidFill>
                  <a:srgbClr val="000000"/>
                </a:solidFill>
                <a:latin typeface="Arial" panose="020B0604020202020204" pitchFamily="34" charset="0"/>
                <a:cs typeface="Arial" panose="020B0604020202020204" pitchFamily="34" charset="0"/>
              </a:rPr>
              <a:t>.
</a:t>
            </a:r>
            <a:r>
              <a:rPr lang="en-US" sz="1400" dirty="0" err="1">
                <a:solidFill>
                  <a:srgbClr val="000000"/>
                </a:solidFill>
                <a:latin typeface="Arial" panose="020B0604020202020204" pitchFamily="34" charset="0"/>
                <a:cs typeface="Arial" panose="020B0604020202020204" pitchFamily="34" charset="0"/>
              </a:rPr>
              <a:t>OPerA</a:t>
            </a:r>
            <a:r>
              <a:rPr lang="en-US" sz="1400" dirty="0">
                <a:solidFill>
                  <a:srgbClr val="000000"/>
                </a:solidFill>
                <a:latin typeface="Arial" panose="020B0604020202020204" pitchFamily="34" charset="0"/>
                <a:cs typeface="Arial" panose="020B0604020202020204" pitchFamily="34" charset="0"/>
              </a:rPr>
              <a:t> includes various modules such as Parameter Estimation, Preliminary Sizing, Area Estimation, Interference Factors, Resistance Estimation, Mass Calculation, Fuel Consumption Calculation, Direct Operating Cost Calculation and more.
Two types of optimization with </a:t>
            </a:r>
            <a:r>
              <a:rPr lang="en-US" sz="1400" b="1" dirty="0">
                <a:solidFill>
                  <a:srgbClr val="3333FF"/>
                </a:solidFill>
                <a:latin typeface="Arial" panose="020B0604020202020204" pitchFamily="34" charset="0"/>
                <a:cs typeface="Arial" panose="020B0604020202020204" pitchFamily="34" charset="0"/>
              </a:rPr>
              <a:t>genetic algorithm</a:t>
            </a:r>
            <a:r>
              <a:rPr lang="en-US" sz="1400" dirty="0">
                <a:solidFill>
                  <a:srgbClr val="000000"/>
                </a:solidFill>
                <a:latin typeface="Arial" panose="020B0604020202020204" pitchFamily="34" charset="0"/>
                <a:cs typeface="Arial" panose="020B0604020202020204" pitchFamily="34" charset="0"/>
              </a:rPr>
              <a:t> (differential evolution):</a:t>
            </a:r>
          </a:p>
          <a:p>
            <a:pPr algn="just">
              <a:lnSpc>
                <a:spcPct val="120000"/>
              </a:lnSpc>
              <a:spcAft>
                <a:spcPts val="1200"/>
              </a:spcAft>
            </a:pPr>
            <a:r>
              <a:rPr lang="en-US" sz="1400" dirty="0">
                <a:solidFill>
                  <a:srgbClr val="000000"/>
                </a:solidFill>
                <a:latin typeface="Arial" panose="020B0604020202020204" pitchFamily="34" charset="0"/>
                <a:cs typeface="Arial" panose="020B0604020202020204" pitchFamily="34" charset="0"/>
              </a:rPr>
              <a:t>	a) Built-in VBA algorithms or</a:t>
            </a:r>
          </a:p>
          <a:p>
            <a:pPr marL="285750" indent="-285750" algn="just">
              <a:lnSpc>
                <a:spcPct val="120000"/>
              </a:lnSpc>
              <a:spcAft>
                <a:spcPts val="1200"/>
              </a:spcAft>
              <a:buFont typeface="Arial" panose="020B0604020202020204" pitchFamily="34" charset="0"/>
              <a:buChar char="●"/>
            </a:pPr>
            <a:r>
              <a:rPr lang="en-US" sz="1400" dirty="0">
                <a:solidFill>
                  <a:schemeClr val="bg1"/>
                </a:solidFill>
                <a:latin typeface="Arial" panose="020B0604020202020204" pitchFamily="34" charset="0"/>
                <a:cs typeface="Arial" panose="020B0604020202020204" pitchFamily="34" charset="0"/>
              </a:rPr>
              <a:t>	</a:t>
            </a:r>
            <a:r>
              <a:rPr lang="en-US" sz="1400" dirty="0">
                <a:solidFill>
                  <a:srgbClr val="000000"/>
                </a:solidFill>
                <a:latin typeface="Arial" panose="020B0604020202020204" pitchFamily="34" charset="0"/>
                <a:cs typeface="Arial" panose="020B0604020202020204" pitchFamily="34" charset="0"/>
              </a:rPr>
              <a:t>b) Interface with Optimus.
</a:t>
            </a:r>
            <a:r>
              <a:rPr lang="en-US" sz="1400" b="1" dirty="0">
                <a:solidFill>
                  <a:srgbClr val="3333FF"/>
                </a:solidFill>
                <a:latin typeface="Arial" panose="020B0604020202020204" pitchFamily="34" charset="0"/>
                <a:cs typeface="Arial" panose="020B0604020202020204" pitchFamily="34" charset="0"/>
              </a:rPr>
              <a:t>User</a:t>
            </a:r>
            <a:r>
              <a:rPr lang="en-US" sz="1400" dirty="0">
                <a:solidFill>
                  <a:srgbClr val="000000"/>
                </a:solidFill>
                <a:latin typeface="Arial" panose="020B0604020202020204" pitchFamily="34" charset="0"/>
                <a:cs typeface="Arial" panose="020B0604020202020204" pitchFamily="34" charset="0"/>
              </a:rPr>
              <a:t> can set </a:t>
            </a:r>
            <a:r>
              <a:rPr lang="en-US" sz="1400" b="1" dirty="0">
                <a:solidFill>
                  <a:srgbClr val="3333FF"/>
                </a:solidFill>
                <a:latin typeface="Arial" panose="020B0604020202020204" pitchFamily="34" charset="0"/>
                <a:cs typeface="Arial" panose="020B0604020202020204" pitchFamily="34" charset="0"/>
              </a:rPr>
              <a:t>control</a:t>
            </a:r>
            <a:r>
              <a:rPr lang="en-US" sz="1400" dirty="0">
                <a:solidFill>
                  <a:srgbClr val="000000"/>
                </a:solidFill>
                <a:latin typeface="Arial" panose="020B0604020202020204" pitchFamily="34" charset="0"/>
                <a:cs typeface="Arial" panose="020B0604020202020204" pitchFamily="34" charset="0"/>
              </a:rPr>
              <a:t> parameters, free parameters, and objective functions (e.g., cost minimization or fuel mass reduction) to determine optimal aircraft parameters according to mission requirements.</a:t>
            </a:r>
            <a:endParaRPr lang="de-DE" sz="14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7340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en-US" sz="2000" b="1" kern="0" dirty="0">
                <a:solidFill>
                  <a:srgbClr val="000000"/>
                </a:solidFill>
                <a:latin typeface="Arial" pitchFamily="34" charset="0"/>
                <a:ea typeface="+mj-ea"/>
                <a:cs typeface="Arial" pitchFamily="34" charset="0"/>
              </a:rPr>
              <a:t>Optimization of a Cantilever Wing Based on the A320-200</a:t>
            </a:r>
            <a:endParaRPr lang="de-DE" sz="2000" b="1" kern="0" dirty="0">
              <a:solidFill>
                <a:srgbClr val="000000"/>
              </a:solidFill>
              <a:latin typeface="Arial" pitchFamily="34" charset="0"/>
              <a:ea typeface="+mj-ea"/>
              <a:cs typeface="Arial" pitchFamily="34" charset="0"/>
            </a:endParaRPr>
          </a:p>
        </p:txBody>
      </p:sp>
      <p:sp>
        <p:nvSpPr>
          <p:cNvPr id="2" name="Rectangle 2">
            <a:extLst>
              <a:ext uri="{FF2B5EF4-FFF2-40B4-BE49-F238E27FC236}">
                <a16:creationId xmlns:a16="http://schemas.microsoft.com/office/drawing/2014/main" id="{9E6AA8A4-CD2C-7ADC-AB29-41EE4E8AC00B}"/>
              </a:ext>
            </a:extLst>
          </p:cNvPr>
          <p:cNvSpPr txBox="1">
            <a:spLocks noChangeArrowheads="1"/>
          </p:cNvSpPr>
          <p:nvPr/>
        </p:nvSpPr>
        <p:spPr bwMode="auto">
          <a:xfrm>
            <a:off x="516731" y="1948870"/>
            <a:ext cx="8110538" cy="4194172"/>
          </a:xfrm>
          <a:prstGeom prst="rect">
            <a:avLst/>
          </a:prstGeom>
          <a:noFill/>
          <a:ln w="9525">
            <a:noFill/>
            <a:round/>
            <a:headEnd/>
            <a:tailEnd/>
          </a:ln>
        </p:spPr>
        <p:txBody>
          <a:bodyPr lIns="90000" tIns="46800" rIns="90000" bIns="46800"/>
          <a:lstStyle/>
          <a:p>
            <a:pPr marL="285750" indent="-28575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Results to minimize fuel mass</a:t>
            </a: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Results to minimize take-off mass</a:t>
            </a: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Results to minimize DOC </a:t>
            </a: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p:txBody>
      </p:sp>
      <p:graphicFrame>
        <p:nvGraphicFramePr>
          <p:cNvPr id="3" name="Tabelle 2">
            <a:extLst>
              <a:ext uri="{FF2B5EF4-FFF2-40B4-BE49-F238E27FC236}">
                <a16:creationId xmlns:a16="http://schemas.microsoft.com/office/drawing/2014/main" id="{6203830B-4EAA-1E96-F259-DCEB75783A4B}"/>
              </a:ext>
            </a:extLst>
          </p:cNvPr>
          <p:cNvGraphicFramePr>
            <a:graphicFrameLocks noGrp="1"/>
          </p:cNvGraphicFramePr>
          <p:nvPr>
            <p:extLst>
              <p:ext uri="{D42A27DB-BD31-4B8C-83A1-F6EECF244321}">
                <p14:modId xmlns:p14="http://schemas.microsoft.com/office/powerpoint/2010/main" val="2541825348"/>
              </p:ext>
            </p:extLst>
          </p:nvPr>
        </p:nvGraphicFramePr>
        <p:xfrm>
          <a:off x="971999" y="2319841"/>
          <a:ext cx="7200002" cy="1293220"/>
        </p:xfrm>
        <a:graphic>
          <a:graphicData uri="http://schemas.openxmlformats.org/drawingml/2006/table">
            <a:tbl>
              <a:tblPr firstRow="1" firstCol="1" bandRow="1">
                <a:tableStyleId>{D27102A9-8310-4765-A935-A1911B00CA55}</a:tableStyleId>
              </a:tblPr>
              <a:tblGrid>
                <a:gridCol w="925402">
                  <a:extLst>
                    <a:ext uri="{9D8B030D-6E8A-4147-A177-3AD203B41FA5}">
                      <a16:colId xmlns:a16="http://schemas.microsoft.com/office/drawing/2014/main" val="4095025558"/>
                    </a:ext>
                  </a:extLst>
                </a:gridCol>
                <a:gridCol w="608670">
                  <a:extLst>
                    <a:ext uri="{9D8B030D-6E8A-4147-A177-3AD203B41FA5}">
                      <a16:colId xmlns:a16="http://schemas.microsoft.com/office/drawing/2014/main" val="586933248"/>
                    </a:ext>
                  </a:extLst>
                </a:gridCol>
                <a:gridCol w="608670">
                  <a:extLst>
                    <a:ext uri="{9D8B030D-6E8A-4147-A177-3AD203B41FA5}">
                      <a16:colId xmlns:a16="http://schemas.microsoft.com/office/drawing/2014/main" val="599176938"/>
                    </a:ext>
                  </a:extLst>
                </a:gridCol>
                <a:gridCol w="608670">
                  <a:extLst>
                    <a:ext uri="{9D8B030D-6E8A-4147-A177-3AD203B41FA5}">
                      <a16:colId xmlns:a16="http://schemas.microsoft.com/office/drawing/2014/main" val="55120887"/>
                    </a:ext>
                  </a:extLst>
                </a:gridCol>
                <a:gridCol w="608670">
                  <a:extLst>
                    <a:ext uri="{9D8B030D-6E8A-4147-A177-3AD203B41FA5}">
                      <a16:colId xmlns:a16="http://schemas.microsoft.com/office/drawing/2014/main" val="3011794179"/>
                    </a:ext>
                  </a:extLst>
                </a:gridCol>
                <a:gridCol w="608670">
                  <a:extLst>
                    <a:ext uri="{9D8B030D-6E8A-4147-A177-3AD203B41FA5}">
                      <a16:colId xmlns:a16="http://schemas.microsoft.com/office/drawing/2014/main" val="3768622214"/>
                    </a:ext>
                  </a:extLst>
                </a:gridCol>
                <a:gridCol w="608670">
                  <a:extLst>
                    <a:ext uri="{9D8B030D-6E8A-4147-A177-3AD203B41FA5}">
                      <a16:colId xmlns:a16="http://schemas.microsoft.com/office/drawing/2014/main" val="4106769500"/>
                    </a:ext>
                  </a:extLst>
                </a:gridCol>
                <a:gridCol w="608670">
                  <a:extLst>
                    <a:ext uri="{9D8B030D-6E8A-4147-A177-3AD203B41FA5}">
                      <a16:colId xmlns:a16="http://schemas.microsoft.com/office/drawing/2014/main" val="43175"/>
                    </a:ext>
                  </a:extLst>
                </a:gridCol>
                <a:gridCol w="608670">
                  <a:extLst>
                    <a:ext uri="{9D8B030D-6E8A-4147-A177-3AD203B41FA5}">
                      <a16:colId xmlns:a16="http://schemas.microsoft.com/office/drawing/2014/main" val="2129234565"/>
                    </a:ext>
                  </a:extLst>
                </a:gridCol>
                <a:gridCol w="1405240">
                  <a:extLst>
                    <a:ext uri="{9D8B030D-6E8A-4147-A177-3AD203B41FA5}">
                      <a16:colId xmlns:a16="http://schemas.microsoft.com/office/drawing/2014/main" val="2415624112"/>
                    </a:ext>
                  </a:extLst>
                </a:gridCol>
              </a:tblGrid>
              <a:tr h="507600">
                <a:tc>
                  <a:txBody>
                    <a:bodyPr/>
                    <a:lstStyle/>
                    <a:p>
                      <a:pPr algn="just">
                        <a:lnSpc>
                          <a:spcPct val="120000"/>
                        </a:lnSpc>
                      </a:pPr>
                      <a:r>
                        <a:rPr lang="de-DE" sz="1050" b="0" dirty="0">
                          <a:solidFill>
                            <a:srgbClr val="000000"/>
                          </a:solidFill>
                          <a:effectLst/>
                        </a:rPr>
                        <a:t> </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A</a:t>
                      </a:r>
                    </a:p>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ϕ</a:t>
                      </a:r>
                      <a:r>
                        <a:rPr lang="de-DE" sz="1050" b="0" baseline="-25000" dirty="0">
                          <a:solidFill>
                            <a:srgbClr val="000000"/>
                          </a:solidFill>
                          <a:effectLst/>
                        </a:rPr>
                        <a:t>25</a:t>
                      </a:r>
                      <a:r>
                        <a:rPr lang="de-DE" sz="1050" b="0" dirty="0">
                          <a:solidFill>
                            <a:srgbClr val="000000"/>
                          </a:solidFill>
                          <a:effectLst/>
                        </a:rPr>
                        <a:t> </a:t>
                      </a:r>
                    </a:p>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M</a:t>
                      </a:r>
                    </a:p>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b</a:t>
                      </a:r>
                    </a:p>
                    <a:p>
                      <a:pPr algn="ctr">
                        <a:lnSpc>
                          <a:spcPct val="120000"/>
                        </a:lnSpc>
                      </a:pPr>
                      <a:r>
                        <a:rPr lang="de-DE" sz="1050" b="0" dirty="0">
                          <a:solidFill>
                            <a:srgbClr val="000000"/>
                          </a:solidFill>
                          <a:effectLst/>
                        </a:rPr>
                        <a:t>[m]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err="1">
                          <a:solidFill>
                            <a:srgbClr val="000000"/>
                          </a:solidFill>
                          <a:effectLst/>
                        </a:rPr>
                        <a:t>m</a:t>
                      </a:r>
                      <a:r>
                        <a:rPr lang="de-DE" sz="1050" b="0" baseline="-25000" dirty="0" err="1">
                          <a:solidFill>
                            <a:srgbClr val="000000"/>
                          </a:solidFill>
                          <a:effectLst/>
                        </a:rPr>
                        <a:t>MTO</a:t>
                      </a:r>
                      <a:endParaRPr lang="de-DE" sz="1050" b="0" dirty="0">
                        <a:solidFill>
                          <a:srgbClr val="000000"/>
                        </a:solidFill>
                        <a:effectLst/>
                      </a:endParaRPr>
                    </a:p>
                    <a:p>
                      <a:pPr algn="ctr">
                        <a:lnSpc>
                          <a:spcPct val="120000"/>
                        </a:lnSpc>
                      </a:pPr>
                      <a:r>
                        <a:rPr lang="de-DE" sz="1050" b="0" dirty="0">
                          <a:solidFill>
                            <a:srgbClr val="000000"/>
                          </a:solidFill>
                          <a:effectLst/>
                        </a:rPr>
                        <a:t>[kg]</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S</a:t>
                      </a:r>
                      <a:r>
                        <a:rPr lang="de-DE" sz="1050" b="0" baseline="-25000" dirty="0">
                          <a:solidFill>
                            <a:srgbClr val="000000"/>
                          </a:solidFill>
                          <a:effectLst/>
                        </a:rPr>
                        <a:t>W</a:t>
                      </a:r>
                      <a:endParaRPr lang="de-DE" sz="1050" b="0" dirty="0">
                        <a:solidFill>
                          <a:srgbClr val="000000"/>
                        </a:solidFill>
                        <a:effectLst/>
                      </a:endParaRPr>
                    </a:p>
                    <a:p>
                      <a:pPr algn="ctr">
                        <a:lnSpc>
                          <a:spcPct val="120000"/>
                        </a:lnSpc>
                      </a:pPr>
                      <a:r>
                        <a:rPr lang="de-DE" sz="1050" b="0" dirty="0">
                          <a:solidFill>
                            <a:srgbClr val="000000"/>
                          </a:solidFill>
                          <a:effectLst/>
                        </a:rPr>
                        <a:t>[m</a:t>
                      </a:r>
                      <a:r>
                        <a:rPr lang="de-DE" sz="1050" b="0" baseline="30000" dirty="0">
                          <a:solidFill>
                            <a:srgbClr val="000000"/>
                          </a:solidFill>
                          <a:effectLst/>
                        </a:rPr>
                        <a:t>2</a:t>
                      </a: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m</a:t>
                      </a:r>
                      <a:r>
                        <a:rPr lang="de-DE" sz="1050" b="0" baseline="-25000" dirty="0">
                          <a:solidFill>
                            <a:srgbClr val="000000"/>
                          </a:solidFill>
                          <a:effectLst/>
                        </a:rPr>
                        <a:t>W</a:t>
                      </a:r>
                      <a:endParaRPr lang="de-DE" sz="1050" b="0" dirty="0">
                        <a:solidFill>
                          <a:srgbClr val="000000"/>
                        </a:solidFill>
                        <a:effectLst/>
                      </a:endParaRPr>
                    </a:p>
                    <a:p>
                      <a:pPr algn="ctr">
                        <a:lnSpc>
                          <a:spcPct val="120000"/>
                        </a:lnSpc>
                      </a:pPr>
                      <a:r>
                        <a:rPr lang="de-DE" sz="1050" b="0" dirty="0">
                          <a:solidFill>
                            <a:srgbClr val="000000"/>
                          </a:solidFill>
                          <a:effectLst/>
                        </a:rPr>
                        <a:t>[kg]</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err="1">
                          <a:solidFill>
                            <a:srgbClr val="000000"/>
                          </a:solidFill>
                          <a:effectLst/>
                        </a:rPr>
                        <a:t>m</a:t>
                      </a:r>
                      <a:r>
                        <a:rPr lang="de-DE" sz="1050" b="0" baseline="-25000" dirty="0" err="1">
                          <a:solidFill>
                            <a:srgbClr val="000000"/>
                          </a:solidFill>
                          <a:effectLst/>
                        </a:rPr>
                        <a:t>F</a:t>
                      </a:r>
                      <a:r>
                        <a:rPr lang="de-DE" sz="1050" b="0" baseline="-25000" dirty="0">
                          <a:solidFill>
                            <a:srgbClr val="000000"/>
                          </a:solidFill>
                          <a:effectLst/>
                        </a:rPr>
                        <a:t>, min</a:t>
                      </a:r>
                      <a:r>
                        <a:rPr lang="de-DE" sz="1050" b="0" dirty="0">
                          <a:solidFill>
                            <a:srgbClr val="000000"/>
                          </a:solidFill>
                          <a:effectLst/>
                        </a:rPr>
                        <a:t> </a:t>
                      </a:r>
                    </a:p>
                    <a:p>
                      <a:pPr algn="ctr">
                        <a:lnSpc>
                          <a:spcPct val="120000"/>
                        </a:lnSpc>
                      </a:pPr>
                      <a:r>
                        <a:rPr lang="de-DE" sz="1050" b="0" dirty="0">
                          <a:solidFill>
                            <a:srgbClr val="000000"/>
                          </a:solidFill>
                          <a:effectLst/>
                        </a:rPr>
                        <a:t>[kg]</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 d</a:t>
                      </a:r>
                      <a:r>
                        <a:rPr lang="en-US" sz="1050" b="0" dirty="0" err="1">
                          <a:solidFill>
                            <a:srgbClr val="000000"/>
                          </a:solidFill>
                          <a:effectLst/>
                        </a:rPr>
                        <a:t>ifference</a:t>
                      </a:r>
                      <a:r>
                        <a:rPr lang="en-US" sz="1050" b="0" dirty="0">
                          <a:solidFill>
                            <a:srgbClr val="000000"/>
                          </a:solidFill>
                          <a:effectLst/>
                        </a:rPr>
                        <a:t> in fuel mass after optimization</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347221242"/>
                  </a:ext>
                </a:extLst>
              </a:tr>
              <a:tr h="180000">
                <a:tc>
                  <a:txBody>
                    <a:bodyPr/>
                    <a:lstStyle/>
                    <a:p>
                      <a:pPr algn="just">
                        <a:lnSpc>
                          <a:spcPct val="120000"/>
                        </a:lnSpc>
                      </a:pPr>
                      <a:r>
                        <a:rPr lang="de-DE" sz="1050" b="0" dirty="0">
                          <a:solidFill>
                            <a:srgbClr val="000000"/>
                          </a:solidFill>
                          <a:effectLst/>
                        </a:rPr>
                        <a:t>f(A)</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18,56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50,24</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81669</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136,01</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11417</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13466</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-16,18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065938097"/>
                  </a:ext>
                </a:extLst>
              </a:tr>
              <a:tr h="180000">
                <a:tc>
                  <a:txBody>
                    <a:bodyPr/>
                    <a:lstStyle/>
                    <a:p>
                      <a:pPr algn="just">
                        <a:lnSpc>
                          <a:spcPct val="120000"/>
                        </a:lnSpc>
                      </a:pPr>
                      <a:r>
                        <a:rPr lang="de-DE" sz="1050" b="0" dirty="0">
                          <a:solidFill>
                            <a:srgbClr val="000000"/>
                          </a:solidFill>
                          <a:effectLst/>
                        </a:rPr>
                        <a:t>f(ϕ</a:t>
                      </a:r>
                      <a:r>
                        <a:rPr lang="de-DE" sz="1050" b="0" baseline="-25000" dirty="0">
                          <a:solidFill>
                            <a:srgbClr val="000000"/>
                          </a:solidFill>
                          <a:effectLst/>
                        </a:rPr>
                        <a:t>25</a:t>
                      </a: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21,23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34,48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77296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125,15</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6659</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16045</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-0,13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56160741"/>
                  </a:ext>
                </a:extLst>
              </a:tr>
              <a:tr h="180000">
                <a:tc>
                  <a:txBody>
                    <a:bodyPr/>
                    <a:lstStyle/>
                    <a:p>
                      <a:pPr algn="just">
                        <a:lnSpc>
                          <a:spcPct val="120000"/>
                        </a:lnSpc>
                      </a:pPr>
                      <a:r>
                        <a:rPr lang="de-DE" sz="1050" b="0" dirty="0">
                          <a:solidFill>
                            <a:srgbClr val="000000"/>
                          </a:solidFill>
                          <a:effectLst/>
                        </a:rPr>
                        <a:t>f(M)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0,72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34,68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76025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126,60</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6238</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15774</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-1,82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49022345"/>
                  </a:ext>
                </a:extLst>
              </a:tr>
              <a:tr h="190800">
                <a:tc>
                  <a:txBody>
                    <a:bodyPr/>
                    <a:lstStyle/>
                    <a:p>
                      <a:pPr algn="just">
                        <a:lnSpc>
                          <a:spcPct val="120000"/>
                        </a:lnSpc>
                      </a:pPr>
                      <a:r>
                        <a:rPr lang="de-DE" sz="1050" b="0" dirty="0">
                          <a:solidFill>
                            <a:srgbClr val="000000"/>
                          </a:solidFill>
                          <a:effectLst/>
                        </a:rPr>
                        <a:t>f (A, ϕ</a:t>
                      </a:r>
                      <a:r>
                        <a:rPr lang="de-DE" sz="1050" b="0" baseline="-25000" dirty="0">
                          <a:solidFill>
                            <a:srgbClr val="000000"/>
                          </a:solidFill>
                          <a:effectLst/>
                        </a:rPr>
                        <a:t>25</a:t>
                      </a:r>
                      <a:r>
                        <a:rPr lang="de-DE" sz="1050" b="0" dirty="0">
                          <a:solidFill>
                            <a:srgbClr val="000000"/>
                          </a:solidFill>
                          <a:effectLst/>
                        </a:rPr>
                        <a:t>, 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19,88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20,09</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0,68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1" dirty="0">
                          <a:solidFill>
                            <a:srgbClr val="000000"/>
                          </a:solidFill>
                          <a:effectLst/>
                          <a:highlight>
                            <a:srgbClr val="01F52A"/>
                          </a:highlight>
                        </a:rPr>
                        <a:t>49,62</a:t>
                      </a:r>
                      <a:endParaRPr lang="de-DE" sz="1050" b="1" dirty="0">
                        <a:solidFill>
                          <a:srgbClr val="000000"/>
                        </a:solidFill>
                        <a:effectLst/>
                        <a:highlight>
                          <a:srgbClr val="01F52A"/>
                        </a:highligh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77056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123,83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9920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12674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-21,12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722046142"/>
                  </a:ext>
                </a:extLst>
              </a:tr>
            </a:tbl>
          </a:graphicData>
        </a:graphic>
      </p:graphicFrame>
      <p:graphicFrame>
        <p:nvGraphicFramePr>
          <p:cNvPr id="6" name="Tabelle 5">
            <a:extLst>
              <a:ext uri="{FF2B5EF4-FFF2-40B4-BE49-F238E27FC236}">
                <a16:creationId xmlns:a16="http://schemas.microsoft.com/office/drawing/2014/main" id="{69D79485-B5C4-22CF-20E4-D5FF445722B8}"/>
              </a:ext>
            </a:extLst>
          </p:cNvPr>
          <p:cNvGraphicFramePr>
            <a:graphicFrameLocks noGrp="1"/>
          </p:cNvGraphicFramePr>
          <p:nvPr>
            <p:extLst>
              <p:ext uri="{D42A27DB-BD31-4B8C-83A1-F6EECF244321}">
                <p14:modId xmlns:p14="http://schemas.microsoft.com/office/powerpoint/2010/main" val="521762877"/>
              </p:ext>
            </p:extLst>
          </p:nvPr>
        </p:nvGraphicFramePr>
        <p:xfrm>
          <a:off x="972000" y="4114991"/>
          <a:ext cx="7199999" cy="753220"/>
        </p:xfrm>
        <a:graphic>
          <a:graphicData uri="http://schemas.openxmlformats.org/drawingml/2006/table">
            <a:tbl>
              <a:tblPr firstRow="1" firstCol="1" bandRow="1">
                <a:tableStyleId>{D27102A9-8310-4765-A935-A1911B00CA55}</a:tableStyleId>
              </a:tblPr>
              <a:tblGrid>
                <a:gridCol w="879948">
                  <a:extLst>
                    <a:ext uri="{9D8B030D-6E8A-4147-A177-3AD203B41FA5}">
                      <a16:colId xmlns:a16="http://schemas.microsoft.com/office/drawing/2014/main" val="2313057292"/>
                    </a:ext>
                  </a:extLst>
                </a:gridCol>
                <a:gridCol w="709579">
                  <a:extLst>
                    <a:ext uri="{9D8B030D-6E8A-4147-A177-3AD203B41FA5}">
                      <a16:colId xmlns:a16="http://schemas.microsoft.com/office/drawing/2014/main" val="3359325597"/>
                    </a:ext>
                  </a:extLst>
                </a:gridCol>
                <a:gridCol w="710880">
                  <a:extLst>
                    <a:ext uri="{9D8B030D-6E8A-4147-A177-3AD203B41FA5}">
                      <a16:colId xmlns:a16="http://schemas.microsoft.com/office/drawing/2014/main" val="560031542"/>
                    </a:ext>
                  </a:extLst>
                </a:gridCol>
                <a:gridCol w="708280">
                  <a:extLst>
                    <a:ext uri="{9D8B030D-6E8A-4147-A177-3AD203B41FA5}">
                      <a16:colId xmlns:a16="http://schemas.microsoft.com/office/drawing/2014/main" val="941633809"/>
                    </a:ext>
                  </a:extLst>
                </a:gridCol>
                <a:gridCol w="709579">
                  <a:extLst>
                    <a:ext uri="{9D8B030D-6E8A-4147-A177-3AD203B41FA5}">
                      <a16:colId xmlns:a16="http://schemas.microsoft.com/office/drawing/2014/main" val="3280746176"/>
                    </a:ext>
                  </a:extLst>
                </a:gridCol>
                <a:gridCol w="709579">
                  <a:extLst>
                    <a:ext uri="{9D8B030D-6E8A-4147-A177-3AD203B41FA5}">
                      <a16:colId xmlns:a16="http://schemas.microsoft.com/office/drawing/2014/main" val="4217083667"/>
                    </a:ext>
                  </a:extLst>
                </a:gridCol>
                <a:gridCol w="709579">
                  <a:extLst>
                    <a:ext uri="{9D8B030D-6E8A-4147-A177-3AD203B41FA5}">
                      <a16:colId xmlns:a16="http://schemas.microsoft.com/office/drawing/2014/main" val="1188471848"/>
                    </a:ext>
                  </a:extLst>
                </a:gridCol>
                <a:gridCol w="709579">
                  <a:extLst>
                    <a:ext uri="{9D8B030D-6E8A-4147-A177-3AD203B41FA5}">
                      <a16:colId xmlns:a16="http://schemas.microsoft.com/office/drawing/2014/main" val="817818733"/>
                    </a:ext>
                  </a:extLst>
                </a:gridCol>
                <a:gridCol w="1352996">
                  <a:extLst>
                    <a:ext uri="{9D8B030D-6E8A-4147-A177-3AD203B41FA5}">
                      <a16:colId xmlns:a16="http://schemas.microsoft.com/office/drawing/2014/main" val="2236583653"/>
                    </a:ext>
                  </a:extLst>
                </a:gridCol>
              </a:tblGrid>
              <a:tr h="507600">
                <a:tc>
                  <a:txBody>
                    <a:bodyPr/>
                    <a:lstStyle/>
                    <a:p>
                      <a:pPr algn="just">
                        <a:lnSpc>
                          <a:spcPct val="120000"/>
                        </a:lnSpc>
                      </a:pPr>
                      <a:r>
                        <a:rPr lang="de-DE" sz="1050" b="0" dirty="0">
                          <a:solidFill>
                            <a:srgbClr val="000000"/>
                          </a:solidFill>
                          <a:effectLst/>
                        </a:rPr>
                        <a:t> </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A</a:t>
                      </a:r>
                    </a:p>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ϕ</a:t>
                      </a:r>
                      <a:r>
                        <a:rPr lang="de-DE" sz="1050" b="0" baseline="-25000" dirty="0">
                          <a:solidFill>
                            <a:srgbClr val="000000"/>
                          </a:solidFill>
                          <a:effectLst/>
                        </a:rPr>
                        <a:t>25</a:t>
                      </a:r>
                      <a:r>
                        <a:rPr lang="de-DE" sz="1050" b="0" dirty="0">
                          <a:solidFill>
                            <a:srgbClr val="000000"/>
                          </a:solidFill>
                          <a:effectLst/>
                        </a:rPr>
                        <a:t> </a:t>
                      </a:r>
                    </a:p>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M</a:t>
                      </a:r>
                    </a:p>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b</a:t>
                      </a:r>
                    </a:p>
                    <a:p>
                      <a:pPr algn="ctr">
                        <a:lnSpc>
                          <a:spcPct val="120000"/>
                        </a:lnSpc>
                      </a:pPr>
                      <a:r>
                        <a:rPr lang="de-DE" sz="1050" b="0" dirty="0">
                          <a:solidFill>
                            <a:srgbClr val="000000"/>
                          </a:solidFill>
                          <a:effectLst/>
                        </a:rPr>
                        <a:t>[m]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S</a:t>
                      </a:r>
                      <a:r>
                        <a:rPr lang="de-DE" sz="1050" b="0" baseline="-25000" dirty="0">
                          <a:solidFill>
                            <a:srgbClr val="000000"/>
                          </a:solidFill>
                          <a:effectLst/>
                        </a:rPr>
                        <a:t>W</a:t>
                      </a:r>
                      <a:endParaRPr lang="de-DE" sz="1050" b="0" dirty="0">
                        <a:solidFill>
                          <a:srgbClr val="000000"/>
                        </a:solidFill>
                        <a:effectLst/>
                      </a:endParaRPr>
                    </a:p>
                    <a:p>
                      <a:pPr algn="ctr">
                        <a:lnSpc>
                          <a:spcPct val="120000"/>
                        </a:lnSpc>
                      </a:pPr>
                      <a:r>
                        <a:rPr lang="de-DE" sz="1050" b="0" dirty="0">
                          <a:solidFill>
                            <a:srgbClr val="000000"/>
                          </a:solidFill>
                          <a:effectLst/>
                        </a:rPr>
                        <a:t>[m</a:t>
                      </a:r>
                      <a:r>
                        <a:rPr lang="de-DE" sz="1050" b="0" baseline="30000" dirty="0">
                          <a:solidFill>
                            <a:srgbClr val="000000"/>
                          </a:solidFill>
                          <a:effectLst/>
                        </a:rPr>
                        <a:t>2</a:t>
                      </a: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m</a:t>
                      </a:r>
                      <a:r>
                        <a:rPr lang="de-DE" sz="1050" b="0" baseline="-25000" dirty="0">
                          <a:solidFill>
                            <a:srgbClr val="000000"/>
                          </a:solidFill>
                          <a:effectLst/>
                        </a:rPr>
                        <a:t>W</a:t>
                      </a:r>
                      <a:endParaRPr lang="de-DE" sz="1050" b="0" dirty="0">
                        <a:solidFill>
                          <a:srgbClr val="000000"/>
                        </a:solidFill>
                        <a:effectLst/>
                      </a:endParaRPr>
                    </a:p>
                    <a:p>
                      <a:pPr algn="ctr">
                        <a:lnSpc>
                          <a:spcPct val="120000"/>
                        </a:lnSpc>
                      </a:pPr>
                      <a:r>
                        <a:rPr lang="de-DE" sz="1050" b="0" dirty="0">
                          <a:solidFill>
                            <a:srgbClr val="000000"/>
                          </a:solidFill>
                          <a:effectLst/>
                        </a:rPr>
                        <a:t>[kg]</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err="1">
                          <a:solidFill>
                            <a:srgbClr val="000000"/>
                          </a:solidFill>
                          <a:effectLst/>
                        </a:rPr>
                        <a:t>m</a:t>
                      </a:r>
                      <a:r>
                        <a:rPr lang="de-DE" sz="1050" b="0" baseline="-25000" dirty="0" err="1">
                          <a:solidFill>
                            <a:srgbClr val="000000"/>
                          </a:solidFill>
                          <a:effectLst/>
                        </a:rPr>
                        <a:t>MTO</a:t>
                      </a:r>
                      <a:r>
                        <a:rPr lang="de-DE" sz="1050" b="0" baseline="-25000" dirty="0">
                          <a:solidFill>
                            <a:srgbClr val="000000"/>
                          </a:solidFill>
                          <a:effectLst/>
                        </a:rPr>
                        <a:t>, min</a:t>
                      </a:r>
                      <a:r>
                        <a:rPr lang="de-DE" sz="1050" b="0" dirty="0">
                          <a:solidFill>
                            <a:srgbClr val="000000"/>
                          </a:solidFill>
                          <a:effectLst/>
                        </a:rPr>
                        <a:t> </a:t>
                      </a:r>
                    </a:p>
                    <a:p>
                      <a:pPr algn="ctr">
                        <a:lnSpc>
                          <a:spcPct val="120000"/>
                        </a:lnSpc>
                      </a:pPr>
                      <a:r>
                        <a:rPr lang="de-DE" sz="1050" b="0" dirty="0">
                          <a:solidFill>
                            <a:srgbClr val="000000"/>
                          </a:solidFill>
                          <a:effectLst/>
                        </a:rPr>
                        <a:t>[kg]</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 d</a:t>
                      </a:r>
                      <a:r>
                        <a:rPr lang="en-US" sz="1050" b="0" dirty="0" err="1">
                          <a:solidFill>
                            <a:srgbClr val="000000"/>
                          </a:solidFill>
                          <a:effectLst/>
                        </a:rPr>
                        <a:t>ifference</a:t>
                      </a:r>
                      <a:r>
                        <a:rPr lang="en-US" sz="1050" b="0" dirty="0">
                          <a:solidFill>
                            <a:srgbClr val="000000"/>
                          </a:solidFill>
                          <a:effectLst/>
                        </a:rPr>
                        <a:t> in take-off mass after optimization</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93023739"/>
                  </a:ext>
                </a:extLst>
              </a:tr>
              <a:tr h="190800">
                <a:tc>
                  <a:txBody>
                    <a:bodyPr/>
                    <a:lstStyle/>
                    <a:p>
                      <a:pPr algn="just">
                        <a:lnSpc>
                          <a:spcPct val="120000"/>
                        </a:lnSpc>
                      </a:pPr>
                      <a:r>
                        <a:rPr lang="de-DE" sz="1050" b="0" dirty="0">
                          <a:solidFill>
                            <a:srgbClr val="000000"/>
                          </a:solidFill>
                          <a:effectLst/>
                        </a:rPr>
                        <a:t>f (A, ϕ</a:t>
                      </a:r>
                      <a:r>
                        <a:rPr lang="de-DE" sz="1050" b="0" baseline="-25000" dirty="0">
                          <a:solidFill>
                            <a:srgbClr val="000000"/>
                          </a:solidFill>
                          <a:effectLst/>
                        </a:rPr>
                        <a:t>25</a:t>
                      </a:r>
                      <a:r>
                        <a:rPr lang="de-DE" sz="1050" b="0" dirty="0">
                          <a:solidFill>
                            <a:srgbClr val="000000"/>
                          </a:solidFill>
                          <a:effectLst/>
                        </a:rPr>
                        <a:t>, 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12,01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7,04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0,65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1" dirty="0">
                          <a:solidFill>
                            <a:srgbClr val="000000"/>
                          </a:solidFill>
                          <a:effectLst/>
                          <a:highlight>
                            <a:srgbClr val="FFFF00"/>
                          </a:highlight>
                        </a:rPr>
                        <a:t>36,65</a:t>
                      </a:r>
                      <a:endParaRPr lang="de-DE" sz="1050" b="1"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111,92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6077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73594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-5,29</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201178924"/>
                  </a:ext>
                </a:extLst>
              </a:tr>
            </a:tbl>
          </a:graphicData>
        </a:graphic>
      </p:graphicFrame>
      <p:graphicFrame>
        <p:nvGraphicFramePr>
          <p:cNvPr id="7" name="Tabelle 6">
            <a:extLst>
              <a:ext uri="{FF2B5EF4-FFF2-40B4-BE49-F238E27FC236}">
                <a16:creationId xmlns:a16="http://schemas.microsoft.com/office/drawing/2014/main" id="{5968FE4D-FD95-7552-77DD-A3DF35A5B489}"/>
              </a:ext>
            </a:extLst>
          </p:cNvPr>
          <p:cNvGraphicFramePr>
            <a:graphicFrameLocks noGrp="1"/>
          </p:cNvGraphicFramePr>
          <p:nvPr>
            <p:extLst>
              <p:ext uri="{D42A27DB-BD31-4B8C-83A1-F6EECF244321}">
                <p14:modId xmlns:p14="http://schemas.microsoft.com/office/powerpoint/2010/main" val="481555922"/>
              </p:ext>
            </p:extLst>
          </p:nvPr>
        </p:nvGraphicFramePr>
        <p:xfrm>
          <a:off x="971999" y="5389822"/>
          <a:ext cx="7200000" cy="698400"/>
        </p:xfrm>
        <a:graphic>
          <a:graphicData uri="http://schemas.openxmlformats.org/drawingml/2006/table">
            <a:tbl>
              <a:tblPr firstRow="1" firstCol="1" bandRow="1">
                <a:tableStyleId>{D27102A9-8310-4765-A935-A1911B00CA55}</a:tableStyleId>
              </a:tblPr>
              <a:tblGrid>
                <a:gridCol w="874677">
                  <a:extLst>
                    <a:ext uri="{9D8B030D-6E8A-4147-A177-3AD203B41FA5}">
                      <a16:colId xmlns:a16="http://schemas.microsoft.com/office/drawing/2014/main" val="368871939"/>
                    </a:ext>
                  </a:extLst>
                </a:gridCol>
                <a:gridCol w="622146">
                  <a:extLst>
                    <a:ext uri="{9D8B030D-6E8A-4147-A177-3AD203B41FA5}">
                      <a16:colId xmlns:a16="http://schemas.microsoft.com/office/drawing/2014/main" val="2381880828"/>
                    </a:ext>
                  </a:extLst>
                </a:gridCol>
                <a:gridCol w="623410">
                  <a:extLst>
                    <a:ext uri="{9D8B030D-6E8A-4147-A177-3AD203B41FA5}">
                      <a16:colId xmlns:a16="http://schemas.microsoft.com/office/drawing/2014/main" val="4117931488"/>
                    </a:ext>
                  </a:extLst>
                </a:gridCol>
                <a:gridCol w="620881">
                  <a:extLst>
                    <a:ext uri="{9D8B030D-6E8A-4147-A177-3AD203B41FA5}">
                      <a16:colId xmlns:a16="http://schemas.microsoft.com/office/drawing/2014/main" val="4211451513"/>
                    </a:ext>
                  </a:extLst>
                </a:gridCol>
                <a:gridCol w="622146">
                  <a:extLst>
                    <a:ext uri="{9D8B030D-6E8A-4147-A177-3AD203B41FA5}">
                      <a16:colId xmlns:a16="http://schemas.microsoft.com/office/drawing/2014/main" val="472976553"/>
                    </a:ext>
                  </a:extLst>
                </a:gridCol>
                <a:gridCol w="622146">
                  <a:extLst>
                    <a:ext uri="{9D8B030D-6E8A-4147-A177-3AD203B41FA5}">
                      <a16:colId xmlns:a16="http://schemas.microsoft.com/office/drawing/2014/main" val="1329432472"/>
                    </a:ext>
                  </a:extLst>
                </a:gridCol>
                <a:gridCol w="622146">
                  <a:extLst>
                    <a:ext uri="{9D8B030D-6E8A-4147-A177-3AD203B41FA5}">
                      <a16:colId xmlns:a16="http://schemas.microsoft.com/office/drawing/2014/main" val="827159811"/>
                    </a:ext>
                  </a:extLst>
                </a:gridCol>
                <a:gridCol w="583505">
                  <a:extLst>
                    <a:ext uri="{9D8B030D-6E8A-4147-A177-3AD203B41FA5}">
                      <a16:colId xmlns:a16="http://schemas.microsoft.com/office/drawing/2014/main" val="3219362250"/>
                    </a:ext>
                  </a:extLst>
                </a:gridCol>
                <a:gridCol w="660787">
                  <a:extLst>
                    <a:ext uri="{9D8B030D-6E8A-4147-A177-3AD203B41FA5}">
                      <a16:colId xmlns:a16="http://schemas.microsoft.com/office/drawing/2014/main" val="1628761610"/>
                    </a:ext>
                  </a:extLst>
                </a:gridCol>
                <a:gridCol w="1348156">
                  <a:extLst>
                    <a:ext uri="{9D8B030D-6E8A-4147-A177-3AD203B41FA5}">
                      <a16:colId xmlns:a16="http://schemas.microsoft.com/office/drawing/2014/main" val="3608603441"/>
                    </a:ext>
                  </a:extLst>
                </a:gridCol>
              </a:tblGrid>
              <a:tr h="507600">
                <a:tc>
                  <a:txBody>
                    <a:bodyPr/>
                    <a:lstStyle/>
                    <a:p>
                      <a:pPr algn="just">
                        <a:lnSpc>
                          <a:spcPct val="120000"/>
                        </a:lnSpc>
                      </a:pPr>
                      <a:r>
                        <a:rPr lang="de-DE" sz="1050" b="0" dirty="0">
                          <a:solidFill>
                            <a:srgbClr val="000000"/>
                          </a:solidFill>
                          <a:effectLst/>
                        </a:rPr>
                        <a:t> </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A</a:t>
                      </a:r>
                    </a:p>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ϕ</a:t>
                      </a:r>
                      <a:r>
                        <a:rPr lang="de-DE" sz="1050" b="0" baseline="-25000" dirty="0">
                          <a:solidFill>
                            <a:srgbClr val="000000"/>
                          </a:solidFill>
                          <a:effectLst/>
                        </a:rPr>
                        <a:t>25</a:t>
                      </a:r>
                      <a:r>
                        <a:rPr lang="de-DE" sz="1050" b="0" dirty="0">
                          <a:solidFill>
                            <a:srgbClr val="000000"/>
                          </a:solidFill>
                          <a:effectLst/>
                        </a:rPr>
                        <a:t> </a:t>
                      </a:r>
                    </a:p>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M</a:t>
                      </a:r>
                    </a:p>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b</a:t>
                      </a:r>
                    </a:p>
                    <a:p>
                      <a:pPr algn="ctr">
                        <a:lnSpc>
                          <a:spcPct val="120000"/>
                        </a:lnSpc>
                      </a:pPr>
                      <a:r>
                        <a:rPr lang="de-DE" sz="1050" b="0" dirty="0">
                          <a:solidFill>
                            <a:srgbClr val="000000"/>
                          </a:solidFill>
                          <a:effectLst/>
                        </a:rPr>
                        <a:t>[m]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err="1">
                          <a:solidFill>
                            <a:srgbClr val="000000"/>
                          </a:solidFill>
                          <a:effectLst/>
                        </a:rPr>
                        <a:t>m</a:t>
                      </a:r>
                      <a:r>
                        <a:rPr lang="de-DE" sz="1050" b="0" baseline="-25000" dirty="0" err="1">
                          <a:solidFill>
                            <a:srgbClr val="000000"/>
                          </a:solidFill>
                          <a:effectLst/>
                        </a:rPr>
                        <a:t>MTO</a:t>
                      </a:r>
                      <a:endParaRPr lang="de-DE" sz="1050" b="0" dirty="0">
                        <a:solidFill>
                          <a:srgbClr val="000000"/>
                        </a:solidFill>
                        <a:effectLst/>
                      </a:endParaRPr>
                    </a:p>
                    <a:p>
                      <a:pPr algn="ctr">
                        <a:lnSpc>
                          <a:spcPct val="120000"/>
                        </a:lnSpc>
                      </a:pPr>
                      <a:r>
                        <a:rPr lang="de-DE" sz="1050" b="0" dirty="0">
                          <a:solidFill>
                            <a:srgbClr val="000000"/>
                          </a:solidFill>
                          <a:effectLst/>
                        </a:rPr>
                        <a:t>[kg]</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S</a:t>
                      </a:r>
                      <a:r>
                        <a:rPr lang="de-DE" sz="1050" b="0" baseline="-25000" dirty="0">
                          <a:solidFill>
                            <a:srgbClr val="000000"/>
                          </a:solidFill>
                          <a:effectLst/>
                        </a:rPr>
                        <a:t>W</a:t>
                      </a:r>
                      <a:endParaRPr lang="de-DE" sz="1050" b="0" dirty="0">
                        <a:solidFill>
                          <a:srgbClr val="000000"/>
                        </a:solidFill>
                        <a:effectLst/>
                      </a:endParaRPr>
                    </a:p>
                    <a:p>
                      <a:pPr algn="ctr">
                        <a:lnSpc>
                          <a:spcPct val="120000"/>
                        </a:lnSpc>
                      </a:pPr>
                      <a:r>
                        <a:rPr lang="de-DE" sz="1050" b="0" dirty="0">
                          <a:solidFill>
                            <a:srgbClr val="000000"/>
                          </a:solidFill>
                          <a:effectLst/>
                        </a:rPr>
                        <a:t>[m</a:t>
                      </a:r>
                      <a:r>
                        <a:rPr lang="de-DE" sz="1050" b="0" baseline="30000" dirty="0">
                          <a:solidFill>
                            <a:srgbClr val="000000"/>
                          </a:solidFill>
                          <a:effectLst/>
                        </a:rPr>
                        <a:t>2</a:t>
                      </a: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m</a:t>
                      </a:r>
                      <a:r>
                        <a:rPr lang="de-DE" sz="1050" b="0" baseline="-25000" dirty="0">
                          <a:solidFill>
                            <a:srgbClr val="000000"/>
                          </a:solidFill>
                          <a:effectLst/>
                        </a:rPr>
                        <a:t>W</a:t>
                      </a:r>
                      <a:endParaRPr lang="de-DE" sz="1050" b="0" dirty="0">
                        <a:solidFill>
                          <a:srgbClr val="000000"/>
                        </a:solidFill>
                        <a:effectLst/>
                      </a:endParaRPr>
                    </a:p>
                    <a:p>
                      <a:pPr algn="ctr">
                        <a:lnSpc>
                          <a:spcPct val="120000"/>
                        </a:lnSpc>
                      </a:pPr>
                      <a:r>
                        <a:rPr lang="de-DE" sz="1050" b="0" dirty="0">
                          <a:solidFill>
                            <a:srgbClr val="000000"/>
                          </a:solidFill>
                          <a:effectLst/>
                        </a:rPr>
                        <a:t>[kg]</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err="1">
                          <a:solidFill>
                            <a:srgbClr val="000000"/>
                          </a:solidFill>
                          <a:effectLst/>
                        </a:rPr>
                        <a:t>C</a:t>
                      </a:r>
                      <a:r>
                        <a:rPr lang="de-DE" sz="1050" b="0" baseline="-25000" dirty="0" err="1">
                          <a:solidFill>
                            <a:srgbClr val="000000"/>
                          </a:solidFill>
                          <a:effectLst/>
                        </a:rPr>
                        <a:t>DOC,min</a:t>
                      </a:r>
                      <a:r>
                        <a:rPr lang="de-DE" sz="1050" b="0" dirty="0">
                          <a:solidFill>
                            <a:srgbClr val="000000"/>
                          </a:solidFill>
                          <a:effectLst/>
                        </a:rPr>
                        <a:t> [€/NM/t]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 d</a:t>
                      </a:r>
                      <a:r>
                        <a:rPr lang="en-US" sz="1050" b="0" dirty="0" err="1">
                          <a:solidFill>
                            <a:srgbClr val="000000"/>
                          </a:solidFill>
                          <a:effectLst/>
                        </a:rPr>
                        <a:t>ifference</a:t>
                      </a:r>
                      <a:r>
                        <a:rPr lang="en-US" sz="1050" b="0" dirty="0">
                          <a:solidFill>
                            <a:srgbClr val="000000"/>
                          </a:solidFill>
                          <a:effectLst/>
                        </a:rPr>
                        <a:t> in DOC after optimization</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129883632"/>
                  </a:ext>
                </a:extLst>
              </a:tr>
              <a:tr h="190800">
                <a:tc>
                  <a:txBody>
                    <a:bodyPr/>
                    <a:lstStyle/>
                    <a:p>
                      <a:pPr algn="just">
                        <a:lnSpc>
                          <a:spcPct val="120000"/>
                        </a:lnSpc>
                      </a:pPr>
                      <a:r>
                        <a:rPr lang="de-DE" sz="1050" b="0" dirty="0">
                          <a:solidFill>
                            <a:srgbClr val="000000"/>
                          </a:solidFill>
                          <a:effectLst/>
                        </a:rPr>
                        <a:t>f (A, ϕ</a:t>
                      </a:r>
                      <a:r>
                        <a:rPr lang="de-DE" sz="1050" b="0" baseline="-25000" dirty="0">
                          <a:solidFill>
                            <a:srgbClr val="000000"/>
                          </a:solidFill>
                          <a:effectLst/>
                        </a:rPr>
                        <a:t>25</a:t>
                      </a:r>
                      <a:r>
                        <a:rPr lang="de-DE" sz="1050" b="0" dirty="0">
                          <a:solidFill>
                            <a:srgbClr val="000000"/>
                          </a:solidFill>
                          <a:effectLst/>
                        </a:rPr>
                        <a:t>, 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13,22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13,22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0,69</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1" dirty="0">
                          <a:solidFill>
                            <a:srgbClr val="000000"/>
                          </a:solidFill>
                          <a:effectLst/>
                          <a:highlight>
                            <a:srgbClr val="FFFF00"/>
                          </a:highlight>
                        </a:rPr>
                        <a:t>39,35</a:t>
                      </a:r>
                      <a:endParaRPr lang="de-DE" sz="1050" b="1"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75507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117,06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7650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1,16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-1,98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538529253"/>
                  </a:ext>
                </a:extLst>
              </a:tr>
            </a:tbl>
          </a:graphicData>
        </a:graphic>
      </p:graphicFrame>
      <p:sp>
        <p:nvSpPr>
          <p:cNvPr id="8" name="Text Box 7">
            <a:extLst>
              <a:ext uri="{FF2B5EF4-FFF2-40B4-BE49-F238E27FC236}">
                <a16:creationId xmlns:a16="http://schemas.microsoft.com/office/drawing/2014/main" id="{B2D1C321-1342-159A-497F-6A9657112050}"/>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a:solidFill>
                  <a:srgbClr val="000000"/>
                </a:solidFill>
                <a:latin typeface="Arial" pitchFamily="34" charset="0"/>
              </a:rPr>
              <a:t>Wing Design Optimized in Aircraft Design with OPerA</a:t>
            </a:r>
          </a:p>
        </p:txBody>
      </p:sp>
    </p:spTree>
    <p:extLst>
      <p:ext uri="{BB962C8B-B14F-4D97-AF65-F5344CB8AC3E}">
        <p14:creationId xmlns:p14="http://schemas.microsoft.com/office/powerpoint/2010/main" val="1612589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1"/>
          <p:cNvSpPr txBox="1">
            <a:spLocks noChangeArrowheads="1"/>
          </p:cNvSpPr>
          <p:nvPr/>
        </p:nvSpPr>
        <p:spPr bwMode="auto">
          <a:xfrm>
            <a:off x="263526" y="2038519"/>
            <a:ext cx="8616950" cy="2410916"/>
          </a:xfrm>
          <a:prstGeom prst="rect">
            <a:avLst/>
          </a:prstGeom>
          <a:noFill/>
          <a:ln w="9525">
            <a:noFill/>
            <a:miter lim="800000"/>
            <a:headEnd/>
            <a:tailEnd/>
          </a:ln>
        </p:spPr>
        <p:txBody>
          <a:bodyPr>
            <a:spAutoFit/>
          </a:bodyPr>
          <a:lstStyle/>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dirty="0">
                <a:solidFill>
                  <a:srgbClr val="000000"/>
                </a:solidFill>
                <a:latin typeface="Arial" pitchFamily="34" charset="0"/>
                <a:cs typeface="Arial" pitchFamily="34" charset="0"/>
              </a:rPr>
              <a:t>Comparison of </a:t>
            </a:r>
          </a:p>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a:solidFill>
                  <a:srgbClr val="000000"/>
                </a:solidFill>
                <a:latin typeface="Arial" pitchFamily="34" charset="0"/>
                <a:cs typeface="Arial" pitchFamily="34" charset="0"/>
              </a:rPr>
              <a:t>the Results of </a:t>
            </a:r>
            <a:r>
              <a:rPr lang="en-US" sz="4800" b="1" dirty="0">
                <a:solidFill>
                  <a:srgbClr val="000000"/>
                </a:solidFill>
                <a:latin typeface="Arial" pitchFamily="34" charset="0"/>
                <a:cs typeface="Arial" pitchFamily="34" charset="0"/>
              </a:rPr>
              <a:t>
Wing-MDO and </a:t>
            </a:r>
            <a:r>
              <a:rPr lang="en-US" sz="4800" b="1" dirty="0" err="1">
                <a:solidFill>
                  <a:srgbClr val="000000"/>
                </a:solidFill>
                <a:latin typeface="Arial" pitchFamily="34" charset="0"/>
                <a:cs typeface="Arial" pitchFamily="34" charset="0"/>
              </a:rPr>
              <a:t>OPerA</a:t>
            </a:r>
            <a:endParaRPr lang="en-US" sz="4800" b="1" dirty="0">
              <a:solidFill>
                <a:srgbClr val="000000"/>
              </a:solidFill>
              <a:latin typeface="Arial" pitchFamily="34" charset="0"/>
              <a:cs typeface="Arial" pitchFamily="34" charset="0"/>
            </a:endParaRPr>
          </a:p>
        </p:txBody>
      </p:sp>
      <p:sp>
        <p:nvSpPr>
          <p:cNvPr id="2" name="Text Box 7">
            <a:extLst>
              <a:ext uri="{FF2B5EF4-FFF2-40B4-BE49-F238E27FC236}">
                <a16:creationId xmlns:a16="http://schemas.microsoft.com/office/drawing/2014/main" id="{C63DFF50-F82E-6752-BA52-ED5D1430EB48}"/>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dirty="0">
                <a:solidFill>
                  <a:srgbClr val="000000"/>
                </a:solidFill>
                <a:latin typeface="Arial" pitchFamily="34" charset="0"/>
              </a:rPr>
              <a:t>Wing Design Regarding Mass and Drag</a:t>
            </a:r>
            <a:endParaRPr lang="de-DE" sz="1200" b="1" dirty="0">
              <a:solidFill>
                <a:srgbClr val="000000"/>
              </a:solidFill>
              <a:latin typeface="Arial" pitchFamily="34" charset="0"/>
            </a:endParaRPr>
          </a:p>
        </p:txBody>
      </p:sp>
    </p:spTree>
    <p:extLst>
      <p:ext uri="{BB962C8B-B14F-4D97-AF65-F5344CB8AC3E}">
        <p14:creationId xmlns:p14="http://schemas.microsoft.com/office/powerpoint/2010/main" val="30920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de-DE" sz="2000" b="1" dirty="0">
                <a:solidFill>
                  <a:srgbClr val="000000"/>
                </a:solidFill>
                <a:latin typeface="Arial" panose="020B0604020202020204" pitchFamily="34" charset="0"/>
                <a:ea typeface="Times New Roman" panose="02020603050405020304" pitchFamily="18" charset="0"/>
                <a:cs typeface="Arial" panose="020B0604020202020204" pitchFamily="34" charset="0"/>
              </a:rPr>
              <a:t>Wing-MDO vs. </a:t>
            </a:r>
            <a:r>
              <a:rPr lang="de-DE" sz="20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OPerA</a:t>
            </a:r>
            <a:endParaRPr lang="de-DE" sz="2000" b="1" dirty="0">
              <a:solidFill>
                <a:srgbClr val="000000"/>
              </a:solidFill>
              <a:latin typeface="Arial" panose="020B0604020202020204" pitchFamily="34" charset="0"/>
              <a:cs typeface="Arial" panose="020B0604020202020204" pitchFamily="34" charset="0"/>
            </a:endParaRPr>
          </a:p>
        </p:txBody>
      </p:sp>
      <p:sp>
        <p:nvSpPr>
          <p:cNvPr id="5"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marL="358775" lvl="2" indent="-358775">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b="1" dirty="0">
                <a:solidFill>
                  <a:srgbClr val="000000"/>
                </a:solidFill>
                <a:latin typeface="Arial" pitchFamily="34" charset="0"/>
                <a:cs typeface="Arial" pitchFamily="34" charset="0"/>
              </a:rPr>
              <a:t>Comparison of the Results of Wing-MDO and </a:t>
            </a:r>
            <a:r>
              <a:rPr lang="en-US" sz="1200" b="1" dirty="0" err="1">
                <a:solidFill>
                  <a:srgbClr val="000000"/>
                </a:solidFill>
                <a:latin typeface="Arial" pitchFamily="34" charset="0"/>
                <a:cs typeface="Arial" pitchFamily="34" charset="0"/>
              </a:rPr>
              <a:t>OPerA</a:t>
            </a:r>
            <a:endParaRPr lang="de-DE" sz="1200" b="1" dirty="0">
              <a:solidFill>
                <a:srgbClr val="000000"/>
              </a:solidFill>
              <a:latin typeface="Arial" pitchFamily="34" charset="0"/>
              <a:cs typeface="Arial" pitchFamily="34" charset="0"/>
            </a:endParaRPr>
          </a:p>
        </p:txBody>
      </p:sp>
      <p:sp>
        <p:nvSpPr>
          <p:cNvPr id="2" name="Rectangle 2">
            <a:extLst>
              <a:ext uri="{FF2B5EF4-FFF2-40B4-BE49-F238E27FC236}">
                <a16:creationId xmlns:a16="http://schemas.microsoft.com/office/drawing/2014/main" id="{A2D4AAD2-A237-19F6-2406-3B1AFB06FF54}"/>
              </a:ext>
            </a:extLst>
          </p:cNvPr>
          <p:cNvSpPr txBox="1">
            <a:spLocks noChangeArrowheads="1"/>
          </p:cNvSpPr>
          <p:nvPr/>
        </p:nvSpPr>
        <p:spPr bwMode="auto">
          <a:xfrm>
            <a:off x="516731" y="1948870"/>
            <a:ext cx="8110538" cy="4194172"/>
          </a:xfrm>
          <a:prstGeom prst="rect">
            <a:avLst/>
          </a:prstGeom>
          <a:noFill/>
          <a:ln w="9525">
            <a:noFill/>
            <a:round/>
            <a:headEnd/>
            <a:tailEnd/>
          </a:ln>
        </p:spPr>
        <p:txBody>
          <a:bodyPr lIns="90000" tIns="46800" rIns="90000" bIns="46800"/>
          <a:lstStyle/>
          <a:p>
            <a:pPr marL="285750" indent="-285750" algn="just">
              <a:lnSpc>
                <a:spcPct val="120000"/>
              </a:lnSpc>
              <a:buFont typeface="Arial" panose="020B0604020202020204" pitchFamily="34" charset="0"/>
              <a:buChar char="●"/>
            </a:pPr>
            <a:r>
              <a:rPr lang="en-US" sz="1400">
                <a:solidFill>
                  <a:srgbClr val="000000"/>
                </a:solidFill>
                <a:latin typeface="Arial" panose="020B0604020202020204" pitchFamily="34" charset="0"/>
                <a:ea typeface="Times New Roman" panose="02020603050405020304" pitchFamily="18" charset="0"/>
                <a:cs typeface="Arial" panose="020B0604020202020204" pitchFamily="34" charset="0"/>
              </a:rPr>
              <a:t>Results to minimize drag, fuel mass, take-off mass, and DOC of a cantilever wing based on the A320-200</a:t>
            </a:r>
          </a:p>
          <a:p>
            <a:pPr marL="285750" indent="-285750" algn="just">
              <a:lnSpc>
                <a:spcPct val="120000"/>
              </a:lnSpc>
              <a:buFont typeface="Arial" panose="020B0604020202020204" pitchFamily="34" charset="0"/>
              <a:buChar char="•"/>
            </a:pPr>
            <a:endPar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algn="just">
              <a:lnSpc>
                <a:spcPct val="50000"/>
              </a:lnSpc>
            </a:pPr>
            <a:endParaRPr lang="en-US" sz="1400" dirty="0">
              <a:solidFill>
                <a:srgbClr val="000000"/>
              </a:solidFill>
              <a:latin typeface="Arial" panose="020B0604020202020204" pitchFamily="34" charset="0"/>
              <a:cs typeface="Arial" panose="020B0604020202020204" pitchFamily="34" charset="0"/>
            </a:endParaRPr>
          </a:p>
          <a:p>
            <a:pPr algn="just">
              <a:lnSpc>
                <a:spcPct val="50000"/>
              </a:lnSpc>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Comparable results of Wing-MDO and </a:t>
            </a:r>
            <a:r>
              <a:rPr lang="en-US" sz="1400" dirty="0" err="1">
                <a:solidFill>
                  <a:srgbClr val="000000"/>
                </a:solidFill>
                <a:latin typeface="Arial" panose="020B0604020202020204" pitchFamily="34" charset="0"/>
                <a:cs typeface="Arial" panose="020B0604020202020204" pitchFamily="34" charset="0"/>
              </a:rPr>
              <a:t>OPerA</a:t>
            </a: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Selection of tool depending on the specific objective function:</a:t>
            </a:r>
          </a:p>
          <a:p>
            <a:pPr marL="742950" lvl="1" indent="-285750" algn="just">
              <a:lnSpc>
                <a:spcPct val="120000"/>
              </a:lnSpc>
              <a:buFont typeface="Symbol" panose="05050102010706020507" pitchFamily="18" charset="2"/>
              <a:buChar char="-"/>
            </a:pPr>
            <a:r>
              <a:rPr lang="en-US" sz="1400" dirty="0">
                <a:solidFill>
                  <a:srgbClr val="000000"/>
                </a:solidFill>
                <a:latin typeface="Arial" panose="020B0604020202020204" pitchFamily="34" charset="0"/>
                <a:cs typeface="Arial" panose="020B0604020202020204" pitchFamily="34" charset="0"/>
              </a:rPr>
              <a:t>Drag minimization: Wing-MDO-1 due to faster calculation.</a:t>
            </a:r>
          </a:p>
          <a:p>
            <a:pPr marL="742950" lvl="1" indent="-285750" algn="just">
              <a:lnSpc>
                <a:spcPct val="120000"/>
              </a:lnSpc>
              <a:buFont typeface="Symbol" panose="05050102010706020507" pitchFamily="18" charset="2"/>
              <a:buChar char="-"/>
            </a:pPr>
            <a:r>
              <a:rPr lang="en-US" sz="1400" dirty="0">
                <a:solidFill>
                  <a:srgbClr val="000000"/>
                </a:solidFill>
                <a:latin typeface="Arial" panose="020B0604020202020204" pitchFamily="34" charset="0"/>
                <a:cs typeface="Arial" panose="020B0604020202020204" pitchFamily="34" charset="0"/>
              </a:rPr>
              <a:t>Minimization of take-off mass (proxy for DOC): Wing-MDO-2 is suitable (not Wing-MDO-1).</a:t>
            </a:r>
          </a:p>
          <a:p>
            <a:pPr marL="742950" lvl="1" indent="-285750" algn="just">
              <a:lnSpc>
                <a:spcPct val="120000"/>
              </a:lnSpc>
              <a:buFont typeface="Symbol" panose="05050102010706020507" pitchFamily="18" charset="2"/>
              <a:buChar char="-"/>
            </a:pPr>
            <a:r>
              <a:rPr lang="en-US" sz="1400" dirty="0">
                <a:solidFill>
                  <a:srgbClr val="000000"/>
                </a:solidFill>
                <a:latin typeface="Arial" panose="020B0604020202020204" pitchFamily="34" charset="0"/>
                <a:cs typeface="Arial" panose="020B0604020202020204" pitchFamily="34" charset="0"/>
              </a:rPr>
              <a:t>Complete aircraft design with many parameters and DOC calculation: Use </a:t>
            </a:r>
            <a:r>
              <a:rPr lang="en-US" sz="1400" dirty="0" err="1">
                <a:solidFill>
                  <a:srgbClr val="000000"/>
                </a:solidFill>
                <a:latin typeface="Arial" panose="020B0604020202020204" pitchFamily="34" charset="0"/>
                <a:cs typeface="Arial" panose="020B0604020202020204" pitchFamily="34" charset="0"/>
              </a:rPr>
              <a:t>OPerA</a:t>
            </a:r>
            <a:r>
              <a:rPr lang="en-US" sz="1400" dirty="0">
                <a:solidFill>
                  <a:srgbClr val="000000"/>
                </a:solidFill>
                <a:latin typeface="Arial" panose="020B0604020202020204" pitchFamily="34" charset="0"/>
                <a:cs typeface="Arial" panose="020B0604020202020204" pitchFamily="34" charset="0"/>
              </a:rPr>
              <a:t>.</a:t>
            </a:r>
          </a:p>
          <a:p>
            <a:pPr algn="just">
              <a:lnSpc>
                <a:spcPct val="120000"/>
              </a:lnSpc>
            </a:pPr>
            <a:endParaRPr lang="en-US" sz="1400" u="sng" dirty="0">
              <a:solidFill>
                <a:srgbClr val="000000"/>
              </a:solidFill>
              <a:latin typeface="Arial" panose="020B0604020202020204" pitchFamily="34" charset="0"/>
              <a:cs typeface="Arial" panose="020B0604020202020204" pitchFamily="34" charset="0"/>
            </a:endParaRPr>
          </a:p>
          <a:p>
            <a:pPr algn="just">
              <a:lnSpc>
                <a:spcPct val="120000"/>
              </a:lnSpc>
            </a:pPr>
            <a:endParaRPr lang="en-US" sz="1400" u="sng" dirty="0">
              <a:solidFill>
                <a:srgbClr val="000000"/>
              </a:solidFill>
              <a:latin typeface="Arial" panose="020B0604020202020204" pitchFamily="34" charset="0"/>
              <a:cs typeface="Arial" panose="020B0604020202020204" pitchFamily="34" charset="0"/>
            </a:endParaRPr>
          </a:p>
        </p:txBody>
      </p:sp>
      <p:graphicFrame>
        <p:nvGraphicFramePr>
          <p:cNvPr id="6" name="Tabelle 5">
            <a:extLst>
              <a:ext uri="{FF2B5EF4-FFF2-40B4-BE49-F238E27FC236}">
                <a16:creationId xmlns:a16="http://schemas.microsoft.com/office/drawing/2014/main" id="{074DEBCA-0C37-D578-D54F-D212E45D2E27}"/>
              </a:ext>
            </a:extLst>
          </p:cNvPr>
          <p:cNvGraphicFramePr>
            <a:graphicFrameLocks noGrp="1"/>
          </p:cNvGraphicFramePr>
          <p:nvPr>
            <p:extLst>
              <p:ext uri="{D42A27DB-BD31-4B8C-83A1-F6EECF244321}">
                <p14:modId xmlns:p14="http://schemas.microsoft.com/office/powerpoint/2010/main" val="1628652752"/>
              </p:ext>
            </p:extLst>
          </p:nvPr>
        </p:nvGraphicFramePr>
        <p:xfrm>
          <a:off x="972000" y="2567808"/>
          <a:ext cx="7199998" cy="1504080"/>
        </p:xfrm>
        <a:graphic>
          <a:graphicData uri="http://schemas.openxmlformats.org/drawingml/2006/table">
            <a:tbl>
              <a:tblPr firstRow="1" firstCol="1" bandRow="1">
                <a:tableStyleId>{D27102A9-8310-4765-A935-A1911B00CA55}</a:tableStyleId>
              </a:tblPr>
              <a:tblGrid>
                <a:gridCol w="1408068">
                  <a:extLst>
                    <a:ext uri="{9D8B030D-6E8A-4147-A177-3AD203B41FA5}">
                      <a16:colId xmlns:a16="http://schemas.microsoft.com/office/drawing/2014/main" val="3459286244"/>
                    </a:ext>
                  </a:extLst>
                </a:gridCol>
                <a:gridCol w="693646">
                  <a:extLst>
                    <a:ext uri="{9D8B030D-6E8A-4147-A177-3AD203B41FA5}">
                      <a16:colId xmlns:a16="http://schemas.microsoft.com/office/drawing/2014/main" val="258102486"/>
                    </a:ext>
                  </a:extLst>
                </a:gridCol>
                <a:gridCol w="686898">
                  <a:extLst>
                    <a:ext uri="{9D8B030D-6E8A-4147-A177-3AD203B41FA5}">
                      <a16:colId xmlns:a16="http://schemas.microsoft.com/office/drawing/2014/main" val="2370798258"/>
                    </a:ext>
                  </a:extLst>
                </a:gridCol>
                <a:gridCol w="630198">
                  <a:extLst>
                    <a:ext uri="{9D8B030D-6E8A-4147-A177-3AD203B41FA5}">
                      <a16:colId xmlns:a16="http://schemas.microsoft.com/office/drawing/2014/main" val="506979818"/>
                    </a:ext>
                  </a:extLst>
                </a:gridCol>
                <a:gridCol w="630198">
                  <a:extLst>
                    <a:ext uri="{9D8B030D-6E8A-4147-A177-3AD203B41FA5}">
                      <a16:colId xmlns:a16="http://schemas.microsoft.com/office/drawing/2014/main" val="2746057031"/>
                    </a:ext>
                  </a:extLst>
                </a:gridCol>
                <a:gridCol w="630198">
                  <a:extLst>
                    <a:ext uri="{9D8B030D-6E8A-4147-A177-3AD203B41FA5}">
                      <a16:colId xmlns:a16="http://schemas.microsoft.com/office/drawing/2014/main" val="2195412650"/>
                    </a:ext>
                  </a:extLst>
                </a:gridCol>
                <a:gridCol w="630198">
                  <a:extLst>
                    <a:ext uri="{9D8B030D-6E8A-4147-A177-3AD203B41FA5}">
                      <a16:colId xmlns:a16="http://schemas.microsoft.com/office/drawing/2014/main" val="3548339971"/>
                    </a:ext>
                  </a:extLst>
                </a:gridCol>
                <a:gridCol w="630198">
                  <a:extLst>
                    <a:ext uri="{9D8B030D-6E8A-4147-A177-3AD203B41FA5}">
                      <a16:colId xmlns:a16="http://schemas.microsoft.com/office/drawing/2014/main" val="1780904305"/>
                    </a:ext>
                  </a:extLst>
                </a:gridCol>
                <a:gridCol w="630198">
                  <a:extLst>
                    <a:ext uri="{9D8B030D-6E8A-4147-A177-3AD203B41FA5}">
                      <a16:colId xmlns:a16="http://schemas.microsoft.com/office/drawing/2014/main" val="1587701363"/>
                    </a:ext>
                  </a:extLst>
                </a:gridCol>
                <a:gridCol w="630198">
                  <a:extLst>
                    <a:ext uri="{9D8B030D-6E8A-4147-A177-3AD203B41FA5}">
                      <a16:colId xmlns:a16="http://schemas.microsoft.com/office/drawing/2014/main" val="3766280752"/>
                    </a:ext>
                  </a:extLst>
                </a:gridCol>
              </a:tblGrid>
              <a:tr h="228600">
                <a:tc>
                  <a:txBody>
                    <a:bodyPr/>
                    <a:lstStyle/>
                    <a:p>
                      <a:r>
                        <a:rPr lang="de-DE" sz="1050" b="0" dirty="0">
                          <a:solidFill>
                            <a:srgbClr val="000000"/>
                          </a:solidFill>
                          <a:effectLst/>
                        </a:rPr>
                        <a:t> </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b"/>
                </a:tc>
                <a:tc gridSpan="2">
                  <a:txBody>
                    <a:bodyPr/>
                    <a:lstStyle/>
                    <a:p>
                      <a:pPr marL="0" algn="ctr" defTabSz="914400" rtl="0" eaLnBrk="1" latinLnBrk="0" hangingPunct="1"/>
                      <a:r>
                        <a:rPr lang="en-US" sz="1050" b="0" kern="1200" dirty="0">
                          <a:solidFill>
                            <a:srgbClr val="000000"/>
                          </a:solidFill>
                          <a:effectLst/>
                          <a:latin typeface="+mn-lt"/>
                          <a:ea typeface="+mn-ea"/>
                          <a:cs typeface="+mn-cs"/>
                        </a:rPr>
                        <a:t>Objective functions with % difference after optimization</a:t>
                      </a:r>
                      <a:endParaRPr lang="de-DE" sz="1050" b="0" kern="1200" dirty="0">
                        <a:solidFill>
                          <a:srgbClr val="000000"/>
                        </a:solidFill>
                        <a:effectLst/>
                        <a:latin typeface="+mn-lt"/>
                        <a:ea typeface="+mn-ea"/>
                        <a:cs typeface="+mn-cs"/>
                      </a:endParaRPr>
                    </a:p>
                  </a:txBody>
                  <a:tcPr marL="44450" marR="44450" marT="0" marB="0" anchor="ctr"/>
                </a:tc>
                <a:tc hMerge="1">
                  <a:txBody>
                    <a:bodyPr/>
                    <a:lstStyle/>
                    <a:p>
                      <a:endParaRPr lang="de-DE"/>
                    </a:p>
                  </a:txBody>
                  <a:tcPr/>
                </a:tc>
                <a:tc>
                  <a:txBody>
                    <a:bodyPr/>
                    <a:lstStyle/>
                    <a:p>
                      <a:pPr algn="ctr"/>
                      <a:r>
                        <a:rPr lang="de-DE" sz="1050" b="0" dirty="0">
                          <a:solidFill>
                            <a:srgbClr val="000000"/>
                          </a:solidFill>
                          <a:effectLst/>
                        </a:rPr>
                        <a:t>b</a:t>
                      </a:r>
                    </a:p>
                    <a:p>
                      <a:pPr algn="ctr"/>
                      <a:r>
                        <a:rPr lang="de-DE" sz="1050" b="0" dirty="0">
                          <a:solidFill>
                            <a:srgbClr val="000000"/>
                          </a:solidFill>
                          <a:effectLst/>
                        </a:rPr>
                        <a:t>[m]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ϕ</a:t>
                      </a:r>
                      <a:r>
                        <a:rPr lang="de-DE" sz="1050" b="0" baseline="-25000" dirty="0">
                          <a:solidFill>
                            <a:srgbClr val="000000"/>
                          </a:solidFill>
                          <a:effectLst/>
                        </a:rPr>
                        <a:t>25</a:t>
                      </a:r>
                      <a:endParaRPr lang="de-DE" sz="1050" b="0" dirty="0">
                        <a:solidFill>
                          <a:srgbClr val="000000"/>
                        </a:solidFill>
                        <a:effectLst/>
                      </a:endParaRPr>
                    </a:p>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M</a:t>
                      </a:r>
                    </a:p>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lnSpc>
                          <a:spcPct val="120000"/>
                        </a:lnSpc>
                      </a:pPr>
                      <a:r>
                        <a:rPr lang="de-DE" sz="1050" b="0" dirty="0">
                          <a:solidFill>
                            <a:srgbClr val="000000"/>
                          </a:solidFill>
                          <a:effectLst/>
                        </a:rPr>
                        <a:t>A</a:t>
                      </a:r>
                    </a:p>
                    <a:p>
                      <a:pPr algn="ct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lnSpc>
                          <a:spcPct val="120000"/>
                        </a:lnSpc>
                      </a:pPr>
                      <a:r>
                        <a:rPr lang="de-DE" sz="1050" b="0" dirty="0" err="1">
                          <a:solidFill>
                            <a:srgbClr val="000000"/>
                          </a:solidFill>
                          <a:effectLst/>
                        </a:rPr>
                        <a:t>m</a:t>
                      </a:r>
                      <a:r>
                        <a:rPr lang="de-DE" sz="1050" b="0" baseline="-25000" dirty="0" err="1">
                          <a:solidFill>
                            <a:srgbClr val="000000"/>
                          </a:solidFill>
                          <a:effectLst/>
                        </a:rPr>
                        <a:t>MTO</a:t>
                      </a:r>
                      <a:endParaRPr lang="de-DE" sz="1050" b="0" dirty="0">
                        <a:solidFill>
                          <a:srgbClr val="000000"/>
                        </a:solidFill>
                        <a:effectLst/>
                      </a:endParaRPr>
                    </a:p>
                    <a:p>
                      <a:pPr algn="ctr"/>
                      <a:r>
                        <a:rPr lang="de-DE" sz="1050" b="0" dirty="0">
                          <a:solidFill>
                            <a:srgbClr val="000000"/>
                          </a:solidFill>
                          <a:effectLst/>
                        </a:rPr>
                        <a:t>[kg]</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lnSpc>
                          <a:spcPct val="120000"/>
                        </a:lnSpc>
                      </a:pPr>
                      <a:r>
                        <a:rPr lang="de-DE" sz="1050" b="0" dirty="0">
                          <a:solidFill>
                            <a:srgbClr val="000000"/>
                          </a:solidFill>
                          <a:effectLst/>
                        </a:rPr>
                        <a:t>S</a:t>
                      </a:r>
                      <a:r>
                        <a:rPr lang="de-DE" sz="1050" b="0" baseline="-25000" dirty="0">
                          <a:solidFill>
                            <a:srgbClr val="000000"/>
                          </a:solidFill>
                          <a:effectLst/>
                        </a:rPr>
                        <a:t>W</a:t>
                      </a:r>
                      <a:endParaRPr lang="de-DE" sz="1050" b="0" dirty="0">
                        <a:solidFill>
                          <a:srgbClr val="000000"/>
                        </a:solidFill>
                        <a:effectLst/>
                      </a:endParaRPr>
                    </a:p>
                    <a:p>
                      <a:pPr algn="ctr"/>
                      <a:r>
                        <a:rPr lang="de-DE" sz="1050" b="0" dirty="0">
                          <a:solidFill>
                            <a:srgbClr val="000000"/>
                          </a:solidFill>
                          <a:effectLst/>
                        </a:rPr>
                        <a:t>[m</a:t>
                      </a:r>
                      <a:r>
                        <a:rPr lang="de-DE" sz="1050" b="0" baseline="30000" dirty="0">
                          <a:solidFill>
                            <a:srgbClr val="000000"/>
                          </a:solidFill>
                          <a:effectLst/>
                        </a:rPr>
                        <a:t>2</a:t>
                      </a: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lnSpc>
                          <a:spcPct val="120000"/>
                        </a:lnSpc>
                      </a:pPr>
                      <a:r>
                        <a:rPr lang="de-DE" sz="1050" b="0" dirty="0">
                          <a:solidFill>
                            <a:srgbClr val="000000"/>
                          </a:solidFill>
                          <a:effectLst/>
                        </a:rPr>
                        <a:t>m</a:t>
                      </a:r>
                      <a:r>
                        <a:rPr lang="de-DE" sz="1050" b="0" baseline="-25000" dirty="0">
                          <a:solidFill>
                            <a:srgbClr val="000000"/>
                          </a:solidFill>
                          <a:effectLst/>
                        </a:rPr>
                        <a:t>W</a:t>
                      </a:r>
                      <a:endParaRPr lang="de-DE" sz="1050" b="0" dirty="0">
                        <a:solidFill>
                          <a:srgbClr val="000000"/>
                        </a:solidFill>
                        <a:effectLst/>
                      </a:endParaRPr>
                    </a:p>
                    <a:p>
                      <a:pPr algn="ctr"/>
                      <a:r>
                        <a:rPr lang="de-DE" sz="1050" b="0" dirty="0">
                          <a:solidFill>
                            <a:srgbClr val="000000"/>
                          </a:solidFill>
                          <a:effectLst/>
                        </a:rPr>
                        <a:t>[kg]</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3880870257"/>
                  </a:ext>
                </a:extLst>
              </a:tr>
              <a:tr h="216000">
                <a:tc>
                  <a:txBody>
                    <a:bodyPr/>
                    <a:lstStyle/>
                    <a:p>
                      <a:r>
                        <a:rPr lang="en-AU" sz="1050" b="0" dirty="0">
                          <a:solidFill>
                            <a:srgbClr val="000000"/>
                          </a:solidFill>
                          <a:effectLst/>
                        </a:rPr>
                        <a:t>f (b, </a:t>
                      </a:r>
                      <a:r>
                        <a:rPr lang="de-DE" sz="1050" b="0" dirty="0">
                          <a:solidFill>
                            <a:srgbClr val="000000"/>
                          </a:solidFill>
                          <a:effectLst/>
                        </a:rPr>
                        <a:t>ϕ</a:t>
                      </a:r>
                      <a:r>
                        <a:rPr lang="en-AU" sz="1050" b="0" baseline="-25000" dirty="0">
                          <a:solidFill>
                            <a:srgbClr val="000000"/>
                          </a:solidFill>
                          <a:effectLst/>
                        </a:rPr>
                        <a:t>25</a:t>
                      </a:r>
                      <a:r>
                        <a:rPr lang="en-AU" sz="1050" b="0" dirty="0">
                          <a:solidFill>
                            <a:srgbClr val="000000"/>
                          </a:solidFill>
                          <a:effectLst/>
                        </a:rPr>
                        <a:t>, M),</a:t>
                      </a:r>
                      <a:r>
                        <a:rPr lang="en-AU" sz="1050" b="0" baseline="-25000" dirty="0">
                          <a:solidFill>
                            <a:srgbClr val="000000"/>
                          </a:solidFill>
                          <a:effectLst/>
                        </a:rPr>
                        <a:t>Wing-MDO-1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err="1">
                          <a:solidFill>
                            <a:srgbClr val="000000"/>
                          </a:solidFill>
                          <a:effectLst/>
                        </a:rPr>
                        <a:t>D</a:t>
                      </a:r>
                      <a:r>
                        <a:rPr lang="de-DE" sz="1050" b="0" baseline="-25000" dirty="0" err="1">
                          <a:solidFill>
                            <a:srgbClr val="000000"/>
                          </a:solidFill>
                          <a:effectLst/>
                        </a:rPr>
                        <a:t>min</a:t>
                      </a:r>
                      <a:endParaRPr lang="de-DE" sz="1050" b="0" baseline="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50" b="1" baseline="0" dirty="0">
                          <a:solidFill>
                            <a:srgbClr val="000000"/>
                          </a:solidFill>
                          <a:effectLst/>
                          <a:highlight>
                            <a:srgbClr val="FFFF00"/>
                          </a:highlight>
                        </a:rPr>
                        <a:t>(-19,85)</a:t>
                      </a:r>
                      <a:endParaRPr lang="de-DE" sz="1050" b="1" baseline="0"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1" dirty="0">
                          <a:solidFill>
                            <a:srgbClr val="000000"/>
                          </a:solidFill>
                          <a:effectLst/>
                          <a:highlight>
                            <a:srgbClr val="FFFF00"/>
                          </a:highlight>
                        </a:rPr>
                        <a:t>52,91</a:t>
                      </a:r>
                      <a:endParaRPr lang="de-DE" sz="1050" b="1"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9,26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0,71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17,38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a:solidFill>
                            <a:srgbClr val="000000"/>
                          </a:solidFill>
                          <a:effectLst/>
                        </a:rPr>
                        <a:t>96738</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161,10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11788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1178902219"/>
                  </a:ext>
                </a:extLst>
              </a:tr>
              <a:tr h="216000">
                <a:tc>
                  <a:txBody>
                    <a:bodyPr/>
                    <a:lstStyle/>
                    <a:p>
                      <a:r>
                        <a:rPr lang="en-AU" sz="1050" b="0" dirty="0">
                          <a:solidFill>
                            <a:srgbClr val="000000"/>
                          </a:solidFill>
                          <a:effectLst/>
                        </a:rPr>
                        <a:t>f (A, </a:t>
                      </a:r>
                      <a:r>
                        <a:rPr lang="de-DE" sz="1050" b="0" dirty="0">
                          <a:solidFill>
                            <a:srgbClr val="000000"/>
                          </a:solidFill>
                          <a:effectLst/>
                        </a:rPr>
                        <a:t>ϕ</a:t>
                      </a:r>
                      <a:r>
                        <a:rPr lang="en-AU" sz="1050" b="0" baseline="-25000" dirty="0">
                          <a:solidFill>
                            <a:srgbClr val="000000"/>
                          </a:solidFill>
                          <a:effectLst/>
                        </a:rPr>
                        <a:t>25</a:t>
                      </a:r>
                      <a:r>
                        <a:rPr lang="en-AU" sz="1050" b="0" dirty="0">
                          <a:solidFill>
                            <a:srgbClr val="000000"/>
                          </a:solidFill>
                          <a:effectLst/>
                        </a:rPr>
                        <a:t>, M),</a:t>
                      </a:r>
                      <a:r>
                        <a:rPr lang="en-AU" sz="1050" b="0" baseline="-25000" dirty="0" err="1">
                          <a:solidFill>
                            <a:srgbClr val="000000"/>
                          </a:solidFill>
                          <a:effectLst/>
                        </a:rPr>
                        <a:t>OPerA</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lnSpc>
                          <a:spcPct val="120000"/>
                        </a:lnSpc>
                      </a:pPr>
                      <a:r>
                        <a:rPr lang="de-DE" sz="1050" b="0" dirty="0" err="1">
                          <a:solidFill>
                            <a:srgbClr val="000000"/>
                          </a:solidFill>
                          <a:effectLst/>
                        </a:rPr>
                        <a:t>m</a:t>
                      </a:r>
                      <a:r>
                        <a:rPr lang="de-DE" sz="1050" b="0" baseline="-25000" dirty="0" err="1">
                          <a:solidFill>
                            <a:srgbClr val="000000"/>
                          </a:solidFill>
                          <a:effectLst/>
                        </a:rPr>
                        <a:t>F,min</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lang="de-DE" sz="1050" b="1" baseline="0" dirty="0">
                          <a:solidFill>
                            <a:srgbClr val="000000"/>
                          </a:solidFill>
                          <a:effectLst/>
                          <a:highlight>
                            <a:srgbClr val="FFFF00"/>
                          </a:highlight>
                        </a:rPr>
                        <a:t>(-21,12 )</a:t>
                      </a:r>
                      <a:endParaRPr lang="de-DE" sz="1050" b="1"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1" dirty="0">
                          <a:solidFill>
                            <a:srgbClr val="000000"/>
                          </a:solidFill>
                          <a:effectLst/>
                          <a:highlight>
                            <a:srgbClr val="FFFF00"/>
                          </a:highlight>
                        </a:rPr>
                        <a:t>49,62</a:t>
                      </a:r>
                      <a:endParaRPr lang="de-DE" sz="1050" b="1"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a:solidFill>
                            <a:srgbClr val="000000"/>
                          </a:solidFill>
                          <a:effectLst/>
                        </a:rPr>
                        <a:t>20,09</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0,68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19,88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a:solidFill>
                            <a:srgbClr val="000000"/>
                          </a:solidFill>
                          <a:effectLst/>
                        </a:rPr>
                        <a:t>77056</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a:solidFill>
                            <a:srgbClr val="000000"/>
                          </a:solidFill>
                          <a:effectLst/>
                        </a:rPr>
                        <a:t>123,83</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9920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3661287074"/>
                  </a:ext>
                </a:extLst>
              </a:tr>
              <a:tr h="216000">
                <a:tc>
                  <a:txBody>
                    <a:bodyPr/>
                    <a:lstStyle/>
                    <a:p>
                      <a:r>
                        <a:rPr lang="en-AU" sz="1050" b="0" dirty="0">
                          <a:solidFill>
                            <a:srgbClr val="000000"/>
                          </a:solidFill>
                          <a:effectLst/>
                        </a:rPr>
                        <a:t>f (b, </a:t>
                      </a:r>
                      <a:r>
                        <a:rPr lang="de-DE" sz="1050" b="0" dirty="0">
                          <a:solidFill>
                            <a:srgbClr val="000000"/>
                          </a:solidFill>
                          <a:effectLst/>
                        </a:rPr>
                        <a:t>ϕ</a:t>
                      </a:r>
                      <a:r>
                        <a:rPr lang="en-AU" sz="1050" b="0" baseline="-25000" dirty="0">
                          <a:solidFill>
                            <a:srgbClr val="000000"/>
                          </a:solidFill>
                          <a:effectLst/>
                        </a:rPr>
                        <a:t>25</a:t>
                      </a:r>
                      <a:r>
                        <a:rPr lang="en-AU" sz="1050" b="0" dirty="0">
                          <a:solidFill>
                            <a:srgbClr val="000000"/>
                          </a:solidFill>
                          <a:effectLst/>
                        </a:rPr>
                        <a:t>, M),</a:t>
                      </a:r>
                      <a:r>
                        <a:rPr lang="en-AU" sz="1050" b="0" baseline="-25000" dirty="0">
                          <a:solidFill>
                            <a:srgbClr val="000000"/>
                          </a:solidFill>
                          <a:effectLst/>
                        </a:rPr>
                        <a:t>Wing-MDO-2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err="1">
                          <a:solidFill>
                            <a:srgbClr val="000000"/>
                          </a:solidFill>
                          <a:effectLst/>
                        </a:rPr>
                        <a:t>m</a:t>
                      </a:r>
                      <a:r>
                        <a:rPr lang="de-DE" sz="1050" b="0" baseline="-25000" dirty="0" err="1">
                          <a:solidFill>
                            <a:srgbClr val="000000"/>
                          </a:solidFill>
                          <a:effectLst/>
                        </a:rPr>
                        <a:t>MTO,min</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50" b="1" baseline="0" dirty="0">
                          <a:solidFill>
                            <a:srgbClr val="000000"/>
                          </a:solidFill>
                          <a:effectLst/>
                          <a:highlight>
                            <a:srgbClr val="00FF00"/>
                          </a:highlight>
                        </a:rPr>
                        <a:t>(-8,76)</a:t>
                      </a:r>
                    </a:p>
                  </a:txBody>
                  <a:tcPr marL="44450" marR="44450" marT="0" marB="0" anchor="ctr"/>
                </a:tc>
                <a:tc>
                  <a:txBody>
                    <a:bodyPr/>
                    <a:lstStyle/>
                    <a:p>
                      <a:pPr algn="ctr"/>
                      <a:r>
                        <a:rPr lang="de-DE" sz="1050" b="1" dirty="0">
                          <a:solidFill>
                            <a:srgbClr val="000000"/>
                          </a:solidFill>
                          <a:effectLst/>
                          <a:highlight>
                            <a:srgbClr val="00FF00"/>
                          </a:highlight>
                        </a:rPr>
                        <a:t>36,65</a:t>
                      </a:r>
                      <a:endParaRPr lang="de-DE" sz="1050" b="1" dirty="0">
                        <a:solidFill>
                          <a:srgbClr val="000000"/>
                        </a:solidFill>
                        <a:effectLst/>
                        <a:highlight>
                          <a:srgbClr val="00FF00"/>
                        </a:highligh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6,95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0,73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12,03</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67065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111,68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6986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433359600"/>
                  </a:ext>
                </a:extLst>
              </a:tr>
              <a:tr h="103816">
                <a:tc>
                  <a:txBody>
                    <a:bodyPr/>
                    <a:lstStyle/>
                    <a:p>
                      <a:r>
                        <a:rPr lang="de-DE" sz="1050" b="0" dirty="0">
                          <a:solidFill>
                            <a:srgbClr val="000000"/>
                          </a:solidFill>
                          <a:effectLst/>
                        </a:rPr>
                        <a:t>f (A, ϕ</a:t>
                      </a:r>
                      <a:r>
                        <a:rPr lang="de-DE" sz="1050" b="0" baseline="-25000" dirty="0">
                          <a:solidFill>
                            <a:srgbClr val="000000"/>
                          </a:solidFill>
                          <a:effectLst/>
                        </a:rPr>
                        <a:t>25</a:t>
                      </a:r>
                      <a:r>
                        <a:rPr lang="de-DE" sz="1050" b="0" dirty="0">
                          <a:solidFill>
                            <a:srgbClr val="000000"/>
                          </a:solidFill>
                          <a:effectLst/>
                        </a:rPr>
                        <a:t>, M),</a:t>
                      </a:r>
                      <a:r>
                        <a:rPr lang="de-DE" sz="1050" b="0" baseline="-25000" dirty="0">
                          <a:solidFill>
                            <a:srgbClr val="000000"/>
                          </a:solidFill>
                          <a:effectLst/>
                        </a:rPr>
                        <a:t>OPerA</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err="1">
                          <a:solidFill>
                            <a:srgbClr val="000000"/>
                          </a:solidFill>
                          <a:effectLst/>
                        </a:rPr>
                        <a:t>m</a:t>
                      </a:r>
                      <a:r>
                        <a:rPr lang="de-DE" sz="1050" b="0" baseline="-25000" dirty="0" err="1">
                          <a:solidFill>
                            <a:srgbClr val="000000"/>
                          </a:solidFill>
                          <a:effectLst/>
                        </a:rPr>
                        <a:t>MTO,min</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50" b="1" baseline="0" dirty="0">
                          <a:solidFill>
                            <a:srgbClr val="000000"/>
                          </a:solidFill>
                          <a:effectLst/>
                          <a:highlight>
                            <a:srgbClr val="00FF00"/>
                          </a:highlight>
                        </a:rPr>
                        <a:t>(-5,29 )</a:t>
                      </a:r>
                      <a:endParaRPr lang="de-DE" sz="1050" b="1" dirty="0">
                        <a:solidFill>
                          <a:srgbClr val="000000"/>
                        </a:solidFill>
                        <a:effectLst/>
                        <a:highlight>
                          <a:srgbClr val="00FF00"/>
                        </a:highligh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1" dirty="0">
                          <a:solidFill>
                            <a:srgbClr val="000000"/>
                          </a:solidFill>
                          <a:effectLst/>
                          <a:highlight>
                            <a:srgbClr val="00FF00"/>
                          </a:highlight>
                        </a:rPr>
                        <a:t>36,65</a:t>
                      </a:r>
                      <a:endParaRPr lang="de-DE" sz="1050" b="1" dirty="0">
                        <a:solidFill>
                          <a:srgbClr val="000000"/>
                        </a:solidFill>
                        <a:effectLst/>
                        <a:highlight>
                          <a:srgbClr val="00FF00"/>
                        </a:highligh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a:solidFill>
                            <a:srgbClr val="000000"/>
                          </a:solidFill>
                          <a:effectLst/>
                        </a:rPr>
                        <a:t>7,04</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a:solidFill>
                            <a:srgbClr val="000000"/>
                          </a:solidFill>
                          <a:effectLst/>
                        </a:rPr>
                        <a:t>0,65</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12,01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73594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111,92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6077</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4289398532"/>
                  </a:ext>
                </a:extLst>
              </a:tr>
              <a:tr h="216000">
                <a:tc>
                  <a:txBody>
                    <a:bodyPr/>
                    <a:lstStyle/>
                    <a:p>
                      <a:r>
                        <a:rPr lang="de-DE" sz="1050" b="0" dirty="0">
                          <a:solidFill>
                            <a:srgbClr val="000000"/>
                          </a:solidFill>
                          <a:effectLst/>
                        </a:rPr>
                        <a:t>f (A, ϕ</a:t>
                      </a:r>
                      <a:r>
                        <a:rPr lang="de-DE" sz="1050" b="0" baseline="-25000" dirty="0">
                          <a:solidFill>
                            <a:srgbClr val="000000"/>
                          </a:solidFill>
                          <a:effectLst/>
                        </a:rPr>
                        <a:t>25</a:t>
                      </a:r>
                      <a:r>
                        <a:rPr lang="de-DE" sz="1050" b="0" dirty="0">
                          <a:solidFill>
                            <a:srgbClr val="000000"/>
                          </a:solidFill>
                          <a:effectLst/>
                        </a:rPr>
                        <a:t>, M),</a:t>
                      </a:r>
                      <a:r>
                        <a:rPr lang="de-DE" sz="1050" b="0" baseline="-25000" dirty="0">
                          <a:solidFill>
                            <a:srgbClr val="000000"/>
                          </a:solidFill>
                          <a:effectLst/>
                        </a:rPr>
                        <a:t>OPerA</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err="1">
                          <a:solidFill>
                            <a:srgbClr val="000000"/>
                          </a:solidFill>
                          <a:effectLst/>
                        </a:rPr>
                        <a:t>C</a:t>
                      </a:r>
                      <a:r>
                        <a:rPr lang="de-DE" sz="1050" b="0" baseline="-25000" dirty="0" err="1">
                          <a:solidFill>
                            <a:srgbClr val="000000"/>
                          </a:solidFill>
                          <a:effectLst/>
                        </a:rPr>
                        <a:t>DOC,min</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50" b="0" baseline="0" dirty="0">
                          <a:solidFill>
                            <a:srgbClr val="000000"/>
                          </a:solidFill>
                          <a:effectLst/>
                        </a:rPr>
                        <a:t>(-1,98) </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1" dirty="0">
                          <a:solidFill>
                            <a:srgbClr val="000000"/>
                          </a:solidFill>
                          <a:effectLst/>
                          <a:highlight>
                            <a:srgbClr val="00FF00"/>
                          </a:highlight>
                        </a:rPr>
                        <a:t>39,35</a:t>
                      </a:r>
                      <a:endParaRPr lang="de-DE" sz="1050" b="1" dirty="0">
                        <a:solidFill>
                          <a:srgbClr val="000000"/>
                        </a:solidFill>
                        <a:effectLst/>
                        <a:highlight>
                          <a:srgbClr val="00FF00"/>
                        </a:highligh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a:solidFill>
                            <a:srgbClr val="000000"/>
                          </a:solidFill>
                          <a:effectLst/>
                        </a:rPr>
                        <a:t>13,22</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a:solidFill>
                            <a:srgbClr val="000000"/>
                          </a:solidFill>
                          <a:effectLst/>
                        </a:rPr>
                        <a:t>0,69</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a:solidFill>
                            <a:srgbClr val="000000"/>
                          </a:solidFill>
                          <a:effectLst/>
                        </a:rPr>
                        <a:t>13,22</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a:solidFill>
                            <a:srgbClr val="000000"/>
                          </a:solidFill>
                          <a:effectLst/>
                        </a:rPr>
                        <a:t>75507</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117,06</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r>
                        <a:rPr lang="de-DE" sz="1050" b="0" dirty="0">
                          <a:solidFill>
                            <a:srgbClr val="000000"/>
                          </a:solidFill>
                          <a:effectLst/>
                        </a:rPr>
                        <a:t>7650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3685350126"/>
                  </a:ext>
                </a:extLst>
              </a:tr>
            </a:tbl>
          </a:graphicData>
        </a:graphic>
      </p:graphicFrame>
    </p:spTree>
    <p:extLst>
      <p:ext uri="{BB962C8B-B14F-4D97-AF65-F5344CB8AC3E}">
        <p14:creationId xmlns:p14="http://schemas.microsoft.com/office/powerpoint/2010/main" val="35799897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1"/>
          <p:cNvSpPr txBox="1">
            <a:spLocks noChangeArrowheads="1"/>
          </p:cNvSpPr>
          <p:nvPr/>
        </p:nvSpPr>
        <p:spPr bwMode="auto">
          <a:xfrm>
            <a:off x="263526" y="1721019"/>
            <a:ext cx="8616950" cy="3200876"/>
          </a:xfrm>
          <a:prstGeom prst="rect">
            <a:avLst/>
          </a:prstGeom>
          <a:noFill/>
          <a:ln w="9525">
            <a:noFill/>
            <a:miter lim="800000"/>
            <a:headEnd/>
            <a:tailEnd/>
          </a:ln>
        </p:spPr>
        <p:txBody>
          <a:bodyPr>
            <a:spAutoFit/>
          </a:bodyPr>
          <a:lstStyle/>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dirty="0">
                <a:solidFill>
                  <a:srgbClr val="000000"/>
                </a:solidFill>
                <a:latin typeface="Arial" pitchFamily="34" charset="0"/>
                <a:cs typeface="Arial" pitchFamily="34" charset="0"/>
              </a:rPr>
              <a:t>Comparison of</a:t>
            </a:r>
          </a:p>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a:solidFill>
                  <a:srgbClr val="000000"/>
                </a:solidFill>
                <a:latin typeface="Arial" pitchFamily="34" charset="0"/>
                <a:cs typeface="Arial" pitchFamily="34" charset="0"/>
              </a:rPr>
              <a:t>the Results of </a:t>
            </a:r>
            <a:r>
              <a:rPr lang="en-US" sz="4800" b="1" dirty="0">
                <a:solidFill>
                  <a:srgbClr val="000000"/>
                </a:solidFill>
                <a:latin typeface="Arial" pitchFamily="34" charset="0"/>
                <a:cs typeface="Arial" pitchFamily="34" charset="0"/>
              </a:rPr>
              <a:t>
Wing-MDO and 
a Literature Review</a:t>
            </a:r>
          </a:p>
        </p:txBody>
      </p:sp>
      <p:sp>
        <p:nvSpPr>
          <p:cNvPr id="2" name="Text Box 7">
            <a:extLst>
              <a:ext uri="{FF2B5EF4-FFF2-40B4-BE49-F238E27FC236}">
                <a16:creationId xmlns:a16="http://schemas.microsoft.com/office/drawing/2014/main" id="{6BB1A551-6F36-7F9E-D55C-0EED9961FB23}"/>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dirty="0">
                <a:solidFill>
                  <a:srgbClr val="000000"/>
                </a:solidFill>
                <a:latin typeface="Arial" pitchFamily="34" charset="0"/>
              </a:rPr>
              <a:t>Wing Design Regarding Mass and Drag</a:t>
            </a:r>
            <a:endParaRPr lang="de-DE" sz="1200" b="1" dirty="0">
              <a:solidFill>
                <a:srgbClr val="000000"/>
              </a:solidFill>
              <a:latin typeface="Arial" pitchFamily="34" charset="0"/>
            </a:endParaRPr>
          </a:p>
        </p:txBody>
      </p:sp>
    </p:spTree>
    <p:extLst>
      <p:ext uri="{BB962C8B-B14F-4D97-AF65-F5344CB8AC3E}">
        <p14:creationId xmlns:p14="http://schemas.microsoft.com/office/powerpoint/2010/main" val="285836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en-US" sz="2000" b="1" kern="0" dirty="0">
                <a:solidFill>
                  <a:srgbClr val="000000"/>
                </a:solidFill>
                <a:latin typeface="Arial" pitchFamily="34" charset="0"/>
                <a:ea typeface="+mj-ea"/>
                <a:cs typeface="Arial" pitchFamily="34" charset="0"/>
              </a:rPr>
              <a:t>Master Thesis of </a:t>
            </a:r>
            <a:r>
              <a:rPr lang="en-US" sz="2000" b="1" kern="0" dirty="0" err="1">
                <a:solidFill>
                  <a:srgbClr val="000000"/>
                </a:solidFill>
                <a:latin typeface="Arial" pitchFamily="34" charset="0"/>
                <a:ea typeface="+mj-ea"/>
                <a:cs typeface="Arial" pitchFamily="34" charset="0"/>
              </a:rPr>
              <a:t>Hoogervorst</a:t>
            </a:r>
            <a:r>
              <a:rPr lang="en-US" sz="2000" b="1" kern="0" dirty="0">
                <a:solidFill>
                  <a:srgbClr val="000000"/>
                </a:solidFill>
                <a:latin typeface="Arial" pitchFamily="34" charset="0"/>
                <a:ea typeface="+mj-ea"/>
                <a:cs typeface="Arial" pitchFamily="34" charset="0"/>
              </a:rPr>
              <a:t> 2015 (TU Delft)</a:t>
            </a:r>
          </a:p>
        </p:txBody>
      </p:sp>
      <p:sp>
        <p:nvSpPr>
          <p:cNvPr id="5"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marL="358775" lvl="2" indent="-358775">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b="1">
                <a:solidFill>
                  <a:srgbClr val="000000"/>
                </a:solidFill>
                <a:latin typeface="Arial" pitchFamily="34" charset="0"/>
                <a:cs typeface="Arial" pitchFamily="34" charset="0"/>
              </a:rPr>
              <a:t>Comparison of the Results of Wing-MDO and a Literature Review</a:t>
            </a:r>
          </a:p>
        </p:txBody>
      </p:sp>
      <p:sp>
        <p:nvSpPr>
          <p:cNvPr id="2" name="Rectangle 2">
            <a:extLst>
              <a:ext uri="{FF2B5EF4-FFF2-40B4-BE49-F238E27FC236}">
                <a16:creationId xmlns:a16="http://schemas.microsoft.com/office/drawing/2014/main" id="{BB417896-842C-DD08-5459-646E5088BF76}"/>
              </a:ext>
            </a:extLst>
          </p:cNvPr>
          <p:cNvSpPr txBox="1">
            <a:spLocks noChangeArrowheads="1"/>
          </p:cNvSpPr>
          <p:nvPr/>
        </p:nvSpPr>
        <p:spPr bwMode="auto">
          <a:xfrm>
            <a:off x="533400" y="1930582"/>
            <a:ext cx="8110538" cy="4194172"/>
          </a:xfrm>
          <a:prstGeom prst="rect">
            <a:avLst/>
          </a:prstGeom>
          <a:noFill/>
          <a:ln w="9525">
            <a:noFill/>
            <a:round/>
            <a:headEnd/>
            <a:tailEnd/>
          </a:ln>
        </p:spPr>
        <p:txBody>
          <a:bodyPr lIns="90000" tIns="46800" rIns="90000" bIns="46800"/>
          <a:lstStyle/>
          <a:p>
            <a:pPr marL="355600" indent="-355600" algn="just">
              <a:lnSpc>
                <a:spcPct val="120000"/>
              </a:lnSpc>
              <a:buFont typeface="Arial" panose="020B0604020202020204" pitchFamily="34" charset="0"/>
              <a:buChar char="●"/>
            </a:pPr>
            <a:r>
              <a:rPr lang="en-US" sz="1400" dirty="0" err="1">
                <a:solidFill>
                  <a:srgbClr val="000000"/>
                </a:solidFill>
                <a:latin typeface="Arial" panose="020B0604020202020204" pitchFamily="34" charset="0"/>
                <a:cs typeface="Arial" panose="020B0604020202020204" pitchFamily="34" charset="0"/>
              </a:rPr>
              <a:t>Titel</a:t>
            </a:r>
            <a:r>
              <a:rPr lang="en-US" sz="1400" dirty="0">
                <a:solidFill>
                  <a:srgbClr val="000000"/>
                </a:solidFill>
                <a:latin typeface="Arial" panose="020B0604020202020204" pitchFamily="34" charset="0"/>
                <a:cs typeface="Arial" panose="020B0604020202020204" pitchFamily="34" charset="0"/>
              </a:rPr>
              <a:t>:</a:t>
            </a:r>
          </a:p>
          <a:p>
            <a:pPr marL="355600" indent="-355600" algn="just">
              <a:lnSpc>
                <a:spcPct val="120000"/>
              </a:lnSpc>
              <a:tabLst>
                <a:tab pos="355600" algn="l"/>
              </a:tabLst>
            </a:pPr>
            <a:r>
              <a:rPr lang="en-US" sz="1400" b="1" i="1" dirty="0">
                <a:solidFill>
                  <a:srgbClr val="000000"/>
                </a:solidFill>
                <a:latin typeface="Arial" panose="020B0604020202020204" pitchFamily="34" charset="0"/>
                <a:cs typeface="Arial" panose="020B0604020202020204" pitchFamily="34" charset="0"/>
              </a:rPr>
              <a:t>	</a:t>
            </a:r>
            <a:r>
              <a:rPr lang="en-US" sz="1400" b="1" i="1" dirty="0">
                <a:solidFill>
                  <a:srgbClr val="FF0000"/>
                </a:solidFill>
                <a:latin typeface="Arial" panose="020B0604020202020204" pitchFamily="34" charset="0"/>
                <a:cs typeface="Arial" panose="020B0604020202020204" pitchFamily="34" charset="0"/>
              </a:rPr>
              <a:t>Wing </a:t>
            </a:r>
            <a:r>
              <a:rPr lang="en-US" sz="1400" b="1" i="1" dirty="0" err="1">
                <a:solidFill>
                  <a:srgbClr val="FF0000"/>
                </a:solidFill>
                <a:latin typeface="Arial" panose="020B0604020202020204" pitchFamily="34" charset="0"/>
                <a:cs typeface="Arial" panose="020B0604020202020204" pitchFamily="34" charset="0"/>
              </a:rPr>
              <a:t>Aerostructural</a:t>
            </a:r>
            <a:r>
              <a:rPr lang="en-US" sz="1400" b="1" i="1" dirty="0">
                <a:solidFill>
                  <a:srgbClr val="FF0000"/>
                </a:solidFill>
                <a:latin typeface="Arial" panose="020B0604020202020204" pitchFamily="34" charset="0"/>
                <a:cs typeface="Arial" panose="020B0604020202020204" pitchFamily="34" charset="0"/>
              </a:rPr>
              <a:t> Optimization Using the Individual Discipline Feasible Architecture</a:t>
            </a:r>
            <a:r>
              <a:rPr lang="en-US" sz="1400" dirty="0">
                <a:solidFill>
                  <a:srgbClr val="000000"/>
                </a:solidFill>
                <a:latin typeface="Arial" panose="020B0604020202020204" pitchFamily="34" charset="0"/>
                <a:cs typeface="Arial" panose="020B0604020202020204" pitchFamily="34" charset="0"/>
              </a:rPr>
              <a:t>.</a:t>
            </a:r>
          </a:p>
          <a:p>
            <a:pPr marL="355600" indent="-355600" algn="just">
              <a:lnSpc>
                <a:spcPct val="50000"/>
              </a:lnSpc>
              <a:buFont typeface="Arial" panose="020B0604020202020204" pitchFamily="34" charset="0"/>
              <a:buChar char="•"/>
            </a:pPr>
            <a:endPar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355600" indent="-355600" algn="just">
              <a:lnSpc>
                <a:spcPct val="120000"/>
              </a:lnSpc>
              <a:buFont typeface="Arial" panose="020B0604020202020204" pitchFamily="34" charset="0"/>
              <a:buChar char="●"/>
            </a:pPr>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Objective: Minimizing drag by </a:t>
            </a:r>
            <a:r>
              <a:rPr lang="en-US" sz="1400" b="1" dirty="0">
                <a:solidFill>
                  <a:srgbClr val="3333FF"/>
                </a:solidFill>
                <a:latin typeface="Arial" panose="020B0604020202020204" pitchFamily="34" charset="0"/>
                <a:ea typeface="Times New Roman" panose="02020603050405020304" pitchFamily="18" charset="0"/>
                <a:cs typeface="Arial" panose="020B0604020202020204" pitchFamily="34" charset="0"/>
              </a:rPr>
              <a:t>optimizing the wing geometry of the Airbus A320</a:t>
            </a:r>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1400" dirty="0">
              <a:solidFill>
                <a:srgbClr val="000000"/>
              </a:solidFill>
              <a:latin typeface="Arial" panose="020B0604020202020204" pitchFamily="34" charset="0"/>
              <a:cs typeface="Arial" panose="020B0604020202020204" pitchFamily="34" charset="0"/>
            </a:endParaRPr>
          </a:p>
          <a:p>
            <a:pPr marL="355600" indent="-35560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355600" indent="-35560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Approach used: Applying the Individual Discipline Feasible (IDF) architecture to solve a gradient-based multidisciplinary design optimization problem.</a:t>
            </a:r>
            <a:endPar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355600" indent="-355600" algn="just">
              <a:lnSpc>
                <a:spcPct val="50000"/>
              </a:lnSpc>
              <a:buFont typeface="Arial" panose="020B0604020202020204" pitchFamily="34" charset="0"/>
              <a:buChar char="•"/>
            </a:pPr>
            <a:endPar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355600" indent="-355600" algn="just">
              <a:lnSpc>
                <a:spcPct val="120000"/>
              </a:lnSpc>
              <a:buFont typeface="Arial" panose="020B0604020202020204" pitchFamily="34" charset="0"/>
              <a:buChar char="●"/>
            </a:pPr>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Advantage of IDF architecture: Does not require coupled sensitivity analysis for gradient-based optimization, allowing for greater flexibility in choosing software for disciplinary analysis and reducing overall computational costs.</a:t>
            </a:r>
            <a:endPar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355600" indent="-355600" algn="just">
              <a:lnSpc>
                <a:spcPct val="50000"/>
              </a:lnSpc>
              <a:buFont typeface="Arial" panose="020B0604020202020204" pitchFamily="34" charset="0"/>
              <a:buChar char="•"/>
            </a:pPr>
            <a:endPar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355600" indent="-35560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Software tools used:</a:t>
            </a:r>
          </a:p>
          <a:p>
            <a:pPr marL="742950" lvl="1" indent="-285750" algn="just">
              <a:lnSpc>
                <a:spcPct val="120000"/>
              </a:lnSpc>
              <a:buFont typeface="Symbol" panose="05050102010706020507" pitchFamily="18" charset="2"/>
              <a:buChar char="-"/>
            </a:pPr>
            <a:r>
              <a:rPr lang="en-US" sz="1400" dirty="0">
                <a:solidFill>
                  <a:srgbClr val="000000"/>
                </a:solidFill>
                <a:latin typeface="Arial" panose="020B0604020202020204" pitchFamily="34" charset="0"/>
                <a:cs typeface="Arial" panose="020B0604020202020204" pitchFamily="34" charset="0"/>
              </a:rPr>
              <a:t>Aerodynamics: </a:t>
            </a:r>
            <a:r>
              <a:rPr lang="en-US" sz="1400" b="1" dirty="0">
                <a:solidFill>
                  <a:srgbClr val="3333FF"/>
                </a:solidFill>
                <a:latin typeface="Arial" panose="020B0604020202020204" pitchFamily="34" charset="0"/>
                <a:cs typeface="Arial" panose="020B0604020202020204" pitchFamily="34" charset="0"/>
              </a:rPr>
              <a:t>SU2 software</a:t>
            </a:r>
            <a:r>
              <a:rPr lang="en-US" sz="1400" dirty="0">
                <a:solidFill>
                  <a:srgbClr val="000000"/>
                </a:solidFill>
                <a:latin typeface="Arial" panose="020B0604020202020204" pitchFamily="34" charset="0"/>
                <a:cs typeface="Arial" panose="020B0604020202020204" pitchFamily="34" charset="0"/>
              </a:rPr>
              <a:t> for deformation of surface and volume lattices, calculation of flow properties and derivation of sensitivities.</a:t>
            </a:r>
          </a:p>
          <a:p>
            <a:pPr marL="742950" lvl="1" indent="-285750" algn="just">
              <a:lnSpc>
                <a:spcPct val="120000"/>
              </a:lnSpc>
              <a:buFont typeface="Symbol" panose="05050102010706020507" pitchFamily="18" charset="2"/>
              <a:buChar char="-"/>
            </a:pPr>
            <a:r>
              <a:rPr lang="en-US" sz="1400" dirty="0">
                <a:solidFill>
                  <a:srgbClr val="000000"/>
                </a:solidFill>
                <a:latin typeface="Arial" panose="020B0604020202020204" pitchFamily="34" charset="0"/>
                <a:cs typeface="Arial" panose="020B0604020202020204" pitchFamily="34" charset="0"/>
              </a:rPr>
              <a:t>Structure: </a:t>
            </a:r>
            <a:r>
              <a:rPr lang="en-US" sz="1400" b="1" dirty="0">
                <a:solidFill>
                  <a:srgbClr val="3333FF"/>
                </a:solidFill>
                <a:latin typeface="Arial" panose="020B0604020202020204" pitchFamily="34" charset="0"/>
                <a:cs typeface="Arial" panose="020B0604020202020204" pitchFamily="34" charset="0"/>
              </a:rPr>
              <a:t>FEMWET software</a:t>
            </a:r>
            <a:r>
              <a:rPr lang="en-US" sz="1400" dirty="0">
                <a:solidFill>
                  <a:srgbClr val="000000"/>
                </a:solidFill>
                <a:latin typeface="Arial" panose="020B0604020202020204" pitchFamily="34" charset="0"/>
                <a:cs typeface="Arial" panose="020B0604020202020204" pitchFamily="34" charset="0"/>
              </a:rPr>
              <a:t> to model the static aeroelastic deformation and aeroelastic axis of the wing.</a:t>
            </a:r>
          </a:p>
        </p:txBody>
      </p:sp>
    </p:spTree>
    <p:extLst>
      <p:ext uri="{BB962C8B-B14F-4D97-AF65-F5344CB8AC3E}">
        <p14:creationId xmlns:p14="http://schemas.microsoft.com/office/powerpoint/2010/main" val="38499292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en-US" sz="2000" b="1" dirty="0">
                <a:solidFill>
                  <a:srgbClr val="000000"/>
                </a:solidFill>
                <a:latin typeface="Arial" panose="020B0604020202020204" pitchFamily="34" charset="0"/>
                <a:ea typeface="Times New Roman" panose="02020603050405020304" pitchFamily="18" charset="0"/>
                <a:cs typeface="Arial" panose="020B0604020202020204" pitchFamily="34" charset="0"/>
              </a:rPr>
              <a:t>Wing-MDO-1 Compared to </a:t>
            </a:r>
            <a:r>
              <a:rPr lang="en-US" sz="20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Hoogervorst</a:t>
            </a:r>
            <a:r>
              <a:rPr lang="en-US" sz="2000" b="1" dirty="0">
                <a:solidFill>
                  <a:srgbClr val="000000"/>
                </a:solidFill>
                <a:latin typeface="Arial" panose="020B0604020202020204" pitchFamily="34" charset="0"/>
                <a:ea typeface="Times New Roman" panose="02020603050405020304" pitchFamily="18" charset="0"/>
                <a:cs typeface="Arial" panose="020B0604020202020204" pitchFamily="34" charset="0"/>
              </a:rPr>
              <a:t> 2015</a:t>
            </a:r>
            <a:endParaRPr lang="de-DE" sz="2000" b="1" dirty="0">
              <a:solidFill>
                <a:srgbClr val="000000"/>
              </a:solidFill>
              <a:latin typeface="Arial" panose="020B0604020202020204" pitchFamily="34" charset="0"/>
              <a:cs typeface="Arial" panose="020B0604020202020204" pitchFamily="34" charset="0"/>
            </a:endParaRPr>
          </a:p>
        </p:txBody>
      </p:sp>
      <p:sp>
        <p:nvSpPr>
          <p:cNvPr id="2" name="Rectangle 2">
            <a:extLst>
              <a:ext uri="{FF2B5EF4-FFF2-40B4-BE49-F238E27FC236}">
                <a16:creationId xmlns:a16="http://schemas.microsoft.com/office/drawing/2014/main" id="{BB417896-842C-DD08-5459-646E5088BF76}"/>
              </a:ext>
            </a:extLst>
          </p:cNvPr>
          <p:cNvSpPr txBox="1">
            <a:spLocks noChangeArrowheads="1"/>
          </p:cNvSpPr>
          <p:nvPr/>
        </p:nvSpPr>
        <p:spPr bwMode="auto">
          <a:xfrm>
            <a:off x="533400" y="1930582"/>
            <a:ext cx="8110538" cy="4194172"/>
          </a:xfrm>
          <a:prstGeom prst="rect">
            <a:avLst/>
          </a:prstGeom>
          <a:noFill/>
          <a:ln w="9525">
            <a:noFill/>
            <a:round/>
            <a:headEnd/>
            <a:tailEnd/>
          </a:ln>
        </p:spPr>
        <p:txBody>
          <a:bodyPr lIns="90000" tIns="46800" rIns="90000" bIns="46800"/>
          <a:lstStyle/>
          <a:p>
            <a:pPr marL="285750" indent="-285750" algn="just">
              <a:lnSpc>
                <a:spcPct val="120000"/>
              </a:lnSpc>
              <a:buFont typeface="Arial" panose="020B0604020202020204" pitchFamily="34" charset="0"/>
              <a:buChar char="●"/>
            </a:pPr>
            <a:r>
              <a:rPr lang="en-US" sz="1400">
                <a:solidFill>
                  <a:srgbClr val="000000"/>
                </a:solidFill>
                <a:latin typeface="Arial" panose="020B0604020202020204" pitchFamily="34" charset="0"/>
                <a:ea typeface="Times New Roman" panose="02020603050405020304" pitchFamily="18" charset="0"/>
                <a:cs typeface="Arial" panose="020B0604020202020204" pitchFamily="34" charset="0"/>
              </a:rPr>
              <a:t>Results of drag minimization of a cantilever wing achieved by Wing-MDO-1 and </a:t>
            </a:r>
            <a:r>
              <a:rPr lang="en-US" sz="1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Hoogervorst</a:t>
            </a:r>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 2015</a:t>
            </a:r>
            <a:endParaRPr lang="en-US" sz="1400" dirty="0">
              <a:solidFill>
                <a:srgbClr val="000000"/>
              </a:solidFill>
              <a:latin typeface="Arial" panose="020B0604020202020204" pitchFamily="34" charset="0"/>
              <a:cs typeface="Arial" panose="020B0604020202020204" pitchFamily="34" charset="0"/>
            </a:endParaRPr>
          </a:p>
          <a:p>
            <a:pPr algn="just">
              <a:lnSpc>
                <a:spcPct val="120000"/>
              </a:lnSpc>
            </a:pPr>
            <a:endParaRPr lang="en-US" sz="1400" dirty="0">
              <a:solidFill>
                <a:srgbClr val="000000"/>
              </a:solidFill>
              <a:latin typeface="Arial" panose="020B0604020202020204" pitchFamily="34" charset="0"/>
              <a:cs typeface="Arial" panose="020B0604020202020204" pitchFamily="34" charset="0"/>
            </a:endParaRPr>
          </a:p>
          <a:p>
            <a:pPr algn="just">
              <a:lnSpc>
                <a:spcPct val="120000"/>
              </a:lnSpc>
            </a:pPr>
            <a:endParaRPr lang="en-US" sz="1400" dirty="0">
              <a:solidFill>
                <a:srgbClr val="000000"/>
              </a:solidFill>
              <a:latin typeface="Arial" panose="020B0604020202020204" pitchFamily="34" charset="0"/>
              <a:cs typeface="Arial" panose="020B0604020202020204" pitchFamily="34" charset="0"/>
            </a:endParaRPr>
          </a:p>
          <a:p>
            <a:pPr algn="just">
              <a:lnSpc>
                <a:spcPct val="120000"/>
              </a:lnSpc>
            </a:pPr>
            <a:endParaRPr lang="en-US" sz="1400" dirty="0">
              <a:solidFill>
                <a:srgbClr val="000000"/>
              </a:solidFill>
              <a:latin typeface="Arial" panose="020B0604020202020204" pitchFamily="34" charset="0"/>
              <a:cs typeface="Arial" panose="020B0604020202020204" pitchFamily="34" charset="0"/>
            </a:endParaRPr>
          </a:p>
          <a:p>
            <a:pPr algn="just">
              <a:lnSpc>
                <a:spcPct val="120000"/>
              </a:lnSpc>
            </a:pPr>
            <a:endParaRPr lang="en-US" sz="1400" dirty="0">
              <a:solidFill>
                <a:srgbClr val="000000"/>
              </a:solidFill>
              <a:latin typeface="Arial" panose="020B0604020202020204" pitchFamily="34" charset="0"/>
              <a:cs typeface="Arial" panose="020B0604020202020204" pitchFamily="34" charset="0"/>
            </a:endParaRPr>
          </a:p>
          <a:p>
            <a:pPr algn="just">
              <a:lnSpc>
                <a:spcPct val="50000"/>
              </a:lnSpc>
            </a:pPr>
            <a:endParaRPr lang="en-US" sz="1400" dirty="0">
              <a:solidFill>
                <a:srgbClr val="000000"/>
              </a:solidFill>
              <a:latin typeface="Arial" panose="020B0604020202020204" pitchFamily="34" charset="0"/>
              <a:cs typeface="Arial" panose="020B0604020202020204" pitchFamily="34" charset="0"/>
            </a:endParaRPr>
          </a:p>
          <a:p>
            <a:pPr algn="just">
              <a:lnSpc>
                <a:spcPct val="50000"/>
              </a:lnSpc>
            </a:pPr>
            <a:endParaRPr lang="en-US" sz="1400" dirty="0">
              <a:solidFill>
                <a:srgbClr val="000000"/>
              </a:solidFill>
              <a:latin typeface="Arial" panose="020B0604020202020204" pitchFamily="34" charset="0"/>
              <a:cs typeface="Arial" panose="020B0604020202020204" pitchFamily="34" charset="0"/>
            </a:endParaRPr>
          </a:p>
          <a:p>
            <a:pPr algn="just">
              <a:lnSpc>
                <a:spcPct val="50000"/>
              </a:lnSpc>
            </a:pPr>
            <a:endParaRPr lang="en-US" sz="1400" dirty="0">
              <a:solidFill>
                <a:srgbClr val="00000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Comparable results despite different optimization approaches.</a:t>
            </a: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Optimization with Wing-MDO-1 is faster than the optimization carried out in the study by </a:t>
            </a:r>
            <a:r>
              <a:rPr lang="en-US" sz="1400" dirty="0" err="1">
                <a:solidFill>
                  <a:srgbClr val="000000"/>
                </a:solidFill>
                <a:latin typeface="Arial" panose="020B0604020202020204" pitchFamily="34" charset="0"/>
                <a:cs typeface="Arial" panose="020B0604020202020204" pitchFamily="34" charset="0"/>
              </a:rPr>
              <a:t>Hoogervorst</a:t>
            </a:r>
            <a:r>
              <a:rPr lang="en-US" sz="1400" dirty="0">
                <a:solidFill>
                  <a:srgbClr val="000000"/>
                </a:solidFill>
                <a:latin typeface="Arial" panose="020B0604020202020204" pitchFamily="34" charset="0"/>
                <a:cs typeface="Arial" panose="020B0604020202020204" pitchFamily="34" charset="0"/>
              </a:rPr>
              <a:t> 2015.</a:t>
            </a:r>
          </a:p>
          <a:p>
            <a:pPr algn="just">
              <a:lnSpc>
                <a:spcPct val="120000"/>
              </a:lnSpc>
            </a:pPr>
            <a:endParaRPr lang="en-US" sz="1400" dirty="0">
              <a:solidFill>
                <a:srgbClr val="000000"/>
              </a:solidFill>
              <a:latin typeface="Arial" panose="020B0604020202020204" pitchFamily="34" charset="0"/>
              <a:cs typeface="Arial" panose="020B0604020202020204" pitchFamily="34" charset="0"/>
            </a:endParaRPr>
          </a:p>
          <a:p>
            <a:pPr algn="just">
              <a:lnSpc>
                <a:spcPct val="120000"/>
              </a:lnSpc>
            </a:pPr>
            <a:endParaRPr lang="en-US" sz="1400" u="sng" dirty="0">
              <a:solidFill>
                <a:srgbClr val="000000"/>
              </a:solidFill>
              <a:latin typeface="Arial" panose="020B0604020202020204" pitchFamily="34" charset="0"/>
              <a:cs typeface="Arial" panose="020B0604020202020204" pitchFamily="34" charset="0"/>
            </a:endParaRPr>
          </a:p>
          <a:p>
            <a:pPr algn="just">
              <a:lnSpc>
                <a:spcPct val="120000"/>
              </a:lnSpc>
            </a:pPr>
            <a:endParaRPr lang="en-US" sz="1400" u="sng" dirty="0">
              <a:solidFill>
                <a:srgbClr val="000000"/>
              </a:solidFill>
              <a:latin typeface="Arial" panose="020B0604020202020204" pitchFamily="34" charset="0"/>
              <a:cs typeface="Arial" panose="020B0604020202020204" pitchFamily="34" charset="0"/>
            </a:endParaRPr>
          </a:p>
        </p:txBody>
      </p:sp>
      <p:graphicFrame>
        <p:nvGraphicFramePr>
          <p:cNvPr id="3" name="Tabelle 2">
            <a:extLst>
              <a:ext uri="{FF2B5EF4-FFF2-40B4-BE49-F238E27FC236}">
                <a16:creationId xmlns:a16="http://schemas.microsoft.com/office/drawing/2014/main" id="{808E30A6-D5DC-1BAC-485A-8366825BF4F9}"/>
              </a:ext>
            </a:extLst>
          </p:cNvPr>
          <p:cNvGraphicFramePr>
            <a:graphicFrameLocks noGrp="1"/>
          </p:cNvGraphicFramePr>
          <p:nvPr>
            <p:extLst>
              <p:ext uri="{D42A27DB-BD31-4B8C-83A1-F6EECF244321}">
                <p14:modId xmlns:p14="http://schemas.microsoft.com/office/powerpoint/2010/main" val="3546011196"/>
              </p:ext>
            </p:extLst>
          </p:nvPr>
        </p:nvGraphicFramePr>
        <p:xfrm>
          <a:off x="908499" y="2548880"/>
          <a:ext cx="7200001" cy="1071355"/>
        </p:xfrm>
        <a:graphic>
          <a:graphicData uri="http://schemas.openxmlformats.org/drawingml/2006/table">
            <a:tbl>
              <a:tblPr firstRow="1" firstCol="1" bandRow="1">
                <a:tableStyleId>{D27102A9-8310-4765-A935-A1911B00CA55}</a:tableStyleId>
              </a:tblPr>
              <a:tblGrid>
                <a:gridCol w="1482352">
                  <a:extLst>
                    <a:ext uri="{9D8B030D-6E8A-4147-A177-3AD203B41FA5}">
                      <a16:colId xmlns:a16="http://schemas.microsoft.com/office/drawing/2014/main" val="3553785267"/>
                    </a:ext>
                  </a:extLst>
                </a:gridCol>
                <a:gridCol w="816807">
                  <a:extLst>
                    <a:ext uri="{9D8B030D-6E8A-4147-A177-3AD203B41FA5}">
                      <a16:colId xmlns:a16="http://schemas.microsoft.com/office/drawing/2014/main" val="1858814729"/>
                    </a:ext>
                  </a:extLst>
                </a:gridCol>
                <a:gridCol w="816807">
                  <a:extLst>
                    <a:ext uri="{9D8B030D-6E8A-4147-A177-3AD203B41FA5}">
                      <a16:colId xmlns:a16="http://schemas.microsoft.com/office/drawing/2014/main" val="1991451024"/>
                    </a:ext>
                  </a:extLst>
                </a:gridCol>
                <a:gridCol w="816807">
                  <a:extLst>
                    <a:ext uri="{9D8B030D-6E8A-4147-A177-3AD203B41FA5}">
                      <a16:colId xmlns:a16="http://schemas.microsoft.com/office/drawing/2014/main" val="2368604404"/>
                    </a:ext>
                  </a:extLst>
                </a:gridCol>
                <a:gridCol w="816807">
                  <a:extLst>
                    <a:ext uri="{9D8B030D-6E8A-4147-A177-3AD203B41FA5}">
                      <a16:colId xmlns:a16="http://schemas.microsoft.com/office/drawing/2014/main" val="386794024"/>
                    </a:ext>
                  </a:extLst>
                </a:gridCol>
                <a:gridCol w="816807">
                  <a:extLst>
                    <a:ext uri="{9D8B030D-6E8A-4147-A177-3AD203B41FA5}">
                      <a16:colId xmlns:a16="http://schemas.microsoft.com/office/drawing/2014/main" val="3716987216"/>
                    </a:ext>
                  </a:extLst>
                </a:gridCol>
                <a:gridCol w="816807">
                  <a:extLst>
                    <a:ext uri="{9D8B030D-6E8A-4147-A177-3AD203B41FA5}">
                      <a16:colId xmlns:a16="http://schemas.microsoft.com/office/drawing/2014/main" val="2419526833"/>
                    </a:ext>
                  </a:extLst>
                </a:gridCol>
                <a:gridCol w="816807">
                  <a:extLst>
                    <a:ext uri="{9D8B030D-6E8A-4147-A177-3AD203B41FA5}">
                      <a16:colId xmlns:a16="http://schemas.microsoft.com/office/drawing/2014/main" val="1415081984"/>
                    </a:ext>
                  </a:extLst>
                </a:gridCol>
              </a:tblGrid>
              <a:tr h="423355">
                <a:tc>
                  <a:txBody>
                    <a:bodyPr/>
                    <a:lstStyle/>
                    <a:p>
                      <a:pPr algn="just">
                        <a:lnSpc>
                          <a:spcPct val="120000"/>
                        </a:lnSpc>
                      </a:pPr>
                      <a:r>
                        <a:rPr lang="de-DE" sz="1050" b="0" dirty="0">
                          <a:solidFill>
                            <a:srgbClr val="000000"/>
                          </a:solidFill>
                          <a:effectLst/>
                        </a:rPr>
                        <a:t> </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20000"/>
                        </a:lnSpc>
                      </a:pPr>
                      <a:r>
                        <a:rPr lang="de-DE" sz="1050" b="0" dirty="0">
                          <a:solidFill>
                            <a:srgbClr val="000000"/>
                          </a:solidFill>
                          <a:effectLst/>
                        </a:rPr>
                        <a:t>b/2</a:t>
                      </a:r>
                    </a:p>
                    <a:p>
                      <a:pPr algn="ctr">
                        <a:lnSpc>
                          <a:spcPct val="120000"/>
                        </a:lnSpc>
                      </a:pPr>
                      <a:r>
                        <a:rPr lang="de-DE" sz="1050" b="0" dirty="0">
                          <a:solidFill>
                            <a:srgbClr val="000000"/>
                          </a:solidFill>
                          <a:effectLst/>
                        </a:rPr>
                        <a:t>[m]</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ϕ</a:t>
                      </a:r>
                      <a:r>
                        <a:rPr lang="de-DE" sz="1050" b="0" baseline="-25000" dirty="0">
                          <a:solidFill>
                            <a:srgbClr val="000000"/>
                          </a:solidFill>
                          <a:effectLst/>
                        </a:rPr>
                        <a:t>25</a:t>
                      </a:r>
                      <a:endParaRPr lang="de-DE" sz="1050" b="0" dirty="0">
                        <a:solidFill>
                          <a:srgbClr val="000000"/>
                        </a:solidFill>
                        <a:effectLst/>
                      </a:endParaRPr>
                    </a:p>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A</a:t>
                      </a:r>
                    </a:p>
                    <a:p>
                      <a:pPr algn="ctr">
                        <a:lnSpc>
                          <a:spcPct val="120000"/>
                        </a:lnSpc>
                      </a:pPr>
                      <a:r>
                        <a:rPr lang="de-DE" sz="1050" b="0">
                          <a:solidFill>
                            <a:srgbClr val="000000"/>
                          </a:solidFill>
                          <a:effectLst/>
                        </a:rPr>
                        <a:t>[-]</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m</a:t>
                      </a:r>
                      <a:r>
                        <a:rPr lang="de-DE" sz="1050" b="0" baseline="-25000">
                          <a:solidFill>
                            <a:srgbClr val="000000"/>
                          </a:solidFill>
                          <a:effectLst/>
                        </a:rPr>
                        <a:t>MTO</a:t>
                      </a:r>
                      <a:endParaRPr lang="de-DE" sz="1050" b="0">
                        <a:solidFill>
                          <a:srgbClr val="000000"/>
                        </a:solidFill>
                        <a:effectLst/>
                      </a:endParaRPr>
                    </a:p>
                    <a:p>
                      <a:pPr algn="ctr">
                        <a:lnSpc>
                          <a:spcPct val="120000"/>
                        </a:lnSpc>
                      </a:pPr>
                      <a:r>
                        <a:rPr lang="de-DE" sz="1050" b="0">
                          <a:solidFill>
                            <a:srgbClr val="000000"/>
                          </a:solidFill>
                          <a:effectLst/>
                        </a:rPr>
                        <a:t>[kg]</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S</a:t>
                      </a:r>
                      <a:r>
                        <a:rPr lang="de-DE" sz="1050" b="0" baseline="-25000">
                          <a:solidFill>
                            <a:srgbClr val="000000"/>
                          </a:solidFill>
                          <a:effectLst/>
                        </a:rPr>
                        <a:t>W</a:t>
                      </a:r>
                      <a:endParaRPr lang="de-DE" sz="1050" b="0">
                        <a:solidFill>
                          <a:srgbClr val="000000"/>
                        </a:solidFill>
                        <a:effectLst/>
                      </a:endParaRPr>
                    </a:p>
                    <a:p>
                      <a:pPr algn="ctr">
                        <a:lnSpc>
                          <a:spcPct val="120000"/>
                        </a:lnSpc>
                      </a:pPr>
                      <a:r>
                        <a:rPr lang="de-DE" sz="1050" b="0">
                          <a:solidFill>
                            <a:srgbClr val="000000"/>
                          </a:solidFill>
                          <a:effectLst/>
                        </a:rPr>
                        <a:t>[m</a:t>
                      </a:r>
                      <a:r>
                        <a:rPr lang="de-DE" sz="1050" b="0" baseline="30000">
                          <a:solidFill>
                            <a:srgbClr val="000000"/>
                          </a:solidFill>
                          <a:effectLst/>
                        </a:rPr>
                        <a:t>2</a:t>
                      </a:r>
                      <a:r>
                        <a:rPr lang="de-DE" sz="1050" b="0">
                          <a:solidFill>
                            <a:srgbClr val="000000"/>
                          </a:solidFill>
                          <a:effectLst/>
                        </a:rPr>
                        <a:t>]</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m</a:t>
                      </a:r>
                      <a:r>
                        <a:rPr lang="de-DE" sz="1050" b="0" baseline="-25000">
                          <a:solidFill>
                            <a:srgbClr val="000000"/>
                          </a:solidFill>
                          <a:effectLst/>
                        </a:rPr>
                        <a:t>W</a:t>
                      </a:r>
                      <a:endParaRPr lang="de-DE" sz="1050" b="0">
                        <a:solidFill>
                          <a:srgbClr val="000000"/>
                        </a:solidFill>
                        <a:effectLst/>
                      </a:endParaRPr>
                    </a:p>
                    <a:p>
                      <a:pPr algn="ctr">
                        <a:lnSpc>
                          <a:spcPct val="120000"/>
                        </a:lnSpc>
                      </a:pPr>
                      <a:r>
                        <a:rPr lang="de-DE" sz="1050" b="0">
                          <a:solidFill>
                            <a:srgbClr val="000000"/>
                          </a:solidFill>
                          <a:effectLst/>
                        </a:rPr>
                        <a:t>[kg]</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C</a:t>
                      </a:r>
                      <a:r>
                        <a:rPr lang="de-DE" sz="1050" b="0" baseline="-25000" dirty="0">
                          <a:solidFill>
                            <a:srgbClr val="000000"/>
                          </a:solidFill>
                          <a:effectLst/>
                        </a:rPr>
                        <a:t>D</a:t>
                      </a:r>
                      <a:endParaRPr lang="de-DE" sz="1050" b="0" dirty="0">
                        <a:solidFill>
                          <a:srgbClr val="000000"/>
                        </a:solidFill>
                        <a:effectLst/>
                      </a:endParaRPr>
                    </a:p>
                    <a:p>
                      <a:pPr algn="ctr">
                        <a:lnSpc>
                          <a:spcPct val="120000"/>
                        </a:lnSpc>
                      </a:pPr>
                      <a:r>
                        <a:rPr lang="de-DE" sz="1050" b="0" dirty="0">
                          <a:solidFill>
                            <a:srgbClr val="000000"/>
                          </a:solidFill>
                          <a:effectLst/>
                        </a:rPr>
                        <a:t>[-]</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082412819"/>
                  </a:ext>
                </a:extLst>
              </a:tr>
              <a:tr h="216000">
                <a:tc>
                  <a:txBody>
                    <a:bodyPr/>
                    <a:lstStyle/>
                    <a:p>
                      <a:pPr algn="l">
                        <a:lnSpc>
                          <a:spcPct val="120000"/>
                        </a:lnSpc>
                      </a:pPr>
                      <a:r>
                        <a:rPr lang="de-DE" sz="1050" b="0" dirty="0">
                          <a:solidFill>
                            <a:srgbClr val="000000"/>
                          </a:solidFill>
                          <a:effectLst/>
                        </a:rPr>
                        <a:t>Wing-MDO-1</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1" dirty="0">
                          <a:solidFill>
                            <a:srgbClr val="000000"/>
                          </a:solidFill>
                          <a:effectLst/>
                          <a:highlight>
                            <a:srgbClr val="FFFF00"/>
                          </a:highlight>
                        </a:rPr>
                        <a:t>21,26</a:t>
                      </a:r>
                      <a:endParaRPr lang="de-DE" sz="1050" b="1"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14,4</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13,22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82157</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68,40</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a:solidFill>
                            <a:srgbClr val="000000"/>
                          </a:solidFill>
                          <a:effectLst/>
                        </a:rPr>
                        <a:t>8148</a:t>
                      </a:r>
                      <a:endParaRPr lang="de-DE" sz="1050" b="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1" dirty="0">
                          <a:solidFill>
                            <a:srgbClr val="000000"/>
                          </a:solidFill>
                          <a:effectLst/>
                          <a:highlight>
                            <a:srgbClr val="00FF00"/>
                          </a:highlight>
                        </a:rPr>
                        <a:t>0,0136</a:t>
                      </a:r>
                      <a:endParaRPr lang="de-DE" sz="1050" b="1" dirty="0">
                        <a:solidFill>
                          <a:srgbClr val="000000"/>
                        </a:solidFill>
                        <a:effectLst/>
                        <a:highlight>
                          <a:srgbClr val="00FF00"/>
                        </a:highligh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771786926"/>
                  </a:ext>
                </a:extLst>
              </a:tr>
              <a:tr h="216000">
                <a:tc>
                  <a:txBody>
                    <a:bodyPr/>
                    <a:lstStyle/>
                    <a:p>
                      <a:pPr algn="l">
                        <a:lnSpc>
                          <a:spcPct val="120000"/>
                        </a:lnSpc>
                      </a:pPr>
                      <a:r>
                        <a:rPr lang="de-DE" sz="1050" b="0" kern="1200" dirty="0" err="1">
                          <a:solidFill>
                            <a:srgbClr val="000000"/>
                          </a:solidFill>
                          <a:effectLst/>
                          <a:latin typeface="+mn-lt"/>
                          <a:ea typeface="+mn-ea"/>
                          <a:cs typeface="+mn-cs"/>
                        </a:rPr>
                        <a:t>Hoogervorst</a:t>
                      </a:r>
                      <a:r>
                        <a:rPr lang="de-DE" sz="1050" b="0" dirty="0">
                          <a:solidFill>
                            <a:srgbClr val="000000"/>
                          </a:solidFill>
                          <a:effectLst/>
                        </a:rPr>
                        <a:t> 2015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1" dirty="0">
                          <a:solidFill>
                            <a:srgbClr val="000000"/>
                          </a:solidFill>
                          <a:effectLst/>
                          <a:highlight>
                            <a:srgbClr val="FFFF00"/>
                          </a:highlight>
                        </a:rPr>
                        <a:t>19,57</a:t>
                      </a:r>
                      <a:endParaRPr lang="de-DE" sz="1050" b="1"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20,2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11,55</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70948</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66,32</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0" dirty="0">
                          <a:solidFill>
                            <a:srgbClr val="000000"/>
                          </a:solidFill>
                          <a:effectLst/>
                        </a:rPr>
                        <a:t>8270</a:t>
                      </a:r>
                      <a:endParaRPr lang="de-DE" sz="1050" b="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20000"/>
                        </a:lnSpc>
                      </a:pPr>
                      <a:r>
                        <a:rPr lang="de-DE" sz="1050" b="1" dirty="0">
                          <a:solidFill>
                            <a:srgbClr val="000000"/>
                          </a:solidFill>
                          <a:effectLst/>
                          <a:highlight>
                            <a:srgbClr val="00FF00"/>
                          </a:highlight>
                        </a:rPr>
                        <a:t>0,0142</a:t>
                      </a:r>
                      <a:endParaRPr lang="de-DE" sz="1050" b="1" dirty="0">
                        <a:solidFill>
                          <a:srgbClr val="000000"/>
                        </a:solidFill>
                        <a:effectLst/>
                        <a:highlight>
                          <a:srgbClr val="00FF00"/>
                        </a:highligh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808609469"/>
                  </a:ext>
                </a:extLst>
              </a:tr>
              <a:tr h="216000">
                <a:tc>
                  <a:txBody>
                    <a:bodyPr/>
                    <a:lstStyle/>
                    <a:p>
                      <a:pPr algn="l">
                        <a:lnSpc>
                          <a:spcPct val="120000"/>
                        </a:lnSpc>
                      </a:pPr>
                      <a:r>
                        <a:rPr lang="de-DE" sz="1050" b="0" kern="1200" dirty="0">
                          <a:solidFill>
                            <a:srgbClr val="000000"/>
                          </a:solidFill>
                          <a:effectLst/>
                          <a:latin typeface="+mn-lt"/>
                          <a:ea typeface="+mn-ea"/>
                          <a:cs typeface="+mn-cs"/>
                        </a:rPr>
                        <a:t>% </a:t>
                      </a:r>
                      <a:r>
                        <a:rPr lang="de-DE" sz="1050" b="0" kern="1200" dirty="0" err="1">
                          <a:solidFill>
                            <a:srgbClr val="000000"/>
                          </a:solidFill>
                          <a:effectLst/>
                          <a:latin typeface="+mn-lt"/>
                          <a:ea typeface="+mn-ea"/>
                          <a:cs typeface="+mn-cs"/>
                        </a:rPr>
                        <a:t>Difference</a:t>
                      </a:r>
                      <a:endParaRPr lang="de-DE" sz="1050" b="0" kern="1200" dirty="0">
                        <a:solidFill>
                          <a:srgbClr val="000000"/>
                        </a:solidFill>
                        <a:effectLst/>
                        <a:latin typeface="+mn-lt"/>
                        <a:ea typeface="+mn-ea"/>
                        <a:cs typeface="+mn-cs"/>
                      </a:endParaRPr>
                    </a:p>
                  </a:txBody>
                  <a:tcPr marL="68580" marR="68580" marT="0" marB="0" anchor="ctr"/>
                </a:tc>
                <a:tc>
                  <a:txBody>
                    <a:bodyPr/>
                    <a:lstStyle/>
                    <a:p>
                      <a:pPr algn="ctr">
                        <a:lnSpc>
                          <a:spcPct val="120000"/>
                        </a:lnSpc>
                      </a:pPr>
                      <a:r>
                        <a:rPr lang="de-DE" sz="1050" b="0" kern="1200" dirty="0">
                          <a:solidFill>
                            <a:srgbClr val="000000"/>
                          </a:solidFill>
                          <a:effectLst/>
                          <a:latin typeface="+mn-lt"/>
                          <a:ea typeface="+mn-ea"/>
                          <a:cs typeface="+mn-cs"/>
                        </a:rPr>
                        <a:t>8,64</a:t>
                      </a:r>
                    </a:p>
                  </a:txBody>
                  <a:tcPr marL="68580" marR="68580" marT="0" marB="0" anchor="ctr"/>
                </a:tc>
                <a:tc>
                  <a:txBody>
                    <a:bodyPr/>
                    <a:lstStyle/>
                    <a:p>
                      <a:pPr algn="ctr">
                        <a:lnSpc>
                          <a:spcPct val="120000"/>
                        </a:lnSpc>
                      </a:pPr>
                      <a:r>
                        <a:rPr lang="de-DE" sz="1050" b="0" kern="1200" dirty="0">
                          <a:solidFill>
                            <a:srgbClr val="000000"/>
                          </a:solidFill>
                          <a:effectLst/>
                          <a:latin typeface="+mn-lt"/>
                          <a:ea typeface="+mn-ea"/>
                          <a:cs typeface="+mn-cs"/>
                        </a:rPr>
                        <a:t>28,71</a:t>
                      </a:r>
                    </a:p>
                  </a:txBody>
                  <a:tcPr marL="68580" marR="68580" marT="0" marB="0" anchor="ctr"/>
                </a:tc>
                <a:tc>
                  <a:txBody>
                    <a:bodyPr/>
                    <a:lstStyle/>
                    <a:p>
                      <a:pPr algn="ctr">
                        <a:lnSpc>
                          <a:spcPct val="120000"/>
                        </a:lnSpc>
                      </a:pPr>
                      <a:r>
                        <a:rPr lang="de-DE" sz="1050" b="0" kern="1200" dirty="0">
                          <a:solidFill>
                            <a:srgbClr val="000000"/>
                          </a:solidFill>
                          <a:effectLst/>
                          <a:latin typeface="+mn-lt"/>
                          <a:ea typeface="+mn-ea"/>
                          <a:cs typeface="+mn-cs"/>
                        </a:rPr>
                        <a:t>14,46</a:t>
                      </a:r>
                    </a:p>
                  </a:txBody>
                  <a:tcPr marL="68580" marR="68580" marT="0" marB="0" anchor="ctr"/>
                </a:tc>
                <a:tc>
                  <a:txBody>
                    <a:bodyPr/>
                    <a:lstStyle/>
                    <a:p>
                      <a:pPr algn="ctr">
                        <a:lnSpc>
                          <a:spcPct val="120000"/>
                        </a:lnSpc>
                      </a:pPr>
                      <a:r>
                        <a:rPr lang="de-DE" sz="1050" b="0" kern="1200" dirty="0">
                          <a:solidFill>
                            <a:srgbClr val="000000"/>
                          </a:solidFill>
                          <a:effectLst/>
                          <a:latin typeface="+mn-lt"/>
                          <a:ea typeface="+mn-ea"/>
                          <a:cs typeface="+mn-cs"/>
                        </a:rPr>
                        <a:t>15,80</a:t>
                      </a:r>
                    </a:p>
                  </a:txBody>
                  <a:tcPr marL="68580" marR="68580" marT="0" marB="0" anchor="ctr"/>
                </a:tc>
                <a:tc>
                  <a:txBody>
                    <a:bodyPr/>
                    <a:lstStyle/>
                    <a:p>
                      <a:pPr algn="ctr">
                        <a:lnSpc>
                          <a:spcPct val="120000"/>
                        </a:lnSpc>
                      </a:pPr>
                      <a:r>
                        <a:rPr lang="de-DE" sz="1050" b="0" kern="1200" dirty="0">
                          <a:solidFill>
                            <a:srgbClr val="000000"/>
                          </a:solidFill>
                          <a:effectLst/>
                          <a:latin typeface="+mn-lt"/>
                          <a:ea typeface="+mn-ea"/>
                          <a:cs typeface="+mn-cs"/>
                        </a:rPr>
                        <a:t>3,14</a:t>
                      </a:r>
                    </a:p>
                  </a:txBody>
                  <a:tcPr marL="68580" marR="68580" marT="0" marB="0" anchor="ctr"/>
                </a:tc>
                <a:tc>
                  <a:txBody>
                    <a:bodyPr/>
                    <a:lstStyle/>
                    <a:p>
                      <a:pPr algn="ctr">
                        <a:lnSpc>
                          <a:spcPct val="120000"/>
                        </a:lnSpc>
                      </a:pPr>
                      <a:r>
                        <a:rPr lang="de-DE" sz="1050" b="0" kern="1200" dirty="0">
                          <a:solidFill>
                            <a:srgbClr val="000000"/>
                          </a:solidFill>
                          <a:effectLst/>
                          <a:latin typeface="+mn-lt"/>
                          <a:ea typeface="+mn-ea"/>
                          <a:cs typeface="+mn-cs"/>
                        </a:rPr>
                        <a:t>1,48</a:t>
                      </a:r>
                    </a:p>
                  </a:txBody>
                  <a:tcPr marL="68580" marR="68580" marT="0" marB="0" anchor="ctr"/>
                </a:tc>
                <a:tc>
                  <a:txBody>
                    <a:bodyPr/>
                    <a:lstStyle/>
                    <a:p>
                      <a:pPr algn="ctr">
                        <a:lnSpc>
                          <a:spcPct val="120000"/>
                        </a:lnSpc>
                      </a:pPr>
                      <a:r>
                        <a:rPr lang="de-DE" sz="1050" b="0" kern="1200" dirty="0">
                          <a:solidFill>
                            <a:srgbClr val="000000"/>
                          </a:solidFill>
                          <a:effectLst/>
                          <a:latin typeface="+mn-lt"/>
                          <a:ea typeface="+mn-ea"/>
                          <a:cs typeface="+mn-cs"/>
                        </a:rPr>
                        <a:t>4,23</a:t>
                      </a:r>
                    </a:p>
                  </a:txBody>
                  <a:tcPr marL="68580" marR="68580" marT="0" marB="0" anchor="ctr"/>
                </a:tc>
                <a:extLst>
                  <a:ext uri="{0D108BD9-81ED-4DB2-BD59-A6C34878D82A}">
                    <a16:rowId xmlns:a16="http://schemas.microsoft.com/office/drawing/2014/main" val="1570224349"/>
                  </a:ext>
                </a:extLst>
              </a:tr>
            </a:tbl>
          </a:graphicData>
        </a:graphic>
      </p:graphicFrame>
      <p:sp>
        <p:nvSpPr>
          <p:cNvPr id="6" name="Text Box 7">
            <a:extLst>
              <a:ext uri="{FF2B5EF4-FFF2-40B4-BE49-F238E27FC236}">
                <a16:creationId xmlns:a16="http://schemas.microsoft.com/office/drawing/2014/main" id="{855DCC77-0ABA-B434-F661-80AD783D1E83}"/>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marL="358775" lvl="2" indent="-358775">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b="1">
                <a:solidFill>
                  <a:srgbClr val="000000"/>
                </a:solidFill>
                <a:latin typeface="Arial" pitchFamily="34" charset="0"/>
                <a:cs typeface="Arial" pitchFamily="34" charset="0"/>
              </a:rPr>
              <a:t>Comparison of the Results of Wing-MDO and a Literature Review</a:t>
            </a:r>
          </a:p>
        </p:txBody>
      </p:sp>
    </p:spTree>
    <p:extLst>
      <p:ext uri="{BB962C8B-B14F-4D97-AF65-F5344CB8AC3E}">
        <p14:creationId xmlns:p14="http://schemas.microsoft.com/office/powerpoint/2010/main" val="18098123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1"/>
          <p:cNvSpPr txBox="1">
            <a:spLocks noChangeArrowheads="1"/>
          </p:cNvSpPr>
          <p:nvPr/>
        </p:nvSpPr>
        <p:spPr bwMode="auto">
          <a:xfrm>
            <a:off x="263526" y="1785626"/>
            <a:ext cx="8616950" cy="3990836"/>
          </a:xfrm>
          <a:prstGeom prst="rect">
            <a:avLst/>
          </a:prstGeom>
          <a:noFill/>
          <a:ln w="9525">
            <a:noFill/>
            <a:miter lim="800000"/>
            <a:headEnd/>
            <a:tailEnd/>
          </a:ln>
        </p:spPr>
        <p:txBody>
          <a:bodyPr>
            <a:spAutoFit/>
          </a:bodyPr>
          <a:lstStyle/>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dirty="0">
                <a:solidFill>
                  <a:srgbClr val="000000"/>
                </a:solidFill>
                <a:latin typeface="Arial" pitchFamily="34" charset="0"/>
                <a:cs typeface="Arial" pitchFamily="34" charset="0"/>
              </a:rPr>
              <a:t>Efficient</a:t>
            </a:r>
          </a:p>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dirty="0">
                <a:solidFill>
                  <a:srgbClr val="000000"/>
                </a:solidFill>
                <a:latin typeface="Arial" pitchFamily="34" charset="0"/>
                <a:cs typeface="Arial" pitchFamily="34" charset="0"/>
              </a:rPr>
              <a:t>Large Span Wing</a:t>
            </a:r>
          </a:p>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dirty="0">
                <a:solidFill>
                  <a:srgbClr val="000000"/>
                </a:solidFill>
                <a:latin typeface="Arial" pitchFamily="34" charset="0"/>
                <a:cs typeface="Arial" pitchFamily="34" charset="0"/>
              </a:rPr>
              <a:t>for the</a:t>
            </a:r>
          </a:p>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dirty="0">
                <a:solidFill>
                  <a:srgbClr val="000000"/>
                </a:solidFill>
                <a:latin typeface="Arial" pitchFamily="34" charset="0"/>
                <a:cs typeface="Arial" pitchFamily="34" charset="0"/>
              </a:rPr>
              <a:t>Next Generation</a:t>
            </a:r>
          </a:p>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dirty="0">
                <a:solidFill>
                  <a:srgbClr val="000000"/>
                </a:solidFill>
                <a:latin typeface="Arial" pitchFamily="34" charset="0"/>
                <a:cs typeface="Arial" pitchFamily="34" charset="0"/>
              </a:rPr>
              <a:t>of Aircraft</a:t>
            </a:r>
          </a:p>
        </p:txBody>
      </p:sp>
      <p:sp>
        <p:nvSpPr>
          <p:cNvPr id="2" name="Text Box 7">
            <a:extLst>
              <a:ext uri="{FF2B5EF4-FFF2-40B4-BE49-F238E27FC236}">
                <a16:creationId xmlns:a16="http://schemas.microsoft.com/office/drawing/2014/main" id="{DAD5F75C-FEB9-A072-42F9-D019743FA5E5}"/>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dirty="0">
                <a:solidFill>
                  <a:srgbClr val="000000"/>
                </a:solidFill>
                <a:latin typeface="Arial" pitchFamily="34" charset="0"/>
              </a:rPr>
              <a:t>Wing Design Regarding Mass and Drag</a:t>
            </a:r>
            <a:endParaRPr lang="de-DE" sz="1200" b="1" dirty="0">
              <a:solidFill>
                <a:srgbClr val="000000"/>
              </a:solidFill>
              <a:latin typeface="Arial" pitchFamily="34" charset="0"/>
            </a:endParaRPr>
          </a:p>
        </p:txBody>
      </p:sp>
    </p:spTree>
    <p:extLst>
      <p:ext uri="{BB962C8B-B14F-4D97-AF65-F5344CB8AC3E}">
        <p14:creationId xmlns:p14="http://schemas.microsoft.com/office/powerpoint/2010/main" val="29213485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en-US" sz="2000" b="1">
                <a:solidFill>
                  <a:srgbClr val="000000"/>
                </a:solidFill>
                <a:latin typeface="Arial" panose="020B0604020202020204" pitchFamily="34" charset="0"/>
                <a:cs typeface="Arial" panose="020B0604020202020204" pitchFamily="34" charset="0"/>
              </a:rPr>
              <a:t>Efficient Wing</a:t>
            </a:r>
          </a:p>
        </p:txBody>
      </p:sp>
      <p:sp>
        <p:nvSpPr>
          <p:cNvPr id="5"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marL="358775" lvl="2" indent="-358775">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b="1" dirty="0">
                <a:solidFill>
                  <a:srgbClr val="000000"/>
                </a:solidFill>
                <a:latin typeface="Arial" pitchFamily="34" charset="0"/>
                <a:cs typeface="Arial" pitchFamily="34" charset="0"/>
              </a:rPr>
              <a:t>Efficient Large Span Wing for the Next Generation of Aircraft</a:t>
            </a:r>
            <a:endParaRPr lang="de-DE" sz="1200" b="1" dirty="0">
              <a:solidFill>
                <a:srgbClr val="000000"/>
              </a:solidFill>
              <a:latin typeface="Arial" pitchFamily="34" charset="0"/>
              <a:cs typeface="Arial" pitchFamily="34" charset="0"/>
            </a:endParaRPr>
          </a:p>
        </p:txBody>
      </p:sp>
      <p:sp>
        <p:nvSpPr>
          <p:cNvPr id="3" name="Rectangle 2">
            <a:extLst>
              <a:ext uri="{FF2B5EF4-FFF2-40B4-BE49-F238E27FC236}">
                <a16:creationId xmlns:a16="http://schemas.microsoft.com/office/drawing/2014/main" id="{3911FFB5-B091-5012-C4E7-498DC312127F}"/>
              </a:ext>
            </a:extLst>
          </p:cNvPr>
          <p:cNvSpPr txBox="1">
            <a:spLocks noChangeArrowheads="1"/>
          </p:cNvSpPr>
          <p:nvPr/>
        </p:nvSpPr>
        <p:spPr bwMode="auto">
          <a:xfrm>
            <a:off x="533400" y="1930582"/>
            <a:ext cx="8110538" cy="4194172"/>
          </a:xfrm>
          <a:prstGeom prst="rect">
            <a:avLst/>
          </a:prstGeom>
          <a:noFill/>
          <a:ln w="9525">
            <a:noFill/>
            <a:round/>
            <a:headEnd/>
            <a:tailEnd/>
          </a:ln>
        </p:spPr>
        <p:txBody>
          <a:bodyPr lIns="90000" tIns="46800" rIns="90000" bIns="46800"/>
          <a:lstStyle/>
          <a:p>
            <a:pPr marL="285750" indent="-285750" algn="just">
              <a:lnSpc>
                <a:spcPct val="120000"/>
              </a:lnSpc>
              <a:buFont typeface="Arial" panose="020B0604020202020204" pitchFamily="34" charset="0"/>
              <a:buChar char="●"/>
            </a:pPr>
            <a:r>
              <a:rPr lang="en-US" sz="1400">
                <a:solidFill>
                  <a:srgbClr val="000000"/>
                </a:solidFill>
                <a:latin typeface="Arial" panose="020B0604020202020204" pitchFamily="34" charset="0"/>
                <a:cs typeface="Arial" panose="020B0604020202020204" pitchFamily="34" charset="0"/>
              </a:rPr>
              <a:t>Drag: Optimization vs. </a:t>
            </a:r>
            <a:r>
              <a:rPr lang="en-US" sz="1400" dirty="0">
                <a:solidFill>
                  <a:srgbClr val="000000"/>
                </a:solidFill>
                <a:latin typeface="Arial" panose="020B0604020202020204" pitchFamily="34" charset="0"/>
                <a:cs typeface="Arial" panose="020B0604020202020204" pitchFamily="34" charset="0"/>
              </a:rPr>
              <a:t>Standard A320-200 for Cantilevered and Braced Wing </a:t>
            </a:r>
            <a:endPar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algn="just">
              <a:lnSpc>
                <a:spcPct val="50000"/>
              </a:lnSpc>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algn="just">
              <a:lnSpc>
                <a:spcPct val="50000"/>
              </a:lnSpc>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algn="just">
              <a:lnSpc>
                <a:spcPct val="50000"/>
              </a:lnSpc>
            </a:pPr>
            <a:endParaRPr lang="en-US" sz="1400" dirty="0">
              <a:solidFill>
                <a:srgbClr val="000000"/>
              </a:solidFill>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endParaRPr lang="en-US" sz="1400" b="0" i="0" dirty="0">
              <a:solidFill>
                <a:srgbClr val="000000"/>
              </a:solidFill>
              <a:effectLst/>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endParaRPr lang="en-US" sz="1400" b="0" i="0" dirty="0">
              <a:solidFill>
                <a:srgbClr val="000000"/>
              </a:solidFill>
              <a:effectLst/>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endParaRPr lang="en-US" sz="1400" b="0" i="0" dirty="0">
              <a:solidFill>
                <a:srgbClr val="000000"/>
              </a:solidFill>
              <a:effectLst/>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a:lnSpc>
                <a:spcPct val="40000"/>
              </a:lnSpc>
            </a:pPr>
            <a:endParaRPr lang="en-US" sz="1400" dirty="0">
              <a:solidFill>
                <a:srgbClr val="000000"/>
              </a:solidFill>
              <a:latin typeface="Arial" panose="020B0604020202020204" pitchFamily="34" charset="0"/>
              <a:cs typeface="Arial" panose="020B0604020202020204" pitchFamily="34" charset="0"/>
            </a:endParaRPr>
          </a:p>
          <a:p>
            <a:pPr>
              <a:lnSpc>
                <a:spcPct val="40000"/>
              </a:lnSpc>
            </a:pPr>
            <a:endParaRPr lang="en-US" sz="1400" dirty="0">
              <a:solidFill>
                <a:srgbClr val="000000"/>
              </a:solidFill>
              <a:latin typeface="Arial" panose="020B0604020202020204" pitchFamily="34" charset="0"/>
              <a:cs typeface="Arial" panose="020B0604020202020204" pitchFamily="34" charset="0"/>
            </a:endParaRPr>
          </a:p>
          <a:p>
            <a:pPr>
              <a:lnSpc>
                <a:spcPct val="40000"/>
              </a:lnSpc>
            </a:pPr>
            <a:endParaRPr lang="en-US" sz="1400" dirty="0">
              <a:solidFill>
                <a:srgbClr val="000000"/>
              </a:solidFill>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A braced wing is more efficient than a cantilever wing.</a:t>
            </a:r>
          </a:p>
          <a:p>
            <a:pPr marL="285750" indent="-285750">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Recommended span: 36 m to 52 m (ICAO code D).</a:t>
            </a:r>
          </a:p>
          <a:p>
            <a:pPr marL="285750" indent="-285750">
              <a:lnSpc>
                <a:spcPct val="120000"/>
              </a:lnSpc>
              <a:buFont typeface="Arial" panose="020B0604020202020204" pitchFamily="34" charset="0"/>
              <a:buChar char="•"/>
            </a:pPr>
            <a:endParaRPr lang="en-US" sz="1400" u="sng" dirty="0">
              <a:solidFill>
                <a:srgbClr val="000000"/>
              </a:solidFill>
              <a:latin typeface="Arial" panose="020B0604020202020204" pitchFamily="34" charset="0"/>
              <a:cs typeface="Arial" panose="020B0604020202020204" pitchFamily="34" charset="0"/>
            </a:endParaRPr>
          </a:p>
        </p:txBody>
      </p:sp>
      <p:graphicFrame>
        <p:nvGraphicFramePr>
          <p:cNvPr id="7" name="Diagramm 6">
            <a:extLst>
              <a:ext uri="{FF2B5EF4-FFF2-40B4-BE49-F238E27FC236}">
                <a16:creationId xmlns:a16="http://schemas.microsoft.com/office/drawing/2014/main" id="{4984E3A4-92F0-2661-5FC8-E6005EEFE1E1}"/>
              </a:ext>
            </a:extLst>
          </p:cNvPr>
          <p:cNvGraphicFramePr/>
          <p:nvPr>
            <p:extLst>
              <p:ext uri="{D42A27DB-BD31-4B8C-83A1-F6EECF244321}">
                <p14:modId xmlns:p14="http://schemas.microsoft.com/office/powerpoint/2010/main" val="3753212190"/>
              </p:ext>
            </p:extLst>
          </p:nvPr>
        </p:nvGraphicFramePr>
        <p:xfrm>
          <a:off x="756000" y="2247852"/>
          <a:ext cx="7632000" cy="32914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372593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en-US" sz="2000" b="1" kern="0" dirty="0">
                <a:solidFill>
                  <a:srgbClr val="000000"/>
                </a:solidFill>
                <a:latin typeface="Arial" pitchFamily="34" charset="0"/>
                <a:ea typeface="+mj-ea"/>
                <a:cs typeface="Arial" pitchFamily="34" charset="0"/>
              </a:rPr>
              <a:t>Boeing's Innovative Aircraft Project (Boeing X-66A)</a:t>
            </a:r>
            <a:endParaRPr lang="de-DE" sz="2000" b="1" kern="0" dirty="0">
              <a:solidFill>
                <a:srgbClr val="000000"/>
              </a:solidFill>
              <a:latin typeface="Arial" pitchFamily="34" charset="0"/>
              <a:ea typeface="+mj-ea"/>
              <a:cs typeface="Arial" pitchFamily="34" charset="0"/>
            </a:endParaRPr>
          </a:p>
        </p:txBody>
      </p:sp>
      <p:sp>
        <p:nvSpPr>
          <p:cNvPr id="3" name="Rectangle 2">
            <a:extLst>
              <a:ext uri="{FF2B5EF4-FFF2-40B4-BE49-F238E27FC236}">
                <a16:creationId xmlns:a16="http://schemas.microsoft.com/office/drawing/2014/main" id="{3911FFB5-B091-5012-C4E7-498DC312127F}"/>
              </a:ext>
            </a:extLst>
          </p:cNvPr>
          <p:cNvSpPr txBox="1">
            <a:spLocks noChangeArrowheads="1"/>
          </p:cNvSpPr>
          <p:nvPr/>
        </p:nvSpPr>
        <p:spPr bwMode="auto">
          <a:xfrm>
            <a:off x="533400" y="1930582"/>
            <a:ext cx="8110538" cy="4194172"/>
          </a:xfrm>
          <a:prstGeom prst="rect">
            <a:avLst/>
          </a:prstGeom>
          <a:noFill/>
          <a:ln w="9525">
            <a:noFill/>
            <a:round/>
            <a:headEnd/>
            <a:tailEnd/>
          </a:ln>
        </p:spPr>
        <p:txBody>
          <a:bodyPr lIns="90000" tIns="46800" rIns="90000" bIns="46800"/>
          <a:lstStyle/>
          <a:p>
            <a:pPr marL="355600" indent="-355600" algn="just">
              <a:lnSpc>
                <a:spcPct val="120000"/>
              </a:lnSpc>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Boeing is working on a successor for the B737 Max in cooperation with NASA. This project, called the "Sustainable Flight Demonstrator", uses the innovative "</a:t>
            </a:r>
            <a:r>
              <a:rPr lang="en-US" sz="1400" b="1" dirty="0">
                <a:solidFill>
                  <a:srgbClr val="3333FF"/>
                </a:solidFill>
                <a:latin typeface="Arial" panose="020B0604020202020204" pitchFamily="34" charset="0"/>
                <a:cs typeface="Arial" panose="020B0604020202020204" pitchFamily="34" charset="0"/>
              </a:rPr>
              <a:t>Transonic Truss-Braced Wing</a:t>
            </a:r>
            <a:r>
              <a:rPr lang="en-US" sz="1400" dirty="0">
                <a:solidFill>
                  <a:srgbClr val="000000"/>
                </a:solidFill>
                <a:latin typeface="Arial" panose="020B0604020202020204" pitchFamily="34" charset="0"/>
                <a:cs typeface="Arial" panose="020B0604020202020204" pitchFamily="34" charset="0"/>
              </a:rPr>
              <a:t>" concept, known as the X-66A. (</a:t>
            </a:r>
            <a:r>
              <a:rPr lang="en-US" sz="1400" dirty="0" err="1">
                <a:solidFill>
                  <a:srgbClr val="000000"/>
                </a:solidFill>
                <a:latin typeface="Arial" panose="020B0604020202020204" pitchFamily="34" charset="0"/>
                <a:cs typeface="Arial" panose="020B0604020202020204" pitchFamily="34" charset="0"/>
              </a:rPr>
              <a:t>Bardan</a:t>
            </a:r>
            <a:r>
              <a:rPr lang="en-US" sz="1400" dirty="0">
                <a:solidFill>
                  <a:srgbClr val="000000"/>
                </a:solidFill>
                <a:latin typeface="Arial" panose="020B0604020202020204" pitchFamily="34" charset="0"/>
                <a:cs typeface="Arial" panose="020B0604020202020204" pitchFamily="34" charset="0"/>
              </a:rPr>
              <a:t> 2023, Ebner 2023, </a:t>
            </a:r>
            <a:r>
              <a:rPr lang="en-US" sz="1400" dirty="0" err="1">
                <a:solidFill>
                  <a:srgbClr val="000000"/>
                </a:solidFill>
                <a:latin typeface="Arial" panose="020B0604020202020204" pitchFamily="34" charset="0"/>
                <a:cs typeface="Arial" panose="020B0604020202020204" pitchFamily="34" charset="0"/>
              </a:rPr>
              <a:t>Sebayang</a:t>
            </a:r>
            <a:r>
              <a:rPr lang="en-US" sz="1400" dirty="0">
                <a:solidFill>
                  <a:srgbClr val="000000"/>
                </a:solidFill>
                <a:latin typeface="Arial" panose="020B0604020202020204" pitchFamily="34" charset="0"/>
                <a:cs typeface="Arial" panose="020B0604020202020204" pitchFamily="34" charset="0"/>
              </a:rPr>
              <a:t> 2023).
Boeing X-66A is to be equipped with a </a:t>
            </a:r>
            <a:r>
              <a:rPr lang="en-US" sz="1400" b="1" dirty="0">
                <a:solidFill>
                  <a:srgbClr val="000000"/>
                </a:solidFill>
                <a:latin typeface="Arial" panose="020B0604020202020204" pitchFamily="34" charset="0"/>
                <a:cs typeface="Arial" panose="020B0604020202020204" pitchFamily="34" charset="0"/>
              </a:rPr>
              <a:t>folding</a:t>
            </a:r>
            <a:r>
              <a:rPr lang="en-US" sz="1400" dirty="0">
                <a:solidFill>
                  <a:srgbClr val="000000"/>
                </a:solidFill>
                <a:latin typeface="Arial" panose="020B0604020202020204" pitchFamily="34" charset="0"/>
                <a:cs typeface="Arial" panose="020B0604020202020204" pitchFamily="34" charset="0"/>
              </a:rPr>
              <a:t> braced wing with a </a:t>
            </a:r>
            <a:r>
              <a:rPr lang="en-US" sz="1400" b="1" dirty="0">
                <a:solidFill>
                  <a:srgbClr val="000000"/>
                </a:solidFill>
                <a:latin typeface="Arial" panose="020B0604020202020204" pitchFamily="34" charset="0"/>
                <a:cs typeface="Arial" panose="020B0604020202020204" pitchFamily="34" charset="0"/>
              </a:rPr>
              <a:t>high aspect ratio</a:t>
            </a:r>
            <a:r>
              <a:rPr lang="en-US" sz="1400" dirty="0">
                <a:solidFill>
                  <a:srgbClr val="000000"/>
                </a:solidFill>
                <a:latin typeface="Arial" panose="020B0604020202020204" pitchFamily="34" charset="0"/>
                <a:cs typeface="Arial" panose="020B0604020202020204" pitchFamily="34" charset="0"/>
              </a:rPr>
              <a:t> and</a:t>
            </a:r>
          </a:p>
          <a:p>
            <a:pPr marL="355600" indent="-355600" algn="just">
              <a:lnSpc>
                <a:spcPct val="120000"/>
              </a:lnSpc>
              <a:buFont typeface="Arial" panose="020B0604020202020204" pitchFamily="34" charset="0"/>
              <a:buChar char="●"/>
              <a:tabLst>
                <a:tab pos="355600" algn="l"/>
              </a:tabLst>
            </a:pPr>
            <a:r>
              <a:rPr lang="en-US" sz="1400" dirty="0">
                <a:solidFill>
                  <a:schemeClr val="bg1"/>
                </a:solidFill>
                <a:latin typeface="Arial" panose="020B0604020202020204" pitchFamily="34" charset="0"/>
                <a:cs typeface="Arial" panose="020B0604020202020204" pitchFamily="34" charset="0"/>
              </a:rPr>
              <a:t> </a:t>
            </a:r>
            <a:r>
              <a:rPr lang="en-US" sz="1400" b="1" dirty="0">
                <a:solidFill>
                  <a:srgbClr val="3333FF"/>
                </a:solidFill>
                <a:latin typeface="Arial" panose="020B0604020202020204" pitchFamily="34" charset="0"/>
                <a:cs typeface="Arial" panose="020B0604020202020204" pitchFamily="34" charset="0"/>
              </a:rPr>
              <a:t>wingspan of approximately 52 m</a:t>
            </a:r>
            <a:r>
              <a:rPr lang="en-US" sz="1400" dirty="0">
                <a:solidFill>
                  <a:srgbClr val="000000"/>
                </a:solidFill>
                <a:latin typeface="Arial" panose="020B0604020202020204" pitchFamily="34" charset="0"/>
                <a:cs typeface="Arial" panose="020B0604020202020204" pitchFamily="34" charset="0"/>
              </a:rPr>
              <a:t>. (Boeing 2019)
Goal: Reduction of drag and integration of more efficient components (e.g. propulsion systems)</a:t>
            </a:r>
            <a:endParaRPr lang="de-DE" sz="1400" u="sng" dirty="0">
              <a:solidFill>
                <a:srgbClr val="000000"/>
              </a:solidFill>
              <a:latin typeface="Arial" panose="020B0604020202020204" pitchFamily="34" charset="0"/>
              <a:cs typeface="Arial" panose="020B0604020202020204" pitchFamily="34" charset="0"/>
            </a:endParaRPr>
          </a:p>
        </p:txBody>
      </p:sp>
      <p:pic>
        <p:nvPicPr>
          <p:cNvPr id="6" name="Grafik 5" descr="Ein Bild, das draußen, Himmel, Transport, Flugreise enthält.">
            <a:extLst>
              <a:ext uri="{FF2B5EF4-FFF2-40B4-BE49-F238E27FC236}">
                <a16:creationId xmlns:a16="http://schemas.microsoft.com/office/drawing/2014/main" id="{CFF78C99-60C3-B038-D0DD-2227D18F1E6B}"/>
              </a:ext>
            </a:extLst>
          </p:cNvPr>
          <p:cNvPicPr>
            <a:picLocks noChangeAspect="1"/>
          </p:cNvPicPr>
          <p:nvPr/>
        </p:nvPicPr>
        <p:blipFill rotWithShape="1">
          <a:blip r:embed="rId3">
            <a:extLst>
              <a:ext uri="{28A0092B-C50C-407E-A947-70E740481C1C}">
                <a14:useLocalDpi xmlns:a14="http://schemas.microsoft.com/office/drawing/2010/main" val="0"/>
              </a:ext>
            </a:extLst>
          </a:blip>
          <a:srcRect t="2749" b="3614"/>
          <a:stretch/>
        </p:blipFill>
        <p:spPr bwMode="auto">
          <a:xfrm>
            <a:off x="1692322" y="3598356"/>
            <a:ext cx="4973654" cy="2428862"/>
          </a:xfrm>
          <a:prstGeom prst="rect">
            <a:avLst/>
          </a:prstGeom>
          <a:noFill/>
          <a:ln>
            <a:noFill/>
          </a:ln>
          <a:extLst>
            <a:ext uri="{53640926-AAD7-44D8-BBD7-CCE9431645EC}">
              <a14:shadowObscured xmlns:a14="http://schemas.microsoft.com/office/drawing/2010/main"/>
            </a:ext>
          </a:extLst>
        </p:spPr>
      </p:pic>
      <p:sp>
        <p:nvSpPr>
          <p:cNvPr id="2" name="Rectangle 2">
            <a:extLst>
              <a:ext uri="{FF2B5EF4-FFF2-40B4-BE49-F238E27FC236}">
                <a16:creationId xmlns:a16="http://schemas.microsoft.com/office/drawing/2014/main" id="{2CA3BF2A-CBEB-9626-5E7C-920B24534DBF}"/>
              </a:ext>
            </a:extLst>
          </p:cNvPr>
          <p:cNvSpPr txBox="1">
            <a:spLocks noChangeArrowheads="1"/>
          </p:cNvSpPr>
          <p:nvPr/>
        </p:nvSpPr>
        <p:spPr bwMode="auto">
          <a:xfrm>
            <a:off x="6665976" y="5856530"/>
            <a:ext cx="1673352" cy="341376"/>
          </a:xfrm>
          <a:prstGeom prst="rect">
            <a:avLst/>
          </a:prstGeom>
          <a:noFill/>
          <a:ln w="9525">
            <a:noFill/>
            <a:round/>
            <a:headEnd/>
            <a:tailEnd/>
          </a:ln>
        </p:spPr>
        <p:txBody>
          <a:bodyPr lIns="90000" tIns="46800" rIns="90000" bIns="46800"/>
          <a:lstStyle/>
          <a:p>
            <a:pPr algn="just">
              <a:lnSpc>
                <a:spcPct val="120000"/>
              </a:lnSpc>
            </a:pPr>
            <a:r>
              <a:rPr lang="de-DE" sz="900" b="0" i="0" dirty="0">
                <a:solidFill>
                  <a:srgbClr val="000000"/>
                </a:solidFill>
                <a:effectLst/>
                <a:latin typeface="Arial" panose="020B0604020202020204" pitchFamily="34" charset="0"/>
                <a:cs typeface="Arial" panose="020B0604020202020204" pitchFamily="34" charset="0"/>
              </a:rPr>
              <a:t>Boeing X-66A (Boeing 2019)</a:t>
            </a:r>
            <a:endParaRPr lang="de-DE" sz="900" u="sng" dirty="0">
              <a:solidFill>
                <a:srgbClr val="000000"/>
              </a:solidFill>
              <a:latin typeface="Arial" panose="020B0604020202020204" pitchFamily="34" charset="0"/>
              <a:cs typeface="Arial" panose="020B0604020202020204" pitchFamily="34" charset="0"/>
            </a:endParaRPr>
          </a:p>
        </p:txBody>
      </p:sp>
      <p:sp>
        <p:nvSpPr>
          <p:cNvPr id="7" name="Text Box 7">
            <a:extLst>
              <a:ext uri="{FF2B5EF4-FFF2-40B4-BE49-F238E27FC236}">
                <a16:creationId xmlns:a16="http://schemas.microsoft.com/office/drawing/2014/main" id="{277743E7-19CA-F527-F816-C11BB8028764}"/>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marL="358775" lvl="2" indent="-358775">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b="1" dirty="0">
                <a:solidFill>
                  <a:srgbClr val="000000"/>
                </a:solidFill>
                <a:latin typeface="Arial" pitchFamily="34" charset="0"/>
                <a:cs typeface="Arial" pitchFamily="34" charset="0"/>
              </a:rPr>
              <a:t>Efficient Large Span Wing for the Next Generation of Aircraft</a:t>
            </a:r>
            <a:endParaRPr lang="de-DE" sz="12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98515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528637" y="1292611"/>
            <a:ext cx="8224837" cy="446087"/>
          </a:xfrm>
          <a:prstGeom prst="rect">
            <a:avLst/>
          </a:prstGeom>
        </p:spPr>
        <p:txBody>
          <a:bodyPr/>
          <a:lstStyle/>
          <a:p>
            <a:pPr eaLnBrk="1" hangingPunct="1"/>
            <a:r>
              <a:rPr lang="de-DE" sz="2000" dirty="0"/>
              <a:t>Abstract</a:t>
            </a:r>
          </a:p>
        </p:txBody>
      </p:sp>
      <p:sp>
        <p:nvSpPr>
          <p:cNvPr id="9220" name="Rectangle 2"/>
          <p:cNvSpPr txBox="1">
            <a:spLocks noChangeArrowheads="1"/>
          </p:cNvSpPr>
          <p:nvPr/>
        </p:nvSpPr>
        <p:spPr bwMode="auto">
          <a:xfrm>
            <a:off x="519112" y="1920878"/>
            <a:ext cx="8110538" cy="4194172"/>
          </a:xfrm>
          <a:prstGeom prst="rect">
            <a:avLst/>
          </a:prstGeom>
          <a:noFill/>
          <a:ln w="9525">
            <a:noFill/>
            <a:round/>
            <a:headEnd/>
            <a:tailEnd/>
          </a:ln>
        </p:spPr>
        <p:txBody>
          <a:bodyPr lIns="90000" tIns="46800" rIns="90000" bIns="46800"/>
          <a:lstStyle/>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150" b="1" dirty="0">
                <a:solidFill>
                  <a:srgbClr val="000000"/>
                </a:solidFill>
                <a:latin typeface="Arial" panose="020B0604020202020204" pitchFamily="34" charset="0"/>
                <a:cs typeface="Arial" pitchFamily="34" charset="0"/>
              </a:rPr>
              <a:t>Practical Implications</a:t>
            </a:r>
            <a:r>
              <a:rPr lang="en-US" sz="1150" dirty="0">
                <a:solidFill>
                  <a:srgbClr val="000000"/>
                </a:solidFill>
                <a:latin typeface="Arial" panose="020B0604020202020204" pitchFamily="34" charset="0"/>
                <a:cs typeface="Arial" pitchFamily="34" charset="0"/>
              </a:rPr>
              <a:t> – "Wing-MDO" is offered to the community as a simple and user-friendly tool in Excel for optimizing basic wing parameters. </a:t>
            </a:r>
          </a:p>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150" dirty="0">
              <a:solidFill>
                <a:srgbClr val="000000"/>
              </a:solidFill>
              <a:latin typeface="Arial" panose="020B0604020202020204" pitchFamily="34" charset="0"/>
              <a:cs typeface="Arial" pitchFamily="34" charset="0"/>
            </a:endParaRPr>
          </a:p>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150" b="1" dirty="0">
                <a:solidFill>
                  <a:srgbClr val="000000"/>
                </a:solidFill>
                <a:latin typeface="Arial" panose="020B0604020202020204" pitchFamily="34" charset="0"/>
                <a:cs typeface="Arial" pitchFamily="34" charset="0"/>
              </a:rPr>
              <a:t>Social Implications</a:t>
            </a:r>
            <a:r>
              <a:rPr lang="en-US" sz="1150" dirty="0">
                <a:solidFill>
                  <a:srgbClr val="000000"/>
                </a:solidFill>
                <a:latin typeface="Arial" panose="020B0604020202020204" pitchFamily="34" charset="0"/>
                <a:cs typeface="Arial" pitchFamily="34" charset="0"/>
              </a:rPr>
              <a:t> – The optimization of an aircraft traditionally starts with the wing. This can currently also be seen in the new Boeing X-66A project. The present thesis serves to classify such proposals and shows that wings with a high span (and aspect ratio) can significantly reduce fuel consumption and thus CO2 emissions and environmental impact. Presented simple calculations make public discourse possible.</a:t>
            </a:r>
            <a:r>
              <a:rPr lang="de-DE" sz="11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lvl="2" indent="0" algn="just">
              <a:lnSpc>
                <a:spcPct val="70000"/>
              </a:lnSpc>
              <a:spcBef>
                <a:spcPts val="1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de-DE" sz="11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lvl="2" indent="0" algn="just">
              <a:lnSpc>
                <a:spcPct val="120000"/>
              </a:lnSpc>
              <a:spcBef>
                <a:spcPts val="3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150" b="1" dirty="0">
                <a:solidFill>
                  <a:srgbClr val="000000"/>
                </a:solidFill>
                <a:latin typeface="Arial" panose="020B0604020202020204" pitchFamily="34" charset="0"/>
                <a:cs typeface="Arial" pitchFamily="34" charset="0"/>
              </a:rPr>
              <a:t>Originality</a:t>
            </a:r>
            <a:r>
              <a:rPr lang="en-US" sz="1150" dirty="0">
                <a:solidFill>
                  <a:srgbClr val="000000"/>
                </a:solidFill>
                <a:latin typeface="Arial" panose="020B0604020202020204" pitchFamily="34" charset="0"/>
                <a:cs typeface="Arial" pitchFamily="34" charset="0"/>
              </a:rPr>
              <a:t> – Disciplines have presented the impact of their investigations at aircraft level, without considering the iterations (snowball effects) of aircraft design. Using the example of the wing, it could be shown how individual effects on mass and drag can be transferred simply but correctly to the aircraft level.</a:t>
            </a:r>
            <a:endParaRPr lang="de-DE" sz="1150" dirty="0">
              <a:solidFill>
                <a:srgbClr val="000000"/>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380671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1"/>
          <p:cNvSpPr txBox="1">
            <a:spLocks noChangeArrowheads="1"/>
          </p:cNvSpPr>
          <p:nvPr/>
        </p:nvSpPr>
        <p:spPr bwMode="auto">
          <a:xfrm>
            <a:off x="263526" y="2063919"/>
            <a:ext cx="8616950" cy="2410916"/>
          </a:xfrm>
          <a:prstGeom prst="rect">
            <a:avLst/>
          </a:prstGeom>
          <a:noFill/>
          <a:ln w="9525">
            <a:noFill/>
            <a:miter lim="800000"/>
            <a:headEnd/>
            <a:tailEnd/>
          </a:ln>
        </p:spPr>
        <p:txBody>
          <a:bodyPr>
            <a:spAutoFit/>
          </a:bodyPr>
          <a:lstStyle/>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kern="0" dirty="0">
                <a:solidFill>
                  <a:srgbClr val="000000"/>
                </a:solidFill>
                <a:latin typeface="Arial" pitchFamily="34" charset="0"/>
                <a:cs typeface="Arial" pitchFamily="34" charset="0"/>
              </a:rPr>
              <a:t>Conclusions</a:t>
            </a:r>
          </a:p>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kern="0" dirty="0">
                <a:solidFill>
                  <a:srgbClr val="000000"/>
                </a:solidFill>
                <a:latin typeface="Arial" pitchFamily="34" charset="0"/>
                <a:cs typeface="Arial" pitchFamily="34" charset="0"/>
              </a:rPr>
              <a:t>and</a:t>
            </a:r>
          </a:p>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kern="0" dirty="0">
                <a:solidFill>
                  <a:srgbClr val="000000"/>
                </a:solidFill>
                <a:latin typeface="Arial" pitchFamily="34" charset="0"/>
                <a:cs typeface="Arial" pitchFamily="34" charset="0"/>
              </a:rPr>
              <a:t>Outlook</a:t>
            </a:r>
            <a:endParaRPr lang="de-DE" sz="4800" b="1" dirty="0">
              <a:solidFill>
                <a:srgbClr val="000000"/>
              </a:solidFill>
              <a:latin typeface="Arial" pitchFamily="34" charset="0"/>
              <a:cs typeface="Arial" pitchFamily="34" charset="0"/>
            </a:endParaRPr>
          </a:p>
        </p:txBody>
      </p:sp>
      <p:sp>
        <p:nvSpPr>
          <p:cNvPr id="2" name="Text Box 7">
            <a:extLst>
              <a:ext uri="{FF2B5EF4-FFF2-40B4-BE49-F238E27FC236}">
                <a16:creationId xmlns:a16="http://schemas.microsoft.com/office/drawing/2014/main" id="{289B7FB7-1490-6CCE-1B53-2BCFD05ED64B}"/>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dirty="0">
                <a:solidFill>
                  <a:srgbClr val="000000"/>
                </a:solidFill>
                <a:latin typeface="Arial" pitchFamily="34" charset="0"/>
              </a:rPr>
              <a:t>Wing Design Regarding Mass and Drag</a:t>
            </a:r>
            <a:endParaRPr lang="de-DE" sz="1200" b="1" dirty="0">
              <a:solidFill>
                <a:srgbClr val="000000"/>
              </a:solidFill>
              <a:latin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1"/>
          <p:cNvSpPr txBox="1">
            <a:spLocks noChangeArrowheads="1"/>
          </p:cNvSpPr>
          <p:nvPr/>
        </p:nvSpPr>
        <p:spPr bwMode="auto">
          <a:xfrm>
            <a:off x="522288" y="1373188"/>
            <a:ext cx="8431212" cy="350837"/>
          </a:xfrm>
          <a:prstGeom prst="rect">
            <a:avLst/>
          </a:prstGeom>
          <a:noFill/>
          <a:ln w="9525">
            <a:noFill/>
            <a:miter lim="800000"/>
            <a:headEnd/>
            <a:tailEnd/>
          </a:ln>
        </p:spPr>
        <p:txBody>
          <a:bodyPr lIns="91428" tIns="45715" rIns="91428" bIns="45715" anchor="ctr"/>
          <a:lstStyle/>
          <a:p>
            <a:pPr marL="358775" lvl="2" indent="-358775">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a:solidFill>
                  <a:srgbClr val="000000"/>
                </a:solidFill>
                <a:latin typeface="Arial" pitchFamily="34" charset="0"/>
                <a:cs typeface="Arial" pitchFamily="34" charset="0"/>
              </a:rPr>
              <a:t>Conclusions and Outlook</a:t>
            </a: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6B530164-E1E5-9034-430B-480CACB1A6D4}"/>
                  </a:ext>
                </a:extLst>
              </p:cNvPr>
              <p:cNvSpPr txBox="1">
                <a:spLocks noChangeArrowheads="1"/>
              </p:cNvSpPr>
              <p:nvPr/>
            </p:nvSpPr>
            <p:spPr bwMode="auto">
              <a:xfrm>
                <a:off x="533400" y="1930582"/>
                <a:ext cx="8110538" cy="4194172"/>
              </a:xfrm>
              <a:prstGeom prst="rect">
                <a:avLst/>
              </a:prstGeom>
              <a:noFill/>
              <a:ln w="9525">
                <a:noFill/>
                <a:round/>
                <a:headEnd/>
                <a:tailEnd/>
              </a:ln>
            </p:spPr>
            <p:txBody>
              <a:bodyPr lIns="90000" tIns="46800" rIns="90000" bIns="46800"/>
              <a:lstStyle/>
              <a:p>
                <a:pPr marL="285750" indent="-285750" algn="just">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The master thesis helps to understand </a:t>
                </a:r>
                <a:r>
                  <a:rPr lang="en-US" sz="1400" b="1" dirty="0">
                    <a:solidFill>
                      <a:srgbClr val="3333FF"/>
                    </a:solidFill>
                    <a:latin typeface="Arial" panose="020B0604020202020204" pitchFamily="34" charset="0"/>
                    <a:cs typeface="Arial" panose="020B0604020202020204" pitchFamily="34" charset="0"/>
                  </a:rPr>
                  <a:t>wing optimization in aircraft design</a:t>
                </a:r>
                <a:r>
                  <a:rPr lang="en-US" sz="1400" dirty="0">
                    <a:solidFill>
                      <a:srgbClr val="000000"/>
                    </a:solidFill>
                    <a:latin typeface="Arial" panose="020B0604020202020204" pitchFamily="34" charset="0"/>
                    <a:cs typeface="Arial" panose="020B0604020202020204" pitchFamily="34" charset="0"/>
                  </a:rPr>
                  <a:t> and shows that practical and optimum wing parameters can be found by using only </a:t>
                </a:r>
                <a:r>
                  <a:rPr lang="en-US" sz="1400" b="1" dirty="0">
                    <a:solidFill>
                      <a:srgbClr val="3333FF"/>
                    </a:solidFill>
                    <a:latin typeface="Arial" panose="020B0604020202020204" pitchFamily="34" charset="0"/>
                    <a:cs typeface="Arial" panose="020B0604020202020204" pitchFamily="34" charset="0"/>
                  </a:rPr>
                  <a:t>handbook equations</a:t>
                </a:r>
                <a:r>
                  <a:rPr lang="en-US" sz="1400" dirty="0">
                    <a:solidFill>
                      <a:srgbClr val="000000"/>
                    </a:solidFill>
                    <a:latin typeface="Arial" panose="020B0604020202020204" pitchFamily="34" charset="0"/>
                    <a:cs typeface="Arial" panose="020B0604020202020204" pitchFamily="34" charset="0"/>
                  </a:rPr>
                  <a:t> from aircraft design instead of numerical methods. The aircraft design iteration is taken into account by a </a:t>
                </a:r>
                <a:r>
                  <a:rPr lang="en-US" sz="1400" b="1" dirty="0">
                    <a:solidFill>
                      <a:srgbClr val="3333FF"/>
                    </a:solidFill>
                    <a:latin typeface="Arial" panose="020B0604020202020204" pitchFamily="34" charset="0"/>
                    <a:cs typeface="Arial" panose="020B0604020202020204" pitchFamily="34" charset="0"/>
                  </a:rPr>
                  <a:t>snowball factor</a:t>
                </a:r>
                <a:r>
                  <a:rPr lang="en-US" sz="1400" dirty="0">
                    <a:solidFill>
                      <a:srgbClr val="000000"/>
                    </a:solidFill>
                    <a:latin typeface="Arial" panose="020B0604020202020204" pitchFamily="34" charset="0"/>
                    <a:cs typeface="Arial" panose="020B0604020202020204" pitchFamily="34" charset="0"/>
                  </a:rPr>
                  <a:t> (mass growth factor) and optimization with the Solver in Excel.</a:t>
                </a:r>
              </a:p>
              <a:p>
                <a:pPr marL="285750" indent="-285750" algn="just">
                  <a:lnSpc>
                    <a:spcPct val="50000"/>
                  </a:lnSpc>
                  <a:buFont typeface="Arial" panose="020B0604020202020204" pitchFamily="34" charset="0"/>
                  <a:buChar char="•"/>
                </a:pPr>
                <a:endParaRPr lang="en-US" sz="1400" dirty="0">
                  <a:solidFill>
                    <a:srgbClr val="00000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1400" dirty="0">
                    <a:solidFill>
                      <a:srgbClr val="FF0000"/>
                    </a:solidFill>
                    <a:latin typeface="Arial" panose="020B0604020202020204" pitchFamily="34" charset="0"/>
                    <a:cs typeface="Arial" panose="020B0604020202020204" pitchFamily="34" charset="0"/>
                  </a:rPr>
                  <a:t>Ideas for future research</a:t>
                </a:r>
                <a:r>
                  <a:rPr lang="en-US" sz="1400" dirty="0">
                    <a:solidFill>
                      <a:srgbClr val="000000"/>
                    </a:solidFill>
                    <a:latin typeface="Arial" panose="020B0604020202020204" pitchFamily="34" charset="0"/>
                    <a:cs typeface="Arial" panose="020B0604020202020204" pitchFamily="34" charset="0"/>
                  </a:rPr>
                  <a:t>:</a:t>
                </a:r>
              </a:p>
              <a:p>
                <a:pPr marL="742950" lvl="1" indent="-285750" algn="just">
                  <a:buFont typeface="Symbol" panose="05050102010706020507" pitchFamily="18" charset="2"/>
                  <a:buChar char="-"/>
                </a:pPr>
                <a:r>
                  <a:rPr lang="en-US" sz="1400" dirty="0">
                    <a:solidFill>
                      <a:srgbClr val="000000"/>
                    </a:solidFill>
                    <a:latin typeface="Arial" panose="020B0604020202020204" pitchFamily="34" charset="0"/>
                    <a:cs typeface="Arial" panose="020B0604020202020204" pitchFamily="34" charset="0"/>
                  </a:rPr>
                  <a:t>Identifying different </a:t>
                </a:r>
                <a:r>
                  <a:rPr lang="en-US" sz="1400" b="1" dirty="0">
                    <a:solidFill>
                      <a:srgbClr val="3333FF"/>
                    </a:solidFill>
                    <a:latin typeface="Arial" panose="020B0604020202020204" pitchFamily="34" charset="0"/>
                    <a:cs typeface="Arial" panose="020B0604020202020204" pitchFamily="34" charset="0"/>
                  </a:rPr>
                  <a:t>values for the reduction factor </a:t>
                </a:r>
                <a14:m>
                  <m:oMath xmlns:m="http://schemas.openxmlformats.org/officeDocument/2006/math">
                    <m:sSub>
                      <m:sSubPr>
                        <m:ctrlPr>
                          <a:rPr lang="en-US" sz="1400" b="1" i="1" smtClean="0">
                            <a:solidFill>
                              <a:srgbClr val="3333FF"/>
                            </a:solidFill>
                            <a:latin typeface="Cambria Math" panose="02040503050406030204" pitchFamily="18" charset="0"/>
                          </a:rPr>
                        </m:ctrlPr>
                      </m:sSubPr>
                      <m:e>
                        <m:r>
                          <a:rPr lang="en-US" sz="1400" b="1" i="1" smtClean="0">
                            <a:solidFill>
                              <a:srgbClr val="3333FF"/>
                            </a:solidFill>
                            <a:latin typeface="Cambria Math" panose="02040503050406030204" pitchFamily="18" charset="0"/>
                          </a:rPr>
                          <m:t>𝒌</m:t>
                        </m:r>
                      </m:e>
                      <m:sub>
                        <m:r>
                          <a:rPr lang="en-US" sz="1400" b="1" i="1" smtClean="0">
                            <a:solidFill>
                              <a:srgbClr val="3333FF"/>
                            </a:solidFill>
                            <a:latin typeface="Cambria Math" panose="02040503050406030204" pitchFamily="18" charset="0"/>
                          </a:rPr>
                          <m:t>𝒌</m:t>
                        </m:r>
                        <m:r>
                          <a:rPr lang="en-US" sz="1400" b="1" i="1" smtClean="0">
                            <a:solidFill>
                              <a:srgbClr val="3333FF"/>
                            </a:solidFill>
                            <a:latin typeface="Cambria Math" panose="02040503050406030204" pitchFamily="18" charset="0"/>
                          </a:rPr>
                          <m:t>,</m:t>
                        </m:r>
                        <m:r>
                          <a:rPr lang="en-US" sz="1400" b="1" i="1" smtClean="0">
                            <a:solidFill>
                              <a:srgbClr val="3333FF"/>
                            </a:solidFill>
                            <a:latin typeface="Cambria Math" panose="02040503050406030204" pitchFamily="18" charset="0"/>
                          </a:rPr>
                          <m:t>𝑴𝑮</m:t>
                        </m:r>
                      </m:sub>
                    </m:sSub>
                  </m:oMath>
                </a14:m>
                <a:r>
                  <a:rPr lang="en-US" sz="1400" dirty="0">
                    <a:solidFill>
                      <a:srgbClr val="000000"/>
                    </a:solidFill>
                    <a:latin typeface="Arial" panose="020B0604020202020204" pitchFamily="34" charset="0"/>
                    <a:cs typeface="Arial" panose="020B0604020202020204" pitchFamily="34" charset="0"/>
                  </a:rPr>
                  <a:t> to achieve specific objectives:</a:t>
                </a:r>
              </a:p>
              <a:p>
                <a:pPr marL="1714500" lvl="3" indent="-342900" algn="just">
                  <a:buFont typeface="+mj-lt"/>
                  <a:buAutoNum type="arabicPeriod"/>
                </a:pPr>
                <a:r>
                  <a:rPr lang="en-US" sz="1400" dirty="0">
                    <a:solidFill>
                      <a:srgbClr val="000000"/>
                    </a:solidFill>
                    <a:latin typeface="Arial" panose="020B0604020202020204" pitchFamily="34" charset="0"/>
                    <a:cs typeface="Arial" panose="020B0604020202020204" pitchFamily="34" charset="0"/>
                  </a:rPr>
                  <a:t>To achieve comparable results in drag minimization between Wing-MDO-1 and Wing-MDO-2 (instead of Wing-MDO-2 and </a:t>
                </a:r>
                <a:r>
                  <a:rPr lang="en-US" sz="1400" dirty="0" err="1">
                    <a:solidFill>
                      <a:srgbClr val="000000"/>
                    </a:solidFill>
                    <a:latin typeface="Arial" panose="020B0604020202020204" pitchFamily="34" charset="0"/>
                    <a:cs typeface="Arial" panose="020B0604020202020204" pitchFamily="34" charset="0"/>
                  </a:rPr>
                  <a:t>OPerA</a:t>
                </a:r>
                <a:r>
                  <a:rPr lang="en-US" sz="1400" dirty="0">
                    <a:solidFill>
                      <a:srgbClr val="000000"/>
                    </a:solidFill>
                    <a:latin typeface="Arial" panose="020B0604020202020204" pitchFamily="34" charset="0"/>
                    <a:cs typeface="Arial" panose="020B0604020202020204" pitchFamily="34" charset="0"/>
                  </a:rPr>
                  <a:t>).</a:t>
                </a:r>
              </a:p>
              <a:p>
                <a:pPr marL="1714500" lvl="3" indent="-342900" algn="just">
                  <a:buFont typeface="+mj-lt"/>
                  <a:buAutoNum type="arabicPeriod"/>
                </a:pPr>
                <a:r>
                  <a:rPr lang="en-US" sz="1400" dirty="0">
                    <a:solidFill>
                      <a:srgbClr val="000000"/>
                    </a:solidFill>
                    <a:latin typeface="Arial" panose="020B0604020202020204" pitchFamily="34" charset="0"/>
                    <a:cs typeface="Arial" panose="020B0604020202020204" pitchFamily="34" charset="0"/>
                  </a:rPr>
                  <a:t>Ensuring comparable results between Wing-MDO-2 and </a:t>
                </a:r>
                <a:r>
                  <a:rPr lang="en-US" sz="1400" dirty="0" err="1">
                    <a:solidFill>
                      <a:srgbClr val="000000"/>
                    </a:solidFill>
                    <a:latin typeface="Arial" panose="020B0604020202020204" pitchFamily="34" charset="0"/>
                    <a:cs typeface="Arial" panose="020B0604020202020204" pitchFamily="34" charset="0"/>
                  </a:rPr>
                  <a:t>OPerA</a:t>
                </a:r>
                <a:r>
                  <a:rPr lang="en-US" sz="1400" dirty="0">
                    <a:solidFill>
                      <a:srgbClr val="000000"/>
                    </a:solidFill>
                    <a:latin typeface="Arial" panose="020B0604020202020204" pitchFamily="34" charset="0"/>
                    <a:cs typeface="Arial" panose="020B0604020202020204" pitchFamily="34" charset="0"/>
                  </a:rPr>
                  <a:t> for different aircraft types and a wide range of parameters, not only for taking into account wingspan.</a:t>
                </a:r>
              </a:p>
              <a:p>
                <a:pPr marL="800100" lvl="1" indent="-342900" algn="just">
                  <a:buFont typeface="Symbol" panose="05050102010706020507" pitchFamily="18" charset="2"/>
                  <a:buChar char="-"/>
                </a:pPr>
                <a:r>
                  <a:rPr lang="en-US" sz="1400" dirty="0">
                    <a:solidFill>
                      <a:srgbClr val="000000"/>
                    </a:solidFill>
                    <a:latin typeface="Arial" panose="020B0604020202020204" pitchFamily="34" charset="0"/>
                    <a:cs typeface="Arial" panose="020B0604020202020204" pitchFamily="34" charset="0"/>
                  </a:rPr>
                  <a:t>Investigation of </a:t>
                </a:r>
                <a:r>
                  <a:rPr lang="en-US" sz="1400" b="1" dirty="0">
                    <a:solidFill>
                      <a:srgbClr val="3333FF"/>
                    </a:solidFill>
                    <a:latin typeface="Arial" panose="020B0604020202020204" pitchFamily="34" charset="0"/>
                    <a:cs typeface="Arial" panose="020B0604020202020204" pitchFamily="34" charset="0"/>
                  </a:rPr>
                  <a:t>efficient engines integrated into braced wings</a:t>
                </a:r>
                <a:r>
                  <a:rPr lang="en-US" sz="1400" dirty="0">
                    <a:solidFill>
                      <a:srgbClr val="000000"/>
                    </a:solidFill>
                    <a:latin typeface="Arial" panose="020B0604020202020204" pitchFamily="34" charset="0"/>
                    <a:cs typeface="Arial" panose="020B0604020202020204" pitchFamily="34" charset="0"/>
                  </a:rPr>
                  <a:t> using </a:t>
                </a:r>
                <a:r>
                  <a:rPr lang="en-US" sz="1400" dirty="0" err="1">
                    <a:solidFill>
                      <a:srgbClr val="000000"/>
                    </a:solidFill>
                    <a:latin typeface="Arial" panose="020B0604020202020204" pitchFamily="34" charset="0"/>
                    <a:cs typeface="Arial" panose="020B0604020202020204" pitchFamily="34" charset="0"/>
                  </a:rPr>
                  <a:t>OPerA</a:t>
                </a:r>
                <a:r>
                  <a:rPr lang="en-US" sz="1400" dirty="0">
                    <a:solidFill>
                      <a:srgbClr val="000000"/>
                    </a:solidFill>
                    <a:latin typeface="Arial" panose="020B0604020202020204" pitchFamily="34" charset="0"/>
                    <a:cs typeface="Arial" panose="020B0604020202020204" pitchFamily="34" charset="0"/>
                  </a:rPr>
                  <a:t> and its practical aircraft design approach.</a:t>
                </a:r>
              </a:p>
            </p:txBody>
          </p:sp>
        </mc:Choice>
        <mc:Fallback xmlns="">
          <p:sp>
            <p:nvSpPr>
              <p:cNvPr id="3" name="Rectangle 2">
                <a:extLst>
                  <a:ext uri="{FF2B5EF4-FFF2-40B4-BE49-F238E27FC236}">
                    <a16:creationId xmlns:a16="http://schemas.microsoft.com/office/drawing/2014/main" id="{6B530164-E1E5-9034-430B-480CACB1A6D4}"/>
                  </a:ext>
                </a:extLst>
              </p:cNvPr>
              <p:cNvSpPr txBox="1">
                <a:spLocks noRot="1" noChangeAspect="1" noMove="1" noResize="1" noEditPoints="1" noAdjustHandles="1" noChangeArrowheads="1" noChangeShapeType="1" noTextEdit="1"/>
              </p:cNvSpPr>
              <p:nvPr/>
            </p:nvSpPr>
            <p:spPr bwMode="auto">
              <a:xfrm>
                <a:off x="533400" y="1930582"/>
                <a:ext cx="8110538" cy="4194172"/>
              </a:xfrm>
              <a:prstGeom prst="rect">
                <a:avLst/>
              </a:prstGeom>
              <a:blipFill>
                <a:blip r:embed="rId3"/>
                <a:stretch>
                  <a:fillRect l="-150" t="-291" r="-226"/>
                </a:stretch>
              </a:blipFill>
              <a:ln w="9525">
                <a:noFill/>
                <a:round/>
                <a:headEnd/>
                <a:tailEnd/>
              </a:ln>
            </p:spPr>
            <p:txBody>
              <a:bodyPr/>
              <a:lstStyle/>
              <a:p>
                <a:r>
                  <a:rPr lang="en-US">
                    <a:noFill/>
                  </a:rPr>
                  <a:t> </a:t>
                </a:r>
              </a:p>
            </p:txBody>
          </p:sp>
        </mc:Fallback>
      </mc:AlternateContent>
      <p:sp>
        <p:nvSpPr>
          <p:cNvPr id="2" name="Text Box 7">
            <a:extLst>
              <a:ext uri="{FF2B5EF4-FFF2-40B4-BE49-F238E27FC236}">
                <a16:creationId xmlns:a16="http://schemas.microsoft.com/office/drawing/2014/main" id="{171691A2-9B63-C83E-4451-6757E217E1CA}"/>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dirty="0">
                <a:solidFill>
                  <a:srgbClr val="000000"/>
                </a:solidFill>
                <a:latin typeface="Arial" pitchFamily="34" charset="0"/>
              </a:rPr>
              <a:t>Wing Design Regarding Mass and Drag</a:t>
            </a:r>
            <a:endParaRPr lang="de-DE" sz="1200" b="1" dirty="0">
              <a:solidFill>
                <a:srgbClr val="000000"/>
              </a:solidFill>
              <a:latin typeface="Arial" pitchFamily="34" charset="0"/>
            </a:endParaRPr>
          </a:p>
        </p:txBody>
      </p:sp>
    </p:spTree>
    <p:extLst>
      <p:ext uri="{BB962C8B-B14F-4D97-AF65-F5344CB8AC3E}">
        <p14:creationId xmlns:p14="http://schemas.microsoft.com/office/powerpoint/2010/main" val="14387187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4294967295"/>
          </p:nvPr>
        </p:nvSpPr>
        <p:spPr>
          <a:xfrm>
            <a:off x="1547812" y="1851025"/>
            <a:ext cx="7200899" cy="1031875"/>
          </a:xfrm>
          <a:prstGeom prst="rect">
            <a:avLst/>
          </a:prstGeom>
        </p:spPr>
        <p:txBody>
          <a:bodyPr/>
          <a:lstStyle/>
          <a:p>
            <a:pPr marL="341313" indent="-341313" algn="ctr" eaLnBrk="1" hangingPunct="1">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de-DE" sz="2000" dirty="0"/>
              <a:t>info@ProfScholz.de</a:t>
            </a:r>
          </a:p>
          <a:p>
            <a:pPr marL="341313" indent="-341313" algn="ctr" eaLnBrk="1" hangingPunct="1">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de-DE" sz="1000" dirty="0"/>
              <a:t>  </a:t>
            </a:r>
          </a:p>
          <a:p>
            <a:pPr marL="341313" indent="-341313" algn="ctr" eaLnBrk="1" hangingPunct="1">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nl-BE" sz="2000" u="sng" dirty="0">
                <a:solidFill>
                  <a:srgbClr val="0000FF"/>
                </a:solidFill>
                <a:hlinkClick r:id="rId3">
                  <a:extLst>
                    <a:ext uri="{A12FA001-AC4F-418D-AE19-62706E023703}">
                      <ahyp:hlinkClr xmlns:ahyp="http://schemas.microsoft.com/office/drawing/2018/hyperlinkcolor" val="tx"/>
                    </a:ext>
                  </a:extLst>
                </a:hlinkClick>
              </a:rPr>
              <a:t>http://mass.</a:t>
            </a:r>
            <a:r>
              <a:rPr lang="de-DE" sz="2000" u="sng" dirty="0">
                <a:solidFill>
                  <a:srgbClr val="0000FF"/>
                </a:solidFill>
                <a:hlinkClick r:id="rId3">
                  <a:extLst>
                    <a:ext uri="{A12FA001-AC4F-418D-AE19-62706E023703}">
                      <ahyp:hlinkClr xmlns:ahyp="http://schemas.microsoft.com/office/drawing/2018/hyperlinkcolor" val="tx"/>
                    </a:ext>
                  </a:extLst>
                </a:hlinkClick>
              </a:rPr>
              <a:t>ProfScholz.de</a:t>
            </a:r>
            <a:r>
              <a:rPr lang="de-DE" sz="2000" dirty="0"/>
              <a:t>  and  </a:t>
            </a:r>
            <a:r>
              <a:rPr lang="de-DE" sz="2000" u="sng" dirty="0">
                <a:solidFill>
                  <a:srgbClr val="0000FF"/>
                </a:solidFill>
                <a:hlinkClick r:id="rId4"/>
              </a:rPr>
              <a:t>http://library.ProfScholz.de</a:t>
            </a:r>
            <a:endParaRPr lang="de-DE" sz="2000" u="sng" dirty="0">
              <a:solidFill>
                <a:srgbClr val="0000FF"/>
              </a:solidFill>
            </a:endParaRPr>
          </a:p>
        </p:txBody>
      </p:sp>
      <p:sp>
        <p:nvSpPr>
          <p:cNvPr id="2" name="Titel 1">
            <a:extLst>
              <a:ext uri="{FF2B5EF4-FFF2-40B4-BE49-F238E27FC236}">
                <a16:creationId xmlns:a16="http://schemas.microsoft.com/office/drawing/2014/main" id="{3F5971A4-CCEC-4A43-B71D-72939F35ADEB}"/>
              </a:ext>
            </a:extLst>
          </p:cNvPr>
          <p:cNvSpPr txBox="1">
            <a:spLocks/>
          </p:cNvSpPr>
          <p:nvPr/>
        </p:nvSpPr>
        <p:spPr>
          <a:xfrm>
            <a:off x="523875" y="1483172"/>
            <a:ext cx="8224837" cy="446087"/>
          </a:xfrm>
          <a:prstGeom prst="rect">
            <a:avLst/>
          </a:prstGeom>
        </p:spPr>
        <p:txBody>
          <a:bodyPr/>
          <a:lstStyle>
            <a:lvl1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Arial" charset="0"/>
              </a:defRPr>
            </a:lvl2pPr>
            <a:lvl3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Arial" charset="0"/>
              </a:defRPr>
            </a:lvl3pPr>
            <a:lvl4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Arial" charset="0"/>
              </a:defRPr>
            </a:lvl4pPr>
            <a:lvl5pPr algn="l" defTabSz="449263" rtl="0" eaLnBrk="0" fontAlgn="base" hangingPunct="0">
              <a:spcBef>
                <a:spcPct val="0"/>
              </a:spcBef>
              <a:spcAft>
                <a:spcPct val="0"/>
              </a:spcAft>
              <a:buClr>
                <a:srgbClr val="000000"/>
              </a:buClr>
              <a:buSzPct val="100000"/>
              <a:buFont typeface="Times New Roman" pitchFamily="18" charset="0"/>
              <a:defRPr sz="1600" b="1">
                <a:solidFill>
                  <a:srgbClr val="000000"/>
                </a:solidFill>
                <a:latin typeface="Arial" charset="0"/>
              </a:defRPr>
            </a:lvl5pPr>
            <a:lvl6pPr marL="2514600" indent="-228600" algn="l" defTabSz="449263" rtl="0" fontAlgn="base">
              <a:spcBef>
                <a:spcPct val="0"/>
              </a:spcBef>
              <a:spcAft>
                <a:spcPct val="0"/>
              </a:spcAft>
              <a:buClr>
                <a:srgbClr val="000000"/>
              </a:buClr>
              <a:buSzPct val="100000"/>
              <a:buFont typeface="Times New Roman" pitchFamily="18" charset="0"/>
              <a:defRPr sz="1600" b="1">
                <a:solidFill>
                  <a:srgbClr val="000000"/>
                </a:solidFill>
                <a:latin typeface="Arial" charset="0"/>
              </a:defRPr>
            </a:lvl6pPr>
            <a:lvl7pPr marL="2971800" indent="-228600" algn="l" defTabSz="449263" rtl="0" fontAlgn="base">
              <a:spcBef>
                <a:spcPct val="0"/>
              </a:spcBef>
              <a:spcAft>
                <a:spcPct val="0"/>
              </a:spcAft>
              <a:buClr>
                <a:srgbClr val="000000"/>
              </a:buClr>
              <a:buSzPct val="100000"/>
              <a:buFont typeface="Times New Roman" pitchFamily="18" charset="0"/>
              <a:defRPr sz="1600" b="1">
                <a:solidFill>
                  <a:srgbClr val="000000"/>
                </a:solidFill>
                <a:latin typeface="Arial" charset="0"/>
              </a:defRPr>
            </a:lvl7pPr>
            <a:lvl8pPr marL="3429000" indent="-228600" algn="l" defTabSz="449263" rtl="0" fontAlgn="base">
              <a:spcBef>
                <a:spcPct val="0"/>
              </a:spcBef>
              <a:spcAft>
                <a:spcPct val="0"/>
              </a:spcAft>
              <a:buClr>
                <a:srgbClr val="000000"/>
              </a:buClr>
              <a:buSzPct val="100000"/>
              <a:buFont typeface="Times New Roman" pitchFamily="18" charset="0"/>
              <a:defRPr sz="1600" b="1">
                <a:solidFill>
                  <a:srgbClr val="000000"/>
                </a:solidFill>
                <a:latin typeface="Arial" charset="0"/>
              </a:defRPr>
            </a:lvl8pPr>
            <a:lvl9pPr marL="3886200" indent="-228600" algn="l" defTabSz="449263" rtl="0" fontAlgn="base">
              <a:spcBef>
                <a:spcPct val="0"/>
              </a:spcBef>
              <a:spcAft>
                <a:spcPct val="0"/>
              </a:spcAft>
              <a:buClr>
                <a:srgbClr val="000000"/>
              </a:buClr>
              <a:buSzPct val="100000"/>
              <a:buFont typeface="Times New Roman" pitchFamily="18" charset="0"/>
              <a:defRPr sz="1600" b="1">
                <a:solidFill>
                  <a:srgbClr val="000000"/>
                </a:solidFill>
                <a:latin typeface="Arial" charset="0"/>
              </a:defRPr>
            </a:lvl9pPr>
          </a:lstStyle>
          <a:p>
            <a:r>
              <a:rPr lang="nl-BE" sz="2000" kern="0" dirty="0">
                <a:latin typeface="Arial" pitchFamily="34" charset="0"/>
                <a:cs typeface="Arial" pitchFamily="34" charset="0"/>
              </a:rPr>
              <a:t>Contact</a:t>
            </a:r>
          </a:p>
        </p:txBody>
      </p:sp>
      <p:grpSp>
        <p:nvGrpSpPr>
          <p:cNvPr id="3" name="Gruppieren 8"/>
          <p:cNvGrpSpPr/>
          <p:nvPr/>
        </p:nvGrpSpPr>
        <p:grpSpPr>
          <a:xfrm>
            <a:off x="523875" y="3048000"/>
            <a:ext cx="8229600" cy="3105151"/>
            <a:chOff x="457200" y="3194052"/>
            <a:chExt cx="8229600" cy="2149474"/>
          </a:xfrm>
        </p:grpSpPr>
        <p:sp>
          <p:nvSpPr>
            <p:cNvPr id="7" name="Rectangle 2"/>
            <p:cNvSpPr txBox="1">
              <a:spLocks noChangeArrowheads="1"/>
            </p:cNvSpPr>
            <p:nvPr/>
          </p:nvSpPr>
          <p:spPr bwMode="auto">
            <a:xfrm>
              <a:off x="457200" y="3194052"/>
              <a:ext cx="8229600" cy="2149474"/>
            </a:xfrm>
            <a:prstGeom prst="rect">
              <a:avLst/>
            </a:prstGeom>
            <a:noFill/>
            <a:ln w="6350">
              <a:solidFill>
                <a:schemeClr val="tx1"/>
              </a:solidFill>
              <a:round/>
              <a:headEnd/>
              <a:tailEnd/>
            </a:ln>
          </p:spPr>
          <p:txBody>
            <a:bodyPr lIns="90000" tIns="46800" rIns="90000" bIns="46800"/>
            <a:lstStyle>
              <a:defPPr>
                <a:defRPr lang="en-GB"/>
              </a:defPPr>
              <a:lvl1pPr algn="l" defTabSz="449263" rtl="0" fontAlgn="base">
                <a:spcBef>
                  <a:spcPct val="0"/>
                </a:spcBef>
                <a:spcAft>
                  <a:spcPct val="0"/>
                </a:spcAft>
                <a:defRPr sz="2400" kern="1200">
                  <a:solidFill>
                    <a:schemeClr val="bg1"/>
                  </a:solidFill>
                  <a:latin typeface="Arial" pitchFamily="34" charset="0"/>
                  <a:ea typeface="+mn-ea"/>
                  <a:cs typeface="Arial" pitchFamily="34" charset="0"/>
                </a:defRPr>
              </a:lvl1pPr>
              <a:lvl2pPr marL="742950" indent="-285750" algn="l" defTabSz="449263" rtl="0" fontAlgn="base">
                <a:spcBef>
                  <a:spcPct val="0"/>
                </a:spcBef>
                <a:spcAft>
                  <a:spcPct val="0"/>
                </a:spcAft>
                <a:defRPr sz="2400" kern="1200">
                  <a:solidFill>
                    <a:schemeClr val="bg1"/>
                  </a:solidFill>
                  <a:latin typeface="Arial" pitchFamily="34" charset="0"/>
                  <a:ea typeface="+mn-ea"/>
                  <a:cs typeface="Arial" pitchFamily="34" charset="0"/>
                </a:defRPr>
              </a:lvl2pPr>
              <a:lvl3pPr marL="1143000" indent="-228600" algn="l" defTabSz="449263" rtl="0" fontAlgn="base">
                <a:spcBef>
                  <a:spcPct val="0"/>
                </a:spcBef>
                <a:spcAft>
                  <a:spcPct val="0"/>
                </a:spcAft>
                <a:defRPr sz="2400" kern="1200">
                  <a:solidFill>
                    <a:schemeClr val="bg1"/>
                  </a:solidFill>
                  <a:latin typeface="Arial" pitchFamily="34" charset="0"/>
                  <a:ea typeface="+mn-ea"/>
                  <a:cs typeface="Arial" pitchFamily="34" charset="0"/>
                </a:defRPr>
              </a:lvl3pPr>
              <a:lvl4pPr marL="1600200" indent="-228600" algn="l" defTabSz="449263" rtl="0" fontAlgn="base">
                <a:spcBef>
                  <a:spcPct val="0"/>
                </a:spcBef>
                <a:spcAft>
                  <a:spcPct val="0"/>
                </a:spcAft>
                <a:defRPr sz="2400" kern="1200">
                  <a:solidFill>
                    <a:schemeClr val="bg1"/>
                  </a:solidFill>
                  <a:latin typeface="Arial" pitchFamily="34" charset="0"/>
                  <a:ea typeface="+mn-ea"/>
                  <a:cs typeface="Arial" pitchFamily="34" charset="0"/>
                </a:defRPr>
              </a:lvl4pPr>
              <a:lvl5pPr marL="2057400" indent="-228600" algn="l" defTabSz="449263" rtl="0" fontAlgn="base">
                <a:spcBef>
                  <a:spcPct val="0"/>
                </a:spcBef>
                <a:spcAft>
                  <a:spcPct val="0"/>
                </a:spcAft>
                <a:defRPr sz="2400" kern="1200">
                  <a:solidFill>
                    <a:schemeClr val="bg1"/>
                  </a:solidFill>
                  <a:latin typeface="Arial" pitchFamily="34" charset="0"/>
                  <a:ea typeface="+mn-ea"/>
                  <a:cs typeface="Arial" pitchFamily="34" charset="0"/>
                </a:defRPr>
              </a:lvl5pPr>
              <a:lvl6pPr marL="2286000" algn="l" defTabSz="914400" rtl="0" eaLnBrk="1" latinLnBrk="0" hangingPunct="1">
                <a:defRPr sz="2400" kern="1200">
                  <a:solidFill>
                    <a:schemeClr val="bg1"/>
                  </a:solidFill>
                  <a:latin typeface="Arial" pitchFamily="34" charset="0"/>
                  <a:ea typeface="+mn-ea"/>
                  <a:cs typeface="Arial" pitchFamily="34" charset="0"/>
                </a:defRPr>
              </a:lvl6pPr>
              <a:lvl7pPr marL="2743200" algn="l" defTabSz="914400" rtl="0" eaLnBrk="1" latinLnBrk="0" hangingPunct="1">
                <a:defRPr sz="2400" kern="1200">
                  <a:solidFill>
                    <a:schemeClr val="bg1"/>
                  </a:solidFill>
                  <a:latin typeface="Arial" pitchFamily="34" charset="0"/>
                  <a:ea typeface="+mn-ea"/>
                  <a:cs typeface="Arial" pitchFamily="34" charset="0"/>
                </a:defRPr>
              </a:lvl7pPr>
              <a:lvl8pPr marL="3200400" algn="l" defTabSz="914400" rtl="0" eaLnBrk="1" latinLnBrk="0" hangingPunct="1">
                <a:defRPr sz="2400" kern="1200">
                  <a:solidFill>
                    <a:schemeClr val="bg1"/>
                  </a:solidFill>
                  <a:latin typeface="Arial" pitchFamily="34" charset="0"/>
                  <a:ea typeface="+mn-ea"/>
                  <a:cs typeface="Arial" pitchFamily="34" charset="0"/>
                </a:defRPr>
              </a:lvl8pPr>
              <a:lvl9pPr marL="3657600" algn="l" defTabSz="914400" rtl="0" eaLnBrk="1" latinLnBrk="0" hangingPunct="1">
                <a:defRPr sz="2400" kern="1200">
                  <a:solidFill>
                    <a:schemeClr val="bg1"/>
                  </a:solidFill>
                  <a:latin typeface="Arial" pitchFamily="34" charset="0"/>
                  <a:ea typeface="+mn-ea"/>
                  <a:cs typeface="Arial" pitchFamily="34" charset="0"/>
                </a:defRPr>
              </a:lvl9pPr>
            </a:lstStyle>
            <a:p>
              <a:r>
                <a:rPr lang="en-US" sz="1200" b="1" noProof="1">
                  <a:solidFill>
                    <a:srgbClr val="000000"/>
                  </a:solidFill>
                </a:rPr>
                <a:t>Quote this document:</a:t>
              </a:r>
            </a:p>
            <a:p>
              <a:endParaRPr lang="en-US" sz="1200" b="1" noProof="1">
                <a:solidFill>
                  <a:srgbClr val="000000"/>
                </a:solidFill>
              </a:endParaRPr>
            </a:p>
            <a:p>
              <a:r>
                <a:rPr lang="en-US" sz="1200" noProof="1">
                  <a:solidFill>
                    <a:srgbClr val="000000"/>
                  </a:solidFill>
                </a:rPr>
                <a:t>SCHOLZ, Dieter, 2024. Wing Design Regarding Mass and Drag. In: </a:t>
              </a:r>
              <a:r>
                <a:rPr lang="en-US" sz="1200" i="1" noProof="1">
                  <a:solidFill>
                    <a:srgbClr val="000000"/>
                  </a:solidFill>
                </a:rPr>
                <a:t>Society of Allied Weight Engineers (SAWE), 83rd</a:t>
              </a:r>
            </a:p>
            <a:p>
              <a:r>
                <a:rPr lang="en-US" sz="1200" i="1" noProof="1">
                  <a:solidFill>
                    <a:srgbClr val="000000"/>
                  </a:solidFill>
                </a:rPr>
                <a:t>International Conference on Mass Properties Engineering</a:t>
              </a:r>
              <a:r>
                <a:rPr lang="en-US" sz="1200" noProof="1">
                  <a:solidFill>
                    <a:srgbClr val="000000"/>
                  </a:solidFill>
                </a:rPr>
                <a:t>. Online, 20-22 May 2024.</a:t>
              </a:r>
            </a:p>
            <a:p>
              <a:r>
                <a:rPr lang="en-US" sz="1200" noProof="1">
                  <a:solidFill>
                    <a:srgbClr val="000000"/>
                  </a:solidFill>
                </a:rPr>
                <a:t>Available from: </a:t>
              </a:r>
              <a:r>
                <a:rPr lang="en-US" sz="1200" u="sng" noProof="1">
                  <a:solidFill>
                    <a:srgbClr val="3333FF"/>
                  </a:solidFill>
                  <a:hlinkClick r:id="rId5"/>
                </a:rPr>
                <a:t>https://doi.org/10.48441/4427.1587</a:t>
              </a:r>
              <a:endParaRPr lang="en-US" sz="1200" u="sng" noProof="1">
                <a:solidFill>
                  <a:srgbClr val="3333FF"/>
                </a:solidFill>
              </a:endParaRPr>
            </a:p>
            <a:p>
              <a:r>
                <a:rPr lang="en-US" sz="1200" noProof="1">
                  <a:solidFill>
                    <a:srgbClr val="000000"/>
                  </a:solidFill>
                </a:rPr>
                <a:t> </a:t>
              </a:r>
            </a:p>
            <a:p>
              <a:endParaRPr lang="en-US" sz="1200" b="1" noProof="1">
                <a:solidFill>
                  <a:srgbClr val="000000"/>
                </a:solidFill>
              </a:endParaRPr>
            </a:p>
            <a:p>
              <a:r>
                <a:rPr lang="en-US" sz="1200" b="1" noProof="1">
                  <a:solidFill>
                    <a:srgbClr val="000000"/>
                  </a:solidFill>
                </a:rPr>
                <a:t>Quote the thesis:</a:t>
              </a:r>
            </a:p>
            <a:p>
              <a:endParaRPr lang="en-US" sz="1200" noProof="1">
                <a:solidFill>
                  <a:srgbClr val="000000"/>
                </a:solidFill>
              </a:endParaRPr>
            </a:p>
            <a:p>
              <a:r>
                <a:rPr lang="en-US" sz="1200" noProof="1">
                  <a:solidFill>
                    <a:srgbClr val="000000"/>
                  </a:solidFill>
                </a:rPr>
                <a:t>MAHFOUZ, Houssein, 2023. </a:t>
              </a:r>
              <a:r>
                <a:rPr lang="de-DE" sz="1200" i="1" dirty="0">
                  <a:solidFill>
                    <a:srgbClr val="000000"/>
                  </a:solidFill>
                </a:rPr>
                <a:t>Einfacher Flügelentwurf optimiert hinsichtlich Masse und Widerstand</a:t>
              </a:r>
              <a:r>
                <a:rPr lang="en-US" sz="1200" i="1" noProof="1">
                  <a:solidFill>
                    <a:srgbClr val="000000"/>
                  </a:solidFill>
                </a:rPr>
                <a:t>.</a:t>
              </a:r>
            </a:p>
            <a:p>
              <a:r>
                <a:rPr lang="en-US" sz="1200" noProof="1">
                  <a:solidFill>
                    <a:srgbClr val="000000"/>
                  </a:solidFill>
                </a:rPr>
                <a:t>Masterarbeit. Aircraft Design and Systems Group (AERO), HAW Hamburg, 2023-10-30.</a:t>
              </a:r>
            </a:p>
            <a:p>
              <a:r>
                <a:rPr lang="en-US" sz="1200" noProof="1">
                  <a:solidFill>
                    <a:srgbClr val="000000"/>
                  </a:solidFill>
                </a:rPr>
                <a:t>Available from: </a:t>
              </a:r>
              <a:r>
                <a:rPr lang="en-US" sz="1200" u="sng" dirty="0">
                  <a:solidFill>
                    <a:srgbClr val="0000FF"/>
                  </a:solidFill>
                  <a:hlinkClick r:id="rId6">
                    <a:extLst>
                      <a:ext uri="{A12FA001-AC4F-418D-AE19-62706E023703}">
                        <ahyp:hlinkClr xmlns:ahyp="http://schemas.microsoft.com/office/drawing/2018/hyperlinkcolor" val="tx"/>
                      </a:ext>
                    </a:extLst>
                  </a:hlinkClick>
                </a:rPr>
                <a:t>https://nbn-resolving.org/urn:nbn:de:gbv:18302-aero2023-10-16.018</a:t>
              </a:r>
              <a:endParaRPr lang="en-US" sz="1200" u="sng" dirty="0">
                <a:solidFill>
                  <a:srgbClr val="0000FF"/>
                </a:solidFill>
              </a:endParaRPr>
            </a:p>
            <a:p>
              <a:endParaRPr lang="en-US" sz="1200" u="sng" dirty="0">
                <a:solidFill>
                  <a:srgbClr val="0000FF"/>
                </a:solidFill>
              </a:endParaRPr>
            </a:p>
            <a:p>
              <a:endParaRPr lang="en-US" sz="1200" noProof="1">
                <a:solidFill>
                  <a:srgbClr val="000000"/>
                </a:solidFill>
              </a:endParaRPr>
            </a:p>
            <a:p>
              <a:endParaRPr lang="en-US" sz="1200" noProof="1">
                <a:solidFill>
                  <a:srgbClr val="000000"/>
                </a:solidFill>
              </a:endParaRPr>
            </a:p>
            <a:p>
              <a:r>
                <a:rPr lang="en-US" sz="1200" noProof="1">
                  <a:solidFill>
                    <a:srgbClr val="000000"/>
                  </a:solidFill>
                  <a:sym typeface="Symbol"/>
                </a:rPr>
                <a:t> </a:t>
              </a:r>
              <a:r>
                <a:rPr lang="en-US" sz="1200" noProof="1">
                  <a:solidFill>
                    <a:srgbClr val="000000"/>
                  </a:solidFill>
                </a:rPr>
                <a:t>Copyright by Author, CC BY-NC-SA, </a:t>
              </a:r>
              <a:r>
                <a:rPr lang="en-US" sz="1200" u="sng" noProof="1">
                  <a:solidFill>
                    <a:srgbClr val="0000FF"/>
                  </a:solidFill>
                  <a:hlinkClick r:id="rId7">
                    <a:extLst>
                      <a:ext uri="{A12FA001-AC4F-418D-AE19-62706E023703}">
                        <ahyp:hlinkClr xmlns:ahyp="http://schemas.microsoft.com/office/drawing/2018/hyperlinkcolor" val="tx"/>
                      </a:ext>
                    </a:extLst>
                  </a:hlinkClick>
                </a:rPr>
                <a:t>https://creativecommons.org/licenses/by-nc-sa/4.0</a:t>
              </a:r>
              <a:endParaRPr lang="en-US" sz="1200" u="sng" noProof="1">
                <a:solidFill>
                  <a:srgbClr val="0000FF"/>
                </a:solidFill>
              </a:endParaRPr>
            </a:p>
            <a:p>
              <a:endParaRPr lang="en-US" sz="1200" noProof="1">
                <a:solidFill>
                  <a:srgbClr val="000000"/>
                </a:solidFill>
              </a:endParaRPr>
            </a:p>
            <a:p>
              <a:pPr algn="just"/>
              <a:endParaRPr lang="en-US" sz="1200" noProof="1">
                <a:solidFill>
                  <a:srgbClr val="000000"/>
                </a:solidFill>
              </a:endParaRPr>
            </a:p>
            <a:p>
              <a:pPr algn="just"/>
              <a:endParaRPr lang="en-US" sz="1200" noProof="1">
                <a:solidFill>
                  <a:srgbClr val="000000"/>
                </a:solidFill>
              </a:endParaRPr>
            </a:p>
            <a:p>
              <a:pPr algn="just"/>
              <a:endParaRPr lang="en-US" sz="1200" noProof="1">
                <a:solidFill>
                  <a:srgbClr val="000000"/>
                </a:solidFill>
              </a:endParaRPr>
            </a:p>
            <a:p>
              <a:pPr algn="just"/>
              <a:endParaRPr lang="en-US" sz="1200" noProof="1">
                <a:solidFill>
                  <a:srgbClr val="000000"/>
                </a:solidFill>
              </a:endParaRPr>
            </a:p>
            <a:p>
              <a:pPr algn="just"/>
              <a:endParaRPr lang="en-US" sz="1200" noProof="1">
                <a:solidFill>
                  <a:srgbClr val="000000"/>
                </a:solidFill>
              </a:endParaRPr>
            </a:p>
            <a:p>
              <a:pPr algn="just"/>
              <a:endParaRPr lang="en-US" sz="1200" noProof="1">
                <a:solidFill>
                  <a:srgbClr val="000000"/>
                </a:solidFill>
              </a:endParaRPr>
            </a:p>
          </p:txBody>
        </p:sp>
        <p:pic>
          <p:nvPicPr>
            <p:cNvPr id="8" name="Picture 2"/>
            <p:cNvPicPr>
              <a:picLocks noChangeAspect="1" noChangeArrowheads="1"/>
            </p:cNvPicPr>
            <p:nvPr/>
          </p:nvPicPr>
          <p:blipFill>
            <a:blip r:embed="rId8" cstate="print"/>
            <a:srcRect/>
            <a:stretch>
              <a:fillRect/>
            </a:stretch>
          </p:blipFill>
          <p:spPr bwMode="auto">
            <a:xfrm>
              <a:off x="561976" y="4795958"/>
              <a:ext cx="1211035" cy="292620"/>
            </a:xfrm>
            <a:prstGeom prst="rect">
              <a:avLst/>
            </a:prstGeom>
            <a:noFill/>
            <a:ln w="6350">
              <a:solidFill>
                <a:schemeClr val="tx1"/>
              </a:solidFill>
              <a:miter lim="800000"/>
              <a:headEnd/>
              <a:tailEnd/>
            </a:ln>
          </p:spPr>
        </p:pic>
      </p:grpSp>
      <p:sp>
        <p:nvSpPr>
          <p:cNvPr id="4" name="Text Box 7">
            <a:extLst>
              <a:ext uri="{FF2B5EF4-FFF2-40B4-BE49-F238E27FC236}">
                <a16:creationId xmlns:a16="http://schemas.microsoft.com/office/drawing/2014/main" id="{8FC413D4-6E9D-EBEB-EA0E-96CD4565670C}"/>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dirty="0">
                <a:solidFill>
                  <a:srgbClr val="000000"/>
                </a:solidFill>
                <a:latin typeface="Arial" pitchFamily="34" charset="0"/>
              </a:rPr>
              <a:t>Wing Design Regarding Mass and Drag</a:t>
            </a:r>
            <a:endParaRPr lang="de-DE" sz="1200" b="1" dirty="0">
              <a:solidFill>
                <a:srgbClr val="0000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1"/>
          <p:cNvSpPr txBox="1">
            <a:spLocks noChangeArrowheads="1"/>
          </p:cNvSpPr>
          <p:nvPr/>
        </p:nvSpPr>
        <p:spPr bwMode="auto">
          <a:xfrm>
            <a:off x="522288" y="1373188"/>
            <a:ext cx="8431212" cy="350837"/>
          </a:xfrm>
          <a:prstGeom prst="rect">
            <a:avLst/>
          </a:prstGeom>
          <a:noFill/>
          <a:ln w="9525">
            <a:noFill/>
            <a:miter lim="800000"/>
            <a:headEnd/>
            <a:tailEnd/>
          </a:ln>
        </p:spPr>
        <p:txBody>
          <a:bodyPr lIns="91428" tIns="45715" rIns="91428" bIns="45715" anchor="ctr"/>
          <a:lstStyle/>
          <a:p>
            <a:pPr marL="358775" lvl="2" indent="-358775">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a:solidFill>
                  <a:srgbClr val="000000"/>
                </a:solidFill>
                <a:latin typeface="Arial" pitchFamily="34" charset="0"/>
                <a:cs typeface="Arial" pitchFamily="34" charset="0"/>
              </a:rPr>
              <a:t>List of References</a:t>
            </a:r>
          </a:p>
        </p:txBody>
      </p:sp>
      <p:graphicFrame>
        <p:nvGraphicFramePr>
          <p:cNvPr id="4" name="Tabelle 3">
            <a:extLst>
              <a:ext uri="{FF2B5EF4-FFF2-40B4-BE49-F238E27FC236}">
                <a16:creationId xmlns:a16="http://schemas.microsoft.com/office/drawing/2014/main" id="{B02A2C0B-67EC-7073-6B83-35B5C5097142}"/>
              </a:ext>
            </a:extLst>
          </p:cNvPr>
          <p:cNvGraphicFramePr>
            <a:graphicFrameLocks noGrp="1"/>
          </p:cNvGraphicFramePr>
          <p:nvPr>
            <p:extLst>
              <p:ext uri="{D42A27DB-BD31-4B8C-83A1-F6EECF244321}">
                <p14:modId xmlns:p14="http://schemas.microsoft.com/office/powerpoint/2010/main" val="3902566081"/>
              </p:ext>
            </p:extLst>
          </p:nvPr>
        </p:nvGraphicFramePr>
        <p:xfrm>
          <a:off x="561974" y="1930582"/>
          <a:ext cx="7599387" cy="4026798"/>
        </p:xfrm>
        <a:graphic>
          <a:graphicData uri="http://schemas.openxmlformats.org/drawingml/2006/table">
            <a:tbl>
              <a:tblPr firstRow="1" firstCol="1" bandRow="1">
                <a:tableStyleId>{2D5ABB26-0587-4C30-8999-92F81FD0307C}</a:tableStyleId>
              </a:tblPr>
              <a:tblGrid>
                <a:gridCol w="1828412">
                  <a:extLst>
                    <a:ext uri="{9D8B030D-6E8A-4147-A177-3AD203B41FA5}">
                      <a16:colId xmlns:a16="http://schemas.microsoft.com/office/drawing/2014/main" val="3704196841"/>
                    </a:ext>
                  </a:extLst>
                </a:gridCol>
                <a:gridCol w="5770975">
                  <a:extLst>
                    <a:ext uri="{9D8B030D-6E8A-4147-A177-3AD203B41FA5}">
                      <a16:colId xmlns:a16="http://schemas.microsoft.com/office/drawing/2014/main" val="338329582"/>
                    </a:ext>
                  </a:extLst>
                </a:gridCol>
              </a:tblGrid>
              <a:tr h="0">
                <a:tc gridSpan="2">
                  <a:txBody>
                    <a:bodyPr/>
                    <a:lstStyle/>
                    <a:p>
                      <a:pPr marL="180340" indent="-180340" algn="just">
                        <a:lnSpc>
                          <a:spcPct val="120000"/>
                        </a:lnSpc>
                        <a:tabLst>
                          <a:tab pos="1260475" algn="l"/>
                          <a:tab pos="580390" algn="l"/>
                        </a:tabLst>
                      </a:pPr>
                      <a:r>
                        <a:rPr lang="en-AU" sz="1200" kern="1200" dirty="0">
                          <a:solidFill>
                            <a:srgbClr val="000000"/>
                          </a:solidFill>
                          <a:effectLst/>
                          <a:latin typeface="Arial" panose="020B0604020202020204" pitchFamily="34" charset="0"/>
                          <a:ea typeface="+mn-ea"/>
                          <a:cs typeface="Arial" panose="020B0604020202020204" pitchFamily="34" charset="0"/>
                        </a:rPr>
                        <a:t>BARDAN, Roxana, 2023. NASA Issues Award for Greener, More Fuel-Efficient Airliner of Future. NASA</a:t>
                      </a:r>
                      <a:endParaRPr lang="de-DE" sz="1200" kern="1200" dirty="0">
                        <a:solidFill>
                          <a:srgbClr val="000000"/>
                        </a:solidFill>
                        <a:effectLst/>
                        <a:latin typeface="Arial" panose="020B0604020202020204" pitchFamily="34" charset="0"/>
                        <a:ea typeface="+mn-ea"/>
                        <a:cs typeface="Arial" panose="020B0604020202020204" pitchFamily="34" charset="0"/>
                      </a:endParaRPr>
                    </a:p>
                  </a:txBody>
                  <a:tcPr marL="68580" marR="68580" marT="0" marB="0"/>
                </a:tc>
                <a:tc hMerge="1">
                  <a:txBody>
                    <a:bodyPr/>
                    <a:lstStyle/>
                    <a:p>
                      <a:endParaRPr lang="de-DE"/>
                    </a:p>
                  </a:txBody>
                  <a:tcPr/>
                </a:tc>
                <a:extLst>
                  <a:ext uri="{0D108BD9-81ED-4DB2-BD59-A6C34878D82A}">
                    <a16:rowId xmlns:a16="http://schemas.microsoft.com/office/drawing/2014/main" val="2881330593"/>
                  </a:ext>
                </a:extLst>
              </a:tr>
              <a:tr h="0">
                <a:tc>
                  <a:txBody>
                    <a:bodyPr/>
                    <a:lstStyle/>
                    <a:p>
                      <a:pPr marL="180340" indent="-180340" algn="just">
                        <a:lnSpc>
                          <a:spcPct val="120000"/>
                        </a:lnSpc>
                        <a:tabLst>
                          <a:tab pos="1260475" algn="l"/>
                          <a:tab pos="809625" algn="l"/>
                          <a:tab pos="1504950" algn="l"/>
                        </a:tabLst>
                      </a:pPr>
                      <a:r>
                        <a:rPr lang="en-AU" sz="1200" kern="1200" dirty="0">
                          <a:solidFill>
                            <a:srgbClr val="000000"/>
                          </a:solidFill>
                          <a:effectLst/>
                          <a:latin typeface="Arial" panose="020B0604020202020204" pitchFamily="34" charset="0"/>
                          <a:ea typeface="+mn-ea"/>
                          <a:cs typeface="Arial" panose="020B0604020202020204" pitchFamily="34" charset="0"/>
                        </a:rPr>
                        <a:t>     </a:t>
                      </a:r>
                      <a:r>
                        <a:rPr lang="de-DE" sz="1200" kern="1200" dirty="0" err="1">
                          <a:solidFill>
                            <a:srgbClr val="000000"/>
                          </a:solidFill>
                          <a:effectLst/>
                          <a:latin typeface="Arial" panose="020B0604020202020204" pitchFamily="34" charset="0"/>
                          <a:ea typeface="+mn-ea"/>
                          <a:cs typeface="Arial" panose="020B0604020202020204" pitchFamily="34" charset="0"/>
                        </a:rPr>
                        <a:t>Available</a:t>
                      </a:r>
                      <a:r>
                        <a:rPr lang="de-DE" sz="1200" kern="1200" dirty="0">
                          <a:solidFill>
                            <a:srgbClr val="000000"/>
                          </a:solidFill>
                          <a:effectLst/>
                          <a:latin typeface="Arial" panose="020B0604020202020204" pitchFamily="34" charset="0"/>
                          <a:ea typeface="+mn-ea"/>
                          <a:cs typeface="Arial" panose="020B0604020202020204" pitchFamily="34" charset="0"/>
                        </a:rPr>
                        <a:t> </a:t>
                      </a:r>
                      <a:r>
                        <a:rPr lang="de-DE" sz="1200" kern="1200" dirty="0" err="1">
                          <a:solidFill>
                            <a:srgbClr val="000000"/>
                          </a:solidFill>
                          <a:effectLst/>
                          <a:latin typeface="Arial" panose="020B0604020202020204" pitchFamily="34" charset="0"/>
                          <a:ea typeface="+mn-ea"/>
                          <a:cs typeface="Arial" panose="020B0604020202020204" pitchFamily="34" charset="0"/>
                        </a:rPr>
                        <a:t>from</a:t>
                      </a:r>
                      <a:r>
                        <a:rPr lang="de-DE" sz="1200" kern="1200" dirty="0">
                          <a:solidFill>
                            <a:srgbClr val="000000"/>
                          </a:solidFill>
                          <a:effectLst/>
                          <a:latin typeface="Arial" panose="020B0604020202020204" pitchFamily="34" charset="0"/>
                          <a:ea typeface="+mn-ea"/>
                          <a:cs typeface="Arial" panose="020B0604020202020204" pitchFamily="34" charset="0"/>
                        </a:rPr>
                        <a:t>:</a:t>
                      </a:r>
                    </a:p>
                  </a:txBody>
                  <a:tcPr marL="68580" marR="68580" marT="0" marB="0"/>
                </a:tc>
                <a:tc>
                  <a:txBody>
                    <a:bodyPr/>
                    <a:lstStyle/>
                    <a:p>
                      <a:pPr marL="180340" indent="-180340" algn="just" defTabSz="914400" rtl="0" eaLnBrk="1" latinLnBrk="0" hangingPunct="1">
                        <a:lnSpc>
                          <a:spcPct val="120000"/>
                        </a:lnSpc>
                        <a:tabLst>
                          <a:tab pos="1260475" algn="l"/>
                          <a:tab pos="580390" algn="l"/>
                        </a:tabLst>
                      </a:pPr>
                      <a:r>
                        <a:rPr lang="en-AU" sz="1200" u="sng" kern="1200" dirty="0">
                          <a:solidFill>
                            <a:srgbClr val="0000FF"/>
                          </a:solidFill>
                          <a:latin typeface="Arial" pitchFamily="34" charset="0"/>
                          <a:ea typeface="+mn-ea"/>
                          <a:cs typeface="Arial" pitchFamily="34" charset="0"/>
                          <a:hlinkClick r:id="rId2">
                            <a:extLst>
                              <a:ext uri="{A12FA001-AC4F-418D-AE19-62706E023703}">
                                <ahyp:hlinkClr xmlns:ahyp="http://schemas.microsoft.com/office/drawing/2018/hyperlinkcolor" val="tx"/>
                              </a:ext>
                            </a:extLst>
                          </a:hlinkClick>
                        </a:rPr>
                        <a:t>https://go.nasa.gov/3QiFStn</a:t>
                      </a:r>
                      <a:endParaRPr lang="de-DE" sz="1200" u="sng" kern="1200" dirty="0">
                        <a:solidFill>
                          <a:srgbClr val="0000FF"/>
                        </a:solidFill>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3539342652"/>
                  </a:ext>
                </a:extLst>
              </a:tr>
              <a:tr h="31757">
                <a:tc>
                  <a:txBody>
                    <a:bodyPr/>
                    <a:lstStyle/>
                    <a:p>
                      <a:pPr marL="180340" indent="-180340" algn="just">
                        <a:lnSpc>
                          <a:spcPct val="120000"/>
                        </a:lnSpc>
                        <a:tabLst>
                          <a:tab pos="1260475" algn="l"/>
                          <a:tab pos="809625" algn="l"/>
                          <a:tab pos="1504950" algn="l"/>
                        </a:tabLst>
                      </a:pPr>
                      <a:r>
                        <a:rPr lang="de-DE" sz="1200" kern="1200" dirty="0">
                          <a:solidFill>
                            <a:srgbClr val="000000"/>
                          </a:solidFill>
                          <a:effectLst/>
                          <a:latin typeface="Arial" panose="020B0604020202020204" pitchFamily="34" charset="0"/>
                          <a:ea typeface="+mn-ea"/>
                          <a:cs typeface="Arial" panose="020B0604020202020204" pitchFamily="34" charset="0"/>
                        </a:rPr>
                        <a:t>	</a:t>
                      </a:r>
                      <a:r>
                        <a:rPr lang="de-DE" sz="1200" kern="1200" dirty="0" err="1">
                          <a:solidFill>
                            <a:srgbClr val="000000"/>
                          </a:solidFill>
                          <a:effectLst/>
                          <a:latin typeface="Arial" panose="020B0604020202020204" pitchFamily="34" charset="0"/>
                          <a:ea typeface="+mn-ea"/>
                          <a:cs typeface="Arial" panose="020B0604020202020204" pitchFamily="34" charset="0"/>
                        </a:rPr>
                        <a:t>Archived</a:t>
                      </a:r>
                      <a:r>
                        <a:rPr lang="de-DE" sz="1200" kern="1200" dirty="0">
                          <a:solidFill>
                            <a:srgbClr val="000000"/>
                          </a:solidFill>
                          <a:effectLst/>
                          <a:latin typeface="Arial" panose="020B0604020202020204" pitchFamily="34" charset="0"/>
                          <a:ea typeface="+mn-ea"/>
                          <a:cs typeface="Arial" panose="020B0604020202020204" pitchFamily="34" charset="0"/>
                        </a:rPr>
                        <a:t> at:</a:t>
                      </a:r>
                    </a:p>
                  </a:txBody>
                  <a:tcPr marL="68580" marR="68580" marT="0" marB="0"/>
                </a:tc>
                <a:tc>
                  <a:txBody>
                    <a:bodyPr/>
                    <a:lstStyle/>
                    <a:p>
                      <a:pPr marL="180340" indent="-180340" algn="just" defTabSz="914400" rtl="0" eaLnBrk="1" latinLnBrk="0" hangingPunct="1">
                        <a:lnSpc>
                          <a:spcPct val="120000"/>
                        </a:lnSpc>
                        <a:tabLst>
                          <a:tab pos="1260475" algn="l"/>
                          <a:tab pos="580390" algn="l"/>
                        </a:tabLst>
                      </a:pPr>
                      <a:r>
                        <a:rPr lang="en-AU" sz="1200" u="sng" kern="1200" dirty="0">
                          <a:solidFill>
                            <a:srgbClr val="0000FF"/>
                          </a:solidFill>
                          <a:latin typeface="Arial" pitchFamily="34" charset="0"/>
                          <a:ea typeface="+mn-ea"/>
                          <a:cs typeface="Arial" pitchFamily="34" charset="0"/>
                          <a:hlinkClick r:id="rId3">
                            <a:extLst>
                              <a:ext uri="{A12FA001-AC4F-418D-AE19-62706E023703}">
                                <ahyp:hlinkClr xmlns:ahyp="http://schemas.microsoft.com/office/drawing/2018/hyperlinkcolor" val="tx"/>
                              </a:ext>
                            </a:extLst>
                          </a:hlinkClick>
                        </a:rPr>
                        <a:t>https://perma.cc/YMC7-QTNP</a:t>
                      </a:r>
                      <a:endParaRPr lang="de-DE" sz="1200" u="sng" kern="1200" dirty="0">
                        <a:solidFill>
                          <a:srgbClr val="0000FF"/>
                        </a:solidFill>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3967574947"/>
                  </a:ext>
                </a:extLst>
              </a:tr>
              <a:tr h="0">
                <a:tc>
                  <a:txBody>
                    <a:bodyPr/>
                    <a:lstStyle/>
                    <a:p>
                      <a:pPr marL="180340" indent="-180340" algn="just">
                        <a:lnSpc>
                          <a:spcPct val="120000"/>
                        </a:lnSpc>
                        <a:tabLst>
                          <a:tab pos="1260475" algn="l"/>
                          <a:tab pos="809625" algn="l"/>
                          <a:tab pos="1504950" algn="l"/>
                        </a:tabLst>
                      </a:pPr>
                      <a:endParaRPr lang="de-DE"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180340" indent="-180340" algn="just">
                        <a:lnSpc>
                          <a:spcPct val="120000"/>
                        </a:lnSpc>
                        <a:tabLst>
                          <a:tab pos="1260475" algn="l"/>
                          <a:tab pos="580390" algn="l"/>
                        </a:tabLst>
                      </a:pPr>
                      <a:endParaRPr lang="de-DE"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753985272"/>
                  </a:ext>
                </a:extLst>
              </a:tr>
              <a:tr h="129882">
                <a:tc gridSpan="2">
                  <a:txBody>
                    <a:bodyPr/>
                    <a:lstStyle/>
                    <a:p>
                      <a:pPr marL="180340" indent="-180340" algn="just">
                        <a:lnSpc>
                          <a:spcPct val="120000"/>
                        </a:lnSpc>
                        <a:tabLst>
                          <a:tab pos="1260475" algn="l"/>
                          <a:tab pos="580390" algn="l"/>
                        </a:tabLst>
                      </a:pPr>
                      <a:r>
                        <a:rPr lang="en-AU" sz="1200" dirty="0">
                          <a:solidFill>
                            <a:srgbClr val="000000"/>
                          </a:solidFill>
                          <a:effectLst/>
                          <a:latin typeface="Arial" panose="020B0604020202020204" pitchFamily="34" charset="0"/>
                          <a:cs typeface="Arial" panose="020B0604020202020204" pitchFamily="34" charset="0"/>
                        </a:rPr>
                        <a:t>BOEING, 2019. Spreading our wings: Boeing unveils new Transonic Truss-Braced Wing.</a:t>
                      </a:r>
                      <a:endParaRPr lang="de-DE"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de-DE"/>
                    </a:p>
                  </a:txBody>
                  <a:tcPr/>
                </a:tc>
                <a:extLst>
                  <a:ext uri="{0D108BD9-81ED-4DB2-BD59-A6C34878D82A}">
                    <a16:rowId xmlns:a16="http://schemas.microsoft.com/office/drawing/2014/main" val="4250953936"/>
                  </a:ext>
                </a:extLst>
              </a:tr>
              <a:tr h="0">
                <a:tc>
                  <a:txBody>
                    <a:bodyPr/>
                    <a:lstStyle/>
                    <a:p>
                      <a:pPr marL="180340" indent="-180340" algn="just">
                        <a:lnSpc>
                          <a:spcPct val="120000"/>
                        </a:lnSpc>
                        <a:tabLst>
                          <a:tab pos="1260475" algn="l"/>
                          <a:tab pos="809625" algn="l"/>
                          <a:tab pos="1504950" algn="l"/>
                        </a:tabLst>
                      </a:pPr>
                      <a:r>
                        <a:rPr lang="de-DE" sz="1200" kern="1200" dirty="0">
                          <a:solidFill>
                            <a:srgbClr val="000000"/>
                          </a:solidFill>
                          <a:effectLst/>
                          <a:latin typeface="Arial" panose="020B0604020202020204" pitchFamily="34" charset="0"/>
                          <a:ea typeface="+mn-ea"/>
                          <a:cs typeface="Arial" panose="020B0604020202020204" pitchFamily="34" charset="0"/>
                        </a:rPr>
                        <a:t>	</a:t>
                      </a:r>
                      <a:r>
                        <a:rPr lang="de-DE" sz="1200" kern="1200" dirty="0" err="1">
                          <a:solidFill>
                            <a:srgbClr val="000000"/>
                          </a:solidFill>
                          <a:effectLst/>
                          <a:latin typeface="Arial" panose="020B0604020202020204" pitchFamily="34" charset="0"/>
                          <a:ea typeface="+mn-ea"/>
                          <a:cs typeface="Arial" panose="020B0604020202020204" pitchFamily="34" charset="0"/>
                        </a:rPr>
                        <a:t>Available</a:t>
                      </a:r>
                      <a:r>
                        <a:rPr lang="de-DE" sz="1200" kern="1200" dirty="0">
                          <a:solidFill>
                            <a:srgbClr val="000000"/>
                          </a:solidFill>
                          <a:effectLst/>
                          <a:latin typeface="Arial" panose="020B0604020202020204" pitchFamily="34" charset="0"/>
                          <a:ea typeface="+mn-ea"/>
                          <a:cs typeface="Arial" panose="020B0604020202020204" pitchFamily="34" charset="0"/>
                        </a:rPr>
                        <a:t> </a:t>
                      </a:r>
                      <a:r>
                        <a:rPr lang="de-DE" sz="1200" kern="1200" dirty="0" err="1">
                          <a:solidFill>
                            <a:srgbClr val="000000"/>
                          </a:solidFill>
                          <a:effectLst/>
                          <a:latin typeface="Arial" panose="020B0604020202020204" pitchFamily="34" charset="0"/>
                          <a:ea typeface="+mn-ea"/>
                          <a:cs typeface="Arial" panose="020B0604020202020204" pitchFamily="34" charset="0"/>
                        </a:rPr>
                        <a:t>from</a:t>
                      </a:r>
                      <a:r>
                        <a:rPr lang="de-DE" sz="1200" dirty="0">
                          <a:solidFill>
                            <a:srgbClr val="000000"/>
                          </a:solidFill>
                          <a:effectLst/>
                          <a:latin typeface="Arial" panose="020B0604020202020204" pitchFamily="34" charset="0"/>
                          <a:cs typeface="Arial" panose="020B0604020202020204" pitchFamily="34" charset="0"/>
                        </a:rPr>
                        <a:t>:</a:t>
                      </a:r>
                      <a:endParaRPr lang="de-DE"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180340" indent="-180340" algn="just" defTabSz="914400" rtl="0" eaLnBrk="1" latinLnBrk="0" hangingPunct="1">
                        <a:lnSpc>
                          <a:spcPct val="120000"/>
                        </a:lnSpc>
                        <a:tabLst>
                          <a:tab pos="1260475" algn="l"/>
                          <a:tab pos="580390" algn="l"/>
                        </a:tabLst>
                      </a:pPr>
                      <a:r>
                        <a:rPr lang="en-AU" sz="1200" u="sng" kern="1200" dirty="0">
                          <a:solidFill>
                            <a:srgbClr val="0000FF"/>
                          </a:solidFill>
                          <a:latin typeface="Arial" pitchFamily="34" charset="0"/>
                          <a:ea typeface="+mn-ea"/>
                          <a:cs typeface="Arial" pitchFamily="34" charset="0"/>
                          <a:hlinkClick r:id="rId4">
                            <a:extLst>
                              <a:ext uri="{A12FA001-AC4F-418D-AE19-62706E023703}">
                                <ahyp:hlinkClr xmlns:ahyp="http://schemas.microsoft.com/office/drawing/2018/hyperlinkcolor" val="tx"/>
                              </a:ext>
                            </a:extLst>
                          </a:hlinkClick>
                        </a:rPr>
                        <a:t>https://bit.ly/3qXKqeP</a:t>
                      </a:r>
                      <a:endParaRPr lang="de-DE" sz="1200" u="sng" kern="1200" dirty="0">
                        <a:solidFill>
                          <a:srgbClr val="0000FF"/>
                        </a:solidFill>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1641224584"/>
                  </a:ext>
                </a:extLst>
              </a:tr>
              <a:tr h="0">
                <a:tc>
                  <a:txBody>
                    <a:bodyPr/>
                    <a:lstStyle/>
                    <a:p>
                      <a:pPr marL="180340" indent="-180340" algn="just">
                        <a:lnSpc>
                          <a:spcPct val="120000"/>
                        </a:lnSpc>
                        <a:tabLst>
                          <a:tab pos="1260475" algn="l"/>
                          <a:tab pos="809625" algn="l"/>
                          <a:tab pos="1504950" algn="l"/>
                        </a:tabLst>
                      </a:pPr>
                      <a:r>
                        <a:rPr lang="de-DE" sz="1200" dirty="0">
                          <a:solidFill>
                            <a:srgbClr val="000000"/>
                          </a:solidFill>
                          <a:effectLst/>
                          <a:latin typeface="Arial" panose="020B0604020202020204" pitchFamily="34" charset="0"/>
                          <a:cs typeface="Arial" panose="020B0604020202020204" pitchFamily="34" charset="0"/>
                        </a:rPr>
                        <a:t>	</a:t>
                      </a:r>
                      <a:r>
                        <a:rPr lang="de-DE" sz="1200" dirty="0" err="1">
                          <a:solidFill>
                            <a:srgbClr val="000000"/>
                          </a:solidFill>
                          <a:effectLst/>
                          <a:latin typeface="Arial" panose="020B0604020202020204" pitchFamily="34" charset="0"/>
                          <a:cs typeface="Arial" panose="020B0604020202020204" pitchFamily="34" charset="0"/>
                        </a:rPr>
                        <a:t>Archived</a:t>
                      </a:r>
                      <a:r>
                        <a:rPr lang="de-DE" sz="1200" dirty="0">
                          <a:solidFill>
                            <a:srgbClr val="000000"/>
                          </a:solidFill>
                          <a:effectLst/>
                          <a:latin typeface="Arial" panose="020B0604020202020204" pitchFamily="34" charset="0"/>
                          <a:cs typeface="Arial" panose="020B0604020202020204" pitchFamily="34" charset="0"/>
                        </a:rPr>
                        <a:t> at:</a:t>
                      </a:r>
                      <a:endParaRPr lang="de-DE"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180340" indent="-180340" algn="just" defTabSz="914400" rtl="0" eaLnBrk="1" latinLnBrk="0" hangingPunct="1">
                        <a:lnSpc>
                          <a:spcPct val="120000"/>
                        </a:lnSpc>
                        <a:tabLst>
                          <a:tab pos="1260475" algn="l"/>
                          <a:tab pos="580390" algn="l"/>
                        </a:tabLst>
                      </a:pPr>
                      <a:r>
                        <a:rPr lang="en-AU" sz="1200" u="sng" kern="1200" dirty="0">
                          <a:solidFill>
                            <a:srgbClr val="0000FF"/>
                          </a:solidFill>
                          <a:latin typeface="Arial" pitchFamily="34" charset="0"/>
                          <a:ea typeface="+mn-ea"/>
                          <a:cs typeface="Arial" pitchFamily="34" charset="0"/>
                          <a:hlinkClick r:id="rId5">
                            <a:extLst>
                              <a:ext uri="{A12FA001-AC4F-418D-AE19-62706E023703}">
                                <ahyp:hlinkClr xmlns:ahyp="http://schemas.microsoft.com/office/drawing/2018/hyperlinkcolor" val="tx"/>
                              </a:ext>
                            </a:extLst>
                          </a:hlinkClick>
                        </a:rPr>
                        <a:t>https://perma.cc/5KA2-7HG9</a:t>
                      </a:r>
                      <a:endParaRPr lang="de-DE" sz="1200" u="sng" kern="1200" dirty="0">
                        <a:solidFill>
                          <a:srgbClr val="0000FF"/>
                        </a:solidFill>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2169375154"/>
                  </a:ext>
                </a:extLst>
              </a:tr>
              <a:tr h="0">
                <a:tc>
                  <a:txBody>
                    <a:bodyPr/>
                    <a:lstStyle/>
                    <a:p>
                      <a:pPr marL="180340" indent="-180340" algn="just">
                        <a:lnSpc>
                          <a:spcPct val="120000"/>
                        </a:lnSpc>
                        <a:tabLst>
                          <a:tab pos="1260475" algn="l"/>
                          <a:tab pos="809625" algn="l"/>
                          <a:tab pos="1504950" algn="l"/>
                        </a:tabLst>
                      </a:pPr>
                      <a:endParaRPr lang="de-DE"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180340" indent="-180340" algn="just">
                        <a:lnSpc>
                          <a:spcPct val="120000"/>
                        </a:lnSpc>
                        <a:tabLst>
                          <a:tab pos="1260475" algn="l"/>
                          <a:tab pos="580390" algn="l"/>
                        </a:tabLst>
                      </a:pPr>
                      <a:endParaRPr lang="de-DE"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491862282"/>
                  </a:ext>
                </a:extLst>
              </a:tr>
              <a:tr h="0">
                <a:tc gridSpan="2">
                  <a:txBody>
                    <a:bodyPr/>
                    <a:lstStyle/>
                    <a:p>
                      <a:pPr marL="180340" indent="-180340" algn="just">
                        <a:lnSpc>
                          <a:spcPct val="120000"/>
                        </a:lnSpc>
                        <a:tabLst>
                          <a:tab pos="1260475" algn="l"/>
                          <a:tab pos="580390" algn="l"/>
                        </a:tabLst>
                      </a:pPr>
                      <a:r>
                        <a:rPr lang="de-DE" sz="1200" kern="1200" dirty="0">
                          <a:solidFill>
                            <a:srgbClr val="000000"/>
                          </a:solidFill>
                          <a:effectLst/>
                          <a:latin typeface="Arial" panose="020B0604020202020204" pitchFamily="34" charset="0"/>
                          <a:ea typeface="+mn-ea"/>
                          <a:cs typeface="Arial" panose="020B0604020202020204" pitchFamily="34" charset="0"/>
                        </a:rPr>
                        <a:t>EBNER, Ulrike, 2023. Transonic Truss-Braced Wing heißt nun X-66A. In: Flugrevue, 2023-06-13.</a:t>
                      </a:r>
                    </a:p>
                  </a:txBody>
                  <a:tcPr marL="68580" marR="68580" marT="0" marB="0"/>
                </a:tc>
                <a:tc hMerge="1">
                  <a:txBody>
                    <a:bodyPr/>
                    <a:lstStyle/>
                    <a:p>
                      <a:endParaRPr lang="de-DE"/>
                    </a:p>
                  </a:txBody>
                  <a:tcPr/>
                </a:tc>
                <a:extLst>
                  <a:ext uri="{0D108BD9-81ED-4DB2-BD59-A6C34878D82A}">
                    <a16:rowId xmlns:a16="http://schemas.microsoft.com/office/drawing/2014/main" val="629062929"/>
                  </a:ext>
                </a:extLst>
              </a:tr>
              <a:tr h="0">
                <a:tc>
                  <a:txBody>
                    <a:bodyPr/>
                    <a:lstStyle/>
                    <a:p>
                      <a:pPr marL="180340" indent="-180340" algn="just">
                        <a:lnSpc>
                          <a:spcPct val="120000"/>
                        </a:lnSpc>
                        <a:tabLst>
                          <a:tab pos="1260475" algn="l"/>
                          <a:tab pos="809625" algn="l"/>
                          <a:tab pos="1504950" algn="l"/>
                        </a:tabLst>
                      </a:pPr>
                      <a:r>
                        <a:rPr lang="de-DE" sz="1200" kern="1200" dirty="0">
                          <a:solidFill>
                            <a:srgbClr val="000000"/>
                          </a:solidFill>
                          <a:effectLst/>
                          <a:latin typeface="Arial" panose="020B0604020202020204" pitchFamily="34" charset="0"/>
                          <a:ea typeface="+mn-ea"/>
                          <a:cs typeface="Arial" panose="020B0604020202020204" pitchFamily="34" charset="0"/>
                        </a:rPr>
                        <a:t>     </a:t>
                      </a:r>
                      <a:r>
                        <a:rPr lang="de-DE" sz="1200" kern="1200" dirty="0" err="1">
                          <a:solidFill>
                            <a:srgbClr val="000000"/>
                          </a:solidFill>
                          <a:effectLst/>
                          <a:latin typeface="Arial" panose="020B0604020202020204" pitchFamily="34" charset="0"/>
                          <a:ea typeface="+mn-ea"/>
                          <a:cs typeface="Arial" panose="020B0604020202020204" pitchFamily="34" charset="0"/>
                        </a:rPr>
                        <a:t>Available</a:t>
                      </a:r>
                      <a:r>
                        <a:rPr lang="de-DE" sz="1200" kern="1200" dirty="0">
                          <a:solidFill>
                            <a:srgbClr val="000000"/>
                          </a:solidFill>
                          <a:effectLst/>
                          <a:latin typeface="Arial" panose="020B0604020202020204" pitchFamily="34" charset="0"/>
                          <a:ea typeface="+mn-ea"/>
                          <a:cs typeface="Arial" panose="020B0604020202020204" pitchFamily="34" charset="0"/>
                        </a:rPr>
                        <a:t> </a:t>
                      </a:r>
                      <a:r>
                        <a:rPr lang="de-DE" sz="1200" kern="1200" dirty="0" err="1">
                          <a:solidFill>
                            <a:srgbClr val="000000"/>
                          </a:solidFill>
                          <a:effectLst/>
                          <a:latin typeface="Arial" panose="020B0604020202020204" pitchFamily="34" charset="0"/>
                          <a:ea typeface="+mn-ea"/>
                          <a:cs typeface="Arial" panose="020B0604020202020204" pitchFamily="34" charset="0"/>
                        </a:rPr>
                        <a:t>from</a:t>
                      </a:r>
                      <a:r>
                        <a:rPr lang="de-DE" sz="1200" kern="1200" dirty="0">
                          <a:solidFill>
                            <a:srgbClr val="000000"/>
                          </a:solidFill>
                          <a:effectLst/>
                          <a:latin typeface="Arial" panose="020B0604020202020204" pitchFamily="34" charset="0"/>
                          <a:ea typeface="+mn-ea"/>
                          <a:cs typeface="Arial" panose="020B0604020202020204" pitchFamily="34" charset="0"/>
                        </a:rPr>
                        <a:t>:</a:t>
                      </a:r>
                    </a:p>
                  </a:txBody>
                  <a:tcPr marL="68580" marR="68580" marT="0" marB="0"/>
                </a:tc>
                <a:tc>
                  <a:txBody>
                    <a:bodyPr/>
                    <a:lstStyle/>
                    <a:p>
                      <a:pPr marL="180340" indent="-180340" algn="just">
                        <a:lnSpc>
                          <a:spcPct val="120000"/>
                        </a:lnSpc>
                        <a:tabLst>
                          <a:tab pos="1260475" algn="l"/>
                          <a:tab pos="580390" algn="l"/>
                        </a:tabLst>
                      </a:pPr>
                      <a:r>
                        <a:rPr lang="en-AU" sz="1200" u="sng" kern="1200" dirty="0">
                          <a:solidFill>
                            <a:srgbClr val="0000FF"/>
                          </a:solidFill>
                          <a:latin typeface="Arial" pitchFamily="34" charset="0"/>
                          <a:ea typeface="+mn-ea"/>
                          <a:cs typeface="Arial" pitchFamily="34" charset="0"/>
                          <a:hlinkClick r:id="rId6">
                            <a:extLst>
                              <a:ext uri="{A12FA001-AC4F-418D-AE19-62706E023703}">
                                <ahyp:hlinkClr xmlns:ahyp="http://schemas.microsoft.com/office/drawing/2018/hyperlinkcolor" val="tx"/>
                              </a:ext>
                            </a:extLst>
                          </a:hlinkClick>
                        </a:rPr>
                        <a:t>https://bit.ly/3RXVVxR</a:t>
                      </a:r>
                      <a:endParaRPr lang="de-DE" sz="1200" u="sng" kern="1200" dirty="0">
                        <a:solidFill>
                          <a:srgbClr val="0000FF"/>
                        </a:solidFill>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1994555886"/>
                  </a:ext>
                </a:extLst>
              </a:tr>
              <a:tr h="0">
                <a:tc>
                  <a:txBody>
                    <a:bodyPr/>
                    <a:lstStyle/>
                    <a:p>
                      <a:pPr marL="180340" indent="-180340" algn="just">
                        <a:lnSpc>
                          <a:spcPct val="120000"/>
                        </a:lnSpc>
                        <a:tabLst>
                          <a:tab pos="1260475" algn="l"/>
                          <a:tab pos="809625" algn="l"/>
                          <a:tab pos="1504950" algn="l"/>
                        </a:tabLst>
                      </a:pPr>
                      <a:r>
                        <a:rPr lang="en-AU" sz="1200" kern="1200" dirty="0">
                          <a:solidFill>
                            <a:srgbClr val="000000"/>
                          </a:solidFill>
                          <a:effectLst/>
                          <a:latin typeface="Arial" panose="020B0604020202020204" pitchFamily="34" charset="0"/>
                          <a:ea typeface="+mn-ea"/>
                          <a:cs typeface="Arial" panose="020B0604020202020204" pitchFamily="34" charset="0"/>
                        </a:rPr>
                        <a:t>     </a:t>
                      </a:r>
                      <a:r>
                        <a:rPr lang="de-DE" sz="1200" kern="1200" dirty="0" err="1">
                          <a:solidFill>
                            <a:srgbClr val="000000"/>
                          </a:solidFill>
                          <a:effectLst/>
                          <a:latin typeface="Arial" panose="020B0604020202020204" pitchFamily="34" charset="0"/>
                          <a:ea typeface="+mn-ea"/>
                          <a:cs typeface="Arial" panose="020B0604020202020204" pitchFamily="34" charset="0"/>
                        </a:rPr>
                        <a:t>Archived</a:t>
                      </a:r>
                      <a:r>
                        <a:rPr lang="de-DE" sz="1200" kern="1200" dirty="0">
                          <a:solidFill>
                            <a:srgbClr val="000000"/>
                          </a:solidFill>
                          <a:effectLst/>
                          <a:latin typeface="Arial" panose="020B0604020202020204" pitchFamily="34" charset="0"/>
                          <a:ea typeface="+mn-ea"/>
                          <a:cs typeface="Arial" panose="020B0604020202020204" pitchFamily="34" charset="0"/>
                        </a:rPr>
                        <a:t> at:</a:t>
                      </a:r>
                    </a:p>
                  </a:txBody>
                  <a:tcPr marL="68580" marR="68580" marT="0" marB="0"/>
                </a:tc>
                <a:tc>
                  <a:txBody>
                    <a:bodyPr/>
                    <a:lstStyle/>
                    <a:p>
                      <a:pPr marL="180340" indent="-180340" algn="just">
                        <a:lnSpc>
                          <a:spcPct val="120000"/>
                        </a:lnSpc>
                        <a:tabLst>
                          <a:tab pos="1260475" algn="l"/>
                          <a:tab pos="580390" algn="l"/>
                        </a:tabLst>
                      </a:pPr>
                      <a:r>
                        <a:rPr lang="en-AU" sz="1200" u="sng" kern="1200" dirty="0">
                          <a:solidFill>
                            <a:srgbClr val="0000FF"/>
                          </a:solidFill>
                          <a:latin typeface="Arial" pitchFamily="34" charset="0"/>
                          <a:ea typeface="+mn-ea"/>
                          <a:cs typeface="Arial" pitchFamily="34" charset="0"/>
                          <a:hlinkClick r:id="rId7">
                            <a:extLst>
                              <a:ext uri="{A12FA001-AC4F-418D-AE19-62706E023703}">
                                <ahyp:hlinkClr xmlns:ahyp="http://schemas.microsoft.com/office/drawing/2018/hyperlinkcolor" val="tx"/>
                              </a:ext>
                            </a:extLst>
                          </a:hlinkClick>
                        </a:rPr>
                        <a:t>https://perma.cc/BP9N-A8Z2</a:t>
                      </a:r>
                      <a:endParaRPr lang="de-DE" sz="1200" u="sng" kern="1200" dirty="0">
                        <a:solidFill>
                          <a:srgbClr val="0000FF"/>
                        </a:solidFill>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814098659"/>
                  </a:ext>
                </a:extLst>
              </a:tr>
              <a:tr h="0">
                <a:tc>
                  <a:txBody>
                    <a:bodyPr/>
                    <a:lstStyle/>
                    <a:p>
                      <a:pPr marL="180340" indent="-180340" algn="just">
                        <a:lnSpc>
                          <a:spcPct val="120000"/>
                        </a:lnSpc>
                        <a:tabLst>
                          <a:tab pos="1260475" algn="l"/>
                          <a:tab pos="809625" algn="l"/>
                          <a:tab pos="1504950" algn="l"/>
                        </a:tabLst>
                      </a:pPr>
                      <a:endParaRPr lang="de-DE" sz="1200" kern="1200" dirty="0">
                        <a:solidFill>
                          <a:srgbClr val="000000"/>
                        </a:solidFill>
                        <a:effectLst/>
                        <a:latin typeface="Arial" panose="020B0604020202020204" pitchFamily="34" charset="0"/>
                        <a:ea typeface="+mn-ea"/>
                        <a:cs typeface="Arial" panose="020B0604020202020204" pitchFamily="34" charset="0"/>
                      </a:endParaRPr>
                    </a:p>
                  </a:txBody>
                  <a:tcPr marL="68580" marR="68580" marT="0" marB="0"/>
                </a:tc>
                <a:tc>
                  <a:txBody>
                    <a:bodyPr/>
                    <a:lstStyle/>
                    <a:p>
                      <a:pPr marL="180340" indent="-180340" algn="just">
                        <a:lnSpc>
                          <a:spcPct val="120000"/>
                        </a:lnSpc>
                        <a:tabLst>
                          <a:tab pos="1260475" algn="l"/>
                          <a:tab pos="580390" algn="l"/>
                        </a:tabLst>
                      </a:pPr>
                      <a:endParaRPr lang="de-DE" sz="1200" u="sng" kern="1200" dirty="0">
                        <a:solidFill>
                          <a:srgbClr val="0000FF"/>
                        </a:solidFill>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1495485221"/>
                  </a:ext>
                </a:extLst>
              </a:tr>
              <a:tr h="0">
                <a:tc gridSpan="2">
                  <a:txBody>
                    <a:bodyPr/>
                    <a:lstStyle/>
                    <a:p>
                      <a:pPr marL="180340" indent="-180340" algn="just">
                        <a:lnSpc>
                          <a:spcPct val="120000"/>
                        </a:lnSpc>
                        <a:tabLst>
                          <a:tab pos="1260475" algn="l"/>
                          <a:tab pos="580390" algn="l"/>
                        </a:tabLst>
                      </a:pPr>
                      <a:r>
                        <a:rPr lang="en-AU" sz="1200" kern="1200" dirty="0">
                          <a:solidFill>
                            <a:srgbClr val="000000"/>
                          </a:solidFill>
                          <a:effectLst/>
                          <a:latin typeface="Arial" panose="020B0604020202020204" pitchFamily="34" charset="0"/>
                          <a:ea typeface="+mn-ea"/>
                          <a:cs typeface="Arial" panose="020B0604020202020204" pitchFamily="34" charset="0"/>
                        </a:rPr>
                        <a:t>NITA, Mihaela Florentina, 2013. Contributions to Aircraft Preliminary Design and Optimization. </a:t>
                      </a:r>
                      <a:r>
                        <a:rPr lang="de-DE" sz="1200" kern="1200" dirty="0">
                          <a:solidFill>
                            <a:srgbClr val="000000"/>
                          </a:solidFill>
                          <a:effectLst/>
                          <a:latin typeface="Arial" panose="020B0604020202020204" pitchFamily="34" charset="0"/>
                          <a:ea typeface="+mn-ea"/>
                          <a:cs typeface="Arial" panose="020B0604020202020204" pitchFamily="34" charset="0"/>
                        </a:rPr>
                        <a:t>Dissertation. München: Verlag Dr. Hut.</a:t>
                      </a:r>
                    </a:p>
                  </a:txBody>
                  <a:tcPr marL="68580" marR="68580" marT="0" marB="0"/>
                </a:tc>
                <a:tc hMerge="1">
                  <a:txBody>
                    <a:bodyPr/>
                    <a:lstStyle/>
                    <a:p>
                      <a:endParaRPr lang="de-DE"/>
                    </a:p>
                  </a:txBody>
                  <a:tcPr/>
                </a:tc>
                <a:extLst>
                  <a:ext uri="{0D108BD9-81ED-4DB2-BD59-A6C34878D82A}">
                    <a16:rowId xmlns:a16="http://schemas.microsoft.com/office/drawing/2014/main" val="2832807180"/>
                  </a:ext>
                </a:extLst>
              </a:tr>
              <a:tr h="0">
                <a:tc>
                  <a:txBody>
                    <a:bodyPr/>
                    <a:lstStyle/>
                    <a:p>
                      <a:pPr marL="180340" indent="-180340" algn="just">
                        <a:lnSpc>
                          <a:spcPct val="120000"/>
                        </a:lnSpc>
                        <a:tabLst>
                          <a:tab pos="1260475" algn="l"/>
                          <a:tab pos="809625" algn="l"/>
                          <a:tab pos="1504950" algn="l"/>
                        </a:tabLst>
                      </a:pPr>
                      <a:r>
                        <a:rPr lang="de-DE" sz="1200" kern="1200" dirty="0">
                          <a:solidFill>
                            <a:srgbClr val="000000"/>
                          </a:solidFill>
                          <a:effectLst/>
                          <a:latin typeface="Arial" panose="020B0604020202020204" pitchFamily="34" charset="0"/>
                          <a:ea typeface="+mn-ea"/>
                          <a:cs typeface="Arial" panose="020B0604020202020204" pitchFamily="34" charset="0"/>
                        </a:rPr>
                        <a:t>    </a:t>
                      </a:r>
                      <a:r>
                        <a:rPr lang="de-DE" sz="1200" kern="1200" dirty="0" err="1">
                          <a:solidFill>
                            <a:srgbClr val="000000"/>
                          </a:solidFill>
                          <a:effectLst/>
                          <a:latin typeface="Arial" panose="020B0604020202020204" pitchFamily="34" charset="0"/>
                          <a:ea typeface="+mn-ea"/>
                          <a:cs typeface="Arial" panose="020B0604020202020204" pitchFamily="34" charset="0"/>
                        </a:rPr>
                        <a:t>Available</a:t>
                      </a:r>
                      <a:r>
                        <a:rPr lang="de-DE" sz="1200" kern="1200" dirty="0">
                          <a:solidFill>
                            <a:srgbClr val="000000"/>
                          </a:solidFill>
                          <a:effectLst/>
                          <a:latin typeface="Arial" panose="020B0604020202020204" pitchFamily="34" charset="0"/>
                          <a:ea typeface="+mn-ea"/>
                          <a:cs typeface="Arial" panose="020B0604020202020204" pitchFamily="34" charset="0"/>
                        </a:rPr>
                        <a:t> </a:t>
                      </a:r>
                      <a:r>
                        <a:rPr lang="de-DE" sz="1200" kern="1200" dirty="0" err="1">
                          <a:solidFill>
                            <a:srgbClr val="000000"/>
                          </a:solidFill>
                          <a:effectLst/>
                          <a:latin typeface="Arial" panose="020B0604020202020204" pitchFamily="34" charset="0"/>
                          <a:ea typeface="+mn-ea"/>
                          <a:cs typeface="Arial" panose="020B0604020202020204" pitchFamily="34" charset="0"/>
                        </a:rPr>
                        <a:t>from</a:t>
                      </a:r>
                      <a:r>
                        <a:rPr lang="de-DE" sz="1200" kern="1200" dirty="0">
                          <a:solidFill>
                            <a:srgbClr val="000000"/>
                          </a:solidFill>
                          <a:effectLst/>
                          <a:latin typeface="Arial" panose="020B0604020202020204" pitchFamily="34" charset="0"/>
                          <a:ea typeface="+mn-ea"/>
                          <a:cs typeface="Arial" panose="020B0604020202020204" pitchFamily="34" charset="0"/>
                        </a:rPr>
                        <a:t>:</a:t>
                      </a:r>
                    </a:p>
                  </a:txBody>
                  <a:tcPr marL="68580" marR="68580" marT="0" marB="0"/>
                </a:tc>
                <a:tc>
                  <a:txBody>
                    <a:bodyPr/>
                    <a:lstStyle/>
                    <a:p>
                      <a:pPr marL="180340" indent="-180340" algn="just">
                        <a:lnSpc>
                          <a:spcPct val="120000"/>
                        </a:lnSpc>
                        <a:tabLst>
                          <a:tab pos="1260475" algn="l"/>
                          <a:tab pos="580390" algn="l"/>
                        </a:tabLst>
                      </a:pPr>
                      <a:r>
                        <a:rPr lang="en-AU" sz="1200" u="sng" kern="1200" dirty="0">
                          <a:solidFill>
                            <a:srgbClr val="0000FF"/>
                          </a:solidFill>
                          <a:latin typeface="Arial" pitchFamily="34" charset="0"/>
                          <a:ea typeface="+mn-ea"/>
                          <a:cs typeface="Arial" pitchFamily="34" charset="0"/>
                          <a:hlinkClick r:id="rId8">
                            <a:extLst>
                              <a:ext uri="{A12FA001-AC4F-418D-AE19-62706E023703}">
                                <ahyp:hlinkClr xmlns:ahyp="http://schemas.microsoft.com/office/drawing/2018/hyperlinkcolor" val="tx"/>
                              </a:ext>
                            </a:extLst>
                          </a:hlinkClick>
                        </a:rPr>
                        <a:t>https://purl.org/aero/NITA_DISS_2013</a:t>
                      </a:r>
                      <a:endParaRPr lang="de-DE" sz="1200" u="sng" kern="1200" dirty="0">
                        <a:solidFill>
                          <a:srgbClr val="0000FF"/>
                        </a:solidFill>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849306973"/>
                  </a:ext>
                </a:extLst>
              </a:tr>
              <a:tr h="75412">
                <a:tc>
                  <a:txBody>
                    <a:bodyPr/>
                    <a:lstStyle/>
                    <a:p>
                      <a:pPr marL="180340" indent="-180340" algn="just">
                        <a:lnSpc>
                          <a:spcPct val="120000"/>
                        </a:lnSpc>
                        <a:tabLst>
                          <a:tab pos="1260475" algn="l"/>
                          <a:tab pos="809625" algn="l"/>
                          <a:tab pos="1504950" algn="l"/>
                        </a:tabLst>
                      </a:pPr>
                      <a:endParaRPr lang="de-DE" sz="1200" kern="1200" dirty="0">
                        <a:solidFill>
                          <a:srgbClr val="000000"/>
                        </a:solidFill>
                        <a:effectLst/>
                        <a:latin typeface="Arial" panose="020B0604020202020204" pitchFamily="34" charset="0"/>
                        <a:ea typeface="+mn-ea"/>
                        <a:cs typeface="Arial" panose="020B0604020202020204" pitchFamily="34" charset="0"/>
                      </a:endParaRPr>
                    </a:p>
                  </a:txBody>
                  <a:tcPr marL="68580" marR="68580" marT="0" marB="0"/>
                </a:tc>
                <a:tc>
                  <a:txBody>
                    <a:bodyPr/>
                    <a:lstStyle/>
                    <a:p>
                      <a:pPr marL="180340" indent="-180340" algn="just">
                        <a:lnSpc>
                          <a:spcPct val="120000"/>
                        </a:lnSpc>
                        <a:tabLst>
                          <a:tab pos="1260475" algn="l"/>
                          <a:tab pos="580390" algn="l"/>
                        </a:tabLst>
                      </a:pPr>
                      <a:endParaRPr lang="de-DE" sz="1200" u="sng" kern="1200" dirty="0">
                        <a:solidFill>
                          <a:srgbClr val="0000FF"/>
                        </a:solidFill>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2770371703"/>
                  </a:ext>
                </a:extLst>
              </a:tr>
              <a:tr h="0">
                <a:tc gridSpan="2">
                  <a:txBody>
                    <a:bodyPr/>
                    <a:lstStyle/>
                    <a:p>
                      <a:pPr marL="180340" indent="-180340" algn="just">
                        <a:lnSpc>
                          <a:spcPct val="120000"/>
                        </a:lnSpc>
                        <a:tabLst>
                          <a:tab pos="1260475" algn="l"/>
                          <a:tab pos="580390" algn="l"/>
                        </a:tabLst>
                      </a:pPr>
                      <a:r>
                        <a:rPr lang="de-DE" sz="1200" kern="1200" dirty="0">
                          <a:solidFill>
                            <a:srgbClr val="000000"/>
                          </a:solidFill>
                          <a:effectLst/>
                          <a:latin typeface="Arial" panose="020B0604020202020204" pitchFamily="34" charset="0"/>
                          <a:ea typeface="+mn-ea"/>
                          <a:cs typeface="Arial" panose="020B0604020202020204" pitchFamily="34" charset="0"/>
                        </a:rPr>
                        <a:t>SEBAYANG, Andreas, 2023. Boeing und Nasa wollen "Sustainable Flight Demonstrator" bis 2030 in die Luft bringen. Airliners.de.</a:t>
                      </a:r>
                    </a:p>
                  </a:txBody>
                  <a:tcPr marL="68580" marR="68580" marT="0" marB="0"/>
                </a:tc>
                <a:tc hMerge="1">
                  <a:txBody>
                    <a:bodyPr/>
                    <a:lstStyle/>
                    <a:p>
                      <a:endParaRPr lang="de-DE"/>
                    </a:p>
                  </a:txBody>
                  <a:tcPr/>
                </a:tc>
                <a:extLst>
                  <a:ext uri="{0D108BD9-81ED-4DB2-BD59-A6C34878D82A}">
                    <a16:rowId xmlns:a16="http://schemas.microsoft.com/office/drawing/2014/main" val="2241331343"/>
                  </a:ext>
                </a:extLst>
              </a:tr>
              <a:tr h="0">
                <a:tc>
                  <a:txBody>
                    <a:bodyPr/>
                    <a:lstStyle/>
                    <a:p>
                      <a:pPr marL="180340" indent="-180340" algn="just">
                        <a:lnSpc>
                          <a:spcPct val="120000"/>
                        </a:lnSpc>
                        <a:tabLst>
                          <a:tab pos="1260475" algn="l"/>
                          <a:tab pos="809625" algn="l"/>
                          <a:tab pos="1504950" algn="l"/>
                        </a:tabLst>
                      </a:pPr>
                      <a:r>
                        <a:rPr lang="de-DE" sz="1200" kern="1200" dirty="0">
                          <a:solidFill>
                            <a:srgbClr val="000000"/>
                          </a:solidFill>
                          <a:effectLst/>
                          <a:latin typeface="Arial" panose="020B0604020202020204" pitchFamily="34" charset="0"/>
                          <a:ea typeface="+mn-ea"/>
                          <a:cs typeface="Arial" panose="020B0604020202020204" pitchFamily="34" charset="0"/>
                        </a:rPr>
                        <a:t>	</a:t>
                      </a:r>
                      <a:r>
                        <a:rPr lang="de-DE" sz="1200" kern="1200" dirty="0" err="1">
                          <a:solidFill>
                            <a:srgbClr val="000000"/>
                          </a:solidFill>
                          <a:effectLst/>
                          <a:latin typeface="Arial" panose="020B0604020202020204" pitchFamily="34" charset="0"/>
                          <a:ea typeface="+mn-ea"/>
                          <a:cs typeface="Arial" panose="020B0604020202020204" pitchFamily="34" charset="0"/>
                        </a:rPr>
                        <a:t>Available</a:t>
                      </a:r>
                      <a:r>
                        <a:rPr lang="de-DE" sz="1200" kern="1200" dirty="0">
                          <a:solidFill>
                            <a:srgbClr val="000000"/>
                          </a:solidFill>
                          <a:effectLst/>
                          <a:latin typeface="Arial" panose="020B0604020202020204" pitchFamily="34" charset="0"/>
                          <a:ea typeface="+mn-ea"/>
                          <a:cs typeface="Arial" panose="020B0604020202020204" pitchFamily="34" charset="0"/>
                        </a:rPr>
                        <a:t> </a:t>
                      </a:r>
                      <a:r>
                        <a:rPr lang="de-DE" sz="1200" kern="1200" dirty="0" err="1">
                          <a:solidFill>
                            <a:srgbClr val="000000"/>
                          </a:solidFill>
                          <a:effectLst/>
                          <a:latin typeface="Arial" panose="020B0604020202020204" pitchFamily="34" charset="0"/>
                          <a:ea typeface="+mn-ea"/>
                          <a:cs typeface="Arial" panose="020B0604020202020204" pitchFamily="34" charset="0"/>
                        </a:rPr>
                        <a:t>from</a:t>
                      </a:r>
                      <a:r>
                        <a:rPr lang="de-DE" sz="1200" kern="1200" dirty="0">
                          <a:solidFill>
                            <a:srgbClr val="000000"/>
                          </a:solidFill>
                          <a:effectLst/>
                          <a:latin typeface="Arial" panose="020B0604020202020204" pitchFamily="34" charset="0"/>
                          <a:ea typeface="+mn-ea"/>
                          <a:cs typeface="Arial" panose="020B0604020202020204" pitchFamily="34" charset="0"/>
                        </a:rPr>
                        <a:t>:</a:t>
                      </a:r>
                    </a:p>
                  </a:txBody>
                  <a:tcPr marL="68580" marR="68580" marT="0" marB="0"/>
                </a:tc>
                <a:tc>
                  <a:txBody>
                    <a:bodyPr/>
                    <a:lstStyle/>
                    <a:p>
                      <a:pPr marL="180340" indent="-180340" algn="just">
                        <a:lnSpc>
                          <a:spcPct val="120000"/>
                        </a:lnSpc>
                        <a:tabLst>
                          <a:tab pos="1260475" algn="l"/>
                          <a:tab pos="580390" algn="l"/>
                        </a:tabLst>
                      </a:pPr>
                      <a:r>
                        <a:rPr lang="en-AU" sz="1200" u="sng" kern="1200" dirty="0">
                          <a:solidFill>
                            <a:srgbClr val="0000FF"/>
                          </a:solidFill>
                          <a:latin typeface="Arial" pitchFamily="34" charset="0"/>
                          <a:ea typeface="+mn-ea"/>
                          <a:cs typeface="Arial" pitchFamily="34" charset="0"/>
                          <a:hlinkClick r:id="rId9">
                            <a:extLst>
                              <a:ext uri="{A12FA001-AC4F-418D-AE19-62706E023703}">
                                <ahyp:hlinkClr xmlns:ahyp="http://schemas.microsoft.com/office/drawing/2018/hyperlinkcolor" val="tx"/>
                              </a:ext>
                            </a:extLst>
                          </a:hlinkClick>
                        </a:rPr>
                        <a:t>https://bit.ly/48Wf09H</a:t>
                      </a:r>
                      <a:endParaRPr lang="de-DE" sz="1200" u="sng" kern="1200" dirty="0">
                        <a:solidFill>
                          <a:srgbClr val="0000FF"/>
                        </a:solidFill>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923963684"/>
                  </a:ext>
                </a:extLst>
              </a:tr>
              <a:tr h="0">
                <a:tc>
                  <a:txBody>
                    <a:bodyPr/>
                    <a:lstStyle/>
                    <a:p>
                      <a:pPr marL="180340" indent="-180340" algn="just">
                        <a:lnSpc>
                          <a:spcPct val="120000"/>
                        </a:lnSpc>
                        <a:tabLst>
                          <a:tab pos="1260475" algn="l"/>
                          <a:tab pos="809625" algn="l"/>
                          <a:tab pos="1504950" algn="l"/>
                        </a:tabLst>
                      </a:pPr>
                      <a:r>
                        <a:rPr lang="en-AU" sz="1200" kern="1200" dirty="0">
                          <a:solidFill>
                            <a:srgbClr val="000000"/>
                          </a:solidFill>
                          <a:effectLst/>
                          <a:latin typeface="Arial" panose="020B0604020202020204" pitchFamily="34" charset="0"/>
                          <a:ea typeface="+mn-ea"/>
                          <a:cs typeface="Arial" panose="020B0604020202020204" pitchFamily="34" charset="0"/>
                        </a:rPr>
                        <a:t>    </a:t>
                      </a:r>
                      <a:r>
                        <a:rPr lang="de-DE" sz="1200" kern="1200" dirty="0" err="1">
                          <a:solidFill>
                            <a:srgbClr val="000000"/>
                          </a:solidFill>
                          <a:effectLst/>
                          <a:latin typeface="Arial" panose="020B0604020202020204" pitchFamily="34" charset="0"/>
                          <a:ea typeface="+mn-ea"/>
                          <a:cs typeface="Arial" panose="020B0604020202020204" pitchFamily="34" charset="0"/>
                        </a:rPr>
                        <a:t>Archived</a:t>
                      </a:r>
                      <a:r>
                        <a:rPr lang="de-DE" sz="1200" kern="1200" dirty="0">
                          <a:solidFill>
                            <a:srgbClr val="000000"/>
                          </a:solidFill>
                          <a:effectLst/>
                          <a:latin typeface="Arial" panose="020B0604020202020204" pitchFamily="34" charset="0"/>
                          <a:ea typeface="+mn-ea"/>
                          <a:cs typeface="Arial" panose="020B0604020202020204" pitchFamily="34" charset="0"/>
                        </a:rPr>
                        <a:t> at:</a:t>
                      </a:r>
                    </a:p>
                  </a:txBody>
                  <a:tcPr marL="68580" marR="68580" marT="0" marB="0"/>
                </a:tc>
                <a:tc>
                  <a:txBody>
                    <a:bodyPr/>
                    <a:lstStyle/>
                    <a:p>
                      <a:pPr marL="180340" indent="-180340" algn="just">
                        <a:lnSpc>
                          <a:spcPct val="120000"/>
                        </a:lnSpc>
                        <a:tabLst>
                          <a:tab pos="1260475" algn="l"/>
                          <a:tab pos="580390" algn="l"/>
                        </a:tabLst>
                      </a:pPr>
                      <a:r>
                        <a:rPr lang="en-AU" sz="1200" u="sng" kern="1200" dirty="0">
                          <a:solidFill>
                            <a:srgbClr val="0000FF"/>
                          </a:solidFill>
                          <a:latin typeface="Arial" pitchFamily="34" charset="0"/>
                          <a:ea typeface="+mn-ea"/>
                          <a:cs typeface="Arial" pitchFamily="34" charset="0"/>
                          <a:hlinkClick r:id="rId10">
                            <a:extLst>
                              <a:ext uri="{A12FA001-AC4F-418D-AE19-62706E023703}">
                                <ahyp:hlinkClr xmlns:ahyp="http://schemas.microsoft.com/office/drawing/2018/hyperlinkcolor" val="tx"/>
                              </a:ext>
                            </a:extLst>
                          </a:hlinkClick>
                        </a:rPr>
                        <a:t>https://perma.cc/2LJX-UL8G</a:t>
                      </a:r>
                      <a:endParaRPr lang="de-DE" sz="1200" u="sng" kern="1200" dirty="0">
                        <a:solidFill>
                          <a:srgbClr val="0000FF"/>
                        </a:solidFill>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736175764"/>
                  </a:ext>
                </a:extLst>
              </a:tr>
            </a:tbl>
          </a:graphicData>
        </a:graphic>
      </p:graphicFrame>
      <p:sp>
        <p:nvSpPr>
          <p:cNvPr id="3" name="Text Box 7">
            <a:extLst>
              <a:ext uri="{FF2B5EF4-FFF2-40B4-BE49-F238E27FC236}">
                <a16:creationId xmlns:a16="http://schemas.microsoft.com/office/drawing/2014/main" id="{BA4A2A37-0638-1D85-ED39-832A320ECB09}"/>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dirty="0">
                <a:solidFill>
                  <a:srgbClr val="000000"/>
                </a:solidFill>
                <a:latin typeface="Arial" pitchFamily="34" charset="0"/>
              </a:rPr>
              <a:t>Wing Design Regarding Mass and Drag</a:t>
            </a:r>
            <a:endParaRPr lang="de-DE" sz="1200" b="1" dirty="0">
              <a:solidFill>
                <a:srgbClr val="000000"/>
              </a:solidFill>
              <a:latin typeface="Arial" pitchFamily="34" charset="0"/>
            </a:endParaRPr>
          </a:p>
        </p:txBody>
      </p:sp>
    </p:spTree>
    <p:extLst>
      <p:ext uri="{BB962C8B-B14F-4D97-AF65-F5344CB8AC3E}">
        <p14:creationId xmlns:p14="http://schemas.microsoft.com/office/powerpoint/2010/main" val="2961936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528637" y="1222761"/>
            <a:ext cx="8224837" cy="446087"/>
          </a:xfrm>
        </p:spPr>
        <p:txBody>
          <a:bodyPr/>
          <a:lstStyle/>
          <a:p>
            <a:pPr eaLnBrk="1" hangingPunct="1"/>
            <a:r>
              <a:rPr lang="en-US" sz="2000" dirty="0"/>
              <a:t>Acknowledgment</a:t>
            </a:r>
          </a:p>
        </p:txBody>
      </p:sp>
      <p:sp>
        <p:nvSpPr>
          <p:cNvPr id="9220" name="Rectangle 2"/>
          <p:cNvSpPr txBox="1">
            <a:spLocks noChangeArrowheads="1"/>
          </p:cNvSpPr>
          <p:nvPr/>
        </p:nvSpPr>
        <p:spPr bwMode="auto">
          <a:xfrm>
            <a:off x="519112" y="1774828"/>
            <a:ext cx="8110538" cy="4511672"/>
          </a:xfrm>
          <a:prstGeom prst="rect">
            <a:avLst/>
          </a:prstGeom>
          <a:noFill/>
          <a:ln w="9525">
            <a:noFill/>
            <a:round/>
            <a:headEnd/>
            <a:tailEnd/>
          </a:ln>
        </p:spPr>
        <p:txBody>
          <a:bodyPr lIns="90000" tIns="46800" rIns="90000" bIns="46800"/>
          <a:lstStyle/>
          <a:p>
            <a:pPr marL="0" marR="0" lvl="2" indent="0" algn="just" defTabSz="449263" rtl="0" eaLnBrk="1" fontAlgn="base" latinLnBrk="0" hangingPunct="1">
              <a:lnSpc>
                <a:spcPct val="120000"/>
              </a:lnSpc>
              <a:spcBef>
                <a:spcPts val="300"/>
              </a:spcBef>
              <a:spcAft>
                <a:spcPct val="0"/>
              </a:spcAft>
              <a:buClr>
                <a:srgbClr val="000000"/>
              </a:buClr>
              <a:buSzPct val="10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kumimoji="0" lang="en-US" sz="1200" b="1" i="0" u="none" strike="noStrike" kern="1200" cap="none" spc="0" normalizeH="0" baseline="0" noProof="1">
              <a:ln>
                <a:noFill/>
              </a:ln>
              <a:solidFill>
                <a:srgbClr val="000000"/>
              </a:solidFill>
              <a:effectLst/>
              <a:uLnTx/>
              <a:uFillTx/>
              <a:latin typeface="Arial" pitchFamily="34" charset="0"/>
              <a:ea typeface="+mn-ea"/>
              <a:cs typeface="Arial" pitchFamily="34" charset="0"/>
            </a:endParaRPr>
          </a:p>
          <a:p>
            <a:pPr marL="0" marR="0" lvl="2" indent="0" algn="just" defTabSz="449263" rtl="0" eaLnBrk="1" fontAlgn="base" latinLnBrk="0" hangingPunct="1">
              <a:lnSpc>
                <a:spcPct val="120000"/>
              </a:lnSpc>
              <a:spcBef>
                <a:spcPts val="300"/>
              </a:spcBef>
              <a:spcAft>
                <a:spcPct val="0"/>
              </a:spcAft>
              <a:buClr>
                <a:srgbClr val="000000"/>
              </a:buClr>
              <a:buSzPct val="10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US" sz="1200" b="1" i="0" u="none" strike="noStrike" kern="1200" cap="none" spc="0" normalizeH="0" baseline="0" noProof="1">
                <a:ln>
                  <a:noFill/>
                </a:ln>
                <a:solidFill>
                  <a:srgbClr val="000000"/>
                </a:solidFill>
                <a:effectLst/>
                <a:uLnTx/>
                <a:uFillTx/>
                <a:latin typeface="Arial" pitchFamily="34" charset="0"/>
                <a:ea typeface="+mn-ea"/>
                <a:cs typeface="Arial" pitchFamily="34" charset="0"/>
              </a:rPr>
              <a:t>Houssein Mahfouz </a:t>
            </a:r>
            <a:r>
              <a:rPr kumimoji="0" lang="en-US" sz="1200" b="0" i="0" u="none" strike="noStrike" kern="1200" cap="none" spc="0" normalizeH="0" baseline="0" noProof="1">
                <a:ln>
                  <a:noFill/>
                </a:ln>
                <a:solidFill>
                  <a:srgbClr val="000000"/>
                </a:solidFill>
                <a:effectLst/>
                <a:uLnTx/>
                <a:uFillTx/>
                <a:latin typeface="Arial" pitchFamily="34" charset="0"/>
                <a:ea typeface="+mn-ea"/>
                <a:cs typeface="Arial" pitchFamily="34" charset="0"/>
              </a:rPr>
              <a:t>prepared a Master Thesis: </a:t>
            </a:r>
          </a:p>
          <a:p>
            <a:pPr marL="0" marR="0" lvl="2" indent="0" algn="just" defTabSz="449263" rtl="0" eaLnBrk="1" fontAlgn="base" latinLnBrk="0" hangingPunct="1">
              <a:lnSpc>
                <a:spcPct val="120000"/>
              </a:lnSpc>
              <a:spcBef>
                <a:spcPts val="300"/>
              </a:spcBef>
              <a:spcAft>
                <a:spcPct val="0"/>
              </a:spcAft>
              <a:buClr>
                <a:srgbClr val="000000"/>
              </a:buClr>
              <a:buSzPct val="10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US" sz="1200" b="0" i="0" u="none" strike="noStrike" kern="1200" cap="none" spc="0" normalizeH="0" baseline="0" noProof="1">
                <a:ln>
                  <a:noFill/>
                </a:ln>
                <a:solidFill>
                  <a:srgbClr val="000000"/>
                </a:solidFill>
                <a:effectLst/>
                <a:uLnTx/>
                <a:uFillTx/>
                <a:latin typeface="Arial" pitchFamily="34" charset="0"/>
                <a:ea typeface="+mn-ea"/>
                <a:cs typeface="Arial" pitchFamily="34" charset="0"/>
              </a:rPr>
              <a:t>"</a:t>
            </a:r>
            <a:r>
              <a:rPr kumimoji="0" lang="de-DE" sz="1200" b="0" i="0" u="none" strike="noStrike" kern="1200" cap="none" spc="0" normalizeH="0" baseline="0" noProof="1">
                <a:ln>
                  <a:noFill/>
                </a:ln>
                <a:solidFill>
                  <a:srgbClr val="000000"/>
                </a:solidFill>
                <a:effectLst/>
                <a:uLnTx/>
                <a:uFillTx/>
                <a:latin typeface="Arial" pitchFamily="34" charset="0"/>
                <a:ea typeface="+mn-ea"/>
                <a:cs typeface="Arial" pitchFamily="34" charset="0"/>
              </a:rPr>
              <a:t>Einfacher Flügelentwurf optimiert hinsichtlich Masse und Widerstand</a:t>
            </a:r>
            <a:r>
              <a:rPr kumimoji="0" lang="en-US" sz="1200" b="0" i="0" u="none" strike="noStrike" kern="1200" cap="none" spc="0" normalizeH="0" baseline="0" noProof="1">
                <a:ln>
                  <a:noFill/>
                </a:ln>
                <a:solidFill>
                  <a:srgbClr val="000000"/>
                </a:solidFill>
                <a:effectLst/>
                <a:uLnTx/>
                <a:uFillTx/>
                <a:latin typeface="Arial" pitchFamily="34" charset="0"/>
                <a:ea typeface="+mn-ea"/>
                <a:cs typeface="Arial" pitchFamily="34" charset="0"/>
              </a:rPr>
              <a:t>"</a:t>
            </a:r>
          </a:p>
          <a:p>
            <a:pPr marL="0" marR="0" lvl="2" indent="0" algn="just" defTabSz="449263" rtl="0" eaLnBrk="1" fontAlgn="base" latinLnBrk="0" hangingPunct="1">
              <a:lnSpc>
                <a:spcPct val="120000"/>
              </a:lnSpc>
              <a:spcBef>
                <a:spcPts val="300"/>
              </a:spcBef>
              <a:spcAft>
                <a:spcPct val="0"/>
              </a:spcAft>
              <a:buClr>
                <a:srgbClr val="000000"/>
              </a:buClr>
              <a:buSzPct val="10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US" sz="1200" b="0" i="0" u="none" strike="noStrike" kern="1200" cap="none" spc="0" normalizeH="0" baseline="0" noProof="1">
                <a:ln>
                  <a:noFill/>
                </a:ln>
                <a:solidFill>
                  <a:srgbClr val="000000"/>
                </a:solidFill>
                <a:effectLst/>
                <a:uLnTx/>
                <a:uFillTx/>
                <a:latin typeface="Arial" pitchFamily="34" charset="0"/>
                <a:ea typeface="+mn-ea"/>
                <a:cs typeface="Arial" pitchFamily="34" charset="0"/>
              </a:rPr>
              <a:t>(Simple Wing Design Optimized for Mass and Drag)</a:t>
            </a:r>
          </a:p>
          <a:p>
            <a:pPr marL="0" marR="0" lvl="2" indent="0" algn="just" defTabSz="449263" rtl="0" eaLnBrk="1" fontAlgn="base" latinLnBrk="0" hangingPunct="1">
              <a:lnSpc>
                <a:spcPct val="120000"/>
              </a:lnSpc>
              <a:spcBef>
                <a:spcPts val="300"/>
              </a:spcBef>
              <a:spcAft>
                <a:spcPct val="0"/>
              </a:spcAft>
              <a:buClr>
                <a:srgbClr val="000000"/>
              </a:buClr>
              <a:buSzPct val="10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US" sz="1200" b="0" i="0" u="none" strike="noStrike" kern="1200" cap="none" spc="0" normalizeH="0" baseline="0" noProof="1">
                <a:ln>
                  <a:noFill/>
                </a:ln>
                <a:solidFill>
                  <a:srgbClr val="000000"/>
                </a:solidFill>
                <a:effectLst/>
                <a:uLnTx/>
                <a:uFillTx/>
                <a:latin typeface="Arial" pitchFamily="34" charset="0"/>
                <a:ea typeface="+mn-ea"/>
                <a:cs typeface="Arial" pitchFamily="34" charset="0"/>
              </a:rPr>
              <a:t>at</a:t>
            </a:r>
          </a:p>
          <a:p>
            <a:pPr marL="0" marR="0" lvl="2" indent="0" algn="just" defTabSz="449263" rtl="0" eaLnBrk="1" fontAlgn="base" latinLnBrk="0" hangingPunct="1">
              <a:lnSpc>
                <a:spcPct val="120000"/>
              </a:lnSpc>
              <a:spcBef>
                <a:spcPts val="300"/>
              </a:spcBef>
              <a:spcAft>
                <a:spcPct val="0"/>
              </a:spcAft>
              <a:buClr>
                <a:srgbClr val="000000"/>
              </a:buClr>
              <a:buSzPct val="10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US" sz="1200" b="0" i="0" u="none" strike="noStrike" kern="1200" cap="none" spc="0" normalizeH="0" baseline="0" noProof="1">
                <a:ln>
                  <a:noFill/>
                </a:ln>
                <a:solidFill>
                  <a:srgbClr val="000000"/>
                </a:solidFill>
                <a:effectLst/>
                <a:uLnTx/>
                <a:uFillTx/>
                <a:latin typeface="Arial" pitchFamily="34" charset="0"/>
                <a:ea typeface="+mn-ea"/>
                <a:cs typeface="Arial" pitchFamily="34" charset="0"/>
              </a:rPr>
              <a:t>Hamburg University of Applied Sciences,</a:t>
            </a:r>
          </a:p>
          <a:p>
            <a:pPr marL="0" marR="0" lvl="2" indent="0" algn="just" defTabSz="449263" rtl="0" eaLnBrk="1" fontAlgn="base" latinLnBrk="0" hangingPunct="1">
              <a:lnSpc>
                <a:spcPct val="120000"/>
              </a:lnSpc>
              <a:spcBef>
                <a:spcPts val="300"/>
              </a:spcBef>
              <a:spcAft>
                <a:spcPct val="0"/>
              </a:spcAft>
              <a:buClr>
                <a:srgbClr val="000000"/>
              </a:buClr>
              <a:buSzPct val="10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US" sz="1200" b="0" i="0" u="none" strike="noStrike" kern="1200" cap="none" spc="0" normalizeH="0" baseline="0" noProof="1">
                <a:ln>
                  <a:noFill/>
                </a:ln>
                <a:solidFill>
                  <a:srgbClr val="000000"/>
                </a:solidFill>
                <a:effectLst/>
                <a:uLnTx/>
                <a:uFillTx/>
                <a:latin typeface="Arial" pitchFamily="34" charset="0"/>
                <a:ea typeface="+mn-ea"/>
                <a:cs typeface="Arial" pitchFamily="34" charset="0"/>
              </a:rPr>
              <a:t>Aircraft Design and Systems Group (AERO).</a:t>
            </a:r>
          </a:p>
          <a:p>
            <a:pPr marL="0" marR="0" lvl="2" indent="0" algn="just" defTabSz="449263" rtl="0" eaLnBrk="1" fontAlgn="base" latinLnBrk="0" hangingPunct="1">
              <a:lnSpc>
                <a:spcPct val="120000"/>
              </a:lnSpc>
              <a:spcBef>
                <a:spcPts val="300"/>
              </a:spcBef>
              <a:spcAft>
                <a:spcPct val="0"/>
              </a:spcAft>
              <a:buClr>
                <a:srgbClr val="000000"/>
              </a:buClr>
              <a:buSzPct val="10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de-DE" sz="1200" b="0" i="0" u="sng" strike="noStrike" kern="1200" cap="none" spc="0" normalizeH="0" baseline="0" noProof="1">
                <a:ln>
                  <a:noFill/>
                </a:ln>
                <a:solidFill>
                  <a:srgbClr val="0000FF"/>
                </a:solidFill>
                <a:effectLst/>
                <a:uLnTx/>
                <a:uFillTx/>
                <a:latin typeface="Arial" pitchFamily="34" charset="0"/>
                <a:ea typeface="+mn-ea"/>
                <a:cs typeface="Arial" pitchFamily="34" charset="0"/>
                <a:hlinkClick r:id="rId2">
                  <a:extLst>
                    <a:ext uri="{A12FA001-AC4F-418D-AE19-62706E023703}">
                      <ahyp:hlinkClr xmlns:ahyp="http://schemas.microsoft.com/office/drawing/2018/hyperlinkcolor" val="tx"/>
                    </a:ext>
                  </a:extLst>
                </a:hlinkClick>
              </a:rPr>
              <a:t>http://library.ProfScholz.de</a:t>
            </a:r>
            <a:endParaRPr kumimoji="0" lang="de-DE" sz="1200" b="0" i="0" u="sng" strike="noStrike" kern="1200" cap="none" spc="0" normalizeH="0" baseline="0" noProof="1">
              <a:ln>
                <a:noFill/>
              </a:ln>
              <a:solidFill>
                <a:srgbClr val="0000FF"/>
              </a:solidFill>
              <a:effectLst/>
              <a:uLnTx/>
              <a:uFillTx/>
              <a:latin typeface="Arial" pitchFamily="34" charset="0"/>
              <a:ea typeface="+mn-ea"/>
              <a:cs typeface="Arial" pitchFamily="34" charset="0"/>
            </a:endParaRPr>
          </a:p>
          <a:p>
            <a:pPr marL="0" marR="0" lvl="2" indent="0" algn="just" defTabSz="449263" rtl="0" eaLnBrk="1" fontAlgn="base" latinLnBrk="0" hangingPunct="1">
              <a:lnSpc>
                <a:spcPct val="120000"/>
              </a:lnSpc>
              <a:spcBef>
                <a:spcPts val="300"/>
              </a:spcBef>
              <a:spcAft>
                <a:spcPct val="0"/>
              </a:spcAft>
              <a:buClr>
                <a:srgbClr val="000000"/>
              </a:buClr>
              <a:buSzPct val="10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US" sz="1200" b="0" i="0" u="sng" strike="noStrike" kern="1200" cap="none" spc="0" normalizeH="0" baseline="0" noProof="1">
                <a:ln>
                  <a:noFill/>
                </a:ln>
                <a:solidFill>
                  <a:srgbClr val="3333FF"/>
                </a:solidFill>
                <a:effectLst/>
                <a:uLnTx/>
                <a:uFillTx/>
                <a:latin typeface="Arial" pitchFamily="34" charset="0"/>
                <a:ea typeface="+mn-ea"/>
                <a:cs typeface="Arial" pitchFamily="34" charset="0"/>
                <a:hlinkClick r:id="rId3">
                  <a:extLst>
                    <a:ext uri="{A12FA001-AC4F-418D-AE19-62706E023703}">
                      <ahyp:hlinkClr xmlns:ahyp="http://schemas.microsoft.com/office/drawing/2018/hyperlinkcolor" val="tx"/>
                    </a:ext>
                  </a:extLst>
                </a:hlinkClick>
              </a:rPr>
              <a:t>https://nbn-resolving.org/urn:nbn:de:gbv:18302-aero2023-10-16.018</a:t>
            </a:r>
            <a:endParaRPr kumimoji="0" lang="en-US" sz="1200" b="0" i="0" u="sng" strike="noStrike" kern="1200" cap="none" spc="0" normalizeH="0" baseline="0" noProof="1">
              <a:ln>
                <a:noFill/>
              </a:ln>
              <a:solidFill>
                <a:srgbClr val="3333FF"/>
              </a:solidFill>
              <a:effectLst/>
              <a:uLnTx/>
              <a:uFillTx/>
              <a:latin typeface="Arial" pitchFamily="34" charset="0"/>
              <a:ea typeface="+mn-ea"/>
              <a:cs typeface="Arial" pitchFamily="34" charset="0"/>
            </a:endParaRPr>
          </a:p>
        </p:txBody>
      </p:sp>
      <p:sp>
        <p:nvSpPr>
          <p:cNvPr id="4" name="Text Box 7">
            <a:extLst>
              <a:ext uri="{FF2B5EF4-FFF2-40B4-BE49-F238E27FC236}">
                <a16:creationId xmlns:a16="http://schemas.microsoft.com/office/drawing/2014/main" id="{72E5FB5B-7CD8-9916-A279-077DC6743D43}"/>
              </a:ext>
            </a:extLst>
          </p:cNvPr>
          <p:cNvSpPr txBox="1">
            <a:spLocks noChangeArrowheads="1"/>
          </p:cNvSpPr>
          <p:nvPr/>
        </p:nvSpPr>
        <p:spPr bwMode="auto">
          <a:xfrm>
            <a:off x="561975" y="8572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dirty="0">
                <a:solidFill>
                  <a:srgbClr val="000000"/>
                </a:solidFill>
                <a:latin typeface="Arial" pitchFamily="34" charset="0"/>
              </a:rPr>
              <a:t>Wing Design Regarding Mass and Drag</a:t>
            </a:r>
            <a:endParaRPr lang="de-DE" sz="1200" b="1" dirty="0">
              <a:solidFill>
                <a:srgbClr val="000000"/>
              </a:solidFill>
              <a:latin typeface="Arial" pitchFamily="34" charset="0"/>
            </a:endParaRPr>
          </a:p>
        </p:txBody>
      </p:sp>
      <p:pic>
        <p:nvPicPr>
          <p:cNvPr id="6" name="Grafik 5">
            <a:extLst>
              <a:ext uri="{FF2B5EF4-FFF2-40B4-BE49-F238E27FC236}">
                <a16:creationId xmlns:a16="http://schemas.microsoft.com/office/drawing/2014/main" id="{CD693B1C-75CC-115A-14EB-B9641F14267E}"/>
              </a:ext>
            </a:extLst>
          </p:cNvPr>
          <p:cNvPicPr>
            <a:picLocks noChangeAspect="1"/>
          </p:cNvPicPr>
          <p:nvPr/>
        </p:nvPicPr>
        <p:blipFill>
          <a:blip r:embed="rId4"/>
          <a:stretch>
            <a:fillRect/>
          </a:stretch>
        </p:blipFill>
        <p:spPr>
          <a:xfrm>
            <a:off x="5956301" y="2032446"/>
            <a:ext cx="2886074" cy="4082604"/>
          </a:xfrm>
          <a:prstGeom prst="rect">
            <a:avLst/>
          </a:prstGeom>
          <a:ln>
            <a:solidFill>
              <a:srgbClr val="000000"/>
            </a:solidFill>
          </a:ln>
        </p:spPr>
      </p:pic>
    </p:spTree>
    <p:extLst>
      <p:ext uri="{BB962C8B-B14F-4D97-AF65-F5344CB8AC3E}">
        <p14:creationId xmlns:p14="http://schemas.microsoft.com/office/powerpoint/2010/main" val="1400241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indent="-180000" defTabSz="801688" eaLnBrk="1" hangingPunct="1">
              <a:lnSpc>
                <a:spcPct val="120000"/>
              </a:lnSpc>
              <a:spcBef>
                <a:spcPts val="0"/>
              </a:spcBef>
              <a:tabLst>
                <a:tab pos="1701800" algn="l"/>
              </a:tabLst>
              <a:defRPr/>
            </a:pPr>
            <a:r>
              <a:rPr lang="en-US" sz="2000" b="1" dirty="0">
                <a:solidFill>
                  <a:srgbClr val="000000"/>
                </a:solidFill>
                <a:latin typeface="Arial" pitchFamily="34" charset="0"/>
                <a:cs typeface="Arial" pitchFamily="34" charset="0"/>
              </a:rPr>
              <a:t>Motivation</a:t>
            </a:r>
            <a:endParaRPr lang="en-US" sz="2000" dirty="0">
              <a:solidFill>
                <a:srgbClr val="000000"/>
              </a:solidFill>
              <a:latin typeface="Arial" pitchFamily="34" charset="0"/>
              <a:cs typeface="Arial" pitchFamily="34" charset="0"/>
            </a:endParaRPr>
          </a:p>
        </p:txBody>
      </p:sp>
      <p:sp>
        <p:nvSpPr>
          <p:cNvPr id="5"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dirty="0">
                <a:solidFill>
                  <a:srgbClr val="000000"/>
                </a:solidFill>
                <a:latin typeface="Arial" pitchFamily="34" charset="0"/>
              </a:rPr>
              <a:t>Wing Design Regarding Mass and Drag</a:t>
            </a:r>
            <a:endParaRPr lang="de-DE" sz="1200" b="1" dirty="0">
              <a:solidFill>
                <a:srgbClr val="000000"/>
              </a:solidFill>
              <a:latin typeface="Arial" pitchFamily="34" charset="0"/>
            </a:endParaRPr>
          </a:p>
        </p:txBody>
      </p:sp>
      <p:sp>
        <p:nvSpPr>
          <p:cNvPr id="13" name="Rectangle 2">
            <a:extLst>
              <a:ext uri="{FF2B5EF4-FFF2-40B4-BE49-F238E27FC236}">
                <a16:creationId xmlns:a16="http://schemas.microsoft.com/office/drawing/2014/main" id="{2FF98E40-5D23-754F-7AB8-06258F0FA757}"/>
              </a:ext>
            </a:extLst>
          </p:cNvPr>
          <p:cNvSpPr txBox="1">
            <a:spLocks noChangeArrowheads="1"/>
          </p:cNvSpPr>
          <p:nvPr/>
        </p:nvSpPr>
        <p:spPr bwMode="auto">
          <a:xfrm>
            <a:off x="519112" y="1819278"/>
            <a:ext cx="8110538" cy="4479922"/>
          </a:xfrm>
          <a:prstGeom prst="rect">
            <a:avLst/>
          </a:prstGeom>
          <a:noFill/>
          <a:ln w="9525">
            <a:noFill/>
            <a:round/>
            <a:headEnd/>
            <a:tailEnd/>
          </a:ln>
        </p:spPr>
        <p:txBody>
          <a:bodyPr lIns="90000" tIns="46800" rIns="90000" bIns="46800"/>
          <a:lstStyle/>
          <a:p>
            <a:pPr marL="355600" indent="-355600" algn="just">
              <a:lnSpc>
                <a:spcPct val="120000"/>
              </a:lnSpc>
              <a:buFont typeface="Arial" panose="020B0604020202020204" pitchFamily="34" charset="0"/>
              <a:buChar char="●"/>
            </a:pPr>
            <a:r>
              <a:rPr lang="en-US" sz="1400" b="1" dirty="0">
                <a:solidFill>
                  <a:srgbClr val="3333FF"/>
                </a:solidFill>
                <a:latin typeface="Arial" pitchFamily="34" charset="0"/>
              </a:rPr>
              <a:t>Wing optimization </a:t>
            </a:r>
            <a:r>
              <a:rPr lang="en-US" sz="1400" dirty="0">
                <a:solidFill>
                  <a:srgbClr val="000000"/>
                </a:solidFill>
                <a:latin typeface="Arial" pitchFamily="34" charset="0"/>
              </a:rPr>
              <a:t>is the classic first choice for optimization in classic aircraft design.</a:t>
            </a:r>
          </a:p>
          <a:p>
            <a:pPr algn="just">
              <a:lnSpc>
                <a:spcPct val="120000"/>
              </a:lnSpc>
            </a:pPr>
            <a:r>
              <a:rPr lang="en-US" sz="600" dirty="0">
                <a:solidFill>
                  <a:srgbClr val="000000"/>
                </a:solidFill>
                <a:latin typeface="Arial" pitchFamily="34" charset="0"/>
              </a:rPr>
              <a:t> </a:t>
            </a:r>
          </a:p>
          <a:p>
            <a:pPr marL="355600" indent="-355600" algn="just">
              <a:lnSpc>
                <a:spcPct val="120000"/>
              </a:lnSpc>
              <a:buFont typeface="Arial" panose="020B0604020202020204" pitchFamily="34" charset="0"/>
              <a:buChar char="●"/>
            </a:pPr>
            <a:r>
              <a:rPr lang="en-US" sz="1400" dirty="0">
                <a:solidFill>
                  <a:srgbClr val="000000"/>
                </a:solidFill>
                <a:latin typeface="Arial" pitchFamily="34" charset="0"/>
              </a:rPr>
              <a:t>Wing optimization has two closely related disciplines: </a:t>
            </a:r>
            <a:r>
              <a:rPr lang="en-US" sz="1400" b="1" dirty="0">
                <a:solidFill>
                  <a:srgbClr val="3333FF"/>
                </a:solidFill>
                <a:latin typeface="Arial" pitchFamily="34" charset="0"/>
              </a:rPr>
              <a:t>aerodynamics</a:t>
            </a:r>
            <a:r>
              <a:rPr lang="en-US" sz="1400" dirty="0">
                <a:solidFill>
                  <a:srgbClr val="000000"/>
                </a:solidFill>
                <a:latin typeface="Arial" pitchFamily="34" charset="0"/>
              </a:rPr>
              <a:t> and </a:t>
            </a:r>
            <a:r>
              <a:rPr lang="en-US" sz="1400" b="1" dirty="0">
                <a:solidFill>
                  <a:srgbClr val="3333FF"/>
                </a:solidFill>
                <a:latin typeface="Arial" pitchFamily="34" charset="0"/>
              </a:rPr>
              <a:t>structures.</a:t>
            </a:r>
          </a:p>
          <a:p>
            <a:pPr marL="355600" indent="-355600" algn="just">
              <a:lnSpc>
                <a:spcPct val="120000"/>
              </a:lnSpc>
              <a:buFont typeface="Arial" panose="020B0604020202020204" pitchFamily="34" charset="0"/>
              <a:buChar char="●"/>
              <a:tabLst>
                <a:tab pos="355600" algn="l"/>
              </a:tabLst>
            </a:pPr>
            <a:endParaRPr lang="en-US" sz="600" b="1" dirty="0">
              <a:solidFill>
                <a:srgbClr val="3333FF"/>
              </a:solidFill>
              <a:latin typeface="Arial" pitchFamily="34" charset="0"/>
            </a:endParaRPr>
          </a:p>
          <a:p>
            <a:pPr marL="355600" indent="-355600" algn="just">
              <a:lnSpc>
                <a:spcPct val="120000"/>
              </a:lnSpc>
              <a:buFont typeface="Arial" panose="020B0604020202020204" pitchFamily="34" charset="0"/>
              <a:buChar char="●"/>
            </a:pPr>
            <a:r>
              <a:rPr lang="en-US" sz="1400" dirty="0">
                <a:solidFill>
                  <a:srgbClr val="000000"/>
                </a:solidFill>
                <a:latin typeface="Arial" pitchFamily="34" charset="0"/>
              </a:rPr>
              <a:t>The economics are always of most importance in commercial aviation</a:t>
            </a:r>
          </a:p>
          <a:p>
            <a:pPr algn="just">
              <a:lnSpc>
                <a:spcPct val="120000"/>
              </a:lnSpc>
              <a:tabLst>
                <a:tab pos="355600" algn="l"/>
              </a:tabLst>
            </a:pPr>
            <a:r>
              <a:rPr lang="en-US" sz="1400" dirty="0">
                <a:solidFill>
                  <a:srgbClr val="000000"/>
                </a:solidFill>
                <a:latin typeface="Arial" pitchFamily="34" charset="0"/>
              </a:rPr>
              <a:t>	=&gt; integration of </a:t>
            </a:r>
            <a:r>
              <a:rPr lang="en-US" sz="1400" b="1" dirty="0">
                <a:solidFill>
                  <a:srgbClr val="3333FF"/>
                </a:solidFill>
                <a:latin typeface="Arial" pitchFamily="34" charset="0"/>
              </a:rPr>
              <a:t>economics</a:t>
            </a:r>
            <a:r>
              <a:rPr lang="en-US" sz="1400" dirty="0">
                <a:solidFill>
                  <a:srgbClr val="000000"/>
                </a:solidFill>
                <a:latin typeface="Arial" pitchFamily="34" charset="0"/>
              </a:rPr>
              <a:t> as a third discipline.</a:t>
            </a:r>
          </a:p>
          <a:p>
            <a:pPr marL="355600" indent="-355600" algn="just">
              <a:lnSpc>
                <a:spcPct val="120000"/>
              </a:lnSpc>
              <a:buFont typeface="Arial" panose="020B0604020202020204" pitchFamily="34" charset="0"/>
              <a:buChar char="●"/>
            </a:pPr>
            <a:endParaRPr lang="en-US" sz="600" dirty="0">
              <a:solidFill>
                <a:srgbClr val="000000"/>
              </a:solidFill>
              <a:latin typeface="Arial" pitchFamily="34" charset="0"/>
            </a:endParaRPr>
          </a:p>
          <a:p>
            <a:pPr marL="355600" indent="-355600" algn="just">
              <a:lnSpc>
                <a:spcPct val="120000"/>
              </a:lnSpc>
              <a:buFont typeface="Arial" panose="020B0604020202020204" pitchFamily="34" charset="0"/>
              <a:buChar char="●"/>
            </a:pPr>
            <a:r>
              <a:rPr lang="en-US" sz="1400" dirty="0">
                <a:solidFill>
                  <a:srgbClr val="000000"/>
                </a:solidFill>
                <a:latin typeface="Arial" pitchFamily="34" charset="0"/>
              </a:rPr>
              <a:t>In order to integrate these disciplines, the method of </a:t>
            </a:r>
            <a:r>
              <a:rPr lang="en-US" sz="1400" b="1" dirty="0">
                <a:solidFill>
                  <a:srgbClr val="3333FF"/>
                </a:solidFill>
                <a:latin typeface="Arial" pitchFamily="34" charset="0"/>
              </a:rPr>
              <a:t>Multidisciplinary Design Optimization (MDO)</a:t>
            </a:r>
            <a:r>
              <a:rPr lang="en-US" sz="1400" b="1" dirty="0">
                <a:solidFill>
                  <a:srgbClr val="000000"/>
                </a:solidFill>
                <a:latin typeface="Arial" pitchFamily="34" charset="0"/>
              </a:rPr>
              <a:t> </a:t>
            </a:r>
            <a:r>
              <a:rPr lang="en-US" sz="1400" dirty="0">
                <a:solidFill>
                  <a:srgbClr val="000000"/>
                </a:solidFill>
                <a:latin typeface="Arial" pitchFamily="34" charset="0"/>
              </a:rPr>
              <a:t>is used. Traditionally, numerical methods such as Computational Fluid Dynamics (</a:t>
            </a:r>
            <a:r>
              <a:rPr lang="en-US" sz="1400" b="1" dirty="0">
                <a:solidFill>
                  <a:srgbClr val="000000"/>
                </a:solidFill>
                <a:latin typeface="Arial" pitchFamily="34" charset="0"/>
              </a:rPr>
              <a:t>CFD</a:t>
            </a:r>
            <a:r>
              <a:rPr lang="en-US" sz="1400" dirty="0">
                <a:solidFill>
                  <a:srgbClr val="000000"/>
                </a:solidFill>
                <a:latin typeface="Arial" pitchFamily="34" charset="0"/>
              </a:rPr>
              <a:t>) and  Finite Element Method (</a:t>
            </a:r>
            <a:r>
              <a:rPr lang="en-US" sz="1400" b="1" dirty="0">
                <a:solidFill>
                  <a:srgbClr val="000000"/>
                </a:solidFill>
                <a:latin typeface="Arial" pitchFamily="34" charset="0"/>
              </a:rPr>
              <a:t>FEM</a:t>
            </a:r>
            <a:r>
              <a:rPr lang="en-US" sz="1400" dirty="0">
                <a:solidFill>
                  <a:srgbClr val="000000"/>
                </a:solidFill>
                <a:latin typeface="Arial" pitchFamily="34" charset="0"/>
              </a:rPr>
              <a:t>) have been used for this purpose.</a:t>
            </a:r>
          </a:p>
          <a:p>
            <a:pPr marL="355600" indent="-355600" algn="just">
              <a:lnSpc>
                <a:spcPct val="120000"/>
              </a:lnSpc>
              <a:buFont typeface="Arial" panose="020B0604020202020204" pitchFamily="34" charset="0"/>
              <a:buChar char="●"/>
            </a:pPr>
            <a:endParaRPr lang="en-US" sz="600" dirty="0">
              <a:solidFill>
                <a:srgbClr val="000000"/>
              </a:solidFill>
              <a:latin typeface="Arial" pitchFamily="34" charset="0"/>
            </a:endParaRPr>
          </a:p>
          <a:p>
            <a:pPr marL="355600" indent="-355600" algn="just">
              <a:lnSpc>
                <a:spcPct val="120000"/>
              </a:lnSpc>
              <a:buFont typeface="Arial" panose="020B0604020202020204" pitchFamily="34" charset="0"/>
              <a:buChar char="●"/>
            </a:pPr>
            <a:r>
              <a:rPr lang="en-US" sz="1400" dirty="0">
                <a:solidFill>
                  <a:srgbClr val="000000"/>
                </a:solidFill>
                <a:latin typeface="Arial" pitchFamily="34" charset="0"/>
              </a:rPr>
              <a:t>This thesis investigates a simpler approach:</a:t>
            </a:r>
          </a:p>
          <a:p>
            <a:pPr algn="just">
              <a:lnSpc>
                <a:spcPct val="120000"/>
              </a:lnSpc>
              <a:tabLst>
                <a:tab pos="355600" algn="l"/>
              </a:tabLst>
            </a:pPr>
            <a:r>
              <a:rPr lang="en-US" sz="1400" dirty="0">
                <a:solidFill>
                  <a:srgbClr val="000000"/>
                </a:solidFill>
                <a:latin typeface="Arial" pitchFamily="34" charset="0"/>
              </a:rPr>
              <a:t>	=&gt; </a:t>
            </a:r>
            <a:r>
              <a:rPr lang="en-US" sz="1400" b="1" dirty="0">
                <a:solidFill>
                  <a:srgbClr val="3333FF"/>
                </a:solidFill>
                <a:latin typeface="Arial" pitchFamily="34" charset="0"/>
              </a:rPr>
              <a:t>handbook equations </a:t>
            </a:r>
            <a:r>
              <a:rPr lang="en-US" sz="1400" dirty="0">
                <a:solidFill>
                  <a:srgbClr val="000000"/>
                </a:solidFill>
                <a:latin typeface="Arial" pitchFamily="34" charset="0"/>
              </a:rPr>
              <a:t>are used for wing drag and wing mass</a:t>
            </a:r>
          </a:p>
          <a:p>
            <a:pPr algn="just">
              <a:lnSpc>
                <a:spcPct val="120000"/>
              </a:lnSpc>
              <a:tabLst>
                <a:tab pos="355600" algn="l"/>
              </a:tabLst>
            </a:pPr>
            <a:r>
              <a:rPr lang="en-US" sz="1400" dirty="0">
                <a:solidFill>
                  <a:srgbClr val="000000"/>
                </a:solidFill>
                <a:latin typeface="Arial" pitchFamily="34" charset="0"/>
              </a:rPr>
              <a:t>	=&gt; </a:t>
            </a:r>
            <a:r>
              <a:rPr lang="en-US" sz="1400" b="1" dirty="0">
                <a:solidFill>
                  <a:srgbClr val="3333FF"/>
                </a:solidFill>
                <a:latin typeface="Arial" pitchFamily="34" charset="0"/>
              </a:rPr>
              <a:t>objective function is the take-off mass</a:t>
            </a:r>
            <a:r>
              <a:rPr lang="en-US" sz="1400" dirty="0">
                <a:solidFill>
                  <a:srgbClr val="000000"/>
                </a:solidFill>
                <a:latin typeface="Arial" pitchFamily="34" charset="0"/>
              </a:rPr>
              <a:t>, which can be used as a proxy for the Direct 	Operating Costs (DOC).</a:t>
            </a:r>
          </a:p>
          <a:p>
            <a:pPr marL="355600" indent="-355600" algn="just">
              <a:lnSpc>
                <a:spcPct val="120000"/>
              </a:lnSpc>
              <a:buFont typeface="Arial" panose="020B0604020202020204" pitchFamily="34" charset="0"/>
              <a:buChar char="●"/>
            </a:pPr>
            <a:endParaRPr lang="en-US" sz="600" dirty="0">
              <a:solidFill>
                <a:srgbClr val="000000"/>
              </a:solidFill>
              <a:latin typeface="Arial" pitchFamily="34" charset="0"/>
            </a:endParaRPr>
          </a:p>
          <a:p>
            <a:pPr marL="355600" indent="-355600" algn="just">
              <a:lnSpc>
                <a:spcPct val="120000"/>
              </a:lnSpc>
              <a:buFont typeface="Arial" panose="020B0604020202020204" pitchFamily="34" charset="0"/>
              <a:buChar char="●"/>
            </a:pPr>
            <a:r>
              <a:rPr lang="en-US" sz="1400" b="1" dirty="0">
                <a:solidFill>
                  <a:srgbClr val="FF0000"/>
                </a:solidFill>
                <a:latin typeface="Arial" pitchFamily="34" charset="0"/>
              </a:rPr>
              <a:t>How to integrate take-off mass into the optimization</a:t>
            </a:r>
            <a:r>
              <a:rPr lang="en-US" sz="1400" b="1" dirty="0">
                <a:solidFill>
                  <a:srgbClr val="000000"/>
                </a:solidFill>
                <a:latin typeface="Arial" pitchFamily="34" charset="0"/>
              </a:rPr>
              <a:t> </a:t>
            </a:r>
            <a:r>
              <a:rPr lang="en-US" sz="1400" dirty="0">
                <a:solidFill>
                  <a:srgbClr val="000000"/>
                </a:solidFill>
                <a:latin typeface="Arial" pitchFamily="34" charset="0"/>
              </a:rPr>
              <a:t>without the whole Aircraft Design loop, but instead using – much simpler – the mass growth factor</a:t>
            </a:r>
            <a:r>
              <a:rPr lang="en-US" sz="1400" b="1" dirty="0">
                <a:solidFill>
                  <a:srgbClr val="FF0000"/>
                </a:solidFill>
                <a:latin typeface="Arial" pitchFamily="34" charset="0"/>
              </a:rPr>
              <a:t>?</a:t>
            </a:r>
          </a:p>
        </p:txBody>
      </p:sp>
    </p:spTree>
    <p:extLst>
      <p:ext uri="{BB962C8B-B14F-4D97-AF65-F5344CB8AC3E}">
        <p14:creationId xmlns:p14="http://schemas.microsoft.com/office/powerpoint/2010/main" val="227954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sp>
        <p:nvSpPr>
          <p:cNvPr id="1032" name="Text Box 9"/>
          <p:cNvSpPr txBox="1">
            <a:spLocks noChangeArrowheads="1"/>
          </p:cNvSpPr>
          <p:nvPr/>
        </p:nvSpPr>
        <p:spPr bwMode="auto">
          <a:xfrm>
            <a:off x="561974" y="1641475"/>
            <a:ext cx="8400871" cy="3921010"/>
          </a:xfrm>
          <a:prstGeom prst="rect">
            <a:avLst/>
          </a:prstGeom>
          <a:noFill/>
          <a:ln w="9525">
            <a:noFill/>
            <a:miter lim="800000"/>
            <a:headEnd/>
            <a:tailEnd/>
          </a:ln>
        </p:spPr>
        <p:txBody>
          <a:bodyPr wrap="square">
            <a:spAutoFit/>
          </a:bodyPr>
          <a:lstStyle/>
          <a:p>
            <a:pPr algn="just" defTabSz="801688" eaLnBrk="1" hangingPunct="1">
              <a:lnSpc>
                <a:spcPct val="110000"/>
              </a:lnSpc>
              <a:spcBef>
                <a:spcPct val="20000"/>
              </a:spcBef>
              <a:defRPr/>
            </a:pPr>
            <a:r>
              <a:rPr lang="en-US" sz="2000" b="1" dirty="0">
                <a:solidFill>
                  <a:srgbClr val="000000"/>
                </a:solidFill>
                <a:latin typeface="Arial" pitchFamily="34" charset="0"/>
                <a:cs typeface="Arial" pitchFamily="34" charset="0"/>
              </a:rPr>
              <a:t>Table of Contents</a:t>
            </a:r>
          </a:p>
          <a:p>
            <a:pPr algn="just" defTabSz="801688" eaLnBrk="1" hangingPunct="1">
              <a:lnSpc>
                <a:spcPct val="110000"/>
              </a:lnSpc>
              <a:spcBef>
                <a:spcPct val="20000"/>
              </a:spcBef>
              <a:defRPr/>
            </a:pPr>
            <a:r>
              <a:rPr lang="en-US" sz="1000" dirty="0">
                <a:solidFill>
                  <a:srgbClr val="000000"/>
                </a:solidFill>
                <a:latin typeface="Arial" pitchFamily="34" charset="0"/>
                <a:cs typeface="Arial" pitchFamily="34" charset="0"/>
              </a:rPr>
              <a:t> </a:t>
            </a:r>
          </a:p>
          <a:p>
            <a:pPr marL="358775" indent="-358775" algn="just" defTabSz="801688" eaLnBrk="1" hangingPunct="1">
              <a:lnSpc>
                <a:spcPct val="120000"/>
              </a:lnSpc>
              <a:spcBef>
                <a:spcPts val="0"/>
              </a:spcBef>
              <a:buFont typeface="Arial" panose="020B0604020202020204" pitchFamily="34" charset="0"/>
              <a:buChar char="●"/>
              <a:defRPr/>
            </a:pPr>
            <a:r>
              <a:rPr lang="en-US" sz="2000" kern="0" dirty="0">
                <a:solidFill>
                  <a:srgbClr val="000000"/>
                </a:solidFill>
                <a:latin typeface="Arial" pitchFamily="34" charset="0"/>
                <a:cs typeface="Arial" pitchFamily="34" charset="0"/>
              </a:rPr>
              <a:t>Introduction
Wing Design Optimized with Wing-MDO
Wing Design Optimized in Aircraft Design with </a:t>
            </a:r>
            <a:r>
              <a:rPr lang="en-US" sz="2000" kern="0" dirty="0" err="1">
                <a:solidFill>
                  <a:srgbClr val="000000"/>
                </a:solidFill>
                <a:latin typeface="Arial" pitchFamily="34" charset="0"/>
                <a:cs typeface="Arial" pitchFamily="34" charset="0"/>
              </a:rPr>
              <a:t>OPerA</a:t>
            </a:r>
            <a:r>
              <a:rPr lang="en-US" sz="2000" kern="0" dirty="0">
                <a:solidFill>
                  <a:srgbClr val="000000"/>
                </a:solidFill>
                <a:latin typeface="Arial" pitchFamily="34" charset="0"/>
                <a:cs typeface="Arial" pitchFamily="34" charset="0"/>
              </a:rPr>
              <a:t>
Comparison of the Results of Wing-MDO and </a:t>
            </a:r>
            <a:r>
              <a:rPr lang="en-US" sz="2000" kern="0" dirty="0" err="1">
                <a:solidFill>
                  <a:srgbClr val="000000"/>
                </a:solidFill>
                <a:latin typeface="Arial" pitchFamily="34" charset="0"/>
                <a:cs typeface="Arial" pitchFamily="34" charset="0"/>
              </a:rPr>
              <a:t>OPerA</a:t>
            </a:r>
            <a:r>
              <a:rPr lang="en-US" sz="2000" kern="0" dirty="0">
                <a:solidFill>
                  <a:srgbClr val="000000"/>
                </a:solidFill>
                <a:latin typeface="Arial" pitchFamily="34" charset="0"/>
                <a:cs typeface="Arial" pitchFamily="34" charset="0"/>
              </a:rPr>
              <a:t>
Comparison of the Results of Wing-MDO and the Literature Review
Efficient Wing with Large Wingspan for the Next Generation of Aircraft
Conclusions and Outlook
Contact
List of References</a:t>
            </a:r>
          </a:p>
        </p:txBody>
      </p:sp>
      <p:sp>
        <p:nvSpPr>
          <p:cNvPr id="2" name="Text Box 7">
            <a:extLst>
              <a:ext uri="{FF2B5EF4-FFF2-40B4-BE49-F238E27FC236}">
                <a16:creationId xmlns:a16="http://schemas.microsoft.com/office/drawing/2014/main" id="{66A32381-668F-1231-190A-94C1707A5567}"/>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dirty="0">
                <a:solidFill>
                  <a:srgbClr val="000000"/>
                </a:solidFill>
                <a:latin typeface="Arial" pitchFamily="34" charset="0"/>
              </a:rPr>
              <a:t>Wing Design Regarding Mass and Drag</a:t>
            </a:r>
            <a:endParaRPr lang="de-DE" sz="1200" b="1" dirty="0">
              <a:solidFill>
                <a:srgbClr val="000000"/>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1"/>
          <p:cNvSpPr txBox="1">
            <a:spLocks noChangeArrowheads="1"/>
          </p:cNvSpPr>
          <p:nvPr/>
        </p:nvSpPr>
        <p:spPr bwMode="auto">
          <a:xfrm>
            <a:off x="263526" y="2444919"/>
            <a:ext cx="8616950" cy="1620957"/>
          </a:xfrm>
          <a:prstGeom prst="rect">
            <a:avLst/>
          </a:prstGeom>
          <a:noFill/>
          <a:ln w="9525">
            <a:noFill/>
            <a:miter lim="800000"/>
            <a:headEnd/>
            <a:tailEnd/>
          </a:ln>
        </p:spPr>
        <p:txBody>
          <a:bodyPr>
            <a:spAutoFit/>
          </a:bodyPr>
          <a:lstStyle/>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dirty="0">
                <a:solidFill>
                  <a:srgbClr val="000000"/>
                </a:solidFill>
                <a:latin typeface="Arial" pitchFamily="34" charset="0"/>
                <a:cs typeface="Arial" pitchFamily="34" charset="0"/>
              </a:rPr>
              <a:t>Introduction</a:t>
            </a:r>
          </a:p>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4800" b="1" dirty="0">
              <a:solidFill>
                <a:srgbClr val="000000"/>
              </a:solidFill>
              <a:latin typeface="Arial" pitchFamily="34" charset="0"/>
              <a:cs typeface="Arial" pitchFamily="34" charset="0"/>
            </a:endParaRPr>
          </a:p>
        </p:txBody>
      </p:sp>
      <p:sp>
        <p:nvSpPr>
          <p:cNvPr id="2" name="Text Box 7">
            <a:extLst>
              <a:ext uri="{FF2B5EF4-FFF2-40B4-BE49-F238E27FC236}">
                <a16:creationId xmlns:a16="http://schemas.microsoft.com/office/drawing/2014/main" id="{FAC08017-4701-1684-6C8B-EB513224438A}"/>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dirty="0">
                <a:solidFill>
                  <a:srgbClr val="000000"/>
                </a:solidFill>
                <a:latin typeface="Arial" pitchFamily="34" charset="0"/>
              </a:rPr>
              <a:t>Wing Design Regarding Mass and Drag</a:t>
            </a:r>
            <a:endParaRPr lang="de-DE" sz="1200" b="1" dirty="0">
              <a:solidFill>
                <a:srgbClr val="000000"/>
              </a:solidFill>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522288" y="1306513"/>
            <a:ext cx="8226425" cy="447675"/>
          </a:xfrm>
          <a:prstGeom prst="rect">
            <a:avLst/>
          </a:prstGeom>
          <a:noFill/>
          <a:ln w="9525">
            <a:noFill/>
            <a:miter lim="800000"/>
            <a:headEnd/>
            <a:tailEnd/>
          </a:ln>
        </p:spPr>
        <p:txBody>
          <a:bodyPr lIns="91428" tIns="45715" rIns="91428" bIns="45715" anchor="ctr"/>
          <a:lstStyle/>
          <a:p>
            <a:pPr>
              <a:defRPr/>
            </a:pPr>
            <a:r>
              <a:rPr lang="en-US" sz="2000" b="1" kern="0" dirty="0">
                <a:solidFill>
                  <a:srgbClr val="000000"/>
                </a:solidFill>
                <a:latin typeface="Arial" pitchFamily="34" charset="0"/>
                <a:ea typeface="+mj-ea"/>
                <a:cs typeface="Arial" pitchFamily="34" charset="0"/>
              </a:rPr>
              <a:t>Objectives and Research Questions</a:t>
            </a:r>
          </a:p>
        </p:txBody>
      </p:sp>
      <p:sp>
        <p:nvSpPr>
          <p:cNvPr id="5" name="Text Box 7"/>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noProof="1">
                <a:solidFill>
                  <a:srgbClr val="000000"/>
                </a:solidFill>
                <a:latin typeface="Arial" pitchFamily="34" charset="0"/>
              </a:rPr>
              <a:t>Introduction</a:t>
            </a:r>
          </a:p>
        </p:txBody>
      </p:sp>
      <p:sp>
        <p:nvSpPr>
          <p:cNvPr id="13" name="Rectangle 2">
            <a:extLst>
              <a:ext uri="{FF2B5EF4-FFF2-40B4-BE49-F238E27FC236}">
                <a16:creationId xmlns:a16="http://schemas.microsoft.com/office/drawing/2014/main" id="{2FF98E40-5D23-754F-7AB8-06258F0FA757}"/>
              </a:ext>
            </a:extLst>
          </p:cNvPr>
          <p:cNvSpPr txBox="1">
            <a:spLocks noChangeArrowheads="1"/>
          </p:cNvSpPr>
          <p:nvPr/>
        </p:nvSpPr>
        <p:spPr bwMode="auto">
          <a:xfrm>
            <a:off x="519112" y="1920878"/>
            <a:ext cx="8110538" cy="4352922"/>
          </a:xfrm>
          <a:prstGeom prst="rect">
            <a:avLst/>
          </a:prstGeom>
          <a:noFill/>
          <a:ln w="9525">
            <a:noFill/>
            <a:round/>
            <a:headEnd/>
            <a:tailEnd/>
          </a:ln>
        </p:spPr>
        <p:txBody>
          <a:bodyPr lIns="90000" tIns="46800" rIns="90000" bIns="46800"/>
          <a:lstStyle/>
          <a:p>
            <a:pPr marL="368300" indent="-368300" algn="just">
              <a:lnSpc>
                <a:spcPct val="120000"/>
              </a:lnSpc>
              <a:spcAft>
                <a:spcPts val="1200"/>
              </a:spcAft>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Development of a sound understanding of </a:t>
            </a:r>
            <a:r>
              <a:rPr lang="en-US" sz="1400" b="1" dirty="0">
                <a:solidFill>
                  <a:srgbClr val="FF0000"/>
                </a:solidFill>
                <a:latin typeface="Arial" panose="020B0604020202020204" pitchFamily="34" charset="0"/>
                <a:cs typeface="Arial" panose="020B0604020202020204" pitchFamily="34" charset="0"/>
              </a:rPr>
              <a:t>simple</a:t>
            </a:r>
            <a:r>
              <a:rPr lang="en-US" sz="1400" b="1" dirty="0">
                <a:solidFill>
                  <a:srgbClr val="3333FF"/>
                </a:solidFill>
                <a:latin typeface="Arial" panose="020B0604020202020204" pitchFamily="34" charset="0"/>
                <a:cs typeface="Arial" panose="020B0604020202020204" pitchFamily="34" charset="0"/>
              </a:rPr>
              <a:t> Multidisciplinary Design Optimization (MDO)</a:t>
            </a:r>
            <a:r>
              <a:rPr lang="en-US" sz="1400" dirty="0">
                <a:solidFill>
                  <a:srgbClr val="000000"/>
                </a:solidFill>
                <a:latin typeface="Arial" panose="020B0604020202020204" pitchFamily="34" charset="0"/>
                <a:cs typeface="Arial" panose="020B0604020202020204" pitchFamily="34" charset="0"/>
              </a:rPr>
              <a:t> in aircraft design.
Consideration of </a:t>
            </a:r>
            <a:r>
              <a:rPr lang="en-US" sz="1400" b="1" dirty="0">
                <a:solidFill>
                  <a:srgbClr val="3333FF"/>
                </a:solidFill>
                <a:latin typeface="Arial" panose="020B0604020202020204" pitchFamily="34" charset="0"/>
                <a:cs typeface="Arial" panose="020B0604020202020204" pitchFamily="34" charset="0"/>
              </a:rPr>
              <a:t>equations from aircraft design</a:t>
            </a:r>
            <a:r>
              <a:rPr lang="en-US" sz="1400" dirty="0">
                <a:solidFill>
                  <a:srgbClr val="000000"/>
                </a:solidFill>
                <a:latin typeface="Arial" panose="020B0604020202020204" pitchFamily="34" charset="0"/>
                <a:cs typeface="Arial" panose="020B0604020202020204" pitchFamily="34" charset="0"/>
              </a:rPr>
              <a:t> (zero lift drag, wave drag, induced drag and wing mass) to model wing MDO in Excel.</a:t>
            </a:r>
          </a:p>
          <a:p>
            <a:pPr marL="368300" indent="-368300" algn="just">
              <a:lnSpc>
                <a:spcPct val="120000"/>
              </a:lnSpc>
              <a:spcAft>
                <a:spcPts val="1200"/>
              </a:spcAft>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Research questions:</a:t>
            </a:r>
          </a:p>
          <a:p>
            <a:pPr marL="723900" lvl="2" indent="-368300" algn="just">
              <a:lnSpc>
                <a:spcPct val="120000"/>
              </a:lnSpc>
              <a:spcAft>
                <a:spcPts val="1200"/>
              </a:spcAft>
              <a:buFont typeface="Courier New" panose="02070309020205020404" pitchFamily="49" charset="0"/>
              <a:buChar char="o"/>
              <a:tabLst>
                <a:tab pos="355600" algn="l"/>
              </a:tabLst>
            </a:pPr>
            <a:r>
              <a:rPr lang="en-US" sz="1400" dirty="0">
                <a:solidFill>
                  <a:srgbClr val="000000"/>
                </a:solidFill>
                <a:latin typeface="Arial" panose="020B0604020202020204" pitchFamily="34" charset="0"/>
                <a:cs typeface="Arial" panose="020B0604020202020204" pitchFamily="34" charset="0"/>
              </a:rPr>
              <a:t>Is it possible to obtain </a:t>
            </a:r>
            <a:r>
              <a:rPr lang="en-US" sz="1400" b="1" dirty="0">
                <a:solidFill>
                  <a:srgbClr val="3333FF"/>
                </a:solidFill>
                <a:latin typeface="Arial" panose="020B0604020202020204" pitchFamily="34" charset="0"/>
                <a:cs typeface="Arial" panose="020B0604020202020204" pitchFamily="34" charset="0"/>
              </a:rPr>
              <a:t>practical, optimized wing parameters if</a:t>
            </a:r>
            <a:r>
              <a:rPr lang="en-US" sz="1400" dirty="0">
                <a:solidFill>
                  <a:srgbClr val="000000"/>
                </a:solidFill>
                <a:latin typeface="Arial" panose="020B0604020202020204" pitchFamily="34" charset="0"/>
                <a:cs typeface="Arial" panose="020B0604020202020204" pitchFamily="34" charset="0"/>
              </a:rPr>
              <a:t>, instead of the numerical methods (CFD and FEM), only equations from the aircraft design are used and aircraft design iterations are </a:t>
            </a:r>
            <a:r>
              <a:rPr lang="en-US" sz="1400" b="1" dirty="0">
                <a:solidFill>
                  <a:srgbClr val="3333FF"/>
                </a:solidFill>
                <a:latin typeface="Arial" panose="020B0604020202020204" pitchFamily="34" charset="0"/>
                <a:cs typeface="Arial" panose="020B0604020202020204" pitchFamily="34" charset="0"/>
              </a:rPr>
              <a:t>only</a:t>
            </a:r>
            <a:r>
              <a:rPr lang="en-US" sz="1400" dirty="0">
                <a:solidFill>
                  <a:srgbClr val="000000"/>
                </a:solidFill>
                <a:latin typeface="Arial" panose="020B0604020202020204" pitchFamily="34" charset="0"/>
                <a:cs typeface="Arial" panose="020B0604020202020204" pitchFamily="34" charset="0"/>
              </a:rPr>
              <a:t> taken into account by a </a:t>
            </a:r>
            <a:r>
              <a:rPr lang="en-US" sz="1400" b="1" dirty="0">
                <a:solidFill>
                  <a:srgbClr val="3333FF"/>
                </a:solidFill>
                <a:latin typeface="Arial" panose="020B0604020202020204" pitchFamily="34" charset="0"/>
                <a:cs typeface="Arial" panose="020B0604020202020204" pitchFamily="34" charset="0"/>
              </a:rPr>
              <a:t>Mass Growth Factor</a:t>
            </a:r>
            <a:r>
              <a:rPr lang="en-US" sz="1400" dirty="0">
                <a:solidFill>
                  <a:srgbClr val="000000"/>
                </a:solidFill>
                <a:latin typeface="Arial" panose="020B0604020202020204" pitchFamily="34" charset="0"/>
                <a:cs typeface="Arial" panose="020B0604020202020204" pitchFamily="34" charset="0"/>
              </a:rPr>
              <a:t>?</a:t>
            </a:r>
          </a:p>
          <a:p>
            <a:pPr marL="723900" lvl="2" indent="-368300" algn="just">
              <a:lnSpc>
                <a:spcPct val="120000"/>
              </a:lnSpc>
              <a:spcAft>
                <a:spcPts val="1200"/>
              </a:spcAft>
              <a:buFont typeface="Courier New" panose="02070309020205020404" pitchFamily="49" charset="0"/>
              <a:buChar char="o"/>
            </a:pPr>
            <a:r>
              <a:rPr lang="en-US" sz="1400" dirty="0">
                <a:solidFill>
                  <a:srgbClr val="000000"/>
                </a:solidFill>
                <a:latin typeface="Arial" panose="020B0604020202020204" pitchFamily="34" charset="0"/>
                <a:cs typeface="Arial" panose="020B0604020202020204" pitchFamily="34" charset="0"/>
              </a:rPr>
              <a:t>Optimization only with </a:t>
            </a:r>
            <a:r>
              <a:rPr lang="en-US" sz="1400" b="1" dirty="0">
                <a:solidFill>
                  <a:srgbClr val="3333FF"/>
                </a:solidFill>
                <a:latin typeface="Arial" panose="020B0604020202020204" pitchFamily="34" charset="0"/>
                <a:cs typeface="Arial" panose="020B0604020202020204" pitchFamily="34" charset="0"/>
              </a:rPr>
              <a:t>Excel's Solver</a:t>
            </a:r>
            <a:r>
              <a:rPr lang="en-US" sz="1400" dirty="0">
                <a:solidFill>
                  <a:srgbClr val="000000"/>
                </a:solidFill>
                <a:latin typeface="Arial" panose="020B0604020202020204" pitchFamily="34" charset="0"/>
                <a:cs typeface="Arial" panose="020B0604020202020204" pitchFamily="34" charset="0"/>
              </a:rPr>
              <a:t> and determination of relevant </a:t>
            </a:r>
            <a:r>
              <a:rPr lang="en-US" sz="1400" b="1" dirty="0">
                <a:solidFill>
                  <a:srgbClr val="3333FF"/>
                </a:solidFill>
                <a:latin typeface="Arial" panose="020B0604020202020204" pitchFamily="34" charset="0"/>
                <a:cs typeface="Arial" panose="020B0604020202020204" pitchFamily="34" charset="0"/>
              </a:rPr>
              <a:t>objective function</a:t>
            </a:r>
            <a:r>
              <a:rPr lang="en-US" sz="1400" dirty="0">
                <a:solidFill>
                  <a:srgbClr val="000000"/>
                </a:solidFill>
                <a:latin typeface="Arial" panose="020B0604020202020204" pitchFamily="34" charset="0"/>
                <a:cs typeface="Arial" panose="020B0604020202020204" pitchFamily="34" charset="0"/>
              </a:rPr>
              <a:t> for results (</a:t>
            </a:r>
            <a:r>
              <a:rPr lang="en-US" sz="1400" b="1" dirty="0">
                <a:solidFill>
                  <a:srgbClr val="3333FF"/>
                </a:solidFill>
                <a:latin typeface="Arial" panose="020B0604020202020204" pitchFamily="34" charset="0"/>
                <a:cs typeface="Arial" panose="020B0604020202020204" pitchFamily="34" charset="0"/>
              </a:rPr>
              <a:t>maximum take-off mass</a:t>
            </a:r>
            <a:r>
              <a:rPr lang="en-US" sz="1400" dirty="0">
                <a:solidFill>
                  <a:srgbClr val="000000"/>
                </a:solidFill>
                <a:latin typeface="Arial" panose="020B0604020202020204" pitchFamily="34" charset="0"/>
                <a:cs typeface="Arial" panose="020B0604020202020204" pitchFamily="34" charset="0"/>
              </a:rPr>
              <a:t>).</a:t>
            </a:r>
          </a:p>
          <a:p>
            <a:pPr marL="368300" indent="-368300" algn="just">
              <a:lnSpc>
                <a:spcPct val="120000"/>
              </a:lnSpc>
              <a:spcAft>
                <a:spcPts val="1200"/>
              </a:spcAft>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Comparison of the Wing-MDO tool to be created with the existing aircraft design optimizer </a:t>
            </a:r>
            <a:r>
              <a:rPr lang="en-US" sz="1400" b="1" dirty="0" err="1">
                <a:solidFill>
                  <a:srgbClr val="3333FF"/>
                </a:solidFill>
                <a:latin typeface="Arial" panose="020B0604020202020204" pitchFamily="34" charset="0"/>
                <a:cs typeface="Arial" panose="020B0604020202020204" pitchFamily="34" charset="0"/>
              </a:rPr>
              <a:t>OPerA</a:t>
            </a:r>
            <a:r>
              <a:rPr lang="en-US" sz="1400" dirty="0">
                <a:solidFill>
                  <a:srgbClr val="000000"/>
                </a:solidFill>
                <a:latin typeface="Arial" panose="020B0604020202020204" pitchFamily="34" charset="0"/>
                <a:cs typeface="Arial" panose="020B0604020202020204" pitchFamily="34" charset="0"/>
              </a:rPr>
              <a:t> (from PhD program).</a:t>
            </a:r>
          </a:p>
          <a:p>
            <a:pPr marL="368300" indent="-368300" algn="just">
              <a:lnSpc>
                <a:spcPct val="120000"/>
              </a:lnSpc>
              <a:spcAft>
                <a:spcPts val="1200"/>
              </a:spcAft>
              <a:buFont typeface="Arial" panose="020B0604020202020204" pitchFamily="34" charset="0"/>
              <a:buChar char="●"/>
            </a:pPr>
            <a:r>
              <a:rPr lang="en-US" sz="1400" dirty="0">
                <a:solidFill>
                  <a:srgbClr val="000000"/>
                </a:solidFill>
                <a:latin typeface="Arial" panose="020B0604020202020204" pitchFamily="34" charset="0"/>
                <a:cs typeface="Arial" panose="020B0604020202020204" pitchFamily="34" charset="0"/>
              </a:rPr>
              <a:t>Performing a </a:t>
            </a:r>
            <a:r>
              <a:rPr lang="en-US" sz="1400" b="1" dirty="0">
                <a:solidFill>
                  <a:srgbClr val="3333FF"/>
                </a:solidFill>
                <a:latin typeface="Arial" panose="020B0604020202020204" pitchFamily="34" charset="0"/>
                <a:cs typeface="Arial" panose="020B0604020202020204" pitchFamily="34" charset="0"/>
              </a:rPr>
              <a:t>literature review </a:t>
            </a:r>
            <a:r>
              <a:rPr lang="en-US" sz="1400" dirty="0">
                <a:solidFill>
                  <a:srgbClr val="000000"/>
                </a:solidFill>
                <a:latin typeface="Arial" panose="020B0604020202020204" pitchFamily="34" charset="0"/>
                <a:cs typeface="Arial" panose="020B0604020202020204" pitchFamily="34" charset="0"/>
              </a:rPr>
              <a:t>to support the comparison!</a:t>
            </a:r>
            <a:endParaRPr lang="en-US" sz="1400" b="0" i="0" dirty="0">
              <a:solidFill>
                <a:srgbClr val="000000"/>
              </a:solidFill>
              <a:effectLst/>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1"/>
          <p:cNvSpPr txBox="1">
            <a:spLocks noChangeArrowheads="1"/>
          </p:cNvSpPr>
          <p:nvPr/>
        </p:nvSpPr>
        <p:spPr bwMode="auto">
          <a:xfrm>
            <a:off x="263526" y="2140119"/>
            <a:ext cx="8616950" cy="2410916"/>
          </a:xfrm>
          <a:prstGeom prst="rect">
            <a:avLst/>
          </a:prstGeom>
          <a:noFill/>
          <a:ln w="9525">
            <a:noFill/>
            <a:miter lim="800000"/>
            <a:headEnd/>
            <a:tailEnd/>
          </a:ln>
        </p:spPr>
        <p:txBody>
          <a:bodyPr>
            <a:spAutoFit/>
          </a:bodyPr>
          <a:lstStyle/>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dirty="0">
                <a:solidFill>
                  <a:srgbClr val="000000"/>
                </a:solidFill>
                <a:latin typeface="Arial" pitchFamily="34" charset="0"/>
                <a:cs typeface="Arial" pitchFamily="34" charset="0"/>
              </a:rPr>
              <a:t>Wing Design</a:t>
            </a:r>
          </a:p>
          <a:p>
            <a:pPr marL="358775" lvl="2" indent="-358775" algn="ctr">
              <a:spcBef>
                <a:spcPts val="400"/>
              </a:spcBef>
              <a:buClr>
                <a:srgbClr val="00000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4800" b="1" dirty="0">
                <a:solidFill>
                  <a:srgbClr val="000000"/>
                </a:solidFill>
                <a:latin typeface="Arial" pitchFamily="34" charset="0"/>
                <a:cs typeface="Arial" pitchFamily="34" charset="0"/>
              </a:rPr>
              <a:t> Optimized with 
Wing-MDO</a:t>
            </a:r>
          </a:p>
        </p:txBody>
      </p:sp>
      <p:sp>
        <p:nvSpPr>
          <p:cNvPr id="2" name="Text Box 7">
            <a:extLst>
              <a:ext uri="{FF2B5EF4-FFF2-40B4-BE49-F238E27FC236}">
                <a16:creationId xmlns:a16="http://schemas.microsoft.com/office/drawing/2014/main" id="{3E9D0CCD-39CF-9144-3E6E-20D1468DF0DD}"/>
              </a:ext>
            </a:extLst>
          </p:cNvPr>
          <p:cNvSpPr txBox="1">
            <a:spLocks noChangeArrowheads="1"/>
          </p:cNvSpPr>
          <p:nvPr/>
        </p:nvSpPr>
        <p:spPr bwMode="auto">
          <a:xfrm>
            <a:off x="561975" y="1060450"/>
            <a:ext cx="8081963" cy="265615"/>
          </a:xfrm>
          <a:prstGeom prst="rect">
            <a:avLst/>
          </a:prstGeom>
          <a:noFill/>
          <a:ln w="9525">
            <a:noFill/>
            <a:miter lim="800000"/>
            <a:headEnd/>
            <a:tailEnd/>
          </a:ln>
        </p:spPr>
        <p:txBody>
          <a:bodyPr lIns="80165" tIns="40083" rIns="80165" bIns="40083">
            <a:spAutoFit/>
          </a:bodyPr>
          <a:lstStyle/>
          <a:p>
            <a:pPr defTabSz="801688">
              <a:spcBef>
                <a:spcPct val="50000"/>
              </a:spcBef>
            </a:pPr>
            <a:r>
              <a:rPr lang="en-US" sz="1200" b="1" dirty="0">
                <a:solidFill>
                  <a:srgbClr val="000000"/>
                </a:solidFill>
                <a:latin typeface="Arial" pitchFamily="34" charset="0"/>
              </a:rPr>
              <a:t>Wing Design Regarding Mass and Drag</a:t>
            </a:r>
            <a:endParaRPr lang="de-DE" sz="1200" b="1" dirty="0">
              <a:solidFill>
                <a:srgbClr val="000000"/>
              </a:solidFill>
              <a:latin typeface="Arial" pitchFamily="34" charset="0"/>
            </a:endParaRPr>
          </a:p>
        </p:txBody>
      </p:sp>
    </p:spTree>
  </p:cSld>
  <p:clrMapOvr>
    <a:masterClrMapping/>
  </p:clrMapOvr>
</p:sld>
</file>

<file path=ppt/theme/theme1.xml><?xml version="1.0" encoding="utf-8"?>
<a:theme xmlns:a="http://schemas.openxmlformats.org/drawingml/2006/main" name="Standarddesign">
  <a:themeElements>
    <a:clrScheme name="Standarddesign 13">
      <a:dk1>
        <a:srgbClr val="000070"/>
      </a:dk1>
      <a:lt1>
        <a:srgbClr val="FFFFFF"/>
      </a:lt1>
      <a:dk2>
        <a:srgbClr val="000070"/>
      </a:dk2>
      <a:lt2>
        <a:srgbClr val="808080"/>
      </a:lt2>
      <a:accent1>
        <a:srgbClr val="99CCFF"/>
      </a:accent1>
      <a:accent2>
        <a:srgbClr val="CCCCFF"/>
      </a:accent2>
      <a:accent3>
        <a:srgbClr val="FFFFFF"/>
      </a:accent3>
      <a:accent4>
        <a:srgbClr val="00005F"/>
      </a:accent4>
      <a:accent5>
        <a:srgbClr val="CAE2FF"/>
      </a:accent5>
      <a:accent6>
        <a:srgbClr val="B9B9E7"/>
      </a:accent6>
      <a:hlink>
        <a:srgbClr val="3333CC"/>
      </a:hlink>
      <a:folHlink>
        <a:srgbClr val="AF67FF"/>
      </a:folHlink>
    </a:clrScheme>
    <a:fontScheme name="Standarddesign">
      <a:majorFont>
        <a:latin typeface="HAW Frutiger Next Regular"/>
        <a:ea typeface=""/>
        <a:cs typeface=""/>
      </a:majorFont>
      <a:minorFont>
        <a:latin typeface="HAW Frutiger Next Regular"/>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HAW Frutiger Next Regular"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HAW Frutiger Next Regular" pitchFamily="2"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design 13">
        <a:dk1>
          <a:srgbClr val="000070"/>
        </a:dk1>
        <a:lt1>
          <a:srgbClr val="FFFFFF"/>
        </a:lt1>
        <a:dk2>
          <a:srgbClr val="000070"/>
        </a:dk2>
        <a:lt2>
          <a:srgbClr val="808080"/>
        </a:lt2>
        <a:accent1>
          <a:srgbClr val="99CCFF"/>
        </a:accent1>
        <a:accent2>
          <a:srgbClr val="CCCCFF"/>
        </a:accent2>
        <a:accent3>
          <a:srgbClr val="FFFFFF"/>
        </a:accent3>
        <a:accent4>
          <a:srgbClr val="00005F"/>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HAW Frutiger Next Regular" pitchFamily="2"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HAW Frutiger Next Regular" pitchFamily="2"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3693</Words>
  <Application>Microsoft Office PowerPoint</Application>
  <PresentationFormat>Bildschirmpräsentation (4:3)</PresentationFormat>
  <Paragraphs>911</Paragraphs>
  <Slides>33</Slides>
  <Notes>29</Notes>
  <HiddenSlides>0</HiddenSlides>
  <MMClips>0</MMClips>
  <ScaleCrop>false</ScaleCrop>
  <HeadingPairs>
    <vt:vector size="6" baseType="variant">
      <vt:variant>
        <vt:lpstr>Verwendete Schriftarten</vt:lpstr>
      </vt:variant>
      <vt:variant>
        <vt:i4>9</vt:i4>
      </vt:variant>
      <vt:variant>
        <vt:lpstr>Design</vt:lpstr>
      </vt:variant>
      <vt:variant>
        <vt:i4>2</vt:i4>
      </vt:variant>
      <vt:variant>
        <vt:lpstr>Folientitel</vt:lpstr>
      </vt:variant>
      <vt:variant>
        <vt:i4>33</vt:i4>
      </vt:variant>
    </vt:vector>
  </HeadingPairs>
  <TitlesOfParts>
    <vt:vector size="44" baseType="lpstr">
      <vt:lpstr>Arial</vt:lpstr>
      <vt:lpstr>Cambria Math</vt:lpstr>
      <vt:lpstr>Courier New</vt:lpstr>
      <vt:lpstr>Frutiger Roman</vt:lpstr>
      <vt:lpstr>HAW Frutiger Next Regular</vt:lpstr>
      <vt:lpstr>Söhne</vt:lpstr>
      <vt:lpstr>Symbol</vt:lpstr>
      <vt:lpstr>Times New Roman</vt:lpstr>
      <vt:lpstr>Wingdings</vt:lpstr>
      <vt:lpstr>Standarddesign</vt:lpstr>
      <vt:lpstr>1_Standarddesign</vt:lpstr>
      <vt:lpstr>Wing Design Regarding Mass and Drag </vt:lpstr>
      <vt:lpstr>Abstract</vt:lpstr>
      <vt:lpstr>Abstract</vt:lpstr>
      <vt:lpstr>Acknowledgment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HAW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Wing Design Regarding Mass and Drag</dc:title>
  <dc:creator/>
  <cp:lastModifiedBy>Scholz, Dieter</cp:lastModifiedBy>
  <cp:revision>1169</cp:revision>
  <dcterms:created xsi:type="dcterms:W3CDTF">2009-10-23T14:53:16Z</dcterms:created>
  <dcterms:modified xsi:type="dcterms:W3CDTF">2024-05-25T17:00:11Z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2023-10-31T21:17:22Z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2c6cac8d-ab61-47b3-8209-4df2e46aefbc</vt:lpwstr>
  </property>
  <property fmtid="{D5CDD505-2E9C-101B-9397-08002B2CF9AE}" pid="7" name="MSIP_Label_defa4170-0d19-0005-0004-bc88714345d2_ActionId">
    <vt:lpwstr>123b0741-44d8-44bb-8865-5cfae5cbe752</vt:lpwstr>
  </property>
  <property fmtid="{D5CDD505-2E9C-101B-9397-08002B2CF9AE}" pid="8" name="MSIP_Label_defa4170-0d19-0005-0004-bc88714345d2_ContentBits">
    <vt:lpwstr>0</vt:lpwstr>
  </property>
</Properties>
</file>