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910" r:id="rId2"/>
  </p:sldMasterIdLst>
  <p:notesMasterIdLst>
    <p:notesMasterId r:id="rId24"/>
  </p:notesMasterIdLst>
  <p:handoutMasterIdLst>
    <p:handoutMasterId r:id="rId25"/>
  </p:handoutMasterIdLst>
  <p:sldIdLst>
    <p:sldId id="267" r:id="rId3"/>
    <p:sldId id="447" r:id="rId4"/>
    <p:sldId id="841" r:id="rId5"/>
    <p:sldId id="291" r:id="rId6"/>
    <p:sldId id="371" r:id="rId7"/>
    <p:sldId id="369" r:id="rId8"/>
    <p:sldId id="857" r:id="rId9"/>
    <p:sldId id="858" r:id="rId10"/>
    <p:sldId id="859" r:id="rId11"/>
    <p:sldId id="861" r:id="rId12"/>
    <p:sldId id="860" r:id="rId13"/>
    <p:sldId id="862" r:id="rId14"/>
    <p:sldId id="864" r:id="rId15"/>
    <p:sldId id="863" r:id="rId16"/>
    <p:sldId id="865" r:id="rId17"/>
    <p:sldId id="866" r:id="rId18"/>
    <p:sldId id="867" r:id="rId19"/>
    <p:sldId id="869" r:id="rId20"/>
    <p:sldId id="868" r:id="rId21"/>
    <p:sldId id="356" r:id="rId22"/>
    <p:sldId id="870" r:id="rId23"/>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HAW Frutiger Next Regular" pitchFamily="2" charset="0"/>
        <a:ea typeface="+mn-ea"/>
        <a:cs typeface="+mn-cs"/>
      </a:defRPr>
    </a:lvl1pPr>
    <a:lvl2pPr marL="457200" algn="l" rtl="0" eaLnBrk="0" fontAlgn="base" hangingPunct="0">
      <a:spcBef>
        <a:spcPct val="0"/>
      </a:spcBef>
      <a:spcAft>
        <a:spcPct val="0"/>
      </a:spcAft>
      <a:defRPr sz="2400" kern="1200">
        <a:solidFill>
          <a:schemeClr val="tx1"/>
        </a:solidFill>
        <a:latin typeface="HAW Frutiger Next Regular" pitchFamily="2" charset="0"/>
        <a:ea typeface="+mn-ea"/>
        <a:cs typeface="+mn-cs"/>
      </a:defRPr>
    </a:lvl2pPr>
    <a:lvl3pPr marL="914400" algn="l" rtl="0" eaLnBrk="0" fontAlgn="base" hangingPunct="0">
      <a:spcBef>
        <a:spcPct val="0"/>
      </a:spcBef>
      <a:spcAft>
        <a:spcPct val="0"/>
      </a:spcAft>
      <a:defRPr sz="2400" kern="1200">
        <a:solidFill>
          <a:schemeClr val="tx1"/>
        </a:solidFill>
        <a:latin typeface="HAW Frutiger Next Regular" pitchFamily="2" charset="0"/>
        <a:ea typeface="+mn-ea"/>
        <a:cs typeface="+mn-cs"/>
      </a:defRPr>
    </a:lvl3pPr>
    <a:lvl4pPr marL="1371600" algn="l" rtl="0" eaLnBrk="0" fontAlgn="base" hangingPunct="0">
      <a:spcBef>
        <a:spcPct val="0"/>
      </a:spcBef>
      <a:spcAft>
        <a:spcPct val="0"/>
      </a:spcAft>
      <a:defRPr sz="2400" kern="1200">
        <a:solidFill>
          <a:schemeClr val="tx1"/>
        </a:solidFill>
        <a:latin typeface="HAW Frutiger Next Regular" pitchFamily="2" charset="0"/>
        <a:ea typeface="+mn-ea"/>
        <a:cs typeface="+mn-cs"/>
      </a:defRPr>
    </a:lvl4pPr>
    <a:lvl5pPr marL="1828800" algn="l" rtl="0" eaLnBrk="0" fontAlgn="base" hangingPunct="0">
      <a:spcBef>
        <a:spcPct val="0"/>
      </a:spcBef>
      <a:spcAft>
        <a:spcPct val="0"/>
      </a:spcAft>
      <a:defRPr sz="2400" kern="1200">
        <a:solidFill>
          <a:schemeClr val="tx1"/>
        </a:solidFill>
        <a:latin typeface="HAW Frutiger Next Regular" pitchFamily="2" charset="0"/>
        <a:ea typeface="+mn-ea"/>
        <a:cs typeface="+mn-cs"/>
      </a:defRPr>
    </a:lvl5pPr>
    <a:lvl6pPr marL="2286000" algn="l" defTabSz="914400" rtl="0" eaLnBrk="1" latinLnBrk="0" hangingPunct="1">
      <a:defRPr sz="2400" kern="1200">
        <a:solidFill>
          <a:schemeClr val="tx1"/>
        </a:solidFill>
        <a:latin typeface="HAW Frutiger Next Regular" pitchFamily="2" charset="0"/>
        <a:ea typeface="+mn-ea"/>
        <a:cs typeface="+mn-cs"/>
      </a:defRPr>
    </a:lvl6pPr>
    <a:lvl7pPr marL="2743200" algn="l" defTabSz="914400" rtl="0" eaLnBrk="1" latinLnBrk="0" hangingPunct="1">
      <a:defRPr sz="2400" kern="1200">
        <a:solidFill>
          <a:schemeClr val="tx1"/>
        </a:solidFill>
        <a:latin typeface="HAW Frutiger Next Regular" pitchFamily="2" charset="0"/>
        <a:ea typeface="+mn-ea"/>
        <a:cs typeface="+mn-cs"/>
      </a:defRPr>
    </a:lvl7pPr>
    <a:lvl8pPr marL="3200400" algn="l" defTabSz="914400" rtl="0" eaLnBrk="1" latinLnBrk="0" hangingPunct="1">
      <a:defRPr sz="2400" kern="1200">
        <a:solidFill>
          <a:schemeClr val="tx1"/>
        </a:solidFill>
        <a:latin typeface="HAW Frutiger Next Regular" pitchFamily="2" charset="0"/>
        <a:ea typeface="+mn-ea"/>
        <a:cs typeface="+mn-cs"/>
      </a:defRPr>
    </a:lvl8pPr>
    <a:lvl9pPr marL="3657600" algn="l" defTabSz="914400" rtl="0" eaLnBrk="1" latinLnBrk="0" hangingPunct="1">
      <a:defRPr sz="2400" kern="1200">
        <a:solidFill>
          <a:schemeClr val="tx1"/>
        </a:solidFill>
        <a:latin typeface="HAW Frutiger Next Regular"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179923"/>
    <a:srgbClr val="3333FF"/>
    <a:srgbClr val="01F52A"/>
    <a:srgbClr val="3232F9"/>
    <a:srgbClr val="3333CC"/>
    <a:srgbClr val="EAB200"/>
    <a:srgbClr val="D2A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9" autoAdjust="0"/>
    <p:restoredTop sz="76125" autoAdjust="0"/>
  </p:normalViewPr>
  <p:slideViewPr>
    <p:cSldViewPr snapToGrid="0">
      <p:cViewPr varScale="1">
        <p:scale>
          <a:sx n="75" d="100"/>
          <a:sy n="75" d="100"/>
        </p:scale>
        <p:origin x="94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22"/>
    </p:cViewPr>
  </p:sorterViewPr>
  <p:notesViewPr>
    <p:cSldViewPr snapToGrid="0">
      <p:cViewPr varScale="1">
        <p:scale>
          <a:sx n="80" d="100"/>
          <a:sy n="80" d="100"/>
        </p:scale>
        <p:origin x="-19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604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604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604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456BABC-55EF-4D0E-80E1-EA8645A24716}" type="slidenum">
              <a:rPr lang="de-DE"/>
              <a:pPr>
                <a:defRPr/>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57AFE8C-CF92-4071-9715-C6B13ACFA100}"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AW Frutiger Next Regular"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HAW Frutiger Next Regular"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HAW Frutiger Next Regular"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HAW Frutiger Next Regular"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HAW Frutiger Next Regular"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AE879B0-2D14-4418-A1FA-0571C451EAFC}" type="slidenum">
              <a:rPr lang="de-DE" smtClean="0"/>
              <a:pPr/>
              <a:t>1</a:t>
            </a:fld>
            <a:endParaRPr lang="de-DE"/>
          </a:p>
        </p:txBody>
      </p:sp>
      <p:sp>
        <p:nvSpPr>
          <p:cNvPr id="47107" name="Rectangle 2"/>
          <p:cNvSpPr>
            <a:spLocks noGrp="1" noRot="1" noChangeAspect="1" noChangeArrowheads="1" noTextEdit="1"/>
          </p:cNvSpPr>
          <p:nvPr>
            <p:ph type="sldImg"/>
          </p:nvPr>
        </p:nvSpPr>
        <p:spPr>
          <a:xfrm>
            <a:off x="1144588" y="684213"/>
            <a:ext cx="4573587" cy="3430587"/>
          </a:xfrm>
          <a:ln/>
        </p:spPr>
      </p:sp>
      <p:sp>
        <p:nvSpPr>
          <p:cNvPr id="47108" name="Rectangle 3"/>
          <p:cNvSpPr>
            <a:spLocks noGrp="1" noChangeArrowheads="1"/>
          </p:cNvSpPr>
          <p:nvPr>
            <p:ph type="body" idx="1"/>
          </p:nvPr>
        </p:nvSpPr>
        <p:spPr>
          <a:xfrm>
            <a:off x="915988" y="4341813"/>
            <a:ext cx="5026025" cy="4117975"/>
          </a:xfrm>
          <a:noFill/>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12</a:t>
            </a:fld>
            <a:endParaRPr lang="de-DE"/>
          </a:p>
        </p:txBody>
      </p:sp>
    </p:spTree>
    <p:extLst>
      <p:ext uri="{BB962C8B-B14F-4D97-AF65-F5344CB8AC3E}">
        <p14:creationId xmlns:p14="http://schemas.microsoft.com/office/powerpoint/2010/main" val="1779560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13</a:t>
            </a:fld>
            <a:endParaRPr lang="de-DE"/>
          </a:p>
        </p:txBody>
      </p:sp>
    </p:spTree>
    <p:extLst>
      <p:ext uri="{BB962C8B-B14F-4D97-AF65-F5344CB8AC3E}">
        <p14:creationId xmlns:p14="http://schemas.microsoft.com/office/powerpoint/2010/main" val="232088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14</a:t>
            </a:fld>
            <a:endParaRPr lang="de-DE"/>
          </a:p>
        </p:txBody>
      </p:sp>
    </p:spTree>
    <p:extLst>
      <p:ext uri="{BB962C8B-B14F-4D97-AF65-F5344CB8AC3E}">
        <p14:creationId xmlns:p14="http://schemas.microsoft.com/office/powerpoint/2010/main" val="2655287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15</a:t>
            </a:fld>
            <a:endParaRPr lang="de-DE"/>
          </a:p>
        </p:txBody>
      </p:sp>
    </p:spTree>
    <p:extLst>
      <p:ext uri="{BB962C8B-B14F-4D97-AF65-F5344CB8AC3E}">
        <p14:creationId xmlns:p14="http://schemas.microsoft.com/office/powerpoint/2010/main" val="30934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16</a:t>
            </a:fld>
            <a:endParaRPr lang="de-DE"/>
          </a:p>
        </p:txBody>
      </p:sp>
    </p:spTree>
    <p:extLst>
      <p:ext uri="{BB962C8B-B14F-4D97-AF65-F5344CB8AC3E}">
        <p14:creationId xmlns:p14="http://schemas.microsoft.com/office/powerpoint/2010/main" val="1782156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17</a:t>
            </a:fld>
            <a:endParaRPr lang="de-DE"/>
          </a:p>
        </p:txBody>
      </p:sp>
    </p:spTree>
    <p:extLst>
      <p:ext uri="{BB962C8B-B14F-4D97-AF65-F5344CB8AC3E}">
        <p14:creationId xmlns:p14="http://schemas.microsoft.com/office/powerpoint/2010/main" val="1958287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18</a:t>
            </a:fld>
            <a:endParaRPr lang="de-DE"/>
          </a:p>
        </p:txBody>
      </p:sp>
    </p:spTree>
    <p:extLst>
      <p:ext uri="{BB962C8B-B14F-4D97-AF65-F5344CB8AC3E}">
        <p14:creationId xmlns:p14="http://schemas.microsoft.com/office/powerpoint/2010/main" val="2923629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19</a:t>
            </a:fld>
            <a:endParaRPr lang="de-DE"/>
          </a:p>
        </p:txBody>
      </p:sp>
    </p:spTree>
    <p:extLst>
      <p:ext uri="{BB962C8B-B14F-4D97-AF65-F5344CB8AC3E}">
        <p14:creationId xmlns:p14="http://schemas.microsoft.com/office/powerpoint/2010/main" val="1903569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p:nvPr>
        </p:nvSpPr>
        <p:spPr>
          <a:noFill/>
        </p:spPr>
        <p:txBody>
          <a:bodyPr/>
          <a:lstStyle/>
          <a:p>
            <a:fld id="{901D1C43-62D4-4806-8CED-61A8594D71BF}" type="slidenum">
              <a:rPr lang="de-DE" smtClean="0"/>
              <a:pPr/>
              <a:t>20</a:t>
            </a:fld>
            <a:endParaRPr lang="de-DE"/>
          </a:p>
        </p:txBody>
      </p:sp>
      <p:sp>
        <p:nvSpPr>
          <p:cNvPr id="88067" name="Rectangle 1"/>
          <p:cNvSpPr>
            <a:spLocks noGrp="1" noRot="1" noChangeAspect="1" noChangeArrowheads="1" noTextEdit="1"/>
          </p:cNvSpPr>
          <p:nvPr>
            <p:ph type="sldImg"/>
          </p:nvPr>
        </p:nvSpPr>
        <p:spPr>
          <a:xfrm>
            <a:off x="1141413" y="685800"/>
            <a:ext cx="4575175" cy="3430588"/>
          </a:xfrm>
          <a:ln/>
        </p:spPr>
      </p:sp>
      <p:sp>
        <p:nvSpPr>
          <p:cNvPr id="88068" name="Rectangle 2"/>
          <p:cNvSpPr>
            <a:spLocks noGrp="1" noChangeArrowheads="1"/>
          </p:cNvSpPr>
          <p:nvPr>
            <p:ph type="body" idx="1"/>
          </p:nvPr>
        </p:nvSpPr>
        <p:spPr>
          <a:xfrm>
            <a:off x="915525" y="4344357"/>
            <a:ext cx="5026951" cy="4113169"/>
          </a:xfrm>
          <a:noFill/>
          <a:ln/>
        </p:spPr>
        <p:txBody>
          <a:bodyPr wrap="none" anchor="ct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2800" b="0" i="0" dirty="0">
              <a:solidFill>
                <a:srgbClr val="374151"/>
              </a:solidFill>
              <a:effectLst/>
              <a:latin typeface="Söhne"/>
            </a:endParaRPr>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21</a:t>
            </a:fld>
            <a:endParaRPr lang="de-DE"/>
          </a:p>
        </p:txBody>
      </p:sp>
    </p:spTree>
    <p:extLst>
      <p:ext uri="{BB962C8B-B14F-4D97-AF65-F5344CB8AC3E}">
        <p14:creationId xmlns:p14="http://schemas.microsoft.com/office/powerpoint/2010/main" val="130223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ln/>
        </p:spPr>
        <p:txBody>
          <a:bodyPr/>
          <a:lstStyle/>
          <a:p>
            <a:endParaRPr lang="en-US" dirty="0"/>
          </a:p>
        </p:txBody>
      </p:sp>
      <p:sp>
        <p:nvSpPr>
          <p:cNvPr id="49156" name="Foliennummernplatzhalter 3"/>
          <p:cNvSpPr>
            <a:spLocks noGrp="1"/>
          </p:cNvSpPr>
          <p:nvPr>
            <p:ph type="sldNum" sz="quarter" idx="5"/>
          </p:nvPr>
        </p:nvSpPr>
        <p:spPr>
          <a:noFill/>
        </p:spPr>
        <p:txBody>
          <a:bodyPr/>
          <a:lstStyle/>
          <a:p>
            <a:fld id="{BCCE4FCF-2625-4CD9-85D8-EDEE52324239}" type="slidenum">
              <a:rPr lang="de-DE" smtClean="0"/>
              <a:pPr/>
              <a:t>4</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5</a:t>
            </a:fld>
            <a:endParaRPr lang="de-DE"/>
          </a:p>
        </p:txBody>
      </p:sp>
    </p:spTree>
    <p:extLst>
      <p:ext uri="{BB962C8B-B14F-4D97-AF65-F5344CB8AC3E}">
        <p14:creationId xmlns:p14="http://schemas.microsoft.com/office/powerpoint/2010/main" val="3667795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6</a:t>
            </a:fld>
            <a:endParaRPr lang="de-DE"/>
          </a:p>
        </p:txBody>
      </p:sp>
    </p:spTree>
    <p:extLst>
      <p:ext uri="{BB962C8B-B14F-4D97-AF65-F5344CB8AC3E}">
        <p14:creationId xmlns:p14="http://schemas.microsoft.com/office/powerpoint/2010/main" val="1529727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7</a:t>
            </a:fld>
            <a:endParaRPr lang="de-DE"/>
          </a:p>
        </p:txBody>
      </p:sp>
    </p:spTree>
    <p:extLst>
      <p:ext uri="{BB962C8B-B14F-4D97-AF65-F5344CB8AC3E}">
        <p14:creationId xmlns:p14="http://schemas.microsoft.com/office/powerpoint/2010/main" val="753731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8</a:t>
            </a:fld>
            <a:endParaRPr lang="de-DE"/>
          </a:p>
        </p:txBody>
      </p:sp>
    </p:spTree>
    <p:extLst>
      <p:ext uri="{BB962C8B-B14F-4D97-AF65-F5344CB8AC3E}">
        <p14:creationId xmlns:p14="http://schemas.microsoft.com/office/powerpoint/2010/main" val="3285515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9</a:t>
            </a:fld>
            <a:endParaRPr lang="de-DE"/>
          </a:p>
        </p:txBody>
      </p:sp>
    </p:spTree>
    <p:extLst>
      <p:ext uri="{BB962C8B-B14F-4D97-AF65-F5344CB8AC3E}">
        <p14:creationId xmlns:p14="http://schemas.microsoft.com/office/powerpoint/2010/main" val="2635283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10</a:t>
            </a:fld>
            <a:endParaRPr lang="de-DE"/>
          </a:p>
        </p:txBody>
      </p:sp>
    </p:spTree>
    <p:extLst>
      <p:ext uri="{BB962C8B-B14F-4D97-AF65-F5344CB8AC3E}">
        <p14:creationId xmlns:p14="http://schemas.microsoft.com/office/powerpoint/2010/main" val="3036251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11</a:t>
            </a:fld>
            <a:endParaRPr lang="de-DE"/>
          </a:p>
        </p:txBody>
      </p:sp>
    </p:spTree>
    <p:extLst>
      <p:ext uri="{BB962C8B-B14F-4D97-AF65-F5344CB8AC3E}">
        <p14:creationId xmlns:p14="http://schemas.microsoft.com/office/powerpoint/2010/main" val="3719163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Line 7"/>
          <p:cNvSpPr>
            <a:spLocks noChangeShapeType="1"/>
          </p:cNvSpPr>
          <p:nvPr userDrawn="1"/>
        </p:nvSpPr>
        <p:spPr bwMode="auto">
          <a:xfrm>
            <a:off x="0" y="1676400"/>
            <a:ext cx="615950" cy="0"/>
          </a:xfrm>
          <a:prstGeom prst="line">
            <a:avLst/>
          </a:prstGeom>
          <a:noFill/>
          <a:ln w="90043">
            <a:solidFill>
              <a:srgbClr val="A3A3A3"/>
            </a:solidFill>
            <a:round/>
            <a:headEnd/>
            <a:tailEnd/>
          </a:ln>
          <a:effectLst/>
        </p:spPr>
        <p:txBody>
          <a:bodyPr wrap="none" anchor="ctr"/>
          <a:lstStyle/>
          <a:p>
            <a:pPr>
              <a:defRPr/>
            </a:pPr>
            <a:endParaRPr lang="en-US"/>
          </a:p>
        </p:txBody>
      </p:sp>
      <p:sp>
        <p:nvSpPr>
          <p:cNvPr id="3" name="Line 8"/>
          <p:cNvSpPr>
            <a:spLocks noChangeShapeType="1"/>
          </p:cNvSpPr>
          <p:nvPr userDrawn="1"/>
        </p:nvSpPr>
        <p:spPr bwMode="auto">
          <a:xfrm>
            <a:off x="615950" y="1676400"/>
            <a:ext cx="8528050" cy="0"/>
          </a:xfrm>
          <a:prstGeom prst="line">
            <a:avLst/>
          </a:prstGeom>
          <a:noFill/>
          <a:ln w="90043">
            <a:solidFill>
              <a:srgbClr val="000070"/>
            </a:solidFill>
            <a:round/>
            <a:headEnd/>
            <a:tailEnd/>
          </a:ln>
          <a:effectLst/>
        </p:spPr>
        <p:txBody>
          <a:bodyPr wrap="none" anchor="ctr"/>
          <a:lstStyle/>
          <a:p>
            <a:pPr>
              <a:defRPr/>
            </a:pPr>
            <a:endParaRPr lang="en-US"/>
          </a:p>
        </p:txBody>
      </p:sp>
      <p:sp>
        <p:nvSpPr>
          <p:cNvPr id="4" name="Text Box 10"/>
          <p:cNvSpPr txBox="1">
            <a:spLocks noChangeArrowheads="1"/>
          </p:cNvSpPr>
          <p:nvPr userDrawn="1"/>
        </p:nvSpPr>
        <p:spPr bwMode="auto">
          <a:xfrm>
            <a:off x="533400" y="1828800"/>
            <a:ext cx="8081963" cy="265113"/>
          </a:xfrm>
          <a:prstGeom prst="rect">
            <a:avLst/>
          </a:prstGeom>
          <a:noFill/>
          <a:ln w="9525">
            <a:noFill/>
            <a:miter lim="800000"/>
            <a:headEnd/>
            <a:tailEnd/>
          </a:ln>
          <a:effectLst/>
        </p:spPr>
        <p:txBody>
          <a:bodyPr lIns="80165" tIns="40083" rIns="80165" bIns="40083">
            <a:spAutoFit/>
          </a:bodyPr>
          <a:lstStyle/>
          <a:p>
            <a:pPr defTabSz="801688">
              <a:spcBef>
                <a:spcPct val="50000"/>
              </a:spcBef>
              <a:defRPr/>
            </a:pPr>
            <a:r>
              <a:rPr lang="de-DE" sz="1200" b="1" dirty="0">
                <a:solidFill>
                  <a:srgbClr val="000000"/>
                </a:solidFill>
                <a:latin typeface="Arial" pitchFamily="34" charset="0"/>
                <a:cs typeface="Arial" pitchFamily="34" charset="0"/>
              </a:rPr>
              <a:t>AIRCRAFT DESIGN AND SYSTEMS GROUP (AERO)</a:t>
            </a:r>
          </a:p>
        </p:txBody>
      </p:sp>
      <p:pic>
        <p:nvPicPr>
          <p:cNvPr id="5" name="Picture 11" descr="logoAero_l"/>
          <p:cNvPicPr>
            <a:picLocks noChangeAspect="1" noChangeArrowheads="1"/>
          </p:cNvPicPr>
          <p:nvPr userDrawn="1"/>
        </p:nvPicPr>
        <p:blipFill>
          <a:blip r:embed="rId2" cstate="print"/>
          <a:srcRect/>
          <a:stretch>
            <a:fillRect/>
          </a:stretch>
        </p:blipFill>
        <p:spPr bwMode="auto">
          <a:xfrm>
            <a:off x="582613" y="333375"/>
            <a:ext cx="1584325" cy="982663"/>
          </a:xfrm>
          <a:prstGeom prst="rect">
            <a:avLst/>
          </a:prstGeom>
          <a:noFill/>
          <a:ln w="9525">
            <a:noFill/>
            <a:miter lim="800000"/>
            <a:headEnd/>
            <a:tailEnd/>
          </a:ln>
        </p:spPr>
      </p:pic>
      <p:sp>
        <p:nvSpPr>
          <p:cNvPr id="6" name="Line 14"/>
          <p:cNvSpPr>
            <a:spLocks noChangeShapeType="1"/>
          </p:cNvSpPr>
          <p:nvPr userDrawn="1"/>
        </p:nvSpPr>
        <p:spPr bwMode="auto">
          <a:xfrm>
            <a:off x="6629400" y="1658938"/>
            <a:ext cx="0" cy="5199062"/>
          </a:xfrm>
          <a:prstGeom prst="line">
            <a:avLst/>
          </a:prstGeom>
          <a:noFill/>
          <a:ln w="25400">
            <a:solidFill>
              <a:srgbClr val="000070"/>
            </a:solidFill>
            <a:round/>
            <a:headEnd/>
            <a:tailEnd/>
          </a:ln>
          <a:effectLst/>
        </p:spPr>
        <p:txBody>
          <a:bodyPr wrap="none" anchor="ctr"/>
          <a:lstStyle/>
          <a:p>
            <a:pPr>
              <a:defRPr/>
            </a:pPr>
            <a:endParaRPr lang="en-US"/>
          </a:p>
        </p:txBody>
      </p:sp>
      <p:grpSp>
        <p:nvGrpSpPr>
          <p:cNvPr id="7" name="Group 11"/>
          <p:cNvGrpSpPr>
            <a:grpSpLocks/>
          </p:cNvGrpSpPr>
          <p:nvPr userDrawn="1"/>
        </p:nvGrpSpPr>
        <p:grpSpPr bwMode="auto">
          <a:xfrm>
            <a:off x="5003800" y="260350"/>
            <a:ext cx="3787775" cy="1146175"/>
            <a:chOff x="5274" y="532"/>
            <a:chExt cx="5964" cy="1804"/>
          </a:xfrm>
        </p:grpSpPr>
        <p:sp>
          <p:nvSpPr>
            <p:cNvPr id="8" name="Text Box 12"/>
            <p:cNvSpPr txBox="1">
              <a:spLocks noChangeArrowheads="1"/>
            </p:cNvSpPr>
            <p:nvPr/>
          </p:nvSpPr>
          <p:spPr bwMode="auto">
            <a:xfrm>
              <a:off x="5274" y="717"/>
              <a:ext cx="5964" cy="1619"/>
            </a:xfrm>
            <a:prstGeom prst="rect">
              <a:avLst/>
            </a:prstGeom>
            <a:solidFill>
              <a:srgbClr val="FFFFFF"/>
            </a:solidFill>
            <a:ln w="9525">
              <a:noFill/>
              <a:miter lim="800000"/>
              <a:headEnd/>
              <a:tailEnd/>
            </a:ln>
          </p:spPr>
          <p:txBody>
            <a:bodyPr lIns="0" tIns="0" rIns="0" bIns="0"/>
            <a:lstStyle/>
            <a:p>
              <a:pPr>
                <a:spcAft>
                  <a:spcPts val="1000"/>
                </a:spcAft>
                <a:defRPr/>
              </a:pPr>
              <a:endParaRPr lang="en-US" sz="1000" dirty="0">
                <a:solidFill>
                  <a:srgbClr val="000080"/>
                </a:solidFill>
                <a:latin typeface="Frutiger Roman" charset="0"/>
              </a:endParaRPr>
            </a:p>
            <a:p>
              <a:pPr>
                <a:spcBef>
                  <a:spcPts val="0"/>
                </a:spcBef>
                <a:spcAft>
                  <a:spcPts val="600"/>
                </a:spcAft>
                <a:defRPr/>
              </a:pPr>
              <a:endParaRPr lang="en-US" sz="1000" dirty="0">
                <a:solidFill>
                  <a:srgbClr val="000080"/>
                </a:solidFill>
                <a:latin typeface="Frutiger Roman" charset="0"/>
              </a:endParaRPr>
            </a:p>
            <a:p>
              <a:pPr>
                <a:spcBef>
                  <a:spcPts val="0"/>
                </a:spcBef>
                <a:spcAft>
                  <a:spcPts val="600"/>
                </a:spcAft>
                <a:defRPr/>
              </a:pPr>
              <a:r>
                <a:rPr lang="en-US" sz="1000" dirty="0">
                  <a:solidFill>
                    <a:srgbClr val="000080"/>
                  </a:solidFill>
                  <a:latin typeface="Frutiger Roman" charset="0"/>
                </a:rPr>
                <a:t>Hochschule für Angewandte Wissenschaften Hamburg</a:t>
              </a:r>
            </a:p>
            <a:p>
              <a:pPr algn="r">
                <a:spcAft>
                  <a:spcPts val="1000"/>
                </a:spcAft>
                <a:defRPr/>
              </a:pPr>
              <a:r>
                <a:rPr lang="en-US" sz="1000" i="1" dirty="0">
                  <a:solidFill>
                    <a:srgbClr val="000080"/>
                  </a:solidFill>
                  <a:latin typeface="Frutiger Roman" charset="0"/>
                </a:rPr>
                <a:t>Hamburg University of Applied Sciences</a:t>
              </a:r>
              <a:endParaRPr lang="en-US" dirty="0"/>
            </a:p>
          </p:txBody>
        </p:sp>
        <p:grpSp>
          <p:nvGrpSpPr>
            <p:cNvPr id="9" name="Group 13"/>
            <p:cNvGrpSpPr>
              <a:grpSpLocks/>
            </p:cNvGrpSpPr>
            <p:nvPr/>
          </p:nvGrpSpPr>
          <p:grpSpPr bwMode="auto">
            <a:xfrm>
              <a:off x="8901" y="546"/>
              <a:ext cx="790" cy="798"/>
              <a:chOff x="3398" y="2893"/>
              <a:chExt cx="1077" cy="1010"/>
            </a:xfrm>
          </p:grpSpPr>
          <p:grpSp>
            <p:nvGrpSpPr>
              <p:cNvPr id="10" name="Group 14"/>
              <p:cNvGrpSpPr>
                <a:grpSpLocks/>
              </p:cNvGrpSpPr>
              <p:nvPr/>
            </p:nvGrpSpPr>
            <p:grpSpPr bwMode="auto">
              <a:xfrm>
                <a:off x="3398" y="2893"/>
                <a:ext cx="1077" cy="143"/>
                <a:chOff x="3398" y="2893"/>
                <a:chExt cx="1077" cy="143"/>
              </a:xfrm>
            </p:grpSpPr>
            <p:sp>
              <p:nvSpPr>
                <p:cNvPr id="20" name="Line 15"/>
                <p:cNvSpPr>
                  <a:spLocks noChangeShapeType="1"/>
                </p:cNvSpPr>
                <p:nvPr/>
              </p:nvSpPr>
              <p:spPr bwMode="auto">
                <a:xfrm>
                  <a:off x="3688" y="3037"/>
                  <a:ext cx="787" cy="0"/>
                </a:xfrm>
                <a:prstGeom prst="line">
                  <a:avLst/>
                </a:prstGeom>
                <a:noFill/>
                <a:ln w="44450">
                  <a:solidFill>
                    <a:srgbClr val="000080"/>
                  </a:solidFill>
                  <a:round/>
                  <a:headEnd/>
                  <a:tailEnd/>
                </a:ln>
              </p:spPr>
              <p:txBody>
                <a:bodyPr/>
                <a:lstStyle/>
                <a:p>
                  <a:pPr>
                    <a:defRPr/>
                  </a:pPr>
                  <a:endParaRPr lang="en-US"/>
                </a:p>
              </p:txBody>
            </p:sp>
            <p:sp>
              <p:nvSpPr>
                <p:cNvPr id="21" name="Line 16"/>
                <p:cNvSpPr>
                  <a:spLocks noChangeShapeType="1"/>
                </p:cNvSpPr>
                <p:nvPr/>
              </p:nvSpPr>
              <p:spPr bwMode="auto">
                <a:xfrm>
                  <a:off x="3398" y="2894"/>
                  <a:ext cx="791" cy="0"/>
                </a:xfrm>
                <a:prstGeom prst="line">
                  <a:avLst/>
                </a:prstGeom>
                <a:noFill/>
                <a:ln w="44450">
                  <a:solidFill>
                    <a:srgbClr val="99CCFF"/>
                  </a:solidFill>
                  <a:round/>
                  <a:headEnd/>
                  <a:tailEnd/>
                </a:ln>
              </p:spPr>
              <p:txBody>
                <a:bodyPr/>
                <a:lstStyle/>
                <a:p>
                  <a:pPr>
                    <a:defRPr/>
                  </a:pPr>
                  <a:endParaRPr lang="en-US"/>
                </a:p>
              </p:txBody>
            </p:sp>
          </p:grpSp>
          <p:grpSp>
            <p:nvGrpSpPr>
              <p:cNvPr id="11" name="Group 17"/>
              <p:cNvGrpSpPr>
                <a:grpSpLocks/>
              </p:cNvGrpSpPr>
              <p:nvPr/>
            </p:nvGrpSpPr>
            <p:grpSpPr bwMode="auto">
              <a:xfrm>
                <a:off x="3398" y="3761"/>
                <a:ext cx="1077" cy="142"/>
                <a:chOff x="3398" y="2892"/>
                <a:chExt cx="1077" cy="142"/>
              </a:xfrm>
            </p:grpSpPr>
            <p:sp>
              <p:nvSpPr>
                <p:cNvPr id="18" name="Line 18"/>
                <p:cNvSpPr>
                  <a:spLocks noChangeShapeType="1"/>
                </p:cNvSpPr>
                <p:nvPr/>
              </p:nvSpPr>
              <p:spPr bwMode="auto">
                <a:xfrm>
                  <a:off x="3688" y="3034"/>
                  <a:ext cx="787" cy="0"/>
                </a:xfrm>
                <a:prstGeom prst="line">
                  <a:avLst/>
                </a:prstGeom>
                <a:noFill/>
                <a:ln w="44450">
                  <a:solidFill>
                    <a:srgbClr val="000080"/>
                  </a:solidFill>
                  <a:round/>
                  <a:headEnd/>
                  <a:tailEnd/>
                </a:ln>
              </p:spPr>
              <p:txBody>
                <a:bodyPr/>
                <a:lstStyle/>
                <a:p>
                  <a:pPr>
                    <a:defRPr/>
                  </a:pPr>
                  <a:endParaRPr lang="en-US"/>
                </a:p>
              </p:txBody>
            </p:sp>
            <p:sp>
              <p:nvSpPr>
                <p:cNvPr id="19" name="Line 19"/>
                <p:cNvSpPr>
                  <a:spLocks noChangeShapeType="1"/>
                </p:cNvSpPr>
                <p:nvPr/>
              </p:nvSpPr>
              <p:spPr bwMode="auto">
                <a:xfrm>
                  <a:off x="3398" y="2892"/>
                  <a:ext cx="791" cy="0"/>
                </a:xfrm>
                <a:prstGeom prst="line">
                  <a:avLst/>
                </a:prstGeom>
                <a:noFill/>
                <a:ln w="44450">
                  <a:solidFill>
                    <a:srgbClr val="99CCFF"/>
                  </a:solidFill>
                  <a:round/>
                  <a:headEnd/>
                  <a:tailEnd/>
                </a:ln>
              </p:spPr>
              <p:txBody>
                <a:bodyPr/>
                <a:lstStyle/>
                <a:p>
                  <a:pPr>
                    <a:defRPr/>
                  </a:pPr>
                  <a:endParaRPr lang="en-US"/>
                </a:p>
              </p:txBody>
            </p:sp>
          </p:grpSp>
          <p:grpSp>
            <p:nvGrpSpPr>
              <p:cNvPr id="12" name="Group 20"/>
              <p:cNvGrpSpPr>
                <a:grpSpLocks/>
              </p:cNvGrpSpPr>
              <p:nvPr/>
            </p:nvGrpSpPr>
            <p:grpSpPr bwMode="auto">
              <a:xfrm>
                <a:off x="3398" y="3479"/>
                <a:ext cx="1077" cy="142"/>
                <a:chOff x="3398" y="2893"/>
                <a:chExt cx="1077" cy="142"/>
              </a:xfrm>
            </p:grpSpPr>
            <p:sp>
              <p:nvSpPr>
                <p:cNvPr id="16" name="Line 21"/>
                <p:cNvSpPr>
                  <a:spLocks noChangeShapeType="1"/>
                </p:cNvSpPr>
                <p:nvPr/>
              </p:nvSpPr>
              <p:spPr bwMode="auto">
                <a:xfrm>
                  <a:off x="3688" y="3036"/>
                  <a:ext cx="787" cy="0"/>
                </a:xfrm>
                <a:prstGeom prst="line">
                  <a:avLst/>
                </a:prstGeom>
                <a:noFill/>
                <a:ln w="44450">
                  <a:solidFill>
                    <a:srgbClr val="000080"/>
                  </a:solidFill>
                  <a:round/>
                  <a:headEnd/>
                  <a:tailEnd/>
                </a:ln>
              </p:spPr>
              <p:txBody>
                <a:bodyPr/>
                <a:lstStyle/>
                <a:p>
                  <a:pPr>
                    <a:defRPr/>
                  </a:pPr>
                  <a:endParaRPr lang="en-US"/>
                </a:p>
              </p:txBody>
            </p:sp>
            <p:sp>
              <p:nvSpPr>
                <p:cNvPr id="17" name="Line 22"/>
                <p:cNvSpPr>
                  <a:spLocks noChangeShapeType="1"/>
                </p:cNvSpPr>
                <p:nvPr/>
              </p:nvSpPr>
              <p:spPr bwMode="auto">
                <a:xfrm>
                  <a:off x="3398" y="2893"/>
                  <a:ext cx="791" cy="0"/>
                </a:xfrm>
                <a:prstGeom prst="line">
                  <a:avLst/>
                </a:prstGeom>
                <a:noFill/>
                <a:ln w="44450">
                  <a:solidFill>
                    <a:srgbClr val="99CCFF"/>
                  </a:solidFill>
                  <a:round/>
                  <a:headEnd/>
                  <a:tailEnd/>
                </a:ln>
              </p:spPr>
              <p:txBody>
                <a:bodyPr/>
                <a:lstStyle/>
                <a:p>
                  <a:pPr>
                    <a:defRPr/>
                  </a:pPr>
                  <a:endParaRPr lang="en-US"/>
                </a:p>
              </p:txBody>
            </p:sp>
          </p:grpSp>
          <p:grpSp>
            <p:nvGrpSpPr>
              <p:cNvPr id="13" name="Group 23"/>
              <p:cNvGrpSpPr>
                <a:grpSpLocks/>
              </p:cNvGrpSpPr>
              <p:nvPr/>
            </p:nvGrpSpPr>
            <p:grpSpPr bwMode="auto">
              <a:xfrm>
                <a:off x="3398" y="3181"/>
                <a:ext cx="1077" cy="140"/>
                <a:chOff x="3398" y="2897"/>
                <a:chExt cx="1077" cy="140"/>
              </a:xfrm>
            </p:grpSpPr>
            <p:sp>
              <p:nvSpPr>
                <p:cNvPr id="14" name="Line 24"/>
                <p:cNvSpPr>
                  <a:spLocks noChangeShapeType="1"/>
                </p:cNvSpPr>
                <p:nvPr/>
              </p:nvSpPr>
              <p:spPr bwMode="auto">
                <a:xfrm>
                  <a:off x="3688" y="3037"/>
                  <a:ext cx="787" cy="0"/>
                </a:xfrm>
                <a:prstGeom prst="line">
                  <a:avLst/>
                </a:prstGeom>
                <a:noFill/>
                <a:ln w="44450">
                  <a:solidFill>
                    <a:srgbClr val="000080"/>
                  </a:solidFill>
                  <a:round/>
                  <a:headEnd/>
                  <a:tailEnd/>
                </a:ln>
              </p:spPr>
              <p:txBody>
                <a:bodyPr/>
                <a:lstStyle/>
                <a:p>
                  <a:pPr>
                    <a:defRPr/>
                  </a:pPr>
                  <a:endParaRPr lang="en-US"/>
                </a:p>
              </p:txBody>
            </p:sp>
            <p:sp>
              <p:nvSpPr>
                <p:cNvPr id="15" name="Line 25"/>
                <p:cNvSpPr>
                  <a:spLocks noChangeShapeType="1"/>
                </p:cNvSpPr>
                <p:nvPr/>
              </p:nvSpPr>
              <p:spPr bwMode="auto">
                <a:xfrm>
                  <a:off x="3398" y="2898"/>
                  <a:ext cx="791" cy="0"/>
                </a:xfrm>
                <a:prstGeom prst="line">
                  <a:avLst/>
                </a:prstGeom>
                <a:noFill/>
                <a:ln w="44450">
                  <a:solidFill>
                    <a:srgbClr val="99CCFF"/>
                  </a:solidFill>
                  <a:round/>
                  <a:headEnd/>
                  <a:tailEnd/>
                </a:ln>
              </p:spPr>
              <p:txBody>
                <a:bodyPr/>
                <a:lstStyle/>
                <a:p>
                  <a:pPr>
                    <a:defRPr/>
                  </a:pPr>
                  <a:endParaRPr lang="en-US"/>
                </a:p>
              </p:txBody>
            </p:sp>
          </p:gr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522288" y="1630363"/>
            <a:ext cx="8226425" cy="447675"/>
          </a:xfrm>
          <a:prstGeom prst="rect">
            <a:avLst/>
          </a:prstGeom>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a:xfrm>
            <a:off x="519113" y="2200275"/>
            <a:ext cx="8229600" cy="4108450"/>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1313" y="1630363"/>
            <a:ext cx="2057400" cy="4678362"/>
          </a:xfrm>
          <a:prstGeom prst="rect">
            <a:avLst/>
          </a:prstGeo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519113" y="1630363"/>
            <a:ext cx="6019800" cy="4678362"/>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22288" y="1630363"/>
            <a:ext cx="8226425" cy="447675"/>
          </a:xfrm>
          <a:prstGeom prst="rect">
            <a:avLst/>
          </a:prstGeom>
        </p:spPr>
        <p:txBody>
          <a:bodyPr/>
          <a:lstStyle/>
          <a:p>
            <a:r>
              <a:rPr lang="de-DE"/>
              <a:t>Titelmasterformat durch Klicken bearbeiten</a:t>
            </a:r>
            <a:endParaRPr lang="en-US"/>
          </a:p>
        </p:txBody>
      </p:sp>
      <p:sp>
        <p:nvSpPr>
          <p:cNvPr id="3" name="Textplatzhalter 2"/>
          <p:cNvSpPr>
            <a:spLocks noGrp="1"/>
          </p:cNvSpPr>
          <p:nvPr>
            <p:ph type="body" sz="half" idx="1"/>
          </p:nvPr>
        </p:nvSpPr>
        <p:spPr>
          <a:xfrm>
            <a:off x="519113" y="2200275"/>
            <a:ext cx="4038600" cy="4108450"/>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710113" y="2200275"/>
            <a:ext cx="4038600" cy="4108450"/>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19113" y="2200277"/>
            <a:ext cx="8228012" cy="41068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1" y="2130427"/>
            <a:ext cx="77724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ES_tradnl"/>
          </a:p>
        </p:txBody>
      </p:sp>
    </p:spTree>
    <p:extLst>
      <p:ext uri="{BB962C8B-B14F-4D97-AF65-F5344CB8AC3E}">
        <p14:creationId xmlns:p14="http://schemas.microsoft.com/office/powerpoint/2010/main" val="2221478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extLst>
      <p:ext uri="{BB962C8B-B14F-4D97-AF65-F5344CB8AC3E}">
        <p14:creationId xmlns:p14="http://schemas.microsoft.com/office/powerpoint/2010/main" val="3307591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889242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519113" y="2200277"/>
            <a:ext cx="4037012" cy="410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4708525" y="2200277"/>
            <a:ext cx="4038600" cy="410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extLst>
      <p:ext uri="{BB962C8B-B14F-4D97-AF65-F5344CB8AC3E}">
        <p14:creationId xmlns:p14="http://schemas.microsoft.com/office/powerpoint/2010/main" val="763092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extLst>
      <p:ext uri="{BB962C8B-B14F-4D97-AF65-F5344CB8AC3E}">
        <p14:creationId xmlns:p14="http://schemas.microsoft.com/office/powerpoint/2010/main" val="221938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Tree>
    <p:extLst>
      <p:ext uri="{BB962C8B-B14F-4D97-AF65-F5344CB8AC3E}">
        <p14:creationId xmlns:p14="http://schemas.microsoft.com/office/powerpoint/2010/main" val="302506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22288" y="1630363"/>
            <a:ext cx="8226425" cy="447675"/>
          </a:xfrm>
          <a:prstGeom prst="rect">
            <a:avLst/>
          </a:prstGeom>
        </p:spPr>
        <p:txBody>
          <a:bodyPr/>
          <a:lstStyle>
            <a:lvl1pPr>
              <a:defRPr>
                <a:latin typeface="Arial" pitchFamily="34" charset="0"/>
                <a:cs typeface="Arial" pitchFamily="34" charset="0"/>
              </a:defRPr>
            </a:lvl1pPr>
          </a:lstStyle>
          <a:p>
            <a:r>
              <a:rPr lang="de-DE" dirty="0"/>
              <a:t>Titelmasterformat durch Klicken bearbeiten</a:t>
            </a:r>
            <a:endParaRPr lang="en-US" dirty="0"/>
          </a:p>
        </p:txBody>
      </p:sp>
      <p:sp>
        <p:nvSpPr>
          <p:cNvPr id="3" name="Inhaltsplatzhalter 2"/>
          <p:cNvSpPr>
            <a:spLocks noGrp="1"/>
          </p:cNvSpPr>
          <p:nvPr>
            <p:ph idx="1"/>
          </p:nvPr>
        </p:nvSpPr>
        <p:spPr>
          <a:xfrm>
            <a:off x="519113" y="2200275"/>
            <a:ext cx="8229600" cy="410845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960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118683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48898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extLst>
      <p:ext uri="{BB962C8B-B14F-4D97-AF65-F5344CB8AC3E}">
        <p14:creationId xmlns:p14="http://schemas.microsoft.com/office/powerpoint/2010/main" val="2997823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91313" y="1630365"/>
            <a:ext cx="2055812" cy="467677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519114" y="1630365"/>
            <a:ext cx="6019800" cy="46767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extLst>
      <p:ext uri="{BB962C8B-B14F-4D97-AF65-F5344CB8AC3E}">
        <p14:creationId xmlns:p14="http://schemas.microsoft.com/office/powerpoint/2010/main" val="3527497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22289" y="1630365"/>
            <a:ext cx="8224837" cy="446087"/>
          </a:xfrm>
        </p:spPr>
        <p:txBody>
          <a:bodyPr/>
          <a:lstStyle/>
          <a:p>
            <a:r>
              <a:rPr lang="es-ES"/>
              <a:t>Haga clic para modificar el estilo de título del patrón</a:t>
            </a:r>
            <a:endParaRPr lang="es-ES_tradnl"/>
          </a:p>
        </p:txBody>
      </p:sp>
      <p:sp>
        <p:nvSpPr>
          <p:cNvPr id="3" name="2 Marcador de texto"/>
          <p:cNvSpPr>
            <a:spLocks noGrp="1"/>
          </p:cNvSpPr>
          <p:nvPr>
            <p:ph type="body" sz="half" idx="1"/>
          </p:nvPr>
        </p:nvSpPr>
        <p:spPr>
          <a:xfrm>
            <a:off x="519113" y="2200277"/>
            <a:ext cx="4037012" cy="41068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4708525" y="2200277"/>
            <a:ext cx="4038600" cy="41068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extLst>
      <p:ext uri="{BB962C8B-B14F-4D97-AF65-F5344CB8AC3E}">
        <p14:creationId xmlns:p14="http://schemas.microsoft.com/office/powerpoint/2010/main" val="1364511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522289" y="1630365"/>
            <a:ext cx="8224837" cy="446087"/>
          </a:xfrm>
        </p:spPr>
        <p:txBody>
          <a:bodyPr/>
          <a:lstStyle/>
          <a:p>
            <a:r>
              <a:rPr lang="es-ES"/>
              <a:t>Haga clic para modificar el estilo de título del patrón</a:t>
            </a:r>
            <a:endParaRPr lang="es-ES_tradnl"/>
          </a:p>
        </p:txBody>
      </p:sp>
      <p:sp>
        <p:nvSpPr>
          <p:cNvPr id="3" name="2 Marcador de texto"/>
          <p:cNvSpPr>
            <a:spLocks noGrp="1"/>
          </p:cNvSpPr>
          <p:nvPr>
            <p:ph type="body" sz="half" idx="1"/>
          </p:nvPr>
        </p:nvSpPr>
        <p:spPr>
          <a:xfrm>
            <a:off x="519113" y="2200277"/>
            <a:ext cx="4037012" cy="41068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quarter" idx="2"/>
          </p:nvPr>
        </p:nvSpPr>
        <p:spPr>
          <a:xfrm>
            <a:off x="4708525" y="2200275"/>
            <a:ext cx="4038600" cy="19764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contenido"/>
          <p:cNvSpPr>
            <a:spLocks noGrp="1"/>
          </p:cNvSpPr>
          <p:nvPr>
            <p:ph sz="quarter" idx="3"/>
          </p:nvPr>
        </p:nvSpPr>
        <p:spPr>
          <a:xfrm>
            <a:off x="4708525" y="4329115"/>
            <a:ext cx="4038600" cy="19780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extLst>
      <p:ext uri="{BB962C8B-B14F-4D97-AF65-F5344CB8AC3E}">
        <p14:creationId xmlns:p14="http://schemas.microsoft.com/office/powerpoint/2010/main" val="1358809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22289" y="1630365"/>
            <a:ext cx="8224837" cy="446087"/>
          </a:xfrm>
        </p:spPr>
        <p:txBody>
          <a:bodyPr/>
          <a:lstStyle/>
          <a:p>
            <a:r>
              <a:rPr lang="de-DE"/>
              <a:t>Titelmasterformat durch Klicken bearbeiten</a:t>
            </a:r>
          </a:p>
        </p:txBody>
      </p:sp>
      <p:sp>
        <p:nvSpPr>
          <p:cNvPr id="3" name="Inhaltsplatzhalter 2"/>
          <p:cNvSpPr>
            <a:spLocks noGrp="1"/>
          </p:cNvSpPr>
          <p:nvPr>
            <p:ph idx="1"/>
          </p:nvPr>
        </p:nvSpPr>
        <p:spPr>
          <a:xfrm>
            <a:off x="519113" y="2200277"/>
            <a:ext cx="8228012" cy="41068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00079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519113" y="1630365"/>
            <a:ext cx="8228012" cy="467677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65339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0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endParaRPr lang="en-US"/>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22288" y="1630363"/>
            <a:ext cx="8226425" cy="447675"/>
          </a:xfrm>
          <a:prstGeom prst="rect">
            <a:avLst/>
          </a:prstGeom>
        </p:spPr>
        <p:txBody>
          <a:bodyPr/>
          <a:lstStyle/>
          <a:p>
            <a:r>
              <a:rPr lang="de-DE"/>
              <a:t>Titelmasterformat durch Klicken bearbeiten</a:t>
            </a:r>
            <a:endParaRPr lang="en-US"/>
          </a:p>
        </p:txBody>
      </p:sp>
      <p:sp>
        <p:nvSpPr>
          <p:cNvPr id="3" name="Inhaltsplatzhalter 2"/>
          <p:cNvSpPr>
            <a:spLocks noGrp="1"/>
          </p:cNvSpPr>
          <p:nvPr>
            <p:ph sz="half" idx="1"/>
          </p:nvPr>
        </p:nvSpPr>
        <p:spPr>
          <a:xfrm>
            <a:off x="519113" y="2200275"/>
            <a:ext cx="4038600" cy="41084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710113" y="2200275"/>
            <a:ext cx="4038600" cy="41084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22288" y="1630363"/>
            <a:ext cx="8226425" cy="447675"/>
          </a:xfrm>
          <a:prstGeom prst="rect">
            <a:avLst/>
          </a:prstGeom>
        </p:spPr>
        <p:txBody>
          <a:bodyPr/>
          <a:lstStyle/>
          <a:p>
            <a:r>
              <a:rPr lang="de-DE"/>
              <a:t>Titelmasterformat durch Klicken bearbeiten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endParaRPr lang="en-US"/>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endParaRPr lang="en-US"/>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6" name="Line 4"/>
          <p:cNvSpPr>
            <a:spLocks noChangeShapeType="1"/>
          </p:cNvSpPr>
          <p:nvPr userDrawn="1"/>
        </p:nvSpPr>
        <p:spPr bwMode="auto">
          <a:xfrm>
            <a:off x="0" y="6381750"/>
            <a:ext cx="615950" cy="0"/>
          </a:xfrm>
          <a:prstGeom prst="line">
            <a:avLst/>
          </a:prstGeom>
          <a:noFill/>
          <a:ln w="19050">
            <a:solidFill>
              <a:schemeClr val="tx1"/>
            </a:solidFill>
            <a:round/>
            <a:headEnd/>
            <a:tailEnd/>
          </a:ln>
          <a:effectLst/>
        </p:spPr>
        <p:txBody>
          <a:bodyPr wrap="none" anchor="ctr"/>
          <a:lstStyle/>
          <a:p>
            <a:pPr>
              <a:defRPr/>
            </a:pPr>
            <a:endParaRPr lang="en-US"/>
          </a:p>
        </p:txBody>
      </p:sp>
      <p:sp>
        <p:nvSpPr>
          <p:cNvPr id="33797" name="Rectangle 5"/>
          <p:cNvSpPr>
            <a:spLocks noChangeArrowheads="1"/>
          </p:cNvSpPr>
          <p:nvPr/>
        </p:nvSpPr>
        <p:spPr bwMode="auto">
          <a:xfrm>
            <a:off x="2700338" y="6427788"/>
            <a:ext cx="3228975" cy="457200"/>
          </a:xfrm>
          <a:prstGeom prst="rect">
            <a:avLst/>
          </a:prstGeom>
          <a:noFill/>
          <a:ln w="9525">
            <a:noFill/>
            <a:miter lim="800000"/>
            <a:headEnd/>
            <a:tailEnd/>
          </a:ln>
          <a:effectLst/>
        </p:spPr>
        <p:txBody>
          <a:bodyPr lIns="91428" tIns="45715" rIns="91428" bIns="45715"/>
          <a:lstStyle/>
          <a:p>
            <a:pPr algn="ctr">
              <a:defRPr/>
            </a:pPr>
            <a:r>
              <a:rPr lang="de-DE" sz="1000" dirty="0">
                <a:solidFill>
                  <a:srgbClr val="000000"/>
                </a:solidFill>
                <a:latin typeface="Arial" pitchFamily="34" charset="0"/>
                <a:cs typeface="Arial" pitchFamily="34" charset="0"/>
              </a:rPr>
              <a:t>SAWE 2024</a:t>
            </a:r>
          </a:p>
          <a:p>
            <a:pPr algn="ctr">
              <a:defRPr/>
            </a:pPr>
            <a:r>
              <a:rPr lang="de-DE" sz="1000" dirty="0">
                <a:solidFill>
                  <a:srgbClr val="000000"/>
                </a:solidFill>
                <a:latin typeface="Arial" pitchFamily="34" charset="0"/>
                <a:cs typeface="Arial" pitchFamily="34" charset="0"/>
              </a:rPr>
              <a:t>Online, 2024-05-22</a:t>
            </a:r>
          </a:p>
        </p:txBody>
      </p:sp>
      <p:pic>
        <p:nvPicPr>
          <p:cNvPr id="3076" name="Picture 6" descr="logoAero_l"/>
          <p:cNvPicPr>
            <a:picLocks noChangeAspect="1" noChangeArrowheads="1"/>
          </p:cNvPicPr>
          <p:nvPr userDrawn="1"/>
        </p:nvPicPr>
        <p:blipFill>
          <a:blip r:embed="rId15" cstate="print"/>
          <a:srcRect/>
          <a:stretch>
            <a:fillRect/>
          </a:stretch>
        </p:blipFill>
        <p:spPr bwMode="auto">
          <a:xfrm>
            <a:off x="8496300" y="6464300"/>
            <a:ext cx="504825" cy="312738"/>
          </a:xfrm>
          <a:prstGeom prst="rect">
            <a:avLst/>
          </a:prstGeom>
          <a:noFill/>
          <a:ln w="9525">
            <a:noFill/>
            <a:miter lim="800000"/>
            <a:headEnd/>
            <a:tailEnd/>
          </a:ln>
        </p:spPr>
      </p:pic>
      <p:sp>
        <p:nvSpPr>
          <p:cNvPr id="33799" name="Rectangle 7"/>
          <p:cNvSpPr>
            <a:spLocks noChangeArrowheads="1"/>
          </p:cNvSpPr>
          <p:nvPr userDrawn="1"/>
        </p:nvSpPr>
        <p:spPr bwMode="auto">
          <a:xfrm>
            <a:off x="395288" y="6427788"/>
            <a:ext cx="3671887" cy="385762"/>
          </a:xfrm>
          <a:prstGeom prst="rect">
            <a:avLst/>
          </a:prstGeom>
          <a:noFill/>
          <a:ln w="9525">
            <a:noFill/>
            <a:miter lim="800000"/>
            <a:headEnd/>
            <a:tailEnd/>
          </a:ln>
          <a:effectLst/>
        </p:spPr>
        <p:txBody>
          <a:bodyPr lIns="91428" tIns="45715" rIns="91428" bIns="45715"/>
          <a:lstStyle/>
          <a:p>
            <a:pPr>
              <a:defRPr/>
            </a:pPr>
            <a:r>
              <a:rPr lang="de-DE" sz="1000" dirty="0">
                <a:solidFill>
                  <a:srgbClr val="000000"/>
                </a:solidFill>
                <a:latin typeface="Arial" pitchFamily="34" charset="0"/>
                <a:cs typeface="Arial" pitchFamily="34" charset="0"/>
              </a:rPr>
              <a:t>Dieter Scholz</a:t>
            </a:r>
          </a:p>
          <a:p>
            <a:pPr>
              <a:defRPr/>
            </a:pPr>
            <a:r>
              <a:rPr lang="en-US" sz="1000" noProof="0" dirty="0">
                <a:solidFill>
                  <a:srgbClr val="000000"/>
                </a:solidFill>
                <a:latin typeface="Arial" pitchFamily="34" charset="0"/>
                <a:cs typeface="Arial" pitchFamily="34" charset="0"/>
              </a:rPr>
              <a:t>Operating Empty Mass Estimation</a:t>
            </a:r>
            <a:endParaRPr lang="de-DE" sz="1000" noProof="0" dirty="0">
              <a:solidFill>
                <a:srgbClr val="000000"/>
              </a:solidFill>
              <a:latin typeface="Arial" pitchFamily="34" charset="0"/>
              <a:cs typeface="Arial" pitchFamily="34" charset="0"/>
            </a:endParaRPr>
          </a:p>
        </p:txBody>
      </p:sp>
      <p:sp>
        <p:nvSpPr>
          <p:cNvPr id="33804" name="Line 12"/>
          <p:cNvSpPr>
            <a:spLocks noChangeShapeType="1"/>
          </p:cNvSpPr>
          <p:nvPr userDrawn="1"/>
        </p:nvSpPr>
        <p:spPr bwMode="auto">
          <a:xfrm>
            <a:off x="0" y="908050"/>
            <a:ext cx="615950" cy="0"/>
          </a:xfrm>
          <a:prstGeom prst="line">
            <a:avLst/>
          </a:prstGeom>
          <a:noFill/>
          <a:ln w="90043">
            <a:solidFill>
              <a:srgbClr val="A3A3A3"/>
            </a:solidFill>
            <a:round/>
            <a:headEnd/>
            <a:tailEnd/>
          </a:ln>
          <a:effectLst/>
        </p:spPr>
        <p:txBody>
          <a:bodyPr wrap="none" anchor="ctr"/>
          <a:lstStyle/>
          <a:p>
            <a:pPr>
              <a:defRPr/>
            </a:pPr>
            <a:endParaRPr lang="en-US"/>
          </a:p>
        </p:txBody>
      </p:sp>
      <p:sp>
        <p:nvSpPr>
          <p:cNvPr id="33805" name="Line 13"/>
          <p:cNvSpPr>
            <a:spLocks noChangeShapeType="1"/>
          </p:cNvSpPr>
          <p:nvPr userDrawn="1"/>
        </p:nvSpPr>
        <p:spPr bwMode="auto">
          <a:xfrm>
            <a:off x="615950" y="908050"/>
            <a:ext cx="8528050" cy="0"/>
          </a:xfrm>
          <a:prstGeom prst="line">
            <a:avLst/>
          </a:prstGeom>
          <a:noFill/>
          <a:ln w="90043">
            <a:solidFill>
              <a:srgbClr val="000070"/>
            </a:solidFill>
            <a:round/>
            <a:headEnd/>
            <a:tailEnd/>
          </a:ln>
          <a:effectLst/>
        </p:spPr>
        <p:txBody>
          <a:bodyPr wrap="none" anchor="ctr"/>
          <a:lstStyle/>
          <a:p>
            <a:pPr>
              <a:defRPr/>
            </a:pPr>
            <a:endParaRPr lang="en-US"/>
          </a:p>
        </p:txBody>
      </p:sp>
      <p:sp>
        <p:nvSpPr>
          <p:cNvPr id="33807" name="Rectangle 15"/>
          <p:cNvSpPr>
            <a:spLocks noChangeArrowheads="1"/>
          </p:cNvSpPr>
          <p:nvPr/>
        </p:nvSpPr>
        <p:spPr bwMode="auto">
          <a:xfrm>
            <a:off x="5651500" y="6427788"/>
            <a:ext cx="2808288" cy="457200"/>
          </a:xfrm>
          <a:prstGeom prst="rect">
            <a:avLst/>
          </a:prstGeom>
          <a:noFill/>
          <a:ln w="9525">
            <a:noFill/>
            <a:miter lim="800000"/>
            <a:headEnd/>
            <a:tailEnd/>
          </a:ln>
          <a:effectLst/>
        </p:spPr>
        <p:txBody>
          <a:bodyPr lIns="91428" tIns="45715" rIns="91428" bIns="45715"/>
          <a:lstStyle/>
          <a:p>
            <a:pPr algn="r">
              <a:defRPr/>
            </a:pPr>
            <a:r>
              <a:rPr lang="de-DE" sz="1000" dirty="0">
                <a:solidFill>
                  <a:srgbClr val="000000"/>
                </a:solidFill>
                <a:latin typeface="Arial" pitchFamily="34" charset="0"/>
                <a:cs typeface="Arial" pitchFamily="34" charset="0"/>
              </a:rPr>
              <a:t>Page </a:t>
            </a:r>
            <a:fld id="{CBE85A50-B7B8-4500-84F1-059A2D37F430}" type="slidenum">
              <a:rPr lang="de-DE" sz="1000">
                <a:solidFill>
                  <a:srgbClr val="000000"/>
                </a:solidFill>
                <a:latin typeface="Arial" pitchFamily="34" charset="0"/>
                <a:cs typeface="Arial" pitchFamily="34" charset="0"/>
              </a:rPr>
              <a:pPr algn="r">
                <a:defRPr/>
              </a:pPr>
              <a:t>‹Nr.›</a:t>
            </a:fld>
            <a:endParaRPr lang="de-DE" sz="1000" dirty="0">
              <a:solidFill>
                <a:srgbClr val="000000"/>
              </a:solidFill>
              <a:latin typeface="Arial" pitchFamily="34" charset="0"/>
              <a:cs typeface="Arial" pitchFamily="34" charset="0"/>
            </a:endParaRPr>
          </a:p>
          <a:p>
            <a:pPr algn="r">
              <a:defRPr/>
            </a:pPr>
            <a:r>
              <a:rPr lang="de-DE" sz="1000" dirty="0">
                <a:solidFill>
                  <a:srgbClr val="000000"/>
                </a:solidFill>
                <a:latin typeface="Arial" pitchFamily="34" charset="0"/>
                <a:cs typeface="Arial" pitchFamily="34" charset="0"/>
              </a:rPr>
              <a:t>Aircraft Design and Systems Group (AERO)</a:t>
            </a:r>
          </a:p>
        </p:txBody>
      </p:sp>
      <p:sp>
        <p:nvSpPr>
          <p:cNvPr id="33810" name="Line 18"/>
          <p:cNvSpPr>
            <a:spLocks noChangeShapeType="1"/>
          </p:cNvSpPr>
          <p:nvPr userDrawn="1"/>
        </p:nvSpPr>
        <p:spPr bwMode="auto">
          <a:xfrm>
            <a:off x="0" y="6381750"/>
            <a:ext cx="9144000" cy="0"/>
          </a:xfrm>
          <a:prstGeom prst="line">
            <a:avLst/>
          </a:prstGeom>
          <a:noFill/>
          <a:ln w="25400">
            <a:solidFill>
              <a:srgbClr val="000070"/>
            </a:solidFill>
            <a:round/>
            <a:headEnd/>
            <a:tailEnd/>
          </a:ln>
          <a:effectLst/>
        </p:spPr>
        <p:txBody>
          <a:bodyPr wrap="none" anchor="ctr"/>
          <a:lstStyle/>
          <a:p>
            <a:pPr>
              <a:defRPr/>
            </a:pPr>
            <a:endParaRPr lang="en-US"/>
          </a:p>
        </p:txBody>
      </p:sp>
      <p:pic>
        <p:nvPicPr>
          <p:cNvPr id="28" name="Grafik 27" descr="logoHAW_L.png"/>
          <p:cNvPicPr>
            <a:picLocks noChangeAspect="1"/>
          </p:cNvPicPr>
          <p:nvPr userDrawn="1"/>
        </p:nvPicPr>
        <p:blipFill>
          <a:blip r:embed="rId16" cstate="print"/>
          <a:stretch>
            <a:fillRect/>
          </a:stretch>
        </p:blipFill>
        <p:spPr>
          <a:xfrm>
            <a:off x="7184799" y="100410"/>
            <a:ext cx="1809750" cy="663575"/>
          </a:xfrm>
          <a:prstGeom prst="rect">
            <a:avLst/>
          </a:prstGeom>
        </p:spPr>
      </p:pic>
    </p:spTree>
  </p:cSld>
  <p:clrMap bg1="lt1" tx1="dk1" bg2="lt2" tx2="dk2" accent1="accent1" accent2="accent2" accent3="accent3" accent4="accent4" accent5="accent5" accent6="accent6" hlink="hlink" folHlink="folHlink"/>
  <p:sldLayoutIdLst>
    <p:sldLayoutId id="2147483908"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9" r:id="rId13"/>
  </p:sldLayoutIdLst>
  <p:txStyles>
    <p:titleStyle>
      <a:lvl1pPr algn="l" rtl="0" eaLnBrk="0" fontAlgn="base" hangingPunct="0">
        <a:spcBef>
          <a:spcPct val="0"/>
        </a:spcBef>
        <a:spcAft>
          <a:spcPct val="0"/>
        </a:spcAft>
        <a:defRPr sz="1600" b="1">
          <a:solidFill>
            <a:srgbClr val="000000"/>
          </a:solidFill>
          <a:latin typeface="Arial" pitchFamily="34" charset="0"/>
          <a:ea typeface="+mj-ea"/>
          <a:cs typeface="Arial" pitchFamily="34" charset="0"/>
        </a:defRPr>
      </a:lvl1pPr>
      <a:lvl2pPr algn="l" rtl="0" eaLnBrk="0" fontAlgn="base" hangingPunct="0">
        <a:spcBef>
          <a:spcPct val="0"/>
        </a:spcBef>
        <a:spcAft>
          <a:spcPct val="0"/>
        </a:spcAft>
        <a:defRPr sz="1600" b="1">
          <a:solidFill>
            <a:srgbClr val="000000"/>
          </a:solidFill>
          <a:latin typeface="Arial" pitchFamily="34" charset="0"/>
          <a:cs typeface="Arial" pitchFamily="34" charset="0"/>
        </a:defRPr>
      </a:lvl2pPr>
      <a:lvl3pPr algn="l" rtl="0" eaLnBrk="0" fontAlgn="base" hangingPunct="0">
        <a:spcBef>
          <a:spcPct val="0"/>
        </a:spcBef>
        <a:spcAft>
          <a:spcPct val="0"/>
        </a:spcAft>
        <a:defRPr sz="1600" b="1">
          <a:solidFill>
            <a:srgbClr val="000000"/>
          </a:solidFill>
          <a:latin typeface="Arial" pitchFamily="34" charset="0"/>
          <a:cs typeface="Arial" pitchFamily="34" charset="0"/>
        </a:defRPr>
      </a:lvl3pPr>
      <a:lvl4pPr algn="l" rtl="0" eaLnBrk="0" fontAlgn="base" hangingPunct="0">
        <a:spcBef>
          <a:spcPct val="0"/>
        </a:spcBef>
        <a:spcAft>
          <a:spcPct val="0"/>
        </a:spcAft>
        <a:defRPr sz="1600" b="1">
          <a:solidFill>
            <a:srgbClr val="000000"/>
          </a:solidFill>
          <a:latin typeface="Arial" pitchFamily="34" charset="0"/>
          <a:cs typeface="Arial" pitchFamily="34" charset="0"/>
        </a:defRPr>
      </a:lvl4pPr>
      <a:lvl5pPr algn="l" rtl="0" eaLnBrk="0" fontAlgn="base" hangingPunct="0">
        <a:spcBef>
          <a:spcPct val="0"/>
        </a:spcBef>
        <a:spcAft>
          <a:spcPct val="0"/>
        </a:spcAft>
        <a:defRPr sz="1600" b="1">
          <a:solidFill>
            <a:srgbClr val="000000"/>
          </a:solidFill>
          <a:latin typeface="Arial" pitchFamily="34" charset="0"/>
          <a:cs typeface="Arial" pitchFamily="34" charset="0"/>
        </a:defRPr>
      </a:lvl5pPr>
      <a:lvl6pPr marL="457200" algn="l" rtl="0" fontAlgn="base">
        <a:spcBef>
          <a:spcPct val="0"/>
        </a:spcBef>
        <a:spcAft>
          <a:spcPct val="0"/>
        </a:spcAft>
        <a:defRPr sz="1600" b="1">
          <a:solidFill>
            <a:srgbClr val="000000"/>
          </a:solidFill>
          <a:latin typeface="HAW Frutiger Next Regular" pitchFamily="2" charset="0"/>
        </a:defRPr>
      </a:lvl6pPr>
      <a:lvl7pPr marL="914400" algn="l" rtl="0" fontAlgn="base">
        <a:spcBef>
          <a:spcPct val="0"/>
        </a:spcBef>
        <a:spcAft>
          <a:spcPct val="0"/>
        </a:spcAft>
        <a:defRPr sz="1600" b="1">
          <a:solidFill>
            <a:srgbClr val="000000"/>
          </a:solidFill>
          <a:latin typeface="HAW Frutiger Next Regular" pitchFamily="2" charset="0"/>
        </a:defRPr>
      </a:lvl7pPr>
      <a:lvl8pPr marL="1371600" algn="l" rtl="0" fontAlgn="base">
        <a:spcBef>
          <a:spcPct val="0"/>
        </a:spcBef>
        <a:spcAft>
          <a:spcPct val="0"/>
        </a:spcAft>
        <a:defRPr sz="1600" b="1">
          <a:solidFill>
            <a:srgbClr val="000000"/>
          </a:solidFill>
          <a:latin typeface="HAW Frutiger Next Regular" pitchFamily="2" charset="0"/>
        </a:defRPr>
      </a:lvl8pPr>
      <a:lvl9pPr marL="1828800" algn="l" rtl="0" fontAlgn="base">
        <a:spcBef>
          <a:spcPct val="0"/>
        </a:spcBef>
        <a:spcAft>
          <a:spcPct val="0"/>
        </a:spcAft>
        <a:defRPr sz="1600" b="1">
          <a:solidFill>
            <a:srgbClr val="000000"/>
          </a:solidFill>
          <a:latin typeface="HAW Frutiger Next Regular" pitchFamily="2" charset="0"/>
        </a:defRPr>
      </a:lvl9pPr>
    </p:titleStyle>
    <p:bodyStyle>
      <a:lvl1pPr marL="342900" indent="-342900" algn="l" rtl="0" eaLnBrk="0" fontAlgn="base" hangingPunct="0">
        <a:spcBef>
          <a:spcPct val="20000"/>
        </a:spcBef>
        <a:spcAft>
          <a:spcPct val="0"/>
        </a:spcAft>
        <a:buFont typeface="Wingdings" pitchFamily="2" charset="2"/>
        <a:buChar char="§"/>
        <a:defRPr sz="1600">
          <a:solidFill>
            <a:srgbClr val="000000"/>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1400">
          <a:solidFill>
            <a:srgbClr val="000000"/>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1200" b="1">
          <a:solidFill>
            <a:srgbClr val="000000"/>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1200" b="1">
          <a:solidFill>
            <a:srgbClr val="000000"/>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1200" b="1">
          <a:solidFill>
            <a:srgbClr val="000000"/>
          </a:solidFill>
          <a:latin typeface="Arial" pitchFamily="34" charset="0"/>
          <a:cs typeface="Arial" pitchFamily="34" charset="0"/>
        </a:defRPr>
      </a:lvl5pPr>
      <a:lvl6pPr marL="2514600" indent="-228600" algn="l" rtl="0" fontAlgn="base">
        <a:spcBef>
          <a:spcPct val="20000"/>
        </a:spcBef>
        <a:spcAft>
          <a:spcPct val="0"/>
        </a:spcAft>
        <a:defRPr sz="1200" b="1">
          <a:solidFill>
            <a:srgbClr val="000000"/>
          </a:solidFill>
          <a:latin typeface="+mn-lt"/>
        </a:defRPr>
      </a:lvl6pPr>
      <a:lvl7pPr marL="2971800" indent="-228600" algn="l" rtl="0" fontAlgn="base">
        <a:spcBef>
          <a:spcPct val="20000"/>
        </a:spcBef>
        <a:spcAft>
          <a:spcPct val="0"/>
        </a:spcAft>
        <a:defRPr sz="1200" b="1">
          <a:solidFill>
            <a:srgbClr val="000000"/>
          </a:solidFill>
          <a:latin typeface="+mn-lt"/>
        </a:defRPr>
      </a:lvl7pPr>
      <a:lvl8pPr marL="3429000" indent="-228600" algn="l" rtl="0" fontAlgn="base">
        <a:spcBef>
          <a:spcPct val="20000"/>
        </a:spcBef>
        <a:spcAft>
          <a:spcPct val="0"/>
        </a:spcAft>
        <a:defRPr sz="1200" b="1">
          <a:solidFill>
            <a:srgbClr val="000000"/>
          </a:solidFill>
          <a:latin typeface="+mn-lt"/>
        </a:defRPr>
      </a:lvl8pPr>
      <a:lvl9pPr marL="3886200" indent="-228600" algn="l" rtl="0" fontAlgn="base">
        <a:spcBef>
          <a:spcPct val="20000"/>
        </a:spcBef>
        <a:spcAft>
          <a:spcPct val="0"/>
        </a:spcAft>
        <a:defRPr sz="1200"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18" cstate="print"/>
          <a:srcRect/>
          <a:stretch>
            <a:fillRect/>
          </a:stretch>
        </p:blipFill>
        <p:spPr bwMode="auto">
          <a:xfrm>
            <a:off x="8496301" y="6464300"/>
            <a:ext cx="504825" cy="312738"/>
          </a:xfrm>
          <a:prstGeom prst="rect">
            <a:avLst/>
          </a:prstGeom>
          <a:noFill/>
          <a:ln w="9525">
            <a:noFill/>
            <a:round/>
            <a:headEnd/>
            <a:tailEnd/>
          </a:ln>
        </p:spPr>
      </p:pic>
      <p:sp>
        <p:nvSpPr>
          <p:cNvPr id="4101" name="Rectangle 5"/>
          <p:cNvSpPr>
            <a:spLocks noGrp="1" noChangeArrowheads="1"/>
          </p:cNvSpPr>
          <p:nvPr>
            <p:ph type="title"/>
          </p:nvPr>
        </p:nvSpPr>
        <p:spPr bwMode="auto">
          <a:xfrm>
            <a:off x="522289" y="1630365"/>
            <a:ext cx="8224837" cy="446087"/>
          </a:xfrm>
          <a:prstGeom prst="rect">
            <a:avLst/>
          </a:prstGeom>
          <a:noFill/>
          <a:ln w="9525">
            <a:noFill/>
            <a:round/>
            <a:headEnd/>
            <a:tailEnd/>
          </a:ln>
        </p:spPr>
        <p:txBody>
          <a:bodyPr vert="horz" wrap="square" lIns="91440" tIns="45720" rIns="91440" bIns="45720" numCol="1" anchor="ctr" anchorCtr="0" compatLnSpc="1">
            <a:prstTxWarp prst="textNoShape">
              <a:avLst/>
            </a:prstTxWarp>
          </a:bodyPr>
          <a:lstStyle/>
          <a:p>
            <a:pPr lvl="0"/>
            <a:r>
              <a:rPr lang="en-GB"/>
              <a:t>Klicken Sie, um das Format des Titeltextes zu bearbeiten</a:t>
            </a:r>
          </a:p>
        </p:txBody>
      </p:sp>
      <p:sp>
        <p:nvSpPr>
          <p:cNvPr id="3" name="Line 6"/>
          <p:cNvSpPr>
            <a:spLocks noChangeShapeType="1"/>
          </p:cNvSpPr>
          <p:nvPr/>
        </p:nvSpPr>
        <p:spPr bwMode="auto">
          <a:xfrm>
            <a:off x="1" y="755650"/>
            <a:ext cx="638175" cy="0"/>
          </a:xfrm>
          <a:prstGeom prst="line">
            <a:avLst/>
          </a:prstGeom>
          <a:noFill/>
          <a:ln w="90000">
            <a:solidFill>
              <a:srgbClr val="A3A3A3"/>
            </a:solidFill>
            <a:miter lim="800000"/>
            <a:headEnd/>
            <a:tailEnd/>
          </a:ln>
          <a:effectLst/>
        </p:spPr>
        <p:txBody>
          <a:bodyPr/>
          <a:lstStyle/>
          <a:p>
            <a:pPr eaLnBrk="0" hangingPunct="0">
              <a:buClr>
                <a:srgbClr val="000000"/>
              </a:buClr>
              <a:buSzPct val="100000"/>
              <a:buFont typeface="Times New Roman" pitchFamily="18" charset="0"/>
              <a:buNone/>
              <a:defRPr/>
            </a:pPr>
            <a:endParaRPr lang="es-ES_tradnl">
              <a:latin typeface="HAW Frutiger Next Regular" pitchFamily="2" charset="0"/>
              <a:cs typeface="+mn-cs"/>
            </a:endParaRPr>
          </a:p>
        </p:txBody>
      </p:sp>
      <p:sp>
        <p:nvSpPr>
          <p:cNvPr id="1031" name="Line 7"/>
          <p:cNvSpPr>
            <a:spLocks noChangeShapeType="1"/>
          </p:cNvSpPr>
          <p:nvPr/>
        </p:nvSpPr>
        <p:spPr bwMode="auto">
          <a:xfrm>
            <a:off x="615950" y="755650"/>
            <a:ext cx="8528050" cy="1588"/>
          </a:xfrm>
          <a:prstGeom prst="line">
            <a:avLst/>
          </a:prstGeom>
          <a:noFill/>
          <a:ln w="90000">
            <a:solidFill>
              <a:srgbClr val="000070"/>
            </a:solidFill>
            <a:miter lim="800000"/>
            <a:headEnd/>
            <a:tailEnd/>
          </a:ln>
          <a:effectLst/>
        </p:spPr>
        <p:txBody>
          <a:bodyPr/>
          <a:lstStyle/>
          <a:p>
            <a:pPr eaLnBrk="0" hangingPunct="0">
              <a:buClr>
                <a:srgbClr val="000000"/>
              </a:buClr>
              <a:buSzPct val="100000"/>
              <a:buFont typeface="Times New Roman" pitchFamily="18" charset="0"/>
              <a:buNone/>
              <a:defRPr/>
            </a:pPr>
            <a:endParaRPr lang="es-ES_tradnl">
              <a:latin typeface="HAW Frutiger Next Regular" pitchFamily="2" charset="0"/>
              <a:cs typeface="+mn-cs"/>
            </a:endParaRPr>
          </a:p>
        </p:txBody>
      </p:sp>
      <p:sp>
        <p:nvSpPr>
          <p:cNvPr id="4" name="Rectangle 9"/>
          <p:cNvSpPr>
            <a:spLocks noChangeArrowheads="1"/>
          </p:cNvSpPr>
          <p:nvPr/>
        </p:nvSpPr>
        <p:spPr bwMode="auto">
          <a:xfrm>
            <a:off x="5651500" y="6411913"/>
            <a:ext cx="2808288" cy="457200"/>
          </a:xfrm>
          <a:prstGeom prst="rect">
            <a:avLst/>
          </a:prstGeom>
          <a:noFill/>
          <a:ln w="9525">
            <a:noFill/>
            <a:round/>
            <a:headEnd/>
            <a:tailEnd/>
          </a:ln>
          <a:effectLst/>
        </p:spPr>
        <p:txBody>
          <a:bodyPr/>
          <a:lstStyle/>
          <a:p>
            <a:pPr algn="r"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dirty="0">
                <a:solidFill>
                  <a:srgbClr val="000000"/>
                </a:solidFill>
                <a:latin typeface="Arial" charset="0"/>
                <a:cs typeface="Arial" charset="0"/>
              </a:rPr>
              <a:t>Slide </a:t>
            </a:r>
            <a:fld id="{98C8275A-E7DD-4528-9B47-13176ED69DF7}" type="slidenum">
              <a:rPr lang="en-US" sz="1000">
                <a:solidFill>
                  <a:srgbClr val="000000"/>
                </a:solidFill>
                <a:latin typeface="Arial" charset="0"/>
                <a:cs typeface="Arial" charset="0"/>
              </a:rPr>
              <a:pPr algn="r"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‹Nr.›</a:t>
            </a:fld>
            <a:endParaRPr lang="en-US" sz="1000" dirty="0">
              <a:solidFill>
                <a:srgbClr val="000000"/>
              </a:solidFill>
              <a:latin typeface="Arial" charset="0"/>
              <a:cs typeface="Arial" charset="0"/>
            </a:endParaRPr>
          </a:p>
          <a:p>
            <a:pPr algn="r"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dirty="0">
                <a:solidFill>
                  <a:srgbClr val="000000"/>
                </a:solidFill>
                <a:latin typeface="Arial" charset="0"/>
                <a:cs typeface="Arial" charset="0"/>
              </a:rPr>
              <a:t>Aircraft Design and Systems Group (AERO)</a:t>
            </a:r>
          </a:p>
        </p:txBody>
      </p:sp>
      <p:sp>
        <p:nvSpPr>
          <p:cNvPr id="4105" name="Rectangle 10"/>
          <p:cNvSpPr>
            <a:spLocks noGrp="1" noChangeArrowheads="1"/>
          </p:cNvSpPr>
          <p:nvPr>
            <p:ph type="body" idx="1"/>
          </p:nvPr>
        </p:nvSpPr>
        <p:spPr bwMode="auto">
          <a:xfrm>
            <a:off x="519113" y="2200277"/>
            <a:ext cx="8228012" cy="410686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dirty="0" err="1"/>
              <a:t>Klicken</a:t>
            </a:r>
            <a:r>
              <a:rPr lang="en-GB" dirty="0"/>
              <a:t> </a:t>
            </a:r>
            <a:r>
              <a:rPr lang="en-GB" dirty="0" err="1"/>
              <a:t>Sie</a:t>
            </a:r>
            <a:r>
              <a:rPr lang="en-GB" dirty="0"/>
              <a:t>, um die </a:t>
            </a:r>
            <a:r>
              <a:rPr lang="en-GB" dirty="0" err="1"/>
              <a:t>Formate</a:t>
            </a:r>
            <a:r>
              <a:rPr lang="en-GB" dirty="0"/>
              <a:t> des </a:t>
            </a:r>
            <a:r>
              <a:rPr lang="en-GB" dirty="0" err="1"/>
              <a:t>Gliederungstextes</a:t>
            </a:r>
            <a:r>
              <a:rPr lang="en-GB" dirty="0"/>
              <a:t> </a:t>
            </a:r>
            <a:r>
              <a:rPr lang="en-GB" dirty="0" err="1"/>
              <a:t>zu</a:t>
            </a:r>
            <a:r>
              <a:rPr lang="en-GB" dirty="0"/>
              <a:t> </a:t>
            </a:r>
            <a:r>
              <a:rPr lang="en-GB" dirty="0" err="1"/>
              <a:t>bearbeiten</a:t>
            </a:r>
            <a:endParaRPr lang="en-GB" dirty="0"/>
          </a:p>
          <a:p>
            <a:pPr lvl="1"/>
            <a:r>
              <a:rPr lang="en-GB" dirty="0" err="1"/>
              <a:t>Zweite</a:t>
            </a:r>
            <a:r>
              <a:rPr lang="en-GB" dirty="0"/>
              <a:t> </a:t>
            </a:r>
            <a:r>
              <a:rPr lang="en-GB" dirty="0" err="1"/>
              <a:t>Gliederungsebene</a:t>
            </a:r>
            <a:endParaRPr lang="en-GB" dirty="0"/>
          </a:p>
          <a:p>
            <a:pPr lvl="2"/>
            <a:r>
              <a:rPr lang="en-GB" dirty="0" err="1"/>
              <a:t>Dritte</a:t>
            </a:r>
            <a:r>
              <a:rPr lang="en-GB" dirty="0"/>
              <a:t> </a:t>
            </a:r>
            <a:r>
              <a:rPr lang="en-GB" dirty="0" err="1"/>
              <a:t>Gliederungsebene</a:t>
            </a:r>
            <a:endParaRPr lang="en-GB" dirty="0"/>
          </a:p>
          <a:p>
            <a:pPr lvl="3"/>
            <a:r>
              <a:rPr lang="en-GB" dirty="0" err="1"/>
              <a:t>Vierte</a:t>
            </a:r>
            <a:r>
              <a:rPr lang="en-GB" dirty="0"/>
              <a:t> </a:t>
            </a:r>
            <a:r>
              <a:rPr lang="en-GB" dirty="0" err="1"/>
              <a:t>Gliederungsebene</a:t>
            </a:r>
            <a:endParaRPr lang="en-GB" dirty="0"/>
          </a:p>
          <a:p>
            <a:pPr lvl="4"/>
            <a:r>
              <a:rPr lang="en-GB" dirty="0" err="1"/>
              <a:t>Fünfte</a:t>
            </a:r>
            <a:r>
              <a:rPr lang="en-GB" dirty="0"/>
              <a:t> </a:t>
            </a:r>
            <a:r>
              <a:rPr lang="en-GB" dirty="0" err="1"/>
              <a:t>Gliederungsebene</a:t>
            </a:r>
            <a:endParaRPr lang="en-GB" dirty="0"/>
          </a:p>
          <a:p>
            <a:pPr lvl="4"/>
            <a:r>
              <a:rPr lang="en-GB" dirty="0" err="1"/>
              <a:t>Sechste</a:t>
            </a:r>
            <a:r>
              <a:rPr lang="en-GB" dirty="0"/>
              <a:t> </a:t>
            </a:r>
            <a:r>
              <a:rPr lang="en-GB" dirty="0" err="1"/>
              <a:t>Gliederungsebene</a:t>
            </a:r>
            <a:endParaRPr lang="en-GB" dirty="0"/>
          </a:p>
          <a:p>
            <a:pPr lvl="4"/>
            <a:r>
              <a:rPr lang="en-GB" dirty="0" err="1"/>
              <a:t>Siebente</a:t>
            </a:r>
            <a:r>
              <a:rPr lang="en-GB" dirty="0"/>
              <a:t> </a:t>
            </a:r>
            <a:r>
              <a:rPr lang="en-GB" dirty="0" err="1"/>
              <a:t>Gliederungsebene</a:t>
            </a:r>
            <a:endParaRPr lang="en-GB" dirty="0"/>
          </a:p>
          <a:p>
            <a:pPr lvl="4"/>
            <a:r>
              <a:rPr lang="en-GB" dirty="0" err="1"/>
              <a:t>Achte</a:t>
            </a:r>
            <a:r>
              <a:rPr lang="en-GB" dirty="0"/>
              <a:t> </a:t>
            </a:r>
            <a:r>
              <a:rPr lang="en-GB" dirty="0" err="1"/>
              <a:t>Gliederungsebene</a:t>
            </a:r>
            <a:endParaRPr lang="en-GB" dirty="0"/>
          </a:p>
          <a:p>
            <a:pPr lvl="4"/>
            <a:r>
              <a:rPr lang="en-GB" dirty="0" err="1"/>
              <a:t>Neunte</a:t>
            </a:r>
            <a:r>
              <a:rPr lang="en-GB" dirty="0"/>
              <a:t> </a:t>
            </a:r>
            <a:r>
              <a:rPr lang="en-GB" dirty="0" err="1"/>
              <a:t>Gliederungsebene</a:t>
            </a:r>
            <a:endParaRPr lang="en-GB" dirty="0"/>
          </a:p>
        </p:txBody>
      </p:sp>
      <p:sp>
        <p:nvSpPr>
          <p:cNvPr id="5" name="Line 11"/>
          <p:cNvSpPr>
            <a:spLocks noChangeShapeType="1"/>
          </p:cNvSpPr>
          <p:nvPr/>
        </p:nvSpPr>
        <p:spPr bwMode="auto">
          <a:xfrm flipV="1">
            <a:off x="0" y="6362702"/>
            <a:ext cx="9144000" cy="3175"/>
          </a:xfrm>
          <a:prstGeom prst="line">
            <a:avLst/>
          </a:prstGeom>
          <a:noFill/>
          <a:ln w="25560">
            <a:solidFill>
              <a:srgbClr val="000070"/>
            </a:solidFill>
            <a:miter lim="800000"/>
            <a:headEnd/>
            <a:tailEnd/>
          </a:ln>
          <a:effectLst/>
        </p:spPr>
        <p:txBody>
          <a:bodyPr/>
          <a:lstStyle/>
          <a:p>
            <a:pPr eaLnBrk="0" hangingPunct="0">
              <a:buClr>
                <a:srgbClr val="000000"/>
              </a:buClr>
              <a:buSzPct val="100000"/>
              <a:buFont typeface="Times New Roman" pitchFamily="18" charset="0"/>
              <a:buNone/>
              <a:defRPr/>
            </a:pPr>
            <a:endParaRPr lang="es-ES_tradnl">
              <a:latin typeface="HAW Frutiger Next Regular" pitchFamily="2" charset="0"/>
              <a:cs typeface="+mn-cs"/>
            </a:endParaRPr>
          </a:p>
        </p:txBody>
      </p:sp>
      <p:pic>
        <p:nvPicPr>
          <p:cNvPr id="30" name="Grafik 29" descr="logoHAW_L.png"/>
          <p:cNvPicPr>
            <a:picLocks noChangeAspect="1"/>
          </p:cNvPicPr>
          <p:nvPr userDrawn="1"/>
        </p:nvPicPr>
        <p:blipFill>
          <a:blip r:embed="rId19" cstate="print"/>
          <a:stretch>
            <a:fillRect/>
          </a:stretch>
        </p:blipFill>
        <p:spPr>
          <a:xfrm>
            <a:off x="7041924" y="24210"/>
            <a:ext cx="1809750" cy="663575"/>
          </a:xfrm>
          <a:prstGeom prst="rect">
            <a:avLst/>
          </a:prstGeom>
        </p:spPr>
      </p:pic>
      <p:sp>
        <p:nvSpPr>
          <p:cNvPr id="12" name="Textfeld 11"/>
          <p:cNvSpPr txBox="1"/>
          <p:nvPr userDrawn="1"/>
        </p:nvSpPr>
        <p:spPr>
          <a:xfrm>
            <a:off x="438150" y="6411913"/>
            <a:ext cx="2038350" cy="400110"/>
          </a:xfrm>
          <a:prstGeom prst="rect">
            <a:avLst/>
          </a:prstGeom>
          <a:noFill/>
        </p:spPr>
        <p:txBody>
          <a:bodyPr wrap="square" rtlCol="0">
            <a:spAutoFit/>
          </a:bodyPr>
          <a:lstStyle/>
          <a:p>
            <a:r>
              <a:rPr lang="de-DE" sz="1000" dirty="0">
                <a:solidFill>
                  <a:schemeClr val="tx1"/>
                </a:solidFill>
              </a:rPr>
              <a:t>Dieter Scholz:</a:t>
            </a:r>
          </a:p>
          <a:p>
            <a:r>
              <a:rPr lang="de-DE" sz="1000" dirty="0">
                <a:solidFill>
                  <a:schemeClr val="tx1"/>
                </a:solidFill>
              </a:rPr>
              <a:t>Aircraft Mass Growth</a:t>
            </a:r>
            <a:r>
              <a:rPr lang="de-DE" sz="1000" baseline="0" dirty="0">
                <a:solidFill>
                  <a:schemeClr val="tx1"/>
                </a:solidFill>
              </a:rPr>
              <a:t> Factor</a:t>
            </a:r>
            <a:endParaRPr lang="de-DE" sz="1000" baseline="30000" dirty="0">
              <a:solidFill>
                <a:schemeClr val="tx1"/>
              </a:solidFill>
            </a:endParaRPr>
          </a:p>
        </p:txBody>
      </p:sp>
      <p:sp>
        <p:nvSpPr>
          <p:cNvPr id="2" name="Rectangle 5">
            <a:extLst>
              <a:ext uri="{FF2B5EF4-FFF2-40B4-BE49-F238E27FC236}">
                <a16:creationId xmlns:a16="http://schemas.microsoft.com/office/drawing/2014/main" id="{B62AF6D6-38A7-6A09-D0E0-EC3834CC0F52}"/>
              </a:ext>
            </a:extLst>
          </p:cNvPr>
          <p:cNvSpPr>
            <a:spLocks noChangeArrowheads="1"/>
          </p:cNvSpPr>
          <p:nvPr userDrawn="1"/>
        </p:nvSpPr>
        <p:spPr bwMode="auto">
          <a:xfrm>
            <a:off x="2700338" y="6427788"/>
            <a:ext cx="3228975" cy="457200"/>
          </a:xfrm>
          <a:prstGeom prst="rect">
            <a:avLst/>
          </a:prstGeom>
          <a:noFill/>
          <a:ln w="9525">
            <a:noFill/>
            <a:miter lim="800000"/>
            <a:headEnd/>
            <a:tailEnd/>
          </a:ln>
          <a:effectLst/>
        </p:spPr>
        <p:txBody>
          <a:bodyPr lIns="91428" tIns="45715" rIns="91428" bIns="45715"/>
          <a:lstStyle/>
          <a:p>
            <a:pPr algn="ctr">
              <a:defRPr/>
            </a:pPr>
            <a:r>
              <a:rPr lang="de-DE" sz="1000" dirty="0">
                <a:solidFill>
                  <a:srgbClr val="000000"/>
                </a:solidFill>
                <a:latin typeface="Arial" pitchFamily="34" charset="0"/>
                <a:cs typeface="Arial" pitchFamily="34" charset="0"/>
              </a:rPr>
              <a:t>SAWE 2024</a:t>
            </a:r>
          </a:p>
          <a:p>
            <a:pPr algn="ctr">
              <a:defRPr/>
            </a:pPr>
            <a:r>
              <a:rPr lang="de-DE" sz="1000" dirty="0">
                <a:solidFill>
                  <a:srgbClr val="000000"/>
                </a:solidFill>
                <a:latin typeface="Arial" pitchFamily="34" charset="0"/>
                <a:cs typeface="Arial" pitchFamily="34" charset="0"/>
              </a:rPr>
              <a:t>Online, 2024-05-22</a:t>
            </a:r>
          </a:p>
        </p:txBody>
      </p:sp>
    </p:spTree>
    <p:extLst>
      <p:ext uri="{BB962C8B-B14F-4D97-AF65-F5344CB8AC3E}">
        <p14:creationId xmlns:p14="http://schemas.microsoft.com/office/powerpoint/2010/main" val="3292812989"/>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Lst>
  <p:txStyles>
    <p:titleStyle>
      <a:lvl1pPr algn="l" defTabSz="449263" rtl="0" eaLnBrk="0" fontAlgn="base" hangingPunct="0">
        <a:spcBef>
          <a:spcPct val="0"/>
        </a:spcBef>
        <a:spcAft>
          <a:spcPct val="0"/>
        </a:spcAft>
        <a:buClr>
          <a:srgbClr val="000000"/>
        </a:buClr>
        <a:buSzPct val="100000"/>
        <a:buFont typeface="Times New Roman" pitchFamily="18" charset="0"/>
        <a:defRPr sz="1600" b="1">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1600" b="1">
          <a:solidFill>
            <a:srgbClr val="000000"/>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1600" b="1">
          <a:solidFill>
            <a:srgbClr val="000000"/>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1600" b="1">
          <a:solidFill>
            <a:srgbClr val="000000"/>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1600" b="1">
          <a:solidFill>
            <a:srgbClr val="000000"/>
          </a:solidFill>
          <a:latin typeface="Arial" charset="0"/>
        </a:defRPr>
      </a:lvl5pPr>
      <a:lvl6pPr marL="2514600" indent="-228600" algn="l" defTabSz="449263" rtl="0" fontAlgn="base">
        <a:spcBef>
          <a:spcPct val="0"/>
        </a:spcBef>
        <a:spcAft>
          <a:spcPct val="0"/>
        </a:spcAft>
        <a:buClr>
          <a:srgbClr val="000000"/>
        </a:buClr>
        <a:buSzPct val="100000"/>
        <a:buFont typeface="Times New Roman" pitchFamily="18" charset="0"/>
        <a:defRPr sz="1600" b="1">
          <a:solidFill>
            <a:srgbClr val="000000"/>
          </a:solidFill>
          <a:latin typeface="Arial" charset="0"/>
        </a:defRPr>
      </a:lvl6pPr>
      <a:lvl7pPr marL="2971800" indent="-228600" algn="l" defTabSz="449263" rtl="0" fontAlgn="base">
        <a:spcBef>
          <a:spcPct val="0"/>
        </a:spcBef>
        <a:spcAft>
          <a:spcPct val="0"/>
        </a:spcAft>
        <a:buClr>
          <a:srgbClr val="000000"/>
        </a:buClr>
        <a:buSzPct val="100000"/>
        <a:buFont typeface="Times New Roman" pitchFamily="18" charset="0"/>
        <a:defRPr sz="1600" b="1">
          <a:solidFill>
            <a:srgbClr val="000000"/>
          </a:solidFill>
          <a:latin typeface="Arial" charset="0"/>
        </a:defRPr>
      </a:lvl7pPr>
      <a:lvl8pPr marL="3429000" indent="-228600" algn="l" defTabSz="449263" rtl="0" fontAlgn="base">
        <a:spcBef>
          <a:spcPct val="0"/>
        </a:spcBef>
        <a:spcAft>
          <a:spcPct val="0"/>
        </a:spcAft>
        <a:buClr>
          <a:srgbClr val="000000"/>
        </a:buClr>
        <a:buSzPct val="100000"/>
        <a:buFont typeface="Times New Roman" pitchFamily="18" charset="0"/>
        <a:defRPr sz="1600" b="1">
          <a:solidFill>
            <a:srgbClr val="000000"/>
          </a:solidFill>
          <a:latin typeface="Arial" charset="0"/>
        </a:defRPr>
      </a:lvl8pPr>
      <a:lvl9pPr marL="3886200" indent="-228600" algn="l" defTabSz="449263" rtl="0" fontAlgn="base">
        <a:spcBef>
          <a:spcPct val="0"/>
        </a:spcBef>
        <a:spcAft>
          <a:spcPct val="0"/>
        </a:spcAft>
        <a:buClr>
          <a:srgbClr val="000000"/>
        </a:buClr>
        <a:buSzPct val="100000"/>
        <a:buFont typeface="Times New Roman" pitchFamily="18" charset="0"/>
        <a:defRPr sz="1600" b="1">
          <a:solidFill>
            <a:srgbClr val="000000"/>
          </a:solidFill>
          <a:latin typeface="Arial" charset="0"/>
        </a:defRPr>
      </a:lvl9pPr>
    </p:titleStyle>
    <p:bodyStyle>
      <a:lvl1pPr marL="342900" indent="-342900" algn="l" defTabSz="449263" rtl="0" eaLnBrk="0" fontAlgn="base" hangingPunct="0">
        <a:spcBef>
          <a:spcPts val="4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1pPr>
      <a:lvl2pPr marL="742950" indent="-285750" algn="l" defTabSz="449263" rtl="0" eaLnBrk="0" fontAlgn="base" hangingPunct="0">
        <a:spcBef>
          <a:spcPts val="350"/>
        </a:spcBef>
        <a:spcAft>
          <a:spcPct val="0"/>
        </a:spcAft>
        <a:buClr>
          <a:srgbClr val="000000"/>
        </a:buClr>
        <a:buSzPct val="100000"/>
        <a:buFont typeface="Times New Roman" pitchFamily="18" charset="0"/>
        <a:buChar char="–"/>
        <a:defRPr sz="1400">
          <a:solidFill>
            <a:srgbClr val="000000"/>
          </a:solidFill>
          <a:latin typeface="+mn-lt"/>
        </a:defRPr>
      </a:lvl2pPr>
      <a:lvl3pPr marL="1143000" indent="-228600" algn="l" defTabSz="449263" rtl="0" eaLnBrk="0" fontAlgn="base" hangingPunct="0">
        <a:spcBef>
          <a:spcPts val="300"/>
        </a:spcBef>
        <a:spcAft>
          <a:spcPct val="0"/>
        </a:spcAft>
        <a:buClr>
          <a:srgbClr val="000000"/>
        </a:buClr>
        <a:buSzPct val="100000"/>
        <a:buFont typeface="Times New Roman" pitchFamily="18" charset="0"/>
        <a:buChar char="•"/>
        <a:defRPr sz="1200" b="1">
          <a:solidFill>
            <a:srgbClr val="000000"/>
          </a:solidFill>
          <a:latin typeface="+mn-lt"/>
        </a:defRPr>
      </a:lvl3pPr>
      <a:lvl4pPr marL="1600200" indent="-228600" algn="l" defTabSz="449263" rtl="0" eaLnBrk="0" fontAlgn="base" hangingPunct="0">
        <a:spcBef>
          <a:spcPts val="300"/>
        </a:spcBef>
        <a:spcAft>
          <a:spcPct val="0"/>
        </a:spcAft>
        <a:buClr>
          <a:srgbClr val="000000"/>
        </a:buClr>
        <a:buSzPct val="100000"/>
        <a:buFont typeface="Times New Roman" pitchFamily="18" charset="0"/>
        <a:buChar char="–"/>
        <a:defRPr sz="1200" b="1">
          <a:solidFill>
            <a:srgbClr val="000000"/>
          </a:solidFill>
          <a:latin typeface="+mn-lt"/>
        </a:defRPr>
      </a:lvl4pPr>
      <a:lvl5pPr marL="2057400" indent="-228600" algn="l" defTabSz="449263" rtl="0" eaLnBrk="0" fontAlgn="base" hangingPunct="0">
        <a:spcBef>
          <a:spcPts val="300"/>
        </a:spcBef>
        <a:spcAft>
          <a:spcPct val="0"/>
        </a:spcAft>
        <a:buClr>
          <a:srgbClr val="000000"/>
        </a:buClr>
        <a:buSzPct val="100000"/>
        <a:buFont typeface="Times New Roman" pitchFamily="18" charset="0"/>
        <a:buChar char="»"/>
        <a:defRPr sz="1200" b="1">
          <a:solidFill>
            <a:srgbClr val="000000"/>
          </a:solidFill>
          <a:latin typeface="+mn-lt"/>
        </a:defRPr>
      </a:lvl5pPr>
      <a:lvl6pPr marL="2514600" indent="-228600" algn="l" defTabSz="449263" rtl="0" fontAlgn="base">
        <a:spcBef>
          <a:spcPts val="300"/>
        </a:spcBef>
        <a:spcAft>
          <a:spcPct val="0"/>
        </a:spcAft>
        <a:buClr>
          <a:srgbClr val="000000"/>
        </a:buClr>
        <a:buSzPct val="100000"/>
        <a:buFont typeface="Times New Roman" pitchFamily="18" charset="0"/>
        <a:defRPr sz="1200" b="1">
          <a:solidFill>
            <a:srgbClr val="000000"/>
          </a:solidFill>
          <a:latin typeface="+mn-lt"/>
        </a:defRPr>
      </a:lvl6pPr>
      <a:lvl7pPr marL="2971800" indent="-228600" algn="l" defTabSz="449263" rtl="0" fontAlgn="base">
        <a:spcBef>
          <a:spcPts val="300"/>
        </a:spcBef>
        <a:spcAft>
          <a:spcPct val="0"/>
        </a:spcAft>
        <a:buClr>
          <a:srgbClr val="000000"/>
        </a:buClr>
        <a:buSzPct val="100000"/>
        <a:buFont typeface="Times New Roman" pitchFamily="18" charset="0"/>
        <a:defRPr sz="1200" b="1">
          <a:solidFill>
            <a:srgbClr val="000000"/>
          </a:solidFill>
          <a:latin typeface="+mn-lt"/>
        </a:defRPr>
      </a:lvl7pPr>
      <a:lvl8pPr marL="3429000" indent="-228600" algn="l" defTabSz="449263" rtl="0" fontAlgn="base">
        <a:spcBef>
          <a:spcPts val="300"/>
        </a:spcBef>
        <a:spcAft>
          <a:spcPct val="0"/>
        </a:spcAft>
        <a:buClr>
          <a:srgbClr val="000000"/>
        </a:buClr>
        <a:buSzPct val="100000"/>
        <a:buFont typeface="Times New Roman" pitchFamily="18" charset="0"/>
        <a:defRPr sz="1200" b="1">
          <a:solidFill>
            <a:srgbClr val="000000"/>
          </a:solidFill>
          <a:latin typeface="+mn-lt"/>
        </a:defRPr>
      </a:lvl8pPr>
      <a:lvl9pPr marL="3886200" indent="-228600" algn="l" defTabSz="449263" rtl="0" fontAlgn="base">
        <a:spcBef>
          <a:spcPts val="300"/>
        </a:spcBef>
        <a:spcAft>
          <a:spcPct val="0"/>
        </a:spcAft>
        <a:buClr>
          <a:srgbClr val="000000"/>
        </a:buClr>
        <a:buSzPct val="100000"/>
        <a:buFont typeface="Times New Roman" pitchFamily="18" charset="0"/>
        <a:defRPr sz="1200" b="1">
          <a:solidFill>
            <a:srgbClr val="000000"/>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48441/4427.1585"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eb.archive.org/web/20230402100910/https:/booksite.elsevier.com/9780340741528/appendices/data-a/default.htm" TargetMode="External"/><Relationship Id="rId4" Type="http://schemas.openxmlformats.org/officeDocument/2006/relationships/hyperlink" Target="https://booksite.elsevier.com/9780340741528/appendices/data-a/default.ht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mass.profscholz.de/"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hyperlink" Target="https://creativecommons.org/licenses/by-nc-sa/4.0" TargetMode="External"/><Relationship Id="rId4" Type="http://schemas.openxmlformats.org/officeDocument/2006/relationships/hyperlink" Target="https://doi.org/10.48441/4427.1585"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erma.cc/ZLV5-A5Y8" TargetMode="External"/><Relationship Id="rId7" Type="http://schemas.openxmlformats.org/officeDocument/2006/relationships/hyperlink" Target="https://perma.cc/K8A2-M7M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lecturenotes.aircraftdesign.org/" TargetMode="External"/><Relationship Id="rId5" Type="http://schemas.openxmlformats.org/officeDocument/2006/relationships/hyperlink" Target="https://perma.cc/U478-X52U" TargetMode="External"/><Relationship Id="rId4" Type="http://schemas.openxmlformats.org/officeDocument/2006/relationships/hyperlink" Target="https://ntrs.nasa.gov/citations/1980002074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nbn-resolving.org/urn:nbn:de:gbv:18302-aero2018-05-24.014" TargetMode="External"/><Relationship Id="rId2" Type="http://schemas.openxmlformats.org/officeDocument/2006/relationships/hyperlink" Target="http://library.profscholz.de/" TargetMode="Externa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bwMode="auto">
          <a:xfrm>
            <a:off x="501650" y="2492375"/>
            <a:ext cx="5927725" cy="1550236"/>
          </a:xfrm>
          <a:prstGeom prst="rect">
            <a:avLst/>
          </a:prstGeom>
          <a:solidFill>
            <a:srgbClr val="FFFFFF"/>
          </a:solidFill>
          <a:ln>
            <a:miter lim="800000"/>
            <a:headEnd/>
            <a:tailEnd/>
          </a:ln>
        </p:spPr>
        <p:txBody>
          <a:bodyPr/>
          <a:lstStyle/>
          <a:p>
            <a:pPr eaLnBrk="1" hangingPunct="1">
              <a:lnSpc>
                <a:spcPct val="110000"/>
              </a:lnSpc>
            </a:pPr>
            <a:r>
              <a:rPr lang="en-US" sz="2000" dirty="0"/>
              <a:t>Methods for Operating Empty Mass Estimation in Aircraft Design </a:t>
            </a:r>
            <a:endParaRPr lang="de-DE" sz="1200" b="0" dirty="0"/>
          </a:p>
        </p:txBody>
      </p:sp>
      <p:sp>
        <p:nvSpPr>
          <p:cNvPr id="5124" name="Text Box 5"/>
          <p:cNvSpPr txBox="1">
            <a:spLocks noChangeArrowheads="1"/>
          </p:cNvSpPr>
          <p:nvPr/>
        </p:nvSpPr>
        <p:spPr bwMode="auto">
          <a:xfrm>
            <a:off x="514351" y="3449638"/>
            <a:ext cx="5905500" cy="593341"/>
          </a:xfrm>
          <a:prstGeom prst="rect">
            <a:avLst/>
          </a:prstGeom>
          <a:noFill/>
          <a:ln w="3175">
            <a:noFill/>
            <a:miter lim="800000"/>
            <a:headEnd/>
            <a:tailEnd/>
          </a:ln>
        </p:spPr>
        <p:txBody>
          <a:bodyPr/>
          <a:lstStyle/>
          <a:p>
            <a:pPr defTabSz="801688" eaLnBrk="1" hangingPunct="1">
              <a:lnSpc>
                <a:spcPct val="110000"/>
              </a:lnSpc>
              <a:spcBef>
                <a:spcPct val="20000"/>
              </a:spcBef>
              <a:tabLst>
                <a:tab pos="2057400" algn="l"/>
              </a:tabLst>
            </a:pPr>
            <a:r>
              <a:rPr lang="en-US" sz="1600" dirty="0">
                <a:solidFill>
                  <a:srgbClr val="000000"/>
                </a:solidFill>
                <a:latin typeface="Arial" pitchFamily="34" charset="0"/>
                <a:cs typeface="Arial" pitchFamily="34" charset="0"/>
              </a:rPr>
              <a:t>Dieter Scholz	Hamburg University of Applied Sciences</a:t>
            </a:r>
          </a:p>
          <a:p>
            <a:pPr defTabSz="801688" eaLnBrk="1" hangingPunct="1">
              <a:lnSpc>
                <a:spcPct val="110000"/>
              </a:lnSpc>
              <a:spcBef>
                <a:spcPct val="20000"/>
              </a:spcBef>
              <a:tabLst>
                <a:tab pos="2057400" algn="l"/>
              </a:tabLst>
            </a:pPr>
            <a:r>
              <a:rPr lang="en-US" sz="1600" dirty="0">
                <a:solidFill>
                  <a:srgbClr val="000000"/>
                </a:solidFill>
                <a:latin typeface="Arial" pitchFamily="34" charset="0"/>
                <a:cs typeface="Arial" pitchFamily="34" charset="0"/>
              </a:rPr>
              <a:t>		</a:t>
            </a:r>
          </a:p>
          <a:p>
            <a:pPr defTabSz="801688" eaLnBrk="1" hangingPunct="1">
              <a:lnSpc>
                <a:spcPct val="110000"/>
              </a:lnSpc>
              <a:spcBef>
                <a:spcPct val="20000"/>
              </a:spcBef>
              <a:tabLst>
                <a:tab pos="1701800" algn="l"/>
              </a:tabLst>
            </a:pPr>
            <a:endParaRPr lang="en-US" sz="1600" dirty="0">
              <a:solidFill>
                <a:srgbClr val="000000"/>
              </a:solidFill>
              <a:latin typeface="Arial" pitchFamily="34" charset="0"/>
              <a:cs typeface="Arial" pitchFamily="34" charset="0"/>
            </a:endParaRPr>
          </a:p>
          <a:p>
            <a:pPr defTabSz="801688" eaLnBrk="1" hangingPunct="1">
              <a:lnSpc>
                <a:spcPct val="110000"/>
              </a:lnSpc>
              <a:spcBef>
                <a:spcPct val="20000"/>
              </a:spcBef>
              <a:tabLst>
                <a:tab pos="1701800" algn="l"/>
              </a:tabLst>
            </a:pPr>
            <a:r>
              <a:rPr lang="en-US" sz="1200" dirty="0">
                <a:solidFill>
                  <a:srgbClr val="000000"/>
                </a:solidFill>
                <a:latin typeface="Arial" pitchFamily="34" charset="0"/>
                <a:cs typeface="Arial" pitchFamily="34" charset="0"/>
              </a:rPr>
              <a:t>Based on the Project of Jan Lehnert</a:t>
            </a:r>
          </a:p>
        </p:txBody>
      </p:sp>
      <p:sp>
        <p:nvSpPr>
          <p:cNvPr id="5125" name="Text Box 3"/>
          <p:cNvSpPr txBox="1">
            <a:spLocks noChangeArrowheads="1"/>
          </p:cNvSpPr>
          <p:nvPr/>
        </p:nvSpPr>
        <p:spPr bwMode="auto">
          <a:xfrm>
            <a:off x="511175" y="5646737"/>
            <a:ext cx="5918200" cy="958404"/>
          </a:xfrm>
          <a:prstGeom prst="rect">
            <a:avLst/>
          </a:prstGeom>
          <a:noFill/>
          <a:ln w="3175">
            <a:noFill/>
            <a:miter lim="800000"/>
            <a:headEnd/>
            <a:tailEnd/>
          </a:ln>
        </p:spPr>
        <p:txBody>
          <a:bodyPr wrap="square">
            <a:spAutoFit/>
          </a:bodyPr>
          <a:lstStyle/>
          <a:p>
            <a:pPr algn="just" defTabSz="801688" eaLnBrk="1" hangingPunct="1">
              <a:lnSpc>
                <a:spcPct val="120000"/>
              </a:lnSpc>
              <a:spcBef>
                <a:spcPts val="0"/>
              </a:spcBef>
            </a:pPr>
            <a:r>
              <a:rPr lang="en-US" sz="1200" b="1" dirty="0">
                <a:solidFill>
                  <a:srgbClr val="000000"/>
                </a:solidFill>
                <a:latin typeface="Arial" pitchFamily="34" charset="0"/>
                <a:cs typeface="Arial" pitchFamily="34" charset="0"/>
              </a:rPr>
              <a:t>SAWE 83rd International Conference on Mass Properties Engineering</a:t>
            </a:r>
            <a:endParaRPr lang="en-US" sz="1200" dirty="0">
              <a:solidFill>
                <a:srgbClr val="000000"/>
              </a:solidFill>
              <a:latin typeface="Arial" pitchFamily="34" charset="0"/>
              <a:cs typeface="Arial" pitchFamily="34" charset="0"/>
            </a:endParaRPr>
          </a:p>
          <a:p>
            <a:pPr algn="just" defTabSz="801688" eaLnBrk="1" hangingPunct="1">
              <a:lnSpc>
                <a:spcPct val="120000"/>
              </a:lnSpc>
              <a:spcBef>
                <a:spcPts val="0"/>
              </a:spcBef>
            </a:pPr>
            <a:r>
              <a:rPr lang="en-US" sz="1200" b="1" dirty="0">
                <a:solidFill>
                  <a:srgbClr val="000000"/>
                </a:solidFill>
                <a:latin typeface="Arial" pitchFamily="34" charset="0"/>
                <a:cs typeface="Arial" pitchFamily="34" charset="0"/>
              </a:rPr>
              <a:t>Online, 20-22 May 2024</a:t>
            </a:r>
          </a:p>
          <a:p>
            <a:pPr algn="just" defTabSz="801688" eaLnBrk="1" hangingPunct="1">
              <a:lnSpc>
                <a:spcPct val="120000"/>
              </a:lnSpc>
              <a:spcBef>
                <a:spcPts val="0"/>
              </a:spcBef>
            </a:pPr>
            <a:r>
              <a:rPr lang="en-US" sz="1200" b="1" dirty="0">
                <a:solidFill>
                  <a:srgbClr val="000000"/>
                </a:solidFill>
                <a:latin typeface="Arial" pitchFamily="34" charset="0"/>
                <a:cs typeface="Arial" pitchFamily="34" charset="0"/>
              </a:rPr>
              <a:t>Paper 3804 </a:t>
            </a:r>
          </a:p>
          <a:p>
            <a:pPr algn="just" defTabSz="801688" eaLnBrk="1" hangingPunct="1">
              <a:lnSpc>
                <a:spcPct val="120000"/>
              </a:lnSpc>
              <a:spcBef>
                <a:spcPts val="0"/>
              </a:spcBef>
            </a:pPr>
            <a:r>
              <a:rPr lang="en-US" sz="1200" u="sng" dirty="0">
                <a:solidFill>
                  <a:srgbClr val="0000FF"/>
                </a:solidFill>
                <a:latin typeface="Arial" pitchFamily="34" charset="0"/>
                <a:cs typeface="Arial" pitchFamily="34" charset="0"/>
                <a:hlinkClick r:id="rId3"/>
              </a:rPr>
              <a:t>https://doi.org/10.48441/4427.1585</a:t>
            </a:r>
            <a:endParaRPr lang="en-US" sz="1200" u="sng" dirty="0">
              <a:solidFill>
                <a:srgbClr val="0000FF"/>
              </a:solidFill>
              <a:latin typeface="Arial" pitchFamily="34" charset="0"/>
              <a:cs typeface="Arial" pitchFamily="34" charset="0"/>
            </a:endParaRPr>
          </a:p>
        </p:txBody>
      </p:sp>
      <p:pic>
        <p:nvPicPr>
          <p:cNvPr id="4" name="Grafik 3">
            <a:extLst>
              <a:ext uri="{FF2B5EF4-FFF2-40B4-BE49-F238E27FC236}">
                <a16:creationId xmlns:a16="http://schemas.microsoft.com/office/drawing/2014/main" id="{9C787AFD-373E-A77E-45FC-4730EE1DEB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869164"/>
            <a:ext cx="5708651" cy="650223"/>
          </a:xfrm>
          <a:prstGeom prst="rect">
            <a:avLst/>
          </a:prstGeom>
        </p:spPr>
      </p:pic>
      <p:pic>
        <p:nvPicPr>
          <p:cNvPr id="3" name="Grafik 2">
            <a:extLst>
              <a:ext uri="{FF2B5EF4-FFF2-40B4-BE49-F238E27FC236}">
                <a16:creationId xmlns:a16="http://schemas.microsoft.com/office/drawing/2014/main" id="{9FBBE9EC-757C-0B69-11D9-0CF9CB4E2AF9}"/>
              </a:ext>
            </a:extLst>
          </p:cNvPr>
          <p:cNvPicPr>
            <a:picLocks noChangeAspect="1"/>
          </p:cNvPicPr>
          <p:nvPr/>
        </p:nvPicPr>
        <p:blipFill>
          <a:blip r:embed="rId5"/>
          <a:stretch>
            <a:fillRect/>
          </a:stretch>
        </p:blipFill>
        <p:spPr>
          <a:xfrm>
            <a:off x="6755361" y="3513135"/>
            <a:ext cx="2263456" cy="448118"/>
          </a:xfrm>
          <a:prstGeom prst="rect">
            <a:avLst/>
          </a:prstGeom>
        </p:spPr>
      </p:pic>
      <p:pic>
        <p:nvPicPr>
          <p:cNvPr id="10" name="Grafik 9">
            <a:extLst>
              <a:ext uri="{FF2B5EF4-FFF2-40B4-BE49-F238E27FC236}">
                <a16:creationId xmlns:a16="http://schemas.microsoft.com/office/drawing/2014/main" id="{A888FE2F-1700-4DB9-403F-C9CEE130E00B}"/>
              </a:ext>
            </a:extLst>
          </p:cNvPr>
          <p:cNvPicPr>
            <a:picLocks noChangeAspect="1"/>
          </p:cNvPicPr>
          <p:nvPr/>
        </p:nvPicPr>
        <p:blipFill>
          <a:blip r:embed="rId6"/>
          <a:stretch>
            <a:fillRect/>
          </a:stretch>
        </p:blipFill>
        <p:spPr>
          <a:xfrm>
            <a:off x="6725419" y="2492375"/>
            <a:ext cx="2323341" cy="842211"/>
          </a:xfrm>
          <a:prstGeom prst="rect">
            <a:avLst/>
          </a:prstGeom>
          <a:ln>
            <a:solidFill>
              <a:schemeClr val="tx1"/>
            </a:solidFill>
          </a:ln>
        </p:spPr>
      </p:pic>
      <p:pic>
        <p:nvPicPr>
          <p:cNvPr id="12" name="Grafik 11">
            <a:extLst>
              <a:ext uri="{FF2B5EF4-FFF2-40B4-BE49-F238E27FC236}">
                <a16:creationId xmlns:a16="http://schemas.microsoft.com/office/drawing/2014/main" id="{86B34BEA-CB64-10E3-48E3-5D3F6A0843D3}"/>
              </a:ext>
            </a:extLst>
          </p:cNvPr>
          <p:cNvPicPr>
            <a:picLocks noChangeAspect="1"/>
          </p:cNvPicPr>
          <p:nvPr/>
        </p:nvPicPr>
        <p:blipFill>
          <a:blip r:embed="rId7"/>
          <a:stretch>
            <a:fillRect/>
          </a:stretch>
        </p:blipFill>
        <p:spPr>
          <a:xfrm>
            <a:off x="6721067" y="4152742"/>
            <a:ext cx="2332045" cy="397820"/>
          </a:xfrm>
          <a:prstGeom prst="rect">
            <a:avLst/>
          </a:prstGeom>
        </p:spPr>
      </p:pic>
      <p:sp>
        <p:nvSpPr>
          <p:cNvPr id="13" name="Textfeld 12">
            <a:extLst>
              <a:ext uri="{FF2B5EF4-FFF2-40B4-BE49-F238E27FC236}">
                <a16:creationId xmlns:a16="http://schemas.microsoft.com/office/drawing/2014/main" id="{DECF5E85-3504-B5DA-CE14-0A507CDA5A2A}"/>
              </a:ext>
            </a:extLst>
          </p:cNvPr>
          <p:cNvSpPr txBox="1"/>
          <p:nvPr/>
        </p:nvSpPr>
        <p:spPr>
          <a:xfrm>
            <a:off x="8370883" y="4517526"/>
            <a:ext cx="647934" cy="246221"/>
          </a:xfrm>
          <a:prstGeom prst="rect">
            <a:avLst/>
          </a:prstGeom>
          <a:noFill/>
        </p:spPr>
        <p:txBody>
          <a:bodyPr wrap="none" rtlCol="0">
            <a:spAutoFit/>
          </a:bodyPr>
          <a:lstStyle/>
          <a:p>
            <a:r>
              <a:rPr lang="en-US" sz="1000" i="1" dirty="0">
                <a:solidFill>
                  <a:srgbClr val="000000"/>
                </a:solidFill>
                <a:latin typeface="Arial" panose="020B0604020202020204" pitchFamily="34" charset="0"/>
                <a:cs typeface="Arial" panose="020B0604020202020204" pitchFamily="34" charset="0"/>
              </a:rPr>
              <a:t>R</a:t>
            </a:r>
            <a:r>
              <a:rPr lang="en-US" sz="1000" dirty="0">
                <a:solidFill>
                  <a:srgbClr val="000000"/>
                </a:solidFill>
                <a:latin typeface="Arial" panose="020B0604020202020204" pitchFamily="34" charset="0"/>
                <a:cs typeface="Arial" panose="020B0604020202020204" pitchFamily="34" charset="0"/>
              </a:rPr>
              <a:t> in NM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Equation from Loftin </a:t>
            </a:r>
          </a:p>
        </p:txBody>
      </p:sp>
      <p:sp>
        <p:nvSpPr>
          <p:cNvPr id="7" name="Text Box 7">
            <a:extLst>
              <a:ext uri="{FF2B5EF4-FFF2-40B4-BE49-F238E27FC236}">
                <a16:creationId xmlns:a16="http://schemas.microsoft.com/office/drawing/2014/main" id="{F8AA65E4-8F07-A3E0-2521-7E55A27F3424}"/>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Equations and Numbers from Textbooks</a:t>
            </a:r>
          </a:p>
        </p:txBody>
      </p:sp>
      <p:pic>
        <p:nvPicPr>
          <p:cNvPr id="5" name="Grafik 4">
            <a:extLst>
              <a:ext uri="{FF2B5EF4-FFF2-40B4-BE49-F238E27FC236}">
                <a16:creationId xmlns:a16="http://schemas.microsoft.com/office/drawing/2014/main" id="{E5D53356-B430-B332-0632-FEA04B16D9BC}"/>
              </a:ext>
            </a:extLst>
          </p:cNvPr>
          <p:cNvPicPr>
            <a:picLocks noChangeAspect="1"/>
          </p:cNvPicPr>
          <p:nvPr/>
        </p:nvPicPr>
        <p:blipFill>
          <a:blip r:embed="rId3"/>
          <a:stretch>
            <a:fillRect/>
          </a:stretch>
        </p:blipFill>
        <p:spPr>
          <a:xfrm>
            <a:off x="1761733" y="2152472"/>
            <a:ext cx="5620534" cy="1276528"/>
          </a:xfrm>
          <a:prstGeom prst="rect">
            <a:avLst/>
          </a:prstGeom>
        </p:spPr>
      </p:pic>
      <p:sp>
        <p:nvSpPr>
          <p:cNvPr id="2" name="Textfeld 1">
            <a:extLst>
              <a:ext uri="{FF2B5EF4-FFF2-40B4-BE49-F238E27FC236}">
                <a16:creationId xmlns:a16="http://schemas.microsoft.com/office/drawing/2014/main" id="{039CEDAF-F0E6-FD98-670F-9771C60E22B8}"/>
              </a:ext>
            </a:extLst>
          </p:cNvPr>
          <p:cNvSpPr txBox="1"/>
          <p:nvPr/>
        </p:nvSpPr>
        <p:spPr>
          <a:xfrm>
            <a:off x="2796381" y="3858558"/>
            <a:ext cx="3678237" cy="1754326"/>
          </a:xfrm>
          <a:prstGeom prst="rect">
            <a:avLst/>
          </a:prstGeom>
          <a:noFill/>
        </p:spPr>
        <p:txBody>
          <a:bodyPr wrap="square">
            <a:spAutoFit/>
          </a:bodyPr>
          <a:lstStyle/>
          <a:p>
            <a:pPr algn="just"/>
            <a:r>
              <a:rPr lang="en-US" sz="1200" b="1" dirty="0">
                <a:solidFill>
                  <a:srgbClr val="FF0000"/>
                </a:solidFill>
                <a:latin typeface="Arial" panose="020B0604020202020204" pitchFamily="34" charset="0"/>
                <a:cs typeface="Arial" panose="020B0604020202020204" pitchFamily="34" charset="0"/>
              </a:rPr>
              <a:t>Operating Empty Mass ratio</a:t>
            </a:r>
            <a:endParaRPr lang="en-US" sz="1200" b="1" dirty="0">
              <a:solidFill>
                <a:srgbClr val="000000"/>
              </a:solidFill>
              <a:latin typeface="Arial" panose="020B0604020202020204" pitchFamily="34" charset="0"/>
              <a:cs typeface="Arial" panose="020B0604020202020204" pitchFamily="34" charset="0"/>
            </a:endParaRPr>
          </a:p>
          <a:p>
            <a:pPr algn="just"/>
            <a:endParaRPr lang="en-US" sz="1200" b="1" dirty="0">
              <a:solidFill>
                <a:srgbClr val="000000"/>
              </a:solidFill>
              <a:latin typeface="Arial" panose="020B0604020202020204" pitchFamily="34" charset="0"/>
              <a:cs typeface="Arial" panose="020B0604020202020204" pitchFamily="34" charset="0"/>
            </a:endParaRPr>
          </a:p>
          <a:p>
            <a:pPr algn="just"/>
            <a:r>
              <a:rPr lang="en-US" sz="1200" b="1" dirty="0">
                <a:solidFill>
                  <a:srgbClr val="000000"/>
                </a:solidFill>
                <a:latin typeface="Arial" panose="020B0604020202020204" pitchFamily="34" charset="0"/>
                <a:cs typeface="Arial" panose="020B0604020202020204" pitchFamily="34" charset="0"/>
              </a:rPr>
              <a:t>Loftin 1980</a:t>
            </a:r>
            <a:r>
              <a:rPr lang="en-US" sz="1200" dirty="0">
                <a:solidFill>
                  <a:srgbClr val="000000"/>
                </a:solidFill>
                <a:latin typeface="Arial" panose="020B0604020202020204" pitchFamily="34" charset="0"/>
                <a:cs typeface="Arial" panose="020B0604020202020204" pitchFamily="34" charset="0"/>
              </a:rPr>
              <a:t> (NASA) calculates OEM ratio from what is know after the matching chart is drawn in aircraft preliminary sizing. The simple equation is based on aircraft data from 1980. It still works well.</a:t>
            </a:r>
          </a:p>
          <a:p>
            <a:pPr algn="just"/>
            <a:endParaRPr lang="en-US" sz="1200" dirty="0">
              <a:solidFill>
                <a:srgbClr val="000000"/>
              </a:solidFill>
              <a:latin typeface="Arial" panose="020B0604020202020204" pitchFamily="34" charset="0"/>
              <a:cs typeface="Arial" panose="020B0604020202020204" pitchFamily="34" charset="0"/>
            </a:endParaRPr>
          </a:p>
          <a:p>
            <a:pPr algn="just"/>
            <a:r>
              <a:rPr lang="en-US" sz="1200" dirty="0">
                <a:solidFill>
                  <a:srgbClr val="000000"/>
                </a:solidFill>
                <a:latin typeface="Arial" panose="020B0604020202020204" pitchFamily="34" charset="0"/>
                <a:cs typeface="Arial" panose="020B0604020202020204" pitchFamily="34" charset="0"/>
              </a:rPr>
              <a:t>Please see my Aircraft Design lecture notes (</a:t>
            </a:r>
            <a:r>
              <a:rPr lang="en-US" sz="1200" b="1" dirty="0">
                <a:solidFill>
                  <a:srgbClr val="000000"/>
                </a:solidFill>
                <a:latin typeface="Arial" panose="020B0604020202020204" pitchFamily="34" charset="0"/>
                <a:cs typeface="Arial" panose="020B0604020202020204" pitchFamily="34" charset="0"/>
              </a:rPr>
              <a:t>Scholz 2015</a:t>
            </a:r>
            <a:r>
              <a:rPr lang="en-US" sz="1200" dirty="0">
                <a:solidFill>
                  <a:srgbClr val="000000"/>
                </a:solidFill>
                <a:latin typeface="Arial" panose="020B0604020202020204" pitchFamily="34" charset="0"/>
                <a:cs typeface="Arial" panose="020B0604020202020204" pitchFamily="34" charset="0"/>
              </a:rPr>
              <a:t>) for details.</a:t>
            </a:r>
            <a:endParaRPr lang="en-US" sz="1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0647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1"/>
          <p:cNvSpPr txBox="1">
            <a:spLocks noChangeArrowheads="1"/>
          </p:cNvSpPr>
          <p:nvPr/>
        </p:nvSpPr>
        <p:spPr bwMode="auto">
          <a:xfrm>
            <a:off x="263526" y="2444919"/>
            <a:ext cx="8616950" cy="1497846"/>
          </a:xfrm>
          <a:prstGeom prst="rect">
            <a:avLst/>
          </a:prstGeom>
          <a:noFill/>
          <a:ln w="9525">
            <a:noFill/>
            <a:miter lim="800000"/>
            <a:headEnd/>
            <a:tailEnd/>
          </a:ln>
        </p:spPr>
        <p:txBody>
          <a:bodyPr>
            <a:spAutoFit/>
          </a:bodyPr>
          <a:lstStyle/>
          <a:p>
            <a:pPr marL="358775" lvl="2" indent="-358775" algn="ctr">
              <a:spcBef>
                <a:spcPts val="4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400" b="1" dirty="0">
                <a:solidFill>
                  <a:srgbClr val="000000"/>
                </a:solidFill>
                <a:latin typeface="Arial" pitchFamily="34" charset="0"/>
                <a:cs typeface="Arial" pitchFamily="34" charset="0"/>
              </a:rPr>
              <a:t>New Equations</a:t>
            </a:r>
          </a:p>
          <a:p>
            <a:pPr marL="358775" lvl="2" indent="-358775" algn="ctr">
              <a:spcBef>
                <a:spcPts val="4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4400" b="1" dirty="0">
              <a:solidFill>
                <a:srgbClr val="000000"/>
              </a:solidFill>
              <a:latin typeface="Arial" pitchFamily="34" charset="0"/>
              <a:cs typeface="Arial" pitchFamily="34" charset="0"/>
            </a:endParaRPr>
          </a:p>
        </p:txBody>
      </p:sp>
      <p:sp>
        <p:nvSpPr>
          <p:cNvPr id="2" name="Text Box 3">
            <a:extLst>
              <a:ext uri="{FF2B5EF4-FFF2-40B4-BE49-F238E27FC236}">
                <a16:creationId xmlns:a16="http://schemas.microsoft.com/office/drawing/2014/main" id="{034D3FEA-AA77-AE7D-0DB4-CBEB7D571886}"/>
              </a:ext>
            </a:extLst>
          </p:cNvPr>
          <p:cNvSpPr txBox="1">
            <a:spLocks noChangeArrowheads="1"/>
          </p:cNvSpPr>
          <p:nvPr/>
        </p:nvSpPr>
        <p:spPr bwMode="auto">
          <a:xfrm>
            <a:off x="533400" y="1022350"/>
            <a:ext cx="8081963" cy="265366"/>
          </a:xfrm>
          <a:prstGeom prst="rect">
            <a:avLst/>
          </a:prstGeom>
          <a:noFill/>
          <a:ln w="9525">
            <a:noFill/>
            <a:round/>
            <a:headEnd/>
            <a:tailEnd/>
          </a:ln>
        </p:spPr>
        <p:txBody>
          <a:bodyPr lIns="80280" tIns="39960" rIns="80280" bIns="39960">
            <a:spAutoFit/>
          </a:bodyPr>
          <a:lstStyle/>
          <a:p>
            <a:pPr marL="0" marR="0" lvl="0" indent="0" algn="l" defTabSz="449263" rtl="0" eaLnBrk="0" fontAlgn="base" latinLnBrk="0" hangingPunct="0">
              <a:lnSpc>
                <a:spcPct val="100000"/>
              </a:lnSpc>
              <a:spcBef>
                <a:spcPts val="7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Methods for Operating Empty Mass Estimation in Aircraft Design</a:t>
            </a:r>
          </a:p>
        </p:txBody>
      </p:sp>
    </p:spTree>
    <p:extLst>
      <p:ext uri="{BB962C8B-B14F-4D97-AF65-F5344CB8AC3E}">
        <p14:creationId xmlns:p14="http://schemas.microsoft.com/office/powerpoint/2010/main" val="1041728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Database from Jenkinson Used for the New Equations </a:t>
            </a:r>
          </a:p>
        </p:txBody>
      </p:sp>
      <p:sp>
        <p:nvSpPr>
          <p:cNvPr id="7" name="Text Box 7">
            <a:extLst>
              <a:ext uri="{FF2B5EF4-FFF2-40B4-BE49-F238E27FC236}">
                <a16:creationId xmlns:a16="http://schemas.microsoft.com/office/drawing/2014/main" id="{F8AA65E4-8F07-A3E0-2521-7E55A27F3424}"/>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New Equations</a:t>
            </a:r>
          </a:p>
        </p:txBody>
      </p:sp>
      <p:pic>
        <p:nvPicPr>
          <p:cNvPr id="3" name="Grafik 2">
            <a:extLst>
              <a:ext uri="{FF2B5EF4-FFF2-40B4-BE49-F238E27FC236}">
                <a16:creationId xmlns:a16="http://schemas.microsoft.com/office/drawing/2014/main" id="{D4C930BE-19DC-7AEF-E2C9-B9F30839738C}"/>
              </a:ext>
            </a:extLst>
          </p:cNvPr>
          <p:cNvPicPr>
            <a:picLocks noChangeAspect="1"/>
          </p:cNvPicPr>
          <p:nvPr/>
        </p:nvPicPr>
        <p:blipFill>
          <a:blip r:embed="rId3"/>
          <a:stretch>
            <a:fillRect/>
          </a:stretch>
        </p:blipFill>
        <p:spPr>
          <a:xfrm>
            <a:off x="2464323" y="1754188"/>
            <a:ext cx="4063478" cy="4043362"/>
          </a:xfrm>
          <a:prstGeom prst="rect">
            <a:avLst/>
          </a:prstGeom>
        </p:spPr>
      </p:pic>
      <p:sp>
        <p:nvSpPr>
          <p:cNvPr id="8" name="Textfeld 7">
            <a:extLst>
              <a:ext uri="{FF2B5EF4-FFF2-40B4-BE49-F238E27FC236}">
                <a16:creationId xmlns:a16="http://schemas.microsoft.com/office/drawing/2014/main" id="{23F5CB2D-C8E4-1A11-9481-9BF8B3162056}"/>
              </a:ext>
            </a:extLst>
          </p:cNvPr>
          <p:cNvSpPr txBox="1"/>
          <p:nvPr/>
        </p:nvSpPr>
        <p:spPr>
          <a:xfrm>
            <a:off x="446088" y="5833676"/>
            <a:ext cx="8532812" cy="461665"/>
          </a:xfrm>
          <a:prstGeom prst="rect">
            <a:avLst/>
          </a:prstGeom>
          <a:noFill/>
        </p:spPr>
        <p:txBody>
          <a:bodyPr wrap="square">
            <a:spAutoFit/>
          </a:bodyPr>
          <a:lstStyle/>
          <a:p>
            <a:r>
              <a:rPr lang="en-US" sz="1200" dirty="0">
                <a:solidFill>
                  <a:srgbClr val="3333CC"/>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a:t>
            </a:r>
            <a:r>
              <a:rPr lang="en-US" sz="1200" dirty="0">
                <a:solidFill>
                  <a:srgbClr val="0000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://booksite.elsevier.com/9780340741528/appendices/data-a/default.htm</a:t>
            </a:r>
            <a:r>
              <a:rPr lang="en-US" sz="1200" dirty="0">
                <a:solidFill>
                  <a:srgbClr val="0000FF"/>
                </a:solidFill>
                <a:latin typeface="Arial" panose="020B0604020202020204" pitchFamily="34" charset="0"/>
                <a:cs typeface="Arial" panose="020B0604020202020204" pitchFamily="34" charset="0"/>
              </a:rPr>
              <a:t>, </a:t>
            </a:r>
            <a:r>
              <a:rPr lang="en-US" sz="1200" dirty="0">
                <a:solidFill>
                  <a:srgbClr val="000000"/>
                </a:solidFill>
                <a:latin typeface="Arial" panose="020B0604020202020204" pitchFamily="34" charset="0"/>
                <a:cs typeface="Arial" panose="020B0604020202020204" pitchFamily="34" charset="0"/>
              </a:rPr>
              <a:t>archive at: </a:t>
            </a:r>
            <a:r>
              <a:rPr lang="en-US" sz="1200" dirty="0">
                <a:solidFill>
                  <a:srgbClr val="0000F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https://web.archive.org/web/20230402100910/https://booksite.elsevier.com/9780340741528/appendices/data-a/default.htm</a:t>
            </a:r>
            <a:endParaRPr lang="en-US" sz="1200" dirty="0">
              <a:solidFill>
                <a:srgbClr val="0000FF"/>
              </a:solidFill>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B9F9D3F1-2D90-23D7-A13E-93CD2CF09E9D}"/>
              </a:ext>
            </a:extLst>
          </p:cNvPr>
          <p:cNvPicPr>
            <a:picLocks noChangeAspect="1"/>
          </p:cNvPicPr>
          <p:nvPr/>
        </p:nvPicPr>
        <p:blipFill>
          <a:blip r:embed="rId6"/>
          <a:stretch>
            <a:fillRect/>
          </a:stretch>
        </p:blipFill>
        <p:spPr>
          <a:xfrm>
            <a:off x="6881567" y="2357352"/>
            <a:ext cx="1762371" cy="1228896"/>
          </a:xfrm>
          <a:prstGeom prst="rect">
            <a:avLst/>
          </a:prstGeom>
          <a:ln>
            <a:solidFill>
              <a:srgbClr val="000000"/>
            </a:solidFill>
          </a:ln>
        </p:spPr>
      </p:pic>
      <p:sp>
        <p:nvSpPr>
          <p:cNvPr id="6" name="Textfeld 5">
            <a:extLst>
              <a:ext uri="{FF2B5EF4-FFF2-40B4-BE49-F238E27FC236}">
                <a16:creationId xmlns:a16="http://schemas.microsoft.com/office/drawing/2014/main" id="{010C2002-21C7-0380-E31F-B5AE39F03FCE}"/>
              </a:ext>
            </a:extLst>
          </p:cNvPr>
          <p:cNvSpPr txBox="1"/>
          <p:nvPr/>
        </p:nvSpPr>
        <p:spPr>
          <a:xfrm>
            <a:off x="561975" y="2357352"/>
            <a:ext cx="1409699" cy="2677656"/>
          </a:xfrm>
          <a:prstGeom prst="rect">
            <a:avLst/>
          </a:prstGeom>
          <a:noFill/>
        </p:spPr>
        <p:txBody>
          <a:bodyPr wrap="square">
            <a:spAutoFit/>
          </a:bodyPr>
          <a:lstStyle/>
          <a:p>
            <a:r>
              <a:rPr lang="en-US" sz="1600" b="1" dirty="0">
                <a:solidFill>
                  <a:srgbClr val="179923"/>
                </a:solidFill>
                <a:latin typeface="Arial" panose="020B0604020202020204" pitchFamily="34" charset="0"/>
                <a:cs typeface="Arial" panose="020B0604020202020204" pitchFamily="34" charset="0"/>
              </a:rPr>
              <a:t>Data of 67</a:t>
            </a:r>
          </a:p>
          <a:p>
            <a:r>
              <a:rPr lang="en-US" sz="1600" b="1" dirty="0">
                <a:solidFill>
                  <a:srgbClr val="179923"/>
                </a:solidFill>
                <a:latin typeface="Arial" panose="020B0604020202020204" pitchFamily="34" charset="0"/>
                <a:cs typeface="Arial" panose="020B0604020202020204" pitchFamily="34" charset="0"/>
              </a:rPr>
              <a:t>Passenger</a:t>
            </a:r>
          </a:p>
          <a:p>
            <a:r>
              <a:rPr lang="en-US" sz="1600" b="1" dirty="0">
                <a:solidFill>
                  <a:srgbClr val="179923"/>
                </a:solidFill>
                <a:latin typeface="Arial" panose="020B0604020202020204" pitchFamily="34" charset="0"/>
                <a:cs typeface="Arial" panose="020B0604020202020204" pitchFamily="34" charset="0"/>
              </a:rPr>
              <a:t>Jet Aircraft</a:t>
            </a:r>
          </a:p>
          <a:p>
            <a:endParaRPr lang="en-US" sz="1200" dirty="0">
              <a:solidFill>
                <a:srgbClr val="000000"/>
              </a:solidFill>
              <a:latin typeface="Arial" panose="020B0604020202020204" pitchFamily="34" charset="0"/>
              <a:cs typeface="Arial" panose="020B0604020202020204" pitchFamily="34" charset="0"/>
            </a:endParaRPr>
          </a:p>
          <a:p>
            <a:r>
              <a:rPr lang="en-US" sz="1200" dirty="0">
                <a:solidFill>
                  <a:srgbClr val="000000"/>
                </a:solidFill>
                <a:latin typeface="Arial" panose="020B0604020202020204" pitchFamily="34" charset="0"/>
                <a:cs typeface="Arial" panose="020B0604020202020204" pitchFamily="34" charset="0"/>
              </a:rPr>
              <a:t>Produced by Lloyd Jenkinson, Loughborough University with students.</a:t>
            </a:r>
          </a:p>
          <a:p>
            <a:endParaRPr lang="en-US" sz="1200" dirty="0">
              <a:solidFill>
                <a:srgbClr val="000000"/>
              </a:solidFill>
              <a:latin typeface="Arial" panose="020B0604020202020204" pitchFamily="34" charset="0"/>
              <a:cs typeface="Arial" panose="020B0604020202020204" pitchFamily="34" charset="0"/>
            </a:endParaRPr>
          </a:p>
          <a:p>
            <a:r>
              <a:rPr lang="en-US" sz="1200" dirty="0">
                <a:solidFill>
                  <a:srgbClr val="000000"/>
                </a:solidFill>
                <a:latin typeface="Arial" panose="020B0604020202020204" pitchFamily="34" charset="0"/>
                <a:cs typeface="Arial" panose="020B0604020202020204" pitchFamily="34" charset="0"/>
              </a:rPr>
              <a:t>His book: </a:t>
            </a:r>
            <a:r>
              <a:rPr lang="en-US" sz="1200" b="1" dirty="0">
                <a:solidFill>
                  <a:srgbClr val="000000"/>
                </a:solidFill>
                <a:latin typeface="Arial" panose="020B0604020202020204" pitchFamily="34" charset="0"/>
                <a:cs typeface="Arial" panose="020B0604020202020204" pitchFamily="34" charset="0"/>
              </a:rPr>
              <a:t>Jenkinson 1999</a:t>
            </a:r>
            <a:r>
              <a:rPr lang="en-US" sz="1200" dirty="0">
                <a:solidFill>
                  <a:srgbClr val="000000"/>
                </a:solidFill>
                <a:latin typeface="Arial" panose="020B0604020202020204" pitchFamily="34" charset="0"/>
                <a:cs typeface="Arial" panose="020B0604020202020204" pitchFamily="34" charset="0"/>
              </a:rPr>
              <a:t>.</a:t>
            </a:r>
          </a:p>
          <a:p>
            <a:endParaRPr lang="en-US" sz="1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05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Reevaluating the Equation from Loftin </a:t>
            </a:r>
          </a:p>
        </p:txBody>
      </p:sp>
      <p:pic>
        <p:nvPicPr>
          <p:cNvPr id="5" name="Grafik 4">
            <a:extLst>
              <a:ext uri="{FF2B5EF4-FFF2-40B4-BE49-F238E27FC236}">
                <a16:creationId xmlns:a16="http://schemas.microsoft.com/office/drawing/2014/main" id="{E5D53356-B430-B332-0632-FEA04B16D9BC}"/>
              </a:ext>
            </a:extLst>
          </p:cNvPr>
          <p:cNvPicPr>
            <a:picLocks noChangeAspect="1"/>
          </p:cNvPicPr>
          <p:nvPr/>
        </p:nvPicPr>
        <p:blipFill>
          <a:blip r:embed="rId3"/>
          <a:stretch>
            <a:fillRect/>
          </a:stretch>
        </p:blipFill>
        <p:spPr>
          <a:xfrm>
            <a:off x="2881012" y="2379899"/>
            <a:ext cx="4619177" cy="1049101"/>
          </a:xfrm>
          <a:prstGeom prst="rect">
            <a:avLst/>
          </a:prstGeom>
        </p:spPr>
      </p:pic>
      <p:pic>
        <p:nvPicPr>
          <p:cNvPr id="3" name="Grafik 2">
            <a:extLst>
              <a:ext uri="{FF2B5EF4-FFF2-40B4-BE49-F238E27FC236}">
                <a16:creationId xmlns:a16="http://schemas.microsoft.com/office/drawing/2014/main" id="{BB4CA6BB-8170-29CD-B035-7921B6A7ED7D}"/>
              </a:ext>
            </a:extLst>
          </p:cNvPr>
          <p:cNvPicPr>
            <a:picLocks noChangeAspect="1"/>
          </p:cNvPicPr>
          <p:nvPr/>
        </p:nvPicPr>
        <p:blipFill>
          <a:blip r:embed="rId4"/>
          <a:stretch>
            <a:fillRect/>
          </a:stretch>
        </p:blipFill>
        <p:spPr>
          <a:xfrm>
            <a:off x="2906412" y="4289357"/>
            <a:ext cx="4296375" cy="971686"/>
          </a:xfrm>
          <a:prstGeom prst="rect">
            <a:avLst/>
          </a:prstGeom>
        </p:spPr>
      </p:pic>
      <p:sp>
        <p:nvSpPr>
          <p:cNvPr id="6" name="Textfeld 5">
            <a:extLst>
              <a:ext uri="{FF2B5EF4-FFF2-40B4-BE49-F238E27FC236}">
                <a16:creationId xmlns:a16="http://schemas.microsoft.com/office/drawing/2014/main" id="{92C22894-4A56-C574-CBF4-F0BA900FD5C9}"/>
              </a:ext>
            </a:extLst>
          </p:cNvPr>
          <p:cNvSpPr txBox="1"/>
          <p:nvPr/>
        </p:nvSpPr>
        <p:spPr>
          <a:xfrm>
            <a:off x="711200" y="2692400"/>
            <a:ext cx="1677190" cy="2308324"/>
          </a:xfrm>
          <a:prstGeom prst="rect">
            <a:avLst/>
          </a:prstGeom>
          <a:noFill/>
        </p:spPr>
        <p:txBody>
          <a:bodyPr wrap="none" rtlCol="0">
            <a:spAutoFit/>
          </a:bodyPr>
          <a:lstStyle/>
          <a:p>
            <a:r>
              <a:rPr lang="en-US" dirty="0">
                <a:solidFill>
                  <a:srgbClr val="000000"/>
                </a:solidFill>
              </a:rPr>
              <a:t>old (1980):</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new (2018):</a:t>
            </a:r>
          </a:p>
        </p:txBody>
      </p:sp>
      <p:sp>
        <p:nvSpPr>
          <p:cNvPr id="8" name="Text Box 7">
            <a:extLst>
              <a:ext uri="{FF2B5EF4-FFF2-40B4-BE49-F238E27FC236}">
                <a16:creationId xmlns:a16="http://schemas.microsoft.com/office/drawing/2014/main" id="{3D5FD4F7-05CF-A5A5-4908-E3AC31F8F162}"/>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New Equations</a:t>
            </a:r>
          </a:p>
        </p:txBody>
      </p:sp>
      <p:sp>
        <p:nvSpPr>
          <p:cNvPr id="10" name="Rectangle 2">
            <a:extLst>
              <a:ext uri="{FF2B5EF4-FFF2-40B4-BE49-F238E27FC236}">
                <a16:creationId xmlns:a16="http://schemas.microsoft.com/office/drawing/2014/main" id="{812BE3C6-CF71-9D04-04DE-379DFAE68D89}"/>
              </a:ext>
            </a:extLst>
          </p:cNvPr>
          <p:cNvSpPr txBox="1">
            <a:spLocks noChangeArrowheads="1"/>
          </p:cNvSpPr>
          <p:nvPr/>
        </p:nvSpPr>
        <p:spPr bwMode="auto">
          <a:xfrm>
            <a:off x="7923590" y="6029328"/>
            <a:ext cx="1195388" cy="320672"/>
          </a:xfrm>
          <a:prstGeom prst="rect">
            <a:avLst/>
          </a:prstGeom>
          <a:noFill/>
          <a:ln w="9525">
            <a:noFill/>
            <a:round/>
            <a:headEnd/>
            <a:tailEnd/>
          </a:ln>
        </p:spPr>
        <p:txBody>
          <a:bodyPr lIns="90000" tIns="46800" rIns="90000" bIns="46800"/>
          <a:lstStyle/>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rPr>
              <a:t>Lehnert </a:t>
            </a:r>
            <a:r>
              <a:rPr kumimoji="0" lang="de-DE" sz="1200" b="1" i="0" u="none" strike="noStrike" kern="1200" cap="none" spc="0" normalizeH="0" baseline="0" noProof="1">
                <a:ln>
                  <a:noFill/>
                </a:ln>
                <a:solidFill>
                  <a:srgbClr val="000000"/>
                </a:solidFill>
                <a:effectLst/>
                <a:uLnTx/>
                <a:uFillTx/>
                <a:latin typeface="Arial" pitchFamily="34" charset="0"/>
                <a:ea typeface="+mn-ea"/>
                <a:cs typeface="Arial" pitchFamily="34" charset="0"/>
              </a:rPr>
              <a:t>2018</a:t>
            </a:r>
            <a:endPar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endParaRPr>
          </a:p>
        </p:txBody>
      </p:sp>
      <p:sp>
        <p:nvSpPr>
          <p:cNvPr id="2" name="Textfeld 1">
            <a:extLst>
              <a:ext uri="{FF2B5EF4-FFF2-40B4-BE49-F238E27FC236}">
                <a16:creationId xmlns:a16="http://schemas.microsoft.com/office/drawing/2014/main" id="{890755FF-C145-B489-108F-863DB25B53A8}"/>
              </a:ext>
            </a:extLst>
          </p:cNvPr>
          <p:cNvSpPr txBox="1"/>
          <p:nvPr/>
        </p:nvSpPr>
        <p:spPr>
          <a:xfrm>
            <a:off x="711199" y="5661937"/>
            <a:ext cx="6491587" cy="276999"/>
          </a:xfrm>
          <a:prstGeom prst="rect">
            <a:avLst/>
          </a:prstGeom>
          <a:noFill/>
        </p:spPr>
        <p:txBody>
          <a:bodyPr wrap="square">
            <a:spAutoFit/>
          </a:bodyPr>
          <a:lstStyle/>
          <a:p>
            <a:r>
              <a:rPr lang="en-US" sz="1200" dirty="0">
                <a:solidFill>
                  <a:srgbClr val="000000"/>
                </a:solidFill>
                <a:latin typeface="Arial" panose="020B0604020202020204" pitchFamily="34" charset="0"/>
                <a:cs typeface="Arial" panose="020B0604020202020204" pitchFamily="34" charset="0"/>
              </a:rPr>
              <a:t>After 38 years the equation results pretty much unchanged from regression.</a:t>
            </a:r>
          </a:p>
        </p:txBody>
      </p:sp>
    </p:spTree>
    <p:extLst>
      <p:ext uri="{BB962C8B-B14F-4D97-AF65-F5344CB8AC3E}">
        <p14:creationId xmlns:p14="http://schemas.microsoft.com/office/powerpoint/2010/main" val="3086758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Possible Structure of New Equations </a:t>
            </a:r>
          </a:p>
        </p:txBody>
      </p:sp>
      <p:sp>
        <p:nvSpPr>
          <p:cNvPr id="7" name="Text Box 7">
            <a:extLst>
              <a:ext uri="{FF2B5EF4-FFF2-40B4-BE49-F238E27FC236}">
                <a16:creationId xmlns:a16="http://schemas.microsoft.com/office/drawing/2014/main" id="{F8AA65E4-8F07-A3E0-2521-7E55A27F3424}"/>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New Equations</a:t>
            </a:r>
          </a:p>
        </p:txBody>
      </p:sp>
      <p:pic>
        <p:nvPicPr>
          <p:cNvPr id="5" name="Grafik 4">
            <a:extLst>
              <a:ext uri="{FF2B5EF4-FFF2-40B4-BE49-F238E27FC236}">
                <a16:creationId xmlns:a16="http://schemas.microsoft.com/office/drawing/2014/main" id="{5B1C6419-DCF8-CB47-A118-BB050F623856}"/>
              </a:ext>
            </a:extLst>
          </p:cNvPr>
          <p:cNvPicPr>
            <a:picLocks noChangeAspect="1"/>
          </p:cNvPicPr>
          <p:nvPr/>
        </p:nvPicPr>
        <p:blipFill>
          <a:blip r:embed="rId3"/>
          <a:stretch>
            <a:fillRect/>
          </a:stretch>
        </p:blipFill>
        <p:spPr>
          <a:xfrm>
            <a:off x="3666795" y="1774741"/>
            <a:ext cx="5081917" cy="4546978"/>
          </a:xfrm>
          <a:prstGeom prst="rect">
            <a:avLst/>
          </a:prstGeom>
        </p:spPr>
      </p:pic>
      <p:sp>
        <p:nvSpPr>
          <p:cNvPr id="6" name="Textfeld 5">
            <a:extLst>
              <a:ext uri="{FF2B5EF4-FFF2-40B4-BE49-F238E27FC236}">
                <a16:creationId xmlns:a16="http://schemas.microsoft.com/office/drawing/2014/main" id="{947BB067-2107-4FA0-9F6A-D98F36C40088}"/>
              </a:ext>
            </a:extLst>
          </p:cNvPr>
          <p:cNvSpPr txBox="1"/>
          <p:nvPr/>
        </p:nvSpPr>
        <p:spPr>
          <a:xfrm>
            <a:off x="522288" y="1835151"/>
            <a:ext cx="2921184" cy="4431983"/>
          </a:xfrm>
          <a:prstGeom prst="rect">
            <a:avLst/>
          </a:prstGeom>
          <a:noFill/>
        </p:spPr>
        <p:txBody>
          <a:bodyPr wrap="none" rtlCol="0">
            <a:spAutoFit/>
          </a:bodyPr>
          <a:lstStyle/>
          <a:p>
            <a:r>
              <a:rPr lang="en-US" dirty="0">
                <a:solidFill>
                  <a:srgbClr val="000000"/>
                </a:solidFill>
              </a:rPr>
              <a:t>Linear Regression:</a:t>
            </a:r>
          </a:p>
          <a:p>
            <a:endParaRPr lang="en-US" dirty="0">
              <a:solidFill>
                <a:srgbClr val="000000"/>
              </a:solidFill>
            </a:endParaRPr>
          </a:p>
          <a:p>
            <a:endParaRPr lang="en-US" dirty="0">
              <a:solidFill>
                <a:srgbClr val="000000"/>
              </a:solidFill>
            </a:endParaRPr>
          </a:p>
          <a:p>
            <a:r>
              <a:rPr lang="en-US" sz="1800" dirty="0">
                <a:solidFill>
                  <a:srgbClr val="000000"/>
                </a:solidFill>
              </a:rPr>
              <a:t> </a:t>
            </a:r>
          </a:p>
          <a:p>
            <a:r>
              <a:rPr lang="en-US" dirty="0">
                <a:solidFill>
                  <a:srgbClr val="000000"/>
                </a:solidFill>
              </a:rPr>
              <a:t>Multiple Regression:</a:t>
            </a:r>
          </a:p>
          <a:p>
            <a:r>
              <a:rPr lang="en-US" sz="1200" dirty="0">
                <a:solidFill>
                  <a:srgbClr val="000000"/>
                </a:solidFill>
              </a:rPr>
              <a:t> </a:t>
            </a:r>
          </a:p>
          <a:p>
            <a:r>
              <a:rPr lang="en-US" dirty="0">
                <a:solidFill>
                  <a:srgbClr val="000000"/>
                </a:solidFill>
              </a:rPr>
              <a:t>Nonlinear Regression:</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sz="1200" dirty="0">
                <a:solidFill>
                  <a:srgbClr val="000000"/>
                </a:solidFill>
              </a:rPr>
              <a:t> </a:t>
            </a:r>
          </a:p>
          <a:p>
            <a:r>
              <a:rPr lang="en-US" dirty="0">
                <a:solidFill>
                  <a:srgbClr val="000000"/>
                </a:solidFill>
              </a:rPr>
              <a:t>The best:</a:t>
            </a:r>
          </a:p>
        </p:txBody>
      </p:sp>
      <p:sp>
        <p:nvSpPr>
          <p:cNvPr id="8" name="Rechteck 7">
            <a:extLst>
              <a:ext uri="{FF2B5EF4-FFF2-40B4-BE49-F238E27FC236}">
                <a16:creationId xmlns:a16="http://schemas.microsoft.com/office/drawing/2014/main" id="{AF0C6C2C-3E8E-DB1F-2C5F-3CC032AC36FB}"/>
              </a:ext>
            </a:extLst>
          </p:cNvPr>
          <p:cNvSpPr/>
          <p:nvPr/>
        </p:nvSpPr>
        <p:spPr bwMode="auto">
          <a:xfrm>
            <a:off x="522288" y="5784850"/>
            <a:ext cx="7402512" cy="490137"/>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AW Frutiger Next Regular" pitchFamily="2" charset="0"/>
            </a:endParaRPr>
          </a:p>
        </p:txBody>
      </p:sp>
      <p:sp>
        <p:nvSpPr>
          <p:cNvPr id="2" name="Rectangle 2">
            <a:extLst>
              <a:ext uri="{FF2B5EF4-FFF2-40B4-BE49-F238E27FC236}">
                <a16:creationId xmlns:a16="http://schemas.microsoft.com/office/drawing/2014/main" id="{0DD29BCB-BD77-1609-B89E-DB10274E7224}"/>
              </a:ext>
            </a:extLst>
          </p:cNvPr>
          <p:cNvSpPr txBox="1">
            <a:spLocks noChangeArrowheads="1"/>
          </p:cNvSpPr>
          <p:nvPr/>
        </p:nvSpPr>
        <p:spPr bwMode="auto">
          <a:xfrm>
            <a:off x="7924800" y="1839915"/>
            <a:ext cx="1195388" cy="320672"/>
          </a:xfrm>
          <a:prstGeom prst="rect">
            <a:avLst/>
          </a:prstGeom>
          <a:noFill/>
          <a:ln w="9525">
            <a:noFill/>
            <a:round/>
            <a:headEnd/>
            <a:tailEnd/>
          </a:ln>
        </p:spPr>
        <p:txBody>
          <a:bodyPr lIns="90000" tIns="46800" rIns="90000" bIns="46800"/>
          <a:lstStyle/>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rPr>
              <a:t>Lehnert </a:t>
            </a:r>
            <a:r>
              <a:rPr kumimoji="0" lang="de-DE" sz="1200" b="1" i="0" u="none" strike="noStrike" kern="1200" cap="none" spc="0" normalizeH="0" baseline="0" noProof="1">
                <a:ln>
                  <a:noFill/>
                </a:ln>
                <a:solidFill>
                  <a:srgbClr val="000000"/>
                </a:solidFill>
                <a:effectLst/>
                <a:uLnTx/>
                <a:uFillTx/>
                <a:latin typeface="Arial" pitchFamily="34" charset="0"/>
                <a:ea typeface="+mn-ea"/>
                <a:cs typeface="Arial" pitchFamily="34" charset="0"/>
              </a:rPr>
              <a:t>2018</a:t>
            </a:r>
            <a:endPar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88620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Equation from Design Range, Plotting the Data</a:t>
            </a:r>
          </a:p>
        </p:txBody>
      </p:sp>
      <p:sp>
        <p:nvSpPr>
          <p:cNvPr id="8" name="Text Box 7">
            <a:extLst>
              <a:ext uri="{FF2B5EF4-FFF2-40B4-BE49-F238E27FC236}">
                <a16:creationId xmlns:a16="http://schemas.microsoft.com/office/drawing/2014/main" id="{3D5FD4F7-05CF-A5A5-4908-E3AC31F8F162}"/>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New Equations</a:t>
            </a:r>
          </a:p>
        </p:txBody>
      </p:sp>
      <p:pic>
        <p:nvPicPr>
          <p:cNvPr id="7" name="Grafik 6">
            <a:extLst>
              <a:ext uri="{FF2B5EF4-FFF2-40B4-BE49-F238E27FC236}">
                <a16:creationId xmlns:a16="http://schemas.microsoft.com/office/drawing/2014/main" id="{B779A0D3-A9F4-5D4A-1489-9F2232977C7E}"/>
              </a:ext>
            </a:extLst>
          </p:cNvPr>
          <p:cNvPicPr>
            <a:picLocks noChangeAspect="1"/>
          </p:cNvPicPr>
          <p:nvPr/>
        </p:nvPicPr>
        <p:blipFill>
          <a:blip r:embed="rId3"/>
          <a:stretch>
            <a:fillRect/>
          </a:stretch>
        </p:blipFill>
        <p:spPr>
          <a:xfrm>
            <a:off x="522288" y="1779588"/>
            <a:ext cx="7401302" cy="4082200"/>
          </a:xfrm>
          <a:prstGeom prst="rect">
            <a:avLst/>
          </a:prstGeom>
        </p:spPr>
      </p:pic>
      <p:sp>
        <p:nvSpPr>
          <p:cNvPr id="9" name="Rectangle 2">
            <a:extLst>
              <a:ext uri="{FF2B5EF4-FFF2-40B4-BE49-F238E27FC236}">
                <a16:creationId xmlns:a16="http://schemas.microsoft.com/office/drawing/2014/main" id="{A6396146-43F6-5C6B-0125-4901F555DA87}"/>
              </a:ext>
            </a:extLst>
          </p:cNvPr>
          <p:cNvSpPr txBox="1">
            <a:spLocks noChangeArrowheads="1"/>
          </p:cNvSpPr>
          <p:nvPr/>
        </p:nvSpPr>
        <p:spPr bwMode="auto">
          <a:xfrm>
            <a:off x="7923590" y="5959932"/>
            <a:ext cx="1195388" cy="320672"/>
          </a:xfrm>
          <a:prstGeom prst="rect">
            <a:avLst/>
          </a:prstGeom>
          <a:noFill/>
          <a:ln w="9525">
            <a:noFill/>
            <a:round/>
            <a:headEnd/>
            <a:tailEnd/>
          </a:ln>
        </p:spPr>
        <p:txBody>
          <a:bodyPr lIns="90000" tIns="46800" rIns="90000" bIns="46800"/>
          <a:lstStyle/>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rPr>
              <a:t>Lehnert </a:t>
            </a:r>
            <a:r>
              <a:rPr kumimoji="0" lang="de-DE" sz="1200" b="1" i="0" u="none" strike="noStrike" kern="1200" cap="none" spc="0" normalizeH="0" baseline="0" noProof="1">
                <a:ln>
                  <a:noFill/>
                </a:ln>
                <a:solidFill>
                  <a:srgbClr val="000000"/>
                </a:solidFill>
                <a:effectLst/>
                <a:uLnTx/>
                <a:uFillTx/>
                <a:latin typeface="Arial" pitchFamily="34" charset="0"/>
                <a:ea typeface="+mn-ea"/>
                <a:cs typeface="Arial" pitchFamily="34" charset="0"/>
              </a:rPr>
              <a:t>2018</a:t>
            </a:r>
            <a:endPar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endParaRPr>
          </a:p>
        </p:txBody>
      </p:sp>
      <p:sp>
        <p:nvSpPr>
          <p:cNvPr id="2" name="Textfeld 1">
            <a:extLst>
              <a:ext uri="{FF2B5EF4-FFF2-40B4-BE49-F238E27FC236}">
                <a16:creationId xmlns:a16="http://schemas.microsoft.com/office/drawing/2014/main" id="{100BA97B-03AF-6344-CD73-560370FB8F55}"/>
              </a:ext>
            </a:extLst>
          </p:cNvPr>
          <p:cNvSpPr txBox="1"/>
          <p:nvPr/>
        </p:nvSpPr>
        <p:spPr>
          <a:xfrm>
            <a:off x="634999" y="5969069"/>
            <a:ext cx="7212391" cy="276999"/>
          </a:xfrm>
          <a:prstGeom prst="rect">
            <a:avLst/>
          </a:prstGeom>
          <a:noFill/>
        </p:spPr>
        <p:txBody>
          <a:bodyPr wrap="square">
            <a:spAutoFit/>
          </a:bodyPr>
          <a:lstStyle/>
          <a:p>
            <a:r>
              <a:rPr lang="en-US" sz="1200" dirty="0">
                <a:solidFill>
                  <a:srgbClr val="000000"/>
                </a:solidFill>
                <a:latin typeface="Arial" panose="020B0604020202020204" pitchFamily="34" charset="0"/>
                <a:cs typeface="Arial" panose="020B0604020202020204" pitchFamily="34" charset="0"/>
              </a:rPr>
              <a:t>Long-range aircraft need to be efficient to make money. This is why OEM ratio is decreasing with range.</a:t>
            </a:r>
          </a:p>
        </p:txBody>
      </p:sp>
    </p:spTree>
    <p:extLst>
      <p:ext uri="{BB962C8B-B14F-4D97-AF65-F5344CB8AC3E}">
        <p14:creationId xmlns:p14="http://schemas.microsoft.com/office/powerpoint/2010/main" val="3387913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Equation from Design Range (</a:t>
            </a:r>
            <a:r>
              <a:rPr lang="en-US" sz="2000" b="1" i="1" kern="0" dirty="0">
                <a:solidFill>
                  <a:srgbClr val="000000"/>
                </a:solidFill>
                <a:latin typeface="Arial" pitchFamily="34" charset="0"/>
                <a:ea typeface="+mj-ea"/>
                <a:cs typeface="Arial" pitchFamily="34" charset="0"/>
              </a:rPr>
              <a:t>R</a:t>
            </a:r>
            <a:r>
              <a:rPr lang="en-US" sz="2000" b="1" kern="0" dirty="0">
                <a:solidFill>
                  <a:srgbClr val="000000"/>
                </a:solidFill>
                <a:latin typeface="Arial" pitchFamily="34" charset="0"/>
                <a:ea typeface="+mj-ea"/>
                <a:cs typeface="Arial" pitchFamily="34" charset="0"/>
              </a:rPr>
              <a:t> in NM)</a:t>
            </a:r>
          </a:p>
        </p:txBody>
      </p:sp>
      <p:sp>
        <p:nvSpPr>
          <p:cNvPr id="8" name="Text Box 7">
            <a:extLst>
              <a:ext uri="{FF2B5EF4-FFF2-40B4-BE49-F238E27FC236}">
                <a16:creationId xmlns:a16="http://schemas.microsoft.com/office/drawing/2014/main" id="{3D5FD4F7-05CF-A5A5-4908-E3AC31F8F162}"/>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New Equations</a:t>
            </a:r>
          </a:p>
        </p:txBody>
      </p:sp>
      <p:pic>
        <p:nvPicPr>
          <p:cNvPr id="3" name="Grafik 2">
            <a:extLst>
              <a:ext uri="{FF2B5EF4-FFF2-40B4-BE49-F238E27FC236}">
                <a16:creationId xmlns:a16="http://schemas.microsoft.com/office/drawing/2014/main" id="{1041379D-27A3-2F96-42E9-48AD41968C9C}"/>
              </a:ext>
            </a:extLst>
          </p:cNvPr>
          <p:cNvPicPr>
            <a:picLocks noChangeAspect="1"/>
          </p:cNvPicPr>
          <p:nvPr/>
        </p:nvPicPr>
        <p:blipFill>
          <a:blip r:embed="rId3"/>
          <a:stretch>
            <a:fillRect/>
          </a:stretch>
        </p:blipFill>
        <p:spPr>
          <a:xfrm>
            <a:off x="2338075" y="2562104"/>
            <a:ext cx="4467849" cy="1733792"/>
          </a:xfrm>
          <a:prstGeom prst="rect">
            <a:avLst/>
          </a:prstGeom>
        </p:spPr>
      </p:pic>
      <p:sp>
        <p:nvSpPr>
          <p:cNvPr id="5" name="Rectangle 2">
            <a:extLst>
              <a:ext uri="{FF2B5EF4-FFF2-40B4-BE49-F238E27FC236}">
                <a16:creationId xmlns:a16="http://schemas.microsoft.com/office/drawing/2014/main" id="{E1A49D7E-9B1B-3DE7-D429-E6F951EA65E5}"/>
              </a:ext>
            </a:extLst>
          </p:cNvPr>
          <p:cNvSpPr txBox="1">
            <a:spLocks noChangeArrowheads="1"/>
          </p:cNvSpPr>
          <p:nvPr/>
        </p:nvSpPr>
        <p:spPr bwMode="auto">
          <a:xfrm>
            <a:off x="7923590" y="6029328"/>
            <a:ext cx="1195388" cy="320672"/>
          </a:xfrm>
          <a:prstGeom prst="rect">
            <a:avLst/>
          </a:prstGeom>
          <a:noFill/>
          <a:ln w="9525">
            <a:noFill/>
            <a:round/>
            <a:headEnd/>
            <a:tailEnd/>
          </a:ln>
        </p:spPr>
        <p:txBody>
          <a:bodyPr lIns="90000" tIns="46800" rIns="90000" bIns="46800"/>
          <a:lstStyle/>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rPr>
              <a:t>Lehnert </a:t>
            </a:r>
            <a:r>
              <a:rPr kumimoji="0" lang="de-DE" sz="1200" b="1" i="0" u="none" strike="noStrike" kern="1200" cap="none" spc="0" normalizeH="0" baseline="0" noProof="1">
                <a:ln>
                  <a:noFill/>
                </a:ln>
                <a:solidFill>
                  <a:srgbClr val="000000"/>
                </a:solidFill>
                <a:effectLst/>
                <a:uLnTx/>
                <a:uFillTx/>
                <a:latin typeface="Arial" pitchFamily="34" charset="0"/>
                <a:ea typeface="+mn-ea"/>
                <a:cs typeface="Arial" pitchFamily="34" charset="0"/>
              </a:rPr>
              <a:t>2018</a:t>
            </a:r>
            <a:endPar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endParaRPr>
          </a:p>
        </p:txBody>
      </p:sp>
      <p:sp>
        <p:nvSpPr>
          <p:cNvPr id="2" name="Textfeld 1">
            <a:extLst>
              <a:ext uri="{FF2B5EF4-FFF2-40B4-BE49-F238E27FC236}">
                <a16:creationId xmlns:a16="http://schemas.microsoft.com/office/drawing/2014/main" id="{BC97E724-D6E2-ED61-B931-B344C416FACB}"/>
              </a:ext>
            </a:extLst>
          </p:cNvPr>
          <p:cNvSpPr txBox="1"/>
          <p:nvPr/>
        </p:nvSpPr>
        <p:spPr>
          <a:xfrm>
            <a:off x="2451892" y="4584769"/>
            <a:ext cx="4240213" cy="830997"/>
          </a:xfrm>
          <a:prstGeom prst="rect">
            <a:avLst/>
          </a:prstGeom>
          <a:noFill/>
        </p:spPr>
        <p:txBody>
          <a:bodyPr wrap="square">
            <a:spAutoFit/>
          </a:bodyPr>
          <a:lstStyle/>
          <a:p>
            <a:r>
              <a:rPr lang="en-US" sz="1200" dirty="0">
                <a:solidFill>
                  <a:srgbClr val="000000"/>
                </a:solidFill>
                <a:latin typeface="Arial" panose="020B0604020202020204" pitchFamily="34" charset="0"/>
                <a:cs typeface="Arial" panose="020B0604020202020204" pitchFamily="34" charset="0"/>
              </a:rPr>
              <a:t>Regression coefficient, </a:t>
            </a:r>
            <a:r>
              <a:rPr lang="en-US" sz="1200" i="1" dirty="0">
                <a:solidFill>
                  <a:srgbClr val="000000"/>
                </a:solidFill>
                <a:latin typeface="Arial" panose="020B0604020202020204" pitchFamily="34" charset="0"/>
                <a:cs typeface="Arial" panose="020B0604020202020204" pitchFamily="34" charset="0"/>
              </a:rPr>
              <a:t>R </a:t>
            </a:r>
            <a:r>
              <a:rPr lang="en-US" sz="1200" dirty="0">
                <a:solidFill>
                  <a:srgbClr val="000000"/>
                </a:solidFill>
                <a:latin typeface="Arial" panose="020B0604020202020204" pitchFamily="34" charset="0"/>
                <a:cs typeface="Arial" panose="020B0604020202020204" pitchFamily="34" charset="0"/>
              </a:rPr>
              <a:t>² and average relative error, </a:t>
            </a:r>
            <a:r>
              <a:rPr lang="en-US" sz="1200" i="1" dirty="0">
                <a:solidFill>
                  <a:srgbClr val="000000"/>
                </a:solidFill>
                <a:latin typeface="Arial" panose="020B0604020202020204" pitchFamily="34" charset="0"/>
                <a:cs typeface="Arial" panose="020B0604020202020204" pitchFamily="34" charset="0"/>
              </a:rPr>
              <a:t>F</a:t>
            </a:r>
            <a:r>
              <a:rPr lang="en-US" sz="1200" dirty="0">
                <a:solidFill>
                  <a:srgbClr val="000000"/>
                </a:solidFill>
                <a:latin typeface="Arial" panose="020B0604020202020204" pitchFamily="34" charset="0"/>
                <a:cs typeface="Arial" panose="020B0604020202020204" pitchFamily="34" charset="0"/>
              </a:rPr>
              <a:t> are used to determine the accuracy of the equation.</a:t>
            </a:r>
          </a:p>
          <a:p>
            <a:r>
              <a:rPr lang="en-US" sz="1200" i="1" dirty="0">
                <a:solidFill>
                  <a:srgbClr val="000000"/>
                </a:solidFill>
                <a:latin typeface="Arial" panose="020B0604020202020204" pitchFamily="34" charset="0"/>
                <a:cs typeface="Arial" panose="020B0604020202020204" pitchFamily="34" charset="0"/>
              </a:rPr>
              <a:t>R </a:t>
            </a:r>
            <a:r>
              <a:rPr lang="en-US" sz="1200" dirty="0">
                <a:solidFill>
                  <a:srgbClr val="000000"/>
                </a:solidFill>
                <a:latin typeface="Arial" panose="020B0604020202020204" pitchFamily="34" charset="0"/>
                <a:cs typeface="Arial" panose="020B0604020202020204" pitchFamily="34" charset="0"/>
              </a:rPr>
              <a:t>² &gt; 0.5 is useful</a:t>
            </a:r>
          </a:p>
          <a:p>
            <a:r>
              <a:rPr lang="en-US" sz="1200" i="1" dirty="0">
                <a:solidFill>
                  <a:srgbClr val="000000"/>
                </a:solidFill>
                <a:latin typeface="Arial" panose="020B0604020202020204" pitchFamily="34" charset="0"/>
                <a:cs typeface="Arial" panose="020B0604020202020204" pitchFamily="34" charset="0"/>
              </a:rPr>
              <a:t>R </a:t>
            </a:r>
            <a:r>
              <a:rPr lang="en-US" sz="1200" dirty="0">
                <a:solidFill>
                  <a:srgbClr val="000000"/>
                </a:solidFill>
                <a:latin typeface="Arial" panose="020B0604020202020204" pitchFamily="34" charset="0"/>
                <a:cs typeface="Arial" panose="020B0604020202020204" pitchFamily="34" charset="0"/>
              </a:rPr>
              <a:t>² &gt; 0.7 is a good accuracy</a:t>
            </a:r>
          </a:p>
        </p:txBody>
      </p:sp>
    </p:spTree>
    <p:extLst>
      <p:ext uri="{BB962C8B-B14F-4D97-AF65-F5344CB8AC3E}">
        <p14:creationId xmlns:p14="http://schemas.microsoft.com/office/powerpoint/2010/main" val="3907033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Equation from Thrust-to-Weight Ratio and Wing Loading</a:t>
            </a:r>
          </a:p>
        </p:txBody>
      </p:sp>
      <p:sp>
        <p:nvSpPr>
          <p:cNvPr id="8" name="Text Box 7">
            <a:extLst>
              <a:ext uri="{FF2B5EF4-FFF2-40B4-BE49-F238E27FC236}">
                <a16:creationId xmlns:a16="http://schemas.microsoft.com/office/drawing/2014/main" id="{3D5FD4F7-05CF-A5A5-4908-E3AC31F8F162}"/>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New Equations</a:t>
            </a:r>
          </a:p>
        </p:txBody>
      </p:sp>
      <p:pic>
        <p:nvPicPr>
          <p:cNvPr id="5" name="Grafik 4">
            <a:extLst>
              <a:ext uri="{FF2B5EF4-FFF2-40B4-BE49-F238E27FC236}">
                <a16:creationId xmlns:a16="http://schemas.microsoft.com/office/drawing/2014/main" id="{AD02976F-32B9-4A9D-6B64-BC1973E62ABB}"/>
              </a:ext>
            </a:extLst>
          </p:cNvPr>
          <p:cNvPicPr>
            <a:picLocks noChangeAspect="1"/>
          </p:cNvPicPr>
          <p:nvPr/>
        </p:nvPicPr>
        <p:blipFill>
          <a:blip r:embed="rId3"/>
          <a:stretch>
            <a:fillRect/>
          </a:stretch>
        </p:blipFill>
        <p:spPr>
          <a:xfrm>
            <a:off x="1666469" y="2271551"/>
            <a:ext cx="5811061" cy="2314898"/>
          </a:xfrm>
          <a:prstGeom prst="rect">
            <a:avLst/>
          </a:prstGeom>
        </p:spPr>
      </p:pic>
      <p:sp>
        <p:nvSpPr>
          <p:cNvPr id="6" name="Rectangle 2">
            <a:extLst>
              <a:ext uri="{FF2B5EF4-FFF2-40B4-BE49-F238E27FC236}">
                <a16:creationId xmlns:a16="http://schemas.microsoft.com/office/drawing/2014/main" id="{EA89F92F-F27C-6A6C-06BF-01C29E0C2093}"/>
              </a:ext>
            </a:extLst>
          </p:cNvPr>
          <p:cNvSpPr txBox="1">
            <a:spLocks noChangeArrowheads="1"/>
          </p:cNvSpPr>
          <p:nvPr/>
        </p:nvSpPr>
        <p:spPr bwMode="auto">
          <a:xfrm>
            <a:off x="7923590" y="6029328"/>
            <a:ext cx="1195388" cy="320672"/>
          </a:xfrm>
          <a:prstGeom prst="rect">
            <a:avLst/>
          </a:prstGeom>
          <a:noFill/>
          <a:ln w="9525">
            <a:noFill/>
            <a:round/>
            <a:headEnd/>
            <a:tailEnd/>
          </a:ln>
        </p:spPr>
        <p:txBody>
          <a:bodyPr lIns="90000" tIns="46800" rIns="90000" bIns="46800"/>
          <a:lstStyle/>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rPr>
              <a:t>Lehnert </a:t>
            </a:r>
            <a:r>
              <a:rPr kumimoji="0" lang="de-DE" sz="1200" b="1" i="0" u="none" strike="noStrike" kern="1200" cap="none" spc="0" normalizeH="0" baseline="0" noProof="1">
                <a:ln>
                  <a:noFill/>
                </a:ln>
                <a:solidFill>
                  <a:srgbClr val="000000"/>
                </a:solidFill>
                <a:effectLst/>
                <a:uLnTx/>
                <a:uFillTx/>
                <a:latin typeface="Arial" pitchFamily="34" charset="0"/>
                <a:ea typeface="+mn-ea"/>
                <a:cs typeface="Arial" pitchFamily="34" charset="0"/>
              </a:rPr>
              <a:t>2018</a:t>
            </a:r>
            <a:endPar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endParaRPr>
          </a:p>
        </p:txBody>
      </p:sp>
      <p:sp>
        <p:nvSpPr>
          <p:cNvPr id="2" name="Textfeld 1">
            <a:extLst>
              <a:ext uri="{FF2B5EF4-FFF2-40B4-BE49-F238E27FC236}">
                <a16:creationId xmlns:a16="http://schemas.microsoft.com/office/drawing/2014/main" id="{89ECC1D3-4740-8A07-F660-C129F042F0CD}"/>
              </a:ext>
            </a:extLst>
          </p:cNvPr>
          <p:cNvSpPr txBox="1"/>
          <p:nvPr/>
        </p:nvSpPr>
        <p:spPr>
          <a:xfrm>
            <a:off x="2451892" y="5029269"/>
            <a:ext cx="4240213" cy="830997"/>
          </a:xfrm>
          <a:prstGeom prst="rect">
            <a:avLst/>
          </a:prstGeom>
          <a:noFill/>
        </p:spPr>
        <p:txBody>
          <a:bodyPr wrap="square">
            <a:spAutoFit/>
          </a:bodyPr>
          <a:lstStyle/>
          <a:p>
            <a:pPr algn="just"/>
            <a:r>
              <a:rPr lang="en-US" sz="1200" dirty="0">
                <a:solidFill>
                  <a:srgbClr val="000000"/>
                </a:solidFill>
                <a:latin typeface="Arial" panose="020B0604020202020204" pitchFamily="34" charset="0"/>
                <a:cs typeface="Arial" panose="020B0604020202020204" pitchFamily="34" charset="0"/>
              </a:rPr>
              <a:t>The matching chart in jet aircraft preliminary sizing plots thrust-to-weight ratio versus wing loading. This makes these two parameters natural candidates for an equation. The equation is an extension of Loftin's equation.</a:t>
            </a:r>
          </a:p>
        </p:txBody>
      </p:sp>
    </p:spTree>
    <p:extLst>
      <p:ext uri="{BB962C8B-B14F-4D97-AF65-F5344CB8AC3E}">
        <p14:creationId xmlns:p14="http://schemas.microsoft.com/office/powerpoint/2010/main" val="3023007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95413"/>
            <a:ext cx="8226425" cy="674687"/>
          </a:xfrm>
          <a:prstGeom prst="rect">
            <a:avLst/>
          </a:prstGeom>
          <a:noFill/>
          <a:ln w="9525">
            <a:noFill/>
            <a:miter lim="800000"/>
            <a:headEnd/>
            <a:tailEnd/>
          </a:ln>
        </p:spPr>
        <p:txBody>
          <a:bodyPr lIns="91428" tIns="45715" rIns="91428" bIns="45715" anchor="ctr"/>
          <a:lstStyle/>
          <a:p>
            <a:pPr>
              <a:lnSpc>
                <a:spcPct val="120000"/>
              </a:lnSpc>
              <a:defRPr/>
            </a:pPr>
            <a:r>
              <a:rPr lang="en-US" sz="2000" b="1" kern="0" dirty="0">
                <a:solidFill>
                  <a:srgbClr val="000000"/>
                </a:solidFill>
                <a:latin typeface="Arial" pitchFamily="34" charset="0"/>
                <a:ea typeface="+mj-ea"/>
                <a:cs typeface="Arial" pitchFamily="34" charset="0"/>
              </a:rPr>
              <a:t>Equation from Thrust-to-Weight Ratio, Wing Loading, Range,</a:t>
            </a:r>
          </a:p>
          <a:p>
            <a:pPr>
              <a:lnSpc>
                <a:spcPct val="120000"/>
              </a:lnSpc>
              <a:defRPr/>
            </a:pPr>
            <a:r>
              <a:rPr lang="en-US" sz="2000" b="1" kern="0" dirty="0">
                <a:solidFill>
                  <a:srgbClr val="000000"/>
                </a:solidFill>
                <a:latin typeface="Arial" pitchFamily="34" charset="0"/>
                <a:ea typeface="+mj-ea"/>
                <a:cs typeface="Arial" pitchFamily="34" charset="0"/>
              </a:rPr>
              <a:t>Payload, and Number of Engines </a:t>
            </a:r>
            <a:r>
              <a:rPr lang="en-US" sz="2000" b="1" u="sng" kern="0" dirty="0">
                <a:solidFill>
                  <a:srgbClr val="000000"/>
                </a:solidFill>
                <a:latin typeface="Arial" pitchFamily="34" charset="0"/>
                <a:ea typeface="+mj-ea"/>
                <a:cs typeface="Arial" pitchFamily="34" charset="0"/>
              </a:rPr>
              <a:t>on</a:t>
            </a:r>
            <a:r>
              <a:rPr lang="en-US" sz="2000" b="1" kern="0" dirty="0">
                <a:solidFill>
                  <a:srgbClr val="000000"/>
                </a:solidFill>
                <a:latin typeface="Arial" pitchFamily="34" charset="0"/>
                <a:ea typeface="+mj-ea"/>
                <a:cs typeface="Arial" pitchFamily="34" charset="0"/>
              </a:rPr>
              <a:t> the Wing</a:t>
            </a:r>
          </a:p>
        </p:txBody>
      </p:sp>
      <p:sp>
        <p:nvSpPr>
          <p:cNvPr id="8" name="Text Box 7">
            <a:extLst>
              <a:ext uri="{FF2B5EF4-FFF2-40B4-BE49-F238E27FC236}">
                <a16:creationId xmlns:a16="http://schemas.microsoft.com/office/drawing/2014/main" id="{3D5FD4F7-05CF-A5A5-4908-E3AC31F8F162}"/>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New Equations</a:t>
            </a:r>
          </a:p>
        </p:txBody>
      </p:sp>
      <p:pic>
        <p:nvPicPr>
          <p:cNvPr id="5" name="Grafik 4">
            <a:extLst>
              <a:ext uri="{FF2B5EF4-FFF2-40B4-BE49-F238E27FC236}">
                <a16:creationId xmlns:a16="http://schemas.microsoft.com/office/drawing/2014/main" id="{FB267711-C674-197E-276D-633C8A3D46CB}"/>
              </a:ext>
            </a:extLst>
          </p:cNvPr>
          <p:cNvPicPr>
            <a:picLocks noChangeAspect="1"/>
          </p:cNvPicPr>
          <p:nvPr/>
        </p:nvPicPr>
        <p:blipFill>
          <a:blip r:embed="rId3"/>
          <a:stretch>
            <a:fillRect/>
          </a:stretch>
        </p:blipFill>
        <p:spPr>
          <a:xfrm>
            <a:off x="0" y="2310824"/>
            <a:ext cx="9144000" cy="2236351"/>
          </a:xfrm>
          <a:prstGeom prst="rect">
            <a:avLst/>
          </a:prstGeom>
        </p:spPr>
      </p:pic>
      <p:sp>
        <p:nvSpPr>
          <p:cNvPr id="6" name="Rectangle 2">
            <a:extLst>
              <a:ext uri="{FF2B5EF4-FFF2-40B4-BE49-F238E27FC236}">
                <a16:creationId xmlns:a16="http://schemas.microsoft.com/office/drawing/2014/main" id="{C01991B3-00FB-EB42-B915-945B0BD19F57}"/>
              </a:ext>
            </a:extLst>
          </p:cNvPr>
          <p:cNvSpPr txBox="1">
            <a:spLocks noChangeArrowheads="1"/>
          </p:cNvSpPr>
          <p:nvPr/>
        </p:nvSpPr>
        <p:spPr bwMode="auto">
          <a:xfrm>
            <a:off x="7923590" y="6029328"/>
            <a:ext cx="1195388" cy="320672"/>
          </a:xfrm>
          <a:prstGeom prst="rect">
            <a:avLst/>
          </a:prstGeom>
          <a:noFill/>
          <a:ln w="9525">
            <a:noFill/>
            <a:round/>
            <a:headEnd/>
            <a:tailEnd/>
          </a:ln>
        </p:spPr>
        <p:txBody>
          <a:bodyPr lIns="90000" tIns="46800" rIns="90000" bIns="46800"/>
          <a:lstStyle/>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rPr>
              <a:t>Lehnert </a:t>
            </a:r>
            <a:r>
              <a:rPr kumimoji="0" lang="de-DE" sz="1200" b="1" i="0" u="none" strike="noStrike" kern="1200" cap="none" spc="0" normalizeH="0" baseline="0" noProof="1">
                <a:ln>
                  <a:noFill/>
                </a:ln>
                <a:solidFill>
                  <a:srgbClr val="000000"/>
                </a:solidFill>
                <a:effectLst/>
                <a:uLnTx/>
                <a:uFillTx/>
                <a:latin typeface="Arial" pitchFamily="34" charset="0"/>
                <a:ea typeface="+mn-ea"/>
                <a:cs typeface="Arial" pitchFamily="34" charset="0"/>
              </a:rPr>
              <a:t>2018</a:t>
            </a:r>
            <a:endPar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endParaRPr>
          </a:p>
        </p:txBody>
      </p:sp>
      <p:sp>
        <p:nvSpPr>
          <p:cNvPr id="2" name="Textfeld 1">
            <a:extLst>
              <a:ext uri="{FF2B5EF4-FFF2-40B4-BE49-F238E27FC236}">
                <a16:creationId xmlns:a16="http://schemas.microsoft.com/office/drawing/2014/main" id="{52506DF1-EB2B-48D1-518A-BD9CBC3C9865}"/>
              </a:ext>
            </a:extLst>
          </p:cNvPr>
          <p:cNvSpPr txBox="1"/>
          <p:nvPr/>
        </p:nvSpPr>
        <p:spPr>
          <a:xfrm>
            <a:off x="2451892" y="4838769"/>
            <a:ext cx="4240213" cy="1200329"/>
          </a:xfrm>
          <a:prstGeom prst="rect">
            <a:avLst/>
          </a:prstGeom>
          <a:noFill/>
        </p:spPr>
        <p:txBody>
          <a:bodyPr wrap="square">
            <a:spAutoFit/>
          </a:bodyPr>
          <a:lstStyle/>
          <a:p>
            <a:pPr algn="just"/>
            <a:r>
              <a:rPr lang="en-US" sz="1200" dirty="0">
                <a:solidFill>
                  <a:srgbClr val="000000"/>
                </a:solidFill>
                <a:latin typeface="Arial" panose="020B0604020202020204" pitchFamily="34" charset="0"/>
                <a:cs typeface="Arial" panose="020B0604020202020204" pitchFamily="34" charset="0"/>
              </a:rPr>
              <a:t>Now we add more parameters readily available in preliminary sizing. The more, the better. Range, </a:t>
            </a:r>
            <a:r>
              <a:rPr lang="en-US" sz="1200" i="1" dirty="0">
                <a:solidFill>
                  <a:srgbClr val="000000"/>
                </a:solidFill>
                <a:latin typeface="Arial" panose="020B0604020202020204" pitchFamily="34" charset="0"/>
                <a:cs typeface="Arial" panose="020B0604020202020204" pitchFamily="34" charset="0"/>
              </a:rPr>
              <a:t>R</a:t>
            </a:r>
            <a:r>
              <a:rPr lang="en-US" sz="1200" dirty="0">
                <a:solidFill>
                  <a:srgbClr val="000000"/>
                </a:solidFill>
                <a:latin typeface="Arial" panose="020B0604020202020204" pitchFamily="34" charset="0"/>
                <a:cs typeface="Arial" panose="020B0604020202020204" pitchFamily="34" charset="0"/>
              </a:rPr>
              <a:t> has proven its usefulness already, engines </a:t>
            </a:r>
            <a:r>
              <a:rPr lang="en-US" sz="1200" u="sng" dirty="0">
                <a:solidFill>
                  <a:srgbClr val="000000"/>
                </a:solidFill>
                <a:latin typeface="Arial" panose="020B0604020202020204" pitchFamily="34" charset="0"/>
                <a:cs typeface="Arial" panose="020B0604020202020204" pitchFamily="34" charset="0"/>
              </a:rPr>
              <a:t>on</a:t>
            </a:r>
            <a:r>
              <a:rPr lang="en-US" sz="1200" dirty="0">
                <a:solidFill>
                  <a:srgbClr val="000000"/>
                </a:solidFill>
                <a:latin typeface="Arial" panose="020B0604020202020204" pitchFamily="34" charset="0"/>
                <a:cs typeface="Arial" panose="020B0604020202020204" pitchFamily="34" charset="0"/>
              </a:rPr>
              <a:t> the wing reduce wing root bending moment, but number of engines, </a:t>
            </a:r>
            <a:r>
              <a:rPr lang="en-US" sz="1200" i="1" dirty="0" err="1">
                <a:solidFill>
                  <a:srgbClr val="000000"/>
                </a:solidFill>
                <a:latin typeface="Arial" panose="020B0604020202020204" pitchFamily="34" charset="0"/>
                <a:cs typeface="Arial" panose="020B0604020202020204" pitchFamily="34" charset="0"/>
              </a:rPr>
              <a:t>n</a:t>
            </a:r>
            <a:r>
              <a:rPr lang="en-US" sz="1200" i="1" baseline="-25000" dirty="0" err="1">
                <a:solidFill>
                  <a:srgbClr val="000000"/>
                </a:solidFill>
                <a:latin typeface="Arial" panose="020B0604020202020204" pitchFamily="34" charset="0"/>
                <a:cs typeface="Arial" panose="020B0604020202020204" pitchFamily="34" charset="0"/>
              </a:rPr>
              <a:t>E</a:t>
            </a:r>
            <a:r>
              <a:rPr lang="en-US" sz="1200" dirty="0">
                <a:solidFill>
                  <a:srgbClr val="000000"/>
                </a:solidFill>
                <a:latin typeface="Arial" panose="020B0604020202020204" pitchFamily="34" charset="0"/>
                <a:cs typeface="Arial" panose="020B0604020202020204" pitchFamily="34" charset="0"/>
              </a:rPr>
              <a:t> has little influence. The same is true for payload (exponent close to zero).</a:t>
            </a:r>
          </a:p>
        </p:txBody>
      </p:sp>
    </p:spTree>
    <p:extLst>
      <p:ext uri="{BB962C8B-B14F-4D97-AF65-F5344CB8AC3E}">
        <p14:creationId xmlns:p14="http://schemas.microsoft.com/office/powerpoint/2010/main" val="1098084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Equation from Thrust-to-Weight Ratio, Wing Loading, and Range</a:t>
            </a:r>
          </a:p>
        </p:txBody>
      </p:sp>
      <p:sp>
        <p:nvSpPr>
          <p:cNvPr id="8" name="Text Box 7">
            <a:extLst>
              <a:ext uri="{FF2B5EF4-FFF2-40B4-BE49-F238E27FC236}">
                <a16:creationId xmlns:a16="http://schemas.microsoft.com/office/drawing/2014/main" id="{3D5FD4F7-05CF-A5A5-4908-E3AC31F8F162}"/>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New Equations</a:t>
            </a:r>
          </a:p>
        </p:txBody>
      </p:sp>
      <p:pic>
        <p:nvPicPr>
          <p:cNvPr id="3" name="Grafik 2">
            <a:extLst>
              <a:ext uri="{FF2B5EF4-FFF2-40B4-BE49-F238E27FC236}">
                <a16:creationId xmlns:a16="http://schemas.microsoft.com/office/drawing/2014/main" id="{1F951C59-5B5B-D8FA-D77A-D00ADEA86AFA}"/>
              </a:ext>
            </a:extLst>
          </p:cNvPr>
          <p:cNvPicPr>
            <a:picLocks noChangeAspect="1"/>
          </p:cNvPicPr>
          <p:nvPr/>
        </p:nvPicPr>
        <p:blipFill>
          <a:blip r:embed="rId3"/>
          <a:stretch>
            <a:fillRect/>
          </a:stretch>
        </p:blipFill>
        <p:spPr>
          <a:xfrm>
            <a:off x="0" y="2298988"/>
            <a:ext cx="9144000" cy="2260023"/>
          </a:xfrm>
          <a:prstGeom prst="rect">
            <a:avLst/>
          </a:prstGeom>
        </p:spPr>
      </p:pic>
      <p:sp>
        <p:nvSpPr>
          <p:cNvPr id="6" name="Rectangle 11">
            <a:extLst>
              <a:ext uri="{FF2B5EF4-FFF2-40B4-BE49-F238E27FC236}">
                <a16:creationId xmlns:a16="http://schemas.microsoft.com/office/drawing/2014/main" id="{CF2EF303-0149-2EEC-D365-BC28F3769DF4}"/>
              </a:ext>
            </a:extLst>
          </p:cNvPr>
          <p:cNvSpPr txBox="1">
            <a:spLocks noChangeArrowheads="1"/>
          </p:cNvSpPr>
          <p:nvPr/>
        </p:nvSpPr>
        <p:spPr bwMode="auto">
          <a:xfrm>
            <a:off x="5919789" y="3825873"/>
            <a:ext cx="1890712"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FF0000"/>
                </a:solidFill>
                <a:latin typeface="Arial" pitchFamily="34" charset="0"/>
                <a:ea typeface="+mj-ea"/>
                <a:cs typeface="Arial" pitchFamily="34" charset="0"/>
              </a:rPr>
              <a:t>The Winner !</a:t>
            </a:r>
          </a:p>
        </p:txBody>
      </p:sp>
      <p:sp>
        <p:nvSpPr>
          <p:cNvPr id="7" name="Rectangle 2">
            <a:extLst>
              <a:ext uri="{FF2B5EF4-FFF2-40B4-BE49-F238E27FC236}">
                <a16:creationId xmlns:a16="http://schemas.microsoft.com/office/drawing/2014/main" id="{D5134E04-B375-7E82-A131-3C8A09D79C12}"/>
              </a:ext>
            </a:extLst>
          </p:cNvPr>
          <p:cNvSpPr txBox="1">
            <a:spLocks noChangeArrowheads="1"/>
          </p:cNvSpPr>
          <p:nvPr/>
        </p:nvSpPr>
        <p:spPr bwMode="auto">
          <a:xfrm>
            <a:off x="7923590" y="6029328"/>
            <a:ext cx="1195388" cy="320672"/>
          </a:xfrm>
          <a:prstGeom prst="rect">
            <a:avLst/>
          </a:prstGeom>
          <a:noFill/>
          <a:ln w="9525">
            <a:noFill/>
            <a:round/>
            <a:headEnd/>
            <a:tailEnd/>
          </a:ln>
        </p:spPr>
        <p:txBody>
          <a:bodyPr lIns="90000" tIns="46800" rIns="90000" bIns="46800"/>
          <a:lstStyle/>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rPr>
              <a:t>Lehnert </a:t>
            </a:r>
            <a:r>
              <a:rPr kumimoji="0" lang="de-DE" sz="1200" b="1" i="0" u="none" strike="noStrike" kern="1200" cap="none" spc="0" normalizeH="0" baseline="0" noProof="1">
                <a:ln>
                  <a:noFill/>
                </a:ln>
                <a:solidFill>
                  <a:srgbClr val="000000"/>
                </a:solidFill>
                <a:effectLst/>
                <a:uLnTx/>
                <a:uFillTx/>
                <a:latin typeface="Arial" pitchFamily="34" charset="0"/>
                <a:ea typeface="+mn-ea"/>
                <a:cs typeface="Arial" pitchFamily="34" charset="0"/>
              </a:rPr>
              <a:t>2018</a:t>
            </a:r>
            <a:endPar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endParaRPr>
          </a:p>
        </p:txBody>
      </p:sp>
      <p:sp>
        <p:nvSpPr>
          <p:cNvPr id="2" name="Textfeld 1">
            <a:extLst>
              <a:ext uri="{FF2B5EF4-FFF2-40B4-BE49-F238E27FC236}">
                <a16:creationId xmlns:a16="http://schemas.microsoft.com/office/drawing/2014/main" id="{67E5C0B6-0795-7182-011F-FAF3AF4A2F3D}"/>
              </a:ext>
            </a:extLst>
          </p:cNvPr>
          <p:cNvSpPr txBox="1"/>
          <p:nvPr/>
        </p:nvSpPr>
        <p:spPr>
          <a:xfrm>
            <a:off x="2451892" y="4787969"/>
            <a:ext cx="4240213" cy="646331"/>
          </a:xfrm>
          <a:prstGeom prst="rect">
            <a:avLst/>
          </a:prstGeom>
          <a:noFill/>
        </p:spPr>
        <p:txBody>
          <a:bodyPr wrap="square">
            <a:spAutoFit/>
          </a:bodyPr>
          <a:lstStyle/>
          <a:p>
            <a:pPr algn="just"/>
            <a:r>
              <a:rPr lang="en-US" sz="1200" dirty="0">
                <a:solidFill>
                  <a:srgbClr val="000000"/>
                </a:solidFill>
                <a:latin typeface="Arial" panose="020B0604020202020204" pitchFamily="34" charset="0"/>
                <a:cs typeface="Arial" panose="020B0604020202020204" pitchFamily="34" charset="0"/>
              </a:rPr>
              <a:t>Omitting unnecessary parameters keeps the accuracy almost the same as in the previous equation but simplifies its application.</a:t>
            </a:r>
          </a:p>
        </p:txBody>
      </p:sp>
    </p:spTree>
    <p:extLst>
      <p:ext uri="{BB962C8B-B14F-4D97-AF65-F5344CB8AC3E}">
        <p14:creationId xmlns:p14="http://schemas.microsoft.com/office/powerpoint/2010/main" val="1322688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28637" y="1292611"/>
            <a:ext cx="8224837" cy="446087"/>
          </a:xfrm>
          <a:prstGeom prst="rect">
            <a:avLst/>
          </a:prstGeom>
        </p:spPr>
        <p:txBody>
          <a:bodyPr/>
          <a:lstStyle/>
          <a:p>
            <a:pPr eaLnBrk="1" hangingPunct="1"/>
            <a:r>
              <a:rPr lang="de-DE" sz="2000" dirty="0"/>
              <a:t>Abstract</a:t>
            </a:r>
          </a:p>
        </p:txBody>
      </p:sp>
      <p:sp>
        <p:nvSpPr>
          <p:cNvPr id="9220" name="Rectangle 2"/>
          <p:cNvSpPr txBox="1">
            <a:spLocks noChangeArrowheads="1"/>
          </p:cNvSpPr>
          <p:nvPr/>
        </p:nvSpPr>
        <p:spPr bwMode="auto">
          <a:xfrm>
            <a:off x="519112" y="1824622"/>
            <a:ext cx="8110538" cy="4311480"/>
          </a:xfrm>
          <a:prstGeom prst="rect">
            <a:avLst/>
          </a:prstGeom>
          <a:noFill/>
          <a:ln w="9525">
            <a:noFill/>
            <a:round/>
            <a:headEnd/>
            <a:tailEnd/>
          </a:ln>
        </p:spPr>
        <p:txBody>
          <a:bodyPr lIns="90000" tIns="46800" rIns="90000" bIns="46800"/>
          <a:lstStyle/>
          <a:p>
            <a:pPr marL="0" lvl="2" indent="0" algn="just">
              <a:lnSpc>
                <a:spcPct val="120000"/>
              </a:lnSpc>
              <a:spcBef>
                <a:spcPts val="3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150" b="1" dirty="0">
                <a:solidFill>
                  <a:srgbClr val="000000"/>
                </a:solidFill>
                <a:latin typeface="Arial" panose="020B0604020202020204" pitchFamily="34" charset="0"/>
                <a:cs typeface="Arial" pitchFamily="34" charset="0"/>
              </a:rPr>
              <a:t>Purpose</a:t>
            </a:r>
            <a:r>
              <a:rPr lang="en-US" sz="1150" dirty="0">
                <a:solidFill>
                  <a:srgbClr val="000000"/>
                </a:solidFill>
                <a:latin typeface="Arial" panose="020B0604020202020204" pitchFamily="34" charset="0"/>
                <a:cs typeface="Arial" pitchFamily="34" charset="0"/>
              </a:rPr>
              <a:t> – Calculation methods from </a:t>
            </a:r>
            <a:r>
              <a:rPr lang="en-US" sz="1150" dirty="0" err="1">
                <a:solidFill>
                  <a:srgbClr val="000000"/>
                </a:solidFill>
                <a:latin typeface="Arial" panose="020B0604020202020204" pitchFamily="34" charset="0"/>
                <a:cs typeface="Arial" pitchFamily="34" charset="0"/>
              </a:rPr>
              <a:t>Torenbeek</a:t>
            </a:r>
            <a:r>
              <a:rPr lang="en-US" sz="1150" dirty="0">
                <a:solidFill>
                  <a:srgbClr val="000000"/>
                </a:solidFill>
                <a:latin typeface="Arial" panose="020B0604020202020204" pitchFamily="34" charset="0"/>
                <a:cs typeface="Arial" pitchFamily="34" charset="0"/>
              </a:rPr>
              <a:t>, Raymer, </a:t>
            </a:r>
            <a:r>
              <a:rPr lang="en-US" sz="1150" dirty="0" err="1">
                <a:solidFill>
                  <a:srgbClr val="000000"/>
                </a:solidFill>
                <a:latin typeface="Arial" panose="020B0604020202020204" pitchFamily="34" charset="0"/>
                <a:cs typeface="Arial" pitchFamily="34" charset="0"/>
              </a:rPr>
              <a:t>Marckwardt</a:t>
            </a:r>
            <a:r>
              <a:rPr lang="en-US" sz="1150" dirty="0">
                <a:solidFill>
                  <a:srgbClr val="000000"/>
                </a:solidFill>
                <a:latin typeface="Arial" panose="020B0604020202020204" pitchFamily="34" charset="0"/>
                <a:cs typeface="Arial" pitchFamily="34" charset="0"/>
              </a:rPr>
              <a:t>, and Loftin are examined and compared. The question is whether there is a more precise method for passenger aircraft to determine the operating empty mass fraction based on new statistics.</a:t>
            </a:r>
          </a:p>
          <a:p>
            <a:pPr marL="0" lvl="2" indent="0" algn="just">
              <a:lnSpc>
                <a:spcPct val="120000"/>
              </a:lnSpc>
              <a:spcBef>
                <a:spcPts val="3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150" dirty="0">
              <a:solidFill>
                <a:srgbClr val="000000"/>
              </a:solidFill>
              <a:latin typeface="Arial" panose="020B0604020202020204" pitchFamily="34" charset="0"/>
              <a:cs typeface="Arial" pitchFamily="34" charset="0"/>
            </a:endParaRPr>
          </a:p>
          <a:p>
            <a:pPr marL="0" lvl="2" indent="0" algn="just">
              <a:lnSpc>
                <a:spcPct val="120000"/>
              </a:lnSpc>
              <a:spcBef>
                <a:spcPts val="3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150" b="1" dirty="0">
                <a:solidFill>
                  <a:srgbClr val="000000"/>
                </a:solidFill>
                <a:latin typeface="Arial" panose="020B0604020202020204" pitchFamily="34" charset="0"/>
                <a:cs typeface="Arial" pitchFamily="34" charset="0"/>
              </a:rPr>
              <a:t>Methodology</a:t>
            </a:r>
            <a:r>
              <a:rPr lang="en-US" sz="1150" dirty="0">
                <a:solidFill>
                  <a:srgbClr val="000000"/>
                </a:solidFill>
                <a:latin typeface="Arial" panose="020B0604020202020204" pitchFamily="34" charset="0"/>
                <a:cs typeface="Arial" pitchFamily="34" charset="0"/>
              </a:rPr>
              <a:t> – Equations for estimating the operating empty mass fraction are determined from parameters including thrust-to-weight ratio, wing loading, design range, payload, and number of engines (on the wing). Only aircraft parameters are used, which are already known in preliminary sizing and for which a physical connection exist to the operating empty mass fraction. </a:t>
            </a:r>
          </a:p>
          <a:p>
            <a:pPr marL="0" lvl="2" indent="0" algn="just">
              <a:lnSpc>
                <a:spcPct val="120000"/>
              </a:lnSpc>
              <a:spcBef>
                <a:spcPts val="3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150" dirty="0">
              <a:solidFill>
                <a:srgbClr val="000000"/>
              </a:solidFill>
              <a:latin typeface="Arial" panose="020B0604020202020204" pitchFamily="34" charset="0"/>
              <a:cs typeface="Arial" pitchFamily="34" charset="0"/>
            </a:endParaRPr>
          </a:p>
          <a:p>
            <a:pPr marL="0" lvl="2" indent="0" algn="just">
              <a:lnSpc>
                <a:spcPct val="120000"/>
              </a:lnSpc>
              <a:spcBef>
                <a:spcPts val="3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150" b="1" dirty="0">
                <a:solidFill>
                  <a:srgbClr val="000000"/>
                </a:solidFill>
                <a:latin typeface="Arial" panose="020B0604020202020204" pitchFamily="34" charset="0"/>
                <a:cs typeface="Arial" pitchFamily="34" charset="0"/>
              </a:rPr>
              <a:t>Findings</a:t>
            </a:r>
            <a:r>
              <a:rPr lang="en-US" sz="1150" dirty="0">
                <a:solidFill>
                  <a:srgbClr val="000000"/>
                </a:solidFill>
                <a:latin typeface="Arial" panose="020B0604020202020204" pitchFamily="34" charset="0"/>
                <a:cs typeface="Arial" pitchFamily="34" charset="0"/>
              </a:rPr>
              <a:t> – New methods surpass the accuracy of the classic calculation methods. This is achieved by using more and other design parameters and their optimal mathematical combination. </a:t>
            </a:r>
          </a:p>
          <a:p>
            <a:pPr marL="0" lvl="2" indent="0" algn="just">
              <a:lnSpc>
                <a:spcPct val="120000"/>
              </a:lnSpc>
              <a:spcBef>
                <a:spcPts val="3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150" dirty="0">
              <a:solidFill>
                <a:srgbClr val="000000"/>
              </a:solidFill>
              <a:latin typeface="Arial" panose="020B0604020202020204" pitchFamily="34" charset="0"/>
              <a:cs typeface="Arial" pitchFamily="34" charset="0"/>
            </a:endParaRPr>
          </a:p>
          <a:p>
            <a:pPr marL="0" lvl="2" indent="0" algn="just">
              <a:lnSpc>
                <a:spcPct val="120000"/>
              </a:lnSpc>
              <a:spcBef>
                <a:spcPts val="3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150" b="1" dirty="0">
                <a:solidFill>
                  <a:srgbClr val="000000"/>
                </a:solidFill>
                <a:latin typeface="Arial" panose="020B0604020202020204" pitchFamily="34" charset="0"/>
                <a:cs typeface="Arial" pitchFamily="34" charset="0"/>
              </a:rPr>
              <a:t>Practical implications</a:t>
            </a:r>
            <a:r>
              <a:rPr lang="en-US" sz="1150" dirty="0">
                <a:solidFill>
                  <a:srgbClr val="000000"/>
                </a:solidFill>
                <a:latin typeface="Arial" panose="020B0604020202020204" pitchFamily="34" charset="0"/>
                <a:cs typeface="Arial" pitchFamily="34" charset="0"/>
              </a:rPr>
              <a:t> – The risk of incorrect mass estimation in preliminary sizing is reduced.</a:t>
            </a:r>
          </a:p>
          <a:p>
            <a:pPr marL="0" lvl="2" indent="0" algn="just">
              <a:lnSpc>
                <a:spcPct val="120000"/>
              </a:lnSpc>
              <a:spcBef>
                <a:spcPts val="3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150" dirty="0">
              <a:solidFill>
                <a:srgbClr val="00000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1720465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4294967295"/>
          </p:nvPr>
        </p:nvSpPr>
        <p:spPr>
          <a:xfrm>
            <a:off x="1547812" y="2151817"/>
            <a:ext cx="7200899" cy="1031875"/>
          </a:xfrm>
          <a:prstGeom prst="rect">
            <a:avLst/>
          </a:prstGeom>
        </p:spPr>
        <p:txBody>
          <a:bodyPr/>
          <a:lstStyle/>
          <a:p>
            <a:pPr marL="341313" indent="-341313" algn="ctr" eaLnBrk="1" hangingPunct="1">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de-DE" sz="2000" dirty="0"/>
              <a:t>info@ProfScholz.de</a:t>
            </a:r>
          </a:p>
          <a:p>
            <a:pPr marL="341313" indent="-341313" algn="ctr" eaLnBrk="1" hangingPunct="1">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de-DE" sz="1000" dirty="0"/>
              <a:t>  </a:t>
            </a:r>
          </a:p>
          <a:p>
            <a:pPr marL="341313" indent="-341313" algn="ct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nl-BE" sz="2000" u="sng" dirty="0">
                <a:solidFill>
                  <a:srgbClr val="0000FF"/>
                </a:solidFill>
                <a:hlinkClick r:id="rId3">
                  <a:extLst>
                    <a:ext uri="{A12FA001-AC4F-418D-AE19-62706E023703}">
                      <ahyp:hlinkClr xmlns:ahyp="http://schemas.microsoft.com/office/drawing/2018/hyperlinkcolor" val="tx"/>
                    </a:ext>
                  </a:extLst>
                </a:hlinkClick>
              </a:rPr>
              <a:t>http://mass.</a:t>
            </a:r>
            <a:r>
              <a:rPr lang="de-DE" sz="2000" u="sng" dirty="0">
                <a:solidFill>
                  <a:srgbClr val="0000FF"/>
                </a:solidFill>
                <a:hlinkClick r:id="rId3">
                  <a:extLst>
                    <a:ext uri="{A12FA001-AC4F-418D-AE19-62706E023703}">
                      <ahyp:hlinkClr xmlns:ahyp="http://schemas.microsoft.com/office/drawing/2018/hyperlinkcolor" val="tx"/>
                    </a:ext>
                  </a:extLst>
                </a:hlinkClick>
              </a:rPr>
              <a:t>ProfScholz.de</a:t>
            </a:r>
            <a:r>
              <a:rPr lang="de-DE" sz="2000" dirty="0"/>
              <a:t>  and  </a:t>
            </a:r>
            <a:r>
              <a:rPr lang="de-DE" sz="2000" u="sng" dirty="0">
                <a:solidFill>
                  <a:srgbClr val="0000FF"/>
                </a:solidFill>
              </a:rPr>
              <a:t>http://library.ProfScholz.de</a:t>
            </a:r>
          </a:p>
        </p:txBody>
      </p:sp>
      <p:sp>
        <p:nvSpPr>
          <p:cNvPr id="2" name="Titel 1">
            <a:extLst>
              <a:ext uri="{FF2B5EF4-FFF2-40B4-BE49-F238E27FC236}">
                <a16:creationId xmlns:a16="http://schemas.microsoft.com/office/drawing/2014/main" id="{3F5971A4-CCEC-4A43-B71D-72939F35ADEB}"/>
              </a:ext>
            </a:extLst>
          </p:cNvPr>
          <p:cNvSpPr txBox="1">
            <a:spLocks/>
          </p:cNvSpPr>
          <p:nvPr/>
        </p:nvSpPr>
        <p:spPr>
          <a:xfrm>
            <a:off x="523875" y="1483172"/>
            <a:ext cx="8224837" cy="446087"/>
          </a:xfrm>
          <a:prstGeom prst="rect">
            <a:avLst/>
          </a:prstGeom>
        </p:spPr>
        <p:txBody>
          <a:bodyPr/>
          <a:lstStyle>
            <a:lvl1pPr algn="l" defTabSz="449263" rtl="0" eaLnBrk="0" fontAlgn="base" hangingPunct="0">
              <a:spcBef>
                <a:spcPct val="0"/>
              </a:spcBef>
              <a:spcAft>
                <a:spcPct val="0"/>
              </a:spcAft>
              <a:buClr>
                <a:srgbClr val="000000"/>
              </a:buClr>
              <a:buSzPct val="100000"/>
              <a:buFont typeface="Times New Roman" pitchFamily="18" charset="0"/>
              <a:defRPr sz="1600" b="1">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1600" b="1">
                <a:solidFill>
                  <a:srgbClr val="000000"/>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1600" b="1">
                <a:solidFill>
                  <a:srgbClr val="000000"/>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1600" b="1">
                <a:solidFill>
                  <a:srgbClr val="000000"/>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1600" b="1">
                <a:solidFill>
                  <a:srgbClr val="000000"/>
                </a:solidFill>
                <a:latin typeface="Arial" charset="0"/>
              </a:defRPr>
            </a:lvl5pPr>
            <a:lvl6pPr marL="2514600" indent="-228600" algn="l" defTabSz="449263" rtl="0" fontAlgn="base">
              <a:spcBef>
                <a:spcPct val="0"/>
              </a:spcBef>
              <a:spcAft>
                <a:spcPct val="0"/>
              </a:spcAft>
              <a:buClr>
                <a:srgbClr val="000000"/>
              </a:buClr>
              <a:buSzPct val="100000"/>
              <a:buFont typeface="Times New Roman" pitchFamily="18" charset="0"/>
              <a:defRPr sz="1600" b="1">
                <a:solidFill>
                  <a:srgbClr val="000000"/>
                </a:solidFill>
                <a:latin typeface="Arial" charset="0"/>
              </a:defRPr>
            </a:lvl6pPr>
            <a:lvl7pPr marL="2971800" indent="-228600" algn="l" defTabSz="449263" rtl="0" fontAlgn="base">
              <a:spcBef>
                <a:spcPct val="0"/>
              </a:spcBef>
              <a:spcAft>
                <a:spcPct val="0"/>
              </a:spcAft>
              <a:buClr>
                <a:srgbClr val="000000"/>
              </a:buClr>
              <a:buSzPct val="100000"/>
              <a:buFont typeface="Times New Roman" pitchFamily="18" charset="0"/>
              <a:defRPr sz="1600" b="1">
                <a:solidFill>
                  <a:srgbClr val="000000"/>
                </a:solidFill>
                <a:latin typeface="Arial" charset="0"/>
              </a:defRPr>
            </a:lvl7pPr>
            <a:lvl8pPr marL="3429000" indent="-228600" algn="l" defTabSz="449263" rtl="0" fontAlgn="base">
              <a:spcBef>
                <a:spcPct val="0"/>
              </a:spcBef>
              <a:spcAft>
                <a:spcPct val="0"/>
              </a:spcAft>
              <a:buClr>
                <a:srgbClr val="000000"/>
              </a:buClr>
              <a:buSzPct val="100000"/>
              <a:buFont typeface="Times New Roman" pitchFamily="18" charset="0"/>
              <a:defRPr sz="1600" b="1">
                <a:solidFill>
                  <a:srgbClr val="000000"/>
                </a:solidFill>
                <a:latin typeface="Arial" charset="0"/>
              </a:defRPr>
            </a:lvl8pPr>
            <a:lvl9pPr marL="3886200" indent="-228600" algn="l" defTabSz="449263" rtl="0" fontAlgn="base">
              <a:spcBef>
                <a:spcPct val="0"/>
              </a:spcBef>
              <a:spcAft>
                <a:spcPct val="0"/>
              </a:spcAft>
              <a:buClr>
                <a:srgbClr val="000000"/>
              </a:buClr>
              <a:buSzPct val="100000"/>
              <a:buFont typeface="Times New Roman" pitchFamily="18" charset="0"/>
              <a:defRPr sz="1600" b="1">
                <a:solidFill>
                  <a:srgbClr val="000000"/>
                </a:solidFill>
                <a:latin typeface="Arial" charset="0"/>
              </a:defRPr>
            </a:lvl9pPr>
          </a:lstStyle>
          <a:p>
            <a:r>
              <a:rPr lang="nl-BE" sz="2000" kern="0" dirty="0">
                <a:latin typeface="Arial" pitchFamily="34" charset="0"/>
                <a:cs typeface="Arial" pitchFamily="34" charset="0"/>
              </a:rPr>
              <a:t>Contact</a:t>
            </a:r>
          </a:p>
        </p:txBody>
      </p:sp>
      <p:grpSp>
        <p:nvGrpSpPr>
          <p:cNvPr id="3" name="Gruppieren 8"/>
          <p:cNvGrpSpPr/>
          <p:nvPr/>
        </p:nvGrpSpPr>
        <p:grpSpPr>
          <a:xfrm>
            <a:off x="523875" y="3878188"/>
            <a:ext cx="8229600" cy="2233864"/>
            <a:chOff x="457200" y="3194052"/>
            <a:chExt cx="8229600" cy="1546344"/>
          </a:xfrm>
        </p:grpSpPr>
        <p:sp>
          <p:nvSpPr>
            <p:cNvPr id="7" name="Rectangle 2"/>
            <p:cNvSpPr txBox="1">
              <a:spLocks noChangeArrowheads="1"/>
            </p:cNvSpPr>
            <p:nvPr/>
          </p:nvSpPr>
          <p:spPr bwMode="auto">
            <a:xfrm>
              <a:off x="457200" y="3194052"/>
              <a:ext cx="8229600" cy="1546344"/>
            </a:xfrm>
            <a:prstGeom prst="rect">
              <a:avLst/>
            </a:prstGeom>
            <a:noFill/>
            <a:ln w="6350">
              <a:solidFill>
                <a:schemeClr val="tx1"/>
              </a:solidFill>
              <a:round/>
              <a:headEnd/>
              <a:tailEnd/>
            </a:ln>
          </p:spPr>
          <p:txBody>
            <a:bodyPr lIns="90000" tIns="46800" rIns="90000" bIns="46800"/>
            <a:lstStyle>
              <a:defPPr>
                <a:defRPr lang="en-GB"/>
              </a:defPPr>
              <a:lvl1pPr algn="l" defTabSz="449263" rtl="0" fontAlgn="base">
                <a:spcBef>
                  <a:spcPct val="0"/>
                </a:spcBef>
                <a:spcAft>
                  <a:spcPct val="0"/>
                </a:spcAft>
                <a:defRPr sz="2400" kern="1200">
                  <a:solidFill>
                    <a:schemeClr val="bg1"/>
                  </a:solidFill>
                  <a:latin typeface="Arial" pitchFamily="34" charset="0"/>
                  <a:ea typeface="+mn-ea"/>
                  <a:cs typeface="Arial" pitchFamily="34" charset="0"/>
                </a:defRPr>
              </a:lvl1pPr>
              <a:lvl2pPr marL="742950" indent="-285750" algn="l" defTabSz="449263" rtl="0" fontAlgn="base">
                <a:spcBef>
                  <a:spcPct val="0"/>
                </a:spcBef>
                <a:spcAft>
                  <a:spcPct val="0"/>
                </a:spcAft>
                <a:defRPr sz="2400" kern="1200">
                  <a:solidFill>
                    <a:schemeClr val="bg1"/>
                  </a:solidFill>
                  <a:latin typeface="Arial" pitchFamily="34" charset="0"/>
                  <a:ea typeface="+mn-ea"/>
                  <a:cs typeface="Arial" pitchFamily="34" charset="0"/>
                </a:defRPr>
              </a:lvl2pPr>
              <a:lvl3pPr marL="1143000" indent="-228600" algn="l" defTabSz="449263" rtl="0" fontAlgn="base">
                <a:spcBef>
                  <a:spcPct val="0"/>
                </a:spcBef>
                <a:spcAft>
                  <a:spcPct val="0"/>
                </a:spcAft>
                <a:defRPr sz="2400" kern="1200">
                  <a:solidFill>
                    <a:schemeClr val="bg1"/>
                  </a:solidFill>
                  <a:latin typeface="Arial" pitchFamily="34" charset="0"/>
                  <a:ea typeface="+mn-ea"/>
                  <a:cs typeface="Arial" pitchFamily="34" charset="0"/>
                </a:defRPr>
              </a:lvl3pPr>
              <a:lvl4pPr marL="1600200" indent="-228600" algn="l" defTabSz="449263" rtl="0" fontAlgn="base">
                <a:spcBef>
                  <a:spcPct val="0"/>
                </a:spcBef>
                <a:spcAft>
                  <a:spcPct val="0"/>
                </a:spcAft>
                <a:defRPr sz="2400" kern="1200">
                  <a:solidFill>
                    <a:schemeClr val="bg1"/>
                  </a:solidFill>
                  <a:latin typeface="Arial" pitchFamily="34" charset="0"/>
                  <a:ea typeface="+mn-ea"/>
                  <a:cs typeface="Arial" pitchFamily="34" charset="0"/>
                </a:defRPr>
              </a:lvl4pPr>
              <a:lvl5pPr marL="2057400" indent="-228600" algn="l" defTabSz="449263" rtl="0" fontAlgn="base">
                <a:spcBef>
                  <a:spcPct val="0"/>
                </a:spcBef>
                <a:spcAft>
                  <a:spcPct val="0"/>
                </a:spcAft>
                <a:defRPr sz="2400" kern="1200">
                  <a:solidFill>
                    <a:schemeClr val="bg1"/>
                  </a:solidFill>
                  <a:latin typeface="Arial" pitchFamily="34" charset="0"/>
                  <a:ea typeface="+mn-ea"/>
                  <a:cs typeface="Arial" pitchFamily="34" charset="0"/>
                </a:defRPr>
              </a:lvl5pPr>
              <a:lvl6pPr marL="2286000" algn="l" defTabSz="914400" rtl="0" eaLnBrk="1" latinLnBrk="0" hangingPunct="1">
                <a:defRPr sz="2400" kern="1200">
                  <a:solidFill>
                    <a:schemeClr val="bg1"/>
                  </a:solidFill>
                  <a:latin typeface="Arial" pitchFamily="34" charset="0"/>
                  <a:ea typeface="+mn-ea"/>
                  <a:cs typeface="Arial" pitchFamily="34" charset="0"/>
                </a:defRPr>
              </a:lvl6pPr>
              <a:lvl7pPr marL="2743200" algn="l" defTabSz="914400" rtl="0" eaLnBrk="1" latinLnBrk="0" hangingPunct="1">
                <a:defRPr sz="2400" kern="1200">
                  <a:solidFill>
                    <a:schemeClr val="bg1"/>
                  </a:solidFill>
                  <a:latin typeface="Arial" pitchFamily="34" charset="0"/>
                  <a:ea typeface="+mn-ea"/>
                  <a:cs typeface="Arial" pitchFamily="34" charset="0"/>
                </a:defRPr>
              </a:lvl7pPr>
              <a:lvl8pPr marL="3200400" algn="l" defTabSz="914400" rtl="0" eaLnBrk="1" latinLnBrk="0" hangingPunct="1">
                <a:defRPr sz="2400" kern="1200">
                  <a:solidFill>
                    <a:schemeClr val="bg1"/>
                  </a:solidFill>
                  <a:latin typeface="Arial" pitchFamily="34" charset="0"/>
                  <a:ea typeface="+mn-ea"/>
                  <a:cs typeface="Arial" pitchFamily="34" charset="0"/>
                </a:defRPr>
              </a:lvl8pPr>
              <a:lvl9pPr marL="3657600" algn="l" defTabSz="914400" rtl="0" eaLnBrk="1" latinLnBrk="0" hangingPunct="1">
                <a:defRPr sz="2400" kern="1200">
                  <a:solidFill>
                    <a:schemeClr val="bg1"/>
                  </a:solidFill>
                  <a:latin typeface="Arial" pitchFamily="34" charset="0"/>
                  <a:ea typeface="+mn-ea"/>
                  <a:cs typeface="Arial" pitchFamily="34" charset="0"/>
                </a:defRPr>
              </a:lvl9pPr>
            </a:lstStyle>
            <a:p>
              <a:r>
                <a:rPr lang="en-US" sz="1200" b="1" noProof="1">
                  <a:solidFill>
                    <a:srgbClr val="000000"/>
                  </a:solidFill>
                </a:rPr>
                <a:t>Quote this document:</a:t>
              </a:r>
            </a:p>
            <a:p>
              <a:endParaRPr lang="en-US" sz="1200" b="1" noProof="1">
                <a:solidFill>
                  <a:srgbClr val="000000"/>
                </a:solidFill>
              </a:endParaRPr>
            </a:p>
            <a:p>
              <a:r>
                <a:rPr lang="en-US" sz="1200" noProof="1">
                  <a:solidFill>
                    <a:srgbClr val="000000"/>
                  </a:solidFill>
                </a:rPr>
                <a:t>SCHOLZ, Dieter, 2024. Methods for Operating Empty Mass Estimation in Aircraft Design.</a:t>
              </a:r>
            </a:p>
            <a:p>
              <a:r>
                <a:rPr lang="en-US" sz="1200" noProof="1">
                  <a:solidFill>
                    <a:srgbClr val="000000"/>
                  </a:solidFill>
                </a:rPr>
                <a:t>In: </a:t>
              </a:r>
              <a:r>
                <a:rPr lang="en-US" sz="1200" i="1" noProof="1">
                  <a:solidFill>
                    <a:srgbClr val="000000"/>
                  </a:solidFill>
                </a:rPr>
                <a:t>Society of Allied Weight Engineers (SAWE), 83</a:t>
              </a:r>
              <a:r>
                <a:rPr lang="en-US" sz="1200" i="1" baseline="30000" noProof="1">
                  <a:solidFill>
                    <a:srgbClr val="000000"/>
                  </a:solidFill>
                </a:rPr>
                <a:t>rd</a:t>
              </a:r>
              <a:r>
                <a:rPr lang="en-US" sz="1200" i="1" noProof="1">
                  <a:solidFill>
                    <a:srgbClr val="000000"/>
                  </a:solidFill>
                </a:rPr>
                <a:t> International Conference on Mass Properties Engineering</a:t>
              </a:r>
              <a:r>
                <a:rPr lang="en-US" sz="1200" noProof="1">
                  <a:solidFill>
                    <a:srgbClr val="000000"/>
                  </a:solidFill>
                </a:rPr>
                <a:t>.</a:t>
              </a:r>
            </a:p>
            <a:p>
              <a:r>
                <a:rPr lang="en-US" sz="1200" noProof="1">
                  <a:solidFill>
                    <a:srgbClr val="000000"/>
                  </a:solidFill>
                </a:rPr>
                <a:t>Online, 20-22 May 2024.</a:t>
              </a:r>
            </a:p>
            <a:p>
              <a:r>
                <a:rPr lang="en-US" sz="1200" noProof="1">
                  <a:solidFill>
                    <a:srgbClr val="000000"/>
                  </a:solidFill>
                </a:rPr>
                <a:t>Available from: </a:t>
              </a:r>
              <a:r>
                <a:rPr lang="en-US" sz="1200" u="sng" noProof="1">
                  <a:solidFill>
                    <a:srgbClr val="3333CC"/>
                  </a:solidFill>
                  <a:hlinkClick r:id="rId4">
                    <a:extLst>
                      <a:ext uri="{A12FA001-AC4F-418D-AE19-62706E023703}">
                        <ahyp:hlinkClr xmlns:ahyp="http://schemas.microsoft.com/office/drawing/2018/hyperlinkcolor" val="tx"/>
                      </a:ext>
                    </a:extLst>
                  </a:hlinkClick>
                </a:rPr>
                <a:t>https://doi.org/10.48441/4427.</a:t>
              </a:r>
              <a:r>
                <a:rPr lang="en-US" sz="1200" u="sng" noProof="1">
                  <a:solidFill>
                    <a:srgbClr val="0000FF"/>
                  </a:solidFill>
                  <a:hlinkClick r:id="rId4">
                    <a:extLst>
                      <a:ext uri="{A12FA001-AC4F-418D-AE19-62706E023703}">
                        <ahyp:hlinkClr xmlns:ahyp="http://schemas.microsoft.com/office/drawing/2018/hyperlinkcolor" val="tx"/>
                      </a:ext>
                    </a:extLst>
                  </a:hlinkClick>
                </a:rPr>
                <a:t>1585</a:t>
              </a:r>
              <a:endParaRPr lang="en-US" sz="1200" u="sng" noProof="1">
                <a:solidFill>
                  <a:srgbClr val="0000FF"/>
                </a:solidFill>
              </a:endParaRPr>
            </a:p>
            <a:p>
              <a:r>
                <a:rPr lang="en-US" sz="1200" noProof="1">
                  <a:solidFill>
                    <a:srgbClr val="000000"/>
                  </a:solidFill>
                </a:rPr>
                <a:t> </a:t>
              </a:r>
            </a:p>
            <a:p>
              <a:endParaRPr lang="en-US" sz="1200" b="1" noProof="1">
                <a:solidFill>
                  <a:srgbClr val="000000"/>
                </a:solidFill>
              </a:endParaRPr>
            </a:p>
            <a:p>
              <a:endParaRPr lang="en-US" sz="1200" u="sng" dirty="0">
                <a:solidFill>
                  <a:srgbClr val="0000FF"/>
                </a:solidFill>
              </a:endParaRPr>
            </a:p>
            <a:p>
              <a:endParaRPr lang="en-US" sz="1200" noProof="1">
                <a:solidFill>
                  <a:srgbClr val="000000"/>
                </a:solidFill>
              </a:endParaRPr>
            </a:p>
            <a:p>
              <a:endParaRPr lang="en-US" sz="1200" noProof="1">
                <a:solidFill>
                  <a:srgbClr val="000000"/>
                </a:solidFill>
              </a:endParaRPr>
            </a:p>
            <a:p>
              <a:r>
                <a:rPr lang="en-US" sz="1200" noProof="1">
                  <a:solidFill>
                    <a:srgbClr val="000000"/>
                  </a:solidFill>
                  <a:sym typeface="Symbol"/>
                </a:rPr>
                <a:t> </a:t>
              </a:r>
              <a:r>
                <a:rPr lang="en-US" sz="1200" noProof="1">
                  <a:solidFill>
                    <a:srgbClr val="000000"/>
                  </a:solidFill>
                </a:rPr>
                <a:t>Copyright by Author, CC BY-NC-SA, </a:t>
              </a:r>
              <a:r>
                <a:rPr lang="en-US" sz="1200" u="sng" noProof="1">
                  <a:solidFill>
                    <a:srgbClr val="0000FF"/>
                  </a:solidFill>
                  <a:hlinkClick r:id="rId5">
                    <a:extLst>
                      <a:ext uri="{A12FA001-AC4F-418D-AE19-62706E023703}">
                        <ahyp:hlinkClr xmlns:ahyp="http://schemas.microsoft.com/office/drawing/2018/hyperlinkcolor" val="tx"/>
                      </a:ext>
                    </a:extLst>
                  </a:hlinkClick>
                </a:rPr>
                <a:t>https://creativecommons.org/licenses/by-nc-sa/4.0</a:t>
              </a:r>
              <a:endParaRPr lang="en-US" sz="1200" u="sng" noProof="1">
                <a:solidFill>
                  <a:srgbClr val="0000FF"/>
                </a:solidFill>
              </a:endParaRPr>
            </a:p>
            <a:p>
              <a:endParaRPr lang="en-US" sz="1200" noProof="1">
                <a:solidFill>
                  <a:srgbClr val="000000"/>
                </a:solidFill>
              </a:endParaRPr>
            </a:p>
            <a:p>
              <a:pPr algn="just"/>
              <a:endParaRPr lang="en-US" sz="1200" noProof="1">
                <a:solidFill>
                  <a:srgbClr val="000000"/>
                </a:solidFill>
              </a:endParaRPr>
            </a:p>
            <a:p>
              <a:pPr algn="just"/>
              <a:endParaRPr lang="en-US" sz="1200" noProof="1">
                <a:solidFill>
                  <a:srgbClr val="000000"/>
                </a:solidFill>
              </a:endParaRPr>
            </a:p>
            <a:p>
              <a:pPr algn="just"/>
              <a:endParaRPr lang="en-US" sz="1200" noProof="1">
                <a:solidFill>
                  <a:srgbClr val="000000"/>
                </a:solidFill>
              </a:endParaRPr>
            </a:p>
            <a:p>
              <a:pPr algn="just"/>
              <a:endParaRPr lang="en-US" sz="1200" noProof="1">
                <a:solidFill>
                  <a:srgbClr val="000000"/>
                </a:solidFill>
              </a:endParaRPr>
            </a:p>
            <a:p>
              <a:pPr algn="just"/>
              <a:endParaRPr lang="en-US" sz="1200" noProof="1">
                <a:solidFill>
                  <a:srgbClr val="000000"/>
                </a:solidFill>
              </a:endParaRPr>
            </a:p>
            <a:p>
              <a:pPr algn="just"/>
              <a:endParaRPr lang="en-US" sz="1200" noProof="1">
                <a:solidFill>
                  <a:srgbClr val="000000"/>
                </a:solidFill>
              </a:endParaRPr>
            </a:p>
          </p:txBody>
        </p:sp>
        <p:pic>
          <p:nvPicPr>
            <p:cNvPr id="8" name="Picture 2"/>
            <p:cNvPicPr>
              <a:picLocks noChangeAspect="1" noChangeArrowheads="1"/>
            </p:cNvPicPr>
            <p:nvPr/>
          </p:nvPicPr>
          <p:blipFill>
            <a:blip r:embed="rId6" cstate="print"/>
            <a:srcRect/>
            <a:stretch>
              <a:fillRect/>
            </a:stretch>
          </p:blipFill>
          <p:spPr bwMode="auto">
            <a:xfrm>
              <a:off x="586037" y="4122479"/>
              <a:ext cx="1211035" cy="292620"/>
            </a:xfrm>
            <a:prstGeom prst="rect">
              <a:avLst/>
            </a:prstGeom>
            <a:noFill/>
            <a:ln w="6350">
              <a:solidFill>
                <a:schemeClr val="tx1"/>
              </a:solidFill>
              <a:miter lim="800000"/>
              <a:headEnd/>
              <a:tailEnd/>
            </a:ln>
          </p:spPr>
        </p:pic>
      </p:grpSp>
      <p:sp>
        <p:nvSpPr>
          <p:cNvPr id="4" name="Text Box 3">
            <a:extLst>
              <a:ext uri="{FF2B5EF4-FFF2-40B4-BE49-F238E27FC236}">
                <a16:creationId xmlns:a16="http://schemas.microsoft.com/office/drawing/2014/main" id="{A65450D3-35C8-EFC2-D777-9D6ABBD0B323}"/>
              </a:ext>
            </a:extLst>
          </p:cNvPr>
          <p:cNvSpPr txBox="1">
            <a:spLocks noChangeArrowheads="1"/>
          </p:cNvSpPr>
          <p:nvPr/>
        </p:nvSpPr>
        <p:spPr bwMode="auto">
          <a:xfrm>
            <a:off x="533400" y="1009650"/>
            <a:ext cx="8081963" cy="265366"/>
          </a:xfrm>
          <a:prstGeom prst="rect">
            <a:avLst/>
          </a:prstGeom>
          <a:noFill/>
          <a:ln w="9525">
            <a:noFill/>
            <a:round/>
            <a:headEnd/>
            <a:tailEnd/>
          </a:ln>
        </p:spPr>
        <p:txBody>
          <a:bodyPr lIns="80280" tIns="39960" rIns="80280" bIns="39960">
            <a:spAutoFit/>
          </a:bodyPr>
          <a:lstStyle/>
          <a:p>
            <a:pPr marL="0" marR="0" lvl="0" indent="0" algn="l" defTabSz="449263" rtl="0" eaLnBrk="0" fontAlgn="base" latinLnBrk="0" hangingPunct="0">
              <a:lnSpc>
                <a:spcPct val="100000"/>
              </a:lnSpc>
              <a:spcBef>
                <a:spcPts val="7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Methods for Operating Empty Mass Estimation in Aircraft Design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2857802E-418F-C274-1997-44389F7F1436}"/>
              </a:ext>
            </a:extLst>
          </p:cNvPr>
          <p:cNvSpPr txBox="1">
            <a:spLocks noChangeArrowheads="1"/>
          </p:cNvSpPr>
          <p:nvPr/>
        </p:nvSpPr>
        <p:spPr bwMode="auto">
          <a:xfrm>
            <a:off x="522288" y="1876926"/>
            <a:ext cx="8372225" cy="4346074"/>
          </a:xfrm>
          <a:prstGeom prst="rect">
            <a:avLst/>
          </a:prstGeom>
          <a:noFill/>
          <a:ln w="9525">
            <a:noFill/>
            <a:round/>
            <a:headEnd/>
            <a:tailEnd/>
          </a:ln>
        </p:spPr>
        <p:txBody>
          <a:bodyPr lIns="90000" tIns="46800" rIns="90000" bIns="46800"/>
          <a:lstStyle/>
          <a:p>
            <a:pPr algn="just">
              <a:lnSpc>
                <a:spcPct val="120000"/>
              </a:lnSpc>
            </a:pPr>
            <a:r>
              <a:rPr lang="en-US" sz="1400" dirty="0">
                <a:solidFill>
                  <a:srgbClr val="000000"/>
                </a:solidFill>
                <a:latin typeface="Arial" panose="020B0604020202020204" pitchFamily="34" charset="0"/>
                <a:cs typeface="Arial" panose="020B0604020202020204" pitchFamily="34" charset="0"/>
              </a:rPr>
              <a:t>JENKINSON, Lloyd, SIMPKIN, Paul, RHODES, Darren, 1999. Civil Jet Aircraft Design. Oxford, UK: Butterworth-Heinemann. Archived at: </a:t>
            </a:r>
            <a:r>
              <a:rPr lang="en-US" sz="14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https://perma.cc/ZLV5-A5Y8</a:t>
            </a:r>
            <a:r>
              <a:rPr lang="en-US" sz="1400" dirty="0">
                <a:solidFill>
                  <a:srgbClr val="000000"/>
                </a:solidFill>
                <a:latin typeface="Arial" panose="020B0604020202020204" pitchFamily="34" charset="0"/>
                <a:cs typeface="Arial" panose="020B0604020202020204" pitchFamily="34" charset="0"/>
              </a:rPr>
              <a:t>.</a:t>
            </a: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r>
              <a:rPr lang="en-US" sz="1400" dirty="0">
                <a:solidFill>
                  <a:srgbClr val="000000"/>
                </a:solidFill>
                <a:latin typeface="Arial" panose="020B0604020202020204" pitchFamily="34" charset="0"/>
                <a:cs typeface="Arial" panose="020B0604020202020204" pitchFamily="34" charset="0"/>
              </a:rPr>
              <a:t>LOFTIN, L. K. Jr., 1980. Subsonic Aircraft: Evolution and the Matching of Size to Performance. NASA-RP-1060. Available from: </a:t>
            </a:r>
            <a:r>
              <a:rPr lang="en-US" sz="1400" dirty="0">
                <a:solidFill>
                  <a:srgbClr val="0000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https://ntrs.nasa.gov/citations/19800020744</a:t>
            </a:r>
            <a:r>
              <a:rPr lang="en-US" sz="1400" dirty="0">
                <a:solidFill>
                  <a:srgbClr val="000000"/>
                </a:solidFill>
                <a:latin typeface="Arial" panose="020B0604020202020204" pitchFamily="34" charset="0"/>
                <a:cs typeface="Arial" panose="020B0604020202020204" pitchFamily="34" charset="0"/>
              </a:rPr>
              <a:t>. </a:t>
            </a: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r>
              <a:rPr lang="en-US" sz="1400" dirty="0">
                <a:solidFill>
                  <a:srgbClr val="000000"/>
                </a:solidFill>
                <a:latin typeface="Arial" panose="020B0604020202020204" pitchFamily="34" charset="0"/>
                <a:cs typeface="Arial" panose="020B0604020202020204" pitchFamily="34" charset="0"/>
              </a:rPr>
              <a:t>MARCKWARDT: Please see lecture notes: SCHOLZ 2015.</a:t>
            </a: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r>
              <a:rPr lang="en-US" sz="1400" dirty="0">
                <a:solidFill>
                  <a:srgbClr val="000000"/>
                </a:solidFill>
                <a:latin typeface="Arial" panose="020B0604020202020204" pitchFamily="34" charset="0"/>
                <a:cs typeface="Arial" panose="020B0604020202020204" pitchFamily="34" charset="0"/>
              </a:rPr>
              <a:t>RAYMER, Daniel P., 1992. Aircraft Design – A Conceptual Approach. Washington, DC, USA: American Institute of Aeronautics and Astronautics (AIAA). Archived at: </a:t>
            </a:r>
            <a:r>
              <a:rPr lang="en-US" sz="1400" dirty="0">
                <a:solidFill>
                  <a:srgbClr val="0000F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https://perma.cc/U478-X52U</a:t>
            </a:r>
            <a:r>
              <a:rPr lang="en-US" sz="1400" dirty="0">
                <a:solidFill>
                  <a:srgbClr val="000000"/>
                </a:solidFill>
                <a:latin typeface="Arial" panose="020B0604020202020204" pitchFamily="34" charset="0"/>
                <a:cs typeface="Arial" panose="020B0604020202020204" pitchFamily="34" charset="0"/>
              </a:rPr>
              <a:t>.</a:t>
            </a: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r>
              <a:rPr lang="en-US" sz="1400" dirty="0">
                <a:solidFill>
                  <a:srgbClr val="000000"/>
                </a:solidFill>
                <a:latin typeface="Arial" panose="020B0604020202020204" pitchFamily="34" charset="0"/>
                <a:cs typeface="Arial" panose="020B0604020202020204" pitchFamily="34" charset="0"/>
              </a:rPr>
              <a:t>SCHOLZ, Dieter, 2015. Aircraft Design. Lecture Notes. Hamburg University of Applied Sciences.</a:t>
            </a:r>
          </a:p>
          <a:p>
            <a:pPr algn="just">
              <a:lnSpc>
                <a:spcPct val="120000"/>
              </a:lnSpc>
            </a:pPr>
            <a:r>
              <a:rPr lang="en-US" sz="1400" dirty="0">
                <a:solidFill>
                  <a:srgbClr val="000000"/>
                </a:solidFill>
                <a:latin typeface="Arial" panose="020B0604020202020204" pitchFamily="34" charset="0"/>
                <a:cs typeface="Arial" panose="020B0604020202020204" pitchFamily="34" charset="0"/>
              </a:rPr>
              <a:t>Available from: </a:t>
            </a:r>
            <a:r>
              <a:rPr lang="en-US" sz="1400" dirty="0">
                <a:solidFill>
                  <a:srgbClr val="0000FF"/>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http://LectureNotes.AircraftDesign.org</a:t>
            </a:r>
            <a:r>
              <a:rPr lang="en-US" sz="1400" dirty="0">
                <a:solidFill>
                  <a:srgbClr val="000000"/>
                </a:solidFill>
                <a:latin typeface="Arial" panose="020B0604020202020204" pitchFamily="34" charset="0"/>
                <a:cs typeface="Arial" panose="020B0604020202020204" pitchFamily="34" charset="0"/>
              </a:rPr>
              <a:t>.</a:t>
            </a: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r>
              <a:rPr lang="en-US" sz="1400" dirty="0">
                <a:solidFill>
                  <a:srgbClr val="000000"/>
                </a:solidFill>
                <a:latin typeface="Arial" panose="020B0604020202020204" pitchFamily="34" charset="0"/>
                <a:cs typeface="Arial" panose="020B0604020202020204" pitchFamily="34" charset="0"/>
              </a:rPr>
              <a:t>TORENBEEK, Egbert, 1982. Synthesis of Subsonic Airplane Design. Delft : Delft University Press. Archived at: </a:t>
            </a:r>
            <a:r>
              <a:rPr lang="en-US" sz="1400" dirty="0">
                <a:solidFill>
                  <a:srgbClr val="0000FF"/>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https://perma.cc/K8A2-M7MT</a:t>
            </a:r>
            <a:r>
              <a:rPr lang="en-US" sz="1400" dirty="0">
                <a:solidFill>
                  <a:srgbClr val="000000"/>
                </a:solidFill>
                <a:latin typeface="Arial" panose="020B0604020202020204" pitchFamily="34" charset="0"/>
                <a:cs typeface="Arial" panose="020B0604020202020204" pitchFamily="34" charset="0"/>
              </a:rPr>
              <a:t>.</a:t>
            </a: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p:txBody>
      </p:sp>
      <p:sp>
        <p:nvSpPr>
          <p:cNvPr id="8" name="Rectangle 11">
            <a:extLst>
              <a:ext uri="{FF2B5EF4-FFF2-40B4-BE49-F238E27FC236}">
                <a16:creationId xmlns:a16="http://schemas.microsoft.com/office/drawing/2014/main" id="{DA6ED018-56B4-DECF-DBB9-60FC69609A0C}"/>
              </a:ext>
            </a:extLst>
          </p:cNvPr>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List of References</a:t>
            </a:r>
          </a:p>
        </p:txBody>
      </p:sp>
      <p:sp>
        <p:nvSpPr>
          <p:cNvPr id="3" name="Text Box 3">
            <a:extLst>
              <a:ext uri="{FF2B5EF4-FFF2-40B4-BE49-F238E27FC236}">
                <a16:creationId xmlns:a16="http://schemas.microsoft.com/office/drawing/2014/main" id="{8F36B3A3-E9F9-0770-4102-0683FCCD2903}"/>
              </a:ext>
            </a:extLst>
          </p:cNvPr>
          <p:cNvSpPr txBox="1">
            <a:spLocks noChangeArrowheads="1"/>
          </p:cNvSpPr>
          <p:nvPr/>
        </p:nvSpPr>
        <p:spPr bwMode="auto">
          <a:xfrm>
            <a:off x="533400" y="1009650"/>
            <a:ext cx="8081963" cy="265366"/>
          </a:xfrm>
          <a:prstGeom prst="rect">
            <a:avLst/>
          </a:prstGeom>
          <a:noFill/>
          <a:ln w="9525">
            <a:noFill/>
            <a:round/>
            <a:headEnd/>
            <a:tailEnd/>
          </a:ln>
        </p:spPr>
        <p:txBody>
          <a:bodyPr lIns="80280" tIns="39960" rIns="80280" bIns="39960">
            <a:spAutoFit/>
          </a:bodyPr>
          <a:lstStyle/>
          <a:p>
            <a:pPr marL="0" marR="0" lvl="0" indent="0" algn="l" defTabSz="449263" rtl="0" eaLnBrk="0" fontAlgn="base" latinLnBrk="0" hangingPunct="0">
              <a:lnSpc>
                <a:spcPct val="100000"/>
              </a:lnSpc>
              <a:spcBef>
                <a:spcPts val="7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Methods for Operating Empty Mass Estimation in Aircraft Design</a:t>
            </a:r>
          </a:p>
        </p:txBody>
      </p:sp>
    </p:spTree>
    <p:extLst>
      <p:ext uri="{BB962C8B-B14F-4D97-AF65-F5344CB8AC3E}">
        <p14:creationId xmlns:p14="http://schemas.microsoft.com/office/powerpoint/2010/main" val="558973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28637" y="1222761"/>
            <a:ext cx="8224837" cy="446087"/>
          </a:xfrm>
        </p:spPr>
        <p:txBody>
          <a:bodyPr/>
          <a:lstStyle/>
          <a:p>
            <a:pPr eaLnBrk="1" hangingPunct="1"/>
            <a:r>
              <a:rPr lang="en-US" sz="2000" dirty="0"/>
              <a:t>Acknowledgment</a:t>
            </a:r>
          </a:p>
        </p:txBody>
      </p:sp>
      <p:sp>
        <p:nvSpPr>
          <p:cNvPr id="9220" name="Rectangle 2"/>
          <p:cNvSpPr txBox="1">
            <a:spLocks noChangeArrowheads="1"/>
          </p:cNvSpPr>
          <p:nvPr/>
        </p:nvSpPr>
        <p:spPr bwMode="auto">
          <a:xfrm>
            <a:off x="519112" y="1774828"/>
            <a:ext cx="8110538" cy="4511672"/>
          </a:xfrm>
          <a:prstGeom prst="rect">
            <a:avLst/>
          </a:prstGeom>
          <a:noFill/>
          <a:ln w="9525">
            <a:noFill/>
            <a:round/>
            <a:headEnd/>
            <a:tailEnd/>
          </a:ln>
        </p:spPr>
        <p:txBody>
          <a:bodyPr lIns="90000" tIns="46800" rIns="90000" bIns="46800"/>
          <a:lstStyle/>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endParaRP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rPr>
              <a:t>Jan Lehnert </a:t>
            </a:r>
            <a:r>
              <a:rPr kumimoji="0" lang="en-US" sz="1200" i="0" u="none" strike="noStrike" kern="1200" cap="none" spc="0" normalizeH="0" baseline="0" noProof="1">
                <a:ln>
                  <a:noFill/>
                </a:ln>
                <a:solidFill>
                  <a:srgbClr val="000000"/>
                </a:solidFill>
                <a:effectLst/>
                <a:uLnTx/>
                <a:uFillTx/>
                <a:latin typeface="Arial" pitchFamily="34" charset="0"/>
                <a:ea typeface="+mn-ea"/>
                <a:cs typeface="Arial" pitchFamily="34" charset="0"/>
              </a:rPr>
              <a:t>prepared a project: </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a:t>
            </a: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Methoden zur Ermittlung des Betriebsleermassenanteils im Flugzeugentwurf</a:t>
            </a: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noProof="1">
                <a:solidFill>
                  <a:srgbClr val="000000"/>
                </a:solidFill>
                <a:latin typeface="Arial" pitchFamily="34" charset="0"/>
                <a:cs typeface="Arial" pitchFamily="34" charset="0"/>
              </a:rPr>
              <a:t>(Methods to Determine the Operating Empty Mass in Aircraft Design)</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at</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Hamburg University of Applied Sciences,</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Aircraft Design and Systems Group (AERO).</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sz="1200" b="0" i="0" u="sng" strike="noStrike" kern="1200" cap="none" spc="0" normalizeH="0" baseline="0" noProof="1">
                <a:ln>
                  <a:noFill/>
                </a:ln>
                <a:solidFill>
                  <a:srgbClr val="0000FF"/>
                </a:solidFill>
                <a:effectLst/>
                <a:uLnTx/>
                <a:uFillTx/>
                <a:latin typeface="Arial" pitchFamily="34" charset="0"/>
                <a:ea typeface="+mn-ea"/>
                <a:cs typeface="Arial" pitchFamily="34" charset="0"/>
                <a:hlinkClick r:id="rId2">
                  <a:extLst>
                    <a:ext uri="{A12FA001-AC4F-418D-AE19-62706E023703}">
                      <ahyp:hlinkClr xmlns:ahyp="http://schemas.microsoft.com/office/drawing/2018/hyperlinkcolor" val="tx"/>
                    </a:ext>
                  </a:extLst>
                </a:hlinkClick>
              </a:rPr>
              <a:t>http://library.ProfScholz.de</a:t>
            </a:r>
            <a:endParaRPr kumimoji="0" lang="de-DE" sz="1200" b="0" i="0" u="sng" strike="noStrike" kern="1200" cap="none" spc="0" normalizeH="0" baseline="0" noProof="1">
              <a:ln>
                <a:noFill/>
              </a:ln>
              <a:solidFill>
                <a:srgbClr val="0000FF"/>
              </a:solidFill>
              <a:effectLst/>
              <a:uLnTx/>
              <a:uFillTx/>
              <a:latin typeface="Arial" pitchFamily="34" charset="0"/>
              <a:ea typeface="+mn-ea"/>
              <a:cs typeface="Arial" pitchFamily="34" charset="0"/>
            </a:endParaRP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0" i="0" u="sng" strike="noStrike" kern="1200" cap="none" spc="0" normalizeH="0" baseline="0" noProof="1">
                <a:ln>
                  <a:noFill/>
                </a:ln>
                <a:solidFill>
                  <a:srgbClr val="0000FF"/>
                </a:solidFill>
                <a:effectLst/>
                <a:uLnTx/>
                <a:uFillTx/>
                <a:latin typeface="Arial" pitchFamily="34" charset="0"/>
                <a:ea typeface="+mn-ea"/>
                <a:cs typeface="Arial" pitchFamily="34" charset="0"/>
                <a:hlinkClick r:id="rId3">
                  <a:extLst>
                    <a:ext uri="{A12FA001-AC4F-418D-AE19-62706E023703}">
                      <ahyp:hlinkClr xmlns:ahyp="http://schemas.microsoft.com/office/drawing/2018/hyperlinkcolor" val="tx"/>
                    </a:ext>
                  </a:extLst>
                </a:hlinkClick>
              </a:rPr>
              <a:t>https://nbn-resolving.org/urn:nbn:de:gbv:18302-aero2018-05-24.014</a:t>
            </a:r>
            <a:endParaRPr kumimoji="0" lang="en-US" sz="1200" b="0" i="0" u="sng" strike="noStrike" kern="1200" cap="none" spc="0" normalizeH="0" baseline="0" noProof="1">
              <a:ln>
                <a:noFill/>
              </a:ln>
              <a:solidFill>
                <a:srgbClr val="0000FF"/>
              </a:solidFill>
              <a:effectLst/>
              <a:uLnTx/>
              <a:uFillTx/>
              <a:latin typeface="Arial" pitchFamily="34" charset="0"/>
              <a:ea typeface="+mn-ea"/>
              <a:cs typeface="Arial" pitchFamily="34" charset="0"/>
            </a:endParaRP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His work is referenced here as: </a:t>
            </a:r>
            <a:r>
              <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rPr>
              <a:t>Lehnert </a:t>
            </a:r>
            <a:r>
              <a:rPr kumimoji="0" lang="de-DE" sz="1200" b="1" i="0" u="none" strike="noStrike" kern="1200" cap="none" spc="0" normalizeH="0" baseline="0" noProof="1">
                <a:ln>
                  <a:noFill/>
                </a:ln>
                <a:solidFill>
                  <a:srgbClr val="000000"/>
                </a:solidFill>
                <a:effectLst/>
                <a:uLnTx/>
                <a:uFillTx/>
                <a:latin typeface="Arial" pitchFamily="34" charset="0"/>
                <a:ea typeface="+mn-ea"/>
                <a:cs typeface="Arial" pitchFamily="34" charset="0"/>
              </a:rPr>
              <a:t>2018</a:t>
            </a:r>
            <a:endPar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endParaRPr>
          </a:p>
        </p:txBody>
      </p:sp>
      <p:sp>
        <p:nvSpPr>
          <p:cNvPr id="2" name="Text Box 3">
            <a:extLst>
              <a:ext uri="{FF2B5EF4-FFF2-40B4-BE49-F238E27FC236}">
                <a16:creationId xmlns:a16="http://schemas.microsoft.com/office/drawing/2014/main" id="{BD06AB31-D792-B31E-B64F-D7C057958341}"/>
              </a:ext>
            </a:extLst>
          </p:cNvPr>
          <p:cNvSpPr txBox="1">
            <a:spLocks noChangeArrowheads="1"/>
          </p:cNvSpPr>
          <p:nvPr/>
        </p:nvSpPr>
        <p:spPr bwMode="auto">
          <a:xfrm>
            <a:off x="533400" y="869950"/>
            <a:ext cx="8081963" cy="265366"/>
          </a:xfrm>
          <a:prstGeom prst="rect">
            <a:avLst/>
          </a:prstGeom>
          <a:noFill/>
          <a:ln w="9525">
            <a:noFill/>
            <a:round/>
            <a:headEnd/>
            <a:tailEnd/>
          </a:ln>
        </p:spPr>
        <p:txBody>
          <a:bodyPr lIns="80280" tIns="39960" rIns="80280" bIns="39960">
            <a:spAutoFit/>
          </a:bodyPr>
          <a:lstStyle/>
          <a:p>
            <a:pPr marL="0" marR="0" lvl="0" indent="0" algn="l" defTabSz="449263" rtl="0" eaLnBrk="0" fontAlgn="base" latinLnBrk="0" hangingPunct="0">
              <a:lnSpc>
                <a:spcPct val="100000"/>
              </a:lnSpc>
              <a:spcBef>
                <a:spcPts val="7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Methods for Operating Empty Mass Estimation in Aircraft Design</a:t>
            </a:r>
          </a:p>
        </p:txBody>
      </p:sp>
      <p:pic>
        <p:nvPicPr>
          <p:cNvPr id="3" name="Grafik 2">
            <a:extLst>
              <a:ext uri="{FF2B5EF4-FFF2-40B4-BE49-F238E27FC236}">
                <a16:creationId xmlns:a16="http://schemas.microsoft.com/office/drawing/2014/main" id="{4140ACA4-9D9F-D368-BD24-39E851106946}"/>
              </a:ext>
            </a:extLst>
          </p:cNvPr>
          <p:cNvPicPr>
            <a:picLocks noChangeAspect="1"/>
          </p:cNvPicPr>
          <p:nvPr/>
        </p:nvPicPr>
        <p:blipFill>
          <a:blip r:embed="rId4"/>
          <a:stretch>
            <a:fillRect/>
          </a:stretch>
        </p:blipFill>
        <p:spPr>
          <a:xfrm>
            <a:off x="6235701" y="2381819"/>
            <a:ext cx="2653322" cy="3752281"/>
          </a:xfrm>
          <a:prstGeom prst="rect">
            <a:avLst/>
          </a:prstGeom>
          <a:ln>
            <a:solidFill>
              <a:schemeClr val="tx1"/>
            </a:solidFill>
          </a:ln>
        </p:spPr>
      </p:pic>
    </p:spTree>
    <p:extLst>
      <p:ext uri="{BB962C8B-B14F-4D97-AF65-F5344CB8AC3E}">
        <p14:creationId xmlns:p14="http://schemas.microsoft.com/office/powerpoint/2010/main" val="1400241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1032" name="Text Box 9"/>
          <p:cNvSpPr txBox="1">
            <a:spLocks noChangeArrowheads="1"/>
          </p:cNvSpPr>
          <p:nvPr/>
        </p:nvSpPr>
        <p:spPr bwMode="auto">
          <a:xfrm>
            <a:off x="561974" y="1641475"/>
            <a:ext cx="8400871" cy="1905073"/>
          </a:xfrm>
          <a:prstGeom prst="rect">
            <a:avLst/>
          </a:prstGeom>
          <a:noFill/>
          <a:ln w="9525">
            <a:noFill/>
            <a:miter lim="800000"/>
            <a:headEnd/>
            <a:tailEnd/>
          </a:ln>
        </p:spPr>
        <p:txBody>
          <a:bodyPr wrap="square">
            <a:spAutoFit/>
          </a:bodyPr>
          <a:lstStyle/>
          <a:p>
            <a:pPr algn="just" defTabSz="801688" eaLnBrk="1" hangingPunct="1">
              <a:lnSpc>
                <a:spcPct val="110000"/>
              </a:lnSpc>
              <a:spcBef>
                <a:spcPct val="20000"/>
              </a:spcBef>
              <a:defRPr/>
            </a:pPr>
            <a:r>
              <a:rPr lang="en-US" sz="2000" b="1" dirty="0">
                <a:solidFill>
                  <a:srgbClr val="000000"/>
                </a:solidFill>
                <a:latin typeface="Arial" pitchFamily="34" charset="0"/>
                <a:cs typeface="Arial" pitchFamily="34" charset="0"/>
              </a:rPr>
              <a:t>Table of Contents</a:t>
            </a:r>
          </a:p>
          <a:p>
            <a:pPr algn="just" defTabSz="801688" eaLnBrk="1" hangingPunct="1">
              <a:lnSpc>
                <a:spcPct val="110000"/>
              </a:lnSpc>
              <a:spcBef>
                <a:spcPct val="20000"/>
              </a:spcBef>
              <a:defRPr/>
            </a:pPr>
            <a:endParaRPr lang="en-US" sz="2000" b="1" dirty="0">
              <a:solidFill>
                <a:srgbClr val="000000"/>
              </a:solidFill>
              <a:latin typeface="Arial" pitchFamily="34" charset="0"/>
              <a:cs typeface="Arial" pitchFamily="34" charset="0"/>
            </a:endParaRPr>
          </a:p>
          <a:p>
            <a:pPr marL="358775" indent="-358775" algn="just" defTabSz="801688" eaLnBrk="1" hangingPunct="1">
              <a:lnSpc>
                <a:spcPct val="120000"/>
              </a:lnSpc>
              <a:spcBef>
                <a:spcPts val="0"/>
              </a:spcBef>
              <a:buFont typeface="Arial" panose="020B0604020202020204" pitchFamily="34" charset="0"/>
              <a:buChar char="●"/>
              <a:defRPr/>
            </a:pPr>
            <a:r>
              <a:rPr lang="en-US" sz="2000" kern="0" dirty="0">
                <a:solidFill>
                  <a:srgbClr val="000000"/>
                </a:solidFill>
                <a:latin typeface="Arial" pitchFamily="34" charset="0"/>
                <a:cs typeface="Arial" pitchFamily="34" charset="0"/>
              </a:rPr>
              <a:t>Equations and Numbers from Textbooks
</a:t>
            </a:r>
            <a:r>
              <a:rPr lang="en-US" sz="2000" b="1" kern="0" dirty="0">
                <a:solidFill>
                  <a:srgbClr val="0000FF"/>
                </a:solidFill>
                <a:latin typeface="Arial" pitchFamily="34" charset="0"/>
                <a:cs typeface="Arial" pitchFamily="34" charset="0"/>
              </a:rPr>
              <a:t>New Equations</a:t>
            </a:r>
            <a:r>
              <a:rPr lang="en-US" sz="2000" kern="0" dirty="0">
                <a:solidFill>
                  <a:srgbClr val="000000"/>
                </a:solidFill>
                <a:latin typeface="Arial" pitchFamily="34" charset="0"/>
                <a:cs typeface="Arial" pitchFamily="34" charset="0"/>
              </a:rPr>
              <a:t>
Contact</a:t>
            </a:r>
          </a:p>
        </p:txBody>
      </p:sp>
      <p:sp>
        <p:nvSpPr>
          <p:cNvPr id="2" name="Text Box 3">
            <a:extLst>
              <a:ext uri="{FF2B5EF4-FFF2-40B4-BE49-F238E27FC236}">
                <a16:creationId xmlns:a16="http://schemas.microsoft.com/office/drawing/2014/main" id="{09C49CA6-B79C-841A-6014-B967D67BAD81}"/>
              </a:ext>
            </a:extLst>
          </p:cNvPr>
          <p:cNvSpPr txBox="1">
            <a:spLocks noChangeArrowheads="1"/>
          </p:cNvSpPr>
          <p:nvPr/>
        </p:nvSpPr>
        <p:spPr bwMode="auto">
          <a:xfrm>
            <a:off x="533400" y="1022350"/>
            <a:ext cx="8081963" cy="265366"/>
          </a:xfrm>
          <a:prstGeom prst="rect">
            <a:avLst/>
          </a:prstGeom>
          <a:noFill/>
          <a:ln w="9525">
            <a:noFill/>
            <a:round/>
            <a:headEnd/>
            <a:tailEnd/>
          </a:ln>
        </p:spPr>
        <p:txBody>
          <a:bodyPr lIns="80280" tIns="39960" rIns="80280" bIns="39960">
            <a:spAutoFit/>
          </a:bodyPr>
          <a:lstStyle/>
          <a:p>
            <a:pPr marL="0" marR="0" lvl="0" indent="0" algn="l" defTabSz="449263" rtl="0" eaLnBrk="0" fontAlgn="base" latinLnBrk="0" hangingPunct="0">
              <a:lnSpc>
                <a:spcPct val="100000"/>
              </a:lnSpc>
              <a:spcBef>
                <a:spcPts val="7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Methods for Operating Empty Mass Estimation in Aircraft Design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1"/>
          <p:cNvSpPr txBox="1">
            <a:spLocks noChangeArrowheads="1"/>
          </p:cNvSpPr>
          <p:nvPr/>
        </p:nvSpPr>
        <p:spPr bwMode="auto">
          <a:xfrm>
            <a:off x="263526" y="2444919"/>
            <a:ext cx="8616950" cy="2226250"/>
          </a:xfrm>
          <a:prstGeom prst="rect">
            <a:avLst/>
          </a:prstGeom>
          <a:noFill/>
          <a:ln w="9525">
            <a:noFill/>
            <a:miter lim="800000"/>
            <a:headEnd/>
            <a:tailEnd/>
          </a:ln>
        </p:spPr>
        <p:txBody>
          <a:bodyPr>
            <a:spAutoFit/>
          </a:bodyPr>
          <a:lstStyle/>
          <a:p>
            <a:pPr marL="358775" lvl="2" indent="-358775" algn="ctr">
              <a:spcBef>
                <a:spcPts val="4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400" b="1" dirty="0">
                <a:solidFill>
                  <a:srgbClr val="000000"/>
                </a:solidFill>
                <a:latin typeface="Arial" pitchFamily="34" charset="0"/>
                <a:cs typeface="Arial" pitchFamily="34" charset="0"/>
              </a:rPr>
              <a:t>Equations and Numbers</a:t>
            </a:r>
          </a:p>
          <a:p>
            <a:pPr marL="358775" lvl="2" indent="-358775" algn="ctr">
              <a:spcBef>
                <a:spcPts val="4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400" b="1" dirty="0">
                <a:solidFill>
                  <a:srgbClr val="000000"/>
                </a:solidFill>
                <a:latin typeface="Arial" pitchFamily="34" charset="0"/>
                <a:cs typeface="Arial" pitchFamily="34" charset="0"/>
              </a:rPr>
              <a:t>from Textbooks</a:t>
            </a:r>
          </a:p>
          <a:p>
            <a:pPr marL="358775" lvl="2" indent="-358775" algn="ctr">
              <a:spcBef>
                <a:spcPts val="4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4400" b="1" dirty="0">
              <a:solidFill>
                <a:srgbClr val="000000"/>
              </a:solidFill>
              <a:latin typeface="Arial" pitchFamily="34" charset="0"/>
              <a:cs typeface="Arial" pitchFamily="34" charset="0"/>
            </a:endParaRPr>
          </a:p>
        </p:txBody>
      </p:sp>
      <p:sp>
        <p:nvSpPr>
          <p:cNvPr id="2" name="Text Box 3">
            <a:extLst>
              <a:ext uri="{FF2B5EF4-FFF2-40B4-BE49-F238E27FC236}">
                <a16:creationId xmlns:a16="http://schemas.microsoft.com/office/drawing/2014/main" id="{034D3FEA-AA77-AE7D-0DB4-CBEB7D571886}"/>
              </a:ext>
            </a:extLst>
          </p:cNvPr>
          <p:cNvSpPr txBox="1">
            <a:spLocks noChangeArrowheads="1"/>
          </p:cNvSpPr>
          <p:nvPr/>
        </p:nvSpPr>
        <p:spPr bwMode="auto">
          <a:xfrm>
            <a:off x="533400" y="1022350"/>
            <a:ext cx="8081963" cy="265366"/>
          </a:xfrm>
          <a:prstGeom prst="rect">
            <a:avLst/>
          </a:prstGeom>
          <a:noFill/>
          <a:ln w="9525">
            <a:noFill/>
            <a:round/>
            <a:headEnd/>
            <a:tailEnd/>
          </a:ln>
        </p:spPr>
        <p:txBody>
          <a:bodyPr lIns="80280" tIns="39960" rIns="80280" bIns="39960">
            <a:spAutoFit/>
          </a:bodyPr>
          <a:lstStyle/>
          <a:p>
            <a:pPr marL="0" marR="0" lvl="0" indent="0" algn="l" defTabSz="449263" rtl="0" eaLnBrk="0" fontAlgn="base" latinLnBrk="0" hangingPunct="0">
              <a:lnSpc>
                <a:spcPct val="100000"/>
              </a:lnSpc>
              <a:spcBef>
                <a:spcPts val="7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Methods for Operating Empty Mass Estimation in Aircraft Design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"First Law of Aircraft Design" and Operating Empty Mass Ratio</a:t>
            </a:r>
          </a:p>
        </p:txBody>
      </p:sp>
      <p:sp>
        <p:nvSpPr>
          <p:cNvPr id="5" name="Text Box 7"/>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Equations and Numbers from Textbooks</a:t>
            </a:r>
          </a:p>
        </p:txBody>
      </p:sp>
      <p:grpSp>
        <p:nvGrpSpPr>
          <p:cNvPr id="2" name="Gruppieren 1">
            <a:extLst>
              <a:ext uri="{FF2B5EF4-FFF2-40B4-BE49-F238E27FC236}">
                <a16:creationId xmlns:a16="http://schemas.microsoft.com/office/drawing/2014/main" id="{02870334-62AC-026D-F524-27B82FC61BF6}"/>
              </a:ext>
            </a:extLst>
          </p:cNvPr>
          <p:cNvGrpSpPr/>
          <p:nvPr/>
        </p:nvGrpSpPr>
        <p:grpSpPr>
          <a:xfrm>
            <a:off x="769654" y="4090812"/>
            <a:ext cx="4048690" cy="1257475"/>
            <a:chOff x="2293655" y="2685962"/>
            <a:chExt cx="4048690" cy="1257475"/>
          </a:xfrm>
        </p:grpSpPr>
        <p:pic>
          <p:nvPicPr>
            <p:cNvPr id="6" name="Grafik 5">
              <a:extLst>
                <a:ext uri="{FF2B5EF4-FFF2-40B4-BE49-F238E27FC236}">
                  <a16:creationId xmlns:a16="http://schemas.microsoft.com/office/drawing/2014/main" id="{3BCBFEB2-122D-F5FB-7470-4A816E922219}"/>
                </a:ext>
              </a:extLst>
            </p:cNvPr>
            <p:cNvPicPr>
              <a:picLocks noChangeAspect="1"/>
            </p:cNvPicPr>
            <p:nvPr/>
          </p:nvPicPr>
          <p:blipFill>
            <a:blip r:embed="rId3"/>
            <a:stretch>
              <a:fillRect/>
            </a:stretch>
          </p:blipFill>
          <p:spPr>
            <a:xfrm>
              <a:off x="2293655" y="2685962"/>
              <a:ext cx="4048690" cy="1257475"/>
            </a:xfrm>
            <a:prstGeom prst="rect">
              <a:avLst/>
            </a:prstGeom>
          </p:spPr>
        </p:pic>
        <p:sp>
          <p:nvSpPr>
            <p:cNvPr id="7" name="Rechteck 6">
              <a:extLst>
                <a:ext uri="{FF2B5EF4-FFF2-40B4-BE49-F238E27FC236}">
                  <a16:creationId xmlns:a16="http://schemas.microsoft.com/office/drawing/2014/main" id="{26AC5DD6-D072-9ACF-F13B-A8633A0C0FC6}"/>
                </a:ext>
              </a:extLst>
            </p:cNvPr>
            <p:cNvSpPr/>
            <p:nvPr/>
          </p:nvSpPr>
          <p:spPr bwMode="auto">
            <a:xfrm>
              <a:off x="5283200" y="3187700"/>
              <a:ext cx="838200" cy="6604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AW Frutiger Next Regular" pitchFamily="2" charset="0"/>
              </a:endParaRPr>
            </a:p>
          </p:txBody>
        </p:sp>
      </p:grpSp>
      <mc:AlternateContent xmlns:mc="http://schemas.openxmlformats.org/markup-compatibility/2006">
        <mc:Choice xmlns:a14="http://schemas.microsoft.com/office/drawing/2010/main" Requires="a14">
          <p:sp>
            <p:nvSpPr>
              <p:cNvPr id="3" name="Textfeld 2">
                <a:extLst>
                  <a:ext uri="{FF2B5EF4-FFF2-40B4-BE49-F238E27FC236}">
                    <a16:creationId xmlns:a16="http://schemas.microsoft.com/office/drawing/2014/main" id="{8BCEB41A-CC72-5B48-AE78-3B15CB6C1777}"/>
                  </a:ext>
                </a:extLst>
              </p:cNvPr>
              <p:cNvSpPr txBox="1"/>
              <p:nvPr/>
            </p:nvSpPr>
            <p:spPr>
              <a:xfrm>
                <a:off x="769654" y="2194656"/>
                <a:ext cx="3628109" cy="369332"/>
              </a:xfrm>
              <a:prstGeom prst="rect">
                <a:avLst/>
              </a:prstGeom>
              <a:noFill/>
            </p:spPr>
            <p:txBody>
              <a:bodyPr wrap="none" lIns="0" tIns="0" rIns="0" bIns="0" rtlCol="0">
                <a:spAutoFit/>
              </a:bodyPr>
              <a:lstStyle/>
              <a:p>
                <a14:m>
                  <m:oMath xmlns:m="http://schemas.openxmlformats.org/officeDocument/2006/math">
                    <m:sSub>
                      <m:sSubPr>
                        <m:ctrlPr>
                          <a:rPr lang="de-DE" b="0" i="1" smtClean="0">
                            <a:solidFill>
                              <a:srgbClr val="000000"/>
                            </a:solidFill>
                            <a:latin typeface="Cambria Math" panose="02040503050406030204" pitchFamily="18" charset="0"/>
                          </a:rPr>
                        </m:ctrlPr>
                      </m:sSubPr>
                      <m:e>
                        <m:r>
                          <a:rPr lang="de-DE" b="0" i="1" smtClean="0">
                            <a:solidFill>
                              <a:srgbClr val="000000"/>
                            </a:solidFill>
                            <a:latin typeface="Cambria Math" panose="02040503050406030204" pitchFamily="18" charset="0"/>
                          </a:rPr>
                          <m:t>𝑚</m:t>
                        </m:r>
                      </m:e>
                      <m:sub>
                        <m:r>
                          <a:rPr lang="de-DE" b="0" i="1" smtClean="0">
                            <a:solidFill>
                              <a:srgbClr val="000000"/>
                            </a:solidFill>
                            <a:latin typeface="Cambria Math" panose="02040503050406030204" pitchFamily="18" charset="0"/>
                          </a:rPr>
                          <m:t>𝑀𝑇𝑂</m:t>
                        </m:r>
                      </m:sub>
                    </m:sSub>
                    <m:r>
                      <a:rPr lang="en-US" i="1" smtClean="0">
                        <a:solidFill>
                          <a:srgbClr val="000000"/>
                        </a:solidFill>
                        <a:latin typeface="Cambria Math" panose="02040503050406030204" pitchFamily="18" charset="0"/>
                      </a:rPr>
                      <m:t>=</m:t>
                    </m:r>
                  </m:oMath>
                </a14:m>
                <a:r>
                  <a:rPr lang="de-DE" dirty="0">
                    <a:solidFill>
                      <a:srgbClr val="000000"/>
                    </a:solidFill>
                  </a:rPr>
                  <a:t> </a:t>
                </a:r>
                <a14:m>
                  <m:oMath xmlns:m="http://schemas.openxmlformats.org/officeDocument/2006/math">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rPr>
                          <m:t>𝑚</m:t>
                        </m:r>
                      </m:e>
                      <m:sub>
                        <m:r>
                          <a:rPr lang="de-DE" i="1">
                            <a:solidFill>
                              <a:srgbClr val="000000"/>
                            </a:solidFill>
                            <a:latin typeface="Cambria Math" panose="02040503050406030204" pitchFamily="18" charset="0"/>
                          </a:rPr>
                          <m:t>𝑂</m:t>
                        </m:r>
                        <m:r>
                          <a:rPr lang="de-DE" b="0" i="1" smtClean="0">
                            <a:solidFill>
                              <a:srgbClr val="000000"/>
                            </a:solidFill>
                            <a:latin typeface="Cambria Math" panose="02040503050406030204" pitchFamily="18" charset="0"/>
                          </a:rPr>
                          <m:t>𝐸</m:t>
                        </m:r>
                      </m:sub>
                    </m:sSub>
                    <m:r>
                      <a:rPr lang="de-DE" b="0" i="1" smtClean="0">
                        <a:solidFill>
                          <a:srgbClr val="000000"/>
                        </a:solidFill>
                        <a:latin typeface="Cambria Math" panose="02040503050406030204" pitchFamily="18" charset="0"/>
                      </a:rPr>
                      <m:t>+</m:t>
                    </m:r>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rPr>
                          <m:t>𝑚</m:t>
                        </m:r>
                      </m:e>
                      <m:sub>
                        <m:r>
                          <a:rPr lang="de-DE" b="0" i="1" smtClean="0">
                            <a:solidFill>
                              <a:srgbClr val="000000"/>
                            </a:solidFill>
                            <a:latin typeface="Cambria Math" panose="02040503050406030204" pitchFamily="18" charset="0"/>
                          </a:rPr>
                          <m:t>𝐹</m:t>
                        </m:r>
                      </m:sub>
                    </m:sSub>
                    <m:r>
                      <a:rPr lang="de-DE" b="0" i="1" smtClean="0">
                        <a:solidFill>
                          <a:srgbClr val="000000"/>
                        </a:solidFill>
                        <a:latin typeface="Cambria Math" panose="02040503050406030204" pitchFamily="18" charset="0"/>
                      </a:rPr>
                      <m:t>+</m:t>
                    </m:r>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rPr>
                          <m:t>𝑚</m:t>
                        </m:r>
                      </m:e>
                      <m:sub>
                        <m:r>
                          <a:rPr lang="de-DE" i="1">
                            <a:solidFill>
                              <a:srgbClr val="000000"/>
                            </a:solidFill>
                            <a:latin typeface="Cambria Math" panose="02040503050406030204" pitchFamily="18" charset="0"/>
                          </a:rPr>
                          <m:t>𝑀</m:t>
                        </m:r>
                        <m:r>
                          <a:rPr lang="de-DE" b="0" i="1" smtClean="0">
                            <a:solidFill>
                              <a:srgbClr val="000000"/>
                            </a:solidFill>
                            <a:latin typeface="Cambria Math" panose="02040503050406030204" pitchFamily="18" charset="0"/>
                          </a:rPr>
                          <m:t>𝑃𝐿</m:t>
                        </m:r>
                      </m:sub>
                    </m:sSub>
                  </m:oMath>
                </a14:m>
                <a:endParaRPr lang="en-US" dirty="0">
                  <a:solidFill>
                    <a:srgbClr val="000000"/>
                  </a:solidFill>
                </a:endParaRPr>
              </a:p>
            </p:txBody>
          </p:sp>
        </mc:Choice>
        <mc:Fallback>
          <p:sp>
            <p:nvSpPr>
              <p:cNvPr id="3" name="Textfeld 2">
                <a:extLst>
                  <a:ext uri="{FF2B5EF4-FFF2-40B4-BE49-F238E27FC236}">
                    <a16:creationId xmlns:a16="http://schemas.microsoft.com/office/drawing/2014/main" id="{8BCEB41A-CC72-5B48-AE78-3B15CB6C1777}"/>
                  </a:ext>
                </a:extLst>
              </p:cNvPr>
              <p:cNvSpPr txBox="1">
                <a:spLocks noRot="1" noChangeAspect="1" noMove="1" noResize="1" noEditPoints="1" noAdjustHandles="1" noChangeArrowheads="1" noChangeShapeType="1" noTextEdit="1"/>
              </p:cNvSpPr>
              <p:nvPr/>
            </p:nvSpPr>
            <p:spPr>
              <a:xfrm>
                <a:off x="769654" y="2194656"/>
                <a:ext cx="3628109" cy="369332"/>
              </a:xfrm>
              <a:prstGeom prst="rect">
                <a:avLst/>
              </a:prstGeom>
              <a:blipFill>
                <a:blip r:embed="rId4"/>
                <a:stretch>
                  <a:fillRect l="-2017" r="-672" b="-1475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feld 7">
                <a:extLst>
                  <a:ext uri="{FF2B5EF4-FFF2-40B4-BE49-F238E27FC236}">
                    <a16:creationId xmlns:a16="http://schemas.microsoft.com/office/drawing/2014/main" id="{C797E750-047C-398E-6DA1-7274279A6250}"/>
                  </a:ext>
                </a:extLst>
              </p:cNvPr>
              <p:cNvSpPr txBox="1"/>
              <p:nvPr/>
            </p:nvSpPr>
            <p:spPr>
              <a:xfrm>
                <a:off x="769654" y="3008060"/>
                <a:ext cx="3294876" cy="540404"/>
              </a:xfrm>
              <a:prstGeom prst="rect">
                <a:avLst/>
              </a:prstGeom>
              <a:noFill/>
            </p:spPr>
            <p:txBody>
              <a:bodyPr wrap="none" lIns="0" tIns="0" rIns="0" bIns="0" rtlCol="0">
                <a:spAutoFit/>
              </a:bodyPr>
              <a:lstStyle/>
              <a:p>
                <a14:m>
                  <m:oMath xmlns:m="http://schemas.openxmlformats.org/officeDocument/2006/math">
                    <m:r>
                      <a:rPr lang="de-DE" b="0" i="1" smtClean="0">
                        <a:solidFill>
                          <a:srgbClr val="000000"/>
                        </a:solidFill>
                        <a:latin typeface="Cambria Math" panose="02040503050406030204" pitchFamily="18" charset="0"/>
                      </a:rPr>
                      <m:t>1</m:t>
                    </m:r>
                    <m:r>
                      <a:rPr lang="en-US" i="1" smtClean="0">
                        <a:solidFill>
                          <a:srgbClr val="000000"/>
                        </a:solidFill>
                        <a:latin typeface="Cambria Math" panose="02040503050406030204" pitchFamily="18" charset="0"/>
                      </a:rPr>
                      <m:t>=</m:t>
                    </m:r>
                  </m:oMath>
                </a14:m>
                <a:r>
                  <a:rPr lang="de-DE" dirty="0">
                    <a:solidFill>
                      <a:srgbClr val="000000"/>
                    </a:solidFill>
                  </a:rPr>
                  <a:t> </a:t>
                </a:r>
                <a14:m>
                  <m:oMath xmlns:m="http://schemas.openxmlformats.org/officeDocument/2006/math">
                    <m:f>
                      <m:fPr>
                        <m:ctrlPr>
                          <a:rPr lang="de-DE" i="1" smtClean="0">
                            <a:solidFill>
                              <a:srgbClr val="000000"/>
                            </a:solidFill>
                            <a:latin typeface="Cambria Math" panose="02040503050406030204" pitchFamily="18" charset="0"/>
                          </a:rPr>
                        </m:ctrlPr>
                      </m:fPr>
                      <m:num>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rPr>
                              <m:t>𝑚</m:t>
                            </m:r>
                          </m:e>
                          <m:sub>
                            <m:r>
                              <a:rPr lang="de-DE" i="1">
                                <a:solidFill>
                                  <a:srgbClr val="000000"/>
                                </a:solidFill>
                                <a:latin typeface="Cambria Math" panose="02040503050406030204" pitchFamily="18" charset="0"/>
                              </a:rPr>
                              <m:t>𝑂</m:t>
                            </m:r>
                            <m:r>
                              <a:rPr lang="de-DE" i="1">
                                <a:solidFill>
                                  <a:srgbClr val="000000"/>
                                </a:solidFill>
                                <a:latin typeface="Cambria Math" panose="02040503050406030204" pitchFamily="18" charset="0"/>
                              </a:rPr>
                              <m:t>𝐸</m:t>
                            </m:r>
                          </m:sub>
                        </m:sSub>
                      </m:num>
                      <m:den>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rPr>
                              <m:t>𝑚</m:t>
                            </m:r>
                          </m:e>
                          <m:sub>
                            <m:r>
                              <a:rPr lang="de-DE" i="1">
                                <a:solidFill>
                                  <a:srgbClr val="000000"/>
                                </a:solidFill>
                                <a:latin typeface="Cambria Math" panose="02040503050406030204" pitchFamily="18" charset="0"/>
                              </a:rPr>
                              <m:t>𝑀𝑇𝑂</m:t>
                            </m:r>
                          </m:sub>
                        </m:sSub>
                      </m:den>
                    </m:f>
                    <m:r>
                      <a:rPr lang="de-DE" b="0" i="1" smtClean="0">
                        <a:solidFill>
                          <a:srgbClr val="000000"/>
                        </a:solidFill>
                        <a:latin typeface="Cambria Math" panose="02040503050406030204" pitchFamily="18" charset="0"/>
                      </a:rPr>
                      <m:t>+</m:t>
                    </m:r>
                    <m:f>
                      <m:fPr>
                        <m:ctrlPr>
                          <a:rPr lang="de-DE" i="1">
                            <a:solidFill>
                              <a:srgbClr val="000000"/>
                            </a:solidFill>
                            <a:latin typeface="Cambria Math" panose="02040503050406030204" pitchFamily="18" charset="0"/>
                          </a:rPr>
                        </m:ctrlPr>
                      </m:fPr>
                      <m:num>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rPr>
                              <m:t>𝑚</m:t>
                            </m:r>
                          </m:e>
                          <m:sub>
                            <m:r>
                              <a:rPr lang="de-DE" i="1">
                                <a:solidFill>
                                  <a:srgbClr val="000000"/>
                                </a:solidFill>
                                <a:latin typeface="Cambria Math" panose="02040503050406030204" pitchFamily="18" charset="0"/>
                              </a:rPr>
                              <m:t>𝐹</m:t>
                            </m:r>
                          </m:sub>
                        </m:sSub>
                      </m:num>
                      <m:den>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rPr>
                              <m:t>𝑚</m:t>
                            </m:r>
                          </m:e>
                          <m:sub>
                            <m:r>
                              <a:rPr lang="de-DE" i="1">
                                <a:solidFill>
                                  <a:srgbClr val="000000"/>
                                </a:solidFill>
                                <a:latin typeface="Cambria Math" panose="02040503050406030204" pitchFamily="18" charset="0"/>
                              </a:rPr>
                              <m:t>𝑀𝑇𝑂</m:t>
                            </m:r>
                          </m:sub>
                        </m:sSub>
                      </m:den>
                    </m:f>
                    <m:r>
                      <a:rPr lang="de-DE" b="0" i="1" smtClean="0">
                        <a:solidFill>
                          <a:srgbClr val="000000"/>
                        </a:solidFill>
                        <a:latin typeface="Cambria Math" panose="02040503050406030204" pitchFamily="18" charset="0"/>
                      </a:rPr>
                      <m:t>+</m:t>
                    </m:r>
                    <m:f>
                      <m:fPr>
                        <m:ctrlPr>
                          <a:rPr lang="de-DE" i="1">
                            <a:solidFill>
                              <a:srgbClr val="000000"/>
                            </a:solidFill>
                            <a:latin typeface="Cambria Math" panose="02040503050406030204" pitchFamily="18" charset="0"/>
                          </a:rPr>
                        </m:ctrlPr>
                      </m:fPr>
                      <m:num>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rPr>
                              <m:t>𝑚</m:t>
                            </m:r>
                          </m:e>
                          <m:sub>
                            <m:r>
                              <a:rPr lang="de-DE" i="1">
                                <a:solidFill>
                                  <a:srgbClr val="000000"/>
                                </a:solidFill>
                                <a:latin typeface="Cambria Math" panose="02040503050406030204" pitchFamily="18" charset="0"/>
                              </a:rPr>
                              <m:t>𝑀</m:t>
                            </m:r>
                            <m:r>
                              <a:rPr lang="de-DE" i="1">
                                <a:solidFill>
                                  <a:srgbClr val="000000"/>
                                </a:solidFill>
                                <a:latin typeface="Cambria Math" panose="02040503050406030204" pitchFamily="18" charset="0"/>
                              </a:rPr>
                              <m:t>𝑃𝐿</m:t>
                            </m:r>
                          </m:sub>
                        </m:sSub>
                      </m:num>
                      <m:den>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rPr>
                              <m:t>𝑚</m:t>
                            </m:r>
                          </m:e>
                          <m:sub>
                            <m:r>
                              <a:rPr lang="de-DE" i="1">
                                <a:solidFill>
                                  <a:srgbClr val="000000"/>
                                </a:solidFill>
                                <a:latin typeface="Cambria Math" panose="02040503050406030204" pitchFamily="18" charset="0"/>
                              </a:rPr>
                              <m:t>𝑀𝑇𝑂</m:t>
                            </m:r>
                          </m:sub>
                        </m:sSub>
                      </m:den>
                    </m:f>
                  </m:oMath>
                </a14:m>
                <a:endParaRPr lang="en-US" dirty="0">
                  <a:solidFill>
                    <a:srgbClr val="000000"/>
                  </a:solidFill>
                </a:endParaRPr>
              </a:p>
            </p:txBody>
          </p:sp>
        </mc:Choice>
        <mc:Fallback>
          <p:sp>
            <p:nvSpPr>
              <p:cNvPr id="8" name="Textfeld 7">
                <a:extLst>
                  <a:ext uri="{FF2B5EF4-FFF2-40B4-BE49-F238E27FC236}">
                    <a16:creationId xmlns:a16="http://schemas.microsoft.com/office/drawing/2014/main" id="{C797E750-047C-398E-6DA1-7274279A6250}"/>
                  </a:ext>
                </a:extLst>
              </p:cNvPr>
              <p:cNvSpPr txBox="1">
                <a:spLocks noRot="1" noChangeAspect="1" noMove="1" noResize="1" noEditPoints="1" noAdjustHandles="1" noChangeArrowheads="1" noChangeShapeType="1" noTextEdit="1"/>
              </p:cNvSpPr>
              <p:nvPr/>
            </p:nvSpPr>
            <p:spPr>
              <a:xfrm>
                <a:off x="769654" y="3008060"/>
                <a:ext cx="3294876" cy="540404"/>
              </a:xfrm>
              <a:prstGeom prst="rect">
                <a:avLst/>
              </a:prstGeom>
              <a:blipFill>
                <a:blip r:embed="rId5"/>
                <a:stretch>
                  <a:fillRect/>
                </a:stretch>
              </a:blipFill>
            </p:spPr>
            <p:txBody>
              <a:bodyPr/>
              <a:lstStyle/>
              <a:p>
                <a:r>
                  <a:rPr lang="en-US">
                    <a:noFill/>
                  </a:rPr>
                  <a:t> </a:t>
                </a:r>
              </a:p>
            </p:txBody>
          </p:sp>
        </mc:Fallback>
      </mc:AlternateContent>
      <p:pic>
        <p:nvPicPr>
          <p:cNvPr id="13" name="Grafik 12">
            <a:extLst>
              <a:ext uri="{FF2B5EF4-FFF2-40B4-BE49-F238E27FC236}">
                <a16:creationId xmlns:a16="http://schemas.microsoft.com/office/drawing/2014/main" id="{C9B07899-1153-D2D2-39A1-A21C75A43B57}"/>
              </a:ext>
            </a:extLst>
          </p:cNvPr>
          <p:cNvPicPr>
            <a:picLocks noChangeAspect="1"/>
          </p:cNvPicPr>
          <p:nvPr/>
        </p:nvPicPr>
        <p:blipFill>
          <a:blip r:embed="rId6"/>
          <a:stretch>
            <a:fillRect/>
          </a:stretch>
        </p:blipFill>
        <p:spPr>
          <a:xfrm>
            <a:off x="5763882" y="4750203"/>
            <a:ext cx="2943556" cy="1164419"/>
          </a:xfrm>
          <a:prstGeom prst="rect">
            <a:avLst/>
          </a:prstGeom>
        </p:spPr>
      </p:pic>
      <p:sp>
        <p:nvSpPr>
          <p:cNvPr id="14" name="Textfeld 13">
            <a:extLst>
              <a:ext uri="{FF2B5EF4-FFF2-40B4-BE49-F238E27FC236}">
                <a16:creationId xmlns:a16="http://schemas.microsoft.com/office/drawing/2014/main" id="{6AE9BC21-641F-0FF6-9653-FAFCE8A05022}"/>
              </a:ext>
            </a:extLst>
          </p:cNvPr>
          <p:cNvSpPr txBox="1"/>
          <p:nvPr/>
        </p:nvSpPr>
        <p:spPr>
          <a:xfrm>
            <a:off x="5700382" y="2286989"/>
            <a:ext cx="1923421" cy="276999"/>
          </a:xfrm>
          <a:prstGeom prst="rect">
            <a:avLst/>
          </a:prstGeom>
          <a:noFill/>
        </p:spPr>
        <p:txBody>
          <a:bodyPr wrap="square">
            <a:spAutoFit/>
          </a:bodyPr>
          <a:lstStyle/>
          <a:p>
            <a:r>
              <a:rPr lang="en-US" sz="1200" dirty="0">
                <a:solidFill>
                  <a:srgbClr val="000000"/>
                </a:solidFill>
                <a:latin typeface="Arial" panose="020B0604020202020204" pitchFamily="34" charset="0"/>
                <a:cs typeface="Arial" panose="020B0604020202020204" pitchFamily="34" charset="0"/>
              </a:rPr>
              <a:t>Basic mass summation</a:t>
            </a:r>
          </a:p>
        </p:txBody>
      </p:sp>
      <p:sp>
        <p:nvSpPr>
          <p:cNvPr id="15" name="Textfeld 14">
            <a:extLst>
              <a:ext uri="{FF2B5EF4-FFF2-40B4-BE49-F238E27FC236}">
                <a16:creationId xmlns:a16="http://schemas.microsoft.com/office/drawing/2014/main" id="{39704269-B823-A8DC-5568-F033E2439CAF}"/>
              </a:ext>
            </a:extLst>
          </p:cNvPr>
          <p:cNvSpPr txBox="1"/>
          <p:nvPr/>
        </p:nvSpPr>
        <p:spPr>
          <a:xfrm>
            <a:off x="5700382" y="3139762"/>
            <a:ext cx="2943556" cy="276999"/>
          </a:xfrm>
          <a:prstGeom prst="rect">
            <a:avLst/>
          </a:prstGeom>
          <a:noFill/>
        </p:spPr>
        <p:txBody>
          <a:bodyPr wrap="square">
            <a:spAutoFit/>
          </a:bodyPr>
          <a:lstStyle/>
          <a:p>
            <a:r>
              <a:rPr lang="en-US" sz="1200" dirty="0">
                <a:solidFill>
                  <a:srgbClr val="000000"/>
                </a:solidFill>
                <a:latin typeface="Arial" panose="020B0604020202020204" pitchFamily="34" charset="0"/>
                <a:cs typeface="Arial" panose="020B0604020202020204" pitchFamily="34" charset="0"/>
              </a:rPr>
              <a:t>Unity Equation (according to </a:t>
            </a:r>
            <a:r>
              <a:rPr lang="en-US" sz="1200" dirty="0" err="1">
                <a:solidFill>
                  <a:srgbClr val="000000"/>
                </a:solidFill>
                <a:latin typeface="Arial" panose="020B0604020202020204" pitchFamily="34" charset="0"/>
                <a:cs typeface="Arial" panose="020B0604020202020204" pitchFamily="34" charset="0"/>
              </a:rPr>
              <a:t>Torenbeek</a:t>
            </a:r>
            <a:r>
              <a:rPr lang="en-US" sz="1200" dirty="0">
                <a:solidFill>
                  <a:srgbClr val="000000"/>
                </a:solidFill>
                <a:latin typeface="Arial" panose="020B0604020202020204" pitchFamily="34" charset="0"/>
                <a:cs typeface="Arial" panose="020B0604020202020204" pitchFamily="34" charset="0"/>
              </a:rPr>
              <a:t>)</a:t>
            </a:r>
          </a:p>
        </p:txBody>
      </p:sp>
      <p:sp>
        <p:nvSpPr>
          <p:cNvPr id="16" name="Textfeld 15">
            <a:extLst>
              <a:ext uri="{FF2B5EF4-FFF2-40B4-BE49-F238E27FC236}">
                <a16:creationId xmlns:a16="http://schemas.microsoft.com/office/drawing/2014/main" id="{5A840D54-FC73-7C2D-65B6-3C17A3853D96}"/>
              </a:ext>
            </a:extLst>
          </p:cNvPr>
          <p:cNvSpPr txBox="1"/>
          <p:nvPr/>
        </p:nvSpPr>
        <p:spPr>
          <a:xfrm>
            <a:off x="5700382" y="4220480"/>
            <a:ext cx="3138818" cy="276999"/>
          </a:xfrm>
          <a:prstGeom prst="rect">
            <a:avLst/>
          </a:prstGeom>
          <a:noFill/>
        </p:spPr>
        <p:txBody>
          <a:bodyPr wrap="square">
            <a:spAutoFit/>
          </a:bodyPr>
          <a:lstStyle/>
          <a:p>
            <a:r>
              <a:rPr lang="en-US" sz="1200" dirty="0">
                <a:solidFill>
                  <a:srgbClr val="000000"/>
                </a:solidFill>
                <a:latin typeface="Arial" panose="020B0604020202020204" pitchFamily="34" charset="0"/>
                <a:cs typeface="Arial" panose="020B0604020202020204" pitchFamily="34" charset="0"/>
              </a:rPr>
              <a:t>First Law of Aircraft Design (</a:t>
            </a:r>
            <a:r>
              <a:rPr lang="en-US" sz="1200" b="1" dirty="0">
                <a:solidFill>
                  <a:srgbClr val="000000"/>
                </a:solidFill>
                <a:latin typeface="Arial" panose="020B0604020202020204" pitchFamily="34" charset="0"/>
                <a:cs typeface="Arial" panose="020B0604020202020204" pitchFamily="34" charset="0"/>
              </a:rPr>
              <a:t>Scholz 2015</a:t>
            </a:r>
            <a:r>
              <a:rPr lang="en-US" sz="1200" dirty="0">
                <a:solidFill>
                  <a:srgbClr val="000000"/>
                </a:solidFill>
                <a:latin typeface="Arial" panose="020B0604020202020204" pitchFamily="34" charset="0"/>
                <a:cs typeface="Arial" panose="020B0604020202020204" pitchFamily="34" charset="0"/>
              </a:rPr>
              <a:t>)</a:t>
            </a:r>
          </a:p>
        </p:txBody>
      </p:sp>
      <mc:AlternateContent xmlns:mc="http://schemas.openxmlformats.org/markup-compatibility/2006">
        <mc:Choice xmlns:a14="http://schemas.microsoft.com/office/drawing/2010/main" Requires="a14">
          <p:sp>
            <p:nvSpPr>
              <p:cNvPr id="17" name="Textfeld 16">
                <a:extLst>
                  <a:ext uri="{FF2B5EF4-FFF2-40B4-BE49-F238E27FC236}">
                    <a16:creationId xmlns:a16="http://schemas.microsoft.com/office/drawing/2014/main" id="{764A0B30-510C-E734-4653-3F10ECF11AEE}"/>
                  </a:ext>
                </a:extLst>
              </p:cNvPr>
              <p:cNvSpPr txBox="1"/>
              <p:nvPr/>
            </p:nvSpPr>
            <p:spPr>
              <a:xfrm>
                <a:off x="769654" y="5543550"/>
                <a:ext cx="1097777" cy="695319"/>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f>
                        <m:fPr>
                          <m:ctrlPr>
                            <a:rPr lang="de-DE" i="1" smtClean="0">
                              <a:solidFill>
                                <a:srgbClr val="000000"/>
                              </a:solidFill>
                              <a:latin typeface="Cambria Math" panose="02040503050406030204" pitchFamily="18" charset="0"/>
                            </a:rPr>
                          </m:ctrlPr>
                        </m:fPr>
                        <m:num>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rPr>
                                <m:t>𝑚</m:t>
                              </m:r>
                            </m:e>
                            <m:sub>
                              <m:r>
                                <a:rPr lang="de-DE" i="1">
                                  <a:solidFill>
                                    <a:srgbClr val="000000"/>
                                  </a:solidFill>
                                  <a:latin typeface="Cambria Math" panose="02040503050406030204" pitchFamily="18" charset="0"/>
                                </a:rPr>
                                <m:t>𝑂</m:t>
                              </m:r>
                              <m:r>
                                <a:rPr lang="de-DE" i="1">
                                  <a:solidFill>
                                    <a:srgbClr val="000000"/>
                                  </a:solidFill>
                                  <a:latin typeface="Cambria Math" panose="02040503050406030204" pitchFamily="18" charset="0"/>
                                </a:rPr>
                                <m:t>𝐸</m:t>
                              </m:r>
                            </m:sub>
                          </m:sSub>
                        </m:num>
                        <m:den>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rPr>
                                <m:t>𝑚</m:t>
                              </m:r>
                            </m:e>
                            <m:sub>
                              <m:r>
                                <a:rPr lang="de-DE" i="1">
                                  <a:solidFill>
                                    <a:srgbClr val="000000"/>
                                  </a:solidFill>
                                  <a:latin typeface="Cambria Math" panose="02040503050406030204" pitchFamily="18" charset="0"/>
                                </a:rPr>
                                <m:t>𝑀𝑇𝑂</m:t>
                              </m:r>
                            </m:sub>
                          </m:sSub>
                        </m:den>
                      </m:f>
                    </m:oMath>
                  </m:oMathPara>
                </a14:m>
                <a:endParaRPr lang="en-US" dirty="0">
                  <a:solidFill>
                    <a:srgbClr val="000000"/>
                  </a:solidFill>
                </a:endParaRPr>
              </a:p>
            </p:txBody>
          </p:sp>
        </mc:Choice>
        <mc:Fallback>
          <p:sp>
            <p:nvSpPr>
              <p:cNvPr id="17" name="Textfeld 16">
                <a:extLst>
                  <a:ext uri="{FF2B5EF4-FFF2-40B4-BE49-F238E27FC236}">
                    <a16:creationId xmlns:a16="http://schemas.microsoft.com/office/drawing/2014/main" id="{764A0B30-510C-E734-4653-3F10ECF11AEE}"/>
                  </a:ext>
                </a:extLst>
              </p:cNvPr>
              <p:cNvSpPr txBox="1">
                <a:spLocks noRot="1" noChangeAspect="1" noMove="1" noResize="1" noEditPoints="1" noAdjustHandles="1" noChangeArrowheads="1" noChangeShapeType="1" noTextEdit="1"/>
              </p:cNvSpPr>
              <p:nvPr/>
            </p:nvSpPr>
            <p:spPr>
              <a:xfrm>
                <a:off x="769654" y="5543550"/>
                <a:ext cx="1097777" cy="695319"/>
              </a:xfrm>
              <a:prstGeom prst="rect">
                <a:avLst/>
              </a:prstGeom>
              <a:blipFill>
                <a:blip r:embed="rId7"/>
                <a:stretch>
                  <a:fillRect/>
                </a:stretch>
              </a:blipFill>
            </p:spPr>
            <p:txBody>
              <a:bodyPr/>
              <a:lstStyle/>
              <a:p>
                <a:r>
                  <a:rPr lang="en-US">
                    <a:noFill/>
                  </a:rPr>
                  <a:t> </a:t>
                </a:r>
              </a:p>
            </p:txBody>
          </p:sp>
        </mc:Fallback>
      </mc:AlternateContent>
      <p:sp>
        <p:nvSpPr>
          <p:cNvPr id="18" name="Textfeld 17">
            <a:extLst>
              <a:ext uri="{FF2B5EF4-FFF2-40B4-BE49-F238E27FC236}">
                <a16:creationId xmlns:a16="http://schemas.microsoft.com/office/drawing/2014/main" id="{A4C708F4-5D08-8356-5E3F-7C318C8E0A44}"/>
              </a:ext>
            </a:extLst>
          </p:cNvPr>
          <p:cNvSpPr txBox="1"/>
          <p:nvPr/>
        </p:nvSpPr>
        <p:spPr>
          <a:xfrm>
            <a:off x="1943035" y="5724225"/>
            <a:ext cx="2505528" cy="276999"/>
          </a:xfrm>
          <a:prstGeom prst="rect">
            <a:avLst/>
          </a:prstGeom>
          <a:noFill/>
        </p:spPr>
        <p:txBody>
          <a:bodyPr wrap="square">
            <a:spAutoFit/>
          </a:bodyPr>
          <a:lstStyle/>
          <a:p>
            <a:r>
              <a:rPr lang="en-US" sz="1200" dirty="0">
                <a:solidFill>
                  <a:srgbClr val="000000"/>
                </a:solidFill>
                <a:latin typeface="Arial" panose="020B0604020202020204" pitchFamily="34" charset="0"/>
                <a:cs typeface="Arial" panose="020B0604020202020204" pitchFamily="34" charset="0"/>
              </a:rPr>
              <a:t>Operating Empty Mass ratio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Some Numbers from </a:t>
            </a:r>
            <a:r>
              <a:rPr lang="en-US" sz="2000" b="1" kern="0" dirty="0" err="1">
                <a:solidFill>
                  <a:srgbClr val="000000"/>
                </a:solidFill>
                <a:latin typeface="Arial" pitchFamily="34" charset="0"/>
                <a:ea typeface="+mj-ea"/>
                <a:cs typeface="Arial" pitchFamily="34" charset="0"/>
              </a:rPr>
              <a:t>Torenbeek</a:t>
            </a:r>
            <a:endParaRPr lang="en-US" sz="2000" b="1" kern="0" dirty="0">
              <a:solidFill>
                <a:srgbClr val="000000"/>
              </a:solidFill>
              <a:latin typeface="Arial" pitchFamily="34" charset="0"/>
              <a:ea typeface="+mj-ea"/>
              <a:cs typeface="Arial" pitchFamily="34" charset="0"/>
            </a:endParaRPr>
          </a:p>
        </p:txBody>
      </p:sp>
      <p:pic>
        <p:nvPicPr>
          <p:cNvPr id="3" name="Grafik 2">
            <a:extLst>
              <a:ext uri="{FF2B5EF4-FFF2-40B4-BE49-F238E27FC236}">
                <a16:creationId xmlns:a16="http://schemas.microsoft.com/office/drawing/2014/main" id="{446968C5-AE55-C35A-786C-A221F7FA7C12}"/>
              </a:ext>
            </a:extLst>
          </p:cNvPr>
          <p:cNvPicPr>
            <a:picLocks noChangeAspect="1"/>
          </p:cNvPicPr>
          <p:nvPr/>
        </p:nvPicPr>
        <p:blipFill>
          <a:blip r:embed="rId3"/>
          <a:stretch>
            <a:fillRect/>
          </a:stretch>
        </p:blipFill>
        <p:spPr>
          <a:xfrm>
            <a:off x="685800" y="1754188"/>
            <a:ext cx="6590316" cy="4371794"/>
          </a:xfrm>
          <a:prstGeom prst="rect">
            <a:avLst/>
          </a:prstGeom>
        </p:spPr>
      </p:pic>
      <p:sp>
        <p:nvSpPr>
          <p:cNvPr id="7" name="Rechteck 6">
            <a:extLst>
              <a:ext uri="{FF2B5EF4-FFF2-40B4-BE49-F238E27FC236}">
                <a16:creationId xmlns:a16="http://schemas.microsoft.com/office/drawing/2014/main" id="{A049FEA5-F926-DE06-9EEB-175466F30698}"/>
              </a:ext>
            </a:extLst>
          </p:cNvPr>
          <p:cNvSpPr/>
          <p:nvPr/>
        </p:nvSpPr>
        <p:spPr bwMode="auto">
          <a:xfrm>
            <a:off x="6489700" y="2133600"/>
            <a:ext cx="761016" cy="396698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AW Frutiger Next Regular" pitchFamily="2" charset="0"/>
            </a:endParaRPr>
          </a:p>
        </p:txBody>
      </p:sp>
      <p:sp>
        <p:nvSpPr>
          <p:cNvPr id="8" name="Text Box 7">
            <a:extLst>
              <a:ext uri="{FF2B5EF4-FFF2-40B4-BE49-F238E27FC236}">
                <a16:creationId xmlns:a16="http://schemas.microsoft.com/office/drawing/2014/main" id="{69D98814-721A-9FDB-C1DE-2DB8E69B4578}"/>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Equations and Numbers from Textbooks</a:t>
            </a:r>
          </a:p>
        </p:txBody>
      </p:sp>
      <p:sp>
        <p:nvSpPr>
          <p:cNvPr id="2" name="Textfeld 1">
            <a:extLst>
              <a:ext uri="{FF2B5EF4-FFF2-40B4-BE49-F238E27FC236}">
                <a16:creationId xmlns:a16="http://schemas.microsoft.com/office/drawing/2014/main" id="{CB62DE1B-8B0E-C93D-6231-1686494B5412}"/>
              </a:ext>
            </a:extLst>
          </p:cNvPr>
          <p:cNvSpPr txBox="1"/>
          <p:nvPr/>
        </p:nvSpPr>
        <p:spPr>
          <a:xfrm>
            <a:off x="6388035" y="1402827"/>
            <a:ext cx="2505528" cy="276999"/>
          </a:xfrm>
          <a:prstGeom prst="rect">
            <a:avLst/>
          </a:prstGeom>
          <a:noFill/>
        </p:spPr>
        <p:txBody>
          <a:bodyPr wrap="square">
            <a:spAutoFit/>
          </a:bodyPr>
          <a:lstStyle/>
          <a:p>
            <a:r>
              <a:rPr lang="en-US" sz="1200" b="1" dirty="0">
                <a:solidFill>
                  <a:srgbClr val="FF0000"/>
                </a:solidFill>
                <a:latin typeface="Arial" panose="020B0604020202020204" pitchFamily="34" charset="0"/>
                <a:cs typeface="Arial" panose="020B0604020202020204" pitchFamily="34" charset="0"/>
              </a:rPr>
              <a:t>Operating Empty Mass ratio</a:t>
            </a:r>
          </a:p>
        </p:txBody>
      </p:sp>
      <p:sp>
        <p:nvSpPr>
          <p:cNvPr id="5" name="Textfeld 4">
            <a:extLst>
              <a:ext uri="{FF2B5EF4-FFF2-40B4-BE49-F238E27FC236}">
                <a16:creationId xmlns:a16="http://schemas.microsoft.com/office/drawing/2014/main" id="{5FF7039B-EA75-3F7C-1349-E4325AC7EFEF}"/>
              </a:ext>
            </a:extLst>
          </p:cNvPr>
          <p:cNvSpPr txBox="1"/>
          <p:nvPr/>
        </p:nvSpPr>
        <p:spPr>
          <a:xfrm>
            <a:off x="7414228" y="5569583"/>
            <a:ext cx="1638163" cy="515206"/>
          </a:xfrm>
          <a:prstGeom prst="rect">
            <a:avLst/>
          </a:prstGeom>
          <a:noFill/>
        </p:spPr>
        <p:txBody>
          <a:bodyPr wrap="square">
            <a:spAutoFit/>
          </a:bodyPr>
          <a:lstStyle/>
          <a:p>
            <a:pPr>
              <a:lnSpc>
                <a:spcPct val="120000"/>
              </a:lnSpc>
            </a:pPr>
            <a:r>
              <a:rPr lang="en-US" sz="1200" b="1" dirty="0" err="1">
                <a:solidFill>
                  <a:srgbClr val="000000"/>
                </a:solidFill>
                <a:latin typeface="Arial" panose="020B0604020202020204" pitchFamily="34" charset="0"/>
                <a:cs typeface="Arial" panose="020B0604020202020204" pitchFamily="34" charset="0"/>
              </a:rPr>
              <a:t>Torenbeek</a:t>
            </a:r>
            <a:r>
              <a:rPr lang="en-US" sz="1200" b="1" dirty="0">
                <a:solidFill>
                  <a:srgbClr val="000000"/>
                </a:solidFill>
                <a:latin typeface="Arial" panose="020B0604020202020204" pitchFamily="34" charset="0"/>
                <a:cs typeface="Arial" panose="020B0604020202020204" pitchFamily="34" charset="0"/>
              </a:rPr>
              <a:t> 1982</a:t>
            </a:r>
            <a:endParaRPr lang="en-US" sz="1200" dirty="0">
              <a:solidFill>
                <a:srgbClr val="000000"/>
              </a:solidFill>
              <a:latin typeface="Arial" panose="020B0604020202020204" pitchFamily="34" charset="0"/>
              <a:cs typeface="Arial" panose="020B0604020202020204" pitchFamily="34" charset="0"/>
            </a:endParaRPr>
          </a:p>
          <a:p>
            <a:pPr>
              <a:lnSpc>
                <a:spcPct val="120000"/>
              </a:lnSpc>
            </a:pPr>
            <a:r>
              <a:rPr lang="en-US" sz="1200" dirty="0" err="1">
                <a:solidFill>
                  <a:srgbClr val="000000"/>
                </a:solidFill>
                <a:latin typeface="Arial" panose="020B0604020202020204" pitchFamily="34" charset="0"/>
                <a:cs typeface="Arial" panose="020B0604020202020204" pitchFamily="34" charset="0"/>
              </a:rPr>
              <a:t>fromTU</a:t>
            </a:r>
            <a:r>
              <a:rPr lang="en-US" sz="1200" dirty="0">
                <a:solidFill>
                  <a:srgbClr val="000000"/>
                </a:solidFill>
                <a:latin typeface="Arial" panose="020B0604020202020204" pitchFamily="34" charset="0"/>
                <a:cs typeface="Arial" panose="020B0604020202020204" pitchFamily="34" charset="0"/>
              </a:rPr>
              <a:t> Delft.</a:t>
            </a:r>
          </a:p>
        </p:txBody>
      </p:sp>
    </p:spTree>
    <p:extLst>
      <p:ext uri="{BB962C8B-B14F-4D97-AF65-F5344CB8AC3E}">
        <p14:creationId xmlns:p14="http://schemas.microsoft.com/office/powerpoint/2010/main" val="2680361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Some Numbers from Raymer</a:t>
            </a:r>
          </a:p>
        </p:txBody>
      </p:sp>
      <p:sp>
        <p:nvSpPr>
          <p:cNvPr id="7" name="Text Box 7">
            <a:extLst>
              <a:ext uri="{FF2B5EF4-FFF2-40B4-BE49-F238E27FC236}">
                <a16:creationId xmlns:a16="http://schemas.microsoft.com/office/drawing/2014/main" id="{278F914E-CD9E-660B-71D1-162B5CEBCD78}"/>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Equations and Numbers from Textbooks</a:t>
            </a:r>
          </a:p>
        </p:txBody>
      </p:sp>
      <p:pic>
        <p:nvPicPr>
          <p:cNvPr id="9" name="Grafik 8">
            <a:extLst>
              <a:ext uri="{FF2B5EF4-FFF2-40B4-BE49-F238E27FC236}">
                <a16:creationId xmlns:a16="http://schemas.microsoft.com/office/drawing/2014/main" id="{8436793C-FD7E-AA29-D15E-A0F9BC54F327}"/>
              </a:ext>
            </a:extLst>
          </p:cNvPr>
          <p:cNvPicPr>
            <a:picLocks noChangeAspect="1"/>
          </p:cNvPicPr>
          <p:nvPr/>
        </p:nvPicPr>
        <p:blipFill>
          <a:blip r:embed="rId3"/>
          <a:stretch>
            <a:fillRect/>
          </a:stretch>
        </p:blipFill>
        <p:spPr>
          <a:xfrm>
            <a:off x="561975" y="1840301"/>
            <a:ext cx="5054216" cy="4378737"/>
          </a:xfrm>
          <a:prstGeom prst="rect">
            <a:avLst/>
          </a:prstGeom>
        </p:spPr>
      </p:pic>
      <p:sp>
        <p:nvSpPr>
          <p:cNvPr id="2" name="Textfeld 1">
            <a:extLst>
              <a:ext uri="{FF2B5EF4-FFF2-40B4-BE49-F238E27FC236}">
                <a16:creationId xmlns:a16="http://schemas.microsoft.com/office/drawing/2014/main" id="{E62175C6-6DF0-D387-46AF-81F3D3400E65}"/>
              </a:ext>
            </a:extLst>
          </p:cNvPr>
          <p:cNvSpPr txBox="1"/>
          <p:nvPr/>
        </p:nvSpPr>
        <p:spPr>
          <a:xfrm>
            <a:off x="5943535" y="2000251"/>
            <a:ext cx="2805178" cy="1938992"/>
          </a:xfrm>
          <a:prstGeom prst="rect">
            <a:avLst/>
          </a:prstGeom>
          <a:noFill/>
        </p:spPr>
        <p:txBody>
          <a:bodyPr wrap="square">
            <a:spAutoFit/>
          </a:bodyPr>
          <a:lstStyle/>
          <a:p>
            <a:pPr algn="just"/>
            <a:r>
              <a:rPr lang="en-US" sz="1200" b="1" dirty="0">
                <a:solidFill>
                  <a:srgbClr val="FF0000"/>
                </a:solidFill>
                <a:latin typeface="Arial" panose="020B0604020202020204" pitchFamily="34" charset="0"/>
                <a:cs typeface="Arial" panose="020B0604020202020204" pitchFamily="34" charset="0"/>
              </a:rPr>
              <a:t>Operating Empty Mass ratio</a:t>
            </a:r>
            <a:endParaRPr lang="en-US" sz="1200" b="1" dirty="0">
              <a:solidFill>
                <a:srgbClr val="000000"/>
              </a:solidFill>
              <a:latin typeface="Arial" panose="020B0604020202020204" pitchFamily="34" charset="0"/>
              <a:cs typeface="Arial" panose="020B0604020202020204" pitchFamily="34" charset="0"/>
            </a:endParaRPr>
          </a:p>
          <a:p>
            <a:pPr algn="just"/>
            <a:endParaRPr lang="en-US" sz="1200" b="1" dirty="0">
              <a:solidFill>
                <a:srgbClr val="000000"/>
              </a:solidFill>
              <a:latin typeface="Arial" panose="020B0604020202020204" pitchFamily="34" charset="0"/>
              <a:cs typeface="Arial" panose="020B0604020202020204" pitchFamily="34" charset="0"/>
            </a:endParaRPr>
          </a:p>
          <a:p>
            <a:pPr algn="just"/>
            <a:r>
              <a:rPr lang="en-US" sz="1200" dirty="0">
                <a:solidFill>
                  <a:srgbClr val="000000"/>
                </a:solidFill>
                <a:latin typeface="Arial" panose="020B0604020202020204" pitchFamily="34" charset="0"/>
                <a:cs typeface="Arial" panose="020B0604020202020204" pitchFamily="34" charset="0"/>
              </a:rPr>
              <a:t>Apparent reduction with aircraft size. Physically, the reduction is due to range.</a:t>
            </a:r>
          </a:p>
          <a:p>
            <a:pPr algn="just"/>
            <a:endParaRPr lang="en-US" sz="1200" dirty="0">
              <a:solidFill>
                <a:srgbClr val="000000"/>
              </a:solidFill>
              <a:latin typeface="Arial" panose="020B0604020202020204" pitchFamily="34" charset="0"/>
              <a:cs typeface="Arial" panose="020B0604020202020204" pitchFamily="34" charset="0"/>
            </a:endParaRPr>
          </a:p>
          <a:p>
            <a:pPr algn="just"/>
            <a:r>
              <a:rPr lang="en-US" sz="1200" dirty="0">
                <a:solidFill>
                  <a:srgbClr val="000000"/>
                </a:solidFill>
                <a:latin typeface="Arial" panose="020B0604020202020204" pitchFamily="34" charset="0"/>
                <a:cs typeface="Arial" panose="020B0604020202020204" pitchFamily="34" charset="0"/>
              </a:rPr>
              <a:t>There is a correlation between aircraft size and range. This explains the reduction of Operating Empty Mass ratio with size.</a:t>
            </a:r>
            <a:endParaRPr lang="en-US" sz="1200" dirty="0">
              <a:solidFill>
                <a:srgbClr val="FF0000"/>
              </a:solidFill>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06B3D74F-E146-B957-9F37-9F44C925D2E5}"/>
              </a:ext>
            </a:extLst>
          </p:cNvPr>
          <p:cNvSpPr txBox="1"/>
          <p:nvPr/>
        </p:nvSpPr>
        <p:spPr>
          <a:xfrm>
            <a:off x="5943535" y="5103813"/>
            <a:ext cx="2805178" cy="461665"/>
          </a:xfrm>
          <a:prstGeom prst="rect">
            <a:avLst/>
          </a:prstGeom>
          <a:noFill/>
        </p:spPr>
        <p:txBody>
          <a:bodyPr wrap="square">
            <a:spAutoFit/>
          </a:bodyPr>
          <a:lstStyle/>
          <a:p>
            <a:r>
              <a:rPr lang="en-US" sz="1200" b="1" dirty="0">
                <a:solidFill>
                  <a:srgbClr val="000000"/>
                </a:solidFill>
                <a:latin typeface="Arial" panose="020B0604020202020204" pitchFamily="34" charset="0"/>
                <a:cs typeface="Arial" panose="020B0604020202020204" pitchFamily="34" charset="0"/>
              </a:rPr>
              <a:t>Raymer 1992.</a:t>
            </a:r>
            <a:r>
              <a:rPr lang="en-US" sz="1200" dirty="0">
                <a:solidFill>
                  <a:srgbClr val="000000"/>
                </a:solidFill>
                <a:latin typeface="Arial" panose="020B0604020202020204" pitchFamily="34" charset="0"/>
                <a:cs typeface="Arial" panose="020B0604020202020204" pitchFamily="34" charset="0"/>
              </a:rPr>
              <a:t> His book published with AIAA.</a:t>
            </a:r>
          </a:p>
        </p:txBody>
      </p:sp>
    </p:spTree>
    <p:extLst>
      <p:ext uri="{BB962C8B-B14F-4D97-AF65-F5344CB8AC3E}">
        <p14:creationId xmlns:p14="http://schemas.microsoft.com/office/powerpoint/2010/main" val="2822559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Equation from </a:t>
            </a:r>
            <a:r>
              <a:rPr lang="en-US" sz="2000" b="1" kern="0" dirty="0" err="1">
                <a:solidFill>
                  <a:srgbClr val="000000"/>
                </a:solidFill>
                <a:latin typeface="Arial" pitchFamily="34" charset="0"/>
                <a:ea typeface="+mj-ea"/>
                <a:cs typeface="Arial" pitchFamily="34" charset="0"/>
              </a:rPr>
              <a:t>Marckwardt</a:t>
            </a:r>
            <a:endParaRPr lang="en-US" sz="2000" b="1" kern="0" dirty="0">
              <a:solidFill>
                <a:srgbClr val="000000"/>
              </a:solidFill>
              <a:latin typeface="Arial" pitchFamily="34" charset="0"/>
              <a:ea typeface="+mj-ea"/>
              <a:cs typeface="Arial" pitchFamily="34" charset="0"/>
            </a:endParaRPr>
          </a:p>
        </p:txBody>
      </p:sp>
      <p:pic>
        <p:nvPicPr>
          <p:cNvPr id="6" name="Grafik 5">
            <a:extLst>
              <a:ext uri="{FF2B5EF4-FFF2-40B4-BE49-F238E27FC236}">
                <a16:creationId xmlns:a16="http://schemas.microsoft.com/office/drawing/2014/main" id="{3BCBFEB2-122D-F5FB-7470-4A816E922219}"/>
              </a:ext>
            </a:extLst>
          </p:cNvPr>
          <p:cNvPicPr>
            <a:picLocks noChangeAspect="1"/>
          </p:cNvPicPr>
          <p:nvPr/>
        </p:nvPicPr>
        <p:blipFill>
          <a:blip r:embed="rId3"/>
          <a:stretch>
            <a:fillRect/>
          </a:stretch>
        </p:blipFill>
        <p:spPr>
          <a:xfrm>
            <a:off x="586810" y="3640379"/>
            <a:ext cx="4048690" cy="1257475"/>
          </a:xfrm>
          <a:prstGeom prst="rect">
            <a:avLst/>
          </a:prstGeom>
        </p:spPr>
      </p:pic>
      <p:pic>
        <p:nvPicPr>
          <p:cNvPr id="3" name="Grafik 2">
            <a:extLst>
              <a:ext uri="{FF2B5EF4-FFF2-40B4-BE49-F238E27FC236}">
                <a16:creationId xmlns:a16="http://schemas.microsoft.com/office/drawing/2014/main" id="{D0F6CF5D-7D69-0A15-7C32-22A5E29E1557}"/>
              </a:ext>
            </a:extLst>
          </p:cNvPr>
          <p:cNvPicPr>
            <a:picLocks noChangeAspect="1"/>
          </p:cNvPicPr>
          <p:nvPr/>
        </p:nvPicPr>
        <p:blipFill>
          <a:blip r:embed="rId4"/>
          <a:stretch>
            <a:fillRect/>
          </a:stretch>
        </p:blipFill>
        <p:spPr>
          <a:xfrm>
            <a:off x="511782" y="2256291"/>
            <a:ext cx="8170256" cy="1068854"/>
          </a:xfrm>
          <a:prstGeom prst="rect">
            <a:avLst/>
          </a:prstGeom>
        </p:spPr>
      </p:pic>
      <p:sp>
        <p:nvSpPr>
          <p:cNvPr id="7" name="Text Box 7">
            <a:extLst>
              <a:ext uri="{FF2B5EF4-FFF2-40B4-BE49-F238E27FC236}">
                <a16:creationId xmlns:a16="http://schemas.microsoft.com/office/drawing/2014/main" id="{F8AA65E4-8F07-A3E0-2521-7E55A27F3424}"/>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Equations and Numbers from Textbooks</a:t>
            </a:r>
          </a:p>
        </p:txBody>
      </p:sp>
      <p:sp>
        <p:nvSpPr>
          <p:cNvPr id="2" name="Textfeld 1">
            <a:extLst>
              <a:ext uri="{FF2B5EF4-FFF2-40B4-BE49-F238E27FC236}">
                <a16:creationId xmlns:a16="http://schemas.microsoft.com/office/drawing/2014/main" id="{3B8211BB-68AC-C1F2-F9C2-BA62002BC0DB}"/>
              </a:ext>
            </a:extLst>
          </p:cNvPr>
          <p:cNvSpPr txBox="1"/>
          <p:nvPr/>
        </p:nvSpPr>
        <p:spPr>
          <a:xfrm>
            <a:off x="5003800" y="3640379"/>
            <a:ext cx="3678237" cy="2862322"/>
          </a:xfrm>
          <a:prstGeom prst="rect">
            <a:avLst/>
          </a:prstGeom>
          <a:noFill/>
        </p:spPr>
        <p:txBody>
          <a:bodyPr wrap="square">
            <a:spAutoFit/>
          </a:bodyPr>
          <a:lstStyle/>
          <a:p>
            <a:pPr algn="just"/>
            <a:r>
              <a:rPr lang="en-US" sz="1200" b="1" dirty="0">
                <a:solidFill>
                  <a:srgbClr val="FF0000"/>
                </a:solidFill>
                <a:latin typeface="Arial" panose="020B0604020202020204" pitchFamily="34" charset="0"/>
                <a:cs typeface="Arial" panose="020B0604020202020204" pitchFamily="34" charset="0"/>
              </a:rPr>
              <a:t>Operating Empty Mass ratio</a:t>
            </a:r>
            <a:endParaRPr lang="en-US" sz="1200" b="1" dirty="0">
              <a:solidFill>
                <a:srgbClr val="000000"/>
              </a:solidFill>
              <a:latin typeface="Arial" panose="020B0604020202020204" pitchFamily="34" charset="0"/>
              <a:cs typeface="Arial" panose="020B0604020202020204" pitchFamily="34" charset="0"/>
            </a:endParaRPr>
          </a:p>
          <a:p>
            <a:pPr algn="just"/>
            <a:endParaRPr lang="en-US" sz="1200" b="1" dirty="0">
              <a:solidFill>
                <a:srgbClr val="000000"/>
              </a:solidFill>
              <a:latin typeface="Arial" panose="020B0604020202020204" pitchFamily="34" charset="0"/>
              <a:cs typeface="Arial" panose="020B0604020202020204" pitchFamily="34" charset="0"/>
            </a:endParaRPr>
          </a:p>
          <a:p>
            <a:pPr algn="just"/>
            <a:r>
              <a:rPr lang="en-US" sz="1200" dirty="0">
                <a:solidFill>
                  <a:srgbClr val="000000"/>
                </a:solidFill>
                <a:latin typeface="Arial" panose="020B0604020202020204" pitchFamily="34" charset="0"/>
                <a:cs typeface="Arial" panose="020B0604020202020204" pitchFamily="34" charset="0"/>
              </a:rPr>
              <a:t>According to </a:t>
            </a:r>
            <a:r>
              <a:rPr lang="en-US" sz="1200" dirty="0" err="1">
                <a:solidFill>
                  <a:srgbClr val="000000"/>
                </a:solidFill>
                <a:latin typeface="Arial" panose="020B0604020202020204" pitchFamily="34" charset="0"/>
                <a:cs typeface="Arial" panose="020B0604020202020204" pitchFamily="34" charset="0"/>
              </a:rPr>
              <a:t>Marckwardt</a:t>
            </a:r>
            <a:r>
              <a:rPr lang="en-US" sz="1200" dirty="0">
                <a:solidFill>
                  <a:srgbClr val="000000"/>
                </a:solidFill>
                <a:latin typeface="Arial" panose="020B0604020202020204" pitchFamily="34" charset="0"/>
                <a:cs typeface="Arial" panose="020B0604020202020204" pitchFamily="34" charset="0"/>
              </a:rPr>
              <a:t> </a:t>
            </a:r>
            <a:r>
              <a:rPr lang="en-US" sz="1200" kern="0" dirty="0">
                <a:solidFill>
                  <a:srgbClr val="000000"/>
                </a:solidFill>
                <a:latin typeface="Arial" pitchFamily="34" charset="0"/>
                <a:ea typeface="+mj-ea"/>
                <a:cs typeface="Arial" pitchFamily="34" charset="0"/>
              </a:rPr>
              <a:t>(HAW Hamburg)</a:t>
            </a:r>
            <a:r>
              <a:rPr lang="en-US" sz="1200" dirty="0">
                <a:solidFill>
                  <a:srgbClr val="000000"/>
                </a:solidFill>
                <a:latin typeface="Arial" panose="020B0604020202020204" pitchFamily="34" charset="0"/>
                <a:cs typeface="Arial" panose="020B0604020202020204" pitchFamily="34" charset="0"/>
              </a:rPr>
              <a:t>, OEM ratio reduces with range, </a:t>
            </a:r>
            <a:r>
              <a:rPr lang="en-US" sz="1200" i="1" dirty="0">
                <a:solidFill>
                  <a:srgbClr val="000000"/>
                </a:solidFill>
                <a:latin typeface="Arial" panose="020B0604020202020204" pitchFamily="34" charset="0"/>
                <a:cs typeface="Arial" panose="020B0604020202020204" pitchFamily="34" charset="0"/>
              </a:rPr>
              <a:t>R</a:t>
            </a:r>
            <a:r>
              <a:rPr lang="en-US" sz="1200" dirty="0">
                <a:solidFill>
                  <a:srgbClr val="000000"/>
                </a:solidFill>
                <a:latin typeface="Arial" panose="020B0604020202020204" pitchFamily="34" charset="0"/>
                <a:cs typeface="Arial" panose="020B0604020202020204" pitchFamily="34" charset="0"/>
              </a:rPr>
              <a:t> and number of engines, </a:t>
            </a:r>
            <a:r>
              <a:rPr lang="en-US" sz="1200" i="1" dirty="0" err="1">
                <a:solidFill>
                  <a:srgbClr val="000000"/>
                </a:solidFill>
                <a:latin typeface="Arial" panose="020B0604020202020204" pitchFamily="34" charset="0"/>
                <a:cs typeface="Arial" panose="020B0604020202020204" pitchFamily="34" charset="0"/>
              </a:rPr>
              <a:t>n</a:t>
            </a:r>
            <a:r>
              <a:rPr lang="en-US" sz="1200" i="1" baseline="-25000" dirty="0" err="1">
                <a:solidFill>
                  <a:srgbClr val="000000"/>
                </a:solidFill>
                <a:latin typeface="Arial" panose="020B0604020202020204" pitchFamily="34" charset="0"/>
                <a:cs typeface="Arial" panose="020B0604020202020204" pitchFamily="34" charset="0"/>
              </a:rPr>
              <a:t>E</a:t>
            </a:r>
            <a:r>
              <a:rPr lang="en-US" sz="1200" dirty="0">
                <a:solidFill>
                  <a:srgbClr val="000000"/>
                </a:solidFill>
                <a:latin typeface="Arial" panose="020B0604020202020204" pitchFamily="34" charset="0"/>
                <a:cs typeface="Arial" panose="020B0604020202020204" pitchFamily="34" charset="0"/>
              </a:rPr>
              <a:t> </a:t>
            </a:r>
            <a:r>
              <a:rPr lang="en-US" sz="1200" u="sng" dirty="0">
                <a:solidFill>
                  <a:srgbClr val="000000"/>
                </a:solidFill>
                <a:latin typeface="Arial" panose="020B0604020202020204" pitchFamily="34" charset="0"/>
                <a:cs typeface="Arial" panose="020B0604020202020204" pitchFamily="34" charset="0"/>
              </a:rPr>
              <a:t>on</a:t>
            </a:r>
            <a:r>
              <a:rPr lang="en-US" sz="1200" dirty="0">
                <a:solidFill>
                  <a:srgbClr val="000000"/>
                </a:solidFill>
                <a:latin typeface="Arial" panose="020B0604020202020204" pitchFamily="34" charset="0"/>
                <a:cs typeface="Arial" panose="020B0604020202020204" pitchFamily="34" charset="0"/>
              </a:rPr>
              <a:t> the wing. MTOM rather increases OEM ratio, but very little. This can all be seen from the exponents in the first equation. MTOM is initially unknown. This leads to an iteration with OEM ratio set to 0.5 initially. The iteration converges after only three steps, because MTOM has very little influence.</a:t>
            </a:r>
          </a:p>
          <a:p>
            <a:pPr algn="just"/>
            <a:endParaRPr lang="en-US" sz="1200" dirty="0">
              <a:solidFill>
                <a:srgbClr val="000000"/>
              </a:solidFill>
              <a:latin typeface="Arial" panose="020B0604020202020204" pitchFamily="34" charset="0"/>
              <a:cs typeface="Arial" panose="020B0604020202020204" pitchFamily="34" charset="0"/>
            </a:endParaRPr>
          </a:p>
          <a:p>
            <a:pPr algn="just"/>
            <a:r>
              <a:rPr lang="en-US" sz="1200" dirty="0">
                <a:solidFill>
                  <a:srgbClr val="000000"/>
                </a:solidFill>
                <a:latin typeface="Arial" panose="020B0604020202020204" pitchFamily="34" charset="0"/>
                <a:cs typeface="Arial" panose="020B0604020202020204" pitchFamily="34" charset="0"/>
              </a:rPr>
              <a:t>Please see my Aircraft Design lecture notes (</a:t>
            </a:r>
            <a:r>
              <a:rPr lang="en-US" sz="1200" b="1" dirty="0">
                <a:solidFill>
                  <a:srgbClr val="000000"/>
                </a:solidFill>
                <a:latin typeface="Arial" panose="020B0604020202020204" pitchFamily="34" charset="0"/>
                <a:cs typeface="Arial" panose="020B0604020202020204" pitchFamily="34" charset="0"/>
              </a:rPr>
              <a:t>Scholz 2015</a:t>
            </a:r>
            <a:r>
              <a:rPr lang="en-US" sz="1200" dirty="0">
                <a:solidFill>
                  <a:srgbClr val="000000"/>
                </a:solidFill>
                <a:latin typeface="Arial" panose="020B0604020202020204" pitchFamily="34" charset="0"/>
                <a:cs typeface="Arial" panose="020B0604020202020204" pitchFamily="34" charset="0"/>
              </a:rPr>
              <a:t>) for details.</a:t>
            </a:r>
            <a:endParaRPr lang="en-US" sz="1200" dirty="0">
              <a:solidFill>
                <a:srgbClr val="FF0000"/>
              </a:solidFill>
              <a:latin typeface="Arial" panose="020B0604020202020204" pitchFamily="34" charset="0"/>
              <a:cs typeface="Arial" panose="020B0604020202020204" pitchFamily="34" charset="0"/>
            </a:endParaRPr>
          </a:p>
          <a:p>
            <a:pPr algn="just"/>
            <a:endParaRPr lang="en-US" sz="1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5691559"/>
      </p:ext>
    </p:extLst>
  </p:cSld>
  <p:clrMapOvr>
    <a:masterClrMapping/>
  </p:clrMapOvr>
</p:sld>
</file>

<file path=ppt/theme/theme1.xml><?xml version="1.0" encoding="utf-8"?>
<a:theme xmlns:a="http://schemas.openxmlformats.org/drawingml/2006/main" name="Standarddesign">
  <a:themeElements>
    <a:clrScheme name="Standarddesign 13">
      <a:dk1>
        <a:srgbClr val="000070"/>
      </a:dk1>
      <a:lt1>
        <a:srgbClr val="FFFFFF"/>
      </a:lt1>
      <a:dk2>
        <a:srgbClr val="000070"/>
      </a:dk2>
      <a:lt2>
        <a:srgbClr val="808080"/>
      </a:lt2>
      <a:accent1>
        <a:srgbClr val="99CCFF"/>
      </a:accent1>
      <a:accent2>
        <a:srgbClr val="CCCCFF"/>
      </a:accent2>
      <a:accent3>
        <a:srgbClr val="FFFFFF"/>
      </a:accent3>
      <a:accent4>
        <a:srgbClr val="00005F"/>
      </a:accent4>
      <a:accent5>
        <a:srgbClr val="CAE2FF"/>
      </a:accent5>
      <a:accent6>
        <a:srgbClr val="B9B9E7"/>
      </a:accent6>
      <a:hlink>
        <a:srgbClr val="3333CC"/>
      </a:hlink>
      <a:folHlink>
        <a:srgbClr val="AF67FF"/>
      </a:folHlink>
    </a:clrScheme>
    <a:fontScheme name="Standarddesign">
      <a:majorFont>
        <a:latin typeface="HAW Frutiger Next Regular"/>
        <a:ea typeface=""/>
        <a:cs typeface=""/>
      </a:majorFont>
      <a:minorFont>
        <a:latin typeface="HAW Frutiger Next Regul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HAW Frutiger Next Regula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HAW Frutiger Next Regular" pitchFamily="2"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70"/>
        </a:dk1>
        <a:lt1>
          <a:srgbClr val="FFFFFF"/>
        </a:lt1>
        <a:dk2>
          <a:srgbClr val="000070"/>
        </a:dk2>
        <a:lt2>
          <a:srgbClr val="808080"/>
        </a:lt2>
        <a:accent1>
          <a:srgbClr val="99CCFF"/>
        </a:accent1>
        <a:accent2>
          <a:srgbClr val="CCCCFF"/>
        </a:accent2>
        <a:accent3>
          <a:srgbClr val="FFFFFF"/>
        </a:accent3>
        <a:accent4>
          <a:srgbClr val="00005F"/>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HAW Frutiger Next Regular" pitchFamily="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HAW Frutiger Next Regular" pitchFamily="2"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1331</Words>
  <Application>Microsoft Office PowerPoint</Application>
  <PresentationFormat>Bildschirmpräsentation (4:3)</PresentationFormat>
  <Paragraphs>190</Paragraphs>
  <Slides>21</Slides>
  <Notes>19</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21</vt:i4>
      </vt:variant>
    </vt:vector>
  </HeadingPairs>
  <TitlesOfParts>
    <vt:vector size="31" baseType="lpstr">
      <vt:lpstr>Arial</vt:lpstr>
      <vt:lpstr>Cambria Math</vt:lpstr>
      <vt:lpstr>Frutiger Roman</vt:lpstr>
      <vt:lpstr>HAW Frutiger Next Regular</vt:lpstr>
      <vt:lpstr>Söhne</vt:lpstr>
      <vt:lpstr>Symbol</vt:lpstr>
      <vt:lpstr>Times New Roman</vt:lpstr>
      <vt:lpstr>Wingdings</vt:lpstr>
      <vt:lpstr>Standarddesign</vt:lpstr>
      <vt:lpstr>1_Standarddesign</vt:lpstr>
      <vt:lpstr>Methods for Operating Empty Mass Estimation in Aircraft Design </vt:lpstr>
      <vt:lpstr>Abstract</vt:lpstr>
      <vt:lpstr>Acknowledgment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HAW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for Operating Empty Mass Estimation in Aircraft Design</dc:title>
  <dc:creator/>
  <cp:lastModifiedBy>Scholz, Dieter</cp:lastModifiedBy>
  <cp:revision>1197</cp:revision>
  <dcterms:created xsi:type="dcterms:W3CDTF">2009-10-23T14:53:16Z</dcterms:created>
  <dcterms:modified xsi:type="dcterms:W3CDTF">2024-05-25T14:26:44Z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2023-10-31T21:17:22Z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2c6cac8d-ab61-47b3-8209-4df2e46aefbc</vt:lpwstr>
  </property>
  <property fmtid="{D5CDD505-2E9C-101B-9397-08002B2CF9AE}" pid="7" name="MSIP_Label_defa4170-0d19-0005-0004-bc88714345d2_ActionId">
    <vt:lpwstr>123b0741-44d8-44bb-8865-5cfae5cbe752</vt:lpwstr>
  </property>
  <property fmtid="{D5CDD505-2E9C-101B-9397-08002B2CF9AE}" pid="8" name="MSIP_Label_defa4170-0d19-0005-0004-bc88714345d2_ContentBits">
    <vt:lpwstr>0</vt:lpwstr>
  </property>
</Properties>
</file>