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7" r:id="rId2"/>
    <p:sldMasterId id="2147483649" r:id="rId3"/>
  </p:sldMasterIdLst>
  <p:notesMasterIdLst>
    <p:notesMasterId r:id="rId32"/>
  </p:notesMasterIdLst>
  <p:handoutMasterIdLst>
    <p:handoutMasterId r:id="rId33"/>
  </p:handoutMasterIdLst>
  <p:sldIdLst>
    <p:sldId id="256" r:id="rId4"/>
    <p:sldId id="846" r:id="rId5"/>
    <p:sldId id="841" r:id="rId6"/>
    <p:sldId id="283" r:id="rId7"/>
    <p:sldId id="831" r:id="rId8"/>
    <p:sldId id="771" r:id="rId9"/>
    <p:sldId id="818" r:id="rId10"/>
    <p:sldId id="859" r:id="rId11"/>
    <p:sldId id="816" r:id="rId12"/>
    <p:sldId id="817" r:id="rId13"/>
    <p:sldId id="847" r:id="rId14"/>
    <p:sldId id="848" r:id="rId15"/>
    <p:sldId id="781" r:id="rId16"/>
    <p:sldId id="819" r:id="rId17"/>
    <p:sldId id="822" r:id="rId18"/>
    <p:sldId id="821" r:id="rId19"/>
    <p:sldId id="820" r:id="rId20"/>
    <p:sldId id="849" r:id="rId21"/>
    <p:sldId id="850" r:id="rId22"/>
    <p:sldId id="854" r:id="rId23"/>
    <p:sldId id="851" r:id="rId24"/>
    <p:sldId id="852" r:id="rId25"/>
    <p:sldId id="853" r:id="rId26"/>
    <p:sldId id="855" r:id="rId27"/>
    <p:sldId id="837" r:id="rId28"/>
    <p:sldId id="858" r:id="rId29"/>
    <p:sldId id="860" r:id="rId30"/>
    <p:sldId id="861" r:id="rId31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00"/>
    <a:srgbClr val="CC0099"/>
    <a:srgbClr val="008000"/>
    <a:srgbClr val="FF9900"/>
    <a:srgbClr val="FFFF00"/>
    <a:srgbClr val="F7F3BB"/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2" autoAdjust="0"/>
    <p:restoredTop sz="90335" autoAdjust="0"/>
  </p:normalViewPr>
  <p:slideViewPr>
    <p:cSldViewPr snapToGrid="0">
      <p:cViewPr varScale="1">
        <p:scale>
          <a:sx n="99" d="100"/>
          <a:sy n="99" d="100"/>
        </p:scale>
        <p:origin x="28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136" y="-90"/>
      </p:cViewPr>
      <p:guideLst>
        <p:guide orient="horz" pos="2880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HAW Frutiger Next Regular" pitchFamily="2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HAW Frutiger Next Regular" pitchFamily="2" charset="0"/>
                <a:cs typeface="+mn-cs"/>
              </a:defRPr>
            </a:lvl1pPr>
          </a:lstStyle>
          <a:p>
            <a:pPr>
              <a:defRPr/>
            </a:pPr>
            <a:fld id="{63FC50CE-828E-4E03-81CC-393F27A04A75}" type="datetimeFigureOut">
              <a:rPr lang="es-ES_tradnl"/>
              <a:pPr>
                <a:defRPr/>
              </a:pPr>
              <a:t>25/05/2024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HAW Frutiger Next Regular" pitchFamily="2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HAW Frutiger Next Regular" pitchFamily="2" charset="0"/>
                <a:cs typeface="+mn-cs"/>
              </a:defRPr>
            </a:lvl1pPr>
          </a:lstStyle>
          <a:p>
            <a:pPr>
              <a:defRPr/>
            </a:pPr>
            <a:fld id="{1BD58AA1-4EFC-4D76-8C67-D8853C6381B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>
            <a:lvl1pPr algn="r"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7738" y="4862513"/>
            <a:ext cx="5202237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algn="r"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FF2A0842-20F6-43A9-B19B-4E6B2D8AB4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6C6742-F2CE-4889-A525-880F7333ECE7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3750"/>
          </a:xfrm>
          <a:noFill/>
          <a:ln/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FF2A0842-20F6-43A9-B19B-4E6B2D8AB4F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75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FF2A0842-20F6-43A9-B19B-4E6B2D8AB4F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75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FF2A0842-20F6-43A9-B19B-4E6B2D8AB4F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75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FF2A0842-20F6-43A9-B19B-4E6B2D8AB4F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759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1D1C43-62D4-4806-8CED-61A8594D71BF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3750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91313" y="1630365"/>
            <a:ext cx="2055812" cy="46767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9114" y="1630365"/>
            <a:ext cx="6019800" cy="46767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289" y="1630365"/>
            <a:ext cx="8224837" cy="4460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19113" y="2200277"/>
            <a:ext cx="4037012" cy="41068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2200277"/>
            <a:ext cx="4038600" cy="41068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289" y="1630365"/>
            <a:ext cx="8224837" cy="4460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19113" y="2200277"/>
            <a:ext cx="4037012" cy="41068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08525" y="2200275"/>
            <a:ext cx="4038600" cy="19764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08525" y="4329115"/>
            <a:ext cx="4038600" cy="19780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9" y="1630365"/>
            <a:ext cx="8224837" cy="446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113" y="2200277"/>
            <a:ext cx="8228012" cy="41068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19113" y="1630365"/>
            <a:ext cx="8228012" cy="46767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9113" y="2200277"/>
            <a:ext cx="4037012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2200277"/>
            <a:ext cx="4038600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91313" y="1630365"/>
            <a:ext cx="2055812" cy="46767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9114" y="1630365"/>
            <a:ext cx="6019800" cy="46767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289" y="1630365"/>
            <a:ext cx="8224837" cy="4460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19113" y="2200277"/>
            <a:ext cx="4037012" cy="41068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2200277"/>
            <a:ext cx="4038600" cy="41068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289" y="1630365"/>
            <a:ext cx="8224837" cy="4460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19113" y="2200277"/>
            <a:ext cx="4037012" cy="41068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08525" y="2200275"/>
            <a:ext cx="4038600" cy="19764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08525" y="4329115"/>
            <a:ext cx="4038600" cy="19780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9" y="1630365"/>
            <a:ext cx="8224837" cy="446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113" y="2200277"/>
            <a:ext cx="8228012" cy="41068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19113" y="1630365"/>
            <a:ext cx="8228012" cy="46767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4964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4" y="1604964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9113" y="2200277"/>
            <a:ext cx="4037012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8525" y="2200277"/>
            <a:ext cx="4038600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1" y="273050"/>
            <a:ext cx="2055813" cy="58562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80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96301" y="6464300"/>
            <a:ext cx="504825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2289" y="1630365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" y="755650"/>
            <a:ext cx="638175" cy="0"/>
          </a:xfrm>
          <a:prstGeom prst="line">
            <a:avLst/>
          </a:prstGeom>
          <a:noFill/>
          <a:ln w="90000">
            <a:solidFill>
              <a:srgbClr val="A3A3A3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15950" y="755650"/>
            <a:ext cx="8528050" cy="1588"/>
          </a:xfrm>
          <a:prstGeom prst="line">
            <a:avLst/>
          </a:prstGeom>
          <a:noFill/>
          <a:ln w="90000">
            <a:solidFill>
              <a:srgbClr val="00007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651500" y="6411913"/>
            <a:ext cx="28082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Slide </a:t>
            </a:r>
            <a:fld id="{98C8275A-E7DD-4528-9B47-13176ED69DF7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‹Nr.›</a:t>
            </a:fld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Aircraft Design and Systems Group (AERO)</a:t>
            </a:r>
          </a:p>
        </p:txBody>
      </p:sp>
      <p:sp>
        <p:nvSpPr>
          <p:cNvPr id="410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2200277"/>
            <a:ext cx="8228012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Gliederungstextes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Sechste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Siebente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Achte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Neunte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0" y="6362702"/>
            <a:ext cx="9144000" cy="3175"/>
          </a:xfrm>
          <a:prstGeom prst="line">
            <a:avLst/>
          </a:prstGeom>
          <a:noFill/>
          <a:ln w="25560">
            <a:solidFill>
              <a:srgbClr val="00007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  <p:pic>
        <p:nvPicPr>
          <p:cNvPr id="30" name="Grafik 29" descr="logoHAW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7041924" y="24210"/>
            <a:ext cx="1809750" cy="663575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438150" y="6411913"/>
            <a:ext cx="203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Dieter Scholz:</a:t>
            </a:r>
          </a:p>
          <a:p>
            <a:r>
              <a:rPr lang="de-DE" sz="1000" dirty="0">
                <a:solidFill>
                  <a:schemeClr val="tx1"/>
                </a:solidFill>
              </a:rPr>
              <a:t>Aircraft Mass Growth</a:t>
            </a:r>
            <a:r>
              <a:rPr lang="de-DE" sz="1000" baseline="0" dirty="0">
                <a:solidFill>
                  <a:schemeClr val="tx1"/>
                </a:solidFill>
              </a:rPr>
              <a:t> Factor</a:t>
            </a:r>
            <a:endParaRPr lang="de-DE" sz="1000" baseline="30000" dirty="0">
              <a:solidFill>
                <a:schemeClr val="tx1"/>
              </a:solidFill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2AF6D6-38A7-6A09-D0E0-EC3834CC0F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0338" y="6427788"/>
            <a:ext cx="322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5" rIns="91428" bIns="45715"/>
          <a:lstStyle/>
          <a:p>
            <a:pPr algn="ctr"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SAWE 2024</a:t>
            </a:r>
          </a:p>
          <a:p>
            <a:pPr algn="ctr"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Online, 2024-05-22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726" r:id="rId1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200" b="1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200" b="1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 b="1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0" y="6381750"/>
            <a:ext cx="615950" cy="1588"/>
          </a:xfrm>
          <a:prstGeom prst="line">
            <a:avLst/>
          </a:prstGeom>
          <a:noFill/>
          <a:ln w="19080">
            <a:solidFill>
              <a:srgbClr val="00007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16288" y="64008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GCAQE Annual Forum</a:t>
            </a:r>
          </a:p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London, 31.03. - 02.04.2014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96301" y="6464300"/>
            <a:ext cx="504825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4975" y="6400800"/>
            <a:ext cx="32702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buSzPct val="100000"/>
              <a:tabLst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Dieter Scholz: Aircraft Cabin Air Contamination/Quality      – An Aircraft Systems Engineering Perspective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2289" y="1630365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0" y="908050"/>
            <a:ext cx="615950" cy="1588"/>
          </a:xfrm>
          <a:prstGeom prst="line">
            <a:avLst/>
          </a:prstGeom>
          <a:noFill/>
          <a:ln w="90000">
            <a:solidFill>
              <a:srgbClr val="A3A3A3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15950" y="908050"/>
            <a:ext cx="8528050" cy="1588"/>
          </a:xfrm>
          <a:prstGeom prst="line">
            <a:avLst/>
          </a:prstGeom>
          <a:noFill/>
          <a:ln w="90000">
            <a:solidFill>
              <a:srgbClr val="00007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56326" y="188915"/>
            <a:ext cx="272573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651500" y="6400800"/>
            <a:ext cx="28082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01.04.2014, Slide </a:t>
            </a:r>
            <a:fld id="{A1A858AE-8758-42D9-B00D-753D264E3A00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hangingPunct="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‹Nr.›</a:t>
            </a:fld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Aircraft Design and Systems Group (AERO)</a:t>
            </a:r>
          </a:p>
        </p:txBody>
      </p:sp>
      <p:sp>
        <p:nvSpPr>
          <p:cNvPr id="513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2200277"/>
            <a:ext cx="8228012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6381750"/>
            <a:ext cx="9144000" cy="1588"/>
          </a:xfrm>
          <a:prstGeom prst="line">
            <a:avLst/>
          </a:prstGeom>
          <a:noFill/>
          <a:ln w="25560">
            <a:solidFill>
              <a:srgbClr val="00007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200" b="1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200" b="1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 b="1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0" y="1676400"/>
            <a:ext cx="611188" cy="1588"/>
          </a:xfrm>
          <a:prstGeom prst="line">
            <a:avLst/>
          </a:prstGeom>
          <a:noFill/>
          <a:ln w="90000">
            <a:solidFill>
              <a:srgbClr val="A3A3A3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15950" y="1676400"/>
            <a:ext cx="8528050" cy="1588"/>
          </a:xfrm>
          <a:prstGeom prst="line">
            <a:avLst/>
          </a:prstGeom>
          <a:noFill/>
          <a:ln w="90000">
            <a:solidFill>
              <a:srgbClr val="00007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1" y="304800"/>
            <a:ext cx="3414713" cy="103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0" y="1828802"/>
            <a:ext cx="4821238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280" tIns="39960" rIns="80280" bIns="39960">
            <a:spAutoFit/>
          </a:bodyPr>
          <a:lstStyle/>
          <a:p>
            <a:pPr eaLnBrk="0" hangingPunct="0">
              <a:spcBef>
                <a:spcPts val="7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200" b="1">
                <a:solidFill>
                  <a:srgbClr val="000000"/>
                </a:solidFill>
                <a:latin typeface="Arial" charset="0"/>
                <a:cs typeface="Arial" charset="0"/>
              </a:rPr>
              <a:t>AIRCRAFT DESIGN AND SYSTEMS GROUP (AERO)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33377"/>
            <a:ext cx="1584325" cy="98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6572250" y="1658938"/>
            <a:ext cx="1588" cy="5199062"/>
          </a:xfrm>
          <a:prstGeom prst="line">
            <a:avLst/>
          </a:prstGeom>
          <a:noFill/>
          <a:ln w="25560">
            <a:solidFill>
              <a:srgbClr val="00007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s-ES_tradnl">
              <a:latin typeface="HAW Frutiger Next Regular" pitchFamily="2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4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200" b="1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200" b="1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 b="1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 b="1">
          <a:solidFill>
            <a:srgbClr val="000000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41592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png"/><Relationship Id="rId5" Type="http://schemas.openxmlformats.org/officeDocument/2006/relationships/hyperlink" Target="https://doi.org/10.48441/4427.1588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image" Target="../media/image17.png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6.xml"/><Relationship Id="rId6" Type="http://schemas.openxmlformats.org/officeDocument/2006/relationships/package" Target="../embeddings/Microsoft_Word_Document3.docx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package" Target="../embeddings/Microsoft_Word_Document5.docx"/><Relationship Id="rId4" Type="http://schemas.openxmlformats.org/officeDocument/2006/relationships/package" Target="../embeddings/Microsoft_Word_Document2.docx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9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Word_Document10.docx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package" Target="../embeddings/Microsoft_Word_Document12.docx"/><Relationship Id="rId7" Type="http://schemas.openxmlformats.org/officeDocument/2006/relationships/package" Target="../embeddings/Microsoft_Word_Document14.docx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11" Type="http://schemas.openxmlformats.org/officeDocument/2006/relationships/image" Target="../media/image38.png"/><Relationship Id="rId5" Type="http://schemas.openxmlformats.org/officeDocument/2006/relationships/package" Target="../embeddings/Microsoft_Word_Document13.docx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package" Target="../embeddings/Microsoft_Word_Document15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9.docx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package" Target="../embeddings/Microsoft_Word_Document16.docx"/><Relationship Id="rId1" Type="http://schemas.openxmlformats.org/officeDocument/2006/relationships/slideLayout" Target="../slideLayouts/slideLayout6.xml"/><Relationship Id="rId6" Type="http://schemas.openxmlformats.org/officeDocument/2006/relationships/package" Target="../embeddings/Microsoft_Word_Document18.docx"/><Relationship Id="rId5" Type="http://schemas.openxmlformats.org/officeDocument/2006/relationships/image" Target="../media/image40.emf"/><Relationship Id="rId10" Type="http://schemas.openxmlformats.org/officeDocument/2006/relationships/image" Target="../media/image43.png"/><Relationship Id="rId4" Type="http://schemas.openxmlformats.org/officeDocument/2006/relationships/package" Target="../embeddings/Microsoft_Word_Document17.docx"/><Relationship Id="rId9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45.emf"/><Relationship Id="rId2" Type="http://schemas.openxmlformats.org/officeDocument/2006/relationships/package" Target="../embeddings/Microsoft_Word_Document20.docx"/><Relationship Id="rId1" Type="http://schemas.openxmlformats.org/officeDocument/2006/relationships/slideLayout" Target="../slideLayouts/slideLayout16.xml"/><Relationship Id="rId6" Type="http://schemas.openxmlformats.org/officeDocument/2006/relationships/package" Target="../embeddings/Microsoft_Word_Document22.docx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21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441/4427.1588" TargetMode="External"/><Relationship Id="rId7" Type="http://schemas.openxmlformats.org/officeDocument/2006/relationships/hyperlink" Target="http://library.profscholz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ss.profscholz.de/" TargetMode="External"/><Relationship Id="rId5" Type="http://schemas.openxmlformats.org/officeDocument/2006/relationships/image" Target="../media/image46.png"/><Relationship Id="rId4" Type="http://schemas.openxmlformats.org/officeDocument/2006/relationships/hyperlink" Target="https://creativecommons.org/licenses/by-nc-sa/4.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package" Target="../embeddings/Microsoft_Word_Document23.docx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package" Target="../embeddings/Microsoft_Word_Document24.docx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package" Target="../embeddings/Microsoft_Word_Document25.doc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bn-resolving.org/urn:nbn:de:gbv:18302-aero2020-03-31.011" TargetMode="External"/><Relationship Id="rId2" Type="http://schemas.openxmlformats.org/officeDocument/2006/relationships/hyperlink" Target="http://library.profscholz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2471309"/>
            <a:ext cx="5651499" cy="9576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Aircraft</a:t>
            </a:r>
            <a:br>
              <a:rPr lang="en-US" sz="2000" dirty="0"/>
            </a:br>
            <a:r>
              <a:rPr lang="en-US" sz="2000" dirty="0"/>
              <a:t>Mass Growth and Reduction Factor </a:t>
            </a:r>
            <a:br>
              <a:rPr lang="en-US" sz="2000" dirty="0"/>
            </a:br>
            <a:endParaRPr lang="en-US" sz="20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11175" y="3259513"/>
            <a:ext cx="5805488" cy="146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10000"/>
              </a:lnSpc>
              <a:spcBef>
                <a:spcPts val="350"/>
              </a:spcBef>
              <a:buSzPct val="100000"/>
              <a:tabLst>
                <a:tab pos="0" algn="l"/>
                <a:tab pos="1700213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8563" algn="l"/>
                <a:tab pos="9618663" algn="l"/>
                <a:tab pos="10420350" algn="l"/>
              </a:tabLst>
            </a:pPr>
            <a:endParaRPr lang="de-DE" sz="18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350"/>
              </a:spcBef>
              <a:buSzPct val="100000"/>
              <a:tabLst>
                <a:tab pos="0" algn="l"/>
                <a:tab pos="1700213" algn="l"/>
                <a:tab pos="2152650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8563" algn="l"/>
                <a:tab pos="9618663" algn="l"/>
                <a:tab pos="10420350" algn="l"/>
              </a:tabLst>
            </a:pPr>
            <a:r>
              <a:rPr lang="de-DE" sz="1600" dirty="0">
                <a:solidFill>
                  <a:srgbClr val="000000"/>
                </a:solidFill>
              </a:rPr>
              <a:t>Dieter Scholz	</a:t>
            </a:r>
            <a:r>
              <a:rPr lang="en-US" sz="1600" dirty="0">
                <a:solidFill>
                  <a:srgbClr val="000000"/>
                </a:solidFill>
              </a:rPr>
              <a:t>Hamburg University of Applied Sciences</a:t>
            </a:r>
          </a:p>
          <a:p>
            <a:pPr>
              <a:lnSpc>
                <a:spcPct val="110000"/>
              </a:lnSpc>
              <a:spcBef>
                <a:spcPts val="350"/>
              </a:spcBef>
              <a:buSzPct val="100000"/>
              <a:tabLst>
                <a:tab pos="0" algn="l"/>
                <a:tab pos="1700213" algn="l"/>
                <a:tab pos="2152650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8563" algn="l"/>
                <a:tab pos="9618663" algn="l"/>
                <a:tab pos="10420350" algn="l"/>
              </a:tabLst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350"/>
              </a:spcBef>
              <a:buSzPct val="100000"/>
              <a:tabLst>
                <a:tab pos="0" algn="l"/>
                <a:tab pos="1700213" algn="l"/>
                <a:tab pos="2152650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8563" algn="l"/>
                <a:tab pos="9618663" algn="l"/>
                <a:tab pos="10420350" algn="l"/>
              </a:tabLst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350"/>
              </a:spcBef>
              <a:buSzPct val="100000"/>
              <a:tabLst>
                <a:tab pos="0" algn="l"/>
                <a:tab pos="1700213" algn="l"/>
                <a:tab pos="2152650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8563" algn="l"/>
                <a:tab pos="9618663" algn="l"/>
                <a:tab pos="10420350" algn="l"/>
              </a:tabLst>
            </a:pPr>
            <a:r>
              <a:rPr lang="en-US" sz="1200" dirty="0">
                <a:solidFill>
                  <a:schemeClr val="tx1"/>
                </a:solidFill>
              </a:rPr>
              <a:t>Based on </a:t>
            </a:r>
            <a:r>
              <a:rPr lang="en-US" sz="12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https://doi.org/10.5281/zenodo.4159259</a:t>
            </a:r>
            <a:endParaRPr lang="en-US" sz="1200" u="sng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350"/>
              </a:spcBef>
              <a:buSzPct val="100000"/>
              <a:tabLst>
                <a:tab pos="0" algn="l"/>
                <a:tab pos="1700213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8563" algn="l"/>
                <a:tab pos="9618663" algn="l"/>
                <a:tab pos="10420350" algn="l"/>
              </a:tabLst>
            </a:pPr>
            <a:r>
              <a:rPr lang="de-DE" sz="1400" dirty="0">
                <a:solidFill>
                  <a:srgbClr val="000000"/>
                </a:solidFill>
              </a:rPr>
              <a:t>			</a:t>
            </a:r>
            <a:endParaRPr lang="en-US" sz="1400" i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350"/>
              </a:spcBef>
              <a:buSzPct val="100000"/>
              <a:tabLst>
                <a:tab pos="0" algn="l"/>
                <a:tab pos="1700213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8563" algn="l"/>
                <a:tab pos="9618663" algn="l"/>
                <a:tab pos="10420350" algn="l"/>
              </a:tabLst>
            </a:pPr>
            <a:endParaRPr lang="de-DE" sz="1400" dirty="0">
              <a:solidFill>
                <a:srgbClr val="000000"/>
              </a:solidFill>
              <a:latin typeface="HAW Frutiger Next Regular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119" y="2261003"/>
            <a:ext cx="2355631" cy="22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57A657AB-4D5F-0CDB-F2B3-BE236DD68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5646737"/>
            <a:ext cx="5918200" cy="95840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801688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SAWE 83rd International Conference on Mass Properties Engineering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just" defTabSz="801688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Online, 20-22 May 2024</a:t>
            </a:r>
          </a:p>
          <a:p>
            <a:pPr marL="0" marR="0" lvl="0" indent="0" algn="just" defTabSz="801688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Paper 3802 </a:t>
            </a:r>
          </a:p>
          <a:p>
            <a:pPr marL="0" marR="0" lvl="0" indent="0" algn="just" defTabSz="801688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https://doi.org/10.48441/4427.1588</a:t>
            </a:r>
            <a:endParaRPr kumimoji="0" lang="en-US" sz="1200" b="0" i="0" u="sng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8FE3F5-E667-DC6B-9689-9B6698C22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69164"/>
            <a:ext cx="5708651" cy="6502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" y="1425942"/>
            <a:ext cx="6245331" cy="486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Aircraft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Design 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Mass Growth (Overall Picture)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953375" y="5886450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Howe 2000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3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5" y="921308"/>
            <a:ext cx="8224837" cy="4460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Iteration of the Mass Growth Factor (Equations)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0400" y="1687513"/>
          <a:ext cx="115014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5933" imgH="149278" progId="Word.Document.12">
                  <p:embed/>
                </p:oleObj>
              </mc:Choice>
              <mc:Fallback>
                <p:oleObj name="Document" r:id="rId2" imgW="5745933" imgH="14927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687513"/>
                        <a:ext cx="115014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50875" y="2463800"/>
          <a:ext cx="114617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45933" imgH="158653" progId="Word.Document.12">
                  <p:embed/>
                </p:oleObj>
              </mc:Choice>
              <mc:Fallback>
                <p:oleObj name="Document" r:id="rId4" imgW="5745933" imgH="158653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2463800"/>
                        <a:ext cx="114617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-1930400" y="3236913"/>
          <a:ext cx="115125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745933" imgH="287378" progId="Word.Document.12">
                  <p:embed/>
                </p:oleObj>
              </mc:Choice>
              <mc:Fallback>
                <p:oleObj name="Document" r:id="rId6" imgW="5745933" imgH="287378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30400" y="3236913"/>
                        <a:ext cx="115125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-3844925" y="4359275"/>
          <a:ext cx="114617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5745933" imgH="158653" progId="Word.Document.12">
                  <p:embed/>
                </p:oleObj>
              </mc:Choice>
              <mc:Fallback>
                <p:oleObj name="Document" r:id="rId8" imgW="5745933" imgH="158653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44925" y="4359275"/>
                        <a:ext cx="114617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 Verbindung mit Pfeil 14"/>
          <p:cNvCxnSpPr/>
          <p:nvPr/>
        </p:nvCxnSpPr>
        <p:spPr bwMode="auto">
          <a:xfrm>
            <a:off x="1390650" y="2895600"/>
            <a:ext cx="474345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1343025" y="2962275"/>
            <a:ext cx="2286000" cy="3619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1133475" y="3752850"/>
            <a:ext cx="504825" cy="60007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2" name="Gruppieren 21"/>
          <p:cNvGrpSpPr/>
          <p:nvPr/>
        </p:nvGrpSpPr>
        <p:grpSpPr>
          <a:xfrm>
            <a:off x="-4391025" y="4867275"/>
            <a:ext cx="11515725" cy="933450"/>
            <a:chOff x="-4391025" y="4867275"/>
            <a:chExt cx="11515725" cy="93345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-4391025" y="4991100"/>
            <a:ext cx="11515725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10" imgW="5745933" imgH="409973" progId="Word.Document.12">
                    <p:embed/>
                  </p:oleObj>
                </mc:Choice>
                <mc:Fallback>
                  <p:oleObj name="Document" r:id="rId10" imgW="5745933" imgH="409973" progId="Word.Document.1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391025" y="4991100"/>
                          <a:ext cx="11515725" cy="809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hteck 19"/>
            <p:cNvSpPr/>
            <p:nvPr/>
          </p:nvSpPr>
          <p:spPr bwMode="auto">
            <a:xfrm>
              <a:off x="581025" y="4867275"/>
              <a:ext cx="1600200" cy="88582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AW Frutiger Next Regular" pitchFamily="2" charset="0"/>
              </a:endParaRP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1743075" y="3438525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tx1"/>
                </a:solidFill>
              </a:rPr>
              <a:t>. . .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5781675" y="4260990"/>
            <a:ext cx="3062288" cy="1873110"/>
            <a:chOff x="5781675" y="4260990"/>
            <a:chExt cx="3062288" cy="1873110"/>
          </a:xfrm>
        </p:grpSpPr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781675" y="4260990"/>
              <a:ext cx="3062288" cy="187311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Rechteck 17"/>
            <p:cNvSpPr/>
            <p:nvPr/>
          </p:nvSpPr>
          <p:spPr bwMode="auto">
            <a:xfrm>
              <a:off x="6138249" y="5979814"/>
              <a:ext cx="72428" cy="1267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AW Frutiger Next Regular" pitchFamily="2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5" y="921308"/>
            <a:ext cx="8224837" cy="4460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Iteration of the Mass Growth Factor (Excel Table)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33" y="1485899"/>
            <a:ext cx="9022558" cy="35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39965" y="5734050"/>
            <a:ext cx="6971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Data and tools uploaded to Harvard Dataverse: </a:t>
            </a:r>
            <a:r>
              <a:rPr lang="de-DE" sz="1400" u="sng" dirty="0">
                <a:solidFill>
                  <a:srgbClr val="0000FF"/>
                </a:solidFill>
              </a:rPr>
              <a:t>https://doi.org/10.7910/DVN/6NHDDP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5205413"/>
            <a:ext cx="1371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067175" y="4600575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tx1"/>
                </a:solidFill>
              </a:rPr>
              <a:t>. . .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5" y="921308"/>
            <a:ext cx="8224837" cy="4460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Iteration of the Mass Growth Factor (Convergence)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34" y="1824039"/>
            <a:ext cx="5963041" cy="359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00075" y="5581650"/>
            <a:ext cx="6619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Convergence of the mass growth factor using the example of the Boeing 767-300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503410"/>
            <a:ext cx="6294438" cy="44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5" y="921308"/>
            <a:ext cx="8224837" cy="4460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Considering 90% of Passenger Aircraft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771775" y="5572125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tx1"/>
                </a:solidFill>
              </a:rPr>
              <a:t>. . .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>
            <a:off x="6229350" y="5915025"/>
            <a:ext cx="80962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162800" y="5610225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e.g. 27 aircraft,</a:t>
            </a:r>
          </a:p>
          <a:p>
            <a:r>
              <a:rPr lang="de-DE" sz="1800" dirty="0">
                <a:solidFill>
                  <a:srgbClr val="FF0000"/>
                </a:solidFill>
              </a:rPr>
              <a:t>78.1% of fleet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3714750" y="2162175"/>
            <a:ext cx="75247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61" y="1409700"/>
            <a:ext cx="498317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5" y="921308"/>
            <a:ext cx="8224837" cy="4460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Considering 90% of Passenger Aircraft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3486150" y="5762625"/>
            <a:ext cx="1951175" cy="276999"/>
            <a:chOff x="4419600" y="5848350"/>
            <a:chExt cx="1951175" cy="276999"/>
          </a:xfrm>
        </p:grpSpPr>
        <p:sp>
          <p:nvSpPr>
            <p:cNvPr id="4" name="Textfeld 3"/>
            <p:cNvSpPr txBox="1"/>
            <p:nvPr/>
          </p:nvSpPr>
          <p:spPr>
            <a:xfrm>
              <a:off x="4419600" y="5848350"/>
              <a:ext cx="19511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noProof="1">
                  <a:solidFill>
                    <a:schemeClr val="tx1"/>
                  </a:solidFill>
                </a:rPr>
                <a:t>with data from Flight 2016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 bwMode="auto">
            <a:xfrm>
              <a:off x="5524500" y="6096000"/>
              <a:ext cx="73342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 Growth Factor – Considering 90% of Passenger Aircraft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447911"/>
            <a:ext cx="5623611" cy="47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315075" y="5972175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Cheema 2020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86050" y="5686425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tx1"/>
                </a:solidFill>
              </a:rPr>
              <a:t>. . 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95325" y="3438525"/>
            <a:ext cx="3924300" cy="1714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AW Frutiger Next Regular" pitchFamily="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43650" y="3152775"/>
            <a:ext cx="1526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ATR 72:</a:t>
            </a:r>
          </a:p>
          <a:p>
            <a:r>
              <a:rPr lang="de-DE" sz="1400" dirty="0">
                <a:solidFill>
                  <a:srgbClr val="FF0000"/>
                </a:solidFill>
              </a:rPr>
              <a:t>propeller aircraft,</a:t>
            </a:r>
          </a:p>
          <a:p>
            <a:r>
              <a:rPr lang="de-DE" sz="1400" dirty="0">
                <a:solidFill>
                  <a:srgbClr val="FF0000"/>
                </a:solidFill>
              </a:rPr>
              <a:t>short range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43650" y="1762125"/>
            <a:ext cx="2262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400" dirty="0">
                <a:solidFill>
                  <a:schemeClr val="tx1"/>
                </a:solidFill>
              </a:rPr>
              <a:t>90% of aircraft considered globally with more than 19 seats by looking at 44 aircraft types.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Wisdom Gained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965" y="1390650"/>
            <a:ext cx="821346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1.)	</a:t>
            </a:r>
            <a:r>
              <a:rPr lang="en-US" sz="1800" dirty="0">
                <a:solidFill>
                  <a:srgbClr val="0000FF"/>
                </a:solidFill>
              </a:rPr>
              <a:t>Larger aircraft </a:t>
            </a:r>
            <a:r>
              <a:rPr lang="en-US" sz="1800" dirty="0">
                <a:solidFill>
                  <a:schemeClr val="tx1"/>
                </a:solidFill>
              </a:rPr>
              <a:t>do not necessarily have a higher mass growth factor.</a:t>
            </a:r>
          </a:p>
          <a:p>
            <a:pPr lvl="0"/>
            <a:endParaRPr lang="de-DE" sz="1800" dirty="0">
              <a:solidFill>
                <a:schemeClr val="tx1"/>
              </a:solidFill>
            </a:endParaRPr>
          </a:p>
          <a:p>
            <a:pPr lvl="0"/>
            <a:r>
              <a:rPr lang="de-DE" sz="1800" dirty="0">
                <a:solidFill>
                  <a:schemeClr val="tx1"/>
                </a:solidFill>
              </a:rPr>
              <a:t>2.)	</a:t>
            </a:r>
            <a:r>
              <a:rPr lang="en-US" sz="1800" dirty="0">
                <a:solidFill>
                  <a:schemeClr val="tx1"/>
                </a:solidFill>
              </a:rPr>
              <a:t>It does not matter how large the </a:t>
            </a:r>
            <a:r>
              <a:rPr lang="en-US" sz="1800" dirty="0">
                <a:solidFill>
                  <a:srgbClr val="0000FF"/>
                </a:solidFill>
              </a:rPr>
              <a:t>local mass growth </a:t>
            </a:r>
            <a:r>
              <a:rPr lang="en-US" sz="1800" dirty="0">
                <a:solidFill>
                  <a:schemeClr val="tx1"/>
                </a:solidFill>
              </a:rPr>
              <a:t>is;</a:t>
            </a: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	the mass growth factor remains unaffected.* </a:t>
            </a:r>
          </a:p>
          <a:p>
            <a:pPr lvl="0"/>
            <a:endParaRPr lang="de-DE" sz="1800" dirty="0">
              <a:solidFill>
                <a:schemeClr val="tx1"/>
              </a:solidFill>
            </a:endParaRPr>
          </a:p>
          <a:p>
            <a:pPr lvl="0"/>
            <a:endParaRPr lang="de-DE" sz="1800" dirty="0">
              <a:solidFill>
                <a:schemeClr val="tx1"/>
              </a:solidFill>
            </a:endParaRPr>
          </a:p>
          <a:p>
            <a:pPr lvl="0"/>
            <a:endParaRPr lang="de-DE" sz="1800" dirty="0">
              <a:solidFill>
                <a:schemeClr val="tx1"/>
              </a:solidFill>
            </a:endParaRPr>
          </a:p>
          <a:p>
            <a:pPr lvl="0"/>
            <a:r>
              <a:rPr lang="de-DE" sz="1800" dirty="0">
                <a:solidFill>
                  <a:schemeClr val="tx1"/>
                </a:solidFill>
              </a:rPr>
              <a:t>3.)	I</a:t>
            </a:r>
            <a:r>
              <a:rPr lang="en-US" sz="1800" dirty="0">
                <a:solidFill>
                  <a:schemeClr val="tx1"/>
                </a:solidFill>
              </a:rPr>
              <a:t>t does not matter whether there is </a:t>
            </a:r>
            <a:r>
              <a:rPr lang="en-US" sz="1800" dirty="0">
                <a:solidFill>
                  <a:srgbClr val="0000FF"/>
                </a:solidFill>
              </a:rPr>
              <a:t>one kg more operating empty mass</a:t>
            </a:r>
            <a:r>
              <a:rPr lang="en-US" sz="1800" dirty="0">
                <a:solidFill>
                  <a:schemeClr val="tx1"/>
                </a:solidFill>
              </a:rPr>
              <a:t> or</a:t>
            </a: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rgbClr val="0000FF"/>
                </a:solidFill>
              </a:rPr>
              <a:t>one kg more payload </a:t>
            </a:r>
            <a:r>
              <a:rPr lang="en-US" sz="1800" dirty="0">
                <a:solidFill>
                  <a:schemeClr val="tx1"/>
                </a:solidFill>
              </a:rPr>
              <a:t>on board. </a:t>
            </a:r>
            <a:r>
              <a:rPr lang="en-US" sz="1800" dirty="0">
                <a:solidFill>
                  <a:srgbClr val="008000"/>
                </a:solidFill>
              </a:rPr>
              <a:t>The mass growth factor </a:t>
            </a:r>
            <a:r>
              <a:rPr lang="en-US" sz="1800" dirty="0">
                <a:solidFill>
                  <a:schemeClr val="tx1"/>
                </a:solidFill>
              </a:rPr>
              <a:t>for a growth in the</a:t>
            </a: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	operating empty mass </a:t>
            </a:r>
            <a:r>
              <a:rPr lang="en-US" sz="1800" dirty="0">
                <a:solidFill>
                  <a:srgbClr val="008000"/>
                </a:solidFill>
              </a:rPr>
              <a:t>is</a:t>
            </a:r>
            <a:r>
              <a:rPr lang="en-US" sz="1800" dirty="0">
                <a:solidFill>
                  <a:schemeClr val="tx1"/>
                </a:solidFill>
              </a:rPr>
              <a:t> therefore </a:t>
            </a:r>
            <a:r>
              <a:rPr lang="en-US" sz="1800" dirty="0">
                <a:solidFill>
                  <a:srgbClr val="008000"/>
                </a:solidFill>
              </a:rPr>
              <a:t>the same </a:t>
            </a:r>
            <a:r>
              <a:rPr lang="en-US" sz="1800" dirty="0">
                <a:solidFill>
                  <a:schemeClr val="tx1"/>
                </a:solidFill>
              </a:rPr>
              <a:t>factor as for a growth in the</a:t>
            </a: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	payload.</a:t>
            </a:r>
          </a:p>
          <a:p>
            <a:pPr lvl="0"/>
            <a:endParaRPr lang="de-DE" sz="1800" dirty="0">
              <a:solidFill>
                <a:schemeClr val="tx1"/>
              </a:solidFill>
            </a:endParaRPr>
          </a:p>
          <a:p>
            <a:pPr lvl="0"/>
            <a:r>
              <a:rPr lang="de-DE" sz="1800" dirty="0">
                <a:solidFill>
                  <a:schemeClr val="tx1"/>
                </a:solidFill>
              </a:rPr>
              <a:t>4.)	</a:t>
            </a:r>
            <a:r>
              <a:rPr lang="en-US" sz="1800" dirty="0">
                <a:solidFill>
                  <a:srgbClr val="FF0000"/>
                </a:solidFill>
              </a:rPr>
              <a:t>Old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long-range aircraft </a:t>
            </a:r>
            <a:r>
              <a:rPr lang="en-US" sz="1800" dirty="0">
                <a:solidFill>
                  <a:schemeClr val="tx1"/>
                </a:solidFill>
              </a:rPr>
              <a:t>are more sensitive to local mass growth</a:t>
            </a: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	than </a:t>
            </a:r>
            <a:r>
              <a:rPr lang="en-US" sz="1800" dirty="0">
                <a:solidFill>
                  <a:srgbClr val="008000"/>
                </a:solidFill>
              </a:rPr>
              <a:t>new short-range </a:t>
            </a:r>
            <a:r>
              <a:rPr lang="en-US" sz="1800" dirty="0">
                <a:solidFill>
                  <a:schemeClr val="tx1"/>
                </a:solidFill>
              </a:rPr>
              <a:t>aircraft.</a:t>
            </a:r>
          </a:p>
          <a:p>
            <a:pPr lvl="0"/>
            <a:endParaRPr lang="de-DE" sz="1800" dirty="0">
              <a:solidFill>
                <a:schemeClr val="tx1"/>
              </a:solidFill>
            </a:endParaRPr>
          </a:p>
          <a:p>
            <a:pPr lvl="0"/>
            <a:r>
              <a:rPr lang="de-DE" sz="1400" dirty="0">
                <a:solidFill>
                  <a:schemeClr val="tx1"/>
                </a:solidFill>
              </a:rPr>
              <a:t>*	This as long as the local mass growth is much smaller than the fixed mass.</a:t>
            </a:r>
          </a:p>
          <a:p>
            <a:pPr lvl="0"/>
            <a:r>
              <a:rPr lang="de-DE" sz="1400" dirty="0">
                <a:solidFill>
                  <a:schemeClr val="tx1"/>
                </a:solidFill>
              </a:rPr>
              <a:t>	The position of the local mass growth does not matter, if the wing is not yet fixed and is</a:t>
            </a:r>
          </a:p>
          <a:p>
            <a:pPr lvl="0"/>
            <a:r>
              <a:rPr lang="de-DE" sz="1400" dirty="0">
                <a:solidFill>
                  <a:schemeClr val="tx1"/>
                </a:solidFill>
              </a:rPr>
              <a:t>	positioned according to the new weight and balance situation.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-1900238" y="2935288"/>
          <a:ext cx="115014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5933" imgH="149278" progId="Word.Document.12">
                  <p:embed/>
                </p:oleObj>
              </mc:Choice>
              <mc:Fallback>
                <p:oleObj name="Document" r:id="rId2" imgW="5745933" imgH="149278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0238" y="2935288"/>
                        <a:ext cx="115014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 Growth Factor –</a:t>
            </a:r>
            <a:r>
              <a:rPr lang="en-US" sz="20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Aircraft Categories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47675" y="1738313"/>
            <a:ext cx="7761288" cy="1429521"/>
            <a:chOff x="447675" y="1738313"/>
            <a:chExt cx="7761288" cy="1429521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447675" y="1738313"/>
              <a:ext cx="7761288" cy="1429521"/>
              <a:chOff x="447675" y="1738313"/>
              <a:chExt cx="7761288" cy="1429521"/>
            </a:xfrm>
          </p:grpSpPr>
          <p:pic>
            <p:nvPicPr>
              <p:cNvPr id="9523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7675" y="1738313"/>
                <a:ext cx="7761288" cy="1429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5238750" y="2181224"/>
                <a:ext cx="5966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400" dirty="0">
                    <a:solidFill>
                      <a:schemeClr val="tx1"/>
                    </a:solidFill>
                  </a:rPr>
                  <a:t>}</a:t>
                </a:r>
                <a:endParaRPr lang="en-US" sz="5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Gerade Verbindung 8"/>
              <p:cNvCxnSpPr/>
              <p:nvPr/>
            </p:nvCxnSpPr>
            <p:spPr bwMode="auto">
              <a:xfrm>
                <a:off x="6391275" y="2362200"/>
                <a:ext cx="0" cy="695325"/>
              </a:xfrm>
              <a:prstGeom prst="line">
                <a:avLst/>
              </a:prstGeom>
              <a:solidFill>
                <a:srgbClr val="00B8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Rechteck 7"/>
            <p:cNvSpPr/>
            <p:nvPr/>
          </p:nvSpPr>
          <p:spPr bwMode="auto">
            <a:xfrm>
              <a:off x="949069" y="2881877"/>
              <a:ext cx="164679" cy="1516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AW Frutiger Next Regular" pitchFamily="2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 Growth Factor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Obtained from Payload Fraction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965" y="1514475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After a longer derivation (Cheema 2020), we find a simple equation: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228849" y="2381249"/>
            <a:ext cx="1762125" cy="7715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AW Frutiger Next Regular" pitchFamily="2" charset="0"/>
            </a:endParaRP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-1266825" y="2333625"/>
          <a:ext cx="115157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5933" imgH="529683" progId="Word.Document.12">
                  <p:embed/>
                </p:oleObj>
              </mc:Choice>
              <mc:Fallback>
                <p:oleObj name="Document" r:id="rId2" imgW="5745933" imgH="529683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66825" y="2333625"/>
                        <a:ext cx="1151572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438150" y="3759496"/>
            <a:ext cx="8382000" cy="1859836"/>
            <a:chOff x="438150" y="3759496"/>
            <a:chExt cx="8382000" cy="1859836"/>
          </a:xfrm>
        </p:grpSpPr>
        <p:pic>
          <p:nvPicPr>
            <p:cNvPr id="962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150" y="3759496"/>
              <a:ext cx="8382000" cy="1859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hteck 7"/>
            <p:cNvSpPr/>
            <p:nvPr/>
          </p:nvSpPr>
          <p:spPr bwMode="auto">
            <a:xfrm>
              <a:off x="1652570" y="5353396"/>
              <a:ext cx="169580" cy="1629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AW Frutiger Next Regular" pitchFamily="2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8637" y="1464061"/>
            <a:ext cx="8224837" cy="446087"/>
          </a:xfrm>
        </p:spPr>
        <p:txBody>
          <a:bodyPr/>
          <a:lstStyle/>
          <a:p>
            <a:pPr eaLnBrk="1" hangingPunct="1"/>
            <a:r>
              <a:rPr lang="de-DE" sz="2000" dirty="0"/>
              <a:t>Abstract</a:t>
            </a: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19112" y="2054228"/>
            <a:ext cx="8110538" cy="3908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b="1" dirty="0">
                <a:solidFill>
                  <a:schemeClr val="tx1"/>
                </a:solidFill>
              </a:rPr>
              <a:t>Purpose</a:t>
            </a:r>
            <a:r>
              <a:rPr lang="en-US" sz="1050" dirty="0">
                <a:solidFill>
                  <a:schemeClr val="tx1"/>
                </a:solidFill>
              </a:rPr>
              <a:t> – This project work shows a </a:t>
            </a:r>
            <a:r>
              <a:rPr lang="en-US" sz="1050" dirty="0">
                <a:solidFill>
                  <a:srgbClr val="0000FF"/>
                </a:solidFill>
              </a:rPr>
              <a:t>literature survey</a:t>
            </a:r>
            <a:r>
              <a:rPr lang="en-US" sz="1050" dirty="0">
                <a:solidFill>
                  <a:schemeClr val="tx1"/>
                </a:solidFill>
              </a:rPr>
              <a:t>, clearly defines the mass growth factor, shows a mass growth iteration, and derives an </a:t>
            </a:r>
            <a:r>
              <a:rPr lang="en-US" sz="1050" dirty="0">
                <a:solidFill>
                  <a:srgbClr val="0000FF"/>
                </a:solidFill>
              </a:rPr>
              <a:t>equation for a direct calculation of the factor </a:t>
            </a:r>
            <a:r>
              <a:rPr lang="en-US" sz="1050" dirty="0">
                <a:solidFill>
                  <a:schemeClr val="tx1"/>
                </a:solidFill>
              </a:rPr>
              <a:t>(without iteration). Definite values of the factor seem to be missing in literature. To change this, </a:t>
            </a:r>
            <a:r>
              <a:rPr lang="en-US" sz="1050" dirty="0">
                <a:solidFill>
                  <a:srgbClr val="0000FF"/>
                </a:solidFill>
              </a:rPr>
              <a:t>mass growth factors are being calculated for</a:t>
            </a:r>
            <a:r>
              <a:rPr lang="en-US" sz="1050" dirty="0">
                <a:solidFill>
                  <a:schemeClr val="tx1"/>
                </a:solidFill>
              </a:rPr>
              <a:t> as many of the prominent passenger aircraft as to cover </a:t>
            </a:r>
            <a:r>
              <a:rPr lang="en-US" sz="1050" dirty="0">
                <a:solidFill>
                  <a:srgbClr val="0000FF"/>
                </a:solidFill>
              </a:rPr>
              <a:t>90% of the passenger aircraft </a:t>
            </a:r>
            <a:r>
              <a:rPr lang="en-US" sz="1050" dirty="0">
                <a:solidFill>
                  <a:schemeClr val="tx1"/>
                </a:solidFill>
              </a:rPr>
              <a:t>flying today. The dependence of the mass growth factor on requirements and technology is examined and the relation to Direct Operating Costs (DOC) is pointed out.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b="1" dirty="0">
                <a:solidFill>
                  <a:schemeClr val="tx1"/>
                </a:solidFill>
              </a:rPr>
              <a:t>Methodology</a:t>
            </a:r>
            <a:r>
              <a:rPr lang="en-US" sz="1050" dirty="0">
                <a:solidFill>
                  <a:schemeClr val="tx1"/>
                </a:solidFill>
              </a:rPr>
              <a:t> – </a:t>
            </a:r>
            <a:r>
              <a:rPr lang="en-US" sz="1050" dirty="0">
                <a:solidFill>
                  <a:srgbClr val="0000FF"/>
                </a:solidFill>
              </a:rPr>
              <a:t>Calculations</a:t>
            </a:r>
            <a:r>
              <a:rPr lang="en-US" sz="1050" dirty="0">
                <a:solidFill>
                  <a:schemeClr val="tx1"/>
                </a:solidFill>
              </a:rPr>
              <a:t> start </a:t>
            </a:r>
            <a:r>
              <a:rPr lang="en-US" sz="1050" dirty="0">
                <a:solidFill>
                  <a:srgbClr val="0000FF"/>
                </a:solidFill>
              </a:rPr>
              <a:t>from first principles</a:t>
            </a:r>
            <a:r>
              <a:rPr lang="en-US" sz="1050" dirty="0">
                <a:solidFill>
                  <a:schemeClr val="tx1"/>
                </a:solidFill>
              </a:rPr>
              <a:t>. Publically available data is used to calculate a list of mass growth factors for many passenger aircraft. Using equations and the resulting relationships, new knowledge and dependencies are gained.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b="1" dirty="0">
                <a:solidFill>
                  <a:schemeClr val="tx1"/>
                </a:solidFill>
              </a:rPr>
              <a:t>Findings</a:t>
            </a:r>
            <a:r>
              <a:rPr lang="en-US" sz="1050" dirty="0">
                <a:solidFill>
                  <a:schemeClr val="tx1"/>
                </a:solidFill>
              </a:rPr>
              <a:t> – The mass growth factor is larger for aircraft with larger operating empty mass ratio, smaller payload ratio, larger specific fuel consumption (SFC), and smaller glide ratio. </a:t>
            </a:r>
            <a:r>
              <a:rPr lang="en-US" sz="1050" dirty="0">
                <a:solidFill>
                  <a:srgbClr val="0000FF"/>
                </a:solidFill>
              </a:rPr>
              <a:t>The mass growth factor increases much with increasing range</a:t>
            </a:r>
            <a:r>
              <a:rPr lang="en-US" sz="1050" dirty="0">
                <a:solidFill>
                  <a:schemeClr val="tx1"/>
                </a:solidFill>
              </a:rPr>
              <a:t>. The factor depends on an increase in the fixed mass, so this is the same for the payload and empty mass. The mass growth factor </a:t>
            </a:r>
            <a:r>
              <a:rPr lang="en-US" sz="1050" dirty="0">
                <a:solidFill>
                  <a:srgbClr val="0000FF"/>
                </a:solidFill>
              </a:rPr>
              <a:t>for subsonic passenger aircraft is on average 4.2</a:t>
            </a:r>
            <a:r>
              <a:rPr lang="en-US" sz="1050" dirty="0">
                <a:solidFill>
                  <a:schemeClr val="tx1"/>
                </a:solidFill>
              </a:rPr>
              <a:t>, for narrow body aircraft 3.9 and for wide body aircraft (that tend to fly longer distance) 4.9. In contrast supersonic passenger aircraft show a factor of about 14.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b="1" dirty="0">
                <a:solidFill>
                  <a:schemeClr val="tx1"/>
                </a:solidFill>
              </a:rPr>
              <a:t>Practical implications</a:t>
            </a:r>
            <a:r>
              <a:rPr lang="en-US" sz="1050" dirty="0">
                <a:solidFill>
                  <a:schemeClr val="tx1"/>
                </a:solidFill>
              </a:rPr>
              <a:t> – The mass growth factor has been revisited in order to </a:t>
            </a:r>
            <a:r>
              <a:rPr lang="en-US" sz="1050" dirty="0">
                <a:solidFill>
                  <a:srgbClr val="0000FF"/>
                </a:solidFill>
              </a:rPr>
              <a:t>fully embrace the concept of mass growth </a:t>
            </a:r>
            <a:r>
              <a:rPr lang="en-US" sz="1050" dirty="0">
                <a:solidFill>
                  <a:schemeClr val="tx1"/>
                </a:solidFill>
              </a:rPr>
              <a:t>and may lead to a better general understanding of aircraft design.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b="1" dirty="0">
                <a:solidFill>
                  <a:schemeClr val="tx1"/>
                </a:solidFill>
              </a:rPr>
              <a:t>Social implications</a:t>
            </a:r>
            <a:r>
              <a:rPr lang="en-US" sz="1050" dirty="0">
                <a:solidFill>
                  <a:schemeClr val="tx1"/>
                </a:solidFill>
              </a:rPr>
              <a:t> – A detailed </a:t>
            </a:r>
            <a:r>
              <a:rPr lang="en-US" sz="1050" dirty="0">
                <a:solidFill>
                  <a:srgbClr val="0000FF"/>
                </a:solidFill>
              </a:rPr>
              <a:t>discussion of aircraft costs </a:t>
            </a:r>
            <a:r>
              <a:rPr lang="en-US" sz="1050" dirty="0">
                <a:solidFill>
                  <a:schemeClr val="tx1"/>
                </a:solidFill>
              </a:rPr>
              <a:t>as well as aircraft development requires detailed knowledge of the aircraft. By understanding the mass growth factor, consumers can have this discussion with industry at eye level.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050" b="1" dirty="0">
                <a:solidFill>
                  <a:schemeClr val="tx1"/>
                </a:solidFill>
              </a:rPr>
              <a:t>Originality/value</a:t>
            </a:r>
            <a:r>
              <a:rPr lang="en-US" sz="1050" dirty="0">
                <a:solidFill>
                  <a:schemeClr val="tx1"/>
                </a:solidFill>
              </a:rPr>
              <a:t> – The </a:t>
            </a:r>
            <a:r>
              <a:rPr lang="en-US" sz="1050" dirty="0">
                <a:solidFill>
                  <a:srgbClr val="0000FF"/>
                </a:solidFill>
              </a:rPr>
              <a:t>derivation of the equation for the direct calculation of the mass growth factor </a:t>
            </a:r>
            <a:r>
              <a:rPr lang="en-US" sz="1050" dirty="0">
                <a:solidFill>
                  <a:schemeClr val="tx1"/>
                </a:solidFill>
              </a:rPr>
              <a:t>and the determination of the factor </a:t>
            </a:r>
            <a:r>
              <a:rPr lang="en-US" sz="1050" dirty="0">
                <a:solidFill>
                  <a:srgbClr val="0000FF"/>
                </a:solidFill>
              </a:rPr>
              <a:t>using the method for 90% of current passenger aircraft</a:t>
            </a:r>
            <a:r>
              <a:rPr lang="en-US" sz="1050" dirty="0">
                <a:solidFill>
                  <a:schemeClr val="tx1"/>
                </a:solidFill>
              </a:rPr>
              <a:t> was not shown.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869950"/>
            <a:ext cx="8081963" cy="265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 eaLnBrk="0" hangingPunct="0">
              <a:spcBef>
                <a:spcPts val="7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>
                <a:solidFill>
                  <a:schemeClr val="tx1"/>
                </a:solidFill>
              </a:rPr>
              <a:t>The Aircraft Mass Growth and Reduction Factor</a:t>
            </a:r>
          </a:p>
        </p:txBody>
      </p:sp>
    </p:spTree>
    <p:extLst>
      <p:ext uri="{BB962C8B-B14F-4D97-AF65-F5344CB8AC3E}">
        <p14:creationId xmlns:p14="http://schemas.microsoft.com/office/powerpoint/2010/main" val="140024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-1752600" y="1809750"/>
          <a:ext cx="115157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5933" imgH="529683" progId="Word.Document.12">
                  <p:embed/>
                </p:oleObj>
              </mc:Choice>
              <mc:Fallback>
                <p:oleObj name="Document" r:id="rId2" imgW="5745933" imgH="52968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52600" y="1809750"/>
                        <a:ext cx="1151572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 Growth Factor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Can Go to Infinity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-1873250" y="3463925"/>
          <a:ext cx="114696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45933" imgH="292786" progId="Word.Document.12">
                  <p:embed/>
                </p:oleObj>
              </mc:Choice>
              <mc:Fallback>
                <p:oleObj name="Document" r:id="rId4" imgW="5745933" imgH="292786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73250" y="3463925"/>
                        <a:ext cx="114696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39965" y="3048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As soon as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965" y="4381500"/>
            <a:ext cx="6965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approaches 1.0 </a:t>
            </a:r>
            <a:r>
              <a:rPr lang="de-DE" sz="1800" dirty="0">
                <a:solidFill>
                  <a:schemeClr val="tx1"/>
                </a:solidFill>
              </a:rPr>
              <a:t>the mass growth factor, </a:t>
            </a:r>
            <a:r>
              <a:rPr lang="de-DE" sz="1800" i="1" dirty="0">
                <a:solidFill>
                  <a:srgbClr val="FF0000"/>
                </a:solidFill>
              </a:rPr>
              <a:t>k</a:t>
            </a:r>
            <a:r>
              <a:rPr lang="de-DE" sz="1800" i="1" baseline="-25000" dirty="0">
                <a:solidFill>
                  <a:srgbClr val="FF0000"/>
                </a:solidFill>
              </a:rPr>
              <a:t>MG</a:t>
            </a:r>
            <a:r>
              <a:rPr lang="de-DE" sz="1800" dirty="0">
                <a:solidFill>
                  <a:srgbClr val="FF0000"/>
                </a:solidFill>
              </a:rPr>
              <a:t> goes towards infinity!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r>
              <a:rPr lang="de-DE" sz="1800" dirty="0">
                <a:solidFill>
                  <a:srgbClr val="FF0000"/>
                </a:solidFill>
              </a:rPr>
              <a:t>This means the design task has no solution!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895600" y="3362325"/>
            <a:ext cx="1952625" cy="7715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AW Frutiger Next Regular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 Growth Factor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Payload Fraction from Statistics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-2371725" y="1504950"/>
            <a:ext cx="11515725" cy="952500"/>
            <a:chOff x="-2371725" y="1504950"/>
            <a:chExt cx="11515725" cy="952500"/>
          </a:xfrm>
        </p:grpSpPr>
        <p:graphicFrame>
          <p:nvGraphicFramePr>
            <p:cNvPr id="96258" name="Object 2"/>
            <p:cNvGraphicFramePr>
              <a:graphicFrameLocks noChangeAspect="1"/>
            </p:cNvGraphicFramePr>
            <p:nvPr/>
          </p:nvGraphicFramePr>
          <p:xfrm>
            <a:off x="-2371725" y="1552575"/>
            <a:ext cx="11515725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5745933" imgH="411776" progId="Word.Document.12">
                    <p:embed/>
                  </p:oleObj>
                </mc:Choice>
                <mc:Fallback>
                  <p:oleObj name="Document" r:id="rId2" imgW="5745933" imgH="411776" progId="Word.Document.12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371725" y="1552575"/>
                          <a:ext cx="11515725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hteck 5"/>
            <p:cNvSpPr/>
            <p:nvPr/>
          </p:nvSpPr>
          <p:spPr bwMode="auto">
            <a:xfrm>
              <a:off x="2419350" y="1504950"/>
              <a:ext cx="2028825" cy="9525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AW Frutiger Next Regular" pitchFamily="2" charset="0"/>
              </a:endParaRPr>
            </a:p>
          </p:txBody>
        </p:sp>
      </p:grp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3" y="2571750"/>
            <a:ext cx="58007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6696075" y="4229100"/>
          <a:ext cx="115157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45933" imgH="411776" progId="Word.Document.12">
                  <p:embed/>
                </p:oleObj>
              </mc:Choice>
              <mc:Fallback>
                <p:oleObj name="Document" r:id="rId5" imgW="5745933" imgH="411776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4229100"/>
                        <a:ext cx="115157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410325" y="59055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Scholz 2018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366839"/>
            <a:ext cx="463993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-1704975" y="4857750"/>
          <a:ext cx="87026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45933" imgH="380766" progId="Word.Document.12">
                  <p:embed/>
                </p:oleObj>
              </mc:Choice>
              <mc:Fallback>
                <p:oleObj name="Document" r:id="rId3" imgW="5745933" imgH="38076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04975" y="4857750"/>
                        <a:ext cx="87026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 Growth Factor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Obtained from Technology and Range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47637" y="3043238"/>
          <a:ext cx="115014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45933" imgH="312618" progId="Word.Document.12">
                  <p:embed/>
                </p:oleObj>
              </mc:Choice>
              <mc:Fallback>
                <p:oleObj name="Document" r:id="rId5" imgW="5745933" imgH="31261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" y="3043238"/>
                        <a:ext cx="115014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631825" y="3927475"/>
          <a:ext cx="115014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745933" imgH="298916" progId="Word.Document.12">
                  <p:embed/>
                </p:oleObj>
              </mc:Choice>
              <mc:Fallback>
                <p:oleObj name="Document" r:id="rId7" imgW="5745933" imgH="298916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927475"/>
                        <a:ext cx="1150143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-1885950" y="5486400"/>
          <a:ext cx="114585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5745933" imgH="442064" progId="Word.Document.12">
                  <p:embed/>
                </p:oleObj>
              </mc:Choice>
              <mc:Fallback>
                <p:oleObj name="Document" r:id="rId9" imgW="5745933" imgH="44206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85950" y="5486400"/>
                        <a:ext cx="114585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67325" y="1458850"/>
            <a:ext cx="3685445" cy="13605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981575" y="4943475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Lehnert 2018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62400" y="4429125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Scholz 2015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Mass Growth Factor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Linked to Direct Operating Costs (DOC)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-3435350" y="2130425"/>
          <a:ext cx="115125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5933" imgH="329204" progId="Word.Document.12">
                  <p:embed/>
                </p:oleObj>
              </mc:Choice>
              <mc:Fallback>
                <p:oleObj name="Document" r:id="rId2" imgW="5745933" imgH="32920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35350" y="2130425"/>
                        <a:ext cx="115125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-3016250" y="3506788"/>
          <a:ext cx="115014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45933" imgH="149278" progId="Word.Document.12">
                  <p:embed/>
                </p:oleObj>
              </mc:Choice>
              <mc:Fallback>
                <p:oleObj name="Document" r:id="rId4" imgW="5745933" imgH="14927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250" y="3506788"/>
                        <a:ext cx="115014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04850" y="16764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Seat-Mile-Costs: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4743450" y="2247900"/>
          <a:ext cx="11515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745933" imgH="165864" progId="Word.Document.12">
                  <p:embed/>
                </p:oleObj>
              </mc:Choice>
              <mc:Fallback>
                <p:oleObj name="Document" r:id="rId6" imgW="5745933" imgH="16586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2247900"/>
                        <a:ext cx="115157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866775" y="4810125"/>
          <a:ext cx="144494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5745933" imgH="411776" progId="Word.Document.12">
                  <p:embed/>
                </p:oleObj>
              </mc:Choice>
              <mc:Fallback>
                <p:oleObj name="Document" r:id="rId8" imgW="5745933" imgH="411776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4810125"/>
                        <a:ext cx="144494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mit Pfeil 9"/>
          <p:cNvCxnSpPr/>
          <p:nvPr/>
        </p:nvCxnSpPr>
        <p:spPr bwMode="auto">
          <a:xfrm flipH="1" flipV="1">
            <a:off x="3867150" y="2809875"/>
            <a:ext cx="895350" cy="10477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flipH="1" flipV="1">
            <a:off x="2733675" y="2771775"/>
            <a:ext cx="2076451" cy="4953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feld 13"/>
          <p:cNvSpPr txBox="1"/>
          <p:nvPr/>
        </p:nvSpPr>
        <p:spPr>
          <a:xfrm>
            <a:off x="4905375" y="2771775"/>
            <a:ext cx="277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depends on cruise speed (given)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05375" y="3124200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range (given)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4847065"/>
            <a:ext cx="3843338" cy="122035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Gerade Verbindung mit Pfeil 17"/>
          <p:cNvCxnSpPr/>
          <p:nvPr/>
        </p:nvCxnSpPr>
        <p:spPr bwMode="auto">
          <a:xfrm flipH="1">
            <a:off x="4648200" y="3686175"/>
            <a:ext cx="16192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4905375" y="3524250"/>
            <a:ext cx="21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payload (given, constant)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3619500" y="3819525"/>
            <a:ext cx="2667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3981450" y="389572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fuel costs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2924175" y="3838575"/>
            <a:ext cx="962025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3981450" y="4257675"/>
            <a:ext cx="275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depreciation, maintenance costs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965" y="1533525"/>
            <a:ext cx="8403775" cy="308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lvl="1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The mass growth (and reduction) factor is well known, but not well understood:</a:t>
            </a:r>
          </a:p>
          <a:p>
            <a:pPr marL="581025" lvl="2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>
                <a:solidFill>
                  <a:srgbClr val="008000"/>
                </a:solidFill>
              </a:rPr>
              <a:t>Derivation</a:t>
            </a:r>
            <a:r>
              <a:rPr lang="de-DE" sz="1800" dirty="0">
                <a:solidFill>
                  <a:schemeClr val="tx1"/>
                </a:solidFill>
              </a:rPr>
              <a:t> missing =&gt; </a:t>
            </a:r>
            <a:r>
              <a:rPr lang="de-DE" sz="1800" dirty="0">
                <a:solidFill>
                  <a:srgbClr val="008000"/>
                </a:solidFill>
              </a:rPr>
              <a:t>added</a:t>
            </a:r>
          </a:p>
          <a:p>
            <a:pPr marL="581025" lvl="2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>
                <a:solidFill>
                  <a:srgbClr val="008000"/>
                </a:solidFill>
              </a:rPr>
              <a:t>Numerical values </a:t>
            </a:r>
            <a:r>
              <a:rPr lang="de-DE" sz="1800" dirty="0">
                <a:solidFill>
                  <a:schemeClr val="tx1"/>
                </a:solidFill>
              </a:rPr>
              <a:t>missing =&gt; </a:t>
            </a:r>
            <a:r>
              <a:rPr lang="de-DE" sz="1800" dirty="0">
                <a:solidFill>
                  <a:srgbClr val="008000"/>
                </a:solidFill>
              </a:rPr>
              <a:t>added</a:t>
            </a:r>
          </a:p>
          <a:p>
            <a:pPr marL="180975" lvl="1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rgbClr val="0000FF"/>
                </a:solidFill>
              </a:rPr>
              <a:t>Average value </a:t>
            </a:r>
            <a:r>
              <a:rPr lang="de-DE" sz="1800" dirty="0">
                <a:solidFill>
                  <a:schemeClr val="tx1"/>
                </a:solidFill>
              </a:rPr>
              <a:t>for subsonic passenger aircraft: </a:t>
            </a:r>
            <a:r>
              <a:rPr lang="de-DE" sz="1800" dirty="0">
                <a:solidFill>
                  <a:srgbClr val="0000FF"/>
                </a:solidFill>
              </a:rPr>
              <a:t>4.2</a:t>
            </a:r>
          </a:p>
          <a:p>
            <a:pPr marL="180975" lvl="1" indent="-180975">
              <a:lnSpc>
                <a:spcPct val="120000"/>
              </a:lnSpc>
            </a:pPr>
            <a:r>
              <a:rPr lang="de-DE" sz="1800" dirty="0">
                <a:solidFill>
                  <a:schemeClr val="tx1"/>
                </a:solidFill>
              </a:rPr>
              <a:t>	range from </a:t>
            </a:r>
            <a:r>
              <a:rPr lang="de-DE" sz="1800" dirty="0">
                <a:solidFill>
                  <a:srgbClr val="008000"/>
                </a:solidFill>
              </a:rPr>
              <a:t>3.1 (ATR-72) </a:t>
            </a:r>
            <a:r>
              <a:rPr lang="de-DE" sz="1800" dirty="0">
                <a:solidFill>
                  <a:schemeClr val="tx1"/>
                </a:solidFill>
              </a:rPr>
              <a:t>via </a:t>
            </a:r>
            <a:r>
              <a:rPr lang="de-DE" sz="1800" dirty="0">
                <a:solidFill>
                  <a:srgbClr val="FF0000"/>
                </a:solidFill>
              </a:rPr>
              <a:t>6.2 (A380) </a:t>
            </a:r>
            <a:r>
              <a:rPr lang="de-DE" sz="1800" dirty="0">
                <a:solidFill>
                  <a:schemeClr val="tx1"/>
                </a:solidFill>
              </a:rPr>
              <a:t>and </a:t>
            </a:r>
            <a:r>
              <a:rPr lang="de-DE" sz="1800" dirty="0">
                <a:solidFill>
                  <a:srgbClr val="FF0000"/>
                </a:solidFill>
              </a:rPr>
              <a:t>6.5 (B747-400)</a:t>
            </a:r>
            <a:r>
              <a:rPr lang="de-DE" sz="1800" dirty="0">
                <a:solidFill>
                  <a:schemeClr val="tx1"/>
                </a:solidFill>
              </a:rPr>
              <a:t> to </a:t>
            </a:r>
            <a:r>
              <a:rPr lang="de-DE" sz="1800" dirty="0">
                <a:solidFill>
                  <a:srgbClr val="FF0000"/>
                </a:solidFill>
              </a:rPr>
              <a:t>15.6 (Concorde)</a:t>
            </a:r>
          </a:p>
          <a:p>
            <a:pPr marL="180975" lvl="1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The mass growth factor </a:t>
            </a:r>
            <a:r>
              <a:rPr lang="de-DE" sz="1800" dirty="0">
                <a:solidFill>
                  <a:srgbClr val="0000FF"/>
                </a:solidFill>
              </a:rPr>
              <a:t>important for the design phase </a:t>
            </a:r>
            <a:r>
              <a:rPr lang="de-DE" sz="1800" dirty="0">
                <a:solidFill>
                  <a:schemeClr val="tx1"/>
                </a:solidFill>
              </a:rPr>
              <a:t>(snow ball effect)</a:t>
            </a:r>
          </a:p>
          <a:p>
            <a:pPr marL="180975" lvl="1" indent="-180975">
              <a:lnSpc>
                <a:spcPct val="120000"/>
              </a:lnSpc>
            </a:pPr>
            <a:r>
              <a:rPr lang="de-DE" sz="1800" dirty="0">
                <a:solidFill>
                  <a:schemeClr val="tx1"/>
                </a:solidFill>
              </a:rPr>
              <a:t>	and also a </a:t>
            </a:r>
            <a:r>
              <a:rPr lang="de-DE" sz="1800" dirty="0">
                <a:solidFill>
                  <a:srgbClr val="CC0099"/>
                </a:solidFill>
              </a:rPr>
              <a:t>good indicator to quickly understand the aircraft's economy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 marL="180975" lvl="1" indent="-180975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The mass growth factor can be estimated from basic parameters:</a:t>
            </a:r>
          </a:p>
          <a:p>
            <a:pPr marL="180975" lvl="1" indent="-180975">
              <a:lnSpc>
                <a:spcPct val="120000"/>
              </a:lnSpc>
            </a:pPr>
            <a:r>
              <a:rPr lang="de-DE" sz="1800" dirty="0">
                <a:solidFill>
                  <a:schemeClr val="tx1"/>
                </a:solidFill>
              </a:rPr>
              <a:t>	range, </a:t>
            </a:r>
            <a:r>
              <a:rPr lang="de-DE" sz="1800" i="1" dirty="0">
                <a:solidFill>
                  <a:schemeClr val="tx1"/>
                </a:solidFill>
              </a:rPr>
              <a:t>R;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i="1" dirty="0">
                <a:solidFill>
                  <a:schemeClr val="tx1"/>
                </a:solidFill>
              </a:rPr>
              <a:t>E = L</a:t>
            </a:r>
            <a:r>
              <a:rPr lang="de-DE" sz="1800" dirty="0">
                <a:solidFill>
                  <a:schemeClr val="tx1"/>
                </a:solidFill>
              </a:rPr>
              <a:t>/</a:t>
            </a:r>
            <a:r>
              <a:rPr lang="de-DE" sz="1800" i="1" dirty="0">
                <a:solidFill>
                  <a:schemeClr val="tx1"/>
                </a:solidFill>
              </a:rPr>
              <a:t>D;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i="1" dirty="0">
                <a:solidFill>
                  <a:schemeClr val="tx1"/>
                </a:solidFill>
              </a:rPr>
              <a:t>c </a:t>
            </a:r>
            <a:r>
              <a:rPr lang="de-DE" sz="1800" dirty="0">
                <a:solidFill>
                  <a:schemeClr val="tx1"/>
                </a:solidFill>
              </a:rPr>
              <a:t>= SFC; cruise speed, </a:t>
            </a:r>
            <a:r>
              <a:rPr lang="de-DE" sz="1800" i="1" dirty="0">
                <a:solidFill>
                  <a:schemeClr val="tx1"/>
                </a:solidFill>
              </a:rPr>
              <a:t>V </a:t>
            </a:r>
            <a:r>
              <a:rPr lang="de-DE" sz="1800" dirty="0">
                <a:solidFill>
                  <a:schemeClr val="tx1"/>
                </a:solidFill>
              </a:rPr>
              <a:t>: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-1000125" y="4610100"/>
            <a:ext cx="11222038" cy="1504950"/>
            <a:chOff x="-1047750" y="4610100"/>
            <a:chExt cx="11222038" cy="1504950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-1047750" y="4686300"/>
              <a:ext cx="11222038" cy="1349375"/>
              <a:chOff x="-1095375" y="4686300"/>
              <a:chExt cx="11222038" cy="1349375"/>
            </a:xfrm>
          </p:grpSpPr>
          <p:graphicFrame>
            <p:nvGraphicFramePr>
              <p:cNvPr id="101378" name="Object 2"/>
              <p:cNvGraphicFramePr>
                <a:graphicFrameLocks noChangeAspect="1"/>
              </p:cNvGraphicFramePr>
              <p:nvPr/>
            </p:nvGraphicFramePr>
            <p:xfrm>
              <a:off x="1509713" y="5567363"/>
              <a:ext cx="8616950" cy="468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ocument" r:id="rId2" imgW="5745933" imgH="312618" progId="Word.Document.12">
                      <p:embed/>
                    </p:oleObj>
                  </mc:Choice>
                  <mc:Fallback>
                    <p:oleObj name="Document" r:id="rId2" imgW="5745933" imgH="312618" progId="Word.Document.12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9713" y="5567363"/>
                            <a:ext cx="8616950" cy="468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1379" name="Object 3"/>
              <p:cNvGraphicFramePr>
                <a:graphicFrameLocks noChangeAspect="1"/>
              </p:cNvGraphicFramePr>
              <p:nvPr/>
            </p:nvGraphicFramePr>
            <p:xfrm>
              <a:off x="-1095375" y="4686300"/>
              <a:ext cx="8639175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ocument" r:id="rId4" imgW="5745933" imgH="442064" progId="Word.Document.12">
                      <p:embed/>
                    </p:oleObj>
                  </mc:Choice>
                  <mc:Fallback>
                    <p:oleObj name="Document" r:id="rId4" imgW="5745933" imgH="442064" progId="Word.Document.12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095375" y="4686300"/>
                            <a:ext cx="8639175" cy="657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Gerade Verbindung mit Pfeil 10"/>
              <p:cNvCxnSpPr/>
              <p:nvPr/>
            </p:nvCxnSpPr>
            <p:spPr bwMode="auto">
              <a:xfrm flipV="1">
                <a:off x="5495925" y="5305425"/>
                <a:ext cx="0" cy="314325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3" name="Rechteck 12"/>
            <p:cNvSpPr/>
            <p:nvPr/>
          </p:nvSpPr>
          <p:spPr bwMode="auto">
            <a:xfrm>
              <a:off x="762000" y="4610100"/>
              <a:ext cx="5600700" cy="15049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AW Frutiger Next Regular" pitchFamily="2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819400" y="1885950"/>
            <a:ext cx="8582025" cy="647700"/>
            <a:chOff x="1409700" y="1895475"/>
            <a:chExt cx="8582025" cy="64770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409700" y="1895475"/>
            <a:ext cx="85820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6" imgW="5745933" imgH="411776" progId="Word.Document.12">
                    <p:embed/>
                  </p:oleObj>
                </mc:Choice>
                <mc:Fallback>
                  <p:oleObj name="Document" r:id="rId6" imgW="5745933" imgH="411776" progId="Word.Document.12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700" y="1895475"/>
                          <a:ext cx="8582025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hteck 14"/>
            <p:cNvSpPr/>
            <p:nvPr/>
          </p:nvSpPr>
          <p:spPr bwMode="auto">
            <a:xfrm>
              <a:off x="5076825" y="1895475"/>
              <a:ext cx="1285875" cy="6477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AW Frutiger Next Regular" pitchFamily="2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971A4-CCEC-4A43-B71D-72939F35ADEB}"/>
              </a:ext>
            </a:extLst>
          </p:cNvPr>
          <p:cNvSpPr txBox="1">
            <a:spLocks/>
          </p:cNvSpPr>
          <p:nvPr/>
        </p:nvSpPr>
        <p:spPr>
          <a:xfrm>
            <a:off x="459581" y="1321247"/>
            <a:ext cx="8224837" cy="446087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nl-BE" sz="2000" kern="0" dirty="0"/>
              <a:t>Contact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457200" y="3736977"/>
            <a:ext cx="8229600" cy="2149474"/>
            <a:chOff x="457200" y="3194052"/>
            <a:chExt cx="8229600" cy="2149474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457200" y="3194052"/>
              <a:ext cx="8229600" cy="214947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200" b="1" dirty="0">
                  <a:solidFill>
                    <a:schemeClr val="tx1"/>
                  </a:solidFill>
                </a:rPr>
                <a:t>Quote this document:</a:t>
              </a:r>
            </a:p>
            <a:p>
              <a:endParaRPr lang="de-DE" sz="1200" dirty="0">
                <a:solidFill>
                  <a:schemeClr val="tx1"/>
                </a:solidFill>
              </a:endParaRPr>
            </a:p>
            <a:p>
              <a:r>
                <a:rPr lang="de-DE" sz="1200" dirty="0">
                  <a:solidFill>
                    <a:schemeClr val="tx1"/>
                  </a:solidFill>
                </a:rPr>
                <a:t>SCHOLZ, Dieter, 2024. </a:t>
              </a:r>
              <a:r>
                <a:rPr lang="en-US" sz="1200" dirty="0">
                  <a:solidFill>
                    <a:schemeClr val="tx1"/>
                  </a:solidFill>
                </a:rPr>
                <a:t>The Aircraft Mass Growth and Reduction Factor. In: </a:t>
              </a:r>
              <a:r>
                <a:rPr lang="en-US" sz="1200" i="1" dirty="0">
                  <a:solidFill>
                    <a:schemeClr val="tx1"/>
                  </a:solidFill>
                </a:rPr>
                <a:t>Society of Allied Weight Engineers (SAWE), 83</a:t>
              </a:r>
              <a:r>
                <a:rPr lang="en-US" sz="1200" i="1" baseline="30000" dirty="0">
                  <a:solidFill>
                    <a:schemeClr val="tx1"/>
                  </a:solidFill>
                </a:rPr>
                <a:t>rd</a:t>
              </a:r>
              <a:r>
                <a:rPr lang="en-US" sz="1200" i="1" dirty="0">
                  <a:solidFill>
                    <a:schemeClr val="tx1"/>
                  </a:solidFill>
                </a:rPr>
                <a:t> International Conference on Mass Properties Engineering</a:t>
              </a:r>
              <a:r>
                <a:rPr lang="en-US" sz="1200" dirty="0">
                  <a:solidFill>
                    <a:schemeClr val="tx1"/>
                  </a:solidFill>
                </a:rPr>
                <a:t>. Online, 20-22 May 2024.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Available from: </a:t>
              </a:r>
              <a:r>
                <a:rPr kumimoji="0" lang="en-US" sz="1200" b="0" i="0" u="sng" strike="noStrike" kern="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https://doi.org/10.48441/4427.1588</a:t>
              </a:r>
              <a:endParaRPr lang="en-US" sz="1200" u="sng" dirty="0">
                <a:solidFill>
                  <a:srgbClr val="3333FF"/>
                </a:solidFill>
              </a:endParaRPr>
            </a:p>
            <a:p>
              <a:endParaRPr lang="en-US" sz="1200" u="sng" dirty="0">
                <a:solidFill>
                  <a:srgbClr val="0000FF"/>
                </a:solidFill>
              </a:endParaRPr>
            </a:p>
            <a:p>
              <a:endParaRPr lang="en-US" sz="1200" dirty="0">
                <a:solidFill>
                  <a:schemeClr val="tx1"/>
                </a:solidFill>
              </a:endParaRPr>
            </a:p>
            <a:p>
              <a:endParaRPr lang="de-DE" sz="1200" dirty="0">
                <a:solidFill>
                  <a:schemeClr val="tx1"/>
                </a:solidFill>
              </a:endParaRPr>
            </a:p>
            <a:p>
              <a:r>
                <a:rPr lang="de-DE" sz="1200" dirty="0">
                  <a:solidFill>
                    <a:schemeClr val="tx1"/>
                  </a:solidFill>
                  <a:sym typeface="Symbol"/>
                </a:rPr>
                <a:t> </a:t>
              </a:r>
              <a:r>
                <a:rPr lang="de-DE" sz="1200" dirty="0">
                  <a:solidFill>
                    <a:schemeClr val="tx1"/>
                  </a:solidFill>
                </a:rPr>
                <a:t>Copyright by Author, CC BY-NC-SA, </a:t>
              </a:r>
              <a:r>
                <a:rPr lang="de-DE" sz="1200" u="sng" dirty="0">
                  <a:solidFill>
                    <a:srgbClr val="0000FF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https://creativecommons.org/licenses/by-nc-sa/4.0</a:t>
              </a:r>
              <a:endParaRPr lang="de-DE" sz="1200" u="sng" dirty="0">
                <a:solidFill>
                  <a:srgbClr val="0000FF"/>
                </a:solidFill>
              </a:endParaRPr>
            </a:p>
            <a:p>
              <a:endParaRPr lang="de-DE" sz="1200" dirty="0">
                <a:solidFill>
                  <a:schemeClr val="tx1"/>
                </a:solidFill>
              </a:endParaRPr>
            </a:p>
            <a:p>
              <a:pPr algn="just"/>
              <a:endParaRPr lang="de-DE" sz="1200" noProof="1">
                <a:solidFill>
                  <a:schemeClr val="tx1"/>
                </a:solidFill>
              </a:endParaRPr>
            </a:p>
            <a:p>
              <a:pPr algn="just"/>
              <a:endParaRPr lang="de-DE" sz="1200" noProof="1">
                <a:solidFill>
                  <a:schemeClr val="tx1"/>
                </a:solidFill>
              </a:endParaRPr>
            </a:p>
            <a:p>
              <a:pPr algn="just"/>
              <a:endParaRPr lang="de-DE" sz="1200" noProof="1">
                <a:solidFill>
                  <a:schemeClr val="tx1"/>
                </a:solidFill>
              </a:endParaRPr>
            </a:p>
            <a:p>
              <a:pPr algn="just"/>
              <a:endParaRPr lang="de-DE" sz="1200" noProof="1">
                <a:solidFill>
                  <a:schemeClr val="tx1"/>
                </a:solidFill>
              </a:endParaRPr>
            </a:p>
            <a:p>
              <a:pPr algn="just"/>
              <a:endParaRPr lang="de-DE" sz="1200" noProof="1">
                <a:solidFill>
                  <a:schemeClr val="tx1"/>
                </a:solidFill>
              </a:endParaRPr>
            </a:p>
            <a:p>
              <a:pPr algn="just"/>
              <a:endParaRPr lang="en-US" sz="1200" noProof="1">
                <a:solidFill>
                  <a:schemeClr val="tx1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1976" y="4238680"/>
              <a:ext cx="1211035" cy="42386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" name="Text Box 3">
            <a:extLst>
              <a:ext uri="{FF2B5EF4-FFF2-40B4-BE49-F238E27FC236}">
                <a16:creationId xmlns:a16="http://schemas.microsoft.com/office/drawing/2014/main" id="{53047900-574B-EF7F-D730-8FB6E48F0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69950"/>
            <a:ext cx="8081963" cy="265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 eaLnBrk="0" hangingPunct="0">
              <a:spcBef>
                <a:spcPts val="7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>
                <a:solidFill>
                  <a:schemeClr val="tx1"/>
                </a:solidFill>
              </a:rPr>
              <a:t>The Aircraft Mass Growth and Reduction Factor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B2CB3-629B-9227-9CD5-A4F0DF854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2" y="1851025"/>
            <a:ext cx="7200899" cy="103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1200" b="1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200" b="1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200" b="1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 b="1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 b="1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 b="1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 b="1">
                <a:solidFill>
                  <a:srgbClr val="000000"/>
                </a:solidFill>
                <a:latin typeface="+mn-lt"/>
              </a:defRPr>
            </a:lvl9pPr>
          </a:lstStyle>
          <a:p>
            <a:pPr marL="341313" indent="-341313" algn="ctr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000" kern="0" dirty="0"/>
              <a:t>info@ProfScholz.de</a:t>
            </a:r>
          </a:p>
          <a:p>
            <a:pPr marL="341313" indent="-341313" algn="ctr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000" kern="0" dirty="0"/>
              <a:t>  </a:t>
            </a:r>
          </a:p>
          <a:p>
            <a:pPr marL="341313" indent="-341313" algn="ctr" eaLnBrk="1" hangingPunct="1"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nl-BE" sz="2000" u="sng" kern="0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http://mass.</a:t>
            </a:r>
            <a:r>
              <a:rPr lang="de-DE" sz="2000" u="sng" kern="0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ProfScholz.de</a:t>
            </a:r>
            <a:r>
              <a:rPr lang="de-DE" sz="2000" kern="0" dirty="0"/>
              <a:t>  and  </a:t>
            </a:r>
            <a:r>
              <a:rPr lang="de-DE" sz="2000" u="sng" kern="0" dirty="0">
                <a:solidFill>
                  <a:srgbClr val="3333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http://library.ProfScholz.de</a:t>
            </a:r>
            <a:endParaRPr lang="de-DE" sz="2000" u="sng" kern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124515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List of References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641350" y="1782763"/>
          <a:ext cx="5745163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5933" imgH="4423163" progId="Word.Document.12">
                  <p:embed/>
                </p:oleObj>
              </mc:Choice>
              <mc:Fallback>
                <p:oleObj name="Document" r:id="rId2" imgW="5745933" imgH="442316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782763"/>
                        <a:ext cx="5745163" cy="435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869950"/>
            <a:ext cx="8081963" cy="265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 eaLnBrk="0" hangingPunct="0">
              <a:spcBef>
                <a:spcPts val="7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>
                <a:solidFill>
                  <a:schemeClr val="tx1"/>
                </a:solidFill>
              </a:rPr>
              <a:t>Understanding the Aircraft Mass Growth and Reduction Factor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676275" y="942975"/>
          <a:ext cx="5753100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5933" imgH="5379045" progId="Word.Document.12">
                  <p:embed/>
                </p:oleObj>
              </mc:Choice>
              <mc:Fallback>
                <p:oleObj name="Document" r:id="rId2" imgW="5745933" imgH="5379045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942975"/>
                        <a:ext cx="5753100" cy="536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641350" y="1017588"/>
          <a:ext cx="5745163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5933" imgH="1684963" progId="Word.Document.12">
                  <p:embed/>
                </p:oleObj>
              </mc:Choice>
              <mc:Fallback>
                <p:oleObj name="Document" r:id="rId2" imgW="5745933" imgH="168496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017588"/>
                        <a:ext cx="5745163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8637" y="1464061"/>
            <a:ext cx="8224837" cy="446087"/>
          </a:xfrm>
        </p:spPr>
        <p:txBody>
          <a:bodyPr/>
          <a:lstStyle/>
          <a:p>
            <a:pPr eaLnBrk="1" hangingPunct="1"/>
            <a:r>
              <a:rPr lang="de-DE" sz="2000" dirty="0"/>
              <a:t>Acknowledgment</a:t>
            </a: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19112" y="2054228"/>
            <a:ext cx="8110538" cy="3908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200" noProof="1">
                <a:solidFill>
                  <a:schemeClr val="tx1"/>
                </a:solidFill>
              </a:rPr>
              <a:t>This presentation is based on the project of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200" b="1" noProof="1">
                <a:solidFill>
                  <a:schemeClr val="tx1"/>
                </a:solidFill>
              </a:rPr>
              <a:t>John Singh Cheema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200" noProof="1">
                <a:solidFill>
                  <a:schemeClr val="tx1"/>
                </a:solidFill>
              </a:rPr>
              <a:t>prepared at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200" noProof="1">
                <a:solidFill>
                  <a:schemeClr val="tx1"/>
                </a:solidFill>
              </a:rPr>
              <a:t>Hamburg University of Applied Sciences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200" noProof="1">
                <a:solidFill>
                  <a:schemeClr val="tx1"/>
                </a:solidFill>
              </a:rPr>
              <a:t>Aircraft Design and Systems Group (AERO)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1200" noProof="1">
              <a:solidFill>
                <a:schemeClr val="tx1"/>
              </a:solidFill>
            </a:endParaRP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 noProof="1">
                <a:solidFill>
                  <a:schemeClr val="tx1"/>
                </a:solidFill>
              </a:rPr>
              <a:t>Download from: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 u="sng" noProof="1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http://library.ProfScholz.de</a:t>
            </a:r>
            <a:endParaRPr lang="de-DE" sz="1200" u="sng" noProof="1">
              <a:solidFill>
                <a:srgbClr val="0000FF"/>
              </a:solidFill>
            </a:endParaRP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200" u="sng" noProof="1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https://nbn-resolving.org/urn:nbn:de:gbv:18302-aero2020-03-31.011</a:t>
            </a:r>
            <a:endParaRPr lang="en-US" sz="1200" u="sng" noProof="1">
              <a:solidFill>
                <a:srgbClr val="0000FF"/>
              </a:solidFill>
            </a:endParaRP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sz="1200" noProof="1">
              <a:solidFill>
                <a:schemeClr val="tx1"/>
              </a:solidFill>
            </a:endParaRP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 noProof="1">
                <a:solidFill>
                  <a:schemeClr val="tx1"/>
                </a:solidFill>
              </a:rPr>
              <a:t>Referenced here as:</a:t>
            </a:r>
          </a:p>
          <a:p>
            <a:pPr marL="0" lvl="2" indent="0" algn="just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 b="1" noProof="1">
                <a:solidFill>
                  <a:schemeClr val="tx1"/>
                </a:solidFill>
              </a:rPr>
              <a:t>Cheema 2020</a:t>
            </a:r>
            <a:endParaRPr lang="en-US" sz="1200" b="1" noProof="1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599" y="1308592"/>
            <a:ext cx="3457576" cy="492062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BD06AB31-D792-B31E-B64F-D7C05795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69950"/>
            <a:ext cx="8081963" cy="265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 eaLnBrk="0" hangingPunct="0">
              <a:spcBef>
                <a:spcPts val="7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>
                <a:solidFill>
                  <a:schemeClr val="tx1"/>
                </a:solidFill>
              </a:rPr>
              <a:t>The Aircraft Mass Growth and Reduction Factor</a:t>
            </a:r>
          </a:p>
        </p:txBody>
      </p:sp>
    </p:spTree>
    <p:extLst>
      <p:ext uri="{BB962C8B-B14F-4D97-AF65-F5344CB8AC3E}">
        <p14:creationId xmlns:p14="http://schemas.microsoft.com/office/powerpoint/2010/main" val="140024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8637" y="1464061"/>
            <a:ext cx="8224837" cy="446087"/>
          </a:xfrm>
        </p:spPr>
        <p:txBody>
          <a:bodyPr/>
          <a:lstStyle/>
          <a:p>
            <a:pPr eaLnBrk="1" hangingPunct="1"/>
            <a:r>
              <a:rPr lang="en-US" sz="2000"/>
              <a:t>Table of Contents</a:t>
            </a: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519113" y="2168527"/>
            <a:ext cx="8229600" cy="354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lvl="2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Background</a:t>
            </a:r>
          </a:p>
          <a:p>
            <a:pPr marL="341313" lvl="2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Literature Review (Overview)</a:t>
            </a:r>
          </a:p>
          <a:p>
            <a:pPr marL="341313" lvl="2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 b="1" dirty="0">
                <a:solidFill>
                  <a:schemeClr val="tx1"/>
                </a:solidFill>
              </a:rPr>
              <a:t>Definition &amp; Overall Picture</a:t>
            </a:r>
          </a:p>
          <a:p>
            <a:pPr marL="341313" lvl="2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Iteration of the Mass Growth Factor</a:t>
            </a:r>
          </a:p>
          <a:p>
            <a:pPr marL="341313" lvl="2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Mass Growth Factor – Considering 90% of Passenger Aircraft</a:t>
            </a:r>
            <a:endParaRPr lang="de-DE" sz="1600" b="1" dirty="0">
              <a:solidFill>
                <a:srgbClr val="0000FF"/>
              </a:solidFill>
            </a:endParaRPr>
          </a:p>
          <a:p>
            <a:pPr marL="341313" lvl="2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Mass Growth Factor</a:t>
            </a:r>
            <a:endParaRPr lang="de-DE" sz="1600" b="1" dirty="0">
              <a:solidFill>
                <a:srgbClr val="0000FF"/>
              </a:solidFill>
            </a:endParaRPr>
          </a:p>
          <a:p>
            <a:pPr marL="798513" lvl="3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 b="1" dirty="0">
                <a:solidFill>
                  <a:srgbClr val="0000FF"/>
                </a:solidFill>
              </a:rPr>
              <a:t>Obtained from Payload Fraction</a:t>
            </a:r>
          </a:p>
          <a:p>
            <a:pPr marL="798513" lvl="3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>
                <a:solidFill>
                  <a:schemeClr val="tx1"/>
                </a:solidFill>
              </a:rPr>
              <a:t>Obtained from Technology and Range</a:t>
            </a:r>
            <a:endParaRPr lang="de-DE" sz="1600" b="1" dirty="0">
              <a:solidFill>
                <a:schemeClr val="tx1"/>
              </a:solidFill>
            </a:endParaRPr>
          </a:p>
          <a:p>
            <a:pPr marL="798513" lvl="3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Linked to Direct Operating Costs (DOC)</a:t>
            </a:r>
          </a:p>
          <a:p>
            <a:pPr marL="341313" lvl="2" indent="-341313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 b="1" dirty="0">
                <a:solidFill>
                  <a:schemeClr val="tx1"/>
                </a:solidFill>
              </a:rPr>
              <a:t>Summary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A3F6ABA-BC8F-CA73-7BAF-03E9ABB1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69950"/>
            <a:ext cx="8081963" cy="265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>
            <a:spAutoFit/>
          </a:bodyPr>
          <a:lstStyle/>
          <a:p>
            <a:pPr eaLnBrk="0" hangingPunct="0">
              <a:spcBef>
                <a:spcPts val="75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>
                <a:solidFill>
                  <a:schemeClr val="tx1"/>
                </a:solidFill>
              </a:rPr>
              <a:t>The Aircraft Mass Growth and Reduction Factor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5" y="921308"/>
            <a:ext cx="8224837" cy="4460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Background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9965" y="1752600"/>
            <a:ext cx="8201024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aircraft mass growth factor is fundamental to aircraft preliminary design. Due to the fact that </a:t>
            </a:r>
            <a:r>
              <a:rPr lang="en-US" sz="1400" dirty="0">
                <a:solidFill>
                  <a:srgbClr val="CC0099"/>
                </a:solidFill>
              </a:rPr>
              <a:t>mass during some aircraft design phases seems rather to increase </a:t>
            </a:r>
            <a:r>
              <a:rPr lang="en-US" sz="1400" dirty="0">
                <a:solidFill>
                  <a:schemeClr val="tx1"/>
                </a:solidFill>
              </a:rPr>
              <a:t>than to decrease compared to initial estimates, the factor is called </a:t>
            </a:r>
            <a:r>
              <a:rPr lang="en-US" sz="1400" dirty="0">
                <a:solidFill>
                  <a:srgbClr val="FF0000"/>
                </a:solidFill>
              </a:rPr>
              <a:t>mass growth factor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180975" indent="-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However, a mass reduction factor is mathematically the same. The </a:t>
            </a:r>
            <a:r>
              <a:rPr lang="en-US" sz="1400" dirty="0">
                <a:solidFill>
                  <a:srgbClr val="008000"/>
                </a:solidFill>
              </a:rPr>
              <a:t>mass reduction factor </a:t>
            </a:r>
            <a:r>
              <a:rPr lang="en-US" sz="1400" dirty="0">
                <a:solidFill>
                  <a:schemeClr val="tx1"/>
                </a:solidFill>
              </a:rPr>
              <a:t>can lead to even substantial mass reduction and is as such the secret to efficient aircraft design. </a:t>
            </a:r>
            <a:r>
              <a:rPr lang="en-US" sz="1400" dirty="0">
                <a:solidFill>
                  <a:srgbClr val="FF0000"/>
                </a:solidFill>
              </a:rPr>
              <a:t>For simplicity and tradition we may just talk about mass growth.</a:t>
            </a:r>
          </a:p>
          <a:p>
            <a:pPr marL="180975" indent="-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It is usually </a:t>
            </a:r>
            <a:r>
              <a:rPr lang="en-US" sz="1400" dirty="0">
                <a:solidFill>
                  <a:srgbClr val="0000FF"/>
                </a:solidFill>
              </a:rPr>
              <a:t>defined as the ratio of an increase in the total mass (take-off mass) due to an arbitrary increase in local mass (empty mass)</a:t>
            </a:r>
            <a:r>
              <a:rPr lang="en-US" sz="1400" dirty="0">
                <a:solidFill>
                  <a:schemeClr val="tx1"/>
                </a:solidFill>
              </a:rPr>
              <a:t> determined after a full iteration in aircraft design to achieve the original performance requirements (payload and range).</a:t>
            </a:r>
          </a:p>
          <a:p>
            <a:pPr marL="180975" indent="-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aircraft design iteration sees after each loop another increment in the take-off mass, so that an initial (local) mass increase aggravates the situation like a snow ball transforming into an </a:t>
            </a:r>
            <a:r>
              <a:rPr lang="en-US" sz="1400" b="1" dirty="0">
                <a:solidFill>
                  <a:srgbClr val="FF9900"/>
                </a:solidFill>
              </a:rPr>
              <a:t>avalanche</a:t>
            </a:r>
            <a:r>
              <a:rPr lang="en-US" sz="1400" dirty="0">
                <a:solidFill>
                  <a:schemeClr val="tx1"/>
                </a:solidFill>
              </a:rPr>
              <a:t>. Hence the pseudonym </a:t>
            </a:r>
            <a:r>
              <a:rPr lang="en-US" sz="1400" b="1" dirty="0">
                <a:solidFill>
                  <a:srgbClr val="FF9900"/>
                </a:solidFill>
              </a:rPr>
              <a:t>snowball factor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180975" indent="-1809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concept of the mass growth factor is probably as old as aviation. It has been </a:t>
            </a:r>
            <a:r>
              <a:rPr lang="en-US" sz="1400" dirty="0">
                <a:solidFill>
                  <a:srgbClr val="0000FF"/>
                </a:solidFill>
              </a:rPr>
              <a:t>discussed heavily from the 1950th to the 1970th</a:t>
            </a:r>
            <a:r>
              <a:rPr lang="en-US" sz="1400" dirty="0">
                <a:solidFill>
                  <a:schemeClr val="tx1"/>
                </a:solidFill>
              </a:rPr>
              <a:t> and has continued to be mentioned until today. Nevertheless, it seems not to be well enough understood today. Maybe its importance has declined due to </a:t>
            </a:r>
            <a:r>
              <a:rPr lang="en-US" sz="1400" dirty="0">
                <a:solidFill>
                  <a:srgbClr val="FF0000"/>
                </a:solidFill>
              </a:rPr>
              <a:t>modern computing power</a:t>
            </a:r>
            <a:r>
              <a:rPr lang="en-US" sz="1400" dirty="0">
                <a:solidFill>
                  <a:schemeClr val="tx1"/>
                </a:solidFill>
              </a:rPr>
              <a:t> providing quite accurate mass estimates in each design phase, but </a:t>
            </a:r>
            <a:r>
              <a:rPr lang="en-US" sz="1400" dirty="0">
                <a:solidFill>
                  <a:srgbClr val="FF0000"/>
                </a:solidFill>
              </a:rPr>
              <a:t>detaching the engineer from the feel for the numbers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504135"/>
            <a:ext cx="6037262" cy="439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Avalanche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–  Snow Ball Effect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550" y="5943600"/>
            <a:ext cx="3357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Avalanche  (Dahu1, wikimedia.org, CC BY-SA)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3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Literature Review (Overview)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965" y="1609725"/>
            <a:ext cx="47243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noProof="1">
                <a:solidFill>
                  <a:schemeClr val="tx1"/>
                </a:solidFill>
              </a:rPr>
              <a:t>Ballhaus 1954	(SAWE Paper)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Saelman 1973	(SAWE Paper)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Fürst 1999		(LTH, Germany)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Sinke 2019		(Lecture Notes, TU Delft)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SAWE 2019		(SAWE Book)</a:t>
            </a:r>
          </a:p>
          <a:p>
            <a:endParaRPr lang="en-US" sz="1800" noProof="1">
              <a:solidFill>
                <a:schemeClr val="tx1"/>
              </a:solidFill>
            </a:endParaRPr>
          </a:p>
          <a:p>
            <a:endParaRPr lang="en-US" sz="1800" noProof="1">
              <a:solidFill>
                <a:schemeClr val="tx1"/>
              </a:solidFill>
            </a:endParaRPr>
          </a:p>
          <a:p>
            <a:r>
              <a:rPr lang="en-US" sz="1800" b="1" u="sng" noProof="1">
                <a:solidFill>
                  <a:schemeClr val="tx1"/>
                </a:solidFill>
              </a:rPr>
              <a:t>Aircraft Design Books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Torenbeek 1976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Roskam 1989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Jenkinson 1999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Howe 2000</a:t>
            </a:r>
          </a:p>
          <a:p>
            <a:r>
              <a:rPr lang="en-US" sz="1800" noProof="1">
                <a:solidFill>
                  <a:schemeClr val="tx1"/>
                </a:solidFill>
              </a:rPr>
              <a:t>Müller 2003</a:t>
            </a:r>
          </a:p>
          <a:p>
            <a:endParaRPr lang="en-US" sz="1800" noProof="1">
              <a:solidFill>
                <a:schemeClr val="tx1"/>
              </a:solidFill>
            </a:endParaRPr>
          </a:p>
          <a:p>
            <a:endParaRPr lang="en-US" sz="1800" noProof="1">
              <a:solidFill>
                <a:schemeClr val="tx1"/>
              </a:solidFill>
            </a:endParaRPr>
          </a:p>
          <a:p>
            <a:r>
              <a:rPr lang="en-US" sz="1200" noProof="1">
                <a:solidFill>
                  <a:schemeClr val="tx1"/>
                </a:solidFill>
              </a:rPr>
              <a:t>For details: Cheema 2020.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86325" y="1219199"/>
            <a:ext cx="596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dirty="0">
                <a:solidFill>
                  <a:schemeClr val="tx1"/>
                </a:solidFill>
              </a:rPr>
              <a:t>}</a:t>
            </a:r>
            <a:endParaRPr lang="en-US" sz="1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05475" y="216217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elaborate the principle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86325" y="3400424"/>
            <a:ext cx="596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dirty="0">
                <a:solidFill>
                  <a:schemeClr val="tx1"/>
                </a:solidFill>
              </a:rPr>
              <a:t>}</a:t>
            </a:r>
            <a:endParaRPr lang="en-US" sz="120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705475" y="4352925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talk about design aspects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05475" y="5764708"/>
            <a:ext cx="3053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SAWE: Society of Allied Weight Engineers</a:t>
            </a:r>
          </a:p>
          <a:p>
            <a:r>
              <a:rPr lang="de-DE" sz="1200" dirty="0">
                <a:solidFill>
                  <a:schemeClr val="tx1"/>
                </a:solidFill>
              </a:rPr>
              <a:t>LTH:	  Luftfahrttechnisches Handbuch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3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008" y="1788016"/>
            <a:ext cx="5634934" cy="398413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Literature Review (Overview)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C92417A-68A2-4335-A9A2-C3594B9C7A1D}"/>
              </a:ext>
            </a:extLst>
          </p:cNvPr>
          <p:cNvSpPr txBox="1">
            <a:spLocks/>
          </p:cNvSpPr>
          <p:nvPr/>
        </p:nvSpPr>
        <p:spPr bwMode="auto">
          <a:xfrm>
            <a:off x="539965" y="921308"/>
            <a:ext cx="822483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92281" y="2047875"/>
          <a:ext cx="801947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45933" imgH="633168" progId="Word.Document.12">
                  <p:embed/>
                </p:oleObj>
              </mc:Choice>
              <mc:Fallback>
                <p:oleObj name="Document" r:id="rId3" imgW="5745933" imgH="63316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81" y="2047875"/>
                        <a:ext cx="801947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7400925" y="3257550"/>
            <a:ext cx="115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Ballhaus 1954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3028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AW Frutiger Next 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AW Frutiger Next Regular" pitchFamily="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AW Frutiger Next 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AW Frutiger Next Regular" pitchFamily="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AW Frutiger Next 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AW Frutiger Next Regular" pitchFamily="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Microsoft Office PowerPoint</Application>
  <PresentationFormat>Bildschirmpräsentation (4:3)</PresentationFormat>
  <Paragraphs>177</Paragraphs>
  <Slides>28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HAW Frutiger Next Regular</vt:lpstr>
      <vt:lpstr>Symbol</vt:lpstr>
      <vt:lpstr>Times New Roman</vt:lpstr>
      <vt:lpstr>Wingdings</vt:lpstr>
      <vt:lpstr>Standarddesign</vt:lpstr>
      <vt:lpstr>2_Standarddesign</vt:lpstr>
      <vt:lpstr>1_Standarddesign</vt:lpstr>
      <vt:lpstr>Document</vt:lpstr>
      <vt:lpstr>The Aircraft Mass Growth and Reduction Factor  </vt:lpstr>
      <vt:lpstr>Abstract</vt:lpstr>
      <vt:lpstr>Acknowledgment</vt:lpstr>
      <vt:lpstr>Table of Contents</vt:lpstr>
      <vt:lpstr>Background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Iteration of the Mass Growth Factor (Equations)</vt:lpstr>
      <vt:lpstr>Iteration of the Mass Growth Factor (Excel Table)</vt:lpstr>
      <vt:lpstr>Iteration of the Mass Growth Factor (Convergence)</vt:lpstr>
      <vt:lpstr>Considering 90% of Passenger Aircraft</vt:lpstr>
      <vt:lpstr>Considering 90% of Passenger Aircraft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Aircraft Mass Growth and Reduction Factor</dc:title>
  <dc:creator>SCHOLZ, Dieter</dc:creator>
  <cp:lastModifiedBy>Scholz, Dieter</cp:lastModifiedBy>
  <cp:revision>1152</cp:revision>
  <cp:lastPrinted>1601-01-01T00:00:00Z</cp:lastPrinted>
  <dcterms:created xsi:type="dcterms:W3CDTF">2009-10-23T14:53:16Z</dcterms:created>
  <dcterms:modified xsi:type="dcterms:W3CDTF">2024-05-25T18:02:51Z</dcterms:modified>
</cp:coreProperties>
</file>