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910" r:id="rId2"/>
  </p:sldMasterIdLst>
  <p:notesMasterIdLst>
    <p:notesMasterId r:id="rId35"/>
  </p:notesMasterIdLst>
  <p:handoutMasterIdLst>
    <p:handoutMasterId r:id="rId36"/>
  </p:handoutMasterIdLst>
  <p:sldIdLst>
    <p:sldId id="267" r:id="rId3"/>
    <p:sldId id="447" r:id="rId4"/>
    <p:sldId id="841" r:id="rId5"/>
    <p:sldId id="842" r:id="rId6"/>
    <p:sldId id="843" r:id="rId7"/>
    <p:sldId id="483" r:id="rId8"/>
    <p:sldId id="291" r:id="rId9"/>
    <p:sldId id="371" r:id="rId10"/>
    <p:sldId id="369" r:id="rId11"/>
    <p:sldId id="844" r:id="rId12"/>
    <p:sldId id="372" r:id="rId13"/>
    <p:sldId id="471" r:id="rId14"/>
    <p:sldId id="472" r:id="rId15"/>
    <p:sldId id="451" r:id="rId16"/>
    <p:sldId id="452" r:id="rId17"/>
    <p:sldId id="845" r:id="rId18"/>
    <p:sldId id="494" r:id="rId19"/>
    <p:sldId id="496" r:id="rId20"/>
    <p:sldId id="846" r:id="rId21"/>
    <p:sldId id="497" r:id="rId22"/>
    <p:sldId id="847" r:id="rId23"/>
    <p:sldId id="848" r:id="rId24"/>
    <p:sldId id="849" r:id="rId25"/>
    <p:sldId id="850" r:id="rId26"/>
    <p:sldId id="851" r:id="rId27"/>
    <p:sldId id="854" r:id="rId28"/>
    <p:sldId id="852" r:id="rId29"/>
    <p:sldId id="856" r:id="rId30"/>
    <p:sldId id="853" r:id="rId31"/>
    <p:sldId id="857" r:id="rId32"/>
    <p:sldId id="858" r:id="rId33"/>
    <p:sldId id="356" r:id="rId34"/>
  </p:sldIdLst>
  <p:sldSz cx="9144000" cy="6858000" type="screen4x3"/>
  <p:notesSz cx="6858000" cy="9144000"/>
  <p:defaultTextStyle>
    <a:defPPr>
      <a:defRPr lang="de-DE"/>
    </a:defPPr>
    <a:lvl1pPr algn="l" rtl="0" eaLnBrk="0" fontAlgn="base" hangingPunct="0">
      <a:spcBef>
        <a:spcPct val="0"/>
      </a:spcBef>
      <a:spcAft>
        <a:spcPct val="0"/>
      </a:spcAft>
      <a:defRPr sz="2400" kern="1200">
        <a:solidFill>
          <a:schemeClr val="tx1"/>
        </a:solidFill>
        <a:latin typeface="HAW Frutiger Next Regular" pitchFamily="2" charset="0"/>
        <a:ea typeface="+mn-ea"/>
        <a:cs typeface="+mn-cs"/>
      </a:defRPr>
    </a:lvl1pPr>
    <a:lvl2pPr marL="457200" algn="l" rtl="0" eaLnBrk="0" fontAlgn="base" hangingPunct="0">
      <a:spcBef>
        <a:spcPct val="0"/>
      </a:spcBef>
      <a:spcAft>
        <a:spcPct val="0"/>
      </a:spcAft>
      <a:defRPr sz="2400" kern="1200">
        <a:solidFill>
          <a:schemeClr val="tx1"/>
        </a:solidFill>
        <a:latin typeface="HAW Frutiger Next Regular" pitchFamily="2" charset="0"/>
        <a:ea typeface="+mn-ea"/>
        <a:cs typeface="+mn-cs"/>
      </a:defRPr>
    </a:lvl2pPr>
    <a:lvl3pPr marL="914400" algn="l" rtl="0" eaLnBrk="0" fontAlgn="base" hangingPunct="0">
      <a:spcBef>
        <a:spcPct val="0"/>
      </a:spcBef>
      <a:spcAft>
        <a:spcPct val="0"/>
      </a:spcAft>
      <a:defRPr sz="2400" kern="1200">
        <a:solidFill>
          <a:schemeClr val="tx1"/>
        </a:solidFill>
        <a:latin typeface="HAW Frutiger Next Regular" pitchFamily="2" charset="0"/>
        <a:ea typeface="+mn-ea"/>
        <a:cs typeface="+mn-cs"/>
      </a:defRPr>
    </a:lvl3pPr>
    <a:lvl4pPr marL="1371600" algn="l" rtl="0" eaLnBrk="0" fontAlgn="base" hangingPunct="0">
      <a:spcBef>
        <a:spcPct val="0"/>
      </a:spcBef>
      <a:spcAft>
        <a:spcPct val="0"/>
      </a:spcAft>
      <a:defRPr sz="2400" kern="1200">
        <a:solidFill>
          <a:schemeClr val="tx1"/>
        </a:solidFill>
        <a:latin typeface="HAW Frutiger Next Regular" pitchFamily="2" charset="0"/>
        <a:ea typeface="+mn-ea"/>
        <a:cs typeface="+mn-cs"/>
      </a:defRPr>
    </a:lvl4pPr>
    <a:lvl5pPr marL="1828800" algn="l" rtl="0" eaLnBrk="0" fontAlgn="base" hangingPunct="0">
      <a:spcBef>
        <a:spcPct val="0"/>
      </a:spcBef>
      <a:spcAft>
        <a:spcPct val="0"/>
      </a:spcAft>
      <a:defRPr sz="2400" kern="1200">
        <a:solidFill>
          <a:schemeClr val="tx1"/>
        </a:solidFill>
        <a:latin typeface="HAW Frutiger Next Regular" pitchFamily="2" charset="0"/>
        <a:ea typeface="+mn-ea"/>
        <a:cs typeface="+mn-cs"/>
      </a:defRPr>
    </a:lvl5pPr>
    <a:lvl6pPr marL="2286000" algn="l" defTabSz="914400" rtl="0" eaLnBrk="1" latinLnBrk="0" hangingPunct="1">
      <a:defRPr sz="2400" kern="1200">
        <a:solidFill>
          <a:schemeClr val="tx1"/>
        </a:solidFill>
        <a:latin typeface="HAW Frutiger Next Regular" pitchFamily="2" charset="0"/>
        <a:ea typeface="+mn-ea"/>
        <a:cs typeface="+mn-cs"/>
      </a:defRPr>
    </a:lvl6pPr>
    <a:lvl7pPr marL="2743200" algn="l" defTabSz="914400" rtl="0" eaLnBrk="1" latinLnBrk="0" hangingPunct="1">
      <a:defRPr sz="2400" kern="1200">
        <a:solidFill>
          <a:schemeClr val="tx1"/>
        </a:solidFill>
        <a:latin typeface="HAW Frutiger Next Regular" pitchFamily="2" charset="0"/>
        <a:ea typeface="+mn-ea"/>
        <a:cs typeface="+mn-cs"/>
      </a:defRPr>
    </a:lvl7pPr>
    <a:lvl8pPr marL="3200400" algn="l" defTabSz="914400" rtl="0" eaLnBrk="1" latinLnBrk="0" hangingPunct="1">
      <a:defRPr sz="2400" kern="1200">
        <a:solidFill>
          <a:schemeClr val="tx1"/>
        </a:solidFill>
        <a:latin typeface="HAW Frutiger Next Regular" pitchFamily="2" charset="0"/>
        <a:ea typeface="+mn-ea"/>
        <a:cs typeface="+mn-cs"/>
      </a:defRPr>
    </a:lvl8pPr>
    <a:lvl9pPr marL="3657600" algn="l" defTabSz="914400" rtl="0" eaLnBrk="1" latinLnBrk="0" hangingPunct="1">
      <a:defRPr sz="2400" kern="1200">
        <a:solidFill>
          <a:schemeClr val="tx1"/>
        </a:solidFill>
        <a:latin typeface="HAW Frutiger Next Regular"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179923"/>
    <a:srgbClr val="3333FF"/>
    <a:srgbClr val="01F52A"/>
    <a:srgbClr val="3232F9"/>
    <a:srgbClr val="3333CC"/>
    <a:srgbClr val="EAB200"/>
    <a:srgbClr val="D2A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Designformatvorlage 1 - Akz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9" autoAdjust="0"/>
    <p:restoredTop sz="76125" autoAdjust="0"/>
  </p:normalViewPr>
  <p:slideViewPr>
    <p:cSldViewPr snapToGrid="0">
      <p:cViewPr varScale="1">
        <p:scale>
          <a:sx n="75" d="100"/>
          <a:sy n="75" d="100"/>
        </p:scale>
        <p:origin x="94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22"/>
    </p:cViewPr>
  </p:sorterViewPr>
  <p:notesViewPr>
    <p:cSldViewPr snapToGrid="0">
      <p:cViewPr varScale="1">
        <p:scale>
          <a:sx n="80" d="100"/>
          <a:sy n="80" d="100"/>
        </p:scale>
        <p:origin x="-197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6041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6042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6042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456BABC-55EF-4D0E-80E1-EA8645A24716}" type="slidenum">
              <a:rPr lang="de-DE"/>
              <a:pPr>
                <a:defRPr/>
              </a:pPr>
              <a:t>‹Nr.›</a:t>
            </a:fld>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DE"/>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DE"/>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DE"/>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57AFE8C-CF92-4071-9715-C6B13ACFA100}"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AW Frutiger Next Regular"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HAW Frutiger Next Regular"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HAW Frutiger Next Regular"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HAW Frutiger Next Regular"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HAW Frutiger Next Regular"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DAE879B0-2D14-4418-A1FA-0571C451EAFC}" type="slidenum">
              <a:rPr lang="de-DE" smtClean="0"/>
              <a:pPr/>
              <a:t>1</a:t>
            </a:fld>
            <a:endParaRPr lang="de-DE"/>
          </a:p>
        </p:txBody>
      </p:sp>
      <p:sp>
        <p:nvSpPr>
          <p:cNvPr id="47107" name="Rectangle 2"/>
          <p:cNvSpPr>
            <a:spLocks noGrp="1" noRot="1" noChangeAspect="1" noChangeArrowheads="1" noTextEdit="1"/>
          </p:cNvSpPr>
          <p:nvPr>
            <p:ph type="sldImg"/>
          </p:nvPr>
        </p:nvSpPr>
        <p:spPr>
          <a:xfrm>
            <a:off x="1144588" y="684213"/>
            <a:ext cx="4573587" cy="3430587"/>
          </a:xfrm>
          <a:ln/>
        </p:spPr>
      </p:sp>
      <p:sp>
        <p:nvSpPr>
          <p:cNvPr id="47108" name="Rectangle 3"/>
          <p:cNvSpPr>
            <a:spLocks noGrp="1" noChangeArrowheads="1"/>
          </p:cNvSpPr>
          <p:nvPr>
            <p:ph type="body" idx="1"/>
          </p:nvPr>
        </p:nvSpPr>
        <p:spPr>
          <a:xfrm>
            <a:off x="915988" y="4341813"/>
            <a:ext cx="5026025" cy="4117975"/>
          </a:xfrm>
          <a:noFill/>
          <a:ln/>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14</a:t>
            </a:fld>
            <a:endParaRPr lang="de-DE"/>
          </a:p>
        </p:txBody>
      </p:sp>
    </p:spTree>
    <p:extLst>
      <p:ext uri="{BB962C8B-B14F-4D97-AF65-F5344CB8AC3E}">
        <p14:creationId xmlns:p14="http://schemas.microsoft.com/office/powerpoint/2010/main" val="2069920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15</a:t>
            </a:fld>
            <a:endParaRPr lang="de-DE"/>
          </a:p>
        </p:txBody>
      </p:sp>
    </p:spTree>
    <p:extLst>
      <p:ext uri="{BB962C8B-B14F-4D97-AF65-F5344CB8AC3E}">
        <p14:creationId xmlns:p14="http://schemas.microsoft.com/office/powerpoint/2010/main" val="2004903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57AFE8C-CF92-4071-9715-C6B13ACFA100}" type="slidenum">
              <a:rPr kumimoji="0" lang="de-DE" sz="1200" b="0" i="0" u="none" strike="noStrike" kern="1200" cap="none" spc="0" normalizeH="0" baseline="0" noProof="0" smtClean="0">
                <a:ln>
                  <a:noFill/>
                </a:ln>
                <a:solidFill>
                  <a:srgbClr val="000000"/>
                </a:solidFill>
                <a:effectLst/>
                <a:uLnTx/>
                <a:uFillTx/>
                <a:latin typeface="HAW Frutiger Next Regular"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de-DE" sz="1200" b="0" i="0" u="none" strike="noStrike" kern="1200" cap="none" spc="0" normalizeH="0" baseline="0" noProof="0">
              <a:ln>
                <a:noFill/>
              </a:ln>
              <a:solidFill>
                <a:srgbClr val="000000"/>
              </a:solidFill>
              <a:effectLst/>
              <a:uLnTx/>
              <a:uFillTx/>
              <a:latin typeface="HAW Frutiger Next Regular" pitchFamily="2" charset="0"/>
              <a:ea typeface="+mn-ea"/>
              <a:cs typeface="+mn-cs"/>
            </a:endParaRPr>
          </a:p>
        </p:txBody>
      </p:sp>
    </p:spTree>
    <p:extLst>
      <p:ext uri="{BB962C8B-B14F-4D97-AF65-F5344CB8AC3E}">
        <p14:creationId xmlns:p14="http://schemas.microsoft.com/office/powerpoint/2010/main" val="1455561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17</a:t>
            </a:fld>
            <a:endParaRPr lang="de-DE"/>
          </a:p>
        </p:txBody>
      </p:sp>
    </p:spTree>
    <p:extLst>
      <p:ext uri="{BB962C8B-B14F-4D97-AF65-F5344CB8AC3E}">
        <p14:creationId xmlns:p14="http://schemas.microsoft.com/office/powerpoint/2010/main" val="1047615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2800" b="0" i="0" dirty="0">
                  <a:solidFill>
                    <a:srgbClr val="374151"/>
                  </a:solidFill>
                  <a:effectLst/>
                  <a:latin typeface="Söhne"/>
                </a:endParaRPr>
              </a:p>
            </p:txBody>
          </p:sp>
        </mc:Choice>
        <mc:Fallback xmlns="">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2800" b="0" i="0" dirty="0">
                    <a:solidFill>
                      <a:srgbClr val="374151"/>
                    </a:solidFill>
                    <a:effectLst/>
                    <a:latin typeface="Söhne"/>
                  </a:rPr>
                  <a:t>Während der Bearbeitung traten gelegentlich aufschwingende Iterationen auf. Dieses Problem wurde gelöst, indem ein Dämpfungsfaktor in Gleichung (3) eingeführt wurde, was zur Entstehung von Gleichung (6) führte.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2800" b="0" i="0" dirty="0">
                  <a:solidFill>
                    <a:srgbClr val="374151"/>
                  </a:solidFill>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2800" dirty="0">
                    <a:effectLst/>
                    <a:latin typeface="Times New Roman" panose="02020603050405020304" pitchFamily="18" charset="0"/>
                    <a:ea typeface="Times New Roman" panose="02020603050405020304" pitchFamily="18" charset="0"/>
                  </a:rPr>
                  <a:t>Der Parameter </a:t>
                </a:r>
                <a:r>
                  <a:rPr lang="de-DE" sz="2800" i="0">
                    <a:effectLst/>
                    <a:latin typeface="Cambria Math" panose="02040503050406030204" pitchFamily="18" charset="0"/>
                    <a:ea typeface="Times New Roman" panose="02020603050405020304" pitchFamily="18" charset="0"/>
                  </a:rPr>
                  <a:t>𝑘_(𝑘,𝑀𝐺)</a:t>
                </a:r>
                <a:r>
                  <a:rPr lang="de-DE" sz="2800" dirty="0">
                    <a:effectLst/>
                    <a:latin typeface="Times New Roman" panose="02020603050405020304" pitchFamily="18" charset="0"/>
                    <a:ea typeface="Times New Roman" panose="02020603050405020304" pitchFamily="18" charset="0"/>
                  </a:rPr>
                  <a:t> wurde so identifiziert, dass Wing-MDO-2 und </a:t>
                </a:r>
                <a:r>
                  <a:rPr lang="de-DE" sz="2800" dirty="0" err="1">
                    <a:effectLst/>
                    <a:latin typeface="Times New Roman" panose="02020603050405020304" pitchFamily="18" charset="0"/>
                    <a:ea typeface="Times New Roman" panose="02020603050405020304" pitchFamily="18" charset="0"/>
                  </a:rPr>
                  <a:t>OPerA</a:t>
                </a:r>
                <a:r>
                  <a:rPr lang="de-DE" sz="2800" dirty="0">
                    <a:effectLst/>
                    <a:latin typeface="Times New Roman" panose="02020603050405020304" pitchFamily="18" charset="0"/>
                    <a:ea typeface="Times New Roman" panose="02020603050405020304" pitchFamily="18" charset="0"/>
                  </a:rPr>
                  <a:t> die</a:t>
                </a:r>
                <a:r>
                  <a:rPr lang="de-DE" sz="2800" baseline="0" dirty="0">
                    <a:effectLst/>
                    <a:latin typeface="Times New Roman" panose="02020603050405020304" pitchFamily="18" charset="0"/>
                    <a:ea typeface="Times New Roman" panose="02020603050405020304" pitchFamily="18" charset="0"/>
                  </a:rPr>
                  <a:t> </a:t>
                </a:r>
                <a:r>
                  <a:rPr lang="de-DE" sz="2800" dirty="0">
                    <a:effectLst/>
                    <a:latin typeface="Times New Roman" panose="02020603050405020304" pitchFamily="18" charset="0"/>
                    <a:ea typeface="Times New Roman" panose="02020603050405020304" pitchFamily="18" charset="0"/>
                  </a:rPr>
                  <a:t>gleiche Spannweite für einen freitragenden Flügel bei der Minimierung der Abflugmasse erzielen.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2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2800" dirty="0">
                    <a:effectLst/>
                    <a:latin typeface="Times New Roman" panose="02020603050405020304" pitchFamily="18" charset="0"/>
                    <a:ea typeface="Times New Roman" panose="02020603050405020304" pitchFamily="18" charset="0"/>
                  </a:rPr>
                  <a:t>Dies führte zu </a:t>
                </a:r>
                <a:r>
                  <a:rPr lang="de-DE" sz="2800" i="0">
                    <a:effectLst/>
                    <a:latin typeface="Cambria Math" panose="02040503050406030204" pitchFamily="18" charset="0"/>
                    <a:ea typeface="Times New Roman" panose="02020603050405020304" pitchFamily="18" charset="0"/>
                  </a:rPr>
                  <a:t>𝑘_(𝑘,𝑀𝐺)=0,855.</a:t>
                </a:r>
                <a:endParaRPr lang="de-DE" sz="2800" dirty="0">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2800" b="0" i="0" dirty="0">
                  <a:solidFill>
                    <a:srgbClr val="374151"/>
                  </a:solidFill>
                  <a:effectLst/>
                  <a:latin typeface="Söhne"/>
                </a:endParaRPr>
              </a:p>
            </p:txBody>
          </p:sp>
        </mc:Fallback>
      </mc:AlternateContent>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18</a:t>
            </a:fld>
            <a:endParaRPr lang="de-DE"/>
          </a:p>
        </p:txBody>
      </p:sp>
    </p:spTree>
    <p:extLst>
      <p:ext uri="{BB962C8B-B14F-4D97-AF65-F5344CB8AC3E}">
        <p14:creationId xmlns:p14="http://schemas.microsoft.com/office/powerpoint/2010/main" val="3908539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2800" b="0" i="0" dirty="0">
              <a:solidFill>
                <a:srgbClr val="374151"/>
              </a:solidFill>
              <a:effectLst/>
              <a:latin typeface="Söhne"/>
            </a:endParaRPr>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19</a:t>
            </a:fld>
            <a:endParaRPr lang="de-DE"/>
          </a:p>
        </p:txBody>
      </p:sp>
    </p:spTree>
    <p:extLst>
      <p:ext uri="{BB962C8B-B14F-4D97-AF65-F5344CB8AC3E}">
        <p14:creationId xmlns:p14="http://schemas.microsoft.com/office/powerpoint/2010/main" val="16387830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2800" b="0" i="0" dirty="0">
              <a:solidFill>
                <a:srgbClr val="374151"/>
              </a:solidFill>
              <a:effectLst/>
              <a:latin typeface="Söhne"/>
            </a:endParaRPr>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20</a:t>
            </a:fld>
            <a:endParaRPr lang="de-DE"/>
          </a:p>
        </p:txBody>
      </p:sp>
    </p:spTree>
    <p:extLst>
      <p:ext uri="{BB962C8B-B14F-4D97-AF65-F5344CB8AC3E}">
        <p14:creationId xmlns:p14="http://schemas.microsoft.com/office/powerpoint/2010/main" val="1432479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2800" b="0" i="0" dirty="0">
              <a:solidFill>
                <a:srgbClr val="374151"/>
              </a:solidFill>
              <a:effectLst/>
              <a:latin typeface="Söhne"/>
            </a:endParaRPr>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21</a:t>
            </a:fld>
            <a:endParaRPr lang="de-DE"/>
          </a:p>
        </p:txBody>
      </p:sp>
    </p:spTree>
    <p:extLst>
      <p:ext uri="{BB962C8B-B14F-4D97-AF65-F5344CB8AC3E}">
        <p14:creationId xmlns:p14="http://schemas.microsoft.com/office/powerpoint/2010/main" val="4237569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2800" b="0" i="0" dirty="0">
              <a:solidFill>
                <a:srgbClr val="374151"/>
              </a:solidFill>
              <a:effectLst/>
              <a:latin typeface="Söhne"/>
            </a:endParaRPr>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22</a:t>
            </a:fld>
            <a:endParaRPr lang="de-DE"/>
          </a:p>
        </p:txBody>
      </p:sp>
    </p:spTree>
    <p:extLst>
      <p:ext uri="{BB962C8B-B14F-4D97-AF65-F5344CB8AC3E}">
        <p14:creationId xmlns:p14="http://schemas.microsoft.com/office/powerpoint/2010/main" val="20587944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2800" b="0" i="0" dirty="0">
              <a:solidFill>
                <a:srgbClr val="374151"/>
              </a:solidFill>
              <a:effectLst/>
              <a:latin typeface="Söhne"/>
            </a:endParaRPr>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23</a:t>
            </a:fld>
            <a:endParaRPr lang="de-DE"/>
          </a:p>
        </p:txBody>
      </p:sp>
    </p:spTree>
    <p:extLst>
      <p:ext uri="{BB962C8B-B14F-4D97-AF65-F5344CB8AC3E}">
        <p14:creationId xmlns:p14="http://schemas.microsoft.com/office/powerpoint/2010/main" val="3423483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lnSpc>
                <a:spcPct val="120000"/>
              </a:lnSpc>
            </a:pPr>
            <a:endParaRPr lang="de-DE" sz="1200" u="none" dirty="0">
              <a:effectLst/>
              <a:latin typeface="Times New Roman" panose="02020603050405020304" pitchFamily="18" charset="0"/>
              <a:ea typeface="Times New Roman" panose="02020603050405020304" pitchFamily="18" charset="0"/>
            </a:endParaRPr>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6</a:t>
            </a:fld>
            <a:endParaRPr lang="de-DE"/>
          </a:p>
        </p:txBody>
      </p:sp>
    </p:spTree>
    <p:extLst>
      <p:ext uri="{BB962C8B-B14F-4D97-AF65-F5344CB8AC3E}">
        <p14:creationId xmlns:p14="http://schemas.microsoft.com/office/powerpoint/2010/main" val="2364084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2800" b="0" i="0" dirty="0">
              <a:solidFill>
                <a:srgbClr val="374151"/>
              </a:solidFill>
              <a:effectLst/>
              <a:latin typeface="Söhne"/>
            </a:endParaRPr>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24</a:t>
            </a:fld>
            <a:endParaRPr lang="de-DE"/>
          </a:p>
        </p:txBody>
      </p:sp>
    </p:spTree>
    <p:extLst>
      <p:ext uri="{BB962C8B-B14F-4D97-AF65-F5344CB8AC3E}">
        <p14:creationId xmlns:p14="http://schemas.microsoft.com/office/powerpoint/2010/main" val="20256490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2800" b="0" i="0" dirty="0">
              <a:solidFill>
                <a:srgbClr val="374151"/>
              </a:solidFill>
              <a:effectLst/>
              <a:latin typeface="Söhne"/>
            </a:endParaRPr>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25</a:t>
            </a:fld>
            <a:endParaRPr lang="de-DE"/>
          </a:p>
        </p:txBody>
      </p:sp>
    </p:spTree>
    <p:extLst>
      <p:ext uri="{BB962C8B-B14F-4D97-AF65-F5344CB8AC3E}">
        <p14:creationId xmlns:p14="http://schemas.microsoft.com/office/powerpoint/2010/main" val="15575699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57AFE8C-CF92-4071-9715-C6B13ACFA100}" type="slidenum">
              <a:rPr kumimoji="0" lang="de-DE" sz="1200" b="0" i="0" u="none" strike="noStrike" kern="1200" cap="none" spc="0" normalizeH="0" baseline="0" noProof="0" smtClean="0">
                <a:ln>
                  <a:noFill/>
                </a:ln>
                <a:solidFill>
                  <a:srgbClr val="000000"/>
                </a:solidFill>
                <a:effectLst/>
                <a:uLnTx/>
                <a:uFillTx/>
                <a:latin typeface="HAW Frutiger Next Regular"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de-DE" sz="1200" b="0" i="0" u="none" strike="noStrike" kern="1200" cap="none" spc="0" normalizeH="0" baseline="0" noProof="0">
              <a:ln>
                <a:noFill/>
              </a:ln>
              <a:solidFill>
                <a:srgbClr val="000000"/>
              </a:solidFill>
              <a:effectLst/>
              <a:uLnTx/>
              <a:uFillTx/>
              <a:latin typeface="HAW Frutiger Next Regular" pitchFamily="2" charset="0"/>
              <a:ea typeface="+mn-ea"/>
              <a:cs typeface="+mn-cs"/>
            </a:endParaRPr>
          </a:p>
        </p:txBody>
      </p:sp>
    </p:spTree>
    <p:extLst>
      <p:ext uri="{BB962C8B-B14F-4D97-AF65-F5344CB8AC3E}">
        <p14:creationId xmlns:p14="http://schemas.microsoft.com/office/powerpoint/2010/main" val="3153955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2800" b="0" i="0" dirty="0">
              <a:solidFill>
                <a:srgbClr val="374151"/>
              </a:solidFill>
              <a:effectLst/>
              <a:latin typeface="Söhne"/>
            </a:endParaRPr>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27</a:t>
            </a:fld>
            <a:endParaRPr lang="de-DE"/>
          </a:p>
        </p:txBody>
      </p:sp>
    </p:spTree>
    <p:extLst>
      <p:ext uri="{BB962C8B-B14F-4D97-AF65-F5344CB8AC3E}">
        <p14:creationId xmlns:p14="http://schemas.microsoft.com/office/powerpoint/2010/main" val="21687909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57AFE8C-CF92-4071-9715-C6B13ACFA100}" type="slidenum">
              <a:rPr kumimoji="0" lang="de-DE" sz="1200" b="0" i="0" u="none" strike="noStrike" kern="1200" cap="none" spc="0" normalizeH="0" baseline="0" noProof="0" smtClean="0">
                <a:ln>
                  <a:noFill/>
                </a:ln>
                <a:solidFill>
                  <a:srgbClr val="000000"/>
                </a:solidFill>
                <a:effectLst/>
                <a:uLnTx/>
                <a:uFillTx/>
                <a:latin typeface="HAW Frutiger Next Regular"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de-DE" sz="1200" b="0" i="0" u="none" strike="noStrike" kern="1200" cap="none" spc="0" normalizeH="0" baseline="0" noProof="0">
              <a:ln>
                <a:noFill/>
              </a:ln>
              <a:solidFill>
                <a:srgbClr val="000000"/>
              </a:solidFill>
              <a:effectLst/>
              <a:uLnTx/>
              <a:uFillTx/>
              <a:latin typeface="HAW Frutiger Next Regular" pitchFamily="2" charset="0"/>
              <a:ea typeface="+mn-ea"/>
              <a:cs typeface="+mn-cs"/>
            </a:endParaRPr>
          </a:p>
        </p:txBody>
      </p:sp>
    </p:spTree>
    <p:extLst>
      <p:ext uri="{BB962C8B-B14F-4D97-AF65-F5344CB8AC3E}">
        <p14:creationId xmlns:p14="http://schemas.microsoft.com/office/powerpoint/2010/main" val="2209619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2800" b="0" i="0" dirty="0">
              <a:solidFill>
                <a:srgbClr val="374151"/>
              </a:solidFill>
              <a:effectLst/>
              <a:latin typeface="Söhne"/>
            </a:endParaRPr>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29</a:t>
            </a:fld>
            <a:endParaRPr lang="de-DE"/>
          </a:p>
        </p:txBody>
      </p:sp>
    </p:spTree>
    <p:extLst>
      <p:ext uri="{BB962C8B-B14F-4D97-AF65-F5344CB8AC3E}">
        <p14:creationId xmlns:p14="http://schemas.microsoft.com/office/powerpoint/2010/main" val="2227646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2800" b="0" i="0" dirty="0">
              <a:solidFill>
                <a:srgbClr val="374151"/>
              </a:solidFill>
              <a:effectLst/>
              <a:latin typeface="Söhne"/>
            </a:endParaRPr>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30</a:t>
            </a:fld>
            <a:endParaRPr lang="de-DE"/>
          </a:p>
        </p:txBody>
      </p:sp>
    </p:spTree>
    <p:extLst>
      <p:ext uri="{BB962C8B-B14F-4D97-AF65-F5344CB8AC3E}">
        <p14:creationId xmlns:p14="http://schemas.microsoft.com/office/powerpoint/2010/main" val="35918002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2800" b="0" i="0" dirty="0">
              <a:solidFill>
                <a:srgbClr val="374151"/>
              </a:solidFill>
              <a:effectLst/>
              <a:latin typeface="Söhne"/>
            </a:endParaRPr>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31</a:t>
            </a:fld>
            <a:endParaRPr lang="de-DE"/>
          </a:p>
        </p:txBody>
      </p:sp>
    </p:spTree>
    <p:extLst>
      <p:ext uri="{BB962C8B-B14F-4D97-AF65-F5344CB8AC3E}">
        <p14:creationId xmlns:p14="http://schemas.microsoft.com/office/powerpoint/2010/main" val="5088996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p:nvPr>
        </p:nvSpPr>
        <p:spPr>
          <a:noFill/>
        </p:spPr>
        <p:txBody>
          <a:bodyPr/>
          <a:lstStyle/>
          <a:p>
            <a:fld id="{901D1C43-62D4-4806-8CED-61A8594D71BF}" type="slidenum">
              <a:rPr lang="de-DE" smtClean="0"/>
              <a:pPr/>
              <a:t>32</a:t>
            </a:fld>
            <a:endParaRPr lang="de-DE"/>
          </a:p>
        </p:txBody>
      </p:sp>
      <p:sp>
        <p:nvSpPr>
          <p:cNvPr id="88067" name="Rectangle 1"/>
          <p:cNvSpPr>
            <a:spLocks noGrp="1" noRot="1" noChangeAspect="1" noChangeArrowheads="1" noTextEdit="1"/>
          </p:cNvSpPr>
          <p:nvPr>
            <p:ph type="sldImg"/>
          </p:nvPr>
        </p:nvSpPr>
        <p:spPr>
          <a:xfrm>
            <a:off x="1141413" y="685800"/>
            <a:ext cx="4575175" cy="3430588"/>
          </a:xfrm>
          <a:ln/>
        </p:spPr>
      </p:sp>
      <p:sp>
        <p:nvSpPr>
          <p:cNvPr id="88068" name="Rectangle 2"/>
          <p:cNvSpPr>
            <a:spLocks noGrp="1" noChangeArrowheads="1"/>
          </p:cNvSpPr>
          <p:nvPr>
            <p:ph type="body" idx="1"/>
          </p:nvPr>
        </p:nvSpPr>
        <p:spPr>
          <a:xfrm>
            <a:off x="915525" y="4344357"/>
            <a:ext cx="5026951" cy="4113169"/>
          </a:xfrm>
          <a:noFill/>
          <a:ln/>
        </p:spPr>
        <p:txBody>
          <a:bodyPr wrap="none" anchor="ctr"/>
          <a:lstStyle/>
          <a:p>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lienbildplatzhalter 1"/>
          <p:cNvSpPr>
            <a:spLocks noGrp="1" noRot="1" noChangeAspect="1" noTextEdit="1"/>
          </p:cNvSpPr>
          <p:nvPr>
            <p:ph type="sldImg"/>
          </p:nvPr>
        </p:nvSpPr>
        <p:spPr>
          <a:ln/>
        </p:spPr>
      </p:sp>
      <p:sp>
        <p:nvSpPr>
          <p:cNvPr id="49155" name="Notizenplatzhalter 2"/>
          <p:cNvSpPr>
            <a:spLocks noGrp="1"/>
          </p:cNvSpPr>
          <p:nvPr>
            <p:ph type="body" idx="1"/>
          </p:nvPr>
        </p:nvSpPr>
        <p:spPr>
          <a:noFill/>
          <a:ln/>
        </p:spPr>
        <p:txBody>
          <a:bodyPr/>
          <a:lstStyle/>
          <a:p>
            <a:endParaRPr lang="en-US" dirty="0"/>
          </a:p>
        </p:txBody>
      </p:sp>
      <p:sp>
        <p:nvSpPr>
          <p:cNvPr id="49156" name="Foliennummernplatzhalter 3"/>
          <p:cNvSpPr>
            <a:spLocks noGrp="1"/>
          </p:cNvSpPr>
          <p:nvPr>
            <p:ph type="sldNum" sz="quarter" idx="5"/>
          </p:nvPr>
        </p:nvSpPr>
        <p:spPr>
          <a:noFill/>
        </p:spPr>
        <p:txBody>
          <a:bodyPr/>
          <a:lstStyle/>
          <a:p>
            <a:fld id="{BCCE4FCF-2625-4CD9-85D8-EDEE52324239}" type="slidenum">
              <a:rPr lang="de-DE" smtClean="0"/>
              <a:pPr/>
              <a:t>7</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8</a:t>
            </a:fld>
            <a:endParaRPr lang="de-DE"/>
          </a:p>
        </p:txBody>
      </p:sp>
    </p:spTree>
    <p:extLst>
      <p:ext uri="{BB962C8B-B14F-4D97-AF65-F5344CB8AC3E}">
        <p14:creationId xmlns:p14="http://schemas.microsoft.com/office/powerpoint/2010/main" val="3667795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9</a:t>
            </a:fld>
            <a:endParaRPr lang="de-DE"/>
          </a:p>
        </p:txBody>
      </p:sp>
    </p:spTree>
    <p:extLst>
      <p:ext uri="{BB962C8B-B14F-4D97-AF65-F5344CB8AC3E}">
        <p14:creationId xmlns:p14="http://schemas.microsoft.com/office/powerpoint/2010/main" val="1529727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57AFE8C-CF92-4071-9715-C6B13ACFA100}" type="slidenum">
              <a:rPr kumimoji="0" lang="de-DE" sz="1200" b="0" i="0" u="none" strike="noStrike" kern="1200" cap="none" spc="0" normalizeH="0" baseline="0" noProof="0" smtClean="0">
                <a:ln>
                  <a:noFill/>
                </a:ln>
                <a:solidFill>
                  <a:srgbClr val="000000"/>
                </a:solidFill>
                <a:effectLst/>
                <a:uLnTx/>
                <a:uFillTx/>
                <a:latin typeface="HAW Frutiger Next Regular"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de-DE" sz="1200" b="0" i="0" u="none" strike="noStrike" kern="1200" cap="none" spc="0" normalizeH="0" baseline="0" noProof="0">
              <a:ln>
                <a:noFill/>
              </a:ln>
              <a:solidFill>
                <a:srgbClr val="000000"/>
              </a:solidFill>
              <a:effectLst/>
              <a:uLnTx/>
              <a:uFillTx/>
              <a:latin typeface="HAW Frutiger Next Regular" pitchFamily="2" charset="0"/>
              <a:ea typeface="+mn-ea"/>
              <a:cs typeface="+mn-cs"/>
            </a:endParaRPr>
          </a:p>
        </p:txBody>
      </p:sp>
    </p:spTree>
    <p:extLst>
      <p:ext uri="{BB962C8B-B14F-4D97-AF65-F5344CB8AC3E}">
        <p14:creationId xmlns:p14="http://schemas.microsoft.com/office/powerpoint/2010/main" val="3769277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11</a:t>
            </a:fld>
            <a:endParaRPr lang="de-DE"/>
          </a:p>
        </p:txBody>
      </p:sp>
    </p:spTree>
    <p:extLst>
      <p:ext uri="{BB962C8B-B14F-4D97-AF65-F5344CB8AC3E}">
        <p14:creationId xmlns:p14="http://schemas.microsoft.com/office/powerpoint/2010/main" val="749420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gn="just">
              <a:lnSpc>
                <a:spcPct val="120000"/>
              </a:lnSpc>
              <a:buFont typeface="Arial" panose="020B0604020202020204" pitchFamily="34" charset="0"/>
              <a:buNone/>
            </a:pPr>
            <a:endParaRPr lang="de-DE" sz="1800" dirty="0">
              <a:effectLst/>
              <a:latin typeface="Times New Roman" panose="02020603050405020304" pitchFamily="18" charset="0"/>
            </a:endParaRPr>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12</a:t>
            </a:fld>
            <a:endParaRPr lang="de-DE"/>
          </a:p>
        </p:txBody>
      </p:sp>
    </p:spTree>
    <p:extLst>
      <p:ext uri="{BB962C8B-B14F-4D97-AF65-F5344CB8AC3E}">
        <p14:creationId xmlns:p14="http://schemas.microsoft.com/office/powerpoint/2010/main" val="3020134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lgn="just">
              <a:lnSpc>
                <a:spcPct val="120000"/>
              </a:lnSpc>
              <a:buFont typeface="Arial" panose="020B0604020202020204" pitchFamily="34" charset="0"/>
              <a:buNone/>
            </a:pPr>
            <a:endParaRPr lang="de-DE" dirty="0"/>
          </a:p>
        </p:txBody>
      </p:sp>
      <p:sp>
        <p:nvSpPr>
          <p:cNvPr id="4" name="Foliennummernplatzhalter 3"/>
          <p:cNvSpPr>
            <a:spLocks noGrp="1"/>
          </p:cNvSpPr>
          <p:nvPr>
            <p:ph type="sldNum" sz="quarter" idx="5"/>
          </p:nvPr>
        </p:nvSpPr>
        <p:spPr/>
        <p:txBody>
          <a:bodyPr/>
          <a:lstStyle/>
          <a:p>
            <a:pPr>
              <a:defRPr/>
            </a:pPr>
            <a:fld id="{357AFE8C-CF92-4071-9715-C6B13ACFA100}" type="slidenum">
              <a:rPr lang="de-DE" smtClean="0"/>
              <a:pPr>
                <a:defRPr/>
              </a:pPr>
              <a:t>13</a:t>
            </a:fld>
            <a:endParaRPr lang="de-DE"/>
          </a:p>
        </p:txBody>
      </p:sp>
    </p:spTree>
    <p:extLst>
      <p:ext uri="{BB962C8B-B14F-4D97-AF65-F5344CB8AC3E}">
        <p14:creationId xmlns:p14="http://schemas.microsoft.com/office/powerpoint/2010/main" val="22346019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Line 7"/>
          <p:cNvSpPr>
            <a:spLocks noChangeShapeType="1"/>
          </p:cNvSpPr>
          <p:nvPr userDrawn="1"/>
        </p:nvSpPr>
        <p:spPr bwMode="auto">
          <a:xfrm>
            <a:off x="0" y="1676400"/>
            <a:ext cx="615950" cy="0"/>
          </a:xfrm>
          <a:prstGeom prst="line">
            <a:avLst/>
          </a:prstGeom>
          <a:noFill/>
          <a:ln w="90043">
            <a:solidFill>
              <a:srgbClr val="A3A3A3"/>
            </a:solidFill>
            <a:round/>
            <a:headEnd/>
            <a:tailEnd/>
          </a:ln>
          <a:effectLst/>
        </p:spPr>
        <p:txBody>
          <a:bodyPr wrap="none" anchor="ctr"/>
          <a:lstStyle/>
          <a:p>
            <a:pPr>
              <a:defRPr/>
            </a:pPr>
            <a:endParaRPr lang="en-US"/>
          </a:p>
        </p:txBody>
      </p:sp>
      <p:sp>
        <p:nvSpPr>
          <p:cNvPr id="3" name="Line 8"/>
          <p:cNvSpPr>
            <a:spLocks noChangeShapeType="1"/>
          </p:cNvSpPr>
          <p:nvPr userDrawn="1"/>
        </p:nvSpPr>
        <p:spPr bwMode="auto">
          <a:xfrm>
            <a:off x="615950" y="1676400"/>
            <a:ext cx="8528050" cy="0"/>
          </a:xfrm>
          <a:prstGeom prst="line">
            <a:avLst/>
          </a:prstGeom>
          <a:noFill/>
          <a:ln w="90043">
            <a:solidFill>
              <a:srgbClr val="000070"/>
            </a:solidFill>
            <a:round/>
            <a:headEnd/>
            <a:tailEnd/>
          </a:ln>
          <a:effectLst/>
        </p:spPr>
        <p:txBody>
          <a:bodyPr wrap="none" anchor="ctr"/>
          <a:lstStyle/>
          <a:p>
            <a:pPr>
              <a:defRPr/>
            </a:pPr>
            <a:endParaRPr lang="en-US"/>
          </a:p>
        </p:txBody>
      </p:sp>
      <p:sp>
        <p:nvSpPr>
          <p:cNvPr id="4" name="Text Box 10"/>
          <p:cNvSpPr txBox="1">
            <a:spLocks noChangeArrowheads="1"/>
          </p:cNvSpPr>
          <p:nvPr userDrawn="1"/>
        </p:nvSpPr>
        <p:spPr bwMode="auto">
          <a:xfrm>
            <a:off x="533400" y="1828800"/>
            <a:ext cx="8081963" cy="265113"/>
          </a:xfrm>
          <a:prstGeom prst="rect">
            <a:avLst/>
          </a:prstGeom>
          <a:noFill/>
          <a:ln w="9525">
            <a:noFill/>
            <a:miter lim="800000"/>
            <a:headEnd/>
            <a:tailEnd/>
          </a:ln>
          <a:effectLst/>
        </p:spPr>
        <p:txBody>
          <a:bodyPr lIns="80165" tIns="40083" rIns="80165" bIns="40083">
            <a:spAutoFit/>
          </a:bodyPr>
          <a:lstStyle/>
          <a:p>
            <a:pPr defTabSz="801688">
              <a:spcBef>
                <a:spcPct val="50000"/>
              </a:spcBef>
              <a:defRPr/>
            </a:pPr>
            <a:r>
              <a:rPr lang="de-DE" sz="1200" b="1" dirty="0">
                <a:solidFill>
                  <a:srgbClr val="000000"/>
                </a:solidFill>
                <a:latin typeface="Arial" pitchFamily="34" charset="0"/>
                <a:cs typeface="Arial" pitchFamily="34" charset="0"/>
              </a:rPr>
              <a:t>AIRCRAFT DESIGN AND SYSTEMS GROUP (AERO)</a:t>
            </a:r>
          </a:p>
        </p:txBody>
      </p:sp>
      <p:pic>
        <p:nvPicPr>
          <p:cNvPr id="5" name="Picture 11" descr="logoAero_l"/>
          <p:cNvPicPr>
            <a:picLocks noChangeAspect="1" noChangeArrowheads="1"/>
          </p:cNvPicPr>
          <p:nvPr userDrawn="1"/>
        </p:nvPicPr>
        <p:blipFill>
          <a:blip r:embed="rId2" cstate="print"/>
          <a:srcRect/>
          <a:stretch>
            <a:fillRect/>
          </a:stretch>
        </p:blipFill>
        <p:spPr bwMode="auto">
          <a:xfrm>
            <a:off x="582613" y="333375"/>
            <a:ext cx="1584325" cy="982663"/>
          </a:xfrm>
          <a:prstGeom prst="rect">
            <a:avLst/>
          </a:prstGeom>
          <a:noFill/>
          <a:ln w="9525">
            <a:noFill/>
            <a:miter lim="800000"/>
            <a:headEnd/>
            <a:tailEnd/>
          </a:ln>
        </p:spPr>
      </p:pic>
      <p:sp>
        <p:nvSpPr>
          <p:cNvPr id="6" name="Line 14"/>
          <p:cNvSpPr>
            <a:spLocks noChangeShapeType="1"/>
          </p:cNvSpPr>
          <p:nvPr userDrawn="1"/>
        </p:nvSpPr>
        <p:spPr bwMode="auto">
          <a:xfrm>
            <a:off x="6629400" y="1658938"/>
            <a:ext cx="0" cy="5199062"/>
          </a:xfrm>
          <a:prstGeom prst="line">
            <a:avLst/>
          </a:prstGeom>
          <a:noFill/>
          <a:ln w="25400">
            <a:solidFill>
              <a:srgbClr val="000070"/>
            </a:solidFill>
            <a:round/>
            <a:headEnd/>
            <a:tailEnd/>
          </a:ln>
          <a:effectLst/>
        </p:spPr>
        <p:txBody>
          <a:bodyPr wrap="none" anchor="ctr"/>
          <a:lstStyle/>
          <a:p>
            <a:pPr>
              <a:defRPr/>
            </a:pPr>
            <a:endParaRPr lang="en-US"/>
          </a:p>
        </p:txBody>
      </p:sp>
      <p:grpSp>
        <p:nvGrpSpPr>
          <p:cNvPr id="7" name="Group 11"/>
          <p:cNvGrpSpPr>
            <a:grpSpLocks/>
          </p:cNvGrpSpPr>
          <p:nvPr userDrawn="1"/>
        </p:nvGrpSpPr>
        <p:grpSpPr bwMode="auto">
          <a:xfrm>
            <a:off x="5003800" y="260350"/>
            <a:ext cx="3787775" cy="1146175"/>
            <a:chOff x="5274" y="532"/>
            <a:chExt cx="5964" cy="1804"/>
          </a:xfrm>
        </p:grpSpPr>
        <p:sp>
          <p:nvSpPr>
            <p:cNvPr id="8" name="Text Box 12"/>
            <p:cNvSpPr txBox="1">
              <a:spLocks noChangeArrowheads="1"/>
            </p:cNvSpPr>
            <p:nvPr/>
          </p:nvSpPr>
          <p:spPr bwMode="auto">
            <a:xfrm>
              <a:off x="5274" y="717"/>
              <a:ext cx="5964" cy="1619"/>
            </a:xfrm>
            <a:prstGeom prst="rect">
              <a:avLst/>
            </a:prstGeom>
            <a:solidFill>
              <a:srgbClr val="FFFFFF"/>
            </a:solidFill>
            <a:ln w="9525">
              <a:noFill/>
              <a:miter lim="800000"/>
              <a:headEnd/>
              <a:tailEnd/>
            </a:ln>
          </p:spPr>
          <p:txBody>
            <a:bodyPr lIns="0" tIns="0" rIns="0" bIns="0"/>
            <a:lstStyle/>
            <a:p>
              <a:pPr>
                <a:spcAft>
                  <a:spcPts val="1000"/>
                </a:spcAft>
                <a:defRPr/>
              </a:pPr>
              <a:endParaRPr lang="en-US" sz="1000" dirty="0">
                <a:solidFill>
                  <a:srgbClr val="000080"/>
                </a:solidFill>
                <a:latin typeface="Frutiger Roman" charset="0"/>
              </a:endParaRPr>
            </a:p>
            <a:p>
              <a:pPr>
                <a:spcBef>
                  <a:spcPts val="0"/>
                </a:spcBef>
                <a:spcAft>
                  <a:spcPts val="600"/>
                </a:spcAft>
                <a:defRPr/>
              </a:pPr>
              <a:endParaRPr lang="en-US" sz="1000" dirty="0">
                <a:solidFill>
                  <a:srgbClr val="000080"/>
                </a:solidFill>
                <a:latin typeface="Frutiger Roman" charset="0"/>
              </a:endParaRPr>
            </a:p>
            <a:p>
              <a:pPr>
                <a:spcBef>
                  <a:spcPts val="0"/>
                </a:spcBef>
                <a:spcAft>
                  <a:spcPts val="600"/>
                </a:spcAft>
                <a:defRPr/>
              </a:pPr>
              <a:r>
                <a:rPr lang="en-US" sz="1000" dirty="0">
                  <a:solidFill>
                    <a:srgbClr val="000080"/>
                  </a:solidFill>
                  <a:latin typeface="Frutiger Roman" charset="0"/>
                </a:rPr>
                <a:t>Hochschule für Angewandte Wissenschaften Hamburg</a:t>
              </a:r>
            </a:p>
            <a:p>
              <a:pPr algn="r">
                <a:spcAft>
                  <a:spcPts val="1000"/>
                </a:spcAft>
                <a:defRPr/>
              </a:pPr>
              <a:r>
                <a:rPr lang="en-US" sz="1000" i="1" dirty="0">
                  <a:solidFill>
                    <a:srgbClr val="000080"/>
                  </a:solidFill>
                  <a:latin typeface="Frutiger Roman" charset="0"/>
                </a:rPr>
                <a:t>Hamburg University of Applied Sciences</a:t>
              </a:r>
              <a:endParaRPr lang="en-US" dirty="0"/>
            </a:p>
          </p:txBody>
        </p:sp>
        <p:grpSp>
          <p:nvGrpSpPr>
            <p:cNvPr id="9" name="Group 13"/>
            <p:cNvGrpSpPr>
              <a:grpSpLocks/>
            </p:cNvGrpSpPr>
            <p:nvPr/>
          </p:nvGrpSpPr>
          <p:grpSpPr bwMode="auto">
            <a:xfrm>
              <a:off x="8901" y="546"/>
              <a:ext cx="790" cy="798"/>
              <a:chOff x="3398" y="2893"/>
              <a:chExt cx="1077" cy="1010"/>
            </a:xfrm>
          </p:grpSpPr>
          <p:grpSp>
            <p:nvGrpSpPr>
              <p:cNvPr id="10" name="Group 14"/>
              <p:cNvGrpSpPr>
                <a:grpSpLocks/>
              </p:cNvGrpSpPr>
              <p:nvPr/>
            </p:nvGrpSpPr>
            <p:grpSpPr bwMode="auto">
              <a:xfrm>
                <a:off x="3398" y="2893"/>
                <a:ext cx="1077" cy="143"/>
                <a:chOff x="3398" y="2893"/>
                <a:chExt cx="1077" cy="143"/>
              </a:xfrm>
            </p:grpSpPr>
            <p:sp>
              <p:nvSpPr>
                <p:cNvPr id="20" name="Line 15"/>
                <p:cNvSpPr>
                  <a:spLocks noChangeShapeType="1"/>
                </p:cNvSpPr>
                <p:nvPr/>
              </p:nvSpPr>
              <p:spPr bwMode="auto">
                <a:xfrm>
                  <a:off x="3688" y="3037"/>
                  <a:ext cx="787" cy="0"/>
                </a:xfrm>
                <a:prstGeom prst="line">
                  <a:avLst/>
                </a:prstGeom>
                <a:noFill/>
                <a:ln w="44450">
                  <a:solidFill>
                    <a:srgbClr val="000080"/>
                  </a:solidFill>
                  <a:round/>
                  <a:headEnd/>
                  <a:tailEnd/>
                </a:ln>
              </p:spPr>
              <p:txBody>
                <a:bodyPr/>
                <a:lstStyle/>
                <a:p>
                  <a:pPr>
                    <a:defRPr/>
                  </a:pPr>
                  <a:endParaRPr lang="en-US"/>
                </a:p>
              </p:txBody>
            </p:sp>
            <p:sp>
              <p:nvSpPr>
                <p:cNvPr id="21" name="Line 16"/>
                <p:cNvSpPr>
                  <a:spLocks noChangeShapeType="1"/>
                </p:cNvSpPr>
                <p:nvPr/>
              </p:nvSpPr>
              <p:spPr bwMode="auto">
                <a:xfrm>
                  <a:off x="3398" y="2894"/>
                  <a:ext cx="791" cy="0"/>
                </a:xfrm>
                <a:prstGeom prst="line">
                  <a:avLst/>
                </a:prstGeom>
                <a:noFill/>
                <a:ln w="44450">
                  <a:solidFill>
                    <a:srgbClr val="99CCFF"/>
                  </a:solidFill>
                  <a:round/>
                  <a:headEnd/>
                  <a:tailEnd/>
                </a:ln>
              </p:spPr>
              <p:txBody>
                <a:bodyPr/>
                <a:lstStyle/>
                <a:p>
                  <a:pPr>
                    <a:defRPr/>
                  </a:pPr>
                  <a:endParaRPr lang="en-US"/>
                </a:p>
              </p:txBody>
            </p:sp>
          </p:grpSp>
          <p:grpSp>
            <p:nvGrpSpPr>
              <p:cNvPr id="11" name="Group 17"/>
              <p:cNvGrpSpPr>
                <a:grpSpLocks/>
              </p:cNvGrpSpPr>
              <p:nvPr/>
            </p:nvGrpSpPr>
            <p:grpSpPr bwMode="auto">
              <a:xfrm>
                <a:off x="3398" y="3761"/>
                <a:ext cx="1077" cy="142"/>
                <a:chOff x="3398" y="2892"/>
                <a:chExt cx="1077" cy="142"/>
              </a:xfrm>
            </p:grpSpPr>
            <p:sp>
              <p:nvSpPr>
                <p:cNvPr id="18" name="Line 18"/>
                <p:cNvSpPr>
                  <a:spLocks noChangeShapeType="1"/>
                </p:cNvSpPr>
                <p:nvPr/>
              </p:nvSpPr>
              <p:spPr bwMode="auto">
                <a:xfrm>
                  <a:off x="3688" y="3034"/>
                  <a:ext cx="787" cy="0"/>
                </a:xfrm>
                <a:prstGeom prst="line">
                  <a:avLst/>
                </a:prstGeom>
                <a:noFill/>
                <a:ln w="44450">
                  <a:solidFill>
                    <a:srgbClr val="000080"/>
                  </a:solidFill>
                  <a:round/>
                  <a:headEnd/>
                  <a:tailEnd/>
                </a:ln>
              </p:spPr>
              <p:txBody>
                <a:bodyPr/>
                <a:lstStyle/>
                <a:p>
                  <a:pPr>
                    <a:defRPr/>
                  </a:pPr>
                  <a:endParaRPr lang="en-US"/>
                </a:p>
              </p:txBody>
            </p:sp>
            <p:sp>
              <p:nvSpPr>
                <p:cNvPr id="19" name="Line 19"/>
                <p:cNvSpPr>
                  <a:spLocks noChangeShapeType="1"/>
                </p:cNvSpPr>
                <p:nvPr/>
              </p:nvSpPr>
              <p:spPr bwMode="auto">
                <a:xfrm>
                  <a:off x="3398" y="2892"/>
                  <a:ext cx="791" cy="0"/>
                </a:xfrm>
                <a:prstGeom prst="line">
                  <a:avLst/>
                </a:prstGeom>
                <a:noFill/>
                <a:ln w="44450">
                  <a:solidFill>
                    <a:srgbClr val="99CCFF"/>
                  </a:solidFill>
                  <a:round/>
                  <a:headEnd/>
                  <a:tailEnd/>
                </a:ln>
              </p:spPr>
              <p:txBody>
                <a:bodyPr/>
                <a:lstStyle/>
                <a:p>
                  <a:pPr>
                    <a:defRPr/>
                  </a:pPr>
                  <a:endParaRPr lang="en-US"/>
                </a:p>
              </p:txBody>
            </p:sp>
          </p:grpSp>
          <p:grpSp>
            <p:nvGrpSpPr>
              <p:cNvPr id="12" name="Group 20"/>
              <p:cNvGrpSpPr>
                <a:grpSpLocks/>
              </p:cNvGrpSpPr>
              <p:nvPr/>
            </p:nvGrpSpPr>
            <p:grpSpPr bwMode="auto">
              <a:xfrm>
                <a:off x="3398" y="3479"/>
                <a:ext cx="1077" cy="142"/>
                <a:chOff x="3398" y="2893"/>
                <a:chExt cx="1077" cy="142"/>
              </a:xfrm>
            </p:grpSpPr>
            <p:sp>
              <p:nvSpPr>
                <p:cNvPr id="16" name="Line 21"/>
                <p:cNvSpPr>
                  <a:spLocks noChangeShapeType="1"/>
                </p:cNvSpPr>
                <p:nvPr/>
              </p:nvSpPr>
              <p:spPr bwMode="auto">
                <a:xfrm>
                  <a:off x="3688" y="3036"/>
                  <a:ext cx="787" cy="0"/>
                </a:xfrm>
                <a:prstGeom prst="line">
                  <a:avLst/>
                </a:prstGeom>
                <a:noFill/>
                <a:ln w="44450">
                  <a:solidFill>
                    <a:srgbClr val="000080"/>
                  </a:solidFill>
                  <a:round/>
                  <a:headEnd/>
                  <a:tailEnd/>
                </a:ln>
              </p:spPr>
              <p:txBody>
                <a:bodyPr/>
                <a:lstStyle/>
                <a:p>
                  <a:pPr>
                    <a:defRPr/>
                  </a:pPr>
                  <a:endParaRPr lang="en-US"/>
                </a:p>
              </p:txBody>
            </p:sp>
            <p:sp>
              <p:nvSpPr>
                <p:cNvPr id="17" name="Line 22"/>
                <p:cNvSpPr>
                  <a:spLocks noChangeShapeType="1"/>
                </p:cNvSpPr>
                <p:nvPr/>
              </p:nvSpPr>
              <p:spPr bwMode="auto">
                <a:xfrm>
                  <a:off x="3398" y="2893"/>
                  <a:ext cx="791" cy="0"/>
                </a:xfrm>
                <a:prstGeom prst="line">
                  <a:avLst/>
                </a:prstGeom>
                <a:noFill/>
                <a:ln w="44450">
                  <a:solidFill>
                    <a:srgbClr val="99CCFF"/>
                  </a:solidFill>
                  <a:round/>
                  <a:headEnd/>
                  <a:tailEnd/>
                </a:ln>
              </p:spPr>
              <p:txBody>
                <a:bodyPr/>
                <a:lstStyle/>
                <a:p>
                  <a:pPr>
                    <a:defRPr/>
                  </a:pPr>
                  <a:endParaRPr lang="en-US"/>
                </a:p>
              </p:txBody>
            </p:sp>
          </p:grpSp>
          <p:grpSp>
            <p:nvGrpSpPr>
              <p:cNvPr id="13" name="Group 23"/>
              <p:cNvGrpSpPr>
                <a:grpSpLocks/>
              </p:cNvGrpSpPr>
              <p:nvPr/>
            </p:nvGrpSpPr>
            <p:grpSpPr bwMode="auto">
              <a:xfrm>
                <a:off x="3398" y="3181"/>
                <a:ext cx="1077" cy="140"/>
                <a:chOff x="3398" y="2897"/>
                <a:chExt cx="1077" cy="140"/>
              </a:xfrm>
            </p:grpSpPr>
            <p:sp>
              <p:nvSpPr>
                <p:cNvPr id="14" name="Line 24"/>
                <p:cNvSpPr>
                  <a:spLocks noChangeShapeType="1"/>
                </p:cNvSpPr>
                <p:nvPr/>
              </p:nvSpPr>
              <p:spPr bwMode="auto">
                <a:xfrm>
                  <a:off x="3688" y="3037"/>
                  <a:ext cx="787" cy="0"/>
                </a:xfrm>
                <a:prstGeom prst="line">
                  <a:avLst/>
                </a:prstGeom>
                <a:noFill/>
                <a:ln w="44450">
                  <a:solidFill>
                    <a:srgbClr val="000080"/>
                  </a:solidFill>
                  <a:round/>
                  <a:headEnd/>
                  <a:tailEnd/>
                </a:ln>
              </p:spPr>
              <p:txBody>
                <a:bodyPr/>
                <a:lstStyle/>
                <a:p>
                  <a:pPr>
                    <a:defRPr/>
                  </a:pPr>
                  <a:endParaRPr lang="en-US"/>
                </a:p>
              </p:txBody>
            </p:sp>
            <p:sp>
              <p:nvSpPr>
                <p:cNvPr id="15" name="Line 25"/>
                <p:cNvSpPr>
                  <a:spLocks noChangeShapeType="1"/>
                </p:cNvSpPr>
                <p:nvPr/>
              </p:nvSpPr>
              <p:spPr bwMode="auto">
                <a:xfrm>
                  <a:off x="3398" y="2898"/>
                  <a:ext cx="791" cy="0"/>
                </a:xfrm>
                <a:prstGeom prst="line">
                  <a:avLst/>
                </a:prstGeom>
                <a:noFill/>
                <a:ln w="44450">
                  <a:solidFill>
                    <a:srgbClr val="99CCFF"/>
                  </a:solidFill>
                  <a:round/>
                  <a:headEnd/>
                  <a:tailEnd/>
                </a:ln>
              </p:spPr>
              <p:txBody>
                <a:bodyPr/>
                <a:lstStyle/>
                <a:p>
                  <a:pPr>
                    <a:defRPr/>
                  </a:pPr>
                  <a:endParaRPr lang="en-US"/>
                </a:p>
              </p:txBody>
            </p:sp>
          </p:gr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522288" y="1630363"/>
            <a:ext cx="8226425" cy="447675"/>
          </a:xfrm>
          <a:prstGeom prst="rect">
            <a:avLst/>
          </a:prstGeom>
        </p:spPr>
        <p:txBody>
          <a:bodyPr/>
          <a:lstStyle/>
          <a:p>
            <a:r>
              <a:rPr lang="de-DE"/>
              <a:t>Titelmasterformat durch Klicken bearbeiten</a:t>
            </a:r>
            <a:endParaRPr lang="en-US"/>
          </a:p>
        </p:txBody>
      </p:sp>
      <p:sp>
        <p:nvSpPr>
          <p:cNvPr id="3" name="Vertikaler Textplatzhalter 2"/>
          <p:cNvSpPr>
            <a:spLocks noGrp="1"/>
          </p:cNvSpPr>
          <p:nvPr>
            <p:ph type="body" orient="vert" idx="1"/>
          </p:nvPr>
        </p:nvSpPr>
        <p:spPr>
          <a:xfrm>
            <a:off x="519113" y="2200275"/>
            <a:ext cx="8229600" cy="4108450"/>
          </a:xfrm>
          <a:prstGeom prst="rect">
            <a:avLst/>
          </a:prstGeo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91313" y="1630363"/>
            <a:ext cx="2057400" cy="4678362"/>
          </a:xfrm>
          <a:prstGeom prst="rect">
            <a:avLst/>
          </a:prstGeom>
        </p:spPr>
        <p:txBody>
          <a:bodyPr vert="eaVert"/>
          <a:lstStyle/>
          <a:p>
            <a:r>
              <a:rPr lang="de-DE"/>
              <a:t>Titelmasterformat durch Klicken bearbeiten</a:t>
            </a:r>
            <a:endParaRPr lang="en-US"/>
          </a:p>
        </p:txBody>
      </p:sp>
      <p:sp>
        <p:nvSpPr>
          <p:cNvPr id="3" name="Vertikaler Textplatzhalter 2"/>
          <p:cNvSpPr>
            <a:spLocks noGrp="1"/>
          </p:cNvSpPr>
          <p:nvPr>
            <p:ph type="body" orient="vert" idx="1"/>
          </p:nvPr>
        </p:nvSpPr>
        <p:spPr>
          <a:xfrm>
            <a:off x="519113" y="1630363"/>
            <a:ext cx="6019800" cy="4678362"/>
          </a:xfrm>
          <a:prstGeom prst="rect">
            <a:avLst/>
          </a:prstGeo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22288" y="1630363"/>
            <a:ext cx="8226425" cy="447675"/>
          </a:xfrm>
          <a:prstGeom prst="rect">
            <a:avLst/>
          </a:prstGeom>
        </p:spPr>
        <p:txBody>
          <a:bodyPr/>
          <a:lstStyle/>
          <a:p>
            <a:r>
              <a:rPr lang="de-DE"/>
              <a:t>Titelmasterformat durch Klicken bearbeiten</a:t>
            </a:r>
            <a:endParaRPr lang="en-US"/>
          </a:p>
        </p:txBody>
      </p:sp>
      <p:sp>
        <p:nvSpPr>
          <p:cNvPr id="3" name="Textplatzhalter 2"/>
          <p:cNvSpPr>
            <a:spLocks noGrp="1"/>
          </p:cNvSpPr>
          <p:nvPr>
            <p:ph type="body" sz="half" idx="1"/>
          </p:nvPr>
        </p:nvSpPr>
        <p:spPr>
          <a:xfrm>
            <a:off x="519113" y="2200275"/>
            <a:ext cx="4038600" cy="4108450"/>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4710113" y="2200275"/>
            <a:ext cx="4038600" cy="4108450"/>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19113" y="2200277"/>
            <a:ext cx="8228012" cy="41068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1" y="2130427"/>
            <a:ext cx="7772400" cy="1470025"/>
          </a:xfrm>
        </p:spPr>
        <p:txBody>
          <a:bodyPr/>
          <a:lstStyle/>
          <a:p>
            <a:r>
              <a:rPr lang="es-ES"/>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endParaRPr lang="es-ES_tradnl"/>
          </a:p>
        </p:txBody>
      </p:sp>
    </p:spTree>
    <p:extLst>
      <p:ext uri="{BB962C8B-B14F-4D97-AF65-F5344CB8AC3E}">
        <p14:creationId xmlns:p14="http://schemas.microsoft.com/office/powerpoint/2010/main" val="2221478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Tree>
    <p:extLst>
      <p:ext uri="{BB962C8B-B14F-4D97-AF65-F5344CB8AC3E}">
        <p14:creationId xmlns:p14="http://schemas.microsoft.com/office/powerpoint/2010/main" val="3307591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2"/>
            <a:ext cx="7772400" cy="1362075"/>
          </a:xfrm>
        </p:spPr>
        <p:txBody>
          <a:bodyPr anchor="t"/>
          <a:lstStyle>
            <a:lvl1pPr algn="l">
              <a:defRPr sz="4000" b="1" cap="all"/>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2889242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contenido"/>
          <p:cNvSpPr>
            <a:spLocks noGrp="1"/>
          </p:cNvSpPr>
          <p:nvPr>
            <p:ph sz="half" idx="1"/>
          </p:nvPr>
        </p:nvSpPr>
        <p:spPr>
          <a:xfrm>
            <a:off x="519113" y="2200277"/>
            <a:ext cx="4037012" cy="4106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half" idx="2"/>
          </p:nvPr>
        </p:nvSpPr>
        <p:spPr>
          <a:xfrm>
            <a:off x="4708525" y="2200277"/>
            <a:ext cx="4038600" cy="4106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Tree>
    <p:extLst>
      <p:ext uri="{BB962C8B-B14F-4D97-AF65-F5344CB8AC3E}">
        <p14:creationId xmlns:p14="http://schemas.microsoft.com/office/powerpoint/2010/main" val="7630924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Tree>
    <p:extLst>
      <p:ext uri="{BB962C8B-B14F-4D97-AF65-F5344CB8AC3E}">
        <p14:creationId xmlns:p14="http://schemas.microsoft.com/office/powerpoint/2010/main" val="221938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Tree>
    <p:extLst>
      <p:ext uri="{BB962C8B-B14F-4D97-AF65-F5344CB8AC3E}">
        <p14:creationId xmlns:p14="http://schemas.microsoft.com/office/powerpoint/2010/main" val="3025065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22288" y="1630363"/>
            <a:ext cx="8226425" cy="447675"/>
          </a:xfrm>
          <a:prstGeom prst="rect">
            <a:avLst/>
          </a:prstGeom>
        </p:spPr>
        <p:txBody>
          <a:bodyPr/>
          <a:lstStyle>
            <a:lvl1pPr>
              <a:defRPr>
                <a:latin typeface="Arial" pitchFamily="34" charset="0"/>
                <a:cs typeface="Arial" pitchFamily="34" charset="0"/>
              </a:defRPr>
            </a:lvl1pPr>
          </a:lstStyle>
          <a:p>
            <a:r>
              <a:rPr lang="de-DE" dirty="0"/>
              <a:t>Titelmasterformat durch Klicken bearbeiten</a:t>
            </a:r>
            <a:endParaRPr lang="en-US" dirty="0"/>
          </a:p>
        </p:txBody>
      </p:sp>
      <p:sp>
        <p:nvSpPr>
          <p:cNvPr id="3" name="Inhaltsplatzhalter 2"/>
          <p:cNvSpPr>
            <a:spLocks noGrp="1"/>
          </p:cNvSpPr>
          <p:nvPr>
            <p:ph idx="1"/>
          </p:nvPr>
        </p:nvSpPr>
        <p:spPr>
          <a:xfrm>
            <a:off x="519113" y="2200275"/>
            <a:ext cx="8229600" cy="410845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960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ES_tradnl"/>
          </a:p>
        </p:txBody>
      </p:sp>
      <p:sp>
        <p:nvSpPr>
          <p:cNvPr id="3" name="2 Marcador de contenido"/>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texto"/>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3118683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488983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Tree>
    <p:extLst>
      <p:ext uri="{BB962C8B-B14F-4D97-AF65-F5344CB8AC3E}">
        <p14:creationId xmlns:p14="http://schemas.microsoft.com/office/powerpoint/2010/main" val="29978233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91313" y="1630365"/>
            <a:ext cx="2055812" cy="4676775"/>
          </a:xfrm>
        </p:spPr>
        <p:txBody>
          <a:bodyPr vert="eaVert"/>
          <a:lstStyle/>
          <a:p>
            <a:r>
              <a:rPr lang="es-ES"/>
              <a:t>Haga clic para modificar el estilo de título del patrón</a:t>
            </a:r>
            <a:endParaRPr lang="es-ES_tradnl"/>
          </a:p>
        </p:txBody>
      </p:sp>
      <p:sp>
        <p:nvSpPr>
          <p:cNvPr id="3" name="2 Marcador de texto vertical"/>
          <p:cNvSpPr>
            <a:spLocks noGrp="1"/>
          </p:cNvSpPr>
          <p:nvPr>
            <p:ph type="body" orient="vert" idx="1"/>
          </p:nvPr>
        </p:nvSpPr>
        <p:spPr>
          <a:xfrm>
            <a:off x="519114" y="1630365"/>
            <a:ext cx="6019800" cy="467677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Tree>
    <p:extLst>
      <p:ext uri="{BB962C8B-B14F-4D97-AF65-F5344CB8AC3E}">
        <p14:creationId xmlns:p14="http://schemas.microsoft.com/office/powerpoint/2010/main" val="35274970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22289" y="1630365"/>
            <a:ext cx="8224837" cy="446087"/>
          </a:xfrm>
        </p:spPr>
        <p:txBody>
          <a:bodyPr/>
          <a:lstStyle/>
          <a:p>
            <a:r>
              <a:rPr lang="es-ES"/>
              <a:t>Haga clic para modificar el estilo de título del patrón</a:t>
            </a:r>
            <a:endParaRPr lang="es-ES_tradnl"/>
          </a:p>
        </p:txBody>
      </p:sp>
      <p:sp>
        <p:nvSpPr>
          <p:cNvPr id="3" name="2 Marcador de texto"/>
          <p:cNvSpPr>
            <a:spLocks noGrp="1"/>
          </p:cNvSpPr>
          <p:nvPr>
            <p:ph type="body" sz="half" idx="1"/>
          </p:nvPr>
        </p:nvSpPr>
        <p:spPr>
          <a:xfrm>
            <a:off x="519113" y="2200277"/>
            <a:ext cx="4037012" cy="41068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half" idx="2"/>
          </p:nvPr>
        </p:nvSpPr>
        <p:spPr>
          <a:xfrm>
            <a:off x="4708525" y="2200277"/>
            <a:ext cx="4038600" cy="41068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Tree>
    <p:extLst>
      <p:ext uri="{BB962C8B-B14F-4D97-AF65-F5344CB8AC3E}">
        <p14:creationId xmlns:p14="http://schemas.microsoft.com/office/powerpoint/2010/main" val="13645119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522289" y="1630365"/>
            <a:ext cx="8224837" cy="446087"/>
          </a:xfrm>
        </p:spPr>
        <p:txBody>
          <a:bodyPr/>
          <a:lstStyle/>
          <a:p>
            <a:r>
              <a:rPr lang="es-ES"/>
              <a:t>Haga clic para modificar el estilo de título del patrón</a:t>
            </a:r>
            <a:endParaRPr lang="es-ES_tradnl"/>
          </a:p>
        </p:txBody>
      </p:sp>
      <p:sp>
        <p:nvSpPr>
          <p:cNvPr id="3" name="2 Marcador de texto"/>
          <p:cNvSpPr>
            <a:spLocks noGrp="1"/>
          </p:cNvSpPr>
          <p:nvPr>
            <p:ph type="body" sz="half" idx="1"/>
          </p:nvPr>
        </p:nvSpPr>
        <p:spPr>
          <a:xfrm>
            <a:off x="519113" y="2200277"/>
            <a:ext cx="4037012" cy="410686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4" name="3 Marcador de contenido"/>
          <p:cNvSpPr>
            <a:spLocks noGrp="1"/>
          </p:cNvSpPr>
          <p:nvPr>
            <p:ph sz="quarter" idx="2"/>
          </p:nvPr>
        </p:nvSpPr>
        <p:spPr>
          <a:xfrm>
            <a:off x="4708525" y="2200275"/>
            <a:ext cx="4038600" cy="19764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
        <p:nvSpPr>
          <p:cNvPr id="5" name="4 Marcador de contenido"/>
          <p:cNvSpPr>
            <a:spLocks noGrp="1"/>
          </p:cNvSpPr>
          <p:nvPr>
            <p:ph sz="quarter" idx="3"/>
          </p:nvPr>
        </p:nvSpPr>
        <p:spPr>
          <a:xfrm>
            <a:off x="4708525" y="4329115"/>
            <a:ext cx="4038600" cy="19780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_tradnl"/>
          </a:p>
        </p:txBody>
      </p:sp>
    </p:spTree>
    <p:extLst>
      <p:ext uri="{BB962C8B-B14F-4D97-AF65-F5344CB8AC3E}">
        <p14:creationId xmlns:p14="http://schemas.microsoft.com/office/powerpoint/2010/main" val="13588099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22289" y="1630365"/>
            <a:ext cx="8224837" cy="446087"/>
          </a:xfrm>
        </p:spPr>
        <p:txBody>
          <a:bodyPr/>
          <a:lstStyle/>
          <a:p>
            <a:r>
              <a:rPr lang="de-DE"/>
              <a:t>Titelmasterformat durch Klicken bearbeiten</a:t>
            </a:r>
          </a:p>
        </p:txBody>
      </p:sp>
      <p:sp>
        <p:nvSpPr>
          <p:cNvPr id="3" name="Inhaltsplatzhalter 2"/>
          <p:cNvSpPr>
            <a:spLocks noGrp="1"/>
          </p:cNvSpPr>
          <p:nvPr>
            <p:ph idx="1"/>
          </p:nvPr>
        </p:nvSpPr>
        <p:spPr>
          <a:xfrm>
            <a:off x="519113" y="2200277"/>
            <a:ext cx="8228012" cy="4106863"/>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7000798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519113" y="1630365"/>
            <a:ext cx="8228012" cy="4676775"/>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8653393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00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Titelmasterformat durch Klicken bearbeiten</a:t>
            </a:r>
            <a:endParaRPr lang="en-US"/>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22288" y="1630363"/>
            <a:ext cx="8226425" cy="447675"/>
          </a:xfrm>
          <a:prstGeom prst="rect">
            <a:avLst/>
          </a:prstGeom>
        </p:spPr>
        <p:txBody>
          <a:bodyPr/>
          <a:lstStyle/>
          <a:p>
            <a:r>
              <a:rPr lang="de-DE"/>
              <a:t>Titelmasterformat durch Klicken bearbeiten</a:t>
            </a:r>
            <a:endParaRPr lang="en-US"/>
          </a:p>
        </p:txBody>
      </p:sp>
      <p:sp>
        <p:nvSpPr>
          <p:cNvPr id="3" name="Inhaltsplatzhalter 2"/>
          <p:cNvSpPr>
            <a:spLocks noGrp="1"/>
          </p:cNvSpPr>
          <p:nvPr>
            <p:ph sz="half" idx="1"/>
          </p:nvPr>
        </p:nvSpPr>
        <p:spPr>
          <a:xfrm>
            <a:off x="519113" y="2200275"/>
            <a:ext cx="4038600" cy="41084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p:cNvSpPr>
            <a:spLocks noGrp="1"/>
          </p:cNvSpPr>
          <p:nvPr>
            <p:ph sz="half" idx="2"/>
          </p:nvPr>
        </p:nvSpPr>
        <p:spPr>
          <a:xfrm>
            <a:off x="4710113" y="2200275"/>
            <a:ext cx="4038600" cy="41084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a:t>Titelmasterformat durch Klicken bearbeiten</a:t>
            </a:r>
            <a:endParaRPr lang="en-US"/>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522288" y="1630363"/>
            <a:ext cx="8226425" cy="447675"/>
          </a:xfrm>
          <a:prstGeom prst="rect">
            <a:avLst/>
          </a:prstGeom>
        </p:spPr>
        <p:txBody>
          <a:bodyPr/>
          <a:lstStyle/>
          <a:p>
            <a:r>
              <a:rPr lang="de-DE"/>
              <a:t>Titelmasterformat durch Klicken bearbeiten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a:t>Titelmasterformat durch Klicken bearbeiten</a:t>
            </a:r>
            <a:endParaRPr lang="en-US"/>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a:t>Titelmasterformat durch Klicken bearbeiten</a:t>
            </a:r>
            <a:endParaRPr lang="en-US"/>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image" Target="../media/image2.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6" name="Line 4"/>
          <p:cNvSpPr>
            <a:spLocks noChangeShapeType="1"/>
          </p:cNvSpPr>
          <p:nvPr userDrawn="1"/>
        </p:nvSpPr>
        <p:spPr bwMode="auto">
          <a:xfrm>
            <a:off x="0" y="6381750"/>
            <a:ext cx="615950" cy="0"/>
          </a:xfrm>
          <a:prstGeom prst="line">
            <a:avLst/>
          </a:prstGeom>
          <a:noFill/>
          <a:ln w="19050">
            <a:solidFill>
              <a:schemeClr val="tx1"/>
            </a:solidFill>
            <a:round/>
            <a:headEnd/>
            <a:tailEnd/>
          </a:ln>
          <a:effectLst/>
        </p:spPr>
        <p:txBody>
          <a:bodyPr wrap="none" anchor="ctr"/>
          <a:lstStyle/>
          <a:p>
            <a:pPr>
              <a:defRPr/>
            </a:pPr>
            <a:endParaRPr lang="en-US"/>
          </a:p>
        </p:txBody>
      </p:sp>
      <p:sp>
        <p:nvSpPr>
          <p:cNvPr id="33797" name="Rectangle 5"/>
          <p:cNvSpPr>
            <a:spLocks noChangeArrowheads="1"/>
          </p:cNvSpPr>
          <p:nvPr/>
        </p:nvSpPr>
        <p:spPr bwMode="auto">
          <a:xfrm>
            <a:off x="2700338" y="6427788"/>
            <a:ext cx="3228975" cy="457200"/>
          </a:xfrm>
          <a:prstGeom prst="rect">
            <a:avLst/>
          </a:prstGeom>
          <a:noFill/>
          <a:ln w="9525">
            <a:noFill/>
            <a:miter lim="800000"/>
            <a:headEnd/>
            <a:tailEnd/>
          </a:ln>
          <a:effectLst/>
        </p:spPr>
        <p:txBody>
          <a:bodyPr lIns="91428" tIns="45715" rIns="91428" bIns="45715"/>
          <a:lstStyle/>
          <a:p>
            <a:pPr algn="ctr">
              <a:defRPr/>
            </a:pPr>
            <a:r>
              <a:rPr lang="de-DE" sz="1000" dirty="0">
                <a:solidFill>
                  <a:srgbClr val="000000"/>
                </a:solidFill>
                <a:latin typeface="Arial" pitchFamily="34" charset="0"/>
                <a:cs typeface="Arial" pitchFamily="34" charset="0"/>
              </a:rPr>
              <a:t>SAWE 2024</a:t>
            </a:r>
          </a:p>
          <a:p>
            <a:pPr algn="ctr">
              <a:defRPr/>
            </a:pPr>
            <a:r>
              <a:rPr lang="de-DE" sz="1000" dirty="0">
                <a:solidFill>
                  <a:srgbClr val="000000"/>
                </a:solidFill>
                <a:latin typeface="Arial" pitchFamily="34" charset="0"/>
                <a:cs typeface="Arial" pitchFamily="34" charset="0"/>
              </a:rPr>
              <a:t>Online, 2024-05-22</a:t>
            </a:r>
          </a:p>
        </p:txBody>
      </p:sp>
      <p:pic>
        <p:nvPicPr>
          <p:cNvPr id="3076" name="Picture 6" descr="logoAero_l"/>
          <p:cNvPicPr>
            <a:picLocks noChangeAspect="1" noChangeArrowheads="1"/>
          </p:cNvPicPr>
          <p:nvPr userDrawn="1"/>
        </p:nvPicPr>
        <p:blipFill>
          <a:blip r:embed="rId15" cstate="print"/>
          <a:srcRect/>
          <a:stretch>
            <a:fillRect/>
          </a:stretch>
        </p:blipFill>
        <p:spPr bwMode="auto">
          <a:xfrm>
            <a:off x="8496300" y="6464300"/>
            <a:ext cx="504825" cy="312738"/>
          </a:xfrm>
          <a:prstGeom prst="rect">
            <a:avLst/>
          </a:prstGeom>
          <a:noFill/>
          <a:ln w="9525">
            <a:noFill/>
            <a:miter lim="800000"/>
            <a:headEnd/>
            <a:tailEnd/>
          </a:ln>
        </p:spPr>
      </p:pic>
      <p:sp>
        <p:nvSpPr>
          <p:cNvPr id="33799" name="Rectangle 7"/>
          <p:cNvSpPr>
            <a:spLocks noChangeArrowheads="1"/>
          </p:cNvSpPr>
          <p:nvPr userDrawn="1"/>
        </p:nvSpPr>
        <p:spPr bwMode="auto">
          <a:xfrm>
            <a:off x="395289" y="6427788"/>
            <a:ext cx="2195512" cy="385762"/>
          </a:xfrm>
          <a:prstGeom prst="rect">
            <a:avLst/>
          </a:prstGeom>
          <a:noFill/>
          <a:ln w="9525">
            <a:noFill/>
            <a:miter lim="800000"/>
            <a:headEnd/>
            <a:tailEnd/>
          </a:ln>
          <a:effectLst/>
        </p:spPr>
        <p:txBody>
          <a:bodyPr lIns="91428" tIns="45715" rIns="91428" bIns="45715"/>
          <a:lstStyle/>
          <a:p>
            <a:pPr>
              <a:defRPr/>
            </a:pPr>
            <a:r>
              <a:rPr lang="de-DE" sz="1000" dirty="0">
                <a:solidFill>
                  <a:srgbClr val="000000"/>
                </a:solidFill>
                <a:latin typeface="Arial" pitchFamily="34" charset="0"/>
                <a:cs typeface="Arial" pitchFamily="34" charset="0"/>
              </a:rPr>
              <a:t>Dieter Scholz</a:t>
            </a:r>
          </a:p>
          <a:p>
            <a:pPr>
              <a:defRPr/>
            </a:pPr>
            <a:r>
              <a:rPr lang="en-US" sz="1000" noProof="0" dirty="0">
                <a:solidFill>
                  <a:srgbClr val="000000"/>
                </a:solidFill>
                <a:latin typeface="Arial" pitchFamily="34" charset="0"/>
                <a:cs typeface="Arial" pitchFamily="34" charset="0"/>
              </a:rPr>
              <a:t>Mass Estimation of Folding Wings </a:t>
            </a:r>
            <a:endParaRPr lang="de-DE" sz="1000" noProof="0" dirty="0">
              <a:solidFill>
                <a:srgbClr val="000000"/>
              </a:solidFill>
              <a:latin typeface="Arial" pitchFamily="34" charset="0"/>
              <a:cs typeface="Arial" pitchFamily="34" charset="0"/>
            </a:endParaRPr>
          </a:p>
        </p:txBody>
      </p:sp>
      <p:sp>
        <p:nvSpPr>
          <p:cNvPr id="33804" name="Line 12"/>
          <p:cNvSpPr>
            <a:spLocks noChangeShapeType="1"/>
          </p:cNvSpPr>
          <p:nvPr userDrawn="1"/>
        </p:nvSpPr>
        <p:spPr bwMode="auto">
          <a:xfrm>
            <a:off x="0" y="908050"/>
            <a:ext cx="615950" cy="0"/>
          </a:xfrm>
          <a:prstGeom prst="line">
            <a:avLst/>
          </a:prstGeom>
          <a:noFill/>
          <a:ln w="90043">
            <a:solidFill>
              <a:srgbClr val="A3A3A3"/>
            </a:solidFill>
            <a:round/>
            <a:headEnd/>
            <a:tailEnd/>
          </a:ln>
          <a:effectLst/>
        </p:spPr>
        <p:txBody>
          <a:bodyPr wrap="none" anchor="ctr"/>
          <a:lstStyle/>
          <a:p>
            <a:pPr>
              <a:defRPr/>
            </a:pPr>
            <a:endParaRPr lang="en-US"/>
          </a:p>
        </p:txBody>
      </p:sp>
      <p:sp>
        <p:nvSpPr>
          <p:cNvPr id="33805" name="Line 13"/>
          <p:cNvSpPr>
            <a:spLocks noChangeShapeType="1"/>
          </p:cNvSpPr>
          <p:nvPr userDrawn="1"/>
        </p:nvSpPr>
        <p:spPr bwMode="auto">
          <a:xfrm>
            <a:off x="615950" y="908050"/>
            <a:ext cx="8528050" cy="0"/>
          </a:xfrm>
          <a:prstGeom prst="line">
            <a:avLst/>
          </a:prstGeom>
          <a:noFill/>
          <a:ln w="90043">
            <a:solidFill>
              <a:srgbClr val="000070"/>
            </a:solidFill>
            <a:round/>
            <a:headEnd/>
            <a:tailEnd/>
          </a:ln>
          <a:effectLst/>
        </p:spPr>
        <p:txBody>
          <a:bodyPr wrap="none" anchor="ctr"/>
          <a:lstStyle/>
          <a:p>
            <a:pPr>
              <a:defRPr/>
            </a:pPr>
            <a:endParaRPr lang="en-US"/>
          </a:p>
        </p:txBody>
      </p:sp>
      <p:sp>
        <p:nvSpPr>
          <p:cNvPr id="33807" name="Rectangle 15"/>
          <p:cNvSpPr>
            <a:spLocks noChangeArrowheads="1"/>
          </p:cNvSpPr>
          <p:nvPr/>
        </p:nvSpPr>
        <p:spPr bwMode="auto">
          <a:xfrm>
            <a:off x="5651500" y="6427788"/>
            <a:ext cx="2808288" cy="457200"/>
          </a:xfrm>
          <a:prstGeom prst="rect">
            <a:avLst/>
          </a:prstGeom>
          <a:noFill/>
          <a:ln w="9525">
            <a:noFill/>
            <a:miter lim="800000"/>
            <a:headEnd/>
            <a:tailEnd/>
          </a:ln>
          <a:effectLst/>
        </p:spPr>
        <p:txBody>
          <a:bodyPr lIns="91428" tIns="45715" rIns="91428" bIns="45715"/>
          <a:lstStyle/>
          <a:p>
            <a:pPr algn="r">
              <a:defRPr/>
            </a:pPr>
            <a:r>
              <a:rPr lang="de-DE" sz="1000" dirty="0">
                <a:solidFill>
                  <a:srgbClr val="000000"/>
                </a:solidFill>
                <a:latin typeface="Arial" pitchFamily="34" charset="0"/>
                <a:cs typeface="Arial" pitchFamily="34" charset="0"/>
              </a:rPr>
              <a:t>Page </a:t>
            </a:r>
            <a:fld id="{CBE85A50-B7B8-4500-84F1-059A2D37F430}" type="slidenum">
              <a:rPr lang="de-DE" sz="1000">
                <a:solidFill>
                  <a:srgbClr val="000000"/>
                </a:solidFill>
                <a:latin typeface="Arial" pitchFamily="34" charset="0"/>
                <a:cs typeface="Arial" pitchFamily="34" charset="0"/>
              </a:rPr>
              <a:pPr algn="r">
                <a:defRPr/>
              </a:pPr>
              <a:t>‹Nr.›</a:t>
            </a:fld>
            <a:endParaRPr lang="de-DE" sz="1000" dirty="0">
              <a:solidFill>
                <a:srgbClr val="000000"/>
              </a:solidFill>
              <a:latin typeface="Arial" pitchFamily="34" charset="0"/>
              <a:cs typeface="Arial" pitchFamily="34" charset="0"/>
            </a:endParaRPr>
          </a:p>
          <a:p>
            <a:pPr algn="r">
              <a:defRPr/>
            </a:pPr>
            <a:r>
              <a:rPr lang="de-DE" sz="1000" dirty="0">
                <a:solidFill>
                  <a:srgbClr val="000000"/>
                </a:solidFill>
                <a:latin typeface="Arial" pitchFamily="34" charset="0"/>
                <a:cs typeface="Arial" pitchFamily="34" charset="0"/>
              </a:rPr>
              <a:t>Aircraft Design and Systems Group (AERO)</a:t>
            </a:r>
          </a:p>
        </p:txBody>
      </p:sp>
      <p:sp>
        <p:nvSpPr>
          <p:cNvPr id="33810" name="Line 18"/>
          <p:cNvSpPr>
            <a:spLocks noChangeShapeType="1"/>
          </p:cNvSpPr>
          <p:nvPr userDrawn="1"/>
        </p:nvSpPr>
        <p:spPr bwMode="auto">
          <a:xfrm>
            <a:off x="0" y="6381750"/>
            <a:ext cx="9144000" cy="0"/>
          </a:xfrm>
          <a:prstGeom prst="line">
            <a:avLst/>
          </a:prstGeom>
          <a:noFill/>
          <a:ln w="25400">
            <a:solidFill>
              <a:srgbClr val="000070"/>
            </a:solidFill>
            <a:round/>
            <a:headEnd/>
            <a:tailEnd/>
          </a:ln>
          <a:effectLst/>
        </p:spPr>
        <p:txBody>
          <a:bodyPr wrap="none" anchor="ctr"/>
          <a:lstStyle/>
          <a:p>
            <a:pPr>
              <a:defRPr/>
            </a:pPr>
            <a:endParaRPr lang="en-US"/>
          </a:p>
        </p:txBody>
      </p:sp>
      <p:pic>
        <p:nvPicPr>
          <p:cNvPr id="28" name="Grafik 27" descr="logoHAW_L.png"/>
          <p:cNvPicPr>
            <a:picLocks noChangeAspect="1"/>
          </p:cNvPicPr>
          <p:nvPr userDrawn="1"/>
        </p:nvPicPr>
        <p:blipFill>
          <a:blip r:embed="rId16" cstate="print"/>
          <a:stretch>
            <a:fillRect/>
          </a:stretch>
        </p:blipFill>
        <p:spPr>
          <a:xfrm>
            <a:off x="7184799" y="100410"/>
            <a:ext cx="1809750" cy="663575"/>
          </a:xfrm>
          <a:prstGeom prst="rect">
            <a:avLst/>
          </a:prstGeom>
        </p:spPr>
      </p:pic>
    </p:spTree>
  </p:cSld>
  <p:clrMap bg1="lt1" tx1="dk1" bg2="lt2" tx2="dk2" accent1="accent1" accent2="accent2" accent3="accent3" accent4="accent4" accent5="accent5" accent6="accent6" hlink="hlink" folHlink="folHlink"/>
  <p:sldLayoutIdLst>
    <p:sldLayoutId id="2147483908"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9" r:id="rId13"/>
  </p:sldLayoutIdLst>
  <p:txStyles>
    <p:titleStyle>
      <a:lvl1pPr algn="l" rtl="0" eaLnBrk="0" fontAlgn="base" hangingPunct="0">
        <a:spcBef>
          <a:spcPct val="0"/>
        </a:spcBef>
        <a:spcAft>
          <a:spcPct val="0"/>
        </a:spcAft>
        <a:defRPr sz="1600" b="1">
          <a:solidFill>
            <a:srgbClr val="000000"/>
          </a:solidFill>
          <a:latin typeface="Arial" pitchFamily="34" charset="0"/>
          <a:ea typeface="+mj-ea"/>
          <a:cs typeface="Arial" pitchFamily="34" charset="0"/>
        </a:defRPr>
      </a:lvl1pPr>
      <a:lvl2pPr algn="l" rtl="0" eaLnBrk="0" fontAlgn="base" hangingPunct="0">
        <a:spcBef>
          <a:spcPct val="0"/>
        </a:spcBef>
        <a:spcAft>
          <a:spcPct val="0"/>
        </a:spcAft>
        <a:defRPr sz="1600" b="1">
          <a:solidFill>
            <a:srgbClr val="000000"/>
          </a:solidFill>
          <a:latin typeface="Arial" pitchFamily="34" charset="0"/>
          <a:cs typeface="Arial" pitchFamily="34" charset="0"/>
        </a:defRPr>
      </a:lvl2pPr>
      <a:lvl3pPr algn="l" rtl="0" eaLnBrk="0" fontAlgn="base" hangingPunct="0">
        <a:spcBef>
          <a:spcPct val="0"/>
        </a:spcBef>
        <a:spcAft>
          <a:spcPct val="0"/>
        </a:spcAft>
        <a:defRPr sz="1600" b="1">
          <a:solidFill>
            <a:srgbClr val="000000"/>
          </a:solidFill>
          <a:latin typeface="Arial" pitchFamily="34" charset="0"/>
          <a:cs typeface="Arial" pitchFamily="34" charset="0"/>
        </a:defRPr>
      </a:lvl3pPr>
      <a:lvl4pPr algn="l" rtl="0" eaLnBrk="0" fontAlgn="base" hangingPunct="0">
        <a:spcBef>
          <a:spcPct val="0"/>
        </a:spcBef>
        <a:spcAft>
          <a:spcPct val="0"/>
        </a:spcAft>
        <a:defRPr sz="1600" b="1">
          <a:solidFill>
            <a:srgbClr val="000000"/>
          </a:solidFill>
          <a:latin typeface="Arial" pitchFamily="34" charset="0"/>
          <a:cs typeface="Arial" pitchFamily="34" charset="0"/>
        </a:defRPr>
      </a:lvl4pPr>
      <a:lvl5pPr algn="l" rtl="0" eaLnBrk="0" fontAlgn="base" hangingPunct="0">
        <a:spcBef>
          <a:spcPct val="0"/>
        </a:spcBef>
        <a:spcAft>
          <a:spcPct val="0"/>
        </a:spcAft>
        <a:defRPr sz="1600" b="1">
          <a:solidFill>
            <a:srgbClr val="000000"/>
          </a:solidFill>
          <a:latin typeface="Arial" pitchFamily="34" charset="0"/>
          <a:cs typeface="Arial" pitchFamily="34" charset="0"/>
        </a:defRPr>
      </a:lvl5pPr>
      <a:lvl6pPr marL="457200" algn="l" rtl="0" fontAlgn="base">
        <a:spcBef>
          <a:spcPct val="0"/>
        </a:spcBef>
        <a:spcAft>
          <a:spcPct val="0"/>
        </a:spcAft>
        <a:defRPr sz="1600" b="1">
          <a:solidFill>
            <a:srgbClr val="000000"/>
          </a:solidFill>
          <a:latin typeface="HAW Frutiger Next Regular" pitchFamily="2" charset="0"/>
        </a:defRPr>
      </a:lvl6pPr>
      <a:lvl7pPr marL="914400" algn="l" rtl="0" fontAlgn="base">
        <a:spcBef>
          <a:spcPct val="0"/>
        </a:spcBef>
        <a:spcAft>
          <a:spcPct val="0"/>
        </a:spcAft>
        <a:defRPr sz="1600" b="1">
          <a:solidFill>
            <a:srgbClr val="000000"/>
          </a:solidFill>
          <a:latin typeface="HAW Frutiger Next Regular" pitchFamily="2" charset="0"/>
        </a:defRPr>
      </a:lvl7pPr>
      <a:lvl8pPr marL="1371600" algn="l" rtl="0" fontAlgn="base">
        <a:spcBef>
          <a:spcPct val="0"/>
        </a:spcBef>
        <a:spcAft>
          <a:spcPct val="0"/>
        </a:spcAft>
        <a:defRPr sz="1600" b="1">
          <a:solidFill>
            <a:srgbClr val="000000"/>
          </a:solidFill>
          <a:latin typeface="HAW Frutiger Next Regular" pitchFamily="2" charset="0"/>
        </a:defRPr>
      </a:lvl8pPr>
      <a:lvl9pPr marL="1828800" algn="l" rtl="0" fontAlgn="base">
        <a:spcBef>
          <a:spcPct val="0"/>
        </a:spcBef>
        <a:spcAft>
          <a:spcPct val="0"/>
        </a:spcAft>
        <a:defRPr sz="1600" b="1">
          <a:solidFill>
            <a:srgbClr val="000000"/>
          </a:solidFill>
          <a:latin typeface="HAW Frutiger Next Regular" pitchFamily="2" charset="0"/>
        </a:defRPr>
      </a:lvl9pPr>
    </p:titleStyle>
    <p:bodyStyle>
      <a:lvl1pPr marL="342900" indent="-342900" algn="l" rtl="0" eaLnBrk="0" fontAlgn="base" hangingPunct="0">
        <a:spcBef>
          <a:spcPct val="20000"/>
        </a:spcBef>
        <a:spcAft>
          <a:spcPct val="0"/>
        </a:spcAft>
        <a:buFont typeface="Wingdings" pitchFamily="2" charset="2"/>
        <a:buChar char="§"/>
        <a:defRPr sz="1600">
          <a:solidFill>
            <a:srgbClr val="000000"/>
          </a:solidFill>
          <a:latin typeface="Arial" pitchFamily="34" charset="0"/>
          <a:ea typeface="+mn-ea"/>
          <a:cs typeface="Arial" pitchFamily="34" charset="0"/>
        </a:defRPr>
      </a:lvl1pPr>
      <a:lvl2pPr marL="742950" indent="-285750" algn="l" rtl="0" eaLnBrk="0" fontAlgn="base" hangingPunct="0">
        <a:spcBef>
          <a:spcPct val="20000"/>
        </a:spcBef>
        <a:spcAft>
          <a:spcPct val="0"/>
        </a:spcAft>
        <a:buChar char="–"/>
        <a:defRPr sz="1400">
          <a:solidFill>
            <a:srgbClr val="000000"/>
          </a:solidFill>
          <a:latin typeface="Arial" pitchFamily="34" charset="0"/>
          <a:cs typeface="Arial" pitchFamily="34" charset="0"/>
        </a:defRPr>
      </a:lvl2pPr>
      <a:lvl3pPr marL="1143000" indent="-228600" algn="l" rtl="0" eaLnBrk="0" fontAlgn="base" hangingPunct="0">
        <a:spcBef>
          <a:spcPct val="20000"/>
        </a:spcBef>
        <a:spcAft>
          <a:spcPct val="0"/>
        </a:spcAft>
        <a:buChar char="•"/>
        <a:defRPr sz="1200" b="1">
          <a:solidFill>
            <a:srgbClr val="000000"/>
          </a:solidFill>
          <a:latin typeface="Arial" pitchFamily="34" charset="0"/>
          <a:cs typeface="Arial" pitchFamily="34" charset="0"/>
        </a:defRPr>
      </a:lvl3pPr>
      <a:lvl4pPr marL="1600200" indent="-228600" algn="l" rtl="0" eaLnBrk="0" fontAlgn="base" hangingPunct="0">
        <a:spcBef>
          <a:spcPct val="20000"/>
        </a:spcBef>
        <a:spcAft>
          <a:spcPct val="0"/>
        </a:spcAft>
        <a:buChar char="–"/>
        <a:defRPr sz="1200" b="1">
          <a:solidFill>
            <a:srgbClr val="000000"/>
          </a:solidFill>
          <a:latin typeface="Arial" pitchFamily="34" charset="0"/>
          <a:cs typeface="Arial" pitchFamily="34" charset="0"/>
        </a:defRPr>
      </a:lvl4pPr>
      <a:lvl5pPr marL="2057400" indent="-228600" algn="l" rtl="0" eaLnBrk="0" fontAlgn="base" hangingPunct="0">
        <a:spcBef>
          <a:spcPct val="20000"/>
        </a:spcBef>
        <a:spcAft>
          <a:spcPct val="0"/>
        </a:spcAft>
        <a:buChar char="»"/>
        <a:defRPr sz="1200" b="1">
          <a:solidFill>
            <a:srgbClr val="000000"/>
          </a:solidFill>
          <a:latin typeface="Arial" pitchFamily="34" charset="0"/>
          <a:cs typeface="Arial" pitchFamily="34" charset="0"/>
        </a:defRPr>
      </a:lvl5pPr>
      <a:lvl6pPr marL="2514600" indent="-228600" algn="l" rtl="0" fontAlgn="base">
        <a:spcBef>
          <a:spcPct val="20000"/>
        </a:spcBef>
        <a:spcAft>
          <a:spcPct val="0"/>
        </a:spcAft>
        <a:defRPr sz="1200" b="1">
          <a:solidFill>
            <a:srgbClr val="000000"/>
          </a:solidFill>
          <a:latin typeface="+mn-lt"/>
        </a:defRPr>
      </a:lvl6pPr>
      <a:lvl7pPr marL="2971800" indent="-228600" algn="l" rtl="0" fontAlgn="base">
        <a:spcBef>
          <a:spcPct val="20000"/>
        </a:spcBef>
        <a:spcAft>
          <a:spcPct val="0"/>
        </a:spcAft>
        <a:defRPr sz="1200" b="1">
          <a:solidFill>
            <a:srgbClr val="000000"/>
          </a:solidFill>
          <a:latin typeface="+mn-lt"/>
        </a:defRPr>
      </a:lvl7pPr>
      <a:lvl8pPr marL="3429000" indent="-228600" algn="l" rtl="0" fontAlgn="base">
        <a:spcBef>
          <a:spcPct val="20000"/>
        </a:spcBef>
        <a:spcAft>
          <a:spcPct val="0"/>
        </a:spcAft>
        <a:defRPr sz="1200" b="1">
          <a:solidFill>
            <a:srgbClr val="000000"/>
          </a:solidFill>
          <a:latin typeface="+mn-lt"/>
        </a:defRPr>
      </a:lvl8pPr>
      <a:lvl9pPr marL="3886200" indent="-228600" algn="l" rtl="0" fontAlgn="base">
        <a:spcBef>
          <a:spcPct val="20000"/>
        </a:spcBef>
        <a:spcAft>
          <a:spcPct val="0"/>
        </a:spcAft>
        <a:defRPr sz="1200" b="1">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18" cstate="print"/>
          <a:srcRect/>
          <a:stretch>
            <a:fillRect/>
          </a:stretch>
        </p:blipFill>
        <p:spPr bwMode="auto">
          <a:xfrm>
            <a:off x="8496301" y="6464300"/>
            <a:ext cx="504825" cy="312738"/>
          </a:xfrm>
          <a:prstGeom prst="rect">
            <a:avLst/>
          </a:prstGeom>
          <a:noFill/>
          <a:ln w="9525">
            <a:noFill/>
            <a:round/>
            <a:headEnd/>
            <a:tailEnd/>
          </a:ln>
        </p:spPr>
      </p:pic>
      <p:sp>
        <p:nvSpPr>
          <p:cNvPr id="4101" name="Rectangle 5"/>
          <p:cNvSpPr>
            <a:spLocks noGrp="1" noChangeArrowheads="1"/>
          </p:cNvSpPr>
          <p:nvPr>
            <p:ph type="title"/>
          </p:nvPr>
        </p:nvSpPr>
        <p:spPr bwMode="auto">
          <a:xfrm>
            <a:off x="522289" y="1630365"/>
            <a:ext cx="8224837" cy="446087"/>
          </a:xfrm>
          <a:prstGeom prst="rect">
            <a:avLst/>
          </a:prstGeom>
          <a:noFill/>
          <a:ln w="9525">
            <a:noFill/>
            <a:round/>
            <a:headEnd/>
            <a:tailEnd/>
          </a:ln>
        </p:spPr>
        <p:txBody>
          <a:bodyPr vert="horz" wrap="square" lIns="91440" tIns="45720" rIns="91440" bIns="45720" numCol="1" anchor="ctr" anchorCtr="0" compatLnSpc="1">
            <a:prstTxWarp prst="textNoShape">
              <a:avLst/>
            </a:prstTxWarp>
          </a:bodyPr>
          <a:lstStyle/>
          <a:p>
            <a:pPr lvl="0"/>
            <a:r>
              <a:rPr lang="en-GB"/>
              <a:t>Klicken Sie, um das Format des Titeltextes zu bearbeiten</a:t>
            </a:r>
          </a:p>
        </p:txBody>
      </p:sp>
      <p:sp>
        <p:nvSpPr>
          <p:cNvPr id="3" name="Line 6"/>
          <p:cNvSpPr>
            <a:spLocks noChangeShapeType="1"/>
          </p:cNvSpPr>
          <p:nvPr/>
        </p:nvSpPr>
        <p:spPr bwMode="auto">
          <a:xfrm>
            <a:off x="1" y="755650"/>
            <a:ext cx="638175" cy="0"/>
          </a:xfrm>
          <a:prstGeom prst="line">
            <a:avLst/>
          </a:prstGeom>
          <a:noFill/>
          <a:ln w="90000">
            <a:solidFill>
              <a:srgbClr val="A3A3A3"/>
            </a:solidFill>
            <a:miter lim="800000"/>
            <a:headEnd/>
            <a:tailEnd/>
          </a:ln>
          <a:effectLst/>
        </p:spPr>
        <p:txBody>
          <a:bodyPr/>
          <a:lstStyle/>
          <a:p>
            <a:pPr eaLnBrk="0" hangingPunct="0">
              <a:buClr>
                <a:srgbClr val="000000"/>
              </a:buClr>
              <a:buSzPct val="100000"/>
              <a:buFont typeface="Times New Roman" pitchFamily="18" charset="0"/>
              <a:buNone/>
              <a:defRPr/>
            </a:pPr>
            <a:endParaRPr lang="es-ES_tradnl">
              <a:latin typeface="HAW Frutiger Next Regular" pitchFamily="2" charset="0"/>
              <a:cs typeface="+mn-cs"/>
            </a:endParaRPr>
          </a:p>
        </p:txBody>
      </p:sp>
      <p:sp>
        <p:nvSpPr>
          <p:cNvPr id="1031" name="Line 7"/>
          <p:cNvSpPr>
            <a:spLocks noChangeShapeType="1"/>
          </p:cNvSpPr>
          <p:nvPr/>
        </p:nvSpPr>
        <p:spPr bwMode="auto">
          <a:xfrm>
            <a:off x="615950" y="755650"/>
            <a:ext cx="8528050" cy="1588"/>
          </a:xfrm>
          <a:prstGeom prst="line">
            <a:avLst/>
          </a:prstGeom>
          <a:noFill/>
          <a:ln w="90000">
            <a:solidFill>
              <a:srgbClr val="000070"/>
            </a:solidFill>
            <a:miter lim="800000"/>
            <a:headEnd/>
            <a:tailEnd/>
          </a:ln>
          <a:effectLst/>
        </p:spPr>
        <p:txBody>
          <a:bodyPr/>
          <a:lstStyle/>
          <a:p>
            <a:pPr eaLnBrk="0" hangingPunct="0">
              <a:buClr>
                <a:srgbClr val="000000"/>
              </a:buClr>
              <a:buSzPct val="100000"/>
              <a:buFont typeface="Times New Roman" pitchFamily="18" charset="0"/>
              <a:buNone/>
              <a:defRPr/>
            </a:pPr>
            <a:endParaRPr lang="es-ES_tradnl">
              <a:latin typeface="HAW Frutiger Next Regular" pitchFamily="2" charset="0"/>
              <a:cs typeface="+mn-cs"/>
            </a:endParaRPr>
          </a:p>
        </p:txBody>
      </p:sp>
      <p:sp>
        <p:nvSpPr>
          <p:cNvPr id="4" name="Rectangle 9"/>
          <p:cNvSpPr>
            <a:spLocks noChangeArrowheads="1"/>
          </p:cNvSpPr>
          <p:nvPr/>
        </p:nvSpPr>
        <p:spPr bwMode="auto">
          <a:xfrm>
            <a:off x="5651500" y="6411913"/>
            <a:ext cx="2808288" cy="457200"/>
          </a:xfrm>
          <a:prstGeom prst="rect">
            <a:avLst/>
          </a:prstGeom>
          <a:noFill/>
          <a:ln w="9525">
            <a:noFill/>
            <a:round/>
            <a:headEnd/>
            <a:tailEnd/>
          </a:ln>
          <a:effectLst/>
        </p:spPr>
        <p:txBody>
          <a:bodyPr/>
          <a:lstStyle/>
          <a:p>
            <a:pPr algn="r" eaLnBrk="0" hangingPunct="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dirty="0">
                <a:solidFill>
                  <a:srgbClr val="000000"/>
                </a:solidFill>
                <a:latin typeface="Arial" charset="0"/>
                <a:cs typeface="Arial" charset="0"/>
              </a:rPr>
              <a:t>Slide </a:t>
            </a:r>
            <a:fld id="{98C8275A-E7DD-4528-9B47-13176ED69DF7}" type="slidenum">
              <a:rPr lang="en-US" sz="1000">
                <a:solidFill>
                  <a:srgbClr val="000000"/>
                </a:solidFill>
                <a:latin typeface="Arial" charset="0"/>
                <a:cs typeface="Arial" charset="0"/>
              </a:rPr>
              <a:pPr algn="r" eaLnBrk="0" hangingPunct="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‹Nr.›</a:t>
            </a:fld>
            <a:endParaRPr lang="en-US" sz="1000" dirty="0">
              <a:solidFill>
                <a:srgbClr val="000000"/>
              </a:solidFill>
              <a:latin typeface="Arial" charset="0"/>
              <a:cs typeface="Arial" charset="0"/>
            </a:endParaRPr>
          </a:p>
          <a:p>
            <a:pPr algn="r" eaLnBrk="0" hangingPunct="0">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dirty="0">
                <a:solidFill>
                  <a:srgbClr val="000000"/>
                </a:solidFill>
                <a:latin typeface="Arial" charset="0"/>
                <a:cs typeface="Arial" charset="0"/>
              </a:rPr>
              <a:t>Aircraft Design and Systems Group (AERO)</a:t>
            </a:r>
          </a:p>
        </p:txBody>
      </p:sp>
      <p:sp>
        <p:nvSpPr>
          <p:cNvPr id="4105" name="Rectangle 10"/>
          <p:cNvSpPr>
            <a:spLocks noGrp="1" noChangeArrowheads="1"/>
          </p:cNvSpPr>
          <p:nvPr>
            <p:ph type="body" idx="1"/>
          </p:nvPr>
        </p:nvSpPr>
        <p:spPr bwMode="auto">
          <a:xfrm>
            <a:off x="519113" y="2200277"/>
            <a:ext cx="8228012" cy="4106863"/>
          </a:xfrm>
          <a:prstGeom prst="rect">
            <a:avLst/>
          </a:prstGeom>
          <a:noFill/>
          <a:ln w="9525">
            <a:noFill/>
            <a:round/>
            <a:headEnd/>
            <a:tailEnd/>
          </a:ln>
        </p:spPr>
        <p:txBody>
          <a:bodyPr vert="horz" wrap="square" lIns="90000" tIns="46800" rIns="90000" bIns="46800" numCol="1" anchor="t" anchorCtr="0" compatLnSpc="1">
            <a:prstTxWarp prst="textNoShape">
              <a:avLst/>
            </a:prstTxWarp>
          </a:bodyPr>
          <a:lstStyle/>
          <a:p>
            <a:pPr lvl="0"/>
            <a:r>
              <a:rPr lang="en-GB" dirty="0" err="1"/>
              <a:t>Klicken</a:t>
            </a:r>
            <a:r>
              <a:rPr lang="en-GB" dirty="0"/>
              <a:t> </a:t>
            </a:r>
            <a:r>
              <a:rPr lang="en-GB" dirty="0" err="1"/>
              <a:t>Sie</a:t>
            </a:r>
            <a:r>
              <a:rPr lang="en-GB" dirty="0"/>
              <a:t>, um die </a:t>
            </a:r>
            <a:r>
              <a:rPr lang="en-GB" dirty="0" err="1"/>
              <a:t>Formate</a:t>
            </a:r>
            <a:r>
              <a:rPr lang="en-GB" dirty="0"/>
              <a:t> des </a:t>
            </a:r>
            <a:r>
              <a:rPr lang="en-GB" dirty="0" err="1"/>
              <a:t>Gliederungstextes</a:t>
            </a:r>
            <a:r>
              <a:rPr lang="en-GB" dirty="0"/>
              <a:t> </a:t>
            </a:r>
            <a:r>
              <a:rPr lang="en-GB" dirty="0" err="1"/>
              <a:t>zu</a:t>
            </a:r>
            <a:r>
              <a:rPr lang="en-GB" dirty="0"/>
              <a:t> </a:t>
            </a:r>
            <a:r>
              <a:rPr lang="en-GB" dirty="0" err="1"/>
              <a:t>bearbeiten</a:t>
            </a:r>
            <a:endParaRPr lang="en-GB" dirty="0"/>
          </a:p>
          <a:p>
            <a:pPr lvl="1"/>
            <a:r>
              <a:rPr lang="en-GB" dirty="0" err="1"/>
              <a:t>Zweite</a:t>
            </a:r>
            <a:r>
              <a:rPr lang="en-GB" dirty="0"/>
              <a:t> </a:t>
            </a:r>
            <a:r>
              <a:rPr lang="en-GB" dirty="0" err="1"/>
              <a:t>Gliederungsebene</a:t>
            </a:r>
            <a:endParaRPr lang="en-GB" dirty="0"/>
          </a:p>
          <a:p>
            <a:pPr lvl="2"/>
            <a:r>
              <a:rPr lang="en-GB" dirty="0" err="1"/>
              <a:t>Dritte</a:t>
            </a:r>
            <a:r>
              <a:rPr lang="en-GB" dirty="0"/>
              <a:t> </a:t>
            </a:r>
            <a:r>
              <a:rPr lang="en-GB" dirty="0" err="1"/>
              <a:t>Gliederungsebene</a:t>
            </a:r>
            <a:endParaRPr lang="en-GB" dirty="0"/>
          </a:p>
          <a:p>
            <a:pPr lvl="3"/>
            <a:r>
              <a:rPr lang="en-GB" dirty="0" err="1"/>
              <a:t>Vierte</a:t>
            </a:r>
            <a:r>
              <a:rPr lang="en-GB" dirty="0"/>
              <a:t> </a:t>
            </a:r>
            <a:r>
              <a:rPr lang="en-GB" dirty="0" err="1"/>
              <a:t>Gliederungsebene</a:t>
            </a:r>
            <a:endParaRPr lang="en-GB" dirty="0"/>
          </a:p>
          <a:p>
            <a:pPr lvl="4"/>
            <a:r>
              <a:rPr lang="en-GB" dirty="0" err="1"/>
              <a:t>Fünfte</a:t>
            </a:r>
            <a:r>
              <a:rPr lang="en-GB" dirty="0"/>
              <a:t> </a:t>
            </a:r>
            <a:r>
              <a:rPr lang="en-GB" dirty="0" err="1"/>
              <a:t>Gliederungsebene</a:t>
            </a:r>
            <a:endParaRPr lang="en-GB" dirty="0"/>
          </a:p>
          <a:p>
            <a:pPr lvl="4"/>
            <a:r>
              <a:rPr lang="en-GB" dirty="0" err="1"/>
              <a:t>Sechste</a:t>
            </a:r>
            <a:r>
              <a:rPr lang="en-GB" dirty="0"/>
              <a:t> </a:t>
            </a:r>
            <a:r>
              <a:rPr lang="en-GB" dirty="0" err="1"/>
              <a:t>Gliederungsebene</a:t>
            </a:r>
            <a:endParaRPr lang="en-GB" dirty="0"/>
          </a:p>
          <a:p>
            <a:pPr lvl="4"/>
            <a:r>
              <a:rPr lang="en-GB" dirty="0" err="1"/>
              <a:t>Siebente</a:t>
            </a:r>
            <a:r>
              <a:rPr lang="en-GB" dirty="0"/>
              <a:t> </a:t>
            </a:r>
            <a:r>
              <a:rPr lang="en-GB" dirty="0" err="1"/>
              <a:t>Gliederungsebene</a:t>
            </a:r>
            <a:endParaRPr lang="en-GB" dirty="0"/>
          </a:p>
          <a:p>
            <a:pPr lvl="4"/>
            <a:r>
              <a:rPr lang="en-GB" dirty="0" err="1"/>
              <a:t>Achte</a:t>
            </a:r>
            <a:r>
              <a:rPr lang="en-GB" dirty="0"/>
              <a:t> </a:t>
            </a:r>
            <a:r>
              <a:rPr lang="en-GB" dirty="0" err="1"/>
              <a:t>Gliederungsebene</a:t>
            </a:r>
            <a:endParaRPr lang="en-GB" dirty="0"/>
          </a:p>
          <a:p>
            <a:pPr lvl="4"/>
            <a:r>
              <a:rPr lang="en-GB" dirty="0" err="1"/>
              <a:t>Neunte</a:t>
            </a:r>
            <a:r>
              <a:rPr lang="en-GB" dirty="0"/>
              <a:t> </a:t>
            </a:r>
            <a:r>
              <a:rPr lang="en-GB" dirty="0" err="1"/>
              <a:t>Gliederungsebene</a:t>
            </a:r>
            <a:endParaRPr lang="en-GB" dirty="0"/>
          </a:p>
        </p:txBody>
      </p:sp>
      <p:sp>
        <p:nvSpPr>
          <p:cNvPr id="5" name="Line 11"/>
          <p:cNvSpPr>
            <a:spLocks noChangeShapeType="1"/>
          </p:cNvSpPr>
          <p:nvPr/>
        </p:nvSpPr>
        <p:spPr bwMode="auto">
          <a:xfrm flipV="1">
            <a:off x="0" y="6362702"/>
            <a:ext cx="9144000" cy="3175"/>
          </a:xfrm>
          <a:prstGeom prst="line">
            <a:avLst/>
          </a:prstGeom>
          <a:noFill/>
          <a:ln w="25560">
            <a:solidFill>
              <a:srgbClr val="000070"/>
            </a:solidFill>
            <a:miter lim="800000"/>
            <a:headEnd/>
            <a:tailEnd/>
          </a:ln>
          <a:effectLst/>
        </p:spPr>
        <p:txBody>
          <a:bodyPr/>
          <a:lstStyle/>
          <a:p>
            <a:pPr eaLnBrk="0" hangingPunct="0">
              <a:buClr>
                <a:srgbClr val="000000"/>
              </a:buClr>
              <a:buSzPct val="100000"/>
              <a:buFont typeface="Times New Roman" pitchFamily="18" charset="0"/>
              <a:buNone/>
              <a:defRPr/>
            </a:pPr>
            <a:endParaRPr lang="es-ES_tradnl">
              <a:latin typeface="HAW Frutiger Next Regular" pitchFamily="2" charset="0"/>
              <a:cs typeface="+mn-cs"/>
            </a:endParaRPr>
          </a:p>
        </p:txBody>
      </p:sp>
      <p:pic>
        <p:nvPicPr>
          <p:cNvPr id="30" name="Grafik 29" descr="logoHAW_L.png"/>
          <p:cNvPicPr>
            <a:picLocks noChangeAspect="1"/>
          </p:cNvPicPr>
          <p:nvPr userDrawn="1"/>
        </p:nvPicPr>
        <p:blipFill>
          <a:blip r:embed="rId19" cstate="print"/>
          <a:stretch>
            <a:fillRect/>
          </a:stretch>
        </p:blipFill>
        <p:spPr>
          <a:xfrm>
            <a:off x="7041924" y="24210"/>
            <a:ext cx="1809750" cy="663575"/>
          </a:xfrm>
          <a:prstGeom prst="rect">
            <a:avLst/>
          </a:prstGeom>
        </p:spPr>
      </p:pic>
      <p:sp>
        <p:nvSpPr>
          <p:cNvPr id="2" name="Rectangle 5">
            <a:extLst>
              <a:ext uri="{FF2B5EF4-FFF2-40B4-BE49-F238E27FC236}">
                <a16:creationId xmlns:a16="http://schemas.microsoft.com/office/drawing/2014/main" id="{B62AF6D6-38A7-6A09-D0E0-EC3834CC0F52}"/>
              </a:ext>
            </a:extLst>
          </p:cNvPr>
          <p:cNvSpPr>
            <a:spLocks noChangeArrowheads="1"/>
          </p:cNvSpPr>
          <p:nvPr userDrawn="1"/>
        </p:nvSpPr>
        <p:spPr bwMode="auto">
          <a:xfrm>
            <a:off x="2700338" y="6427788"/>
            <a:ext cx="3228975" cy="457200"/>
          </a:xfrm>
          <a:prstGeom prst="rect">
            <a:avLst/>
          </a:prstGeom>
          <a:noFill/>
          <a:ln w="9525">
            <a:noFill/>
            <a:miter lim="800000"/>
            <a:headEnd/>
            <a:tailEnd/>
          </a:ln>
          <a:effectLst/>
        </p:spPr>
        <p:txBody>
          <a:bodyPr lIns="91428" tIns="45715" rIns="91428" bIns="45715"/>
          <a:lstStyle/>
          <a:p>
            <a:pPr algn="ctr">
              <a:defRPr/>
            </a:pPr>
            <a:r>
              <a:rPr lang="de-DE" sz="1000" dirty="0">
                <a:solidFill>
                  <a:srgbClr val="000000"/>
                </a:solidFill>
                <a:latin typeface="Arial" pitchFamily="34" charset="0"/>
                <a:cs typeface="Arial" pitchFamily="34" charset="0"/>
              </a:rPr>
              <a:t>SAWE 2024</a:t>
            </a:r>
          </a:p>
          <a:p>
            <a:pPr algn="ctr">
              <a:defRPr/>
            </a:pPr>
            <a:r>
              <a:rPr lang="de-DE" sz="1000" dirty="0">
                <a:solidFill>
                  <a:srgbClr val="000000"/>
                </a:solidFill>
                <a:latin typeface="Arial" pitchFamily="34" charset="0"/>
                <a:cs typeface="Arial" pitchFamily="34" charset="0"/>
              </a:rPr>
              <a:t>Online, 2024-05-22</a:t>
            </a:r>
          </a:p>
        </p:txBody>
      </p:sp>
      <p:sp>
        <p:nvSpPr>
          <p:cNvPr id="6" name="Rectangle 7">
            <a:extLst>
              <a:ext uri="{FF2B5EF4-FFF2-40B4-BE49-F238E27FC236}">
                <a16:creationId xmlns:a16="http://schemas.microsoft.com/office/drawing/2014/main" id="{30E92DBF-0DF2-8DFF-A51F-C27F95E07D57}"/>
              </a:ext>
            </a:extLst>
          </p:cNvPr>
          <p:cNvSpPr>
            <a:spLocks noChangeArrowheads="1"/>
          </p:cNvSpPr>
          <p:nvPr userDrawn="1"/>
        </p:nvSpPr>
        <p:spPr bwMode="auto">
          <a:xfrm>
            <a:off x="395289" y="6427788"/>
            <a:ext cx="2195512" cy="385762"/>
          </a:xfrm>
          <a:prstGeom prst="rect">
            <a:avLst/>
          </a:prstGeom>
          <a:noFill/>
          <a:ln w="9525">
            <a:noFill/>
            <a:miter lim="800000"/>
            <a:headEnd/>
            <a:tailEnd/>
          </a:ln>
          <a:effectLst/>
        </p:spPr>
        <p:txBody>
          <a:bodyPr lIns="91428" tIns="45715" rIns="91428" bIns="45715"/>
          <a:lstStyle/>
          <a:p>
            <a:pPr>
              <a:defRPr/>
            </a:pPr>
            <a:r>
              <a:rPr lang="de-DE" sz="1000" dirty="0">
                <a:solidFill>
                  <a:srgbClr val="000000"/>
                </a:solidFill>
                <a:latin typeface="Arial" pitchFamily="34" charset="0"/>
                <a:cs typeface="Arial" pitchFamily="34" charset="0"/>
              </a:rPr>
              <a:t>Dieter Scholz</a:t>
            </a:r>
          </a:p>
          <a:p>
            <a:pPr>
              <a:defRPr/>
            </a:pPr>
            <a:r>
              <a:rPr lang="en-US" sz="1000" noProof="0" dirty="0">
                <a:solidFill>
                  <a:srgbClr val="000000"/>
                </a:solidFill>
                <a:latin typeface="Arial" pitchFamily="34" charset="0"/>
                <a:cs typeface="Arial" pitchFamily="34" charset="0"/>
              </a:rPr>
              <a:t>Mass Estimation of Folding Wings </a:t>
            </a:r>
            <a:endParaRPr lang="de-DE" sz="1000" noProof="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292812989"/>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Lst>
  <p:txStyles>
    <p:titleStyle>
      <a:lvl1pPr algn="l" defTabSz="449263" rtl="0" eaLnBrk="0" fontAlgn="base" hangingPunct="0">
        <a:spcBef>
          <a:spcPct val="0"/>
        </a:spcBef>
        <a:spcAft>
          <a:spcPct val="0"/>
        </a:spcAft>
        <a:buClr>
          <a:srgbClr val="000000"/>
        </a:buClr>
        <a:buSzPct val="100000"/>
        <a:buFont typeface="Times New Roman" pitchFamily="18" charset="0"/>
        <a:defRPr sz="1600" b="1">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1600" b="1">
          <a:solidFill>
            <a:srgbClr val="000000"/>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1600" b="1">
          <a:solidFill>
            <a:srgbClr val="000000"/>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1600" b="1">
          <a:solidFill>
            <a:srgbClr val="000000"/>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1600" b="1">
          <a:solidFill>
            <a:srgbClr val="000000"/>
          </a:solidFill>
          <a:latin typeface="Arial" charset="0"/>
        </a:defRPr>
      </a:lvl5pPr>
      <a:lvl6pPr marL="2514600" indent="-228600" algn="l" defTabSz="449263" rtl="0" fontAlgn="base">
        <a:spcBef>
          <a:spcPct val="0"/>
        </a:spcBef>
        <a:spcAft>
          <a:spcPct val="0"/>
        </a:spcAft>
        <a:buClr>
          <a:srgbClr val="000000"/>
        </a:buClr>
        <a:buSzPct val="100000"/>
        <a:buFont typeface="Times New Roman" pitchFamily="18" charset="0"/>
        <a:defRPr sz="1600" b="1">
          <a:solidFill>
            <a:srgbClr val="000000"/>
          </a:solidFill>
          <a:latin typeface="Arial" charset="0"/>
        </a:defRPr>
      </a:lvl6pPr>
      <a:lvl7pPr marL="2971800" indent="-228600" algn="l" defTabSz="449263" rtl="0" fontAlgn="base">
        <a:spcBef>
          <a:spcPct val="0"/>
        </a:spcBef>
        <a:spcAft>
          <a:spcPct val="0"/>
        </a:spcAft>
        <a:buClr>
          <a:srgbClr val="000000"/>
        </a:buClr>
        <a:buSzPct val="100000"/>
        <a:buFont typeface="Times New Roman" pitchFamily="18" charset="0"/>
        <a:defRPr sz="1600" b="1">
          <a:solidFill>
            <a:srgbClr val="000000"/>
          </a:solidFill>
          <a:latin typeface="Arial" charset="0"/>
        </a:defRPr>
      </a:lvl7pPr>
      <a:lvl8pPr marL="3429000" indent="-228600" algn="l" defTabSz="449263" rtl="0" fontAlgn="base">
        <a:spcBef>
          <a:spcPct val="0"/>
        </a:spcBef>
        <a:spcAft>
          <a:spcPct val="0"/>
        </a:spcAft>
        <a:buClr>
          <a:srgbClr val="000000"/>
        </a:buClr>
        <a:buSzPct val="100000"/>
        <a:buFont typeface="Times New Roman" pitchFamily="18" charset="0"/>
        <a:defRPr sz="1600" b="1">
          <a:solidFill>
            <a:srgbClr val="000000"/>
          </a:solidFill>
          <a:latin typeface="Arial" charset="0"/>
        </a:defRPr>
      </a:lvl8pPr>
      <a:lvl9pPr marL="3886200" indent="-228600" algn="l" defTabSz="449263" rtl="0" fontAlgn="base">
        <a:spcBef>
          <a:spcPct val="0"/>
        </a:spcBef>
        <a:spcAft>
          <a:spcPct val="0"/>
        </a:spcAft>
        <a:buClr>
          <a:srgbClr val="000000"/>
        </a:buClr>
        <a:buSzPct val="100000"/>
        <a:buFont typeface="Times New Roman" pitchFamily="18" charset="0"/>
        <a:defRPr sz="1600" b="1">
          <a:solidFill>
            <a:srgbClr val="000000"/>
          </a:solidFill>
          <a:latin typeface="Arial" charset="0"/>
        </a:defRPr>
      </a:lvl9pPr>
    </p:titleStyle>
    <p:bodyStyle>
      <a:lvl1pPr marL="342900" indent="-342900" algn="l" defTabSz="449263" rtl="0" eaLnBrk="0" fontAlgn="base" hangingPunct="0">
        <a:spcBef>
          <a:spcPts val="400"/>
        </a:spcBef>
        <a:spcAft>
          <a:spcPct val="0"/>
        </a:spcAft>
        <a:buClr>
          <a:srgbClr val="000000"/>
        </a:buClr>
        <a:buSzPct val="100000"/>
        <a:buFont typeface="Times New Roman" pitchFamily="18" charset="0"/>
        <a:buChar char="•"/>
        <a:defRPr sz="1600">
          <a:solidFill>
            <a:srgbClr val="000000"/>
          </a:solidFill>
          <a:latin typeface="+mn-lt"/>
          <a:ea typeface="+mn-ea"/>
          <a:cs typeface="+mn-cs"/>
        </a:defRPr>
      </a:lvl1pPr>
      <a:lvl2pPr marL="742950" indent="-285750" algn="l" defTabSz="449263" rtl="0" eaLnBrk="0" fontAlgn="base" hangingPunct="0">
        <a:spcBef>
          <a:spcPts val="350"/>
        </a:spcBef>
        <a:spcAft>
          <a:spcPct val="0"/>
        </a:spcAft>
        <a:buClr>
          <a:srgbClr val="000000"/>
        </a:buClr>
        <a:buSzPct val="100000"/>
        <a:buFont typeface="Times New Roman" pitchFamily="18" charset="0"/>
        <a:buChar char="–"/>
        <a:defRPr sz="1400">
          <a:solidFill>
            <a:srgbClr val="000000"/>
          </a:solidFill>
          <a:latin typeface="+mn-lt"/>
        </a:defRPr>
      </a:lvl2pPr>
      <a:lvl3pPr marL="1143000" indent="-228600" algn="l" defTabSz="449263" rtl="0" eaLnBrk="0" fontAlgn="base" hangingPunct="0">
        <a:spcBef>
          <a:spcPts val="300"/>
        </a:spcBef>
        <a:spcAft>
          <a:spcPct val="0"/>
        </a:spcAft>
        <a:buClr>
          <a:srgbClr val="000000"/>
        </a:buClr>
        <a:buSzPct val="100000"/>
        <a:buFont typeface="Times New Roman" pitchFamily="18" charset="0"/>
        <a:buChar char="•"/>
        <a:defRPr sz="1200" b="1">
          <a:solidFill>
            <a:srgbClr val="000000"/>
          </a:solidFill>
          <a:latin typeface="+mn-lt"/>
        </a:defRPr>
      </a:lvl3pPr>
      <a:lvl4pPr marL="1600200" indent="-228600" algn="l" defTabSz="449263" rtl="0" eaLnBrk="0" fontAlgn="base" hangingPunct="0">
        <a:spcBef>
          <a:spcPts val="300"/>
        </a:spcBef>
        <a:spcAft>
          <a:spcPct val="0"/>
        </a:spcAft>
        <a:buClr>
          <a:srgbClr val="000000"/>
        </a:buClr>
        <a:buSzPct val="100000"/>
        <a:buFont typeface="Times New Roman" pitchFamily="18" charset="0"/>
        <a:buChar char="–"/>
        <a:defRPr sz="1200" b="1">
          <a:solidFill>
            <a:srgbClr val="000000"/>
          </a:solidFill>
          <a:latin typeface="+mn-lt"/>
        </a:defRPr>
      </a:lvl4pPr>
      <a:lvl5pPr marL="2057400" indent="-228600" algn="l" defTabSz="449263" rtl="0" eaLnBrk="0" fontAlgn="base" hangingPunct="0">
        <a:spcBef>
          <a:spcPts val="300"/>
        </a:spcBef>
        <a:spcAft>
          <a:spcPct val="0"/>
        </a:spcAft>
        <a:buClr>
          <a:srgbClr val="000000"/>
        </a:buClr>
        <a:buSzPct val="100000"/>
        <a:buFont typeface="Times New Roman" pitchFamily="18" charset="0"/>
        <a:buChar char="»"/>
        <a:defRPr sz="1200" b="1">
          <a:solidFill>
            <a:srgbClr val="000000"/>
          </a:solidFill>
          <a:latin typeface="+mn-lt"/>
        </a:defRPr>
      </a:lvl5pPr>
      <a:lvl6pPr marL="2514600" indent="-228600" algn="l" defTabSz="449263" rtl="0" fontAlgn="base">
        <a:spcBef>
          <a:spcPts val="300"/>
        </a:spcBef>
        <a:spcAft>
          <a:spcPct val="0"/>
        </a:spcAft>
        <a:buClr>
          <a:srgbClr val="000000"/>
        </a:buClr>
        <a:buSzPct val="100000"/>
        <a:buFont typeface="Times New Roman" pitchFamily="18" charset="0"/>
        <a:defRPr sz="1200" b="1">
          <a:solidFill>
            <a:srgbClr val="000000"/>
          </a:solidFill>
          <a:latin typeface="+mn-lt"/>
        </a:defRPr>
      </a:lvl6pPr>
      <a:lvl7pPr marL="2971800" indent="-228600" algn="l" defTabSz="449263" rtl="0" fontAlgn="base">
        <a:spcBef>
          <a:spcPts val="300"/>
        </a:spcBef>
        <a:spcAft>
          <a:spcPct val="0"/>
        </a:spcAft>
        <a:buClr>
          <a:srgbClr val="000000"/>
        </a:buClr>
        <a:buSzPct val="100000"/>
        <a:buFont typeface="Times New Roman" pitchFamily="18" charset="0"/>
        <a:defRPr sz="1200" b="1">
          <a:solidFill>
            <a:srgbClr val="000000"/>
          </a:solidFill>
          <a:latin typeface="+mn-lt"/>
        </a:defRPr>
      </a:lvl7pPr>
      <a:lvl8pPr marL="3429000" indent="-228600" algn="l" defTabSz="449263" rtl="0" fontAlgn="base">
        <a:spcBef>
          <a:spcPts val="300"/>
        </a:spcBef>
        <a:spcAft>
          <a:spcPct val="0"/>
        </a:spcAft>
        <a:buClr>
          <a:srgbClr val="000000"/>
        </a:buClr>
        <a:buSzPct val="100000"/>
        <a:buFont typeface="Times New Roman" pitchFamily="18" charset="0"/>
        <a:defRPr sz="1200" b="1">
          <a:solidFill>
            <a:srgbClr val="000000"/>
          </a:solidFill>
          <a:latin typeface="+mn-lt"/>
        </a:defRPr>
      </a:lvl8pPr>
      <a:lvl9pPr marL="3886200" indent="-228600" algn="l" defTabSz="449263" rtl="0" fontAlgn="base">
        <a:spcBef>
          <a:spcPts val="300"/>
        </a:spcBef>
        <a:spcAft>
          <a:spcPct val="0"/>
        </a:spcAft>
        <a:buClr>
          <a:srgbClr val="000000"/>
        </a:buClr>
        <a:buSzPct val="100000"/>
        <a:buFont typeface="Times New Roman" pitchFamily="18" charset="0"/>
        <a:defRPr sz="1200" b="1">
          <a:solidFill>
            <a:srgbClr val="000000"/>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oi.org/10.48441/4427.1586"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W99w0h4oeyY"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skybrary.aero/articles/airplane-design-group-ad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boeing.com/commercial/777x/by-design"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s://doi.org/10.13111/2066-8201.2018.10.1.1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youtu.be/y_9gUT2Tk8o" TargetMode="Externa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perma.cc/5GEE-K59Z"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7910/DVN/T56NM9"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nbn-resolving.org/urn:nbn:de:gbv:18302-aero2013-07-12.019" TargetMode="External"/><Relationship Id="rId2" Type="http://schemas.openxmlformats.org/officeDocument/2006/relationships/hyperlink" Target="http://library.profscholz.de/" TargetMode="Externa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https://maps.app.goo.gl/m7iAjuBuob71wi6j9"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mass.profscholz.de/" TargetMode="External"/><Relationship Id="rId7"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hyperlink" Target="https://creativecommons.org/licenses/by-nc-sa/4.0" TargetMode="External"/><Relationship Id="rId5" Type="http://schemas.openxmlformats.org/officeDocument/2006/relationships/hyperlink" Target="https://doi.org/10.7910/DVN/T56NM9" TargetMode="External"/><Relationship Id="rId4" Type="http://schemas.openxmlformats.org/officeDocument/2006/relationships/hyperlink" Target="https://doi.org/10.48441/4427.1586"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erma.cc/33RZ-MXQ9" TargetMode="External"/><Relationship Id="rId7" Type="http://schemas.openxmlformats.org/officeDocument/2006/relationships/hyperlink" Target="https://perma.cc/S8S8-TTQQ" TargetMode="External"/><Relationship Id="rId2" Type="http://schemas.openxmlformats.org/officeDocument/2006/relationships/hyperlink" Target="https://mai.ru/upload/iblock/cb8/cb875c083d5050ac0d975fc2eb365107.pdf" TargetMode="External"/><Relationship Id="rId1" Type="http://schemas.openxmlformats.org/officeDocument/2006/relationships/slideLayout" Target="../slideLayouts/slideLayout15.xml"/><Relationship Id="rId6" Type="http://schemas.openxmlformats.org/officeDocument/2006/relationships/hyperlink" Target="https://old.kai.ru/aviatech/archive/2.12.cr.htm" TargetMode="External"/><Relationship Id="rId5" Type="http://schemas.openxmlformats.org/officeDocument/2006/relationships/hyperlink" Target="https://perma.cc/HH5T-Q7M2" TargetMode="External"/><Relationship Id="rId4" Type="http://schemas.openxmlformats.org/officeDocument/2006/relationships/hyperlink" Target="https://mai.ru/publications/index.php?ID=2486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perma.cc/NVW3-YTB3" TargetMode="External"/><Relationship Id="rId7" Type="http://schemas.openxmlformats.org/officeDocument/2006/relationships/hyperlink" Target="https://perma.cc/ZN4A-MAYB" TargetMode="External"/><Relationship Id="rId2" Type="http://schemas.openxmlformats.org/officeDocument/2006/relationships/hyperlink" Target="https://doi.org/10.3103/S106879981202002X" TargetMode="External"/><Relationship Id="rId1" Type="http://schemas.openxmlformats.org/officeDocument/2006/relationships/slideLayout" Target="../slideLayouts/slideLayout15.xml"/><Relationship Id="rId6" Type="http://schemas.openxmlformats.org/officeDocument/2006/relationships/hyperlink" Target="https://www.eucass.eu/component/docindexer/?task=download&amp;id=4337" TargetMode="External"/><Relationship Id="rId5" Type="http://schemas.openxmlformats.org/officeDocument/2006/relationships/hyperlink" Target="https://perma.cc/SDA6-MGSR" TargetMode="External"/><Relationship Id="rId4" Type="http://schemas.openxmlformats.org/officeDocument/2006/relationships/hyperlink" Target="https://mai.ru/publications/index.php?ID=29226"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kybrary.aero/articles/icao-aerodrome-reference-cod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bwMode="auto">
          <a:xfrm>
            <a:off x="501650" y="2492375"/>
            <a:ext cx="5438775" cy="1550236"/>
          </a:xfrm>
          <a:prstGeom prst="rect">
            <a:avLst/>
          </a:prstGeom>
          <a:solidFill>
            <a:srgbClr val="FFFFFF"/>
          </a:solidFill>
          <a:ln>
            <a:miter lim="800000"/>
            <a:headEnd/>
            <a:tailEnd/>
          </a:ln>
        </p:spPr>
        <p:txBody>
          <a:bodyPr/>
          <a:lstStyle/>
          <a:p>
            <a:pPr eaLnBrk="1" hangingPunct="1">
              <a:lnSpc>
                <a:spcPct val="110000"/>
              </a:lnSpc>
            </a:pPr>
            <a:r>
              <a:rPr lang="en-US" sz="2000" dirty="0"/>
              <a:t>Mass Estimation of Folding Wings </a:t>
            </a:r>
            <a:endParaRPr lang="de-DE" sz="1200" b="0" dirty="0"/>
          </a:p>
        </p:txBody>
      </p:sp>
      <p:sp>
        <p:nvSpPr>
          <p:cNvPr id="5124" name="Text Box 5"/>
          <p:cNvSpPr txBox="1">
            <a:spLocks noChangeArrowheads="1"/>
          </p:cNvSpPr>
          <p:nvPr/>
        </p:nvSpPr>
        <p:spPr bwMode="auto">
          <a:xfrm>
            <a:off x="514351" y="3233738"/>
            <a:ext cx="5905500" cy="1122362"/>
          </a:xfrm>
          <a:prstGeom prst="rect">
            <a:avLst/>
          </a:prstGeom>
          <a:noFill/>
          <a:ln w="3175">
            <a:noFill/>
            <a:miter lim="800000"/>
            <a:headEnd/>
            <a:tailEnd/>
          </a:ln>
        </p:spPr>
        <p:txBody>
          <a:bodyPr/>
          <a:lstStyle/>
          <a:p>
            <a:pPr defTabSz="801688" eaLnBrk="1" hangingPunct="1">
              <a:lnSpc>
                <a:spcPct val="110000"/>
              </a:lnSpc>
              <a:spcBef>
                <a:spcPct val="20000"/>
              </a:spcBef>
              <a:tabLst>
                <a:tab pos="2057400" algn="l"/>
              </a:tabLst>
            </a:pPr>
            <a:r>
              <a:rPr lang="en-US" sz="1600" dirty="0">
                <a:solidFill>
                  <a:srgbClr val="000000"/>
                </a:solidFill>
                <a:latin typeface="Arial" pitchFamily="34" charset="0"/>
                <a:cs typeface="Arial" pitchFamily="34" charset="0"/>
              </a:rPr>
              <a:t>Dieter Scholz	Hamburg University of Applied Sciences</a:t>
            </a:r>
          </a:p>
          <a:p>
            <a:pPr defTabSz="801688" eaLnBrk="1" hangingPunct="1">
              <a:lnSpc>
                <a:spcPct val="110000"/>
              </a:lnSpc>
              <a:spcBef>
                <a:spcPct val="20000"/>
              </a:spcBef>
              <a:tabLst>
                <a:tab pos="2057400" algn="l"/>
              </a:tabLst>
            </a:pPr>
            <a:r>
              <a:rPr lang="en-US" sz="1600" dirty="0">
                <a:solidFill>
                  <a:srgbClr val="000000"/>
                </a:solidFill>
                <a:latin typeface="Arial" pitchFamily="34" charset="0"/>
                <a:cs typeface="Arial" pitchFamily="34" charset="0"/>
              </a:rPr>
              <a:t>Vladimir Zhuravlev	Moscow Aviation Institute</a:t>
            </a:r>
          </a:p>
          <a:p>
            <a:pPr defTabSz="801688" eaLnBrk="1" hangingPunct="1">
              <a:lnSpc>
                <a:spcPct val="110000"/>
              </a:lnSpc>
              <a:spcBef>
                <a:spcPct val="20000"/>
              </a:spcBef>
              <a:tabLst>
                <a:tab pos="2057400" algn="l"/>
              </a:tabLst>
            </a:pPr>
            <a:endParaRPr lang="en-US" sz="1600" dirty="0">
              <a:solidFill>
                <a:srgbClr val="000000"/>
              </a:solidFill>
              <a:latin typeface="Arial" pitchFamily="34" charset="0"/>
              <a:cs typeface="Arial" pitchFamily="34" charset="0"/>
            </a:endParaRPr>
          </a:p>
          <a:p>
            <a:pPr defTabSz="801688" eaLnBrk="1" hangingPunct="1">
              <a:lnSpc>
                <a:spcPct val="110000"/>
              </a:lnSpc>
              <a:spcBef>
                <a:spcPct val="20000"/>
              </a:spcBef>
              <a:tabLst>
                <a:tab pos="2057400" algn="l"/>
              </a:tabLst>
            </a:pPr>
            <a:r>
              <a:rPr lang="en-US" sz="1600" dirty="0">
                <a:solidFill>
                  <a:srgbClr val="000000"/>
                </a:solidFill>
                <a:latin typeface="Arial" pitchFamily="34" charset="0"/>
                <a:cs typeface="Arial" pitchFamily="34" charset="0"/>
              </a:rPr>
              <a:t>		</a:t>
            </a:r>
          </a:p>
          <a:p>
            <a:pPr defTabSz="801688" eaLnBrk="1" hangingPunct="1">
              <a:lnSpc>
                <a:spcPct val="110000"/>
              </a:lnSpc>
              <a:spcBef>
                <a:spcPct val="20000"/>
              </a:spcBef>
              <a:tabLst>
                <a:tab pos="1701800" algn="l"/>
              </a:tabLst>
            </a:pPr>
            <a:endParaRPr lang="en-US" sz="1600" dirty="0">
              <a:solidFill>
                <a:srgbClr val="000000"/>
              </a:solidFill>
              <a:latin typeface="Arial" pitchFamily="34" charset="0"/>
              <a:cs typeface="Arial" pitchFamily="34" charset="0"/>
            </a:endParaRPr>
          </a:p>
          <a:p>
            <a:pPr defTabSz="801688" eaLnBrk="1" hangingPunct="1">
              <a:lnSpc>
                <a:spcPct val="110000"/>
              </a:lnSpc>
              <a:spcBef>
                <a:spcPct val="20000"/>
              </a:spcBef>
              <a:tabLst>
                <a:tab pos="1701800" algn="l"/>
              </a:tabLst>
            </a:pPr>
            <a:r>
              <a:rPr lang="en-US" sz="1200" dirty="0">
                <a:solidFill>
                  <a:srgbClr val="000000"/>
                </a:solidFill>
                <a:latin typeface="Arial" pitchFamily="34" charset="0"/>
                <a:cs typeface="Arial" pitchFamily="34" charset="0"/>
              </a:rPr>
              <a:t>Based on the Master Thesis of </a:t>
            </a:r>
            <a:r>
              <a:rPr lang="en-US" sz="1200" dirty="0" err="1">
                <a:solidFill>
                  <a:srgbClr val="000000"/>
                </a:solidFill>
                <a:latin typeface="Arial" pitchFamily="34" charset="0"/>
                <a:cs typeface="Arial" pitchFamily="34" charset="0"/>
              </a:rPr>
              <a:t>Houssein</a:t>
            </a:r>
            <a:r>
              <a:rPr lang="en-US" sz="1200" dirty="0">
                <a:solidFill>
                  <a:srgbClr val="000000"/>
                </a:solidFill>
                <a:latin typeface="Arial" pitchFamily="34" charset="0"/>
                <a:cs typeface="Arial" pitchFamily="34" charset="0"/>
              </a:rPr>
              <a:t> Mahfouz</a:t>
            </a:r>
          </a:p>
        </p:txBody>
      </p:sp>
      <p:sp>
        <p:nvSpPr>
          <p:cNvPr id="5125" name="Text Box 3"/>
          <p:cNvSpPr txBox="1">
            <a:spLocks noChangeArrowheads="1"/>
          </p:cNvSpPr>
          <p:nvPr/>
        </p:nvSpPr>
        <p:spPr bwMode="auto">
          <a:xfrm>
            <a:off x="511175" y="5646737"/>
            <a:ext cx="5918200" cy="958404"/>
          </a:xfrm>
          <a:prstGeom prst="rect">
            <a:avLst/>
          </a:prstGeom>
          <a:noFill/>
          <a:ln w="3175">
            <a:noFill/>
            <a:miter lim="800000"/>
            <a:headEnd/>
            <a:tailEnd/>
          </a:ln>
        </p:spPr>
        <p:txBody>
          <a:bodyPr wrap="square">
            <a:spAutoFit/>
          </a:bodyPr>
          <a:lstStyle/>
          <a:p>
            <a:pPr algn="just" defTabSz="801688" eaLnBrk="1" hangingPunct="1">
              <a:lnSpc>
                <a:spcPct val="120000"/>
              </a:lnSpc>
              <a:spcBef>
                <a:spcPts val="0"/>
              </a:spcBef>
            </a:pPr>
            <a:r>
              <a:rPr lang="en-US" sz="1200" b="1" dirty="0">
                <a:solidFill>
                  <a:srgbClr val="000000"/>
                </a:solidFill>
                <a:latin typeface="Arial" pitchFamily="34" charset="0"/>
                <a:cs typeface="Arial" pitchFamily="34" charset="0"/>
              </a:rPr>
              <a:t>SAWE 83rd International Conference on Mass Properties Engineering</a:t>
            </a:r>
            <a:endParaRPr lang="en-US" sz="1200" dirty="0">
              <a:solidFill>
                <a:srgbClr val="000000"/>
              </a:solidFill>
              <a:latin typeface="Arial" pitchFamily="34" charset="0"/>
              <a:cs typeface="Arial" pitchFamily="34" charset="0"/>
            </a:endParaRPr>
          </a:p>
          <a:p>
            <a:pPr algn="just" defTabSz="801688" eaLnBrk="1" hangingPunct="1">
              <a:lnSpc>
                <a:spcPct val="120000"/>
              </a:lnSpc>
              <a:spcBef>
                <a:spcPts val="0"/>
              </a:spcBef>
            </a:pPr>
            <a:r>
              <a:rPr lang="en-US" sz="1200" b="1" dirty="0">
                <a:solidFill>
                  <a:srgbClr val="000000"/>
                </a:solidFill>
                <a:latin typeface="Arial" pitchFamily="34" charset="0"/>
                <a:cs typeface="Arial" pitchFamily="34" charset="0"/>
              </a:rPr>
              <a:t>Online, 20-22 May 2024</a:t>
            </a:r>
          </a:p>
          <a:p>
            <a:pPr algn="just" defTabSz="801688" eaLnBrk="1" hangingPunct="1">
              <a:lnSpc>
                <a:spcPct val="120000"/>
              </a:lnSpc>
              <a:spcBef>
                <a:spcPts val="0"/>
              </a:spcBef>
            </a:pPr>
            <a:r>
              <a:rPr lang="en-US" sz="1200" b="1" dirty="0">
                <a:solidFill>
                  <a:srgbClr val="000000"/>
                </a:solidFill>
                <a:latin typeface="Arial" pitchFamily="34" charset="0"/>
                <a:cs typeface="Arial" pitchFamily="34" charset="0"/>
              </a:rPr>
              <a:t>Paper 3803 </a:t>
            </a:r>
          </a:p>
          <a:p>
            <a:pPr algn="just" defTabSz="801688" eaLnBrk="1" hangingPunct="1">
              <a:lnSpc>
                <a:spcPct val="120000"/>
              </a:lnSpc>
              <a:spcBef>
                <a:spcPts val="0"/>
              </a:spcBef>
            </a:pPr>
            <a:r>
              <a:rPr lang="en-US" sz="1200" u="sng" dirty="0">
                <a:solidFill>
                  <a:srgbClr val="0000FF"/>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https://doi.org/10.48441/4427.1586</a:t>
            </a:r>
            <a:endParaRPr lang="en-US" sz="1200" u="sng" dirty="0">
              <a:solidFill>
                <a:srgbClr val="0000FF"/>
              </a:solidFill>
              <a:latin typeface="Arial" pitchFamily="34" charset="0"/>
              <a:cs typeface="Arial" pitchFamily="34" charset="0"/>
            </a:endParaRPr>
          </a:p>
        </p:txBody>
      </p:sp>
      <p:pic>
        <p:nvPicPr>
          <p:cNvPr id="4" name="Grafik 3">
            <a:extLst>
              <a:ext uri="{FF2B5EF4-FFF2-40B4-BE49-F238E27FC236}">
                <a16:creationId xmlns:a16="http://schemas.microsoft.com/office/drawing/2014/main" id="{9C787AFD-373E-A77E-45FC-4730EE1DEB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4869164"/>
            <a:ext cx="5708651" cy="650223"/>
          </a:xfrm>
          <a:prstGeom prst="rect">
            <a:avLst/>
          </a:prstGeom>
        </p:spPr>
      </p:pic>
      <p:pic>
        <p:nvPicPr>
          <p:cNvPr id="5" name="Grafik 4">
            <a:extLst>
              <a:ext uri="{FF2B5EF4-FFF2-40B4-BE49-F238E27FC236}">
                <a16:creationId xmlns:a16="http://schemas.microsoft.com/office/drawing/2014/main" id="{06A8A16F-5DA6-FFE7-3A5F-24681C1CFD74}"/>
              </a:ext>
            </a:extLst>
          </p:cNvPr>
          <p:cNvPicPr>
            <a:picLocks noChangeAspect="1"/>
          </p:cNvPicPr>
          <p:nvPr/>
        </p:nvPicPr>
        <p:blipFill>
          <a:blip r:embed="rId5"/>
          <a:stretch>
            <a:fillRect/>
          </a:stretch>
        </p:blipFill>
        <p:spPr>
          <a:xfrm>
            <a:off x="6665494" y="4869164"/>
            <a:ext cx="2454441" cy="1176813"/>
          </a:xfrm>
          <a:prstGeom prst="rect">
            <a:avLst/>
          </a:prstGeom>
        </p:spPr>
      </p:pic>
      <p:sp>
        <p:nvSpPr>
          <p:cNvPr id="6" name="Textfeld 5">
            <a:extLst>
              <a:ext uri="{FF2B5EF4-FFF2-40B4-BE49-F238E27FC236}">
                <a16:creationId xmlns:a16="http://schemas.microsoft.com/office/drawing/2014/main" id="{49687277-2BBF-2878-FC71-A306A6AE5D82}"/>
              </a:ext>
            </a:extLst>
          </p:cNvPr>
          <p:cNvSpPr txBox="1"/>
          <p:nvPr/>
        </p:nvSpPr>
        <p:spPr>
          <a:xfrm>
            <a:off x="6954254" y="6075944"/>
            <a:ext cx="1891865" cy="246221"/>
          </a:xfrm>
          <a:prstGeom prst="rect">
            <a:avLst/>
          </a:prstGeom>
          <a:noFill/>
        </p:spPr>
        <p:txBody>
          <a:bodyPr wrap="none" rtlCol="0">
            <a:spAutoFit/>
          </a:bodyPr>
          <a:lstStyle/>
          <a:p>
            <a:r>
              <a:rPr lang="en-US" sz="1000" dirty="0">
                <a:solidFill>
                  <a:srgbClr val="000000"/>
                </a:solidFill>
                <a:hlinkClick r:id="rId6">
                  <a:extLst>
                    <a:ext uri="{A12FA001-AC4F-418D-AE19-62706E023703}">
                      <ahyp:hlinkClr xmlns:ahyp="http://schemas.microsoft.com/office/drawing/2018/hyperlinkcolor" val="tx"/>
                    </a:ext>
                  </a:extLst>
                </a:hlinkClick>
              </a:rPr>
              <a:t>https://youtu.be/W99w0h4oeyY</a:t>
            </a:r>
            <a:endParaRPr lang="en-US" sz="1000" dirty="0">
              <a:solidFill>
                <a:srgbClr val="000000"/>
              </a:solidFill>
            </a:endParaRPr>
          </a:p>
        </p:txBody>
      </p:sp>
      <p:pic>
        <p:nvPicPr>
          <p:cNvPr id="7" name="Grafik 6">
            <a:extLst>
              <a:ext uri="{FF2B5EF4-FFF2-40B4-BE49-F238E27FC236}">
                <a16:creationId xmlns:a16="http://schemas.microsoft.com/office/drawing/2014/main" id="{C41B16DB-ACD2-2906-3509-ED7D73EABF36}"/>
              </a:ext>
            </a:extLst>
          </p:cNvPr>
          <p:cNvPicPr>
            <a:picLocks noChangeAspect="1"/>
          </p:cNvPicPr>
          <p:nvPr/>
        </p:nvPicPr>
        <p:blipFill>
          <a:blip r:embed="rId7"/>
          <a:stretch>
            <a:fillRect/>
          </a:stretch>
        </p:blipFill>
        <p:spPr>
          <a:xfrm>
            <a:off x="6680116" y="1752893"/>
            <a:ext cx="2430258" cy="1808454"/>
          </a:xfrm>
          <a:prstGeom prst="rect">
            <a:avLst/>
          </a:prstGeom>
        </p:spPr>
      </p:pic>
      <p:sp>
        <p:nvSpPr>
          <p:cNvPr id="8" name="Textfeld 7">
            <a:extLst>
              <a:ext uri="{FF2B5EF4-FFF2-40B4-BE49-F238E27FC236}">
                <a16:creationId xmlns:a16="http://schemas.microsoft.com/office/drawing/2014/main" id="{6C46F9A0-7FD8-40AC-9386-5E625D8CB5B3}"/>
              </a:ext>
            </a:extLst>
          </p:cNvPr>
          <p:cNvSpPr txBox="1"/>
          <p:nvPr/>
        </p:nvSpPr>
        <p:spPr>
          <a:xfrm>
            <a:off x="6946781" y="3580858"/>
            <a:ext cx="1965603" cy="246221"/>
          </a:xfrm>
          <a:prstGeom prst="rect">
            <a:avLst/>
          </a:prstGeom>
          <a:noFill/>
        </p:spPr>
        <p:txBody>
          <a:bodyPr wrap="none" rtlCol="0">
            <a:spAutoFit/>
          </a:bodyPr>
          <a:lstStyle/>
          <a:p>
            <a:r>
              <a:rPr lang="en-US" sz="1000" noProof="1">
                <a:solidFill>
                  <a:srgbClr val="000000"/>
                </a:solidFill>
              </a:rPr>
              <a:t>Douglas Skyraider (Public Domain)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Arial" pitchFamily="34" charset="0"/>
                <a:ea typeface="+mn-ea"/>
                <a:cs typeface="Arial" pitchFamily="34" charset="0"/>
              </a:rPr>
              <a:t>Airplane Design Group (ADG) by FAA</a:t>
            </a:r>
          </a:p>
        </p:txBody>
      </p:sp>
      <p:sp>
        <p:nvSpPr>
          <p:cNvPr id="5" name="Text Box 7"/>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marL="0" marR="0" lvl="0" indent="0" algn="l" defTabSz="801688" rtl="0" eaLnBrk="0" fontAlgn="base" latinLnBrk="0" hangingPunct="0">
              <a:lnSpc>
                <a:spcPct val="100000"/>
              </a:lnSpc>
              <a:spcBef>
                <a:spcPct val="50000"/>
              </a:spcBef>
              <a:spcAft>
                <a:spcPct val="0"/>
              </a:spcAft>
              <a:buClrTx/>
              <a:buSzTx/>
              <a:buFontTx/>
              <a:buNone/>
              <a:tabLst/>
              <a:defRPr/>
            </a:pPr>
            <a:r>
              <a:rPr kumimoji="0" lang="en-US" sz="1200" b="1" i="0" u="none" strike="noStrike" kern="1200" cap="none" spc="0" normalizeH="0" baseline="0" noProof="1">
                <a:ln>
                  <a:noFill/>
                </a:ln>
                <a:solidFill>
                  <a:srgbClr val="000000"/>
                </a:solidFill>
                <a:effectLst/>
                <a:uLnTx/>
                <a:uFillTx/>
                <a:latin typeface="Arial" pitchFamily="34" charset="0"/>
                <a:ea typeface="+mn-ea"/>
                <a:cs typeface="+mn-cs"/>
              </a:rPr>
              <a:t>Wingspan Limits at Airports</a:t>
            </a:r>
          </a:p>
        </p:txBody>
      </p:sp>
      <p:sp>
        <p:nvSpPr>
          <p:cNvPr id="13" name="Rectangle 2">
            <a:extLst>
              <a:ext uri="{FF2B5EF4-FFF2-40B4-BE49-F238E27FC236}">
                <a16:creationId xmlns:a16="http://schemas.microsoft.com/office/drawing/2014/main" id="{2FF98E40-5D23-754F-7AB8-06258F0FA757}"/>
              </a:ext>
            </a:extLst>
          </p:cNvPr>
          <p:cNvSpPr txBox="1">
            <a:spLocks noChangeArrowheads="1"/>
          </p:cNvSpPr>
          <p:nvPr/>
        </p:nvSpPr>
        <p:spPr bwMode="auto">
          <a:xfrm>
            <a:off x="535571" y="5745260"/>
            <a:ext cx="8110538" cy="447675"/>
          </a:xfrm>
          <a:prstGeom prst="rect">
            <a:avLst/>
          </a:prstGeom>
          <a:noFill/>
          <a:ln w="9525">
            <a:noFill/>
            <a:round/>
            <a:headEnd/>
            <a:tailEnd/>
          </a:ln>
        </p:spPr>
        <p:txBody>
          <a:bodyPr lIns="90000" tIns="46800" rIns="90000" bIns="46800"/>
          <a:lstStyle/>
          <a:p>
            <a:pPr marL="0" marR="0" lvl="0" indent="0" algn="just" defTabSz="914400" rtl="0" eaLnBrk="0" fontAlgn="base" latinLnBrk="0" hangingPunct="0">
              <a:lnSpc>
                <a:spcPct val="120000"/>
              </a:lnSpc>
              <a:spcBef>
                <a:spcPct val="0"/>
              </a:spcBef>
              <a:spcAft>
                <a:spcPts val="1200"/>
              </a:spcAft>
              <a:buClrTx/>
              <a:buSzTx/>
              <a:buFontTx/>
              <a:buNone/>
              <a:tabLst/>
              <a:defRPr/>
            </a:pPr>
            <a:r>
              <a:rPr kumimoji="0" lang="en-US" sz="12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https://skybrary.aero/articles/airplane-design-group-adg</a:t>
            </a:r>
            <a:endParaRPr kumimoji="0" lang="en-US" sz="1200" b="0"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p:txBody>
      </p:sp>
      <p:pic>
        <p:nvPicPr>
          <p:cNvPr id="6" name="Grafik 5">
            <a:extLst>
              <a:ext uri="{FF2B5EF4-FFF2-40B4-BE49-F238E27FC236}">
                <a16:creationId xmlns:a16="http://schemas.microsoft.com/office/drawing/2014/main" id="{6373DD92-7D91-8F23-DD21-0EA80A3EAB64}"/>
              </a:ext>
            </a:extLst>
          </p:cNvPr>
          <p:cNvPicPr>
            <a:picLocks noChangeAspect="1"/>
          </p:cNvPicPr>
          <p:nvPr/>
        </p:nvPicPr>
        <p:blipFill>
          <a:blip r:embed="rId4"/>
          <a:stretch>
            <a:fillRect/>
          </a:stretch>
        </p:blipFill>
        <p:spPr>
          <a:xfrm>
            <a:off x="642608" y="1803189"/>
            <a:ext cx="5611572" cy="3748298"/>
          </a:xfrm>
          <a:prstGeom prst="rect">
            <a:avLst/>
          </a:prstGeom>
          <a:ln>
            <a:solidFill>
              <a:srgbClr val="000000"/>
            </a:solidFill>
          </a:ln>
        </p:spPr>
      </p:pic>
      <p:sp>
        <p:nvSpPr>
          <p:cNvPr id="7" name="Rectangle 2">
            <a:extLst>
              <a:ext uri="{FF2B5EF4-FFF2-40B4-BE49-F238E27FC236}">
                <a16:creationId xmlns:a16="http://schemas.microsoft.com/office/drawing/2014/main" id="{673D877E-886D-D7D3-9D7D-5D5FB09A9BF8}"/>
              </a:ext>
            </a:extLst>
          </p:cNvPr>
          <p:cNvSpPr txBox="1">
            <a:spLocks noChangeArrowheads="1"/>
          </p:cNvSpPr>
          <p:nvPr/>
        </p:nvSpPr>
        <p:spPr bwMode="auto">
          <a:xfrm>
            <a:off x="6438658" y="2396471"/>
            <a:ext cx="2514599" cy="1453635"/>
          </a:xfrm>
          <a:prstGeom prst="rect">
            <a:avLst/>
          </a:prstGeom>
          <a:noFill/>
          <a:ln w="9525">
            <a:noFill/>
            <a:round/>
            <a:headEnd/>
            <a:tailEnd/>
          </a:ln>
        </p:spPr>
        <p:txBody>
          <a:bodyPr lIns="90000" tIns="46800" rIns="90000" bIns="46800"/>
          <a:lstStyle/>
          <a:p>
            <a:pPr marL="0" marR="0" lvl="0" indent="0" algn="just" defTabSz="914400" rtl="0" eaLnBrk="0" fontAlgn="base" latinLnBrk="0" hangingPunct="0">
              <a:lnSpc>
                <a:spcPct val="120000"/>
              </a:lnSpc>
              <a:spcBef>
                <a:spcPct val="0"/>
              </a:spcBef>
              <a:spcAft>
                <a:spcPts val="12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These groups are defined in FAA Advisory Circular 150/5300-13. It is sometimes used in place of the ICAO Aerodrome Reference Code. Boundaries for wingspan are identical.</a:t>
            </a:r>
          </a:p>
        </p:txBody>
      </p:sp>
    </p:spTree>
    <p:extLst>
      <p:ext uri="{BB962C8B-B14F-4D97-AF65-F5344CB8AC3E}">
        <p14:creationId xmlns:p14="http://schemas.microsoft.com/office/powerpoint/2010/main" val="3367644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1"/>
          <p:cNvSpPr txBox="1">
            <a:spLocks noChangeArrowheads="1"/>
          </p:cNvSpPr>
          <p:nvPr/>
        </p:nvSpPr>
        <p:spPr bwMode="auto">
          <a:xfrm>
            <a:off x="263526" y="2140119"/>
            <a:ext cx="8616950" cy="769441"/>
          </a:xfrm>
          <a:prstGeom prst="rect">
            <a:avLst/>
          </a:prstGeom>
          <a:noFill/>
          <a:ln w="9525">
            <a:noFill/>
            <a:miter lim="800000"/>
            <a:headEnd/>
            <a:tailEnd/>
          </a:ln>
        </p:spPr>
        <p:txBody>
          <a:bodyPr>
            <a:spAutoFit/>
          </a:bodyPr>
          <a:lstStyle/>
          <a:p>
            <a:pPr marL="358775" lvl="2" indent="-358775" algn="ctr">
              <a:spcBef>
                <a:spcPts val="4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4400" b="1" dirty="0">
                <a:solidFill>
                  <a:srgbClr val="000000"/>
                </a:solidFill>
                <a:latin typeface="Arial" pitchFamily="34" charset="0"/>
                <a:cs typeface="Arial" pitchFamily="34" charset="0"/>
              </a:rPr>
              <a:t>Types of Wing Folds</a:t>
            </a:r>
          </a:p>
        </p:txBody>
      </p:sp>
      <p:sp>
        <p:nvSpPr>
          <p:cNvPr id="3" name="Text Box 3">
            <a:extLst>
              <a:ext uri="{FF2B5EF4-FFF2-40B4-BE49-F238E27FC236}">
                <a16:creationId xmlns:a16="http://schemas.microsoft.com/office/drawing/2014/main" id="{E5AE8D50-488F-A240-3CFB-221F5B755DB7}"/>
              </a:ext>
            </a:extLst>
          </p:cNvPr>
          <p:cNvSpPr txBox="1">
            <a:spLocks noChangeArrowheads="1"/>
          </p:cNvSpPr>
          <p:nvPr/>
        </p:nvSpPr>
        <p:spPr bwMode="auto">
          <a:xfrm>
            <a:off x="545432" y="1014334"/>
            <a:ext cx="8081963" cy="265366"/>
          </a:xfrm>
          <a:prstGeom prst="rect">
            <a:avLst/>
          </a:prstGeom>
          <a:noFill/>
          <a:ln w="9525">
            <a:noFill/>
            <a:round/>
            <a:headEnd/>
            <a:tailEnd/>
          </a:ln>
        </p:spPr>
        <p:txBody>
          <a:bodyPr lIns="80280" tIns="39960" rIns="80280" bIns="39960">
            <a:spAutoFit/>
          </a:bodyPr>
          <a:lstStyle/>
          <a:p>
            <a:pPr marL="0" marR="0" lvl="0" indent="0" algn="l" defTabSz="449263" rtl="0" eaLnBrk="0" fontAlgn="base" latinLnBrk="0" hangingPunct="0">
              <a:lnSpc>
                <a:spcPct val="100000"/>
              </a:lnSpc>
              <a:spcBef>
                <a:spcPts val="7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Mass Estimation of Folding Wings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7"/>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Types of Wing Folds</a:t>
            </a:r>
          </a:p>
        </p:txBody>
      </p:sp>
      <p:pic>
        <p:nvPicPr>
          <p:cNvPr id="3" name="Grafik 2">
            <a:extLst>
              <a:ext uri="{FF2B5EF4-FFF2-40B4-BE49-F238E27FC236}">
                <a16:creationId xmlns:a16="http://schemas.microsoft.com/office/drawing/2014/main" id="{9D028617-15C2-853A-3857-1875D511F94C}"/>
              </a:ext>
            </a:extLst>
          </p:cNvPr>
          <p:cNvPicPr>
            <a:picLocks noChangeAspect="1"/>
          </p:cNvPicPr>
          <p:nvPr/>
        </p:nvPicPr>
        <p:blipFill>
          <a:blip r:embed="rId3"/>
          <a:stretch>
            <a:fillRect/>
          </a:stretch>
        </p:blipFill>
        <p:spPr>
          <a:xfrm>
            <a:off x="1792661" y="1572128"/>
            <a:ext cx="6829052" cy="4538254"/>
          </a:xfrm>
          <a:prstGeom prst="rect">
            <a:avLst/>
          </a:prstGeom>
        </p:spPr>
      </p:pic>
      <p:sp>
        <p:nvSpPr>
          <p:cNvPr id="4" name="Rectangle 11"/>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en-US" sz="2000" b="1" kern="0" dirty="0">
                <a:solidFill>
                  <a:srgbClr val="000000"/>
                </a:solidFill>
                <a:latin typeface="Arial" pitchFamily="34" charset="0"/>
                <a:ea typeface="+mj-ea"/>
                <a:cs typeface="Arial" pitchFamily="34" charset="0"/>
              </a:rPr>
              <a:t>Classification of Wing Folds</a:t>
            </a:r>
          </a:p>
        </p:txBody>
      </p:sp>
      <p:sp>
        <p:nvSpPr>
          <p:cNvPr id="6" name="Rectangle 2">
            <a:extLst>
              <a:ext uri="{FF2B5EF4-FFF2-40B4-BE49-F238E27FC236}">
                <a16:creationId xmlns:a16="http://schemas.microsoft.com/office/drawing/2014/main" id="{001E9899-7B07-26CE-EF44-45A0E0132ED6}"/>
              </a:ext>
            </a:extLst>
          </p:cNvPr>
          <p:cNvSpPr txBox="1">
            <a:spLocks noChangeArrowheads="1"/>
          </p:cNvSpPr>
          <p:nvPr/>
        </p:nvSpPr>
        <p:spPr bwMode="auto">
          <a:xfrm>
            <a:off x="519112" y="5662707"/>
            <a:ext cx="8110538" cy="447675"/>
          </a:xfrm>
          <a:prstGeom prst="rect">
            <a:avLst/>
          </a:prstGeom>
          <a:noFill/>
          <a:ln w="9525">
            <a:noFill/>
            <a:round/>
            <a:headEnd/>
            <a:tailEnd/>
          </a:ln>
        </p:spPr>
        <p:txBody>
          <a:bodyPr lIns="90000" tIns="46800" rIns="90000" bIns="46800"/>
          <a:lstStyle/>
          <a:p>
            <a:pPr algn="just">
              <a:lnSpc>
                <a:spcPct val="120000"/>
              </a:lnSpc>
              <a:tabLst>
                <a:tab pos="357188" algn="l"/>
              </a:tabLst>
            </a:pPr>
            <a:r>
              <a:rPr lang="de-DE" sz="1200" b="1" dirty="0" err="1">
                <a:solidFill>
                  <a:srgbClr val="000000"/>
                </a:solidFill>
                <a:latin typeface="Arial" panose="020B0604020202020204" pitchFamily="34" charset="0"/>
                <a:cs typeface="Arial" panose="020B0604020202020204" pitchFamily="34" charset="0"/>
              </a:rPr>
              <a:t>Yarygina</a:t>
            </a:r>
            <a:r>
              <a:rPr lang="de-DE" sz="1200" b="1" dirty="0">
                <a:solidFill>
                  <a:srgbClr val="000000"/>
                </a:solidFill>
                <a:latin typeface="Arial" panose="020B0604020202020204" pitchFamily="34" charset="0"/>
                <a:cs typeface="Arial" panose="020B0604020202020204" pitchFamily="34" charset="0"/>
              </a:rPr>
              <a:t> 2012b</a:t>
            </a:r>
          </a:p>
          <a:p>
            <a:pPr algn="just">
              <a:lnSpc>
                <a:spcPct val="120000"/>
              </a:lnSpc>
              <a:tabLst>
                <a:tab pos="357188" algn="l"/>
              </a:tabLst>
            </a:pPr>
            <a:r>
              <a:rPr lang="de-DE" sz="1200" dirty="0">
                <a:solidFill>
                  <a:srgbClr val="000000"/>
                </a:solidFill>
                <a:latin typeface="Arial" panose="020B0604020202020204" pitchFamily="34" charset="0"/>
                <a:cs typeface="Arial" panose="020B0604020202020204" pitchFamily="34" charset="0"/>
              </a:rPr>
              <a:t>ASP:  </a:t>
            </a:r>
            <a:r>
              <a:rPr lang="de-DE" sz="1200" dirty="0" err="1">
                <a:solidFill>
                  <a:srgbClr val="000000"/>
                </a:solidFill>
                <a:latin typeface="Arial" panose="020B0604020202020204" pitchFamily="34" charset="0"/>
                <a:cs typeface="Arial" panose="020B0604020202020204" pitchFamily="34" charset="0"/>
              </a:rPr>
              <a:t>Airplane</a:t>
            </a:r>
            <a:r>
              <a:rPr lang="de-DE" sz="1200" dirty="0">
                <a:solidFill>
                  <a:srgbClr val="000000"/>
                </a:solidFill>
                <a:latin typeface="Arial" panose="020B0604020202020204" pitchFamily="34" charset="0"/>
                <a:cs typeface="Arial" panose="020B0604020202020204" pitchFamily="34" charset="0"/>
              </a:rPr>
              <a:t> </a:t>
            </a:r>
            <a:r>
              <a:rPr lang="de-DE" sz="1200" dirty="0" err="1">
                <a:solidFill>
                  <a:srgbClr val="000000"/>
                </a:solidFill>
                <a:latin typeface="Arial" panose="020B0604020202020204" pitchFamily="34" charset="0"/>
                <a:cs typeface="Arial" panose="020B0604020202020204" pitchFamily="34" charset="0"/>
              </a:rPr>
              <a:t>Symmetry</a:t>
            </a:r>
            <a:r>
              <a:rPr lang="de-DE" sz="1200" dirty="0">
                <a:solidFill>
                  <a:srgbClr val="000000"/>
                </a:solidFill>
                <a:latin typeface="Arial" panose="020B0604020202020204" pitchFamily="34" charset="0"/>
                <a:cs typeface="Arial" panose="020B0604020202020204" pitchFamily="34" charset="0"/>
              </a:rPr>
              <a:t> Plane</a:t>
            </a:r>
          </a:p>
        </p:txBody>
      </p:sp>
      <p:cxnSp>
        <p:nvCxnSpPr>
          <p:cNvPr id="8" name="Gerade Verbindung mit Pfeil 7">
            <a:extLst>
              <a:ext uri="{FF2B5EF4-FFF2-40B4-BE49-F238E27FC236}">
                <a16:creationId xmlns:a16="http://schemas.microsoft.com/office/drawing/2014/main" id="{98593F14-CF15-735A-8BB6-1184ADF56534}"/>
              </a:ext>
            </a:extLst>
          </p:cNvPr>
          <p:cNvCxnSpPr>
            <a:cxnSpLocks/>
          </p:cNvCxnSpPr>
          <p:nvPr/>
        </p:nvCxnSpPr>
        <p:spPr bwMode="auto">
          <a:xfrm>
            <a:off x="637672" y="4138867"/>
            <a:ext cx="1034717" cy="0"/>
          </a:xfrm>
          <a:prstGeom prst="straightConnector1">
            <a:avLst/>
          </a:prstGeom>
          <a:solidFill>
            <a:schemeClr val="accent1"/>
          </a:solidFill>
          <a:ln w="1524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3758247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AFE8F3-24D6-09B6-A300-B787973B26EC}"/>
              </a:ext>
            </a:extLst>
          </p:cNvPr>
          <p:cNvSpPr txBox="1">
            <a:spLocks noChangeArrowheads="1"/>
          </p:cNvSpPr>
          <p:nvPr/>
        </p:nvSpPr>
        <p:spPr bwMode="auto">
          <a:xfrm>
            <a:off x="519111" y="2117558"/>
            <a:ext cx="8497661" cy="3997492"/>
          </a:xfrm>
          <a:prstGeom prst="rect">
            <a:avLst/>
          </a:prstGeom>
          <a:noFill/>
          <a:ln w="9525">
            <a:noFill/>
            <a:round/>
            <a:headEnd/>
            <a:tailEnd/>
          </a:ln>
        </p:spPr>
        <p:txBody>
          <a:bodyPr lIns="90000" tIns="46800" rIns="90000" bIns="46800"/>
          <a:lstStyle/>
          <a:p>
            <a:pPr lvl="1" algn="just">
              <a:lnSpc>
                <a:spcPct val="120000"/>
              </a:lnSpc>
            </a:pPr>
            <a:endParaRPr lang="en-US" sz="1400" dirty="0">
              <a:solidFill>
                <a:srgbClr val="000000"/>
              </a:solidFill>
              <a:latin typeface="Arial" panose="020B0604020202020204" pitchFamily="34" charset="0"/>
              <a:cs typeface="Arial" panose="020B0604020202020204" pitchFamily="34" charset="0"/>
            </a:endParaRPr>
          </a:p>
          <a:p>
            <a:pPr algn="just">
              <a:lnSpc>
                <a:spcPct val="120000"/>
              </a:lnSpc>
            </a:pPr>
            <a:r>
              <a:rPr lang="en-US" sz="1400" dirty="0">
                <a:solidFill>
                  <a:srgbClr val="000000"/>
                </a:solidFill>
                <a:latin typeface="Arial" panose="020B0604020202020204" pitchFamily="34" charset="0"/>
                <a:cs typeface="Arial" panose="020B0604020202020204" pitchFamily="34" charset="0"/>
              </a:rPr>
              <a:t>Code E: &lt; 65 m.</a:t>
            </a:r>
          </a:p>
          <a:p>
            <a:pPr algn="just">
              <a:lnSpc>
                <a:spcPct val="120000"/>
              </a:lnSpc>
            </a:pPr>
            <a:endParaRPr lang="en-US" sz="1400" dirty="0">
              <a:solidFill>
                <a:srgbClr val="000000"/>
              </a:solidFill>
              <a:latin typeface="Arial" panose="020B0604020202020204" pitchFamily="34" charset="0"/>
              <a:cs typeface="Arial" panose="020B0604020202020204" pitchFamily="34" charset="0"/>
            </a:endParaRPr>
          </a:p>
          <a:p>
            <a:pPr algn="just">
              <a:lnSpc>
                <a:spcPct val="120000"/>
              </a:lnSpc>
            </a:pPr>
            <a:r>
              <a:rPr lang="en-US" sz="1400" dirty="0">
                <a:solidFill>
                  <a:srgbClr val="000000"/>
                </a:solidFill>
                <a:latin typeface="Arial" panose="020B0604020202020204" pitchFamily="34" charset="0"/>
                <a:cs typeface="Arial" panose="020B0604020202020204" pitchFamily="34" charset="0"/>
              </a:rPr>
              <a:t>B777X wingspan: </a:t>
            </a:r>
          </a:p>
          <a:p>
            <a:pPr algn="just">
              <a:lnSpc>
                <a:spcPct val="120000"/>
              </a:lnSpc>
            </a:pPr>
            <a:r>
              <a:rPr lang="en-US" sz="1400" dirty="0">
                <a:solidFill>
                  <a:srgbClr val="000000"/>
                </a:solidFill>
                <a:latin typeface="Arial" panose="020B0604020202020204" pitchFamily="34" charset="0"/>
                <a:cs typeface="Arial" panose="020B0604020202020204" pitchFamily="34" charset="0"/>
              </a:rPr>
              <a:t>235 ft = 71.6 m</a:t>
            </a:r>
          </a:p>
          <a:p>
            <a:pPr algn="just">
              <a:lnSpc>
                <a:spcPct val="120000"/>
              </a:lnSpc>
            </a:pPr>
            <a:endParaRPr lang="en-US" sz="1400" dirty="0">
              <a:solidFill>
                <a:srgbClr val="000000"/>
              </a:solidFill>
              <a:latin typeface="Arial" panose="020B0604020202020204" pitchFamily="34" charset="0"/>
              <a:cs typeface="Arial" panose="020B0604020202020204" pitchFamily="34" charset="0"/>
            </a:endParaRPr>
          </a:p>
          <a:p>
            <a:pPr algn="just">
              <a:lnSpc>
                <a:spcPct val="120000"/>
              </a:lnSpc>
            </a:pPr>
            <a:r>
              <a:rPr lang="en-US" sz="1400" dirty="0">
                <a:solidFill>
                  <a:srgbClr val="000000"/>
                </a:solidFill>
                <a:latin typeface="Arial" panose="020B0604020202020204" pitchFamily="34" charset="0"/>
                <a:cs typeface="Arial" panose="020B0604020202020204" pitchFamily="34" charset="0"/>
              </a:rPr>
              <a:t>Wing tip:</a:t>
            </a:r>
          </a:p>
          <a:p>
            <a:pPr algn="just">
              <a:lnSpc>
                <a:spcPct val="120000"/>
              </a:lnSpc>
            </a:pPr>
            <a:r>
              <a:rPr lang="en-US" sz="1400" dirty="0">
                <a:solidFill>
                  <a:srgbClr val="000000"/>
                </a:solidFill>
                <a:latin typeface="Arial" panose="020B0604020202020204" pitchFamily="34" charset="0"/>
                <a:cs typeface="Arial" panose="020B0604020202020204" pitchFamily="34" charset="0"/>
              </a:rPr>
              <a:t>11 ft = 3.3 m</a:t>
            </a:r>
          </a:p>
          <a:p>
            <a:pPr algn="just">
              <a:lnSpc>
                <a:spcPct val="120000"/>
              </a:lnSpc>
            </a:pPr>
            <a:r>
              <a:rPr lang="en-US" sz="1400" dirty="0">
                <a:solidFill>
                  <a:srgbClr val="000000"/>
                </a:solidFill>
                <a:latin typeface="Arial" panose="020B0604020202020204" pitchFamily="34" charset="0"/>
                <a:cs typeface="Arial" panose="020B0604020202020204" pitchFamily="34" charset="0"/>
              </a:rPr>
              <a:t>Two times:</a:t>
            </a:r>
          </a:p>
          <a:p>
            <a:pPr algn="just">
              <a:lnSpc>
                <a:spcPct val="120000"/>
              </a:lnSpc>
            </a:pPr>
            <a:r>
              <a:rPr lang="en-US" sz="1400" dirty="0">
                <a:solidFill>
                  <a:srgbClr val="000000"/>
                </a:solidFill>
                <a:latin typeface="Arial" panose="020B0604020202020204" pitchFamily="34" charset="0"/>
                <a:cs typeface="Arial" panose="020B0604020202020204" pitchFamily="34" charset="0"/>
              </a:rPr>
              <a:t>22 ft = 6.6 m</a:t>
            </a:r>
          </a:p>
          <a:p>
            <a:pPr algn="just">
              <a:lnSpc>
                <a:spcPct val="120000"/>
              </a:lnSpc>
            </a:pPr>
            <a:endParaRPr lang="en-US" sz="1400" dirty="0">
              <a:solidFill>
                <a:srgbClr val="000000"/>
              </a:solidFill>
              <a:latin typeface="Arial" panose="020B0604020202020204" pitchFamily="34" charset="0"/>
              <a:cs typeface="Arial" panose="020B0604020202020204" pitchFamily="34" charset="0"/>
            </a:endParaRPr>
          </a:p>
          <a:p>
            <a:pPr algn="just">
              <a:lnSpc>
                <a:spcPct val="120000"/>
              </a:lnSpc>
            </a:pPr>
            <a:r>
              <a:rPr lang="en-US" sz="1400" dirty="0">
                <a:solidFill>
                  <a:srgbClr val="000000"/>
                </a:solidFill>
                <a:latin typeface="Arial" panose="020B0604020202020204" pitchFamily="34" charset="0"/>
                <a:cs typeface="Arial" panose="020B0604020202020204" pitchFamily="34" charset="0"/>
              </a:rPr>
              <a:t>B777X at gate:</a:t>
            </a:r>
          </a:p>
          <a:p>
            <a:pPr algn="just" defTabSz="1028700">
              <a:lnSpc>
                <a:spcPct val="120000"/>
              </a:lnSpc>
            </a:pPr>
            <a:r>
              <a:rPr lang="en-US" sz="1400" dirty="0">
                <a:solidFill>
                  <a:srgbClr val="000000"/>
                </a:solidFill>
                <a:latin typeface="Arial" panose="020B0604020202020204" pitchFamily="34" charset="0"/>
                <a:cs typeface="Arial" panose="020B0604020202020204" pitchFamily="34" charset="0"/>
              </a:rPr>
              <a:t>213 ft = 65 m	</a:t>
            </a:r>
            <a:r>
              <a:rPr lang="de-DE" sz="14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https://www.boeing.com/commercial/777x/by-design</a:t>
            </a:r>
            <a:endParaRPr lang="de-DE" sz="1400" dirty="0">
              <a:solidFill>
                <a:srgbClr val="0000FF"/>
              </a:solidFill>
              <a:latin typeface="Arial" panose="020B0604020202020204" pitchFamily="34" charset="0"/>
              <a:cs typeface="Arial" panose="020B0604020202020204" pitchFamily="34" charset="0"/>
            </a:endParaRPr>
          </a:p>
          <a:p>
            <a:pPr algn="just" defTabSz="1028700">
              <a:lnSpc>
                <a:spcPct val="120000"/>
              </a:lnSpc>
            </a:pPr>
            <a:r>
              <a:rPr lang="de-DE" sz="1400" dirty="0">
                <a:solidFill>
                  <a:srgbClr val="0000FF"/>
                </a:solidFill>
                <a:latin typeface="Arial" panose="020B0604020202020204" pitchFamily="34" charset="0"/>
                <a:cs typeface="Arial" panose="020B0604020202020204" pitchFamily="34" charset="0"/>
              </a:rPr>
              <a:t>		</a:t>
            </a:r>
            <a:r>
              <a:rPr lang="de-DE" sz="1400" b="1" dirty="0">
                <a:solidFill>
                  <a:srgbClr val="000000"/>
                </a:solidFill>
                <a:latin typeface="Arial" panose="020B0604020202020204" pitchFamily="34" charset="0"/>
                <a:cs typeface="Arial" panose="020B0604020202020204" pitchFamily="34" charset="0"/>
              </a:rPr>
              <a:t>A </a:t>
            </a:r>
            <a:r>
              <a:rPr lang="de-DE" sz="1400" b="1" dirty="0" err="1">
                <a:solidFill>
                  <a:srgbClr val="000000"/>
                </a:solidFill>
                <a:latin typeface="Arial" panose="020B0604020202020204" pitchFamily="34" charset="0"/>
                <a:cs typeface="Arial" panose="020B0604020202020204" pitchFamily="34" charset="0"/>
              </a:rPr>
              <a:t>wing</a:t>
            </a:r>
            <a:r>
              <a:rPr lang="de-DE" sz="1400" b="1" dirty="0">
                <a:solidFill>
                  <a:srgbClr val="000000"/>
                </a:solidFill>
                <a:latin typeface="Arial" panose="020B0604020202020204" pitchFamily="34" charset="0"/>
                <a:cs typeface="Arial" panose="020B0604020202020204" pitchFamily="34" charset="0"/>
              </a:rPr>
              <a:t> </a:t>
            </a:r>
            <a:r>
              <a:rPr lang="de-DE" sz="1400" b="1" dirty="0" err="1">
                <a:solidFill>
                  <a:srgbClr val="000000"/>
                </a:solidFill>
                <a:latin typeface="Arial" panose="020B0604020202020204" pitchFamily="34" charset="0"/>
                <a:cs typeface="Arial" panose="020B0604020202020204" pitchFamily="34" charset="0"/>
              </a:rPr>
              <a:t>extension</a:t>
            </a:r>
            <a:r>
              <a:rPr lang="de-DE" sz="1400" b="1" dirty="0">
                <a:solidFill>
                  <a:srgbClr val="000000"/>
                </a:solidFill>
                <a:latin typeface="Arial" panose="020B0604020202020204" pitchFamily="34" charset="0"/>
                <a:cs typeface="Arial" panose="020B0604020202020204" pitchFamily="34" charset="0"/>
              </a:rPr>
              <a:t> </a:t>
            </a:r>
            <a:r>
              <a:rPr lang="de-DE" sz="1400" b="1" dirty="0" err="1">
                <a:solidFill>
                  <a:srgbClr val="000000"/>
                </a:solidFill>
                <a:latin typeface="Arial" panose="020B0604020202020204" pitchFamily="34" charset="0"/>
                <a:cs typeface="Arial" panose="020B0604020202020204" pitchFamily="34" charset="0"/>
              </a:rPr>
              <a:t>is</a:t>
            </a:r>
            <a:r>
              <a:rPr lang="de-DE" sz="1400" b="1" dirty="0">
                <a:solidFill>
                  <a:srgbClr val="000000"/>
                </a:solidFill>
                <a:latin typeface="Arial" panose="020B0604020202020204" pitchFamily="34" charset="0"/>
                <a:cs typeface="Arial" panose="020B0604020202020204" pitchFamily="34" charset="0"/>
              </a:rPr>
              <a:t> </a:t>
            </a:r>
            <a:r>
              <a:rPr lang="de-DE" sz="1400" b="1" dirty="0" err="1">
                <a:solidFill>
                  <a:srgbClr val="000000"/>
                </a:solidFill>
                <a:latin typeface="Arial" panose="020B0604020202020204" pitchFamily="34" charset="0"/>
                <a:cs typeface="Arial" panose="020B0604020202020204" pitchFamily="34" charset="0"/>
              </a:rPr>
              <a:t>by</a:t>
            </a:r>
            <a:r>
              <a:rPr lang="de-DE" sz="1400" b="1" dirty="0">
                <a:solidFill>
                  <a:srgbClr val="000000"/>
                </a:solidFill>
                <a:latin typeface="Arial" panose="020B0604020202020204" pitchFamily="34" charset="0"/>
                <a:cs typeface="Arial" panose="020B0604020202020204" pitchFamily="34" charset="0"/>
              </a:rPr>
              <a:t> </a:t>
            </a:r>
            <a:r>
              <a:rPr lang="de-DE" sz="1400" b="1" dirty="0" err="1">
                <a:solidFill>
                  <a:srgbClr val="000000"/>
                </a:solidFill>
                <a:latin typeface="Arial" panose="020B0604020202020204" pitchFamily="34" charset="0"/>
                <a:cs typeface="Arial" panose="020B0604020202020204" pitchFamily="34" charset="0"/>
              </a:rPr>
              <a:t>roughly</a:t>
            </a:r>
            <a:r>
              <a:rPr lang="de-DE" sz="1400" b="1" dirty="0">
                <a:solidFill>
                  <a:srgbClr val="000000"/>
                </a:solidFill>
                <a:latin typeface="Arial" panose="020B0604020202020204" pitchFamily="34" charset="0"/>
                <a:cs typeface="Arial" panose="020B0604020202020204" pitchFamily="34" charset="0"/>
              </a:rPr>
              <a:t> a </a:t>
            </a:r>
            <a:r>
              <a:rPr lang="de-DE" sz="1400" b="1" dirty="0" err="1">
                <a:solidFill>
                  <a:srgbClr val="000000"/>
                </a:solidFill>
                <a:latin typeface="Arial" panose="020B0604020202020204" pitchFamily="34" charset="0"/>
                <a:cs typeface="Arial" panose="020B0604020202020204" pitchFamily="34" charset="0"/>
              </a:rPr>
              <a:t>factor</a:t>
            </a:r>
            <a:r>
              <a:rPr lang="de-DE" sz="1400" b="1" dirty="0">
                <a:solidFill>
                  <a:srgbClr val="000000"/>
                </a:solidFill>
                <a:latin typeface="Arial" panose="020B0604020202020204" pitchFamily="34" charset="0"/>
                <a:cs typeface="Arial" panose="020B0604020202020204" pitchFamily="34" charset="0"/>
              </a:rPr>
              <a:t> 3 </a:t>
            </a:r>
            <a:r>
              <a:rPr lang="de-DE" sz="1400" b="1" dirty="0" err="1">
                <a:solidFill>
                  <a:srgbClr val="000000"/>
                </a:solidFill>
                <a:latin typeface="Arial" panose="020B0604020202020204" pitchFamily="34" charset="0"/>
                <a:cs typeface="Arial" panose="020B0604020202020204" pitchFamily="34" charset="0"/>
              </a:rPr>
              <a:t>better</a:t>
            </a:r>
            <a:r>
              <a:rPr lang="de-DE" sz="1400" b="1" dirty="0">
                <a:solidFill>
                  <a:srgbClr val="000000"/>
                </a:solidFill>
                <a:latin typeface="Arial" panose="020B0604020202020204" pitchFamily="34" charset="0"/>
                <a:cs typeface="Arial" panose="020B0604020202020204" pitchFamily="34" charset="0"/>
              </a:rPr>
              <a:t> </a:t>
            </a:r>
            <a:r>
              <a:rPr lang="de-DE" sz="1400" b="1" dirty="0" err="1">
                <a:solidFill>
                  <a:srgbClr val="000000"/>
                </a:solidFill>
                <a:latin typeface="Arial" panose="020B0604020202020204" pitchFamily="34" charset="0"/>
                <a:cs typeface="Arial" panose="020B0604020202020204" pitchFamily="34" charset="0"/>
              </a:rPr>
              <a:t>than</a:t>
            </a:r>
            <a:r>
              <a:rPr lang="de-DE" sz="1400" b="1" dirty="0">
                <a:solidFill>
                  <a:srgbClr val="000000"/>
                </a:solidFill>
                <a:latin typeface="Arial" panose="020B0604020202020204" pitchFamily="34" charset="0"/>
                <a:cs typeface="Arial" panose="020B0604020202020204" pitchFamily="34" charset="0"/>
              </a:rPr>
              <a:t> a </a:t>
            </a:r>
            <a:r>
              <a:rPr lang="de-DE" sz="1400" b="1" dirty="0" err="1">
                <a:solidFill>
                  <a:srgbClr val="000000"/>
                </a:solidFill>
                <a:latin typeface="Arial" panose="020B0604020202020204" pitchFamily="34" charset="0"/>
                <a:cs typeface="Arial" panose="020B0604020202020204" pitchFamily="34" charset="0"/>
              </a:rPr>
              <a:t>winglet</a:t>
            </a:r>
            <a:r>
              <a:rPr lang="de-DE" sz="1400" b="1" dirty="0">
                <a:solidFill>
                  <a:srgbClr val="000000"/>
                </a:solidFill>
                <a:latin typeface="Arial" panose="020B0604020202020204" pitchFamily="34" charset="0"/>
                <a:cs typeface="Arial" panose="020B0604020202020204" pitchFamily="34" charset="0"/>
              </a:rPr>
              <a:t>!</a:t>
            </a:r>
          </a:p>
          <a:p>
            <a:pPr algn="just" defTabSz="1028700">
              <a:lnSpc>
                <a:spcPct val="120000"/>
              </a:lnSpc>
            </a:pPr>
            <a:r>
              <a:rPr lang="de-DE" sz="1400" dirty="0">
                <a:solidFill>
                  <a:srgbClr val="000000"/>
                </a:solidFill>
                <a:latin typeface="Arial" panose="020B0604020202020204" pitchFamily="34" charset="0"/>
                <a:cs typeface="Arial" panose="020B0604020202020204" pitchFamily="34" charset="0"/>
              </a:rPr>
              <a:t>		See: D. Scholz, </a:t>
            </a:r>
            <a:r>
              <a:rPr lang="de-DE" sz="1400" dirty="0">
                <a:solidFill>
                  <a:srgbClr val="0000F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https://doi.org/10.13111/2066-8201.2018.10.1.12</a:t>
            </a:r>
            <a:endParaRPr lang="en-US" sz="1400" dirty="0">
              <a:solidFill>
                <a:srgbClr val="0000FF"/>
              </a:solidFill>
              <a:latin typeface="Arial" panose="020B0604020202020204" pitchFamily="34" charset="0"/>
              <a:cs typeface="Arial" panose="020B0604020202020204" pitchFamily="34" charset="0"/>
            </a:endParaRPr>
          </a:p>
        </p:txBody>
      </p:sp>
      <p:sp>
        <p:nvSpPr>
          <p:cNvPr id="2" name="Rectangle 11">
            <a:extLst>
              <a:ext uri="{FF2B5EF4-FFF2-40B4-BE49-F238E27FC236}">
                <a16:creationId xmlns:a16="http://schemas.microsoft.com/office/drawing/2014/main" id="{CA00BFE3-658A-877E-FDC0-AC23B8274E9E}"/>
              </a:ext>
            </a:extLst>
          </p:cNvPr>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en-US" sz="2000" b="1" kern="0" dirty="0">
                <a:solidFill>
                  <a:srgbClr val="000000"/>
                </a:solidFill>
                <a:latin typeface="Arial" pitchFamily="34" charset="0"/>
                <a:ea typeface="+mj-ea"/>
                <a:cs typeface="Arial" pitchFamily="34" charset="0"/>
              </a:rPr>
              <a:t>Boeing B777X</a:t>
            </a:r>
          </a:p>
        </p:txBody>
      </p:sp>
      <p:sp>
        <p:nvSpPr>
          <p:cNvPr id="4" name="Text Box 7">
            <a:extLst>
              <a:ext uri="{FF2B5EF4-FFF2-40B4-BE49-F238E27FC236}">
                <a16:creationId xmlns:a16="http://schemas.microsoft.com/office/drawing/2014/main" id="{3E4650BE-C31F-2AE1-D714-4D40A7F8463C}"/>
              </a:ext>
            </a:extLst>
          </p:cNvPr>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Types of Wing Folds</a:t>
            </a:r>
          </a:p>
        </p:txBody>
      </p:sp>
      <p:pic>
        <p:nvPicPr>
          <p:cNvPr id="7" name="Grafik 6">
            <a:extLst>
              <a:ext uri="{FF2B5EF4-FFF2-40B4-BE49-F238E27FC236}">
                <a16:creationId xmlns:a16="http://schemas.microsoft.com/office/drawing/2014/main" id="{D15CE878-D0AF-D90F-5958-184F39901C8D}"/>
              </a:ext>
            </a:extLst>
          </p:cNvPr>
          <p:cNvPicPr>
            <a:picLocks noChangeAspect="1"/>
          </p:cNvPicPr>
          <p:nvPr/>
        </p:nvPicPr>
        <p:blipFill>
          <a:blip r:embed="rId5"/>
          <a:stretch>
            <a:fillRect/>
          </a:stretch>
        </p:blipFill>
        <p:spPr>
          <a:xfrm>
            <a:off x="2655602" y="1270417"/>
            <a:ext cx="6361171" cy="3797300"/>
          </a:xfrm>
          <a:prstGeom prst="rect">
            <a:avLst/>
          </a:prstGeom>
          <a:solidFill>
            <a:srgbClr val="000000"/>
          </a:solidFill>
        </p:spPr>
      </p:pic>
      <p:sp>
        <p:nvSpPr>
          <p:cNvPr id="8" name="Rechteck 7">
            <a:extLst>
              <a:ext uri="{FF2B5EF4-FFF2-40B4-BE49-F238E27FC236}">
                <a16:creationId xmlns:a16="http://schemas.microsoft.com/office/drawing/2014/main" id="{44ED8E52-3AE4-22C1-C15F-5CF14DC7528D}"/>
              </a:ext>
            </a:extLst>
          </p:cNvPr>
          <p:cNvSpPr/>
          <p:nvPr/>
        </p:nvSpPr>
        <p:spPr bwMode="auto">
          <a:xfrm>
            <a:off x="6100011" y="2586789"/>
            <a:ext cx="1840831" cy="447675"/>
          </a:xfrm>
          <a:prstGeom prst="rect">
            <a:avLst/>
          </a:pr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AW Frutiger Next Regular" pitchFamily="2" charset="0"/>
            </a:endParaRPr>
          </a:p>
        </p:txBody>
      </p:sp>
    </p:spTree>
    <p:extLst>
      <p:ext uri="{BB962C8B-B14F-4D97-AF65-F5344CB8AC3E}">
        <p14:creationId xmlns:p14="http://schemas.microsoft.com/office/powerpoint/2010/main" val="1427513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D7E7D051-077C-6793-BDAD-4089CD762AF5}"/>
              </a:ext>
            </a:extLst>
          </p:cNvPr>
          <p:cNvSpPr txBox="1">
            <a:spLocks noChangeArrowheads="1"/>
          </p:cNvSpPr>
          <p:nvPr/>
        </p:nvSpPr>
        <p:spPr bwMode="auto">
          <a:xfrm>
            <a:off x="192838" y="2517608"/>
            <a:ext cx="2237541" cy="1428749"/>
          </a:xfrm>
          <a:prstGeom prst="rect">
            <a:avLst/>
          </a:prstGeom>
          <a:noFill/>
          <a:ln w="9525">
            <a:noFill/>
            <a:round/>
            <a:headEnd/>
            <a:tailEnd/>
          </a:ln>
        </p:spPr>
        <p:txBody>
          <a:bodyPr lIns="90000" tIns="46800" rIns="90000" bIns="46800"/>
          <a:lstStyle/>
          <a:p>
            <a:pPr algn="just">
              <a:lnSpc>
                <a:spcPct val="120000"/>
              </a:lnSpc>
            </a:pPr>
            <a:r>
              <a:rPr lang="en-US" sz="1400" dirty="0">
                <a:solidFill>
                  <a:srgbClr val="000000"/>
                </a:solidFill>
                <a:latin typeface="Arial" panose="020B0604020202020204" pitchFamily="34" charset="0"/>
                <a:cs typeface="Arial" panose="020B0604020202020204" pitchFamily="34" charset="0"/>
              </a:rPr>
              <a:t>"Folding wingtip enables high-span efficiency while maintaining taxiway and gate compatibility."</a:t>
            </a:r>
          </a:p>
          <a:p>
            <a:pPr algn="just">
              <a:lnSpc>
                <a:spcPct val="120000"/>
              </a:lnSpc>
            </a:pPr>
            <a:r>
              <a:rPr lang="en-US" sz="1400" dirty="0">
                <a:solidFill>
                  <a:srgbClr val="000000"/>
                </a:solidFill>
                <a:latin typeface="Arial" panose="020B0604020202020204" pitchFamily="34" charset="0"/>
                <a:cs typeface="Arial" panose="020B0604020202020204" pitchFamily="34" charset="0"/>
              </a:rPr>
              <a:t>(Boeing)</a:t>
            </a:r>
          </a:p>
        </p:txBody>
      </p:sp>
      <p:pic>
        <p:nvPicPr>
          <p:cNvPr id="8" name="Grafik 7">
            <a:extLst>
              <a:ext uri="{FF2B5EF4-FFF2-40B4-BE49-F238E27FC236}">
                <a16:creationId xmlns:a16="http://schemas.microsoft.com/office/drawing/2014/main" id="{544B8536-3E7D-53FD-59F9-616DDA1B009D}"/>
              </a:ext>
            </a:extLst>
          </p:cNvPr>
          <p:cNvPicPr>
            <a:picLocks noChangeAspect="1"/>
          </p:cNvPicPr>
          <p:nvPr/>
        </p:nvPicPr>
        <p:blipFill>
          <a:blip r:embed="rId3"/>
          <a:stretch>
            <a:fillRect/>
          </a:stretch>
        </p:blipFill>
        <p:spPr>
          <a:xfrm>
            <a:off x="2526632" y="2000251"/>
            <a:ext cx="6617368" cy="4289035"/>
          </a:xfrm>
          <a:prstGeom prst="rect">
            <a:avLst/>
          </a:prstGeom>
          <a:ln>
            <a:solidFill>
              <a:srgbClr val="000000"/>
            </a:solidFill>
          </a:ln>
        </p:spPr>
      </p:pic>
      <p:pic>
        <p:nvPicPr>
          <p:cNvPr id="4" name="Grafik 3">
            <a:extLst>
              <a:ext uri="{FF2B5EF4-FFF2-40B4-BE49-F238E27FC236}">
                <a16:creationId xmlns:a16="http://schemas.microsoft.com/office/drawing/2014/main" id="{4BF87F48-1588-BDDB-A9EA-65C3AA942BE3}"/>
              </a:ext>
            </a:extLst>
          </p:cNvPr>
          <p:cNvPicPr>
            <a:picLocks noChangeAspect="1"/>
          </p:cNvPicPr>
          <p:nvPr/>
        </p:nvPicPr>
        <p:blipFill>
          <a:blip r:embed="rId4"/>
          <a:stretch>
            <a:fillRect/>
          </a:stretch>
        </p:blipFill>
        <p:spPr>
          <a:xfrm>
            <a:off x="214814" y="3965525"/>
            <a:ext cx="2684796" cy="2156256"/>
          </a:xfrm>
          <a:prstGeom prst="rect">
            <a:avLst/>
          </a:prstGeom>
          <a:noFill/>
          <a:ln>
            <a:solidFill>
              <a:srgbClr val="000000"/>
            </a:solidFill>
          </a:ln>
        </p:spPr>
      </p:pic>
      <p:sp>
        <p:nvSpPr>
          <p:cNvPr id="9" name="Rectangle 2">
            <a:extLst>
              <a:ext uri="{FF2B5EF4-FFF2-40B4-BE49-F238E27FC236}">
                <a16:creationId xmlns:a16="http://schemas.microsoft.com/office/drawing/2014/main" id="{FB4A0271-773E-DFCF-6C04-C262E37CD186}"/>
              </a:ext>
            </a:extLst>
          </p:cNvPr>
          <p:cNvSpPr txBox="1">
            <a:spLocks noChangeArrowheads="1"/>
          </p:cNvSpPr>
          <p:nvPr/>
        </p:nvSpPr>
        <p:spPr bwMode="auto">
          <a:xfrm>
            <a:off x="5213686" y="1650457"/>
            <a:ext cx="3846094" cy="730122"/>
          </a:xfrm>
          <a:prstGeom prst="rect">
            <a:avLst/>
          </a:prstGeom>
          <a:noFill/>
          <a:ln w="9525">
            <a:noFill/>
            <a:round/>
            <a:headEnd/>
            <a:tailEnd/>
          </a:ln>
        </p:spPr>
        <p:txBody>
          <a:bodyPr lIns="90000" tIns="46800" rIns="90000" bIns="46800"/>
          <a:lstStyle/>
          <a:p>
            <a:pPr algn="just">
              <a:lnSpc>
                <a:spcPct val="120000"/>
              </a:lnSpc>
            </a:pPr>
            <a:r>
              <a:rPr lang="en-US" sz="1400" dirty="0">
                <a:solidFill>
                  <a:srgbClr val="000000"/>
                </a:solidFill>
                <a:latin typeface="Arial" panose="020B0604020202020204" pitchFamily="34" charset="0"/>
                <a:cs typeface="Arial" panose="020B0604020202020204" pitchFamily="34" charset="0"/>
              </a:rPr>
              <a:t>Actuation mechanism by Liebherr Aerospace</a:t>
            </a:r>
          </a:p>
          <a:p>
            <a:pPr algn="just">
              <a:lnSpc>
                <a:spcPct val="120000"/>
              </a:lnSpc>
            </a:pPr>
            <a:r>
              <a:rPr lang="en-US" sz="600" dirty="0">
                <a:solidFill>
                  <a:srgbClr val="000000"/>
                </a:solidFill>
                <a:latin typeface="Arial" panose="020B0604020202020204" pitchFamily="34" charset="0"/>
                <a:cs typeface="Arial" panose="020B0604020202020204" pitchFamily="34" charset="0"/>
              </a:rPr>
              <a:t> </a:t>
            </a:r>
          </a:p>
          <a:p>
            <a:pPr algn="just">
              <a:lnSpc>
                <a:spcPct val="120000"/>
              </a:lnSpc>
            </a:pPr>
            <a:r>
              <a:rPr lang="en-US" sz="1200" dirty="0">
                <a:solidFill>
                  <a:srgbClr val="0000FF"/>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https://youtu.be/y_9gUT2Tk8o</a:t>
            </a:r>
            <a:endParaRPr lang="en-US" sz="1200" dirty="0">
              <a:solidFill>
                <a:srgbClr val="0000FF"/>
              </a:solidFill>
              <a:latin typeface="Arial" panose="020B0604020202020204" pitchFamily="34" charset="0"/>
              <a:cs typeface="Arial" panose="020B0604020202020204" pitchFamily="34" charset="0"/>
            </a:endParaRPr>
          </a:p>
        </p:txBody>
      </p:sp>
      <p:sp>
        <p:nvSpPr>
          <p:cNvPr id="10" name="Rectangle 11">
            <a:extLst>
              <a:ext uri="{FF2B5EF4-FFF2-40B4-BE49-F238E27FC236}">
                <a16:creationId xmlns:a16="http://schemas.microsoft.com/office/drawing/2014/main" id="{F80A8EC3-3078-7157-6799-11C2EE8AED3F}"/>
              </a:ext>
            </a:extLst>
          </p:cNvPr>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en-US" sz="2000" b="1" kern="0" dirty="0">
                <a:solidFill>
                  <a:srgbClr val="000000"/>
                </a:solidFill>
                <a:latin typeface="Arial" pitchFamily="34" charset="0"/>
                <a:ea typeface="+mj-ea"/>
                <a:cs typeface="Arial" pitchFamily="34" charset="0"/>
              </a:rPr>
              <a:t>Boeing B777X – Actuation</a:t>
            </a:r>
          </a:p>
        </p:txBody>
      </p:sp>
      <p:sp>
        <p:nvSpPr>
          <p:cNvPr id="12" name="Text Box 7">
            <a:extLst>
              <a:ext uri="{FF2B5EF4-FFF2-40B4-BE49-F238E27FC236}">
                <a16:creationId xmlns:a16="http://schemas.microsoft.com/office/drawing/2014/main" id="{86AD8D02-6C9F-C487-FDA5-8330765D9C6E}"/>
              </a:ext>
            </a:extLst>
          </p:cNvPr>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Types of Wing Folds</a:t>
            </a:r>
          </a:p>
        </p:txBody>
      </p:sp>
    </p:spTree>
    <p:extLst>
      <p:ext uri="{BB962C8B-B14F-4D97-AF65-F5344CB8AC3E}">
        <p14:creationId xmlns:p14="http://schemas.microsoft.com/office/powerpoint/2010/main" val="1762053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2857802E-418F-C274-1997-44389F7F1436}"/>
              </a:ext>
            </a:extLst>
          </p:cNvPr>
          <p:cNvSpPr txBox="1">
            <a:spLocks noChangeArrowheads="1"/>
          </p:cNvSpPr>
          <p:nvPr/>
        </p:nvSpPr>
        <p:spPr bwMode="auto">
          <a:xfrm>
            <a:off x="561975" y="1824622"/>
            <a:ext cx="8183561" cy="4457118"/>
          </a:xfrm>
          <a:prstGeom prst="rect">
            <a:avLst/>
          </a:prstGeom>
          <a:noFill/>
          <a:ln w="9525">
            <a:noFill/>
            <a:round/>
            <a:headEnd/>
            <a:tailEnd/>
          </a:ln>
        </p:spPr>
        <p:txBody>
          <a:bodyPr lIns="90000" tIns="46800" rIns="90000" bIns="46800"/>
          <a:lstStyle/>
          <a:p>
            <a:pPr algn="just">
              <a:lnSpc>
                <a:spcPct val="120000"/>
              </a:lnSpc>
            </a:pPr>
            <a:r>
              <a:rPr lang="en-US" sz="1400" dirty="0">
                <a:solidFill>
                  <a:srgbClr val="000000"/>
                </a:solidFill>
                <a:latin typeface="Arial" panose="020B0604020202020204" pitchFamily="34" charset="0"/>
                <a:cs typeface="Arial" panose="020B0604020202020204" pitchFamily="34" charset="0"/>
              </a:rPr>
              <a:t>Folding wing tip</a:t>
            </a:r>
          </a:p>
          <a:p>
            <a:pPr algn="just">
              <a:lnSpc>
                <a:spcPct val="120000"/>
              </a:lnSpc>
            </a:pPr>
            <a:r>
              <a:rPr lang="en-US" sz="1400" dirty="0">
                <a:solidFill>
                  <a:srgbClr val="000000"/>
                </a:solidFill>
                <a:latin typeface="Arial" panose="020B0604020202020204" pitchFamily="34" charset="0"/>
                <a:cs typeface="Arial" panose="020B0604020202020204" pitchFamily="34" charset="0"/>
              </a:rPr>
              <a:t>on the B777X Overhead Panel and on the EICAS (Engine Indicating and Crew Alerting System)</a:t>
            </a:r>
          </a:p>
          <a:p>
            <a:pPr algn="just">
              <a:lnSpc>
                <a:spcPct val="120000"/>
              </a:lnSpc>
            </a:pPr>
            <a:endParaRPr lang="en-US" sz="1400" dirty="0">
              <a:solidFill>
                <a:srgbClr val="000000"/>
              </a:solidFill>
              <a:latin typeface="Arial" panose="020B0604020202020204" pitchFamily="34" charset="0"/>
              <a:cs typeface="Arial" panose="020B0604020202020204" pitchFamily="34" charset="0"/>
            </a:endParaRPr>
          </a:p>
          <a:p>
            <a:pPr algn="just">
              <a:lnSpc>
                <a:spcPct val="120000"/>
              </a:lnSpc>
            </a:pPr>
            <a:endParaRPr lang="en-US" sz="1400" dirty="0">
              <a:solidFill>
                <a:srgbClr val="000000"/>
              </a:solidFill>
              <a:latin typeface="Arial" panose="020B0604020202020204" pitchFamily="34" charset="0"/>
              <a:cs typeface="Arial" panose="020B0604020202020204" pitchFamily="34" charset="0"/>
            </a:endParaRPr>
          </a:p>
          <a:p>
            <a:pPr algn="just">
              <a:lnSpc>
                <a:spcPct val="120000"/>
              </a:lnSpc>
            </a:pPr>
            <a:endParaRPr lang="en-US" sz="1400" dirty="0">
              <a:solidFill>
                <a:srgbClr val="000000"/>
              </a:solidFill>
              <a:latin typeface="Arial" panose="020B0604020202020204" pitchFamily="34" charset="0"/>
              <a:cs typeface="Arial" panose="020B0604020202020204" pitchFamily="34" charset="0"/>
            </a:endParaRPr>
          </a:p>
          <a:p>
            <a:pPr algn="just">
              <a:lnSpc>
                <a:spcPct val="120000"/>
              </a:lnSpc>
            </a:pPr>
            <a:endParaRPr lang="en-US" sz="1400" dirty="0">
              <a:solidFill>
                <a:srgbClr val="000000"/>
              </a:solidFill>
              <a:latin typeface="Arial" panose="020B0604020202020204" pitchFamily="34" charset="0"/>
              <a:cs typeface="Arial" panose="020B0604020202020204" pitchFamily="34" charset="0"/>
            </a:endParaRPr>
          </a:p>
          <a:p>
            <a:pPr algn="just">
              <a:lnSpc>
                <a:spcPct val="120000"/>
              </a:lnSpc>
            </a:pPr>
            <a:endParaRPr lang="en-US" sz="1400" dirty="0">
              <a:solidFill>
                <a:srgbClr val="000000"/>
              </a:solidFill>
              <a:latin typeface="Arial" panose="020B0604020202020204" pitchFamily="34" charset="0"/>
              <a:cs typeface="Arial" panose="020B0604020202020204" pitchFamily="34" charset="0"/>
            </a:endParaRPr>
          </a:p>
          <a:p>
            <a:pPr algn="just">
              <a:lnSpc>
                <a:spcPct val="120000"/>
              </a:lnSpc>
            </a:pPr>
            <a:endParaRPr lang="en-US" sz="1400" dirty="0">
              <a:solidFill>
                <a:srgbClr val="000000"/>
              </a:solidFill>
              <a:latin typeface="Arial" panose="020B0604020202020204" pitchFamily="34" charset="0"/>
              <a:cs typeface="Arial" panose="020B0604020202020204" pitchFamily="34" charset="0"/>
            </a:endParaRPr>
          </a:p>
          <a:p>
            <a:pPr algn="just">
              <a:lnSpc>
                <a:spcPct val="120000"/>
              </a:lnSpc>
            </a:pPr>
            <a:endParaRPr lang="en-US" sz="1400" dirty="0">
              <a:solidFill>
                <a:srgbClr val="000000"/>
              </a:solidFill>
              <a:latin typeface="Arial" panose="020B0604020202020204" pitchFamily="34" charset="0"/>
              <a:cs typeface="Arial" panose="020B0604020202020204" pitchFamily="34" charset="0"/>
            </a:endParaRPr>
          </a:p>
          <a:p>
            <a:pPr algn="just">
              <a:lnSpc>
                <a:spcPct val="120000"/>
              </a:lnSpc>
            </a:pPr>
            <a:endParaRPr lang="en-US" sz="1400" dirty="0">
              <a:solidFill>
                <a:srgbClr val="000000"/>
              </a:solidFill>
              <a:latin typeface="Arial" panose="020B0604020202020204" pitchFamily="34" charset="0"/>
              <a:cs typeface="Arial" panose="020B0604020202020204" pitchFamily="34" charset="0"/>
            </a:endParaRPr>
          </a:p>
          <a:p>
            <a:pPr algn="just">
              <a:lnSpc>
                <a:spcPct val="120000"/>
              </a:lnSpc>
            </a:pPr>
            <a:endParaRPr lang="en-US" sz="1400" dirty="0">
              <a:solidFill>
                <a:srgbClr val="000000"/>
              </a:solidFill>
              <a:latin typeface="Arial" panose="020B0604020202020204" pitchFamily="34" charset="0"/>
              <a:cs typeface="Arial" panose="020B0604020202020204" pitchFamily="34" charset="0"/>
            </a:endParaRPr>
          </a:p>
          <a:p>
            <a:pPr algn="just">
              <a:lnSpc>
                <a:spcPct val="120000"/>
              </a:lnSpc>
            </a:pPr>
            <a:endParaRPr lang="en-US" sz="1400" dirty="0">
              <a:solidFill>
                <a:srgbClr val="000000"/>
              </a:solidFill>
              <a:latin typeface="Arial" panose="020B0604020202020204" pitchFamily="34" charset="0"/>
              <a:cs typeface="Arial" panose="020B0604020202020204" pitchFamily="34" charset="0"/>
            </a:endParaRPr>
          </a:p>
          <a:p>
            <a:pPr algn="just">
              <a:lnSpc>
                <a:spcPct val="120000"/>
              </a:lnSpc>
            </a:pPr>
            <a:endParaRPr lang="en-US" sz="1400" dirty="0">
              <a:solidFill>
                <a:srgbClr val="000000"/>
              </a:solidFill>
              <a:latin typeface="Arial" panose="020B0604020202020204" pitchFamily="34" charset="0"/>
              <a:cs typeface="Arial" panose="020B0604020202020204" pitchFamily="34" charset="0"/>
            </a:endParaRPr>
          </a:p>
          <a:p>
            <a:pPr algn="just">
              <a:lnSpc>
                <a:spcPct val="120000"/>
              </a:lnSpc>
            </a:pPr>
            <a:endParaRPr lang="en-US" sz="1400" dirty="0">
              <a:solidFill>
                <a:srgbClr val="000000"/>
              </a:solidFill>
              <a:latin typeface="Arial" panose="020B0604020202020204" pitchFamily="34" charset="0"/>
              <a:cs typeface="Arial" panose="020B0604020202020204" pitchFamily="34" charset="0"/>
            </a:endParaRPr>
          </a:p>
          <a:p>
            <a:pPr algn="just">
              <a:lnSpc>
                <a:spcPct val="120000"/>
              </a:lnSpc>
            </a:pPr>
            <a:endParaRPr lang="en-US" sz="1400" dirty="0">
              <a:solidFill>
                <a:srgbClr val="000000"/>
              </a:solidFill>
              <a:latin typeface="Arial" panose="020B0604020202020204" pitchFamily="34" charset="0"/>
              <a:cs typeface="Arial" panose="020B0604020202020204" pitchFamily="34" charset="0"/>
            </a:endParaRPr>
          </a:p>
          <a:p>
            <a:pPr algn="just">
              <a:lnSpc>
                <a:spcPct val="120000"/>
              </a:lnSpc>
            </a:pPr>
            <a:endParaRPr lang="en-US" sz="1400" dirty="0">
              <a:solidFill>
                <a:srgbClr val="000000"/>
              </a:solidFill>
              <a:latin typeface="Arial" panose="020B0604020202020204" pitchFamily="34" charset="0"/>
              <a:cs typeface="Arial" panose="020B0604020202020204" pitchFamily="34" charset="0"/>
            </a:endParaRPr>
          </a:p>
          <a:p>
            <a:pPr algn="just">
              <a:lnSpc>
                <a:spcPct val="120000"/>
              </a:lnSpc>
            </a:pPr>
            <a:r>
              <a:rPr lang="en-US" sz="1200" b="1" dirty="0">
                <a:solidFill>
                  <a:srgbClr val="000000"/>
                </a:solidFill>
                <a:latin typeface="Arial" panose="020B0604020202020204" pitchFamily="34" charset="0"/>
                <a:cs typeface="Arial" panose="020B0604020202020204" pitchFamily="34" charset="0"/>
              </a:rPr>
              <a:t>Flight Global 2017</a:t>
            </a:r>
            <a:r>
              <a:rPr lang="en-US" sz="1200" dirty="0">
                <a:solidFill>
                  <a:srgbClr val="000000"/>
                </a:solidFill>
                <a:latin typeface="Arial" panose="020B0604020202020204" pitchFamily="34" charset="0"/>
                <a:cs typeface="Arial" panose="020B0604020202020204" pitchFamily="34" charset="0"/>
              </a:rPr>
              <a:t> (</a:t>
            </a:r>
            <a:r>
              <a:rPr lang="en-US" sz="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https://perma.cc/5GEE-K59Z</a:t>
            </a:r>
            <a:r>
              <a:rPr lang="en-US" sz="1200" dirty="0">
                <a:solidFill>
                  <a:srgbClr val="000000"/>
                </a:solidFill>
                <a:latin typeface="Arial" panose="020B0604020202020204" pitchFamily="34" charset="0"/>
                <a:cs typeface="Arial" panose="020B0604020202020204" pitchFamily="34" charset="0"/>
              </a:rPr>
              <a:t>)</a:t>
            </a:r>
            <a:endParaRPr lang="en-US" sz="1400" dirty="0">
              <a:solidFill>
                <a:srgbClr val="000000"/>
              </a:solidFill>
              <a:latin typeface="Arial" panose="020B0604020202020204" pitchFamily="34" charset="0"/>
              <a:cs typeface="Arial" panose="020B0604020202020204" pitchFamily="34" charset="0"/>
            </a:endParaRPr>
          </a:p>
          <a:p>
            <a:pPr algn="ctr">
              <a:lnSpc>
                <a:spcPct val="120000"/>
              </a:lnSpc>
              <a:spcBef>
                <a:spcPts val="100"/>
              </a:spcBef>
            </a:pPr>
            <a:endParaRPr lang="en-US" sz="1400" dirty="0">
              <a:solidFill>
                <a:srgbClr val="000000"/>
              </a:solidFill>
              <a:latin typeface="Arial" panose="020B0604020202020204" pitchFamily="34" charset="0"/>
              <a:cs typeface="Arial" panose="020B0604020202020204" pitchFamily="34" charset="0"/>
            </a:endParaRPr>
          </a:p>
          <a:p>
            <a:pPr marL="285750" indent="-285750" algn="just">
              <a:lnSpc>
                <a:spcPct val="120000"/>
              </a:lnSpc>
              <a:buFontTx/>
              <a:buChar char="●"/>
            </a:pPr>
            <a:endParaRPr lang="en-US" sz="1400" dirty="0">
              <a:solidFill>
                <a:srgbClr val="000000"/>
              </a:solidFill>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D5A0AFCB-0D03-AFF1-83E5-0B16EB691734}"/>
              </a:ext>
            </a:extLst>
          </p:cNvPr>
          <p:cNvPicPr>
            <a:picLocks noChangeAspect="1"/>
          </p:cNvPicPr>
          <p:nvPr/>
        </p:nvPicPr>
        <p:blipFill>
          <a:blip r:embed="rId4"/>
          <a:stretch>
            <a:fillRect/>
          </a:stretch>
        </p:blipFill>
        <p:spPr>
          <a:xfrm>
            <a:off x="638175" y="2441796"/>
            <a:ext cx="8110538" cy="3539144"/>
          </a:xfrm>
          <a:prstGeom prst="rect">
            <a:avLst/>
          </a:prstGeom>
        </p:spPr>
      </p:pic>
      <p:sp>
        <p:nvSpPr>
          <p:cNvPr id="7" name="Rectangle 11">
            <a:extLst>
              <a:ext uri="{FF2B5EF4-FFF2-40B4-BE49-F238E27FC236}">
                <a16:creationId xmlns:a16="http://schemas.microsoft.com/office/drawing/2014/main" id="{AB5D5F4E-2AB1-A5C7-074A-B503B4A9F6C5}"/>
              </a:ext>
            </a:extLst>
          </p:cNvPr>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en-US" sz="2000" b="1" kern="0" dirty="0">
                <a:solidFill>
                  <a:srgbClr val="000000"/>
                </a:solidFill>
                <a:latin typeface="Arial" pitchFamily="34" charset="0"/>
                <a:ea typeface="+mj-ea"/>
                <a:cs typeface="Arial" pitchFamily="34" charset="0"/>
              </a:rPr>
              <a:t>Boeing B777X – Cockpit</a:t>
            </a:r>
          </a:p>
        </p:txBody>
      </p:sp>
      <p:sp>
        <p:nvSpPr>
          <p:cNvPr id="8" name="Text Box 7">
            <a:extLst>
              <a:ext uri="{FF2B5EF4-FFF2-40B4-BE49-F238E27FC236}">
                <a16:creationId xmlns:a16="http://schemas.microsoft.com/office/drawing/2014/main" id="{36867AEA-661C-66AE-5185-81D73B7C140C}"/>
              </a:ext>
            </a:extLst>
          </p:cNvPr>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Types of Wing Folds</a:t>
            </a:r>
          </a:p>
        </p:txBody>
      </p:sp>
    </p:spTree>
    <p:extLst>
      <p:ext uri="{BB962C8B-B14F-4D97-AF65-F5344CB8AC3E}">
        <p14:creationId xmlns:p14="http://schemas.microsoft.com/office/powerpoint/2010/main" val="1567591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1"/>
          <p:cNvSpPr txBox="1">
            <a:spLocks noChangeArrowheads="1"/>
          </p:cNvSpPr>
          <p:nvPr/>
        </p:nvSpPr>
        <p:spPr bwMode="auto">
          <a:xfrm>
            <a:off x="263526" y="2140119"/>
            <a:ext cx="8616950" cy="2226250"/>
          </a:xfrm>
          <a:prstGeom prst="rect">
            <a:avLst/>
          </a:prstGeom>
          <a:noFill/>
          <a:ln w="9525">
            <a:noFill/>
            <a:miter lim="800000"/>
            <a:headEnd/>
            <a:tailEnd/>
          </a:ln>
        </p:spPr>
        <p:txBody>
          <a:bodyPr>
            <a:spAutoFit/>
          </a:bodyPr>
          <a:lstStyle/>
          <a:p>
            <a:pPr marL="358775" marR="0" lvl="2" indent="-358775" algn="ctr" defTabSz="914400" rtl="0" eaLnBrk="0" fontAlgn="base" latinLnBrk="0" hangingPunct="0">
              <a:lnSpc>
                <a:spcPct val="100000"/>
              </a:lnSpc>
              <a:spcBef>
                <a:spcPts val="4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4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Calculating</a:t>
            </a:r>
          </a:p>
          <a:p>
            <a:pPr marL="358775" marR="0" lvl="2" indent="-358775" algn="ctr" defTabSz="914400" rtl="0" eaLnBrk="0" fontAlgn="base" latinLnBrk="0" hangingPunct="0">
              <a:lnSpc>
                <a:spcPct val="100000"/>
              </a:lnSpc>
              <a:spcBef>
                <a:spcPts val="4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4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Additional Mass</a:t>
            </a:r>
          </a:p>
          <a:p>
            <a:pPr marL="358775" marR="0" lvl="2" indent="-358775" algn="ctr" defTabSz="914400" rtl="0" eaLnBrk="0" fontAlgn="base" latinLnBrk="0" hangingPunct="0">
              <a:lnSpc>
                <a:spcPct val="100000"/>
              </a:lnSpc>
              <a:spcBef>
                <a:spcPts val="4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4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for a Wing Fold</a:t>
            </a:r>
          </a:p>
        </p:txBody>
      </p:sp>
      <p:sp>
        <p:nvSpPr>
          <p:cNvPr id="3" name="Text Box 3">
            <a:extLst>
              <a:ext uri="{FF2B5EF4-FFF2-40B4-BE49-F238E27FC236}">
                <a16:creationId xmlns:a16="http://schemas.microsoft.com/office/drawing/2014/main" id="{CCE015B9-B3B8-4F1A-6AB6-79A467598FFD}"/>
              </a:ext>
            </a:extLst>
          </p:cNvPr>
          <p:cNvSpPr txBox="1">
            <a:spLocks noChangeArrowheads="1"/>
          </p:cNvSpPr>
          <p:nvPr/>
        </p:nvSpPr>
        <p:spPr bwMode="auto">
          <a:xfrm>
            <a:off x="545432" y="1014334"/>
            <a:ext cx="8081963" cy="265366"/>
          </a:xfrm>
          <a:prstGeom prst="rect">
            <a:avLst/>
          </a:prstGeom>
          <a:noFill/>
          <a:ln w="9525">
            <a:noFill/>
            <a:round/>
            <a:headEnd/>
            <a:tailEnd/>
          </a:ln>
        </p:spPr>
        <p:txBody>
          <a:bodyPr lIns="80280" tIns="39960" rIns="80280" bIns="39960">
            <a:spAutoFit/>
          </a:bodyPr>
          <a:lstStyle/>
          <a:p>
            <a:pPr marL="0" marR="0" lvl="0" indent="0" algn="l" defTabSz="449263" rtl="0" eaLnBrk="0" fontAlgn="base" latinLnBrk="0" hangingPunct="0">
              <a:lnSpc>
                <a:spcPct val="100000"/>
              </a:lnSpc>
              <a:spcBef>
                <a:spcPts val="7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Mass Estimation of Folding Wings</a:t>
            </a:r>
          </a:p>
        </p:txBody>
      </p:sp>
    </p:spTree>
    <p:extLst>
      <p:ext uri="{BB962C8B-B14F-4D97-AF65-F5344CB8AC3E}">
        <p14:creationId xmlns:p14="http://schemas.microsoft.com/office/powerpoint/2010/main" val="4001490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2857802E-418F-C274-1997-44389F7F1436}"/>
              </a:ext>
            </a:extLst>
          </p:cNvPr>
          <p:cNvSpPr txBox="1">
            <a:spLocks noChangeArrowheads="1"/>
          </p:cNvSpPr>
          <p:nvPr/>
        </p:nvSpPr>
        <p:spPr bwMode="auto">
          <a:xfrm>
            <a:off x="519112" y="1920878"/>
            <a:ext cx="8110538" cy="4194172"/>
          </a:xfrm>
          <a:prstGeom prst="rect">
            <a:avLst/>
          </a:prstGeom>
          <a:noFill/>
          <a:ln w="9525">
            <a:noFill/>
            <a:round/>
            <a:headEnd/>
            <a:tailEnd/>
          </a:ln>
        </p:spPr>
        <p:txBody>
          <a:bodyPr lIns="90000" tIns="46800" rIns="90000" bIns="46800"/>
          <a:lstStyle/>
          <a:p>
            <a:pPr marL="285750" indent="-285750" algn="just">
              <a:lnSpc>
                <a:spcPct val="120000"/>
              </a:lnSpc>
              <a:buFont typeface="Arial" panose="020B0604020202020204" pitchFamily="34" charset="0"/>
              <a:buChar char="●"/>
            </a:pPr>
            <a:r>
              <a:rPr lang="en-US" sz="1400" b="1" dirty="0" err="1">
                <a:solidFill>
                  <a:srgbClr val="0000FF"/>
                </a:solidFill>
                <a:latin typeface="Arial" panose="020B0604020202020204" pitchFamily="34" charset="0"/>
                <a:cs typeface="Arial" panose="020B0604020202020204" pitchFamily="34" charset="0"/>
              </a:rPr>
              <a:t>Yarygina</a:t>
            </a:r>
            <a:r>
              <a:rPr lang="en-US" sz="1400" b="1" dirty="0">
                <a:solidFill>
                  <a:srgbClr val="0000FF"/>
                </a:solidFill>
                <a:latin typeface="Arial" panose="020B0604020202020204" pitchFamily="34" charset="0"/>
                <a:cs typeface="Arial" panose="020B0604020202020204" pitchFamily="34" charset="0"/>
              </a:rPr>
              <a:t> and Popov looked at carrier-based airplanes with folding wings</a:t>
            </a:r>
            <a:r>
              <a:rPr lang="en-US" sz="1400" dirty="0">
                <a:solidFill>
                  <a:srgbClr val="000000"/>
                </a:solidFill>
                <a:latin typeface="Arial" panose="020B0604020202020204" pitchFamily="34" charset="0"/>
                <a:cs typeface="Arial" panose="020B0604020202020204" pitchFamily="34" charset="0"/>
              </a:rPr>
              <a:t>. They got hold of mass statistics (no details published with their) and produced statistical equations to resemble these mass findings. </a:t>
            </a:r>
          </a:p>
          <a:p>
            <a:pPr marL="285750" indent="-285750" algn="just">
              <a:lnSpc>
                <a:spcPct val="120000"/>
              </a:lnSpc>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Statistics of carrier-based airplanes may not lead to optimum results for passenger aircraft. However, there is no such data on passenger aircraft (with the exception of the B777X, but not in reach for me), so the </a:t>
            </a:r>
            <a:r>
              <a:rPr lang="en-US" sz="1400" b="1" dirty="0">
                <a:solidFill>
                  <a:srgbClr val="0000FF"/>
                </a:solidFill>
                <a:latin typeface="Arial" panose="020B0604020202020204" pitchFamily="34" charset="0"/>
                <a:cs typeface="Arial" panose="020B0604020202020204" pitchFamily="34" charset="0"/>
              </a:rPr>
              <a:t>data of carrier-based airplanes must be sufficient also for passenger aircraft</a:t>
            </a:r>
            <a:r>
              <a:rPr lang="en-US" sz="1400" dirty="0">
                <a:solidFill>
                  <a:srgbClr val="000000"/>
                </a:solidFill>
                <a:latin typeface="Arial" panose="020B0604020202020204" pitchFamily="34" charset="0"/>
                <a:cs typeface="Arial" panose="020B0604020202020204" pitchFamily="34" charset="0"/>
              </a:rPr>
              <a:t>.</a:t>
            </a:r>
          </a:p>
          <a:p>
            <a:pPr marL="285750" indent="-285750" algn="just">
              <a:lnSpc>
                <a:spcPct val="120000"/>
              </a:lnSpc>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The </a:t>
            </a:r>
            <a:r>
              <a:rPr lang="en-US" sz="1400" b="1" dirty="0">
                <a:solidFill>
                  <a:srgbClr val="0000FF"/>
                </a:solidFill>
                <a:latin typeface="Arial" panose="020B0604020202020204" pitchFamily="34" charset="0"/>
                <a:cs typeface="Arial" panose="020B0604020202020204" pitchFamily="34" charset="0"/>
              </a:rPr>
              <a:t>most widespread folding type</a:t>
            </a:r>
            <a:r>
              <a:rPr lang="en-US" sz="1400" dirty="0">
                <a:solidFill>
                  <a:srgbClr val="000000"/>
                </a:solidFill>
                <a:latin typeface="Arial" panose="020B0604020202020204" pitchFamily="34" charset="0"/>
                <a:cs typeface="Arial" panose="020B0604020202020204" pitchFamily="34" charset="0"/>
              </a:rPr>
              <a:t> is the axis </a:t>
            </a:r>
            <a:r>
              <a:rPr lang="en-US" sz="1400" b="1" dirty="0">
                <a:solidFill>
                  <a:srgbClr val="0000FF"/>
                </a:solidFill>
                <a:latin typeface="Arial" panose="020B0604020202020204" pitchFamily="34" charset="0"/>
                <a:cs typeface="Arial" panose="020B0604020202020204" pitchFamily="34" charset="0"/>
              </a:rPr>
              <a:t>parallel to the Airplane Symmetry Plane </a:t>
            </a:r>
            <a:r>
              <a:rPr lang="en-US" sz="1400" dirty="0">
                <a:solidFill>
                  <a:srgbClr val="000000"/>
                </a:solidFill>
                <a:latin typeface="Arial" panose="020B0604020202020204" pitchFamily="34" charset="0"/>
                <a:cs typeface="Arial" panose="020B0604020202020204" pitchFamily="34" charset="0"/>
              </a:rPr>
              <a:t>(ASP). A turn is performed around the axis located on the upper wing surface along its chord. The given folding type is the most manufactured. It is safe in terms of structural design and results in the smallest mass increase.</a:t>
            </a:r>
          </a:p>
          <a:p>
            <a:pPr marL="285750" indent="-285750" algn="just">
              <a:lnSpc>
                <a:spcPct val="120000"/>
              </a:lnSpc>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The axis of the fold is usually in the rib plane of a swept wing.</a:t>
            </a:r>
          </a:p>
          <a:p>
            <a:pPr marL="285750" indent="-285750" algn="just">
              <a:lnSpc>
                <a:spcPct val="120000"/>
              </a:lnSpc>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The statistic is for </a:t>
            </a:r>
            <a:r>
              <a:rPr lang="en-US" sz="1400" b="1" dirty="0">
                <a:solidFill>
                  <a:srgbClr val="0000FF"/>
                </a:solidFill>
                <a:latin typeface="Arial" panose="020B0604020202020204" pitchFamily="34" charset="0"/>
                <a:cs typeface="Arial" panose="020B0604020202020204" pitchFamily="34" charset="0"/>
              </a:rPr>
              <a:t>the simple butt joint </a:t>
            </a:r>
            <a:r>
              <a:rPr lang="en-US" sz="1400" dirty="0">
                <a:solidFill>
                  <a:srgbClr val="000000"/>
                </a:solidFill>
                <a:latin typeface="Arial" panose="020B0604020202020204" pitchFamily="34" charset="0"/>
                <a:cs typeface="Arial" panose="020B0604020202020204" pitchFamily="34" charset="0"/>
              </a:rPr>
              <a:t>(one piece of wing positioned against the other).</a:t>
            </a:r>
          </a:p>
          <a:p>
            <a:pPr marL="285750" indent="-285750" algn="just">
              <a:lnSpc>
                <a:spcPct val="120000"/>
              </a:lnSpc>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Often, it is necessary to change not only the wing structure, but also the wing high-lift devices (or other parts of the wing). The equations here are limited to the </a:t>
            </a:r>
            <a:r>
              <a:rPr lang="en-US" sz="1400" b="1" dirty="0">
                <a:solidFill>
                  <a:srgbClr val="0000FF"/>
                </a:solidFill>
                <a:latin typeface="Arial" panose="020B0604020202020204" pitchFamily="34" charset="0"/>
                <a:cs typeface="Arial" panose="020B0604020202020204" pitchFamily="34" charset="0"/>
              </a:rPr>
              <a:t>direct wing fold mass increase</a:t>
            </a:r>
            <a:r>
              <a:rPr lang="en-US" sz="1400" dirty="0">
                <a:solidFill>
                  <a:srgbClr val="000000"/>
                </a:solidFill>
                <a:latin typeface="Arial" panose="020B0604020202020204" pitchFamily="34" charset="0"/>
                <a:cs typeface="Arial" panose="020B0604020202020204" pitchFamily="34" charset="0"/>
              </a:rPr>
              <a:t>.</a:t>
            </a:r>
          </a:p>
        </p:txBody>
      </p:sp>
      <p:sp>
        <p:nvSpPr>
          <p:cNvPr id="4" name="Rectangle 11"/>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en-US" sz="2000" b="1" kern="0" dirty="0">
                <a:solidFill>
                  <a:srgbClr val="000000"/>
                </a:solidFill>
                <a:latin typeface="Arial" pitchFamily="34" charset="0"/>
                <a:ea typeface="+mj-ea"/>
                <a:cs typeface="Arial" pitchFamily="34" charset="0"/>
              </a:rPr>
              <a:t>Assumptions</a:t>
            </a:r>
          </a:p>
        </p:txBody>
      </p:sp>
      <p:sp>
        <p:nvSpPr>
          <p:cNvPr id="2" name="Text Box 7">
            <a:extLst>
              <a:ext uri="{FF2B5EF4-FFF2-40B4-BE49-F238E27FC236}">
                <a16:creationId xmlns:a16="http://schemas.microsoft.com/office/drawing/2014/main" id="{A70A4724-BE48-135A-613D-E3EC257D5FC2}"/>
              </a:ext>
            </a:extLst>
          </p:cNvPr>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marL="358775" marR="0" lvl="2" indent="-358775" defTabSz="914400" rtl="0" eaLnBrk="0" fontAlgn="base" latinLnBrk="0" hangingPunct="0">
              <a:lnSpc>
                <a:spcPct val="100000"/>
              </a:lnSpc>
              <a:spcBef>
                <a:spcPts val="4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Calculating Additional Mass for a Wing Fold</a:t>
            </a:r>
            <a:endParaRPr lang="en-US" sz="1200" b="1" noProof="1">
              <a:solidFill>
                <a:srgbClr val="000000"/>
              </a:solidFill>
              <a:latin typeface="Arial" pitchFamily="34" charset="0"/>
            </a:endParaRPr>
          </a:p>
        </p:txBody>
      </p:sp>
    </p:spTree>
    <p:extLst>
      <p:ext uri="{BB962C8B-B14F-4D97-AF65-F5344CB8AC3E}">
        <p14:creationId xmlns:p14="http://schemas.microsoft.com/office/powerpoint/2010/main" val="1888135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2857802E-418F-C274-1997-44389F7F1436}"/>
              </a:ext>
            </a:extLst>
          </p:cNvPr>
          <p:cNvSpPr txBox="1">
            <a:spLocks noChangeArrowheads="1"/>
          </p:cNvSpPr>
          <p:nvPr/>
        </p:nvSpPr>
        <p:spPr bwMode="auto">
          <a:xfrm>
            <a:off x="519112" y="4916750"/>
            <a:ext cx="8110538" cy="930249"/>
          </a:xfrm>
          <a:prstGeom prst="rect">
            <a:avLst/>
          </a:prstGeom>
          <a:noFill/>
          <a:ln w="9525">
            <a:noFill/>
            <a:round/>
            <a:headEnd/>
            <a:tailEnd/>
          </a:ln>
        </p:spPr>
        <p:txBody>
          <a:bodyPr lIns="90000" tIns="46800" rIns="90000" bIns="46800"/>
          <a:lstStyle/>
          <a:p>
            <a:pPr algn="just">
              <a:lnSpc>
                <a:spcPct val="120000"/>
              </a:lnSpc>
            </a:pP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The wing bending moment is taken up by panels. The fold is designed with eye-lugs. They merge within each other like two combs. The upper eye-lugs are the folding axis, the lower eye-lugs are the pinning axis. a) MIG-29K, b) Su-33, c) actuator in the folding mechanism. (</a:t>
            </a:r>
            <a:r>
              <a:rPr kumimoji="0" lang="en-US" sz="1400" b="1" i="0" u="none" strike="noStrike" kern="1200" cap="none" spc="0" normalizeH="0" baseline="0" noProof="1">
                <a:ln>
                  <a:noFill/>
                </a:ln>
                <a:solidFill>
                  <a:srgbClr val="000000"/>
                </a:solidFill>
                <a:effectLst/>
                <a:uLnTx/>
                <a:uFillTx/>
                <a:latin typeface="Arial" pitchFamily="34" charset="0"/>
                <a:ea typeface="+mn-ea"/>
                <a:cs typeface="Arial" pitchFamily="34" charset="0"/>
              </a:rPr>
              <a:t>Yarygina 2012b</a:t>
            </a: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1400" dirty="0">
              <a:solidFill>
                <a:srgbClr val="000000"/>
              </a:solidFill>
              <a:latin typeface="Arial" panose="020B0604020202020204" pitchFamily="34" charset="0"/>
              <a:cs typeface="Arial" panose="020B0604020202020204" pitchFamily="34" charset="0"/>
            </a:endParaRPr>
          </a:p>
        </p:txBody>
      </p:sp>
      <p:sp>
        <p:nvSpPr>
          <p:cNvPr id="2" name="Textfeld 15">
            <a:extLst>
              <a:ext uri="{FF2B5EF4-FFF2-40B4-BE49-F238E27FC236}">
                <a16:creationId xmlns:a16="http://schemas.microsoft.com/office/drawing/2014/main" id="{049052CF-2634-CFA2-C8DD-A3C93717F634}"/>
              </a:ext>
            </a:extLst>
          </p:cNvPr>
          <p:cNvSpPr txBox="1">
            <a:spLocks noChangeArrowheads="1"/>
          </p:cNvSpPr>
          <p:nvPr/>
        </p:nvSpPr>
        <p:spPr bwMode="auto">
          <a:xfrm>
            <a:off x="8244822" y="3454290"/>
            <a:ext cx="399116" cy="307777"/>
          </a:xfrm>
          <a:prstGeom prst="rect">
            <a:avLst/>
          </a:prstGeom>
          <a:noFill/>
          <a:ln>
            <a:noFill/>
          </a:ln>
        </p:spPr>
        <p:txBody>
          <a:bodyPr wrap="square">
            <a:spAutoFit/>
          </a:bodyPr>
          <a:lstStyle>
            <a:lvl1pPr>
              <a:spcBef>
                <a:spcPct val="20000"/>
              </a:spcBef>
              <a:buChar char="•"/>
              <a:defRPr sz="2400" b="1">
                <a:solidFill>
                  <a:srgbClr val="0A1F63"/>
                </a:solidFill>
                <a:latin typeface="Arial" panose="020B0604020202020204" pitchFamily="34" charset="0"/>
              </a:defRPr>
            </a:lvl1pPr>
            <a:lvl2pPr marL="742950" indent="-285750">
              <a:spcBef>
                <a:spcPct val="20000"/>
              </a:spcBef>
              <a:buChar char="–"/>
              <a:defRPr sz="2000" b="1">
                <a:solidFill>
                  <a:srgbClr val="0A1F63"/>
                </a:solidFill>
                <a:latin typeface="Arial" panose="020B0604020202020204" pitchFamily="34" charset="0"/>
              </a:defRPr>
            </a:lvl2pPr>
            <a:lvl3pPr marL="1143000" indent="-228600">
              <a:spcBef>
                <a:spcPct val="20000"/>
              </a:spcBef>
              <a:buChar char="•"/>
              <a:defRPr b="1">
                <a:solidFill>
                  <a:srgbClr val="0A1F63"/>
                </a:solidFill>
                <a:latin typeface="Arial" panose="020B0604020202020204" pitchFamily="34" charset="0"/>
              </a:defRPr>
            </a:lvl3pPr>
            <a:lvl4pPr marL="1600200" indent="-228600">
              <a:spcBef>
                <a:spcPct val="20000"/>
              </a:spcBef>
              <a:buChar char="–"/>
              <a:defRPr sz="1600" b="1">
                <a:solidFill>
                  <a:srgbClr val="0A1F63"/>
                </a:solidFill>
                <a:latin typeface="Arial" panose="020B0604020202020204" pitchFamily="34" charset="0"/>
              </a:defRPr>
            </a:lvl4pPr>
            <a:lvl5pPr marL="2057400" indent="-228600">
              <a:spcBef>
                <a:spcPct val="20000"/>
              </a:spcBef>
              <a:buChar char="»"/>
              <a:defRPr sz="1600" b="1">
                <a:solidFill>
                  <a:srgbClr val="0A1F63"/>
                </a:solidFill>
                <a:latin typeface="Arial" panose="020B0604020202020204" pitchFamily="34" charset="0"/>
              </a:defRPr>
            </a:lvl5pPr>
            <a:lvl6pPr marL="2514600" indent="-228600" eaLnBrk="0" fontAlgn="base" hangingPunct="0">
              <a:spcBef>
                <a:spcPct val="20000"/>
              </a:spcBef>
              <a:spcAft>
                <a:spcPct val="0"/>
              </a:spcAft>
              <a:buChar char="»"/>
              <a:defRPr sz="1600" b="1">
                <a:solidFill>
                  <a:srgbClr val="0A1F63"/>
                </a:solidFill>
                <a:latin typeface="Arial" panose="020B0604020202020204" pitchFamily="34" charset="0"/>
              </a:defRPr>
            </a:lvl6pPr>
            <a:lvl7pPr marL="2971800" indent="-228600" eaLnBrk="0" fontAlgn="base" hangingPunct="0">
              <a:spcBef>
                <a:spcPct val="20000"/>
              </a:spcBef>
              <a:spcAft>
                <a:spcPct val="0"/>
              </a:spcAft>
              <a:buChar char="»"/>
              <a:defRPr sz="1600" b="1">
                <a:solidFill>
                  <a:srgbClr val="0A1F63"/>
                </a:solidFill>
                <a:latin typeface="Arial" panose="020B0604020202020204" pitchFamily="34" charset="0"/>
              </a:defRPr>
            </a:lvl7pPr>
            <a:lvl8pPr marL="3429000" indent="-228600" eaLnBrk="0" fontAlgn="base" hangingPunct="0">
              <a:spcBef>
                <a:spcPct val="20000"/>
              </a:spcBef>
              <a:spcAft>
                <a:spcPct val="0"/>
              </a:spcAft>
              <a:buChar char="»"/>
              <a:defRPr sz="1600" b="1">
                <a:solidFill>
                  <a:srgbClr val="0A1F63"/>
                </a:solidFill>
                <a:latin typeface="Arial" panose="020B0604020202020204" pitchFamily="34" charset="0"/>
              </a:defRPr>
            </a:lvl8pPr>
            <a:lvl9pPr marL="3886200" indent="-228600" eaLnBrk="0" fontAlgn="base" hangingPunct="0">
              <a:spcBef>
                <a:spcPct val="20000"/>
              </a:spcBef>
              <a:spcAft>
                <a:spcPct val="0"/>
              </a:spcAft>
              <a:buChar char="»"/>
              <a:defRPr sz="1600" b="1">
                <a:solidFill>
                  <a:srgbClr val="0A1F63"/>
                </a:solidFill>
                <a:latin typeface="Arial" panose="020B0604020202020204" pitchFamily="34" charset="0"/>
              </a:defRPr>
            </a:lvl9pPr>
          </a:lstStyle>
          <a:p>
            <a:pPr>
              <a:spcBef>
                <a:spcPct val="0"/>
              </a:spcBef>
              <a:buFontTx/>
              <a:buNone/>
              <a:defRPr/>
            </a:pPr>
            <a:r>
              <a:rPr lang="de-DE" altLang="de-DE" sz="1400" b="0" dirty="0">
                <a:solidFill>
                  <a:srgbClr val="000000"/>
                </a:solidFill>
                <a:cs typeface="Arial" panose="020B0604020202020204" pitchFamily="34" charset="0"/>
              </a:rPr>
              <a:t>(6)</a:t>
            </a:r>
          </a:p>
        </p:txBody>
      </p:sp>
      <p:sp>
        <p:nvSpPr>
          <p:cNvPr id="5" name="Rectangle 11">
            <a:extLst>
              <a:ext uri="{FF2B5EF4-FFF2-40B4-BE49-F238E27FC236}">
                <a16:creationId xmlns:a16="http://schemas.microsoft.com/office/drawing/2014/main" id="{6AFFD203-52CA-0976-4F58-41F1405542D0}"/>
              </a:ext>
            </a:extLst>
          </p:cNvPr>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en-US" sz="2000" b="1" kern="0" dirty="0">
                <a:solidFill>
                  <a:srgbClr val="000000"/>
                </a:solidFill>
                <a:latin typeface="Arial" pitchFamily="34" charset="0"/>
                <a:ea typeface="+mj-ea"/>
                <a:cs typeface="Arial" pitchFamily="34" charset="0"/>
              </a:rPr>
              <a:t>Elements of Wing Folds (1/2)</a:t>
            </a:r>
          </a:p>
        </p:txBody>
      </p:sp>
      <p:sp>
        <p:nvSpPr>
          <p:cNvPr id="6" name="Text Box 7">
            <a:extLst>
              <a:ext uri="{FF2B5EF4-FFF2-40B4-BE49-F238E27FC236}">
                <a16:creationId xmlns:a16="http://schemas.microsoft.com/office/drawing/2014/main" id="{4E311B4A-C9E8-259D-C6BD-065F62385560}"/>
              </a:ext>
            </a:extLst>
          </p:cNvPr>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marL="358775" marR="0" lvl="2" indent="-358775" defTabSz="914400" rtl="0" eaLnBrk="0" fontAlgn="base" latinLnBrk="0" hangingPunct="0">
              <a:lnSpc>
                <a:spcPct val="100000"/>
              </a:lnSpc>
              <a:spcBef>
                <a:spcPts val="4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Calculating Additional Mass for a Wing Fold</a:t>
            </a:r>
            <a:endParaRPr lang="en-US" sz="1200" b="1" noProof="1">
              <a:solidFill>
                <a:srgbClr val="000000"/>
              </a:solidFill>
              <a:latin typeface="Arial" pitchFamily="34" charset="0"/>
            </a:endParaRPr>
          </a:p>
        </p:txBody>
      </p:sp>
      <p:grpSp>
        <p:nvGrpSpPr>
          <p:cNvPr id="11" name="Gruppieren 10">
            <a:extLst>
              <a:ext uri="{FF2B5EF4-FFF2-40B4-BE49-F238E27FC236}">
                <a16:creationId xmlns:a16="http://schemas.microsoft.com/office/drawing/2014/main" id="{F173DF68-49F9-601B-7DB9-1328E4037C8C}"/>
              </a:ext>
            </a:extLst>
          </p:cNvPr>
          <p:cNvGrpSpPr/>
          <p:nvPr/>
        </p:nvGrpSpPr>
        <p:grpSpPr>
          <a:xfrm>
            <a:off x="615363" y="1793763"/>
            <a:ext cx="7928811" cy="2987879"/>
            <a:chOff x="615363" y="1793763"/>
            <a:chExt cx="7928811" cy="2987879"/>
          </a:xfrm>
        </p:grpSpPr>
        <p:pic>
          <p:nvPicPr>
            <p:cNvPr id="8" name="Grafik 7">
              <a:extLst>
                <a:ext uri="{FF2B5EF4-FFF2-40B4-BE49-F238E27FC236}">
                  <a16:creationId xmlns:a16="http://schemas.microsoft.com/office/drawing/2014/main" id="{33943EE5-0752-49C1-B594-FB3225A0418C}"/>
                </a:ext>
              </a:extLst>
            </p:cNvPr>
            <p:cNvPicPr>
              <a:picLocks noChangeAspect="1"/>
            </p:cNvPicPr>
            <p:nvPr/>
          </p:nvPicPr>
          <p:blipFill>
            <a:blip r:embed="rId3"/>
            <a:stretch>
              <a:fillRect/>
            </a:stretch>
          </p:blipFill>
          <p:spPr>
            <a:xfrm>
              <a:off x="615363" y="1793763"/>
              <a:ext cx="7928811" cy="2987879"/>
            </a:xfrm>
            <a:prstGeom prst="rect">
              <a:avLst/>
            </a:prstGeom>
          </p:spPr>
        </p:pic>
        <p:sp>
          <p:nvSpPr>
            <p:cNvPr id="9" name="Rechteck 8">
              <a:extLst>
                <a:ext uri="{FF2B5EF4-FFF2-40B4-BE49-F238E27FC236}">
                  <a16:creationId xmlns:a16="http://schemas.microsoft.com/office/drawing/2014/main" id="{F44BA449-56BF-04FC-3305-208BB7C2528F}"/>
                </a:ext>
              </a:extLst>
            </p:cNvPr>
            <p:cNvSpPr/>
            <p:nvPr/>
          </p:nvSpPr>
          <p:spPr bwMode="auto">
            <a:xfrm>
              <a:off x="7206916" y="4451684"/>
              <a:ext cx="433137" cy="24063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AW Frutiger Next Regular" pitchFamily="2" charset="0"/>
              </a:endParaRPr>
            </a:p>
          </p:txBody>
        </p:sp>
      </p:grpSp>
    </p:spTree>
    <p:extLst>
      <p:ext uri="{BB962C8B-B14F-4D97-AF65-F5344CB8AC3E}">
        <p14:creationId xmlns:p14="http://schemas.microsoft.com/office/powerpoint/2010/main" val="999178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2857802E-418F-C274-1997-44389F7F1436}"/>
              </a:ext>
            </a:extLst>
          </p:cNvPr>
          <p:cNvSpPr txBox="1">
            <a:spLocks noChangeArrowheads="1"/>
          </p:cNvSpPr>
          <p:nvPr/>
        </p:nvSpPr>
        <p:spPr bwMode="auto">
          <a:xfrm>
            <a:off x="519112" y="4916750"/>
            <a:ext cx="8110538" cy="930249"/>
          </a:xfrm>
          <a:prstGeom prst="rect">
            <a:avLst/>
          </a:prstGeom>
          <a:noFill/>
          <a:ln w="9525">
            <a:noFill/>
            <a:round/>
            <a:headEnd/>
            <a:tailEnd/>
          </a:ln>
        </p:spPr>
        <p:txBody>
          <a:bodyPr lIns="90000" tIns="46800" rIns="90000" bIns="46800"/>
          <a:lstStyle/>
          <a:p>
            <a:pPr algn="just">
              <a:lnSpc>
                <a:spcPct val="120000"/>
              </a:lnSpc>
            </a:pP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The folding wing of the </a:t>
            </a:r>
            <a:r>
              <a:rPr lang="en-US" sz="1400" b="1" dirty="0">
                <a:solidFill>
                  <a:srgbClr val="0000FF"/>
                </a:solidFill>
                <a:latin typeface="Arial" panose="020B0604020202020204" pitchFamily="34" charset="0"/>
                <a:ea typeface="Times New Roman" panose="02020603050405020304" pitchFamily="18" charset="0"/>
                <a:cs typeface="Arial" panose="020B0604020202020204" pitchFamily="34" charset="0"/>
              </a:rPr>
              <a:t>Su-33</a:t>
            </a: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The upper eye-lugs are the folding axis, the lower eye-lugs are the pinning axis. An actuation arm is visible. Hydraulics and electrics are routed through the fold to supply the outer part of the wing. Left: </a:t>
            </a:r>
            <a:r>
              <a:rPr lang="en-US"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Popov 2011</a:t>
            </a: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 Right: </a:t>
            </a:r>
            <a:r>
              <a:rPr lang="en-US" sz="14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Yarygina</a:t>
            </a:r>
            <a:r>
              <a:rPr lang="en-US" sz="1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2012c</a:t>
            </a:r>
            <a:r>
              <a:rPr 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1400" dirty="0">
              <a:solidFill>
                <a:srgbClr val="000000"/>
              </a:solidFill>
              <a:latin typeface="Arial" panose="020B0604020202020204" pitchFamily="34" charset="0"/>
              <a:cs typeface="Arial" panose="020B0604020202020204" pitchFamily="34" charset="0"/>
            </a:endParaRPr>
          </a:p>
        </p:txBody>
      </p:sp>
      <p:sp>
        <p:nvSpPr>
          <p:cNvPr id="5" name="Rectangle 11">
            <a:extLst>
              <a:ext uri="{FF2B5EF4-FFF2-40B4-BE49-F238E27FC236}">
                <a16:creationId xmlns:a16="http://schemas.microsoft.com/office/drawing/2014/main" id="{6AFFD203-52CA-0976-4F58-41F1405542D0}"/>
              </a:ext>
            </a:extLst>
          </p:cNvPr>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en-US" sz="2000" b="1" kern="0" dirty="0">
                <a:solidFill>
                  <a:srgbClr val="000000"/>
                </a:solidFill>
                <a:latin typeface="Arial" pitchFamily="34" charset="0"/>
                <a:ea typeface="+mj-ea"/>
                <a:cs typeface="Arial" pitchFamily="34" charset="0"/>
              </a:rPr>
              <a:t>Elements of Wing Folds (2/2)</a:t>
            </a:r>
          </a:p>
        </p:txBody>
      </p:sp>
      <p:sp>
        <p:nvSpPr>
          <p:cNvPr id="6" name="Text Box 7">
            <a:extLst>
              <a:ext uri="{FF2B5EF4-FFF2-40B4-BE49-F238E27FC236}">
                <a16:creationId xmlns:a16="http://schemas.microsoft.com/office/drawing/2014/main" id="{4E311B4A-C9E8-259D-C6BD-065F62385560}"/>
              </a:ext>
            </a:extLst>
          </p:cNvPr>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marL="358775" marR="0" lvl="2" indent="-358775" defTabSz="914400" rtl="0" eaLnBrk="0" fontAlgn="base" latinLnBrk="0" hangingPunct="0">
              <a:lnSpc>
                <a:spcPct val="100000"/>
              </a:lnSpc>
              <a:spcBef>
                <a:spcPts val="4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Calculating Additional Mass for a Wing Fold</a:t>
            </a:r>
            <a:endParaRPr lang="en-US" sz="1200" b="1" noProof="1">
              <a:solidFill>
                <a:srgbClr val="000000"/>
              </a:solidFill>
              <a:latin typeface="Arial" pitchFamily="34" charset="0"/>
            </a:endParaRPr>
          </a:p>
        </p:txBody>
      </p:sp>
      <p:pic>
        <p:nvPicPr>
          <p:cNvPr id="3" name="Grafik 2">
            <a:extLst>
              <a:ext uri="{FF2B5EF4-FFF2-40B4-BE49-F238E27FC236}">
                <a16:creationId xmlns:a16="http://schemas.microsoft.com/office/drawing/2014/main" id="{30A88A45-EA46-6CB3-9299-783893AB0880}"/>
              </a:ext>
            </a:extLst>
          </p:cNvPr>
          <p:cNvPicPr>
            <a:picLocks noChangeAspect="1"/>
          </p:cNvPicPr>
          <p:nvPr/>
        </p:nvPicPr>
        <p:blipFill>
          <a:blip r:embed="rId3"/>
          <a:stretch>
            <a:fillRect/>
          </a:stretch>
        </p:blipFill>
        <p:spPr>
          <a:xfrm>
            <a:off x="561975" y="1941250"/>
            <a:ext cx="4133047" cy="2935195"/>
          </a:xfrm>
          <a:prstGeom prst="rect">
            <a:avLst/>
          </a:prstGeom>
        </p:spPr>
      </p:pic>
      <p:pic>
        <p:nvPicPr>
          <p:cNvPr id="7" name="Grafik 6">
            <a:extLst>
              <a:ext uri="{FF2B5EF4-FFF2-40B4-BE49-F238E27FC236}">
                <a16:creationId xmlns:a16="http://schemas.microsoft.com/office/drawing/2014/main" id="{01FED7CA-278E-3300-D79C-75D89A95A441}"/>
              </a:ext>
            </a:extLst>
          </p:cNvPr>
          <p:cNvPicPr>
            <a:picLocks noChangeAspect="1"/>
          </p:cNvPicPr>
          <p:nvPr/>
        </p:nvPicPr>
        <p:blipFill>
          <a:blip r:embed="rId4"/>
          <a:stretch>
            <a:fillRect/>
          </a:stretch>
        </p:blipFill>
        <p:spPr>
          <a:xfrm>
            <a:off x="4860757" y="1328717"/>
            <a:ext cx="4030580" cy="3577778"/>
          </a:xfrm>
          <a:prstGeom prst="rect">
            <a:avLst/>
          </a:prstGeom>
        </p:spPr>
      </p:pic>
    </p:spTree>
    <p:extLst>
      <p:ext uri="{BB962C8B-B14F-4D97-AF65-F5344CB8AC3E}">
        <p14:creationId xmlns:p14="http://schemas.microsoft.com/office/powerpoint/2010/main" val="1642059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528637" y="1292611"/>
            <a:ext cx="8224837" cy="446087"/>
          </a:xfrm>
          <a:prstGeom prst="rect">
            <a:avLst/>
          </a:prstGeom>
        </p:spPr>
        <p:txBody>
          <a:bodyPr/>
          <a:lstStyle/>
          <a:p>
            <a:pPr eaLnBrk="1" hangingPunct="1"/>
            <a:r>
              <a:rPr lang="de-DE" sz="2000" dirty="0"/>
              <a:t>Abstract</a:t>
            </a:r>
          </a:p>
        </p:txBody>
      </p:sp>
      <p:sp>
        <p:nvSpPr>
          <p:cNvPr id="9220" name="Rectangle 2"/>
          <p:cNvSpPr txBox="1">
            <a:spLocks noChangeArrowheads="1"/>
          </p:cNvSpPr>
          <p:nvPr/>
        </p:nvSpPr>
        <p:spPr bwMode="auto">
          <a:xfrm>
            <a:off x="519112" y="1824622"/>
            <a:ext cx="8110538" cy="4311480"/>
          </a:xfrm>
          <a:prstGeom prst="rect">
            <a:avLst/>
          </a:prstGeom>
          <a:noFill/>
          <a:ln w="9525">
            <a:noFill/>
            <a:round/>
            <a:headEnd/>
            <a:tailEnd/>
          </a:ln>
        </p:spPr>
        <p:txBody>
          <a:bodyPr lIns="90000" tIns="46800" rIns="90000" bIns="46800"/>
          <a:lstStyle/>
          <a:p>
            <a:pPr marL="0" lvl="2" indent="0" algn="just">
              <a:lnSpc>
                <a:spcPct val="120000"/>
              </a:lnSpc>
              <a:spcBef>
                <a:spcPts val="3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150" b="1" dirty="0">
                <a:solidFill>
                  <a:srgbClr val="000000"/>
                </a:solidFill>
                <a:latin typeface="Arial" panose="020B0604020202020204" pitchFamily="34" charset="0"/>
                <a:cs typeface="Arial" pitchFamily="34" charset="0"/>
              </a:rPr>
              <a:t>Purpose – </a:t>
            </a:r>
            <a:r>
              <a:rPr lang="en-US" sz="1150" dirty="0">
                <a:solidFill>
                  <a:srgbClr val="000000"/>
                </a:solidFill>
                <a:latin typeface="Arial" panose="020B0604020202020204" pitchFamily="34" charset="0"/>
                <a:cs typeface="Arial" pitchFamily="34" charset="0"/>
              </a:rPr>
              <a:t>Review of mass increase of folding wings applied to passenger aircraft.</a:t>
            </a:r>
            <a:endParaRPr lang="en-US" sz="11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lvl="2" indent="0" algn="just">
              <a:lnSpc>
                <a:spcPct val="120000"/>
              </a:lnSpc>
              <a:spcBef>
                <a:spcPts val="3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150" b="1" dirty="0">
              <a:solidFill>
                <a:srgbClr val="000000"/>
              </a:solidFill>
              <a:latin typeface="Arial" panose="020B0604020202020204" pitchFamily="34" charset="0"/>
              <a:cs typeface="Arial" pitchFamily="34" charset="0"/>
            </a:endParaRPr>
          </a:p>
          <a:p>
            <a:pPr marL="0" lvl="2" indent="0" algn="just">
              <a:lnSpc>
                <a:spcPct val="120000"/>
              </a:lnSpc>
              <a:spcBef>
                <a:spcPts val="3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150" b="1" dirty="0">
                <a:solidFill>
                  <a:srgbClr val="000000"/>
                </a:solidFill>
                <a:latin typeface="Arial" panose="020B0604020202020204" pitchFamily="34" charset="0"/>
                <a:cs typeface="Arial" pitchFamily="34" charset="0"/>
              </a:rPr>
              <a:t>Methodology</a:t>
            </a:r>
            <a:r>
              <a:rPr lang="en-US" sz="1150" dirty="0">
                <a:solidFill>
                  <a:srgbClr val="000000"/>
                </a:solidFill>
                <a:latin typeface="Arial" panose="020B0604020202020204" pitchFamily="34" charset="0"/>
                <a:cs typeface="Arial" pitchFamily="34" charset="0"/>
              </a:rPr>
              <a:t> – Data is obtained from literature (</a:t>
            </a:r>
            <a:r>
              <a:rPr lang="en-US" sz="1150" dirty="0" err="1">
                <a:solidFill>
                  <a:srgbClr val="000000"/>
                </a:solidFill>
                <a:latin typeface="Arial" panose="020B0604020202020204" pitchFamily="34" charset="0"/>
                <a:cs typeface="Arial" pitchFamily="34" charset="0"/>
              </a:rPr>
              <a:t>Yarygina</a:t>
            </a:r>
            <a:r>
              <a:rPr lang="en-US" sz="1150" dirty="0">
                <a:solidFill>
                  <a:srgbClr val="000000"/>
                </a:solidFill>
                <a:latin typeface="Arial" panose="020B0604020202020204" pitchFamily="34" charset="0"/>
                <a:cs typeface="Arial" pitchFamily="34" charset="0"/>
              </a:rPr>
              <a:t> and Popov). Data is reworked to build new, simple equations.</a:t>
            </a:r>
            <a:endParaRPr lang="en-US" sz="11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lvl="2" indent="0" algn="just">
              <a:lnSpc>
                <a:spcPct val="70000"/>
              </a:lnSpc>
              <a:spcBef>
                <a:spcPts val="1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15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lvl="2" algn="just">
              <a:lnSpc>
                <a:spcPct val="120000"/>
              </a:lnSpc>
              <a:spcBef>
                <a:spcPts val="3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150" b="1" dirty="0">
                <a:solidFill>
                  <a:srgbClr val="000000"/>
                </a:solidFill>
                <a:latin typeface="Arial" panose="020B0604020202020204" pitchFamily="34" charset="0"/>
                <a:cs typeface="Arial" pitchFamily="34" charset="0"/>
              </a:rPr>
              <a:t>Findings</a:t>
            </a:r>
            <a:r>
              <a:rPr lang="en-US" sz="1150" dirty="0">
                <a:solidFill>
                  <a:srgbClr val="000000"/>
                </a:solidFill>
                <a:latin typeface="Arial" panose="020B0604020202020204" pitchFamily="34" charset="0"/>
                <a:cs typeface="Arial" pitchFamily="34" charset="0"/>
              </a:rPr>
              <a:t> – Wing folds on passenger aircraft are intended to reduce wingspan at the gate. This keeps new, more efficient large-span aircraft in the original wingspan category according to the ICAO Aerodrome Reference Code. A wing fold cuts off part of the wing. The structural loads in the cut are larger if the cut is further inboard. A wing fold at the tip (is basically no fold and) adds no mass. The additional mass of a wing fold increases in good approximation linearly from tip to root. A wing fold at half-span position increases wing mass by about 33%. A one-sided fold is possible. A one-sided fold e.g. 20% from the tip has the same wing mass increase as a fold on both sides 10% from the tip (resulting in the same remaining span after folding). Stowage of an unsymmetrical aircraft with a one-sided fold is more complicated but one such fold may be mechanically simpler than two.</a:t>
            </a:r>
            <a:endParaRPr lang="en-US" sz="11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lvl="2" algn="just">
              <a:lnSpc>
                <a:spcPct val="120000"/>
              </a:lnSpc>
              <a:spcBef>
                <a:spcPts val="3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150" dirty="0">
              <a:solidFill>
                <a:srgbClr val="000000"/>
              </a:solidFill>
              <a:latin typeface="Arial" panose="020B0604020202020204" pitchFamily="34" charset="0"/>
              <a:cs typeface="Arial" pitchFamily="34" charset="0"/>
            </a:endParaRPr>
          </a:p>
          <a:p>
            <a:pPr marL="0" lvl="2" algn="just">
              <a:lnSpc>
                <a:spcPct val="120000"/>
              </a:lnSpc>
              <a:spcBef>
                <a:spcPts val="3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150" b="1" dirty="0">
                <a:solidFill>
                  <a:srgbClr val="000000"/>
                </a:solidFill>
                <a:latin typeface="Arial" panose="020B0604020202020204" pitchFamily="34" charset="0"/>
                <a:cs typeface="Arial" pitchFamily="34" charset="0"/>
              </a:rPr>
              <a:t>Research Limitations</a:t>
            </a:r>
            <a:r>
              <a:rPr lang="en-US" sz="1150" dirty="0">
                <a:solidFill>
                  <a:srgbClr val="000000"/>
                </a:solidFill>
                <a:latin typeface="Arial" panose="020B0604020202020204" pitchFamily="34" charset="0"/>
                <a:cs typeface="Arial" pitchFamily="34" charset="0"/>
              </a:rPr>
              <a:t> – Calculating a fold more inboard than 32% of half span is extrapolating given data.</a:t>
            </a:r>
          </a:p>
          <a:p>
            <a:pPr marL="0" lvl="2" algn="just">
              <a:lnSpc>
                <a:spcPct val="120000"/>
              </a:lnSpc>
              <a:spcBef>
                <a:spcPts val="3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1150" dirty="0">
              <a:solidFill>
                <a:srgbClr val="000000"/>
              </a:solidFill>
              <a:effectLst/>
              <a:latin typeface="Arial" panose="020B0604020202020204" pitchFamily="34" charset="0"/>
              <a:ea typeface="Times New Roman" panose="02020603050405020304" pitchFamily="18" charset="0"/>
              <a:cs typeface="Arial" pitchFamily="34" charset="0"/>
            </a:endParaRPr>
          </a:p>
          <a:p>
            <a:pPr marL="0" lvl="2" algn="just">
              <a:lnSpc>
                <a:spcPct val="120000"/>
              </a:lnSpc>
              <a:spcBef>
                <a:spcPts val="3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150" b="1" dirty="0">
                <a:solidFill>
                  <a:srgbClr val="000000"/>
                </a:solidFill>
                <a:latin typeface="Arial" panose="020B0604020202020204" pitchFamily="34" charset="0"/>
                <a:cs typeface="Arial" pitchFamily="34" charset="0"/>
              </a:rPr>
              <a:t>Practical Implications</a:t>
            </a:r>
            <a:r>
              <a:rPr lang="en-US" sz="1150" dirty="0">
                <a:solidFill>
                  <a:srgbClr val="000000"/>
                </a:solidFill>
                <a:latin typeface="Arial" panose="020B0604020202020204" pitchFamily="34" charset="0"/>
                <a:cs typeface="Arial" pitchFamily="34" charset="0"/>
              </a:rPr>
              <a:t> – Approximating wing mass increase due to a fold can be estimated easily. The equations can be used in a spreadsheet for aircraft design optimization.</a:t>
            </a:r>
          </a:p>
        </p:txBody>
      </p:sp>
    </p:spTree>
    <p:extLst>
      <p:ext uri="{BB962C8B-B14F-4D97-AF65-F5344CB8AC3E}">
        <p14:creationId xmlns:p14="http://schemas.microsoft.com/office/powerpoint/2010/main" val="1720465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2857802E-418F-C274-1997-44389F7F1436}"/>
              </a:ext>
            </a:extLst>
          </p:cNvPr>
          <p:cNvSpPr txBox="1">
            <a:spLocks noChangeArrowheads="1"/>
          </p:cNvSpPr>
          <p:nvPr/>
        </p:nvSpPr>
        <p:spPr bwMode="auto">
          <a:xfrm>
            <a:off x="519111" y="1920878"/>
            <a:ext cx="8372225" cy="4194172"/>
          </a:xfrm>
          <a:prstGeom prst="rect">
            <a:avLst/>
          </a:prstGeom>
          <a:noFill/>
          <a:ln w="9525">
            <a:noFill/>
            <a:round/>
            <a:headEnd/>
            <a:tailEnd/>
          </a:ln>
        </p:spPr>
        <p:txBody>
          <a:bodyPr lIns="90000" tIns="46800" rIns="90000" bIns="46800"/>
          <a:lstStyle/>
          <a:p>
            <a:pPr marL="285750" indent="-285750" algn="just">
              <a:lnSpc>
                <a:spcPct val="120000"/>
              </a:lnSpc>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The wing with a fold at position </a:t>
            </a:r>
            <a:r>
              <a:rPr lang="en-US" sz="1400" b="1" i="1" dirty="0" err="1">
                <a:solidFill>
                  <a:srgbClr val="000000"/>
                </a:solidFill>
                <a:latin typeface="Arial" panose="020B0604020202020204" pitchFamily="34" charset="0"/>
                <a:cs typeface="Arial" panose="020B0604020202020204" pitchFamily="34" charset="0"/>
              </a:rPr>
              <a:t>z</a:t>
            </a:r>
            <a:r>
              <a:rPr lang="en-US" sz="1400" b="1" i="1" baseline="-25000" dirty="0" err="1">
                <a:solidFill>
                  <a:srgbClr val="000000"/>
                </a:solidFill>
                <a:latin typeface="Arial" panose="020B0604020202020204" pitchFamily="34" charset="0"/>
                <a:cs typeface="Arial" panose="020B0604020202020204" pitchFamily="34" charset="0"/>
              </a:rPr>
              <a:t>fold</a:t>
            </a:r>
            <a:r>
              <a:rPr lang="en-US" sz="1400" dirty="0">
                <a:solidFill>
                  <a:srgbClr val="000000"/>
                </a:solidFill>
                <a:latin typeface="Arial" panose="020B0604020202020204" pitchFamily="34" charset="0"/>
                <a:cs typeface="Arial" panose="020B0604020202020204" pitchFamily="34" charset="0"/>
              </a:rPr>
              <a:t> consists of a Fixed Wing Section (FWS) and a Pivoting Wing Section (PWS). ASP is the Airplane Symmetry Plane. At the fold a structural section </a:t>
            </a:r>
            <a:r>
              <a:rPr lang="en-US" sz="1400" b="1" dirty="0" err="1">
                <a:solidFill>
                  <a:srgbClr val="000000"/>
                </a:solidFill>
                <a:latin typeface="Symbol" panose="05050102010706020507" pitchFamily="18" charset="2"/>
                <a:cs typeface="Arial" panose="020B0604020202020204" pitchFamily="34" charset="0"/>
              </a:rPr>
              <a:t>D</a:t>
            </a:r>
            <a:r>
              <a:rPr lang="en-US" sz="1400" b="1" dirty="0" err="1">
                <a:solidFill>
                  <a:srgbClr val="000000"/>
                </a:solidFill>
                <a:latin typeface="Arial" panose="020B0604020202020204" pitchFamily="34" charset="0"/>
                <a:cs typeface="Arial" panose="020B0604020202020204" pitchFamily="34" charset="0"/>
              </a:rPr>
              <a:t>z</a:t>
            </a:r>
            <a:r>
              <a:rPr lang="en-US" sz="1400" dirty="0">
                <a:solidFill>
                  <a:srgbClr val="000000"/>
                </a:solidFill>
                <a:latin typeface="Arial" panose="020B0604020202020204" pitchFamily="34" charset="0"/>
                <a:cs typeface="Arial" panose="020B0604020202020204" pitchFamily="34" charset="0"/>
              </a:rPr>
              <a:t> is structurally reinforced. This is the </a:t>
            </a:r>
            <a:r>
              <a:rPr lang="en-US" sz="1400" b="1" dirty="0">
                <a:solidFill>
                  <a:srgbClr val="0000FF"/>
                </a:solidFill>
                <a:latin typeface="Arial" panose="020B0604020202020204" pitchFamily="34" charset="0"/>
                <a:cs typeface="Arial" panose="020B0604020202020204" pitchFamily="34" charset="0"/>
              </a:rPr>
              <a:t>load-carrying insert structure</a:t>
            </a:r>
            <a:r>
              <a:rPr lang="en-US" sz="1400" dirty="0">
                <a:solidFill>
                  <a:srgbClr val="000000"/>
                </a:solidFill>
                <a:latin typeface="Arial" panose="020B0604020202020204" pitchFamily="34" charset="0"/>
                <a:cs typeface="Arial" panose="020B0604020202020204" pitchFamily="34" charset="0"/>
              </a:rPr>
              <a:t> between FWS and PWS, with additional mass, </a:t>
            </a:r>
            <a:r>
              <a:rPr lang="en-US" sz="1400" b="1" i="1" dirty="0">
                <a:solidFill>
                  <a:srgbClr val="000000"/>
                </a:solidFill>
                <a:latin typeface="Arial" panose="020B0604020202020204" pitchFamily="34" charset="0"/>
                <a:cs typeface="Arial" panose="020B0604020202020204" pitchFamily="34" charset="0"/>
              </a:rPr>
              <a:t>m</a:t>
            </a:r>
            <a:r>
              <a:rPr lang="en-US" sz="1400" b="1" i="1" baseline="-25000" dirty="0">
                <a:solidFill>
                  <a:srgbClr val="000000"/>
                </a:solidFill>
                <a:latin typeface="Arial" panose="020B0604020202020204" pitchFamily="34" charset="0"/>
                <a:cs typeface="Arial" panose="020B0604020202020204" pitchFamily="34" charset="0"/>
              </a:rPr>
              <a:t>ins</a:t>
            </a:r>
            <a:r>
              <a:rPr lang="en-US" sz="1400" dirty="0">
                <a:solidFill>
                  <a:srgbClr val="000000"/>
                </a:solidFill>
                <a:latin typeface="Arial" panose="020B0604020202020204" pitchFamily="34" charset="0"/>
                <a:cs typeface="Arial" panose="020B0604020202020204" pitchFamily="34" charset="0"/>
              </a:rPr>
              <a:t>.</a:t>
            </a:r>
          </a:p>
          <a:p>
            <a:pPr marL="3328988" indent="-285750" algn="just">
              <a:lnSpc>
                <a:spcPct val="120000"/>
              </a:lnSpc>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Furthermore, there is additional </a:t>
            </a:r>
            <a:r>
              <a:rPr lang="en-US" sz="1400" b="1" dirty="0">
                <a:solidFill>
                  <a:srgbClr val="0000FF"/>
                </a:solidFill>
                <a:latin typeface="Arial" panose="020B0604020202020204" pitchFamily="34" charset="0"/>
                <a:cs typeface="Arial" panose="020B0604020202020204" pitchFamily="34" charset="0"/>
              </a:rPr>
              <a:t>mass of the folding mechanism</a:t>
            </a:r>
            <a:r>
              <a:rPr lang="en-US" sz="1400" dirty="0">
                <a:solidFill>
                  <a:srgbClr val="000000"/>
                </a:solidFill>
                <a:latin typeface="Arial" panose="020B0604020202020204" pitchFamily="34" charset="0"/>
                <a:cs typeface="Arial" panose="020B0604020202020204" pitchFamily="34" charset="0"/>
              </a:rPr>
              <a:t>, </a:t>
            </a:r>
            <a:r>
              <a:rPr lang="en-US" sz="1400" b="1" i="1" dirty="0" err="1">
                <a:solidFill>
                  <a:srgbClr val="000000"/>
                </a:solidFill>
                <a:latin typeface="Arial" panose="020B0604020202020204" pitchFamily="34" charset="0"/>
                <a:cs typeface="Arial" panose="020B0604020202020204" pitchFamily="34" charset="0"/>
              </a:rPr>
              <a:t>m</a:t>
            </a:r>
            <a:r>
              <a:rPr lang="en-US" sz="1400" b="1" i="1" baseline="-25000" dirty="0" err="1">
                <a:solidFill>
                  <a:srgbClr val="000000"/>
                </a:solidFill>
                <a:latin typeface="Arial" panose="020B0604020202020204" pitchFamily="34" charset="0"/>
                <a:cs typeface="Arial" panose="020B0604020202020204" pitchFamily="34" charset="0"/>
              </a:rPr>
              <a:t>mech,fold</a:t>
            </a:r>
            <a:r>
              <a:rPr lang="en-US" sz="1400" dirty="0">
                <a:solidFill>
                  <a:srgbClr val="000000"/>
                </a:solidFill>
                <a:latin typeface="Arial" panose="020B0604020202020204" pitchFamily="34" charset="0"/>
                <a:cs typeface="Arial" panose="020B0604020202020204" pitchFamily="34" charset="0"/>
              </a:rPr>
              <a:t>  and </a:t>
            </a:r>
          </a:p>
          <a:p>
            <a:pPr marL="3328988" indent="-285750" algn="just">
              <a:lnSpc>
                <a:spcPct val="120000"/>
              </a:lnSpc>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additional </a:t>
            </a:r>
            <a:r>
              <a:rPr lang="en-US" sz="1400" b="1" dirty="0">
                <a:solidFill>
                  <a:srgbClr val="0000FF"/>
                </a:solidFill>
                <a:latin typeface="Arial" panose="020B0604020202020204" pitchFamily="34" charset="0"/>
                <a:cs typeface="Arial" panose="020B0604020202020204" pitchFamily="34" charset="0"/>
              </a:rPr>
              <a:t>mass of the pinning mechanism</a:t>
            </a:r>
            <a:r>
              <a:rPr lang="en-US" sz="1400" dirty="0">
                <a:solidFill>
                  <a:srgbClr val="000000"/>
                </a:solidFill>
                <a:latin typeface="Arial" panose="020B0604020202020204" pitchFamily="34" charset="0"/>
                <a:cs typeface="Arial" panose="020B0604020202020204" pitchFamily="34" charset="0"/>
              </a:rPr>
              <a:t>, </a:t>
            </a:r>
            <a:r>
              <a:rPr lang="en-US" sz="1400" b="1" i="1" dirty="0" err="1">
                <a:solidFill>
                  <a:srgbClr val="000000"/>
                </a:solidFill>
                <a:latin typeface="Arial" panose="020B0604020202020204" pitchFamily="34" charset="0"/>
                <a:cs typeface="Arial" panose="020B0604020202020204" pitchFamily="34" charset="0"/>
              </a:rPr>
              <a:t>m</a:t>
            </a:r>
            <a:r>
              <a:rPr lang="en-US" sz="1400" b="1" i="1" baseline="-25000" dirty="0" err="1">
                <a:solidFill>
                  <a:srgbClr val="000000"/>
                </a:solidFill>
                <a:latin typeface="Arial" panose="020B0604020202020204" pitchFamily="34" charset="0"/>
                <a:cs typeface="Arial" panose="020B0604020202020204" pitchFamily="34" charset="0"/>
              </a:rPr>
              <a:t>mech,pin</a:t>
            </a:r>
            <a:r>
              <a:rPr lang="en-US" sz="1400" dirty="0">
                <a:solidFill>
                  <a:srgbClr val="000000"/>
                </a:solidFill>
                <a:latin typeface="Arial" panose="020B0604020202020204" pitchFamily="34" charset="0"/>
                <a:cs typeface="Arial" panose="020B0604020202020204" pitchFamily="34" charset="0"/>
              </a:rPr>
              <a:t> .</a:t>
            </a:r>
          </a:p>
          <a:p>
            <a:pPr marL="3328988" indent="-285750" algn="just">
              <a:lnSpc>
                <a:spcPct val="120000"/>
              </a:lnSpc>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The additional </a:t>
            </a:r>
            <a:r>
              <a:rPr lang="en-US" sz="1400" b="1" dirty="0">
                <a:solidFill>
                  <a:srgbClr val="0000FF"/>
                </a:solidFill>
                <a:latin typeface="Arial" panose="020B0604020202020204" pitchFamily="34" charset="0"/>
                <a:cs typeface="Arial" panose="020B0604020202020204" pitchFamily="34" charset="0"/>
              </a:rPr>
              <a:t>mass of the actuation system</a:t>
            </a:r>
            <a:r>
              <a:rPr lang="en-US" sz="1400" dirty="0">
                <a:solidFill>
                  <a:srgbClr val="000000"/>
                </a:solidFill>
                <a:latin typeface="Arial" panose="020B0604020202020204" pitchFamily="34" charset="0"/>
                <a:cs typeface="Arial" panose="020B0604020202020204" pitchFamily="34" charset="0"/>
              </a:rPr>
              <a:t> (below) is included in the additional mass of the pinning mechanism.</a:t>
            </a:r>
          </a:p>
          <a:p>
            <a:pPr algn="just">
              <a:lnSpc>
                <a:spcPct val="120000"/>
              </a:lnSpc>
            </a:pPr>
            <a:endParaRPr lang="en-US" sz="1400" dirty="0">
              <a:solidFill>
                <a:srgbClr val="000000"/>
              </a:solidFill>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E10488D7-5D42-F595-BEEC-8B505441E1E0}"/>
              </a:ext>
            </a:extLst>
          </p:cNvPr>
          <p:cNvPicPr>
            <a:picLocks noChangeAspect="1"/>
          </p:cNvPicPr>
          <p:nvPr/>
        </p:nvPicPr>
        <p:blipFill>
          <a:blip r:embed="rId3"/>
          <a:stretch>
            <a:fillRect/>
          </a:stretch>
        </p:blipFill>
        <p:spPr>
          <a:xfrm>
            <a:off x="561975" y="3278440"/>
            <a:ext cx="2902171" cy="2836610"/>
          </a:xfrm>
          <a:prstGeom prst="rect">
            <a:avLst/>
          </a:prstGeom>
        </p:spPr>
      </p:pic>
      <p:sp>
        <p:nvSpPr>
          <p:cNvPr id="8" name="Rectangle 11">
            <a:extLst>
              <a:ext uri="{FF2B5EF4-FFF2-40B4-BE49-F238E27FC236}">
                <a16:creationId xmlns:a16="http://schemas.microsoft.com/office/drawing/2014/main" id="{DA6ED018-56B4-DECF-DBB9-60FC69609A0C}"/>
              </a:ext>
            </a:extLst>
          </p:cNvPr>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en-US" sz="2000" b="1" kern="0" dirty="0">
                <a:solidFill>
                  <a:srgbClr val="000000"/>
                </a:solidFill>
                <a:latin typeface="Arial" pitchFamily="34" charset="0"/>
                <a:ea typeface="+mj-ea"/>
                <a:cs typeface="Arial" pitchFamily="34" charset="0"/>
              </a:rPr>
              <a:t>Mass Contributions of Wing Folds</a:t>
            </a:r>
          </a:p>
        </p:txBody>
      </p:sp>
      <p:sp>
        <p:nvSpPr>
          <p:cNvPr id="9" name="Text Box 7">
            <a:extLst>
              <a:ext uri="{FF2B5EF4-FFF2-40B4-BE49-F238E27FC236}">
                <a16:creationId xmlns:a16="http://schemas.microsoft.com/office/drawing/2014/main" id="{6C4A9323-FE2B-537A-41E3-83E182A9FD7E}"/>
              </a:ext>
            </a:extLst>
          </p:cNvPr>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marL="358775" marR="0" lvl="2" indent="-358775" defTabSz="914400" rtl="0" eaLnBrk="0" fontAlgn="base" latinLnBrk="0" hangingPunct="0">
              <a:lnSpc>
                <a:spcPct val="100000"/>
              </a:lnSpc>
              <a:spcBef>
                <a:spcPts val="4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Calculating Additional Mass for a Wing Fold</a:t>
            </a:r>
            <a:endParaRPr lang="en-US" sz="1200" b="1" noProof="1">
              <a:solidFill>
                <a:srgbClr val="000000"/>
              </a:solidFill>
              <a:latin typeface="Arial" pitchFamily="34" charset="0"/>
            </a:endParaRPr>
          </a:p>
        </p:txBody>
      </p:sp>
      <p:pic>
        <p:nvPicPr>
          <p:cNvPr id="12" name="Grafik 11">
            <a:extLst>
              <a:ext uri="{FF2B5EF4-FFF2-40B4-BE49-F238E27FC236}">
                <a16:creationId xmlns:a16="http://schemas.microsoft.com/office/drawing/2014/main" id="{FA17E960-A3FE-787C-428E-53A44D1881B9}"/>
              </a:ext>
            </a:extLst>
          </p:cNvPr>
          <p:cNvPicPr>
            <a:picLocks noChangeAspect="1"/>
          </p:cNvPicPr>
          <p:nvPr/>
        </p:nvPicPr>
        <p:blipFill>
          <a:blip r:embed="rId4"/>
          <a:stretch>
            <a:fillRect/>
          </a:stretch>
        </p:blipFill>
        <p:spPr>
          <a:xfrm>
            <a:off x="3886203" y="4349031"/>
            <a:ext cx="2406314" cy="1818726"/>
          </a:xfrm>
          <a:prstGeom prst="rect">
            <a:avLst/>
          </a:prstGeom>
        </p:spPr>
      </p:pic>
      <p:sp>
        <p:nvSpPr>
          <p:cNvPr id="16" name="Textfeld 15">
            <a:extLst>
              <a:ext uri="{FF2B5EF4-FFF2-40B4-BE49-F238E27FC236}">
                <a16:creationId xmlns:a16="http://schemas.microsoft.com/office/drawing/2014/main" id="{5DDCD26E-2D80-CE68-C0C2-824E210EFE09}"/>
              </a:ext>
            </a:extLst>
          </p:cNvPr>
          <p:cNvSpPr txBox="1"/>
          <p:nvPr/>
        </p:nvSpPr>
        <p:spPr>
          <a:xfrm>
            <a:off x="6527885" y="5893801"/>
            <a:ext cx="2406315" cy="276999"/>
          </a:xfrm>
          <a:prstGeom prst="rect">
            <a:avLst/>
          </a:prstGeom>
          <a:noFill/>
        </p:spPr>
        <p:txBody>
          <a:bodyPr wrap="square">
            <a:spAutoFit/>
          </a:bodyPr>
          <a:lstStyle/>
          <a:p>
            <a:r>
              <a:rPr kumimoji="0" lang="en-US" sz="1200" b="1"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Yarygina</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2012b and 2012c</a:t>
            </a:r>
            <a:endParaRPr lang="en-US" sz="1200" dirty="0"/>
          </a:p>
        </p:txBody>
      </p:sp>
    </p:spTree>
    <p:extLst>
      <p:ext uri="{BB962C8B-B14F-4D97-AF65-F5344CB8AC3E}">
        <p14:creationId xmlns:p14="http://schemas.microsoft.com/office/powerpoint/2010/main" val="115695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2857802E-418F-C274-1997-44389F7F1436}"/>
              </a:ext>
            </a:extLst>
          </p:cNvPr>
          <p:cNvSpPr txBox="1">
            <a:spLocks noChangeArrowheads="1"/>
          </p:cNvSpPr>
          <p:nvPr/>
        </p:nvSpPr>
        <p:spPr bwMode="auto">
          <a:xfrm>
            <a:off x="519111" y="1920878"/>
            <a:ext cx="8372225" cy="4194172"/>
          </a:xfrm>
          <a:prstGeom prst="rect">
            <a:avLst/>
          </a:prstGeom>
          <a:noFill/>
          <a:ln w="9525">
            <a:noFill/>
            <a:round/>
            <a:headEnd/>
            <a:tailEnd/>
          </a:ln>
        </p:spPr>
        <p:txBody>
          <a:bodyPr lIns="90000" tIns="46800" rIns="90000" bIns="46800"/>
          <a:lstStyle/>
          <a:p>
            <a:pPr marL="285750" indent="-285750" algn="just">
              <a:lnSpc>
                <a:spcPct val="120000"/>
              </a:lnSpc>
              <a:buFont typeface="Arial" panose="020B0604020202020204" pitchFamily="34" charset="0"/>
              <a:buChar char="●"/>
            </a:pPr>
            <a:r>
              <a:rPr lang="en-US" sz="1400" dirty="0" err="1">
                <a:solidFill>
                  <a:srgbClr val="000000"/>
                </a:solidFill>
                <a:latin typeface="Arial" panose="020B0604020202020204" pitchFamily="34" charset="0"/>
                <a:cs typeface="Arial" panose="020B0604020202020204" pitchFamily="34" charset="0"/>
              </a:rPr>
              <a:t>Yarygina</a:t>
            </a:r>
            <a:r>
              <a:rPr lang="en-US" sz="1400" dirty="0">
                <a:solidFill>
                  <a:srgbClr val="000000"/>
                </a:solidFill>
                <a:latin typeface="Arial" panose="020B0604020202020204" pitchFamily="34" charset="0"/>
                <a:cs typeface="Arial" panose="020B0604020202020204" pitchFamily="34" charset="0"/>
              </a:rPr>
              <a:t> builds equations from statistics from three know points of relative span position </a:t>
            </a:r>
            <a:r>
              <a:rPr lang="en-US" sz="1400" b="1" i="1" dirty="0">
                <a:solidFill>
                  <a:srgbClr val="000000"/>
                </a:solidFill>
                <a:latin typeface="Arial" panose="020B0604020202020204" pitchFamily="34" charset="0"/>
                <a:cs typeface="Arial" panose="020B0604020202020204" pitchFamily="34" charset="0"/>
              </a:rPr>
              <a:t>z</a:t>
            </a:r>
            <a:r>
              <a:rPr lang="en-US" sz="1400" dirty="0">
                <a:solidFill>
                  <a:srgbClr val="000000"/>
                </a:solidFill>
                <a:latin typeface="Arial" panose="020B0604020202020204" pitchFamily="34" charset="0"/>
                <a:cs typeface="Arial" panose="020B0604020202020204" pitchFamily="34" charset="0"/>
              </a:rPr>
              <a:t> or </a:t>
            </a:r>
            <a:r>
              <a:rPr lang="en-US" sz="1400" b="1" i="1" dirty="0">
                <a:solidFill>
                  <a:srgbClr val="000000"/>
                </a:solidFill>
                <a:latin typeface="Arial" panose="020B0604020202020204" pitchFamily="34" charset="0"/>
                <a:cs typeface="Arial" panose="020B0604020202020204" pitchFamily="34" charset="0"/>
              </a:rPr>
              <a:t>y/(b/2)</a:t>
            </a:r>
            <a:r>
              <a:rPr lang="en-US" sz="1400" dirty="0">
                <a:solidFill>
                  <a:srgbClr val="000000"/>
                </a:solidFill>
                <a:latin typeface="Arial" panose="020B0604020202020204" pitchFamily="34" charset="0"/>
                <a:cs typeface="Arial" panose="020B0604020202020204" pitchFamily="34" charset="0"/>
              </a:rPr>
              <a:t> at 0.32, 0.48, and 0.64. Results are polynomials of this form</a:t>
            </a:r>
          </a:p>
          <a:p>
            <a:pPr marL="285750" indent="-285750" algn="just">
              <a:lnSpc>
                <a:spcPct val="120000"/>
              </a:lnSpc>
              <a:buFont typeface="Arial" panose="020B0604020202020204" pitchFamily="34" charset="0"/>
              <a:buChar char="●"/>
            </a:pPr>
            <a:endParaRPr lang="en-US" sz="1400" dirty="0">
              <a:solidFill>
                <a:srgbClr val="000000"/>
              </a:solidFill>
              <a:latin typeface="Arial" panose="020B0604020202020204" pitchFamily="34" charset="0"/>
              <a:cs typeface="Arial" panose="020B0604020202020204" pitchFamily="34" charset="0"/>
            </a:endParaRPr>
          </a:p>
          <a:p>
            <a:pPr marL="285750" indent="-285750" algn="just">
              <a:lnSpc>
                <a:spcPct val="120000"/>
              </a:lnSpc>
              <a:buFont typeface="Arial" panose="020B0604020202020204" pitchFamily="34" charset="0"/>
              <a:buChar char="●"/>
            </a:pPr>
            <a:endParaRPr lang="en-US" sz="1400" dirty="0">
              <a:solidFill>
                <a:srgbClr val="000000"/>
              </a:solidFill>
              <a:latin typeface="Arial" panose="020B0604020202020204" pitchFamily="34" charset="0"/>
              <a:cs typeface="Arial" panose="020B0604020202020204" pitchFamily="34" charset="0"/>
            </a:endParaRPr>
          </a:p>
          <a:p>
            <a:pPr marL="285750" indent="-285750" algn="just">
              <a:lnSpc>
                <a:spcPct val="120000"/>
              </a:lnSpc>
              <a:buFont typeface="Arial" panose="020B0604020202020204" pitchFamily="34" charset="0"/>
              <a:buChar char="●"/>
            </a:pPr>
            <a:endParaRPr lang="en-US" sz="1400" dirty="0">
              <a:solidFill>
                <a:srgbClr val="000000"/>
              </a:solidFill>
              <a:latin typeface="Arial" panose="020B0604020202020204" pitchFamily="34" charset="0"/>
              <a:cs typeface="Arial" panose="020B0604020202020204" pitchFamily="34" charset="0"/>
            </a:endParaRPr>
          </a:p>
          <a:p>
            <a:pPr marL="285750" indent="-285750" algn="just">
              <a:lnSpc>
                <a:spcPct val="120000"/>
              </a:lnSpc>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The equations have one independent parameter. It is not the relative span position </a:t>
            </a:r>
            <a:r>
              <a:rPr lang="en-US" sz="1400" b="1" i="1" dirty="0">
                <a:solidFill>
                  <a:srgbClr val="000000"/>
                </a:solidFill>
                <a:latin typeface="Arial" panose="020B0604020202020204" pitchFamily="34" charset="0"/>
                <a:cs typeface="Arial" panose="020B0604020202020204" pitchFamily="34" charset="0"/>
              </a:rPr>
              <a:t>y/(b/2)</a:t>
            </a:r>
            <a:r>
              <a:rPr lang="en-US" sz="1400" dirty="0">
                <a:solidFill>
                  <a:srgbClr val="000000"/>
                </a:solidFill>
                <a:latin typeface="Arial" panose="020B0604020202020204" pitchFamily="34" charset="0"/>
                <a:cs typeface="Arial" panose="020B0604020202020204" pitchFamily="34" charset="0"/>
              </a:rPr>
              <a:t>, but the relative size of the cross section of the torsion box at the wing fold position</a:t>
            </a:r>
          </a:p>
          <a:p>
            <a:pPr marL="285750" indent="-285750" algn="just">
              <a:lnSpc>
                <a:spcPct val="120000"/>
              </a:lnSpc>
              <a:buFont typeface="Arial" panose="020B0604020202020204" pitchFamily="34" charset="0"/>
              <a:buChar char="●"/>
            </a:pPr>
            <a:endParaRPr lang="en-US" sz="1400" dirty="0">
              <a:solidFill>
                <a:srgbClr val="000000"/>
              </a:solidFill>
              <a:latin typeface="Arial" panose="020B0604020202020204" pitchFamily="34" charset="0"/>
              <a:cs typeface="Arial" panose="020B0604020202020204" pitchFamily="34" charset="0"/>
            </a:endParaRPr>
          </a:p>
          <a:p>
            <a:pPr marL="285750" indent="-285750" algn="just">
              <a:lnSpc>
                <a:spcPct val="120000"/>
              </a:lnSpc>
              <a:buFont typeface="Arial" panose="020B0604020202020204" pitchFamily="34" charset="0"/>
              <a:buChar char="●"/>
            </a:pPr>
            <a:endParaRPr lang="en-US" sz="1400" dirty="0">
              <a:solidFill>
                <a:srgbClr val="000000"/>
              </a:solidFill>
              <a:latin typeface="Arial" panose="020B0604020202020204" pitchFamily="34" charset="0"/>
              <a:cs typeface="Arial" panose="020B0604020202020204" pitchFamily="34" charset="0"/>
            </a:endParaRPr>
          </a:p>
          <a:p>
            <a:pPr marL="285750" indent="-285750" algn="just">
              <a:lnSpc>
                <a:spcPct val="120000"/>
              </a:lnSpc>
              <a:buFont typeface="Arial" panose="020B0604020202020204" pitchFamily="34" charset="0"/>
              <a:buChar char="●"/>
            </a:pPr>
            <a:endParaRPr lang="en-US" sz="1400" dirty="0">
              <a:solidFill>
                <a:srgbClr val="000000"/>
              </a:solidFill>
              <a:latin typeface="Arial" panose="020B0604020202020204" pitchFamily="34" charset="0"/>
              <a:cs typeface="Arial" panose="020B0604020202020204" pitchFamily="34" charset="0"/>
            </a:endParaRPr>
          </a:p>
          <a:p>
            <a:pPr marL="285750" indent="-285750" algn="just">
              <a:lnSpc>
                <a:spcPct val="120000"/>
              </a:lnSpc>
              <a:buFont typeface="Arial" panose="020B0604020202020204" pitchFamily="34" charset="0"/>
              <a:buChar char="●"/>
            </a:pPr>
            <a:endParaRPr lang="en-US" sz="1400" dirty="0">
              <a:solidFill>
                <a:srgbClr val="000000"/>
              </a:solidFill>
              <a:latin typeface="Arial" panose="020B0604020202020204" pitchFamily="34" charset="0"/>
              <a:cs typeface="Arial" panose="020B0604020202020204" pitchFamily="34" charset="0"/>
            </a:endParaRPr>
          </a:p>
          <a:p>
            <a:pPr marL="285750" indent="-285750" algn="just">
              <a:lnSpc>
                <a:spcPct val="120000"/>
              </a:lnSpc>
              <a:buFont typeface="Arial" panose="020B0604020202020204" pitchFamily="34" charset="0"/>
              <a:buChar char="●"/>
            </a:pPr>
            <a:endParaRPr lang="en-US" sz="1400" dirty="0">
              <a:solidFill>
                <a:srgbClr val="000000"/>
              </a:solidFill>
              <a:latin typeface="Arial" panose="020B0604020202020204" pitchFamily="34" charset="0"/>
              <a:cs typeface="Arial" panose="020B0604020202020204" pitchFamily="34" charset="0"/>
            </a:endParaRPr>
          </a:p>
          <a:p>
            <a:pPr marL="285750" indent="-285750" algn="just">
              <a:lnSpc>
                <a:spcPct val="120000"/>
              </a:lnSpc>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Using the size of the torsion box may be a good idea, but </a:t>
            </a:r>
            <a:r>
              <a:rPr lang="en-US" sz="1400" dirty="0">
                <a:solidFill>
                  <a:srgbClr val="FF0000"/>
                </a:solidFill>
                <a:latin typeface="Arial" panose="020B0604020202020204" pitchFamily="34" charset="0"/>
                <a:cs typeface="Arial" panose="020B0604020202020204" pitchFamily="34" charset="0"/>
              </a:rPr>
              <a:t>statistical data is given and evaluated towards (1) based on relative span, </a:t>
            </a:r>
            <a:r>
              <a:rPr lang="en-US" sz="1400" b="1" i="1" dirty="0">
                <a:solidFill>
                  <a:srgbClr val="FF0000"/>
                </a:solidFill>
                <a:latin typeface="Arial" panose="020B0604020202020204" pitchFamily="34" charset="0"/>
                <a:cs typeface="Arial" panose="020B0604020202020204" pitchFamily="34" charset="0"/>
              </a:rPr>
              <a:t>z</a:t>
            </a:r>
            <a:r>
              <a:rPr lang="en-US" sz="1400" dirty="0">
                <a:solidFill>
                  <a:srgbClr val="FF0000"/>
                </a:solidFill>
                <a:latin typeface="Arial" panose="020B0604020202020204" pitchFamily="34" charset="0"/>
                <a:cs typeface="Arial" panose="020B0604020202020204" pitchFamily="34" charset="0"/>
              </a:rPr>
              <a:t> and not </a:t>
            </a:r>
            <a:r>
              <a:rPr lang="en-US" sz="1400" b="1" i="1" dirty="0" err="1">
                <a:solidFill>
                  <a:srgbClr val="FF0000"/>
                </a:solidFill>
                <a:latin typeface="Arial" panose="020B0604020202020204" pitchFamily="34" charset="0"/>
                <a:cs typeface="Arial" panose="020B0604020202020204" pitchFamily="34" charset="0"/>
              </a:rPr>
              <a:t>m</a:t>
            </a:r>
            <a:r>
              <a:rPr lang="en-US" sz="1400" b="1" i="1" baseline="-25000" dirty="0" err="1">
                <a:solidFill>
                  <a:srgbClr val="FF0000"/>
                </a:solidFill>
                <a:latin typeface="Arial" panose="020B0604020202020204" pitchFamily="34" charset="0"/>
                <a:cs typeface="Arial" panose="020B0604020202020204" pitchFamily="34" charset="0"/>
              </a:rPr>
              <a:t>PWS</a:t>
            </a:r>
            <a:r>
              <a:rPr lang="en-US" sz="1400" b="1" i="1" dirty="0">
                <a:solidFill>
                  <a:srgbClr val="FF0000"/>
                </a:solidFill>
                <a:latin typeface="Arial" panose="020B0604020202020204" pitchFamily="34" charset="0"/>
                <a:cs typeface="Arial" panose="020B0604020202020204" pitchFamily="34" charset="0"/>
              </a:rPr>
              <a:t>(z)</a:t>
            </a:r>
            <a:r>
              <a:rPr lang="en-US" sz="1400" dirty="0">
                <a:solidFill>
                  <a:srgbClr val="FF0000"/>
                </a:solidFill>
                <a:latin typeface="Arial" panose="020B0604020202020204" pitchFamily="34" charset="0"/>
                <a:cs typeface="Arial" panose="020B0604020202020204" pitchFamily="34" charset="0"/>
              </a:rPr>
              <a:t>.</a:t>
            </a:r>
          </a:p>
          <a:p>
            <a:pPr marL="285750" indent="-285750" algn="just">
              <a:lnSpc>
                <a:spcPct val="120000"/>
              </a:lnSpc>
              <a:buFont typeface="Arial" panose="020B0604020202020204" pitchFamily="34" charset="0"/>
              <a:buChar char="●"/>
            </a:pPr>
            <a:endParaRPr lang="en-US" sz="1400" dirty="0">
              <a:solidFill>
                <a:srgbClr val="FF0000"/>
              </a:solidFill>
              <a:latin typeface="Arial" panose="020B0604020202020204" pitchFamily="34" charset="0"/>
              <a:cs typeface="Arial" panose="020B0604020202020204" pitchFamily="34" charset="0"/>
            </a:endParaRPr>
          </a:p>
          <a:p>
            <a:pPr algn="just">
              <a:lnSpc>
                <a:spcPct val="120000"/>
              </a:lnSpc>
            </a:pPr>
            <a:r>
              <a:rPr lang="en-US" sz="1400" b="1" i="1" dirty="0">
                <a:solidFill>
                  <a:srgbClr val="000000"/>
                </a:solidFill>
                <a:latin typeface="Arial" panose="020B0604020202020204" pitchFamily="34" charset="0"/>
                <a:cs typeface="Arial" panose="020B0604020202020204" pitchFamily="34" charset="0"/>
              </a:rPr>
              <a:t>y  </a:t>
            </a:r>
            <a:r>
              <a:rPr lang="en-US" sz="1400" dirty="0">
                <a:solidFill>
                  <a:srgbClr val="000000"/>
                </a:solidFill>
                <a:latin typeface="Arial" panose="020B0604020202020204" pitchFamily="34" charset="0"/>
                <a:cs typeface="Arial" panose="020B0604020202020204" pitchFamily="34" charset="0"/>
              </a:rPr>
              <a:t>is the absolute distance to the side (in span direction), </a:t>
            </a:r>
            <a:r>
              <a:rPr lang="en-US" sz="1400" b="1" i="1" dirty="0">
                <a:solidFill>
                  <a:srgbClr val="000000"/>
                </a:solidFill>
                <a:latin typeface="Arial" panose="020B0604020202020204" pitchFamily="34" charset="0"/>
                <a:cs typeface="Arial" panose="020B0604020202020204" pitchFamily="34" charset="0"/>
              </a:rPr>
              <a:t>b</a:t>
            </a:r>
            <a:r>
              <a:rPr lang="en-US" sz="1400" dirty="0">
                <a:solidFill>
                  <a:srgbClr val="000000"/>
                </a:solidFill>
                <a:latin typeface="Arial" panose="020B0604020202020204" pitchFamily="34" charset="0"/>
                <a:cs typeface="Arial" panose="020B0604020202020204" pitchFamily="34" charset="0"/>
              </a:rPr>
              <a:t> is wingspan, </a:t>
            </a:r>
            <a:r>
              <a:rPr lang="en-US" sz="1400" b="1" i="1" dirty="0">
                <a:solidFill>
                  <a:srgbClr val="000000"/>
                </a:solidFill>
                <a:latin typeface="Arial" panose="020B0604020202020204" pitchFamily="34" charset="0"/>
                <a:cs typeface="Arial" panose="020B0604020202020204" pitchFamily="34" charset="0"/>
              </a:rPr>
              <a:t>b/2</a:t>
            </a:r>
            <a:r>
              <a:rPr lang="en-US" sz="1400" dirty="0">
                <a:solidFill>
                  <a:srgbClr val="000000"/>
                </a:solidFill>
                <a:latin typeface="Arial" panose="020B0604020202020204" pitchFamily="34" charset="0"/>
                <a:cs typeface="Arial" panose="020B0604020202020204" pitchFamily="34" charset="0"/>
              </a:rPr>
              <a:t> is half-span.</a:t>
            </a:r>
          </a:p>
          <a:p>
            <a:pPr marL="285750" indent="-285750" algn="just">
              <a:lnSpc>
                <a:spcPct val="120000"/>
              </a:lnSpc>
              <a:buFont typeface="Arial" panose="020B0604020202020204" pitchFamily="34" charset="0"/>
              <a:buChar char="●"/>
            </a:pPr>
            <a:endParaRPr lang="en-US" sz="1400" dirty="0">
              <a:solidFill>
                <a:srgbClr val="000000"/>
              </a:solidFill>
              <a:latin typeface="Arial" panose="020B0604020202020204" pitchFamily="34" charset="0"/>
              <a:cs typeface="Arial" panose="020B0604020202020204" pitchFamily="34" charset="0"/>
            </a:endParaRPr>
          </a:p>
        </p:txBody>
      </p:sp>
      <p:sp>
        <p:nvSpPr>
          <p:cNvPr id="8" name="Rectangle 11">
            <a:extLst>
              <a:ext uri="{FF2B5EF4-FFF2-40B4-BE49-F238E27FC236}">
                <a16:creationId xmlns:a16="http://schemas.microsoft.com/office/drawing/2014/main" id="{DA6ED018-56B4-DECF-DBB9-60FC69609A0C}"/>
              </a:ext>
            </a:extLst>
          </p:cNvPr>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en-US" sz="2000" b="1" kern="0" dirty="0">
                <a:solidFill>
                  <a:srgbClr val="000000"/>
                </a:solidFill>
                <a:latin typeface="Arial" pitchFamily="34" charset="0"/>
                <a:ea typeface="+mj-ea"/>
                <a:cs typeface="Arial" pitchFamily="34" charset="0"/>
              </a:rPr>
              <a:t>Critique (1/2)</a:t>
            </a:r>
          </a:p>
        </p:txBody>
      </p:sp>
      <p:sp>
        <p:nvSpPr>
          <p:cNvPr id="9" name="Text Box 7">
            <a:extLst>
              <a:ext uri="{FF2B5EF4-FFF2-40B4-BE49-F238E27FC236}">
                <a16:creationId xmlns:a16="http://schemas.microsoft.com/office/drawing/2014/main" id="{6C4A9323-FE2B-537A-41E3-83E182A9FD7E}"/>
              </a:ext>
            </a:extLst>
          </p:cNvPr>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marL="358775" marR="0" lvl="2" indent="-358775" defTabSz="914400" rtl="0" eaLnBrk="0" fontAlgn="base" latinLnBrk="0" hangingPunct="0">
              <a:lnSpc>
                <a:spcPct val="100000"/>
              </a:lnSpc>
              <a:spcBef>
                <a:spcPts val="4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Calculating Additional Mass for a Wing Fold</a:t>
            </a:r>
            <a:endParaRPr lang="en-US" sz="1200" b="1" noProof="1">
              <a:solidFill>
                <a:srgbClr val="000000"/>
              </a:solidFill>
              <a:latin typeface="Arial" pitchFamily="34" charset="0"/>
            </a:endParaRPr>
          </a:p>
        </p:txBody>
      </p:sp>
      <p:sp>
        <p:nvSpPr>
          <p:cNvPr id="16" name="Textfeld 15">
            <a:extLst>
              <a:ext uri="{FF2B5EF4-FFF2-40B4-BE49-F238E27FC236}">
                <a16:creationId xmlns:a16="http://schemas.microsoft.com/office/drawing/2014/main" id="{5DDCD26E-2D80-CE68-C0C2-824E210EFE09}"/>
              </a:ext>
            </a:extLst>
          </p:cNvPr>
          <p:cNvSpPr txBox="1"/>
          <p:nvPr/>
        </p:nvSpPr>
        <p:spPr>
          <a:xfrm>
            <a:off x="7586663" y="4462668"/>
            <a:ext cx="1304673" cy="276999"/>
          </a:xfrm>
          <a:prstGeom prst="rect">
            <a:avLst/>
          </a:prstGeom>
          <a:noFill/>
        </p:spPr>
        <p:txBody>
          <a:bodyPr wrap="square">
            <a:spAutoFit/>
          </a:bodyPr>
          <a:lstStyle/>
          <a:p>
            <a:r>
              <a:rPr kumimoji="0" lang="en-US" sz="1200" b="1"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Yarygina</a:t>
            </a:r>
            <a:r>
              <a:rPr kumimoji="0" lang="en-US" sz="12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2012b</a:t>
            </a:r>
            <a:endParaRPr lang="en-US" sz="1200" dirty="0"/>
          </a:p>
        </p:txBody>
      </p:sp>
      <p:pic>
        <p:nvPicPr>
          <p:cNvPr id="3" name="Grafik 2">
            <a:extLst>
              <a:ext uri="{FF2B5EF4-FFF2-40B4-BE49-F238E27FC236}">
                <a16:creationId xmlns:a16="http://schemas.microsoft.com/office/drawing/2014/main" id="{5E4F6B45-0D21-B4AD-B294-71B834E77A52}"/>
              </a:ext>
            </a:extLst>
          </p:cNvPr>
          <p:cNvPicPr>
            <a:picLocks noChangeAspect="1"/>
          </p:cNvPicPr>
          <p:nvPr/>
        </p:nvPicPr>
        <p:blipFill>
          <a:blip r:embed="rId3"/>
          <a:stretch>
            <a:fillRect/>
          </a:stretch>
        </p:blipFill>
        <p:spPr>
          <a:xfrm>
            <a:off x="1942519" y="2600608"/>
            <a:ext cx="3784514" cy="477805"/>
          </a:xfrm>
          <a:prstGeom prst="rect">
            <a:avLst/>
          </a:prstGeom>
        </p:spPr>
      </p:pic>
      <p:pic>
        <p:nvPicPr>
          <p:cNvPr id="6" name="Grafik 5">
            <a:extLst>
              <a:ext uri="{FF2B5EF4-FFF2-40B4-BE49-F238E27FC236}">
                <a16:creationId xmlns:a16="http://schemas.microsoft.com/office/drawing/2014/main" id="{0F5F2490-3C04-0226-F6C2-D6FC33B4CAD6}"/>
              </a:ext>
            </a:extLst>
          </p:cNvPr>
          <p:cNvPicPr>
            <a:picLocks noChangeAspect="1"/>
          </p:cNvPicPr>
          <p:nvPr/>
        </p:nvPicPr>
        <p:blipFill>
          <a:blip r:embed="rId4"/>
          <a:stretch>
            <a:fillRect/>
          </a:stretch>
        </p:blipFill>
        <p:spPr>
          <a:xfrm>
            <a:off x="2002676" y="3890268"/>
            <a:ext cx="5071892" cy="849399"/>
          </a:xfrm>
          <a:prstGeom prst="rect">
            <a:avLst/>
          </a:prstGeom>
        </p:spPr>
      </p:pic>
      <p:sp>
        <p:nvSpPr>
          <p:cNvPr id="7" name="Textfeld 6">
            <a:extLst>
              <a:ext uri="{FF2B5EF4-FFF2-40B4-BE49-F238E27FC236}">
                <a16:creationId xmlns:a16="http://schemas.microsoft.com/office/drawing/2014/main" id="{66999965-65D3-F7E4-EEF5-C014F87C8E6B}"/>
              </a:ext>
            </a:extLst>
          </p:cNvPr>
          <p:cNvSpPr txBox="1"/>
          <p:nvPr/>
        </p:nvSpPr>
        <p:spPr>
          <a:xfrm>
            <a:off x="7731042" y="2600608"/>
            <a:ext cx="402674" cy="307777"/>
          </a:xfrm>
          <a:prstGeom prst="rect">
            <a:avLst/>
          </a:prstGeom>
          <a:noFill/>
        </p:spPr>
        <p:txBody>
          <a:bodyPr wrap="none" rtlCol="0">
            <a:spAutoFit/>
          </a:bodyPr>
          <a:lstStyle/>
          <a:p>
            <a:r>
              <a:rPr lang="en-US" sz="1400" dirty="0">
                <a:solidFill>
                  <a:srgbClr val="000000"/>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2327654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2857802E-418F-C274-1997-44389F7F1436}"/>
              </a:ext>
            </a:extLst>
          </p:cNvPr>
          <p:cNvSpPr txBox="1">
            <a:spLocks noChangeArrowheads="1"/>
          </p:cNvSpPr>
          <p:nvPr/>
        </p:nvSpPr>
        <p:spPr bwMode="auto">
          <a:xfrm>
            <a:off x="561975" y="1876926"/>
            <a:ext cx="8372225" cy="4434974"/>
          </a:xfrm>
          <a:prstGeom prst="rect">
            <a:avLst/>
          </a:prstGeom>
          <a:noFill/>
          <a:ln w="9525">
            <a:noFill/>
            <a:round/>
            <a:headEnd/>
            <a:tailEnd/>
          </a:ln>
        </p:spPr>
        <p:txBody>
          <a:bodyPr lIns="90000" tIns="46800" rIns="90000" bIns="46800"/>
          <a:lstStyle/>
          <a:p>
            <a:pPr marL="285750" indent="-285750" algn="just">
              <a:lnSpc>
                <a:spcPct val="120000"/>
              </a:lnSpc>
              <a:buFont typeface="Arial" panose="020B0604020202020204" pitchFamily="34" charset="0"/>
              <a:buChar char="●"/>
            </a:pPr>
            <a:r>
              <a:rPr lang="en-US" sz="1400" dirty="0" err="1">
                <a:solidFill>
                  <a:srgbClr val="000000"/>
                </a:solidFill>
                <a:latin typeface="Arial" panose="020B0604020202020204" pitchFamily="34" charset="0"/>
                <a:cs typeface="Arial" panose="020B0604020202020204" pitchFamily="34" charset="0"/>
              </a:rPr>
              <a:t>Yarygina</a:t>
            </a:r>
            <a:r>
              <a:rPr lang="en-US" sz="1400" dirty="0">
                <a:solidFill>
                  <a:srgbClr val="000000"/>
                </a:solidFill>
                <a:latin typeface="Arial" panose="020B0604020202020204" pitchFamily="34" charset="0"/>
                <a:cs typeface="Arial" panose="020B0604020202020204" pitchFamily="34" charset="0"/>
              </a:rPr>
              <a:t> builds mass equations from statistics from three known points of relative span position, </a:t>
            </a:r>
            <a:r>
              <a:rPr lang="en-US" sz="1400" b="1" i="1" dirty="0">
                <a:solidFill>
                  <a:srgbClr val="000000"/>
                </a:solidFill>
                <a:latin typeface="Arial" panose="020B0604020202020204" pitchFamily="34" charset="0"/>
                <a:cs typeface="Arial" panose="020B0604020202020204" pitchFamily="34" charset="0"/>
              </a:rPr>
              <a:t>z</a:t>
            </a:r>
            <a:r>
              <a:rPr lang="en-US" sz="1400" dirty="0">
                <a:solidFill>
                  <a:srgbClr val="000000"/>
                </a:solidFill>
                <a:latin typeface="Arial" panose="020B0604020202020204" pitchFamily="34" charset="0"/>
                <a:cs typeface="Arial" panose="020B0604020202020204" pitchFamily="34" charset="0"/>
              </a:rPr>
              <a:t> or </a:t>
            </a:r>
            <a:r>
              <a:rPr lang="en-US" sz="1400" b="1" i="1" dirty="0">
                <a:solidFill>
                  <a:srgbClr val="000000"/>
                </a:solidFill>
                <a:latin typeface="Arial" panose="020B0604020202020204" pitchFamily="34" charset="0"/>
                <a:cs typeface="Arial" panose="020B0604020202020204" pitchFamily="34" charset="0"/>
              </a:rPr>
              <a:t>y/(b/2)</a:t>
            </a:r>
            <a:r>
              <a:rPr lang="en-US" sz="1400" dirty="0">
                <a:solidFill>
                  <a:srgbClr val="000000"/>
                </a:solidFill>
                <a:latin typeface="Arial" panose="020B0604020202020204" pitchFamily="34" charset="0"/>
                <a:cs typeface="Arial" panose="020B0604020202020204" pitchFamily="34" charset="0"/>
              </a:rPr>
              <a:t> at 0.32, 0.48, and 0.64. Results are polynomials of this form</a:t>
            </a:r>
          </a:p>
          <a:p>
            <a:pPr marL="285750" indent="-285750" algn="just">
              <a:lnSpc>
                <a:spcPct val="120000"/>
              </a:lnSpc>
              <a:buFont typeface="Arial" panose="020B0604020202020204" pitchFamily="34" charset="0"/>
              <a:buChar char="●"/>
            </a:pPr>
            <a:endParaRPr lang="en-US" sz="1400" dirty="0">
              <a:solidFill>
                <a:srgbClr val="000000"/>
              </a:solidFill>
              <a:latin typeface="Arial" panose="020B0604020202020204" pitchFamily="34" charset="0"/>
              <a:cs typeface="Arial" panose="020B0604020202020204" pitchFamily="34" charset="0"/>
            </a:endParaRPr>
          </a:p>
          <a:p>
            <a:pPr marL="285750" indent="-285750" algn="just">
              <a:lnSpc>
                <a:spcPct val="120000"/>
              </a:lnSpc>
              <a:buFont typeface="Arial" panose="020B0604020202020204" pitchFamily="34" charset="0"/>
              <a:buChar char="●"/>
            </a:pPr>
            <a:endParaRPr lang="en-US" sz="1400" dirty="0">
              <a:solidFill>
                <a:srgbClr val="000000"/>
              </a:solidFill>
              <a:latin typeface="Arial" panose="020B0604020202020204" pitchFamily="34" charset="0"/>
              <a:cs typeface="Arial" panose="020B0604020202020204" pitchFamily="34" charset="0"/>
            </a:endParaRPr>
          </a:p>
          <a:p>
            <a:pPr marL="5294313" indent="-285750" algn="just">
              <a:lnSpc>
                <a:spcPct val="120000"/>
              </a:lnSpc>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Mass increase at three points is given. The equation obtained from </a:t>
            </a:r>
            <a:r>
              <a:rPr lang="en-US" sz="1400" dirty="0">
                <a:solidFill>
                  <a:srgbClr val="FF0000"/>
                </a:solidFill>
                <a:latin typeface="Arial" panose="020B0604020202020204" pitchFamily="34" charset="0"/>
                <a:cs typeface="Arial" panose="020B0604020202020204" pitchFamily="34" charset="0"/>
              </a:rPr>
              <a:t>this polynomial fit is only valid in between the three point (in the range of relative span from 0.32 and 0.64)</a:t>
            </a:r>
            <a:r>
              <a:rPr lang="en-US" sz="1400" dirty="0">
                <a:solidFill>
                  <a:srgbClr val="000000"/>
                </a:solidFill>
                <a:latin typeface="Arial" panose="020B0604020202020204" pitchFamily="34" charset="0"/>
                <a:cs typeface="Arial" panose="020B0604020202020204" pitchFamily="34" charset="0"/>
              </a:rPr>
              <a:t>.</a:t>
            </a:r>
          </a:p>
          <a:p>
            <a:pPr marL="5294313" indent="-285750" algn="just">
              <a:lnSpc>
                <a:spcPct val="120000"/>
              </a:lnSpc>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Especially fold positions near the tip are relevant for passenger aircraft but cannot be calculated with (1).</a:t>
            </a:r>
          </a:p>
          <a:p>
            <a:pPr marL="5294313" indent="-285750" algn="just">
              <a:lnSpc>
                <a:spcPct val="120000"/>
              </a:lnSpc>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Note: Given plot is for the whole wing (left and right). (1) may calculate only the mass increase of one wing side.</a:t>
            </a:r>
          </a:p>
          <a:p>
            <a:pPr algn="just">
              <a:lnSpc>
                <a:spcPct val="120000"/>
              </a:lnSpc>
            </a:pPr>
            <a:r>
              <a:rPr lang="en-US" sz="1400" dirty="0">
                <a:solidFill>
                  <a:srgbClr val="000000"/>
                </a:solidFill>
                <a:latin typeface="Arial" panose="020B0604020202020204" pitchFamily="34" charset="0"/>
                <a:cs typeface="Arial" panose="020B0604020202020204" pitchFamily="34" charset="0"/>
              </a:rPr>
              <a:t>Evaluation of mass data: </a:t>
            </a:r>
            <a:r>
              <a:rPr lang="en-US" sz="14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https://doi.org/10.7910/DVN/T56NM9</a:t>
            </a:r>
            <a:endParaRPr lang="en-US" sz="1400" dirty="0">
              <a:solidFill>
                <a:srgbClr val="0000FF"/>
              </a:solidFill>
              <a:latin typeface="Arial" panose="020B0604020202020204" pitchFamily="34" charset="0"/>
              <a:cs typeface="Arial" panose="020B0604020202020204" pitchFamily="34" charset="0"/>
            </a:endParaRPr>
          </a:p>
          <a:p>
            <a:pPr marL="285750" indent="-285750" algn="just">
              <a:lnSpc>
                <a:spcPct val="120000"/>
              </a:lnSpc>
              <a:buFont typeface="Arial" panose="020B0604020202020204" pitchFamily="34" charset="0"/>
              <a:buChar char="●"/>
            </a:pPr>
            <a:endParaRPr lang="en-US" sz="1400" dirty="0">
              <a:solidFill>
                <a:srgbClr val="000000"/>
              </a:solidFill>
              <a:latin typeface="Arial" panose="020B0604020202020204" pitchFamily="34" charset="0"/>
              <a:cs typeface="Arial" panose="020B0604020202020204" pitchFamily="34" charset="0"/>
            </a:endParaRPr>
          </a:p>
          <a:p>
            <a:pPr marL="285750" indent="-285750" algn="just">
              <a:lnSpc>
                <a:spcPct val="120000"/>
              </a:lnSpc>
              <a:buFont typeface="Arial" panose="020B0604020202020204" pitchFamily="34" charset="0"/>
              <a:buChar char="●"/>
            </a:pPr>
            <a:endParaRPr lang="en-US" sz="1400" dirty="0">
              <a:solidFill>
                <a:srgbClr val="000000"/>
              </a:solidFill>
              <a:latin typeface="Arial" panose="020B0604020202020204" pitchFamily="34" charset="0"/>
              <a:cs typeface="Arial" panose="020B0604020202020204" pitchFamily="34" charset="0"/>
            </a:endParaRPr>
          </a:p>
        </p:txBody>
      </p:sp>
      <p:sp>
        <p:nvSpPr>
          <p:cNvPr id="8" name="Rectangle 11">
            <a:extLst>
              <a:ext uri="{FF2B5EF4-FFF2-40B4-BE49-F238E27FC236}">
                <a16:creationId xmlns:a16="http://schemas.microsoft.com/office/drawing/2014/main" id="{DA6ED018-56B4-DECF-DBB9-60FC69609A0C}"/>
              </a:ext>
            </a:extLst>
          </p:cNvPr>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en-US" sz="2000" b="1" kern="0" dirty="0">
                <a:solidFill>
                  <a:srgbClr val="000000"/>
                </a:solidFill>
                <a:latin typeface="Arial" pitchFamily="34" charset="0"/>
                <a:ea typeface="+mj-ea"/>
                <a:cs typeface="Arial" pitchFamily="34" charset="0"/>
              </a:rPr>
              <a:t>Critique (2/2)</a:t>
            </a:r>
          </a:p>
        </p:txBody>
      </p:sp>
      <p:sp>
        <p:nvSpPr>
          <p:cNvPr id="9" name="Text Box 7">
            <a:extLst>
              <a:ext uri="{FF2B5EF4-FFF2-40B4-BE49-F238E27FC236}">
                <a16:creationId xmlns:a16="http://schemas.microsoft.com/office/drawing/2014/main" id="{6C4A9323-FE2B-537A-41E3-83E182A9FD7E}"/>
              </a:ext>
            </a:extLst>
          </p:cNvPr>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marL="358775" marR="0" lvl="2" indent="-358775" defTabSz="914400" rtl="0" eaLnBrk="0" fontAlgn="base" latinLnBrk="0" hangingPunct="0">
              <a:lnSpc>
                <a:spcPct val="100000"/>
              </a:lnSpc>
              <a:spcBef>
                <a:spcPts val="4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Calculating Additional Mass for a Wing Fold</a:t>
            </a:r>
            <a:endParaRPr lang="en-US" sz="1200" b="1" noProof="1">
              <a:solidFill>
                <a:srgbClr val="000000"/>
              </a:solidFill>
              <a:latin typeface="Arial" pitchFamily="34" charset="0"/>
            </a:endParaRPr>
          </a:p>
        </p:txBody>
      </p:sp>
      <p:pic>
        <p:nvPicPr>
          <p:cNvPr id="3" name="Grafik 2">
            <a:extLst>
              <a:ext uri="{FF2B5EF4-FFF2-40B4-BE49-F238E27FC236}">
                <a16:creationId xmlns:a16="http://schemas.microsoft.com/office/drawing/2014/main" id="{5E4F6B45-0D21-B4AD-B294-71B834E77A52}"/>
              </a:ext>
            </a:extLst>
          </p:cNvPr>
          <p:cNvPicPr>
            <a:picLocks noChangeAspect="1"/>
          </p:cNvPicPr>
          <p:nvPr/>
        </p:nvPicPr>
        <p:blipFill>
          <a:blip r:embed="rId4"/>
          <a:stretch>
            <a:fillRect/>
          </a:stretch>
        </p:blipFill>
        <p:spPr>
          <a:xfrm>
            <a:off x="1942519" y="2468260"/>
            <a:ext cx="3784514" cy="477805"/>
          </a:xfrm>
          <a:prstGeom prst="rect">
            <a:avLst/>
          </a:prstGeom>
        </p:spPr>
      </p:pic>
      <p:sp>
        <p:nvSpPr>
          <p:cNvPr id="7" name="Textfeld 6">
            <a:extLst>
              <a:ext uri="{FF2B5EF4-FFF2-40B4-BE49-F238E27FC236}">
                <a16:creationId xmlns:a16="http://schemas.microsoft.com/office/drawing/2014/main" id="{66999965-65D3-F7E4-EEF5-C014F87C8E6B}"/>
              </a:ext>
            </a:extLst>
          </p:cNvPr>
          <p:cNvSpPr txBox="1"/>
          <p:nvPr/>
        </p:nvSpPr>
        <p:spPr>
          <a:xfrm>
            <a:off x="6275221" y="2492324"/>
            <a:ext cx="402674" cy="307777"/>
          </a:xfrm>
          <a:prstGeom prst="rect">
            <a:avLst/>
          </a:prstGeom>
          <a:noFill/>
        </p:spPr>
        <p:txBody>
          <a:bodyPr wrap="none" rtlCol="0">
            <a:spAutoFit/>
          </a:bodyPr>
          <a:lstStyle/>
          <a:p>
            <a:r>
              <a:rPr lang="en-US" sz="1400" dirty="0">
                <a:solidFill>
                  <a:srgbClr val="000000"/>
                </a:solidFill>
                <a:latin typeface="Arial" panose="020B0604020202020204" pitchFamily="34" charset="0"/>
                <a:cs typeface="Arial" panose="020B0604020202020204" pitchFamily="34" charset="0"/>
              </a:rPr>
              <a:t>(1)</a:t>
            </a:r>
          </a:p>
        </p:txBody>
      </p:sp>
      <p:pic>
        <p:nvPicPr>
          <p:cNvPr id="2" name="Grafik 1">
            <a:extLst>
              <a:ext uri="{FF2B5EF4-FFF2-40B4-BE49-F238E27FC236}">
                <a16:creationId xmlns:a16="http://schemas.microsoft.com/office/drawing/2014/main" id="{D0C3DE93-1512-D511-13C4-544B302E117D}"/>
              </a:ext>
            </a:extLst>
          </p:cNvPr>
          <p:cNvPicPr>
            <a:picLocks noChangeAspect="1"/>
          </p:cNvPicPr>
          <p:nvPr/>
        </p:nvPicPr>
        <p:blipFill>
          <a:blip r:embed="rId5"/>
          <a:stretch>
            <a:fillRect/>
          </a:stretch>
        </p:blipFill>
        <p:spPr>
          <a:xfrm>
            <a:off x="694322" y="3041919"/>
            <a:ext cx="4718713" cy="2755631"/>
          </a:xfrm>
          <a:prstGeom prst="rect">
            <a:avLst/>
          </a:prstGeom>
        </p:spPr>
      </p:pic>
    </p:spTree>
    <p:extLst>
      <p:ext uri="{BB962C8B-B14F-4D97-AF65-F5344CB8AC3E}">
        <p14:creationId xmlns:p14="http://schemas.microsoft.com/office/powerpoint/2010/main" val="995181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2857802E-418F-C274-1997-44389F7F1436}"/>
              </a:ext>
            </a:extLst>
          </p:cNvPr>
          <p:cNvSpPr txBox="1">
            <a:spLocks noChangeArrowheads="1"/>
          </p:cNvSpPr>
          <p:nvPr/>
        </p:nvSpPr>
        <p:spPr bwMode="auto">
          <a:xfrm>
            <a:off x="561975" y="1876926"/>
            <a:ext cx="8372225" cy="1443790"/>
          </a:xfrm>
          <a:prstGeom prst="rect">
            <a:avLst/>
          </a:prstGeom>
          <a:noFill/>
          <a:ln w="9525">
            <a:noFill/>
            <a:round/>
            <a:headEnd/>
            <a:tailEnd/>
          </a:ln>
        </p:spPr>
        <p:txBody>
          <a:bodyPr lIns="90000" tIns="46800" rIns="90000" bIns="46800"/>
          <a:lstStyle/>
          <a:p>
            <a:pPr algn="just">
              <a:lnSpc>
                <a:spcPct val="120000"/>
              </a:lnSpc>
            </a:pPr>
            <a:r>
              <a:rPr lang="en-US" sz="1400" dirty="0">
                <a:solidFill>
                  <a:srgbClr val="000000"/>
                </a:solidFill>
                <a:latin typeface="Arial" panose="020B0604020202020204" pitchFamily="34" charset="0"/>
                <a:cs typeface="Arial" panose="020B0604020202020204" pitchFamily="34" charset="0"/>
              </a:rPr>
              <a:t>Data points (</a:t>
            </a:r>
            <a:r>
              <a:rPr lang="en-US" sz="1400" dirty="0" err="1">
                <a:solidFill>
                  <a:srgbClr val="000000"/>
                </a:solidFill>
                <a:latin typeface="Arial" panose="020B0604020202020204" pitchFamily="34" charset="0"/>
                <a:cs typeface="Arial" panose="020B0604020202020204" pitchFamily="34" charset="0"/>
              </a:rPr>
              <a:t>Yarygina</a:t>
            </a:r>
            <a:r>
              <a:rPr lang="en-US" sz="1400" dirty="0">
                <a:solidFill>
                  <a:srgbClr val="000000"/>
                </a:solidFill>
                <a:latin typeface="Arial" panose="020B0604020202020204" pitchFamily="34" charset="0"/>
                <a:cs typeface="Arial" panose="020B0604020202020204" pitchFamily="34" charset="0"/>
              </a:rPr>
              <a:t> 2012b) and new equation for </a:t>
            </a:r>
            <a:r>
              <a:rPr lang="en-US" sz="1400" b="1" dirty="0">
                <a:solidFill>
                  <a:srgbClr val="0000FF"/>
                </a:solidFill>
                <a:latin typeface="Arial" panose="020B0604020202020204" pitchFamily="34" charset="0"/>
                <a:cs typeface="Arial" panose="020B0604020202020204" pitchFamily="34" charset="0"/>
              </a:rPr>
              <a:t>relative additional mass of the load-carrying insert structure</a:t>
            </a:r>
            <a:r>
              <a:rPr lang="en-US" sz="1400" dirty="0">
                <a:solidFill>
                  <a:srgbClr val="000000"/>
                </a:solidFill>
                <a:latin typeface="Arial" panose="020B0604020202020204" pitchFamily="34" charset="0"/>
                <a:cs typeface="Arial" panose="020B0604020202020204" pitchFamily="34" charset="0"/>
              </a:rPr>
              <a:t>. </a:t>
            </a:r>
          </a:p>
          <a:p>
            <a:pPr algn="just">
              <a:lnSpc>
                <a:spcPct val="120000"/>
              </a:lnSpc>
            </a:pPr>
            <a:endParaRPr lang="en-US" sz="1400" b="1" i="1" dirty="0">
              <a:solidFill>
                <a:srgbClr val="000000"/>
              </a:solidFill>
              <a:latin typeface="Arial" panose="020B0604020202020204" pitchFamily="34" charset="0"/>
              <a:cs typeface="Arial" panose="020B0604020202020204" pitchFamily="34" charset="0"/>
            </a:endParaRPr>
          </a:p>
          <a:p>
            <a:pPr marL="5378450" algn="just">
              <a:lnSpc>
                <a:spcPct val="120000"/>
              </a:lnSpc>
            </a:pPr>
            <a:r>
              <a:rPr lang="en-US" sz="1400" b="1" i="1" dirty="0">
                <a:solidFill>
                  <a:srgbClr val="000000"/>
                </a:solidFill>
                <a:latin typeface="Arial" panose="020B0604020202020204" pitchFamily="34" charset="0"/>
                <a:cs typeface="Arial" panose="020B0604020202020204" pitchFamily="34" charset="0"/>
              </a:rPr>
              <a:t>m</a:t>
            </a:r>
            <a:r>
              <a:rPr lang="en-US" sz="1400" b="1" i="1" baseline="-25000" dirty="0">
                <a:solidFill>
                  <a:srgbClr val="000000"/>
                </a:solidFill>
                <a:latin typeface="Arial" panose="020B0604020202020204" pitchFamily="34" charset="0"/>
                <a:cs typeface="Arial" panose="020B0604020202020204" pitchFamily="34" charset="0"/>
              </a:rPr>
              <a:t>ins </a:t>
            </a:r>
            <a:r>
              <a:rPr lang="en-US" sz="1400" b="1" dirty="0">
                <a:solidFill>
                  <a:srgbClr val="000000"/>
                </a:solidFill>
                <a:latin typeface="Arial" panose="020B0604020202020204" pitchFamily="34" charset="0"/>
                <a:cs typeface="Arial" panose="020B0604020202020204" pitchFamily="34" charset="0"/>
              </a:rPr>
              <a:t>= -0.374 y/(b/2) + 0.374</a:t>
            </a:r>
            <a:endParaRPr lang="en-US" sz="1400" dirty="0">
              <a:solidFill>
                <a:srgbClr val="000000"/>
              </a:solidFill>
              <a:latin typeface="Arial" panose="020B0604020202020204" pitchFamily="34" charset="0"/>
              <a:cs typeface="Arial" panose="020B0604020202020204" pitchFamily="34" charset="0"/>
            </a:endParaRPr>
          </a:p>
          <a:p>
            <a:pPr marL="285750" indent="-285750" algn="just">
              <a:lnSpc>
                <a:spcPct val="120000"/>
              </a:lnSpc>
              <a:buFont typeface="Arial" panose="020B0604020202020204" pitchFamily="34" charset="0"/>
              <a:buChar char="●"/>
            </a:pPr>
            <a:endParaRPr lang="en-US" sz="1400" dirty="0">
              <a:solidFill>
                <a:srgbClr val="000000"/>
              </a:solidFill>
              <a:latin typeface="Arial" panose="020B0604020202020204" pitchFamily="34" charset="0"/>
              <a:cs typeface="Arial" panose="020B0604020202020204" pitchFamily="34" charset="0"/>
            </a:endParaRPr>
          </a:p>
        </p:txBody>
      </p:sp>
      <p:sp>
        <p:nvSpPr>
          <p:cNvPr id="8" name="Rectangle 11">
            <a:extLst>
              <a:ext uri="{FF2B5EF4-FFF2-40B4-BE49-F238E27FC236}">
                <a16:creationId xmlns:a16="http://schemas.microsoft.com/office/drawing/2014/main" id="{DA6ED018-56B4-DECF-DBB9-60FC69609A0C}"/>
              </a:ext>
            </a:extLst>
          </p:cNvPr>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en-US" sz="2000" b="1" kern="0" dirty="0">
                <a:solidFill>
                  <a:srgbClr val="000000"/>
                </a:solidFill>
                <a:latin typeface="Arial" pitchFamily="34" charset="0"/>
                <a:ea typeface="+mj-ea"/>
                <a:cs typeface="Arial" pitchFamily="34" charset="0"/>
              </a:rPr>
              <a:t>New Equation for </a:t>
            </a:r>
            <a:r>
              <a:rPr lang="en-US" sz="2000" b="1" i="1" kern="0" dirty="0">
                <a:solidFill>
                  <a:srgbClr val="000000"/>
                </a:solidFill>
                <a:latin typeface="Arial" pitchFamily="34" charset="0"/>
                <a:ea typeface="+mj-ea"/>
                <a:cs typeface="Arial" pitchFamily="34" charset="0"/>
              </a:rPr>
              <a:t>m</a:t>
            </a:r>
            <a:r>
              <a:rPr lang="en-US" sz="2000" b="1" i="1" kern="0" baseline="-25000" dirty="0">
                <a:solidFill>
                  <a:srgbClr val="000000"/>
                </a:solidFill>
                <a:latin typeface="Arial" pitchFamily="34" charset="0"/>
                <a:ea typeface="+mj-ea"/>
                <a:cs typeface="Arial" pitchFamily="34" charset="0"/>
              </a:rPr>
              <a:t>ins</a:t>
            </a:r>
            <a:r>
              <a:rPr lang="en-US" sz="2000" b="1" kern="0" dirty="0">
                <a:solidFill>
                  <a:srgbClr val="000000"/>
                </a:solidFill>
                <a:latin typeface="Arial" pitchFamily="34" charset="0"/>
                <a:ea typeface="+mj-ea"/>
                <a:cs typeface="Arial" pitchFamily="34" charset="0"/>
              </a:rPr>
              <a:t> Based on Given Data</a:t>
            </a:r>
          </a:p>
        </p:txBody>
      </p:sp>
      <p:sp>
        <p:nvSpPr>
          <p:cNvPr id="9" name="Text Box 7">
            <a:extLst>
              <a:ext uri="{FF2B5EF4-FFF2-40B4-BE49-F238E27FC236}">
                <a16:creationId xmlns:a16="http://schemas.microsoft.com/office/drawing/2014/main" id="{6C4A9323-FE2B-537A-41E3-83E182A9FD7E}"/>
              </a:ext>
            </a:extLst>
          </p:cNvPr>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marL="358775" marR="0" lvl="2" indent="-358775" defTabSz="914400" rtl="0" eaLnBrk="0" fontAlgn="base" latinLnBrk="0" hangingPunct="0">
              <a:lnSpc>
                <a:spcPct val="100000"/>
              </a:lnSpc>
              <a:spcBef>
                <a:spcPts val="4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Calculating Additional Mass for a Wing Fold</a:t>
            </a:r>
            <a:endParaRPr lang="en-US" sz="1200" b="1" noProof="1">
              <a:solidFill>
                <a:srgbClr val="000000"/>
              </a:solidFill>
              <a:latin typeface="Arial" pitchFamily="34" charset="0"/>
            </a:endParaRPr>
          </a:p>
        </p:txBody>
      </p:sp>
      <p:pic>
        <p:nvPicPr>
          <p:cNvPr id="6" name="Grafik 5">
            <a:extLst>
              <a:ext uri="{FF2B5EF4-FFF2-40B4-BE49-F238E27FC236}">
                <a16:creationId xmlns:a16="http://schemas.microsoft.com/office/drawing/2014/main" id="{BFF31689-CAC4-B0C2-BF3B-DF434D7332CF}"/>
              </a:ext>
            </a:extLst>
          </p:cNvPr>
          <p:cNvPicPr>
            <a:picLocks noChangeAspect="1"/>
          </p:cNvPicPr>
          <p:nvPr/>
        </p:nvPicPr>
        <p:blipFill>
          <a:blip r:embed="rId3"/>
          <a:stretch>
            <a:fillRect/>
          </a:stretch>
        </p:blipFill>
        <p:spPr>
          <a:xfrm>
            <a:off x="667473" y="2492425"/>
            <a:ext cx="5127760" cy="3763995"/>
          </a:xfrm>
          <a:prstGeom prst="rect">
            <a:avLst/>
          </a:prstGeom>
        </p:spPr>
      </p:pic>
      <p:sp>
        <p:nvSpPr>
          <p:cNvPr id="11" name="Rechteck 10">
            <a:extLst>
              <a:ext uri="{FF2B5EF4-FFF2-40B4-BE49-F238E27FC236}">
                <a16:creationId xmlns:a16="http://schemas.microsoft.com/office/drawing/2014/main" id="{52632912-B82C-682B-B04E-BE5E6A0974B1}"/>
              </a:ext>
            </a:extLst>
          </p:cNvPr>
          <p:cNvSpPr/>
          <p:nvPr/>
        </p:nvSpPr>
        <p:spPr bwMode="auto">
          <a:xfrm>
            <a:off x="5883442" y="2492425"/>
            <a:ext cx="2959769" cy="683912"/>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AW Frutiger Next Regular" pitchFamily="2" charset="0"/>
            </a:endParaRPr>
          </a:p>
        </p:txBody>
      </p:sp>
    </p:spTree>
    <p:extLst>
      <p:ext uri="{BB962C8B-B14F-4D97-AF65-F5344CB8AC3E}">
        <p14:creationId xmlns:p14="http://schemas.microsoft.com/office/powerpoint/2010/main" val="796662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2857802E-418F-C274-1997-44389F7F1436}"/>
              </a:ext>
            </a:extLst>
          </p:cNvPr>
          <p:cNvSpPr txBox="1">
            <a:spLocks noChangeArrowheads="1"/>
          </p:cNvSpPr>
          <p:nvPr/>
        </p:nvSpPr>
        <p:spPr bwMode="auto">
          <a:xfrm>
            <a:off x="561975" y="1876926"/>
            <a:ext cx="8372225" cy="1443790"/>
          </a:xfrm>
          <a:prstGeom prst="rect">
            <a:avLst/>
          </a:prstGeom>
          <a:noFill/>
          <a:ln w="9525">
            <a:noFill/>
            <a:round/>
            <a:headEnd/>
            <a:tailEnd/>
          </a:ln>
        </p:spPr>
        <p:txBody>
          <a:bodyPr lIns="90000" tIns="46800" rIns="90000" bIns="46800"/>
          <a:lstStyle/>
          <a:p>
            <a:pPr algn="just">
              <a:lnSpc>
                <a:spcPct val="120000"/>
              </a:lnSpc>
            </a:pPr>
            <a:r>
              <a:rPr lang="en-US" sz="1400" dirty="0">
                <a:solidFill>
                  <a:srgbClr val="000000"/>
                </a:solidFill>
                <a:latin typeface="Arial" panose="020B0604020202020204" pitchFamily="34" charset="0"/>
                <a:cs typeface="Arial" panose="020B0604020202020204" pitchFamily="34" charset="0"/>
              </a:rPr>
              <a:t>Data points (</a:t>
            </a:r>
            <a:r>
              <a:rPr lang="en-US" sz="1400" dirty="0" err="1">
                <a:solidFill>
                  <a:srgbClr val="000000"/>
                </a:solidFill>
                <a:latin typeface="Arial" panose="020B0604020202020204" pitchFamily="34" charset="0"/>
                <a:cs typeface="Arial" panose="020B0604020202020204" pitchFamily="34" charset="0"/>
              </a:rPr>
              <a:t>Yarygina</a:t>
            </a:r>
            <a:r>
              <a:rPr lang="en-US" sz="1400" dirty="0">
                <a:solidFill>
                  <a:srgbClr val="000000"/>
                </a:solidFill>
                <a:latin typeface="Arial" panose="020B0604020202020204" pitchFamily="34" charset="0"/>
                <a:cs typeface="Arial" panose="020B0604020202020204" pitchFamily="34" charset="0"/>
              </a:rPr>
              <a:t> 2012b) and new equation for </a:t>
            </a:r>
            <a:r>
              <a:rPr lang="en-US" sz="1400" b="1" dirty="0">
                <a:solidFill>
                  <a:srgbClr val="0000FF"/>
                </a:solidFill>
                <a:latin typeface="Arial" panose="020B0604020202020204" pitchFamily="34" charset="0"/>
                <a:cs typeface="Arial" panose="020B0604020202020204" pitchFamily="34" charset="0"/>
              </a:rPr>
              <a:t>relative additional mass of folding mechanism and pinning mechanism</a:t>
            </a:r>
            <a:r>
              <a:rPr lang="en-US" sz="1400" dirty="0">
                <a:solidFill>
                  <a:srgbClr val="000000"/>
                </a:solidFill>
                <a:latin typeface="Arial" panose="020B0604020202020204" pitchFamily="34" charset="0"/>
                <a:cs typeface="Arial" panose="020B0604020202020204" pitchFamily="34" charset="0"/>
              </a:rPr>
              <a:t> in a way to achieve zero additional mass at wing tip.</a:t>
            </a:r>
          </a:p>
          <a:p>
            <a:pPr algn="just">
              <a:lnSpc>
                <a:spcPct val="120000"/>
              </a:lnSpc>
            </a:pPr>
            <a:endParaRPr lang="en-US" sz="1400" b="1" i="1" dirty="0">
              <a:solidFill>
                <a:srgbClr val="000000"/>
              </a:solidFill>
              <a:latin typeface="Arial" panose="020B0604020202020204" pitchFamily="34" charset="0"/>
              <a:cs typeface="Arial" panose="020B0604020202020204" pitchFamily="34" charset="0"/>
            </a:endParaRPr>
          </a:p>
          <a:p>
            <a:pPr marL="6100763" algn="just">
              <a:lnSpc>
                <a:spcPct val="120000"/>
              </a:lnSpc>
            </a:pPr>
            <a:r>
              <a:rPr lang="en-US" sz="1400" b="1" i="1" dirty="0" err="1">
                <a:solidFill>
                  <a:srgbClr val="000000"/>
                </a:solidFill>
                <a:latin typeface="Arial" panose="020B0604020202020204" pitchFamily="34" charset="0"/>
                <a:cs typeface="Arial" panose="020B0604020202020204" pitchFamily="34" charset="0"/>
              </a:rPr>
              <a:t>m</a:t>
            </a:r>
            <a:r>
              <a:rPr lang="en-US" sz="1400" b="1" i="1" baseline="-25000" dirty="0" err="1">
                <a:solidFill>
                  <a:srgbClr val="000000"/>
                </a:solidFill>
                <a:latin typeface="Arial" panose="020B0604020202020204" pitchFamily="34" charset="0"/>
                <a:cs typeface="Arial" panose="020B0604020202020204" pitchFamily="34" charset="0"/>
              </a:rPr>
              <a:t>mech,fold</a:t>
            </a:r>
            <a:r>
              <a:rPr lang="en-US" sz="1400" b="1" i="1" baseline="-25000" dirty="0">
                <a:solidFill>
                  <a:srgbClr val="000000"/>
                </a:solidFill>
                <a:latin typeface="Arial" panose="020B0604020202020204" pitchFamily="34" charset="0"/>
                <a:cs typeface="Arial" panose="020B0604020202020204" pitchFamily="34" charset="0"/>
              </a:rPr>
              <a:t> </a:t>
            </a:r>
            <a:r>
              <a:rPr lang="en-US" sz="1400" b="1" dirty="0">
                <a:solidFill>
                  <a:srgbClr val="000000"/>
                </a:solidFill>
                <a:latin typeface="Arial" panose="020B0604020202020204" pitchFamily="34" charset="0"/>
                <a:cs typeface="Arial" panose="020B0604020202020204" pitchFamily="34" charset="0"/>
              </a:rPr>
              <a:t>=</a:t>
            </a:r>
          </a:p>
          <a:p>
            <a:pPr marL="6100763" algn="just">
              <a:lnSpc>
                <a:spcPct val="120000"/>
              </a:lnSpc>
            </a:pPr>
            <a:r>
              <a:rPr lang="en-US" sz="1400" b="1" dirty="0">
                <a:solidFill>
                  <a:srgbClr val="000000"/>
                </a:solidFill>
                <a:latin typeface="Arial" panose="020B0604020202020204" pitchFamily="34" charset="0"/>
                <a:cs typeface="Arial" panose="020B0604020202020204" pitchFamily="34" charset="0"/>
              </a:rPr>
              <a:t> -0.220 y/(b/2) + 0.220</a:t>
            </a:r>
            <a:endParaRPr lang="en-US" sz="1400" dirty="0">
              <a:solidFill>
                <a:srgbClr val="000000"/>
              </a:solidFill>
              <a:latin typeface="Arial" panose="020B0604020202020204" pitchFamily="34" charset="0"/>
              <a:cs typeface="Arial" panose="020B0604020202020204" pitchFamily="34" charset="0"/>
            </a:endParaRPr>
          </a:p>
          <a:p>
            <a:pPr marL="285750" indent="-285750" algn="just">
              <a:lnSpc>
                <a:spcPct val="120000"/>
              </a:lnSpc>
              <a:buFont typeface="Arial" panose="020B0604020202020204" pitchFamily="34" charset="0"/>
              <a:buChar char="●"/>
            </a:pPr>
            <a:endParaRPr lang="en-US" sz="1400" dirty="0">
              <a:solidFill>
                <a:srgbClr val="000000"/>
              </a:solidFill>
              <a:latin typeface="Arial" panose="020B0604020202020204" pitchFamily="34" charset="0"/>
              <a:cs typeface="Arial" panose="020B0604020202020204" pitchFamily="34" charset="0"/>
            </a:endParaRPr>
          </a:p>
          <a:p>
            <a:pPr marL="285750" indent="-285750" algn="just">
              <a:lnSpc>
                <a:spcPct val="120000"/>
              </a:lnSpc>
              <a:buFont typeface="Arial" panose="020B0604020202020204" pitchFamily="34" charset="0"/>
              <a:buChar char="●"/>
            </a:pPr>
            <a:endParaRPr lang="en-US" sz="1400" dirty="0">
              <a:solidFill>
                <a:srgbClr val="000000"/>
              </a:solidFill>
              <a:latin typeface="Arial" panose="020B0604020202020204" pitchFamily="34" charset="0"/>
              <a:cs typeface="Arial" panose="020B0604020202020204" pitchFamily="34" charset="0"/>
            </a:endParaRPr>
          </a:p>
          <a:p>
            <a:pPr marL="6100763" algn="just">
              <a:lnSpc>
                <a:spcPct val="120000"/>
              </a:lnSpc>
            </a:pPr>
            <a:r>
              <a:rPr lang="en-US" sz="1400" b="1" i="1" dirty="0" err="1">
                <a:solidFill>
                  <a:srgbClr val="000000"/>
                </a:solidFill>
                <a:latin typeface="Arial" panose="020B0604020202020204" pitchFamily="34" charset="0"/>
                <a:cs typeface="Arial" panose="020B0604020202020204" pitchFamily="34" charset="0"/>
              </a:rPr>
              <a:t>m</a:t>
            </a:r>
            <a:r>
              <a:rPr lang="en-US" sz="1400" b="1" i="1" baseline="-25000" dirty="0" err="1">
                <a:solidFill>
                  <a:srgbClr val="000000"/>
                </a:solidFill>
                <a:latin typeface="Arial" panose="020B0604020202020204" pitchFamily="34" charset="0"/>
                <a:cs typeface="Arial" panose="020B0604020202020204" pitchFamily="34" charset="0"/>
              </a:rPr>
              <a:t>mech,pin</a:t>
            </a:r>
            <a:r>
              <a:rPr lang="en-US" sz="1400" b="1" i="1" baseline="-25000" dirty="0">
                <a:solidFill>
                  <a:srgbClr val="000000"/>
                </a:solidFill>
                <a:latin typeface="Arial" panose="020B0604020202020204" pitchFamily="34" charset="0"/>
                <a:cs typeface="Arial" panose="020B0604020202020204" pitchFamily="34" charset="0"/>
              </a:rPr>
              <a:t> </a:t>
            </a:r>
            <a:r>
              <a:rPr lang="en-US" sz="1400" b="1" dirty="0">
                <a:solidFill>
                  <a:srgbClr val="000000"/>
                </a:solidFill>
                <a:latin typeface="Arial" panose="020B0604020202020204" pitchFamily="34" charset="0"/>
                <a:cs typeface="Arial" panose="020B0604020202020204" pitchFamily="34" charset="0"/>
              </a:rPr>
              <a:t>=</a:t>
            </a:r>
          </a:p>
          <a:p>
            <a:pPr marL="6100763" algn="just">
              <a:lnSpc>
                <a:spcPct val="120000"/>
              </a:lnSpc>
            </a:pPr>
            <a:r>
              <a:rPr lang="en-US" sz="1400" b="1" dirty="0">
                <a:solidFill>
                  <a:srgbClr val="000000"/>
                </a:solidFill>
                <a:latin typeface="Arial" panose="020B0604020202020204" pitchFamily="34" charset="0"/>
                <a:cs typeface="Arial" panose="020B0604020202020204" pitchFamily="34" charset="0"/>
              </a:rPr>
              <a:t> -0.065 y/(b/2) + 0.065</a:t>
            </a:r>
            <a:endParaRPr lang="en-US" sz="1400" dirty="0">
              <a:solidFill>
                <a:srgbClr val="000000"/>
              </a:solidFill>
              <a:latin typeface="Arial" panose="020B0604020202020204" pitchFamily="34" charset="0"/>
              <a:cs typeface="Arial" panose="020B0604020202020204" pitchFamily="34" charset="0"/>
            </a:endParaRPr>
          </a:p>
          <a:p>
            <a:pPr marL="285750" indent="-285750" algn="just">
              <a:lnSpc>
                <a:spcPct val="120000"/>
              </a:lnSpc>
              <a:buFont typeface="Arial" panose="020B0604020202020204" pitchFamily="34" charset="0"/>
              <a:buChar char="●"/>
            </a:pPr>
            <a:endParaRPr lang="en-US" sz="1400" dirty="0">
              <a:solidFill>
                <a:srgbClr val="000000"/>
              </a:solidFill>
              <a:latin typeface="Arial" panose="020B0604020202020204" pitchFamily="34" charset="0"/>
              <a:cs typeface="Arial" panose="020B0604020202020204" pitchFamily="34" charset="0"/>
            </a:endParaRPr>
          </a:p>
        </p:txBody>
      </p:sp>
      <p:sp>
        <p:nvSpPr>
          <p:cNvPr id="8" name="Rectangle 11">
            <a:extLst>
              <a:ext uri="{FF2B5EF4-FFF2-40B4-BE49-F238E27FC236}">
                <a16:creationId xmlns:a16="http://schemas.microsoft.com/office/drawing/2014/main" id="{DA6ED018-56B4-DECF-DBB9-60FC69609A0C}"/>
              </a:ext>
            </a:extLst>
          </p:cNvPr>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en-US" sz="2000" b="1" kern="0" dirty="0">
                <a:solidFill>
                  <a:srgbClr val="000000"/>
                </a:solidFill>
                <a:latin typeface="Arial" pitchFamily="34" charset="0"/>
                <a:ea typeface="+mj-ea"/>
                <a:cs typeface="Arial" pitchFamily="34" charset="0"/>
              </a:rPr>
              <a:t>New Equation for </a:t>
            </a:r>
            <a:r>
              <a:rPr lang="en-US" sz="2000" b="1" i="1" kern="0" dirty="0" err="1">
                <a:solidFill>
                  <a:srgbClr val="000000"/>
                </a:solidFill>
                <a:latin typeface="Arial" pitchFamily="34" charset="0"/>
                <a:ea typeface="+mj-ea"/>
                <a:cs typeface="Arial" pitchFamily="34" charset="0"/>
              </a:rPr>
              <a:t>m</a:t>
            </a:r>
            <a:r>
              <a:rPr lang="en-US" sz="2000" b="1" i="1" kern="0" baseline="-25000" dirty="0" err="1">
                <a:solidFill>
                  <a:srgbClr val="000000"/>
                </a:solidFill>
                <a:latin typeface="Arial" pitchFamily="34" charset="0"/>
                <a:ea typeface="+mj-ea"/>
                <a:cs typeface="Arial" pitchFamily="34" charset="0"/>
              </a:rPr>
              <a:t>mech,fold</a:t>
            </a:r>
            <a:r>
              <a:rPr lang="en-US" sz="2000" b="1" kern="0" dirty="0">
                <a:solidFill>
                  <a:srgbClr val="000000"/>
                </a:solidFill>
                <a:latin typeface="Arial" pitchFamily="34" charset="0"/>
                <a:ea typeface="+mj-ea"/>
                <a:cs typeface="Arial" pitchFamily="34" charset="0"/>
              </a:rPr>
              <a:t>  and </a:t>
            </a:r>
            <a:r>
              <a:rPr lang="en-US" sz="2000" b="1" i="1" kern="0" dirty="0" err="1">
                <a:solidFill>
                  <a:srgbClr val="000000"/>
                </a:solidFill>
                <a:latin typeface="Arial" pitchFamily="34" charset="0"/>
                <a:ea typeface="+mj-ea"/>
                <a:cs typeface="Arial" pitchFamily="34" charset="0"/>
              </a:rPr>
              <a:t>m</a:t>
            </a:r>
            <a:r>
              <a:rPr lang="en-US" sz="2000" b="1" i="1" kern="0" baseline="-25000" dirty="0" err="1">
                <a:solidFill>
                  <a:srgbClr val="000000"/>
                </a:solidFill>
                <a:latin typeface="Arial" pitchFamily="34" charset="0"/>
                <a:ea typeface="+mj-ea"/>
                <a:cs typeface="Arial" pitchFamily="34" charset="0"/>
              </a:rPr>
              <a:t>mech,pin</a:t>
            </a:r>
            <a:r>
              <a:rPr lang="en-US" sz="2000" b="1" i="1" kern="0" baseline="-25000" dirty="0">
                <a:solidFill>
                  <a:srgbClr val="000000"/>
                </a:solidFill>
                <a:latin typeface="Arial" pitchFamily="34" charset="0"/>
                <a:ea typeface="+mj-ea"/>
                <a:cs typeface="Arial" pitchFamily="34" charset="0"/>
              </a:rPr>
              <a:t>  </a:t>
            </a:r>
            <a:r>
              <a:rPr lang="en-US" sz="2000" b="1" kern="0" dirty="0">
                <a:solidFill>
                  <a:srgbClr val="000000"/>
                </a:solidFill>
                <a:latin typeface="Arial" pitchFamily="34" charset="0"/>
                <a:ea typeface="+mj-ea"/>
                <a:cs typeface="Arial" pitchFamily="34" charset="0"/>
              </a:rPr>
              <a:t>Based on Given Data</a:t>
            </a:r>
          </a:p>
        </p:txBody>
      </p:sp>
      <p:sp>
        <p:nvSpPr>
          <p:cNvPr id="9" name="Text Box 7">
            <a:extLst>
              <a:ext uri="{FF2B5EF4-FFF2-40B4-BE49-F238E27FC236}">
                <a16:creationId xmlns:a16="http://schemas.microsoft.com/office/drawing/2014/main" id="{6C4A9323-FE2B-537A-41E3-83E182A9FD7E}"/>
              </a:ext>
            </a:extLst>
          </p:cNvPr>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marL="358775" marR="0" lvl="2" indent="-358775" defTabSz="914400" rtl="0" eaLnBrk="0" fontAlgn="base" latinLnBrk="0" hangingPunct="0">
              <a:lnSpc>
                <a:spcPct val="100000"/>
              </a:lnSpc>
              <a:spcBef>
                <a:spcPts val="4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Calculating Additional Mass for a Wing Fold</a:t>
            </a:r>
            <a:endParaRPr lang="en-US" sz="1200" b="1" noProof="1">
              <a:solidFill>
                <a:srgbClr val="000000"/>
              </a:solidFill>
              <a:latin typeface="Arial" pitchFamily="34" charset="0"/>
            </a:endParaRPr>
          </a:p>
        </p:txBody>
      </p:sp>
      <p:sp>
        <p:nvSpPr>
          <p:cNvPr id="4" name="Rechteck 3">
            <a:extLst>
              <a:ext uri="{FF2B5EF4-FFF2-40B4-BE49-F238E27FC236}">
                <a16:creationId xmlns:a16="http://schemas.microsoft.com/office/drawing/2014/main" id="{249E3752-A5B2-00FC-6260-87AE20A89297}"/>
              </a:ext>
            </a:extLst>
          </p:cNvPr>
          <p:cNvSpPr/>
          <p:nvPr/>
        </p:nvSpPr>
        <p:spPr bwMode="auto">
          <a:xfrm>
            <a:off x="6653466" y="2511696"/>
            <a:ext cx="2095247" cy="1915925"/>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AW Frutiger Next Regular" pitchFamily="2" charset="0"/>
            </a:endParaRPr>
          </a:p>
        </p:txBody>
      </p:sp>
      <p:pic>
        <p:nvPicPr>
          <p:cNvPr id="2" name="Grafik 1">
            <a:extLst>
              <a:ext uri="{FF2B5EF4-FFF2-40B4-BE49-F238E27FC236}">
                <a16:creationId xmlns:a16="http://schemas.microsoft.com/office/drawing/2014/main" id="{ADAB2E88-737A-7CAC-3292-40048CD59E5F}"/>
              </a:ext>
            </a:extLst>
          </p:cNvPr>
          <p:cNvPicPr>
            <a:picLocks noChangeAspect="1"/>
          </p:cNvPicPr>
          <p:nvPr/>
        </p:nvPicPr>
        <p:blipFill>
          <a:blip r:embed="rId3"/>
          <a:stretch>
            <a:fillRect/>
          </a:stretch>
        </p:blipFill>
        <p:spPr>
          <a:xfrm>
            <a:off x="650876" y="2496323"/>
            <a:ext cx="5817104" cy="3692260"/>
          </a:xfrm>
          <a:prstGeom prst="rect">
            <a:avLst/>
          </a:prstGeom>
        </p:spPr>
      </p:pic>
    </p:spTree>
    <p:extLst>
      <p:ext uri="{BB962C8B-B14F-4D97-AF65-F5344CB8AC3E}">
        <p14:creationId xmlns:p14="http://schemas.microsoft.com/office/powerpoint/2010/main" val="4180348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2857802E-418F-C274-1997-44389F7F1436}"/>
              </a:ext>
            </a:extLst>
          </p:cNvPr>
          <p:cNvSpPr txBox="1">
            <a:spLocks noChangeArrowheads="1"/>
          </p:cNvSpPr>
          <p:nvPr/>
        </p:nvSpPr>
        <p:spPr bwMode="auto">
          <a:xfrm>
            <a:off x="561975" y="1876926"/>
            <a:ext cx="8372225" cy="1443790"/>
          </a:xfrm>
          <a:prstGeom prst="rect">
            <a:avLst/>
          </a:prstGeom>
          <a:noFill/>
          <a:ln w="9525">
            <a:noFill/>
            <a:round/>
            <a:headEnd/>
            <a:tailEnd/>
          </a:ln>
        </p:spPr>
        <p:txBody>
          <a:bodyPr lIns="90000" tIns="46800" rIns="90000" bIns="46800"/>
          <a:lstStyle/>
          <a:p>
            <a:pPr algn="just">
              <a:lnSpc>
                <a:spcPct val="120000"/>
              </a:lnSpc>
            </a:pPr>
            <a:r>
              <a:rPr lang="en-US" sz="1400" dirty="0">
                <a:solidFill>
                  <a:srgbClr val="000000"/>
                </a:solidFill>
                <a:latin typeface="Arial" panose="020B0604020202020204" pitchFamily="34" charset="0"/>
                <a:cs typeface="Arial" panose="020B0604020202020204" pitchFamily="34" charset="0"/>
              </a:rPr>
              <a:t>A new and simple equation considering all or most effects of </a:t>
            </a:r>
            <a:r>
              <a:rPr lang="en-US" sz="1400" b="1" dirty="0">
                <a:solidFill>
                  <a:srgbClr val="0000FF"/>
                </a:solidFill>
                <a:latin typeface="Arial" panose="020B0604020202020204" pitchFamily="34" charset="0"/>
                <a:cs typeface="Arial" panose="020B0604020202020204" pitchFamily="34" charset="0"/>
              </a:rPr>
              <a:t>relative additional mass of folding wings</a:t>
            </a:r>
            <a:r>
              <a:rPr lang="en-US" sz="1400" dirty="0">
                <a:solidFill>
                  <a:srgbClr val="000000"/>
                </a:solidFill>
                <a:latin typeface="Arial" panose="020B0604020202020204" pitchFamily="34" charset="0"/>
                <a:cs typeface="Arial" panose="020B0604020202020204" pitchFamily="34" charset="0"/>
              </a:rPr>
              <a:t> </a:t>
            </a:r>
          </a:p>
          <a:p>
            <a:pPr algn="just">
              <a:lnSpc>
                <a:spcPct val="120000"/>
              </a:lnSpc>
            </a:pPr>
            <a:r>
              <a:rPr lang="en-US" sz="1400" dirty="0">
                <a:solidFill>
                  <a:srgbClr val="000000"/>
                </a:solidFill>
                <a:latin typeface="Arial" panose="020B0604020202020204" pitchFamily="34" charset="0"/>
                <a:cs typeface="Arial" panose="020B0604020202020204" pitchFamily="34" charset="0"/>
              </a:rPr>
              <a:t>as a </a:t>
            </a:r>
            <a:r>
              <a:rPr lang="en-US" sz="1400" b="1" dirty="0">
                <a:solidFill>
                  <a:srgbClr val="0000FF"/>
                </a:solidFill>
                <a:latin typeface="Arial" panose="020B0604020202020204" pitchFamily="34" charset="0"/>
                <a:cs typeface="Arial" panose="020B0604020202020204" pitchFamily="34" charset="0"/>
              </a:rPr>
              <a:t>function of the relative span position of the wing fold</a:t>
            </a:r>
            <a:r>
              <a:rPr lang="en-US" sz="1400" dirty="0">
                <a:solidFill>
                  <a:srgbClr val="000000"/>
                </a:solidFill>
                <a:latin typeface="Arial" panose="020B0604020202020204" pitchFamily="34" charset="0"/>
                <a:cs typeface="Arial" panose="020B0604020202020204" pitchFamily="34" charset="0"/>
              </a:rPr>
              <a:t>.</a:t>
            </a:r>
            <a:endParaRPr lang="en-US" sz="1400" b="1" i="1" dirty="0">
              <a:solidFill>
                <a:srgbClr val="000000"/>
              </a:solidFill>
              <a:latin typeface="Arial" panose="020B0604020202020204" pitchFamily="34" charset="0"/>
              <a:cs typeface="Arial" panose="020B0604020202020204" pitchFamily="34" charset="0"/>
            </a:endParaRPr>
          </a:p>
          <a:p>
            <a:pPr marL="5835650" algn="just">
              <a:lnSpc>
                <a:spcPct val="150000"/>
              </a:lnSpc>
            </a:pPr>
            <a:r>
              <a:rPr lang="en-US" sz="1400" b="1" i="1" dirty="0" err="1">
                <a:solidFill>
                  <a:srgbClr val="000000"/>
                </a:solidFill>
                <a:latin typeface="Arial" panose="020B0604020202020204" pitchFamily="34" charset="0"/>
                <a:cs typeface="Arial" panose="020B0604020202020204" pitchFamily="34" charset="0"/>
              </a:rPr>
              <a:t>m</a:t>
            </a:r>
            <a:r>
              <a:rPr lang="en-US" sz="1400" b="1" i="1" baseline="-25000" dirty="0" err="1">
                <a:solidFill>
                  <a:srgbClr val="000000"/>
                </a:solidFill>
                <a:latin typeface="Arial" panose="020B0604020202020204" pitchFamily="34" charset="0"/>
                <a:cs typeface="Arial" panose="020B0604020202020204" pitchFamily="34" charset="0"/>
              </a:rPr>
              <a:t>fold</a:t>
            </a:r>
            <a:r>
              <a:rPr lang="en-US" sz="1400" b="1" i="1" baseline="-25000" dirty="0">
                <a:solidFill>
                  <a:srgbClr val="000000"/>
                </a:solidFill>
                <a:latin typeface="Arial" panose="020B0604020202020204" pitchFamily="34" charset="0"/>
                <a:cs typeface="Arial" panose="020B0604020202020204" pitchFamily="34" charset="0"/>
              </a:rPr>
              <a:t> </a:t>
            </a:r>
            <a:r>
              <a:rPr lang="en-US" sz="1400" b="1" dirty="0">
                <a:solidFill>
                  <a:srgbClr val="000000"/>
                </a:solidFill>
                <a:latin typeface="Arial" panose="020B0604020202020204" pitchFamily="34" charset="0"/>
                <a:cs typeface="Arial" panose="020B0604020202020204" pitchFamily="34" charset="0"/>
              </a:rPr>
              <a:t>=</a:t>
            </a:r>
          </a:p>
          <a:p>
            <a:pPr marL="5835650" algn="just">
              <a:lnSpc>
                <a:spcPct val="150000"/>
              </a:lnSpc>
            </a:pPr>
            <a:r>
              <a:rPr lang="en-US" sz="1400" b="1" dirty="0">
                <a:solidFill>
                  <a:srgbClr val="000000"/>
                </a:solidFill>
                <a:latin typeface="Arial" panose="020B0604020202020204" pitchFamily="34" charset="0"/>
                <a:cs typeface="Arial" panose="020B0604020202020204" pitchFamily="34" charset="0"/>
              </a:rPr>
              <a:t>m</a:t>
            </a:r>
            <a:r>
              <a:rPr lang="en-US" sz="1400" b="1" i="1" baseline="-25000" dirty="0">
                <a:solidFill>
                  <a:srgbClr val="000000"/>
                </a:solidFill>
                <a:latin typeface="Arial" panose="020B0604020202020204" pitchFamily="34" charset="0"/>
                <a:cs typeface="Arial" panose="020B0604020202020204" pitchFamily="34" charset="0"/>
              </a:rPr>
              <a:t>ins </a:t>
            </a:r>
            <a:r>
              <a:rPr lang="en-US" sz="1400" b="1" dirty="0">
                <a:solidFill>
                  <a:srgbClr val="000000"/>
                </a:solidFill>
                <a:latin typeface="Arial" panose="020B0604020202020204" pitchFamily="34" charset="0"/>
                <a:cs typeface="Arial" panose="020B0604020202020204" pitchFamily="34" charset="0"/>
              </a:rPr>
              <a:t>+ </a:t>
            </a:r>
            <a:r>
              <a:rPr lang="en-US" sz="1400" b="1" dirty="0" err="1">
                <a:solidFill>
                  <a:srgbClr val="000000"/>
                </a:solidFill>
                <a:latin typeface="Arial" panose="020B0604020202020204" pitchFamily="34" charset="0"/>
                <a:cs typeface="Arial" panose="020B0604020202020204" pitchFamily="34" charset="0"/>
              </a:rPr>
              <a:t>m</a:t>
            </a:r>
            <a:r>
              <a:rPr lang="en-US" sz="1400" b="1" i="1" baseline="-25000" dirty="0" err="1">
                <a:solidFill>
                  <a:srgbClr val="000000"/>
                </a:solidFill>
                <a:latin typeface="Arial" panose="020B0604020202020204" pitchFamily="34" charset="0"/>
                <a:cs typeface="Arial" panose="020B0604020202020204" pitchFamily="34" charset="0"/>
              </a:rPr>
              <a:t>mech,fold</a:t>
            </a:r>
            <a:r>
              <a:rPr lang="en-US" sz="1400" b="1" i="1" baseline="-25000" dirty="0">
                <a:solidFill>
                  <a:srgbClr val="000000"/>
                </a:solidFill>
                <a:latin typeface="Arial" panose="020B0604020202020204" pitchFamily="34" charset="0"/>
                <a:cs typeface="Arial" panose="020B0604020202020204" pitchFamily="34" charset="0"/>
              </a:rPr>
              <a:t> </a:t>
            </a:r>
            <a:r>
              <a:rPr lang="en-US" sz="1400" b="1" dirty="0">
                <a:solidFill>
                  <a:srgbClr val="000000"/>
                </a:solidFill>
                <a:latin typeface="Arial" panose="020B0604020202020204" pitchFamily="34" charset="0"/>
                <a:cs typeface="Arial" panose="020B0604020202020204" pitchFamily="34" charset="0"/>
              </a:rPr>
              <a:t>+ </a:t>
            </a:r>
            <a:r>
              <a:rPr lang="en-US" sz="1400" b="1" dirty="0" err="1">
                <a:solidFill>
                  <a:srgbClr val="000000"/>
                </a:solidFill>
                <a:latin typeface="Arial" panose="020B0604020202020204" pitchFamily="34" charset="0"/>
                <a:cs typeface="Arial" panose="020B0604020202020204" pitchFamily="34" charset="0"/>
              </a:rPr>
              <a:t>m</a:t>
            </a:r>
            <a:r>
              <a:rPr lang="en-US" sz="1400" b="1" i="1" baseline="-25000" dirty="0" err="1">
                <a:solidFill>
                  <a:srgbClr val="000000"/>
                </a:solidFill>
                <a:latin typeface="Arial" panose="020B0604020202020204" pitchFamily="34" charset="0"/>
                <a:cs typeface="Arial" panose="020B0604020202020204" pitchFamily="34" charset="0"/>
              </a:rPr>
              <a:t>mech,pin</a:t>
            </a:r>
            <a:r>
              <a:rPr lang="en-US" sz="1400" b="1" i="1" baseline="-25000" dirty="0">
                <a:solidFill>
                  <a:srgbClr val="000000"/>
                </a:solidFill>
                <a:latin typeface="Arial" panose="020B0604020202020204" pitchFamily="34" charset="0"/>
                <a:cs typeface="Arial" panose="020B0604020202020204" pitchFamily="34" charset="0"/>
              </a:rPr>
              <a:t> </a:t>
            </a:r>
            <a:r>
              <a:rPr lang="en-US" sz="1400" b="1" dirty="0">
                <a:solidFill>
                  <a:srgbClr val="000000"/>
                </a:solidFill>
                <a:latin typeface="Arial" panose="020B0604020202020204" pitchFamily="34" charset="0"/>
                <a:cs typeface="Arial" panose="020B0604020202020204" pitchFamily="34" charset="0"/>
              </a:rPr>
              <a:t>=</a:t>
            </a:r>
          </a:p>
          <a:p>
            <a:pPr marL="5835650" algn="just">
              <a:lnSpc>
                <a:spcPct val="150000"/>
              </a:lnSpc>
            </a:pPr>
            <a:r>
              <a:rPr lang="en-US" sz="1400" b="1" dirty="0">
                <a:solidFill>
                  <a:srgbClr val="000000"/>
                </a:solidFill>
                <a:latin typeface="Arial" panose="020B0604020202020204" pitchFamily="34" charset="0"/>
                <a:cs typeface="Arial" panose="020B0604020202020204" pitchFamily="34" charset="0"/>
              </a:rPr>
              <a:t> -0.659 y/(b/2) + 0.659</a:t>
            </a:r>
            <a:endParaRPr lang="en-US" sz="1400" dirty="0">
              <a:solidFill>
                <a:srgbClr val="000000"/>
              </a:solidFill>
              <a:latin typeface="Arial" panose="020B0604020202020204" pitchFamily="34" charset="0"/>
              <a:cs typeface="Arial" panose="020B0604020202020204" pitchFamily="34" charset="0"/>
            </a:endParaRPr>
          </a:p>
          <a:p>
            <a:pPr marL="285750" indent="-285750" algn="just">
              <a:lnSpc>
                <a:spcPct val="120000"/>
              </a:lnSpc>
              <a:buFont typeface="Arial" panose="020B0604020202020204" pitchFamily="34" charset="0"/>
              <a:buChar char="●"/>
            </a:pPr>
            <a:endParaRPr lang="en-US" sz="1400" dirty="0">
              <a:solidFill>
                <a:srgbClr val="000000"/>
              </a:solidFill>
              <a:latin typeface="Arial" panose="020B0604020202020204" pitchFamily="34" charset="0"/>
              <a:cs typeface="Arial" panose="020B0604020202020204" pitchFamily="34" charset="0"/>
            </a:endParaRPr>
          </a:p>
          <a:p>
            <a:pPr marL="285750" indent="-285750" algn="just">
              <a:lnSpc>
                <a:spcPct val="120000"/>
              </a:lnSpc>
              <a:buFont typeface="Arial" panose="020B0604020202020204" pitchFamily="34" charset="0"/>
              <a:buChar char="●"/>
            </a:pPr>
            <a:endParaRPr lang="en-US" sz="1400" dirty="0">
              <a:solidFill>
                <a:srgbClr val="000000"/>
              </a:solidFill>
              <a:latin typeface="Arial" panose="020B0604020202020204" pitchFamily="34" charset="0"/>
              <a:cs typeface="Arial" panose="020B0604020202020204" pitchFamily="34" charset="0"/>
            </a:endParaRPr>
          </a:p>
          <a:p>
            <a:pPr marL="285750" indent="-285750" algn="just">
              <a:lnSpc>
                <a:spcPct val="120000"/>
              </a:lnSpc>
              <a:buFont typeface="Arial" panose="020B0604020202020204" pitchFamily="34" charset="0"/>
              <a:buChar char="●"/>
            </a:pPr>
            <a:endParaRPr lang="en-US" sz="1400" dirty="0">
              <a:solidFill>
                <a:srgbClr val="000000"/>
              </a:solidFill>
              <a:latin typeface="Arial" panose="020B0604020202020204" pitchFamily="34" charset="0"/>
              <a:cs typeface="Arial" panose="020B0604020202020204" pitchFamily="34" charset="0"/>
            </a:endParaRPr>
          </a:p>
        </p:txBody>
      </p:sp>
      <p:sp>
        <p:nvSpPr>
          <p:cNvPr id="8" name="Rectangle 11">
            <a:extLst>
              <a:ext uri="{FF2B5EF4-FFF2-40B4-BE49-F238E27FC236}">
                <a16:creationId xmlns:a16="http://schemas.microsoft.com/office/drawing/2014/main" id="{DA6ED018-56B4-DECF-DBB9-60FC69609A0C}"/>
              </a:ext>
            </a:extLst>
          </p:cNvPr>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en-US" sz="2000" b="1" kern="0" dirty="0">
                <a:solidFill>
                  <a:srgbClr val="000000"/>
                </a:solidFill>
                <a:latin typeface="Arial" pitchFamily="34" charset="0"/>
                <a:ea typeface="+mj-ea"/>
                <a:cs typeface="Arial" pitchFamily="34" charset="0"/>
              </a:rPr>
              <a:t>Summing Up: New Equation for </a:t>
            </a:r>
            <a:r>
              <a:rPr lang="en-US" sz="2000" b="1" i="1" kern="0" dirty="0" err="1">
                <a:solidFill>
                  <a:srgbClr val="000000"/>
                </a:solidFill>
                <a:latin typeface="Arial" pitchFamily="34" charset="0"/>
                <a:ea typeface="+mj-ea"/>
                <a:cs typeface="Arial" pitchFamily="34" charset="0"/>
              </a:rPr>
              <a:t>m</a:t>
            </a:r>
            <a:r>
              <a:rPr lang="en-US" sz="2000" b="1" i="1" kern="0" baseline="-25000" dirty="0" err="1">
                <a:solidFill>
                  <a:srgbClr val="000000"/>
                </a:solidFill>
                <a:latin typeface="Arial" pitchFamily="34" charset="0"/>
                <a:ea typeface="+mj-ea"/>
                <a:cs typeface="Arial" pitchFamily="34" charset="0"/>
              </a:rPr>
              <a:t>fold</a:t>
            </a:r>
            <a:endParaRPr lang="en-US" sz="2000" b="1" kern="0" dirty="0">
              <a:solidFill>
                <a:srgbClr val="000000"/>
              </a:solidFill>
              <a:latin typeface="Arial" pitchFamily="34" charset="0"/>
              <a:ea typeface="+mj-ea"/>
              <a:cs typeface="Arial" pitchFamily="34" charset="0"/>
            </a:endParaRPr>
          </a:p>
        </p:txBody>
      </p:sp>
      <p:sp>
        <p:nvSpPr>
          <p:cNvPr id="9" name="Text Box 7">
            <a:extLst>
              <a:ext uri="{FF2B5EF4-FFF2-40B4-BE49-F238E27FC236}">
                <a16:creationId xmlns:a16="http://schemas.microsoft.com/office/drawing/2014/main" id="{6C4A9323-FE2B-537A-41E3-83E182A9FD7E}"/>
              </a:ext>
            </a:extLst>
          </p:cNvPr>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marL="358775" marR="0" lvl="2" indent="-358775" defTabSz="914400" rtl="0" eaLnBrk="0" fontAlgn="base" latinLnBrk="0" hangingPunct="0">
              <a:lnSpc>
                <a:spcPct val="100000"/>
              </a:lnSpc>
              <a:spcBef>
                <a:spcPts val="4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Calculating Additional Mass for a Wing Fold</a:t>
            </a:r>
            <a:endParaRPr lang="en-US" sz="1200" b="1" noProof="1">
              <a:solidFill>
                <a:srgbClr val="000000"/>
              </a:solidFill>
              <a:latin typeface="Arial" pitchFamily="34" charset="0"/>
            </a:endParaRPr>
          </a:p>
        </p:txBody>
      </p:sp>
      <p:sp>
        <p:nvSpPr>
          <p:cNvPr id="4" name="Rechteck 3">
            <a:extLst>
              <a:ext uri="{FF2B5EF4-FFF2-40B4-BE49-F238E27FC236}">
                <a16:creationId xmlns:a16="http://schemas.microsoft.com/office/drawing/2014/main" id="{249E3752-A5B2-00FC-6260-87AE20A89297}"/>
              </a:ext>
            </a:extLst>
          </p:cNvPr>
          <p:cNvSpPr/>
          <p:nvPr/>
        </p:nvSpPr>
        <p:spPr bwMode="auto">
          <a:xfrm>
            <a:off x="6399486" y="2434160"/>
            <a:ext cx="2495548" cy="1001523"/>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HAW Frutiger Next Regular" pitchFamily="2" charset="0"/>
            </a:endParaRPr>
          </a:p>
        </p:txBody>
      </p:sp>
      <p:pic>
        <p:nvPicPr>
          <p:cNvPr id="5" name="Grafik 4">
            <a:extLst>
              <a:ext uri="{FF2B5EF4-FFF2-40B4-BE49-F238E27FC236}">
                <a16:creationId xmlns:a16="http://schemas.microsoft.com/office/drawing/2014/main" id="{F3F764A5-2D47-412D-55D9-EA0CEB3A5A9D}"/>
              </a:ext>
            </a:extLst>
          </p:cNvPr>
          <p:cNvPicPr>
            <a:picLocks noChangeAspect="1"/>
          </p:cNvPicPr>
          <p:nvPr/>
        </p:nvPicPr>
        <p:blipFill>
          <a:blip r:embed="rId3"/>
          <a:stretch>
            <a:fillRect/>
          </a:stretch>
        </p:blipFill>
        <p:spPr>
          <a:xfrm>
            <a:off x="6448968" y="4818120"/>
            <a:ext cx="2446066" cy="1476375"/>
          </a:xfrm>
          <a:prstGeom prst="rect">
            <a:avLst/>
          </a:prstGeom>
        </p:spPr>
      </p:pic>
      <p:pic>
        <p:nvPicPr>
          <p:cNvPr id="3" name="Grafik 2">
            <a:extLst>
              <a:ext uri="{FF2B5EF4-FFF2-40B4-BE49-F238E27FC236}">
                <a16:creationId xmlns:a16="http://schemas.microsoft.com/office/drawing/2014/main" id="{71CFC135-138A-501F-0BFF-DE3673E508DF}"/>
              </a:ext>
            </a:extLst>
          </p:cNvPr>
          <p:cNvPicPr>
            <a:picLocks noChangeAspect="1"/>
          </p:cNvPicPr>
          <p:nvPr/>
        </p:nvPicPr>
        <p:blipFill>
          <a:blip r:embed="rId4"/>
          <a:stretch>
            <a:fillRect/>
          </a:stretch>
        </p:blipFill>
        <p:spPr>
          <a:xfrm>
            <a:off x="632181" y="2459560"/>
            <a:ext cx="5650623" cy="3577836"/>
          </a:xfrm>
          <a:prstGeom prst="rect">
            <a:avLst/>
          </a:prstGeom>
        </p:spPr>
      </p:pic>
      <p:sp>
        <p:nvSpPr>
          <p:cNvPr id="6" name="Textfeld 5">
            <a:extLst>
              <a:ext uri="{FF2B5EF4-FFF2-40B4-BE49-F238E27FC236}">
                <a16:creationId xmlns:a16="http://schemas.microsoft.com/office/drawing/2014/main" id="{10DBFC48-B96F-C949-E7FA-86AB597B2D2F}"/>
              </a:ext>
            </a:extLst>
          </p:cNvPr>
          <p:cNvSpPr txBox="1"/>
          <p:nvPr/>
        </p:nvSpPr>
        <p:spPr>
          <a:xfrm>
            <a:off x="6360320" y="3438019"/>
            <a:ext cx="2534714" cy="1384995"/>
          </a:xfrm>
          <a:prstGeom prst="rect">
            <a:avLst/>
          </a:prstGeom>
          <a:noFill/>
        </p:spPr>
        <p:txBody>
          <a:bodyPr wrap="square">
            <a:spAutoFit/>
          </a:bodyPr>
          <a:lstStyle/>
          <a:p>
            <a:pPr algn="just"/>
            <a:r>
              <a:rPr kumimoji="0" lang="en-US" sz="120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Note: Equations are based on data of fighters. Passenger aircraft experience smaller load factors. Accordingly, </a:t>
            </a:r>
            <a:r>
              <a:rPr kumimoji="0" lang="en-US" sz="1200" b="1" i="0" u="none" strike="noStrike" kern="1200" cap="none" spc="0" normalizeH="0" baseline="0" noProof="0" dirty="0">
                <a:ln>
                  <a:noFill/>
                </a:ln>
                <a:solidFill>
                  <a:srgbClr val="179923"/>
                </a:solidFill>
                <a:effectLst/>
                <a:uLnTx/>
                <a:uFillTx/>
                <a:latin typeface="Arial" panose="020B0604020202020204" pitchFamily="34" charset="0"/>
                <a:ea typeface="Times New Roman" panose="02020603050405020304" pitchFamily="18" charset="0"/>
                <a:cs typeface="Arial" panose="020B0604020202020204" pitchFamily="34" charset="0"/>
              </a:rPr>
              <a:t>the mass increase of a wing fold of a passenger aircraft may be lower than given here. </a:t>
            </a:r>
            <a:endParaRPr lang="en-US" sz="1200" b="1" dirty="0">
              <a:solidFill>
                <a:srgbClr val="179923"/>
              </a:solidFill>
            </a:endParaRPr>
          </a:p>
        </p:txBody>
      </p:sp>
    </p:spTree>
    <p:extLst>
      <p:ext uri="{BB962C8B-B14F-4D97-AF65-F5344CB8AC3E}">
        <p14:creationId xmlns:p14="http://schemas.microsoft.com/office/powerpoint/2010/main" val="4179148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1"/>
          <p:cNvSpPr txBox="1">
            <a:spLocks noChangeArrowheads="1"/>
          </p:cNvSpPr>
          <p:nvPr/>
        </p:nvSpPr>
        <p:spPr bwMode="auto">
          <a:xfrm>
            <a:off x="263526" y="2140119"/>
            <a:ext cx="8616950" cy="1497846"/>
          </a:xfrm>
          <a:prstGeom prst="rect">
            <a:avLst/>
          </a:prstGeom>
          <a:noFill/>
          <a:ln w="9525">
            <a:noFill/>
            <a:miter lim="800000"/>
            <a:headEnd/>
            <a:tailEnd/>
          </a:ln>
        </p:spPr>
        <p:txBody>
          <a:bodyPr>
            <a:spAutoFit/>
          </a:bodyPr>
          <a:lstStyle/>
          <a:p>
            <a:pPr marL="358775" marR="0" lvl="2" indent="-358775" algn="ctr" defTabSz="914400" rtl="0" eaLnBrk="0" fontAlgn="base" latinLnBrk="0" hangingPunct="0">
              <a:lnSpc>
                <a:spcPct val="100000"/>
              </a:lnSpc>
              <a:spcBef>
                <a:spcPts val="4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4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One-Sided</a:t>
            </a:r>
          </a:p>
          <a:p>
            <a:pPr marL="358775" marR="0" lvl="2" indent="-358775" algn="ctr" defTabSz="914400" rtl="0" eaLnBrk="0" fontAlgn="base" latinLnBrk="0" hangingPunct="0">
              <a:lnSpc>
                <a:spcPct val="100000"/>
              </a:lnSpc>
              <a:spcBef>
                <a:spcPts val="4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44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Wing Fold</a:t>
            </a:r>
          </a:p>
        </p:txBody>
      </p:sp>
      <p:sp>
        <p:nvSpPr>
          <p:cNvPr id="3" name="Text Box 3">
            <a:extLst>
              <a:ext uri="{FF2B5EF4-FFF2-40B4-BE49-F238E27FC236}">
                <a16:creationId xmlns:a16="http://schemas.microsoft.com/office/drawing/2014/main" id="{CCE015B9-B3B8-4F1A-6AB6-79A467598FFD}"/>
              </a:ext>
            </a:extLst>
          </p:cNvPr>
          <p:cNvSpPr txBox="1">
            <a:spLocks noChangeArrowheads="1"/>
          </p:cNvSpPr>
          <p:nvPr/>
        </p:nvSpPr>
        <p:spPr bwMode="auto">
          <a:xfrm>
            <a:off x="545432" y="1014334"/>
            <a:ext cx="8081963" cy="265366"/>
          </a:xfrm>
          <a:prstGeom prst="rect">
            <a:avLst/>
          </a:prstGeom>
          <a:noFill/>
          <a:ln w="9525">
            <a:noFill/>
            <a:round/>
            <a:headEnd/>
            <a:tailEnd/>
          </a:ln>
        </p:spPr>
        <p:txBody>
          <a:bodyPr lIns="80280" tIns="39960" rIns="80280" bIns="39960">
            <a:spAutoFit/>
          </a:bodyPr>
          <a:lstStyle/>
          <a:p>
            <a:pPr marL="0" marR="0" lvl="0" indent="0" algn="l" defTabSz="449263" rtl="0" eaLnBrk="0" fontAlgn="base" latinLnBrk="0" hangingPunct="0">
              <a:lnSpc>
                <a:spcPct val="100000"/>
              </a:lnSpc>
              <a:spcBef>
                <a:spcPts val="7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Mass Estimation of Folding Wings</a:t>
            </a:r>
          </a:p>
        </p:txBody>
      </p:sp>
    </p:spTree>
    <p:extLst>
      <p:ext uri="{BB962C8B-B14F-4D97-AF65-F5344CB8AC3E}">
        <p14:creationId xmlns:p14="http://schemas.microsoft.com/office/powerpoint/2010/main" val="3760310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Flugzeug enthält.&#10;&#10;Automatisch generierte Beschreibung mit mittlerer Zuverlässigkeit">
            <a:extLst>
              <a:ext uri="{FF2B5EF4-FFF2-40B4-BE49-F238E27FC236}">
                <a16:creationId xmlns:a16="http://schemas.microsoft.com/office/drawing/2014/main" id="{DACD4C56-E423-ABEC-CF4D-F92B89D41D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0056" y="3566898"/>
            <a:ext cx="3050040" cy="2199841"/>
          </a:xfrm>
          <a:prstGeom prst="rect">
            <a:avLst/>
          </a:prstGeom>
        </p:spPr>
      </p:pic>
      <p:pic>
        <p:nvPicPr>
          <p:cNvPr id="11" name="Grafik 10">
            <a:extLst>
              <a:ext uri="{FF2B5EF4-FFF2-40B4-BE49-F238E27FC236}">
                <a16:creationId xmlns:a16="http://schemas.microsoft.com/office/drawing/2014/main" id="{AE0AA826-16CE-E00E-2B8E-6B043F63C7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2813923" y="3566898"/>
            <a:ext cx="3050040" cy="2199841"/>
          </a:xfrm>
          <a:prstGeom prst="rect">
            <a:avLst/>
          </a:prstGeom>
        </p:spPr>
      </p:pic>
      <p:pic>
        <p:nvPicPr>
          <p:cNvPr id="13" name="Grafik 12" descr="Ein Bild, das Flugzeug enthält.&#10;&#10;Automatisch generierte Beschreibung mit geringer Zuverlässigkeit">
            <a:extLst>
              <a:ext uri="{FF2B5EF4-FFF2-40B4-BE49-F238E27FC236}">
                <a16:creationId xmlns:a16="http://schemas.microsoft.com/office/drawing/2014/main" id="{1C61AFDF-73FD-CC21-DE0E-0CEF71A71E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5557677" y="3560015"/>
            <a:ext cx="3050848" cy="2200424"/>
          </a:xfrm>
          <a:prstGeom prst="rect">
            <a:avLst/>
          </a:prstGeom>
        </p:spPr>
      </p:pic>
      <p:sp>
        <p:nvSpPr>
          <p:cNvPr id="10" name="Rectangle 2">
            <a:extLst>
              <a:ext uri="{FF2B5EF4-FFF2-40B4-BE49-F238E27FC236}">
                <a16:creationId xmlns:a16="http://schemas.microsoft.com/office/drawing/2014/main" id="{2857802E-418F-C274-1997-44389F7F1436}"/>
              </a:ext>
            </a:extLst>
          </p:cNvPr>
          <p:cNvSpPr txBox="1">
            <a:spLocks noChangeArrowheads="1"/>
          </p:cNvSpPr>
          <p:nvPr/>
        </p:nvSpPr>
        <p:spPr bwMode="auto">
          <a:xfrm>
            <a:off x="561975" y="1876926"/>
            <a:ext cx="8372225" cy="1443790"/>
          </a:xfrm>
          <a:prstGeom prst="rect">
            <a:avLst/>
          </a:prstGeom>
          <a:noFill/>
          <a:ln w="9525">
            <a:noFill/>
            <a:round/>
            <a:headEnd/>
            <a:tailEnd/>
          </a:ln>
        </p:spPr>
        <p:txBody>
          <a:bodyPr lIns="90000" tIns="46800" rIns="90000" bIns="46800"/>
          <a:lstStyle/>
          <a:p>
            <a:pPr algn="just">
              <a:lnSpc>
                <a:spcPct val="120000"/>
              </a:lnSpc>
            </a:pPr>
            <a:r>
              <a:rPr lang="en-US" sz="1400" dirty="0">
                <a:solidFill>
                  <a:srgbClr val="000000"/>
                </a:solidFill>
                <a:latin typeface="Arial" panose="020B0604020202020204" pitchFamily="34" charset="0"/>
                <a:cs typeface="Arial" panose="020B0604020202020204" pitchFamily="34" charset="0"/>
              </a:rPr>
              <a:t>A one-sided fold is possible. </a:t>
            </a:r>
            <a:r>
              <a:rPr lang="en-US" sz="1400" b="1" dirty="0">
                <a:solidFill>
                  <a:srgbClr val="0000FF"/>
                </a:solidFill>
                <a:latin typeface="Arial" panose="020B0604020202020204" pitchFamily="34" charset="0"/>
                <a:cs typeface="Arial" panose="020B0604020202020204" pitchFamily="34" charset="0"/>
              </a:rPr>
              <a:t>A one-sided fold </a:t>
            </a:r>
            <a:r>
              <a:rPr lang="en-US" sz="1400" dirty="0">
                <a:solidFill>
                  <a:srgbClr val="000000"/>
                </a:solidFill>
                <a:latin typeface="Arial" panose="020B0604020202020204" pitchFamily="34" charset="0"/>
                <a:cs typeface="Arial" panose="020B0604020202020204" pitchFamily="34" charset="0"/>
              </a:rPr>
              <a:t>e.g. 20% from the tip has </a:t>
            </a:r>
            <a:r>
              <a:rPr lang="en-US" sz="1400" b="1" dirty="0">
                <a:solidFill>
                  <a:srgbClr val="0000FF"/>
                </a:solidFill>
                <a:latin typeface="Arial" panose="020B0604020202020204" pitchFamily="34" charset="0"/>
                <a:cs typeface="Arial" panose="020B0604020202020204" pitchFamily="34" charset="0"/>
              </a:rPr>
              <a:t>the same wing mass increase as a fold on both sides </a:t>
            </a:r>
            <a:r>
              <a:rPr lang="en-US" sz="1400" dirty="0">
                <a:solidFill>
                  <a:srgbClr val="000000"/>
                </a:solidFill>
                <a:latin typeface="Arial" panose="020B0604020202020204" pitchFamily="34" charset="0"/>
                <a:cs typeface="Arial" panose="020B0604020202020204" pitchFamily="34" charset="0"/>
              </a:rPr>
              <a:t>10% from the tip (resulting in the same remaining span after folding). </a:t>
            </a:r>
            <a:r>
              <a:rPr lang="en-US" sz="1400" b="1" dirty="0">
                <a:solidFill>
                  <a:srgbClr val="FF0000"/>
                </a:solidFill>
                <a:latin typeface="Arial" panose="020B0604020202020204" pitchFamily="34" charset="0"/>
                <a:cs typeface="Arial" panose="020B0604020202020204" pitchFamily="34" charset="0"/>
              </a:rPr>
              <a:t>Stowage of an unsymmetrical aircraft</a:t>
            </a:r>
            <a:r>
              <a:rPr lang="en-US" sz="1400" dirty="0">
                <a:solidFill>
                  <a:srgbClr val="000000"/>
                </a:solidFill>
                <a:latin typeface="Arial" panose="020B0604020202020204" pitchFamily="34" charset="0"/>
                <a:cs typeface="Arial" panose="020B0604020202020204" pitchFamily="34" charset="0"/>
              </a:rPr>
              <a:t> with a one-sided fold </a:t>
            </a:r>
            <a:r>
              <a:rPr lang="en-US" sz="1400" b="1" dirty="0">
                <a:solidFill>
                  <a:srgbClr val="FF0000"/>
                </a:solidFill>
                <a:latin typeface="Arial" panose="020B0604020202020204" pitchFamily="34" charset="0"/>
                <a:cs typeface="Arial" panose="020B0604020202020204" pitchFamily="34" charset="0"/>
              </a:rPr>
              <a:t>is more complicated </a:t>
            </a:r>
            <a:r>
              <a:rPr lang="en-US" sz="1400" b="1" dirty="0">
                <a:solidFill>
                  <a:srgbClr val="179923"/>
                </a:solidFill>
                <a:latin typeface="Arial" panose="020B0604020202020204" pitchFamily="34" charset="0"/>
                <a:cs typeface="Arial" panose="020B0604020202020204" pitchFamily="34" charset="0"/>
              </a:rPr>
              <a:t>but</a:t>
            </a:r>
            <a:r>
              <a:rPr lang="en-US" sz="1400" dirty="0">
                <a:solidFill>
                  <a:srgbClr val="000000"/>
                </a:solidFill>
                <a:latin typeface="Arial" panose="020B0604020202020204" pitchFamily="34" charset="0"/>
                <a:cs typeface="Arial" panose="020B0604020202020204" pitchFamily="34" charset="0"/>
              </a:rPr>
              <a:t> one such fold may be </a:t>
            </a:r>
            <a:r>
              <a:rPr lang="en-US" sz="1400" b="1" dirty="0">
                <a:solidFill>
                  <a:srgbClr val="179923"/>
                </a:solidFill>
                <a:latin typeface="Arial" panose="020B0604020202020204" pitchFamily="34" charset="0"/>
                <a:cs typeface="Arial" panose="020B0604020202020204" pitchFamily="34" charset="0"/>
              </a:rPr>
              <a:t>mechanically simpler </a:t>
            </a:r>
            <a:r>
              <a:rPr lang="en-US" sz="1400" dirty="0">
                <a:solidFill>
                  <a:srgbClr val="000000"/>
                </a:solidFill>
                <a:latin typeface="Arial" panose="020B0604020202020204" pitchFamily="34" charset="0"/>
                <a:cs typeface="Arial" panose="020B0604020202020204" pitchFamily="34" charset="0"/>
              </a:rPr>
              <a:t>than two folds.</a:t>
            </a:r>
          </a:p>
          <a:p>
            <a:pPr algn="just">
              <a:lnSpc>
                <a:spcPct val="120000"/>
              </a:lnSpc>
            </a:pPr>
            <a:endParaRPr lang="en-US" sz="1400" dirty="0">
              <a:solidFill>
                <a:srgbClr val="000000"/>
              </a:solidFill>
              <a:latin typeface="Arial" panose="020B0604020202020204" pitchFamily="34" charset="0"/>
              <a:cs typeface="Arial" panose="020B0604020202020204" pitchFamily="34" charset="0"/>
            </a:endParaRPr>
          </a:p>
          <a:p>
            <a:pPr algn="just">
              <a:lnSpc>
                <a:spcPct val="120000"/>
              </a:lnSpc>
            </a:pPr>
            <a:r>
              <a:rPr lang="en-US" sz="1400" dirty="0">
                <a:solidFill>
                  <a:srgbClr val="000000"/>
                </a:solidFill>
                <a:latin typeface="Arial" panose="020B0604020202020204" pitchFamily="34" charset="0"/>
                <a:cs typeface="Arial" panose="020B0604020202020204" pitchFamily="34" charset="0"/>
              </a:rPr>
              <a:t>			one-sided fold		two-sided fold</a:t>
            </a:r>
          </a:p>
          <a:p>
            <a:pPr algn="just">
              <a:lnSpc>
                <a:spcPct val="120000"/>
              </a:lnSpc>
            </a:pPr>
            <a:endParaRPr lang="en-US" sz="1400" dirty="0">
              <a:solidFill>
                <a:srgbClr val="000000"/>
              </a:solidFill>
              <a:latin typeface="Arial" panose="020B0604020202020204" pitchFamily="34" charset="0"/>
              <a:cs typeface="Arial" panose="020B0604020202020204" pitchFamily="34" charset="0"/>
            </a:endParaRPr>
          </a:p>
          <a:p>
            <a:pPr algn="just">
              <a:lnSpc>
                <a:spcPct val="120000"/>
              </a:lnSpc>
            </a:pPr>
            <a:endParaRPr lang="en-US" sz="1400" dirty="0">
              <a:solidFill>
                <a:srgbClr val="000000"/>
              </a:solidFill>
              <a:latin typeface="Arial" panose="020B0604020202020204" pitchFamily="34" charset="0"/>
              <a:cs typeface="Arial" panose="020B0604020202020204" pitchFamily="34" charset="0"/>
            </a:endParaRPr>
          </a:p>
          <a:p>
            <a:pPr algn="just">
              <a:lnSpc>
                <a:spcPct val="120000"/>
              </a:lnSpc>
            </a:pPr>
            <a:endParaRPr lang="en-US" sz="1400" dirty="0">
              <a:solidFill>
                <a:srgbClr val="000000"/>
              </a:solidFill>
              <a:latin typeface="Arial" panose="020B0604020202020204" pitchFamily="34" charset="0"/>
              <a:cs typeface="Arial" panose="020B0604020202020204" pitchFamily="34" charset="0"/>
            </a:endParaRPr>
          </a:p>
          <a:p>
            <a:pPr algn="just">
              <a:lnSpc>
                <a:spcPct val="120000"/>
              </a:lnSpc>
            </a:pPr>
            <a:endParaRPr lang="en-US" sz="1400" dirty="0">
              <a:solidFill>
                <a:srgbClr val="000000"/>
              </a:solidFill>
              <a:latin typeface="Arial" panose="020B0604020202020204" pitchFamily="34" charset="0"/>
              <a:cs typeface="Arial" panose="020B0604020202020204" pitchFamily="34" charset="0"/>
            </a:endParaRPr>
          </a:p>
          <a:p>
            <a:pPr algn="just">
              <a:lnSpc>
                <a:spcPct val="120000"/>
              </a:lnSpc>
            </a:pPr>
            <a:endParaRPr lang="en-US" sz="1400" dirty="0">
              <a:solidFill>
                <a:srgbClr val="000000"/>
              </a:solidFill>
              <a:latin typeface="Arial" panose="020B0604020202020204" pitchFamily="34" charset="0"/>
              <a:cs typeface="Arial" panose="020B0604020202020204" pitchFamily="34" charset="0"/>
            </a:endParaRPr>
          </a:p>
          <a:p>
            <a:pPr algn="just">
              <a:lnSpc>
                <a:spcPct val="120000"/>
              </a:lnSpc>
            </a:pPr>
            <a:endParaRPr lang="en-US" sz="1400" dirty="0">
              <a:solidFill>
                <a:srgbClr val="000000"/>
              </a:solidFill>
              <a:latin typeface="Arial" panose="020B0604020202020204" pitchFamily="34" charset="0"/>
              <a:cs typeface="Arial" panose="020B0604020202020204" pitchFamily="34" charset="0"/>
            </a:endParaRPr>
          </a:p>
          <a:p>
            <a:pPr algn="just">
              <a:lnSpc>
                <a:spcPct val="120000"/>
              </a:lnSpc>
            </a:pPr>
            <a:endParaRPr lang="en-US" sz="1400" dirty="0">
              <a:solidFill>
                <a:srgbClr val="000000"/>
              </a:solidFill>
              <a:latin typeface="Arial" panose="020B0604020202020204" pitchFamily="34" charset="0"/>
              <a:cs typeface="Arial" panose="020B0604020202020204" pitchFamily="34" charset="0"/>
            </a:endParaRPr>
          </a:p>
          <a:p>
            <a:pPr algn="just">
              <a:lnSpc>
                <a:spcPct val="120000"/>
              </a:lnSpc>
            </a:pPr>
            <a:r>
              <a:rPr lang="en-US" sz="1400" dirty="0">
                <a:solidFill>
                  <a:srgbClr val="000000"/>
                </a:solidFill>
                <a:latin typeface="Arial" panose="020B0604020202020204" pitchFamily="34" charset="0"/>
                <a:cs typeface="Arial" panose="020B0604020202020204" pitchFamily="34" charset="0"/>
              </a:rPr>
              <a:t>					</a:t>
            </a:r>
          </a:p>
          <a:p>
            <a:pPr algn="just">
              <a:lnSpc>
                <a:spcPct val="120000"/>
              </a:lnSpc>
            </a:pPr>
            <a:r>
              <a:rPr lang="en-US" sz="1400" dirty="0">
                <a:solidFill>
                  <a:srgbClr val="000000"/>
                </a:solidFill>
                <a:latin typeface="Arial" panose="020B0604020202020204" pitchFamily="34" charset="0"/>
                <a:cs typeface="Arial" panose="020B0604020202020204" pitchFamily="34" charset="0"/>
              </a:rPr>
              <a:t>				       same span on ground</a:t>
            </a:r>
          </a:p>
        </p:txBody>
      </p:sp>
      <p:sp>
        <p:nvSpPr>
          <p:cNvPr id="8" name="Rectangle 11">
            <a:extLst>
              <a:ext uri="{FF2B5EF4-FFF2-40B4-BE49-F238E27FC236}">
                <a16:creationId xmlns:a16="http://schemas.microsoft.com/office/drawing/2014/main" id="{DA6ED018-56B4-DECF-DBB9-60FC69609A0C}"/>
              </a:ext>
            </a:extLst>
          </p:cNvPr>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en-US" sz="2000" b="1" kern="0" dirty="0">
                <a:solidFill>
                  <a:srgbClr val="000000"/>
                </a:solidFill>
                <a:latin typeface="Arial" pitchFamily="34" charset="0"/>
                <a:ea typeface="+mj-ea"/>
                <a:cs typeface="Arial" pitchFamily="34" charset="0"/>
              </a:rPr>
              <a:t>Considering a One-Sided Wing Fold</a:t>
            </a:r>
          </a:p>
        </p:txBody>
      </p:sp>
      <p:sp>
        <p:nvSpPr>
          <p:cNvPr id="9" name="Text Box 7">
            <a:extLst>
              <a:ext uri="{FF2B5EF4-FFF2-40B4-BE49-F238E27FC236}">
                <a16:creationId xmlns:a16="http://schemas.microsoft.com/office/drawing/2014/main" id="{6C4A9323-FE2B-537A-41E3-83E182A9FD7E}"/>
              </a:ext>
            </a:extLst>
          </p:cNvPr>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marL="358775" marR="0" lvl="2" indent="-358775" defTabSz="914400" rtl="0" eaLnBrk="0" fontAlgn="base" latinLnBrk="0" hangingPunct="0">
              <a:lnSpc>
                <a:spcPct val="100000"/>
              </a:lnSpc>
              <a:spcBef>
                <a:spcPts val="4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One-Sided Wing Fold</a:t>
            </a:r>
            <a:endParaRPr lang="en-US" sz="1200" b="1" noProof="1">
              <a:solidFill>
                <a:srgbClr val="000000"/>
              </a:solidFill>
              <a:latin typeface="Arial" pitchFamily="34" charset="0"/>
            </a:endParaRPr>
          </a:p>
        </p:txBody>
      </p:sp>
    </p:spTree>
    <p:extLst>
      <p:ext uri="{BB962C8B-B14F-4D97-AF65-F5344CB8AC3E}">
        <p14:creationId xmlns:p14="http://schemas.microsoft.com/office/powerpoint/2010/main" val="218501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1"/>
          <p:cNvSpPr txBox="1">
            <a:spLocks noChangeArrowheads="1"/>
          </p:cNvSpPr>
          <p:nvPr/>
        </p:nvSpPr>
        <p:spPr bwMode="auto">
          <a:xfrm>
            <a:off x="263526" y="2140119"/>
            <a:ext cx="8616950" cy="1497846"/>
          </a:xfrm>
          <a:prstGeom prst="rect">
            <a:avLst/>
          </a:prstGeom>
          <a:noFill/>
          <a:ln w="9525">
            <a:noFill/>
            <a:miter lim="800000"/>
            <a:headEnd/>
            <a:tailEnd/>
          </a:ln>
        </p:spPr>
        <p:txBody>
          <a:bodyPr>
            <a:spAutoFit/>
          </a:bodyPr>
          <a:lstStyle/>
          <a:p>
            <a:pPr marL="358775" marR="0" lvl="2" indent="-358775" algn="ctr" defTabSz="914400" rtl="0" eaLnBrk="0" fontAlgn="base" latinLnBrk="0" hangingPunct="0">
              <a:lnSpc>
                <a:spcPct val="100000"/>
              </a:lnSpc>
              <a:spcBef>
                <a:spcPts val="4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4400" b="1" i="0" u="none" strike="noStrike" kern="1200" cap="none" spc="0" normalizeH="0" baseline="0" dirty="0">
                <a:ln>
                  <a:noFill/>
                </a:ln>
                <a:solidFill>
                  <a:srgbClr val="000000"/>
                </a:solidFill>
                <a:effectLst/>
                <a:uLnTx/>
                <a:uFillTx/>
                <a:latin typeface="Arial" pitchFamily="34" charset="0"/>
                <a:ea typeface="+mn-ea"/>
                <a:cs typeface="Arial" pitchFamily="34" charset="0"/>
              </a:rPr>
              <a:t>Airport</a:t>
            </a:r>
          </a:p>
          <a:p>
            <a:pPr marL="358775" marR="0" lvl="2" indent="-358775" algn="ctr" defTabSz="914400" rtl="0" eaLnBrk="0" fontAlgn="base" latinLnBrk="0" hangingPunct="0">
              <a:lnSpc>
                <a:spcPct val="100000"/>
              </a:lnSpc>
              <a:spcBef>
                <a:spcPts val="4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4400" b="1" i="0" u="none" strike="noStrike" kern="1200" cap="none" spc="0" normalizeH="0" baseline="0" dirty="0">
                <a:ln>
                  <a:noFill/>
                </a:ln>
                <a:solidFill>
                  <a:srgbClr val="000000"/>
                </a:solidFill>
                <a:effectLst/>
                <a:uLnTx/>
                <a:uFillTx/>
                <a:latin typeface="Arial" pitchFamily="34" charset="0"/>
                <a:ea typeface="+mn-ea"/>
                <a:cs typeface="Arial" pitchFamily="34" charset="0"/>
              </a:rPr>
              <a:t>Considerations</a:t>
            </a:r>
          </a:p>
        </p:txBody>
      </p:sp>
      <p:sp>
        <p:nvSpPr>
          <p:cNvPr id="3" name="Text Box 3">
            <a:extLst>
              <a:ext uri="{FF2B5EF4-FFF2-40B4-BE49-F238E27FC236}">
                <a16:creationId xmlns:a16="http://schemas.microsoft.com/office/drawing/2014/main" id="{CCE015B9-B3B8-4F1A-6AB6-79A467598FFD}"/>
              </a:ext>
            </a:extLst>
          </p:cNvPr>
          <p:cNvSpPr txBox="1">
            <a:spLocks noChangeArrowheads="1"/>
          </p:cNvSpPr>
          <p:nvPr/>
        </p:nvSpPr>
        <p:spPr bwMode="auto">
          <a:xfrm>
            <a:off x="545432" y="1014334"/>
            <a:ext cx="8081963" cy="265366"/>
          </a:xfrm>
          <a:prstGeom prst="rect">
            <a:avLst/>
          </a:prstGeom>
          <a:noFill/>
          <a:ln w="9525">
            <a:noFill/>
            <a:round/>
            <a:headEnd/>
            <a:tailEnd/>
          </a:ln>
        </p:spPr>
        <p:txBody>
          <a:bodyPr lIns="80280" tIns="39960" rIns="80280" bIns="39960">
            <a:spAutoFit/>
          </a:bodyPr>
          <a:lstStyle/>
          <a:p>
            <a:pPr marL="0" marR="0" lvl="0" indent="0" algn="l" defTabSz="449263" rtl="0" eaLnBrk="0" fontAlgn="base" latinLnBrk="0" hangingPunct="0">
              <a:lnSpc>
                <a:spcPct val="100000"/>
              </a:lnSpc>
              <a:spcBef>
                <a:spcPts val="7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Mass Estimation of Folding Wings</a:t>
            </a:r>
          </a:p>
        </p:txBody>
      </p:sp>
    </p:spTree>
    <p:extLst>
      <p:ext uri="{BB962C8B-B14F-4D97-AF65-F5344CB8AC3E}">
        <p14:creationId xmlns:p14="http://schemas.microsoft.com/office/powerpoint/2010/main" val="3764372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2857802E-418F-C274-1997-44389F7F1436}"/>
              </a:ext>
            </a:extLst>
          </p:cNvPr>
          <p:cNvSpPr txBox="1">
            <a:spLocks noChangeArrowheads="1"/>
          </p:cNvSpPr>
          <p:nvPr/>
        </p:nvSpPr>
        <p:spPr bwMode="auto">
          <a:xfrm>
            <a:off x="561975" y="1876926"/>
            <a:ext cx="8372225" cy="4371474"/>
          </a:xfrm>
          <a:prstGeom prst="rect">
            <a:avLst/>
          </a:prstGeom>
          <a:noFill/>
          <a:ln w="9525">
            <a:noFill/>
            <a:round/>
            <a:headEnd/>
            <a:tailEnd/>
          </a:ln>
        </p:spPr>
        <p:txBody>
          <a:bodyPr lIns="90000" tIns="46800" rIns="90000" bIns="46800"/>
          <a:lstStyle/>
          <a:p>
            <a:pPr algn="just">
              <a:lnSpc>
                <a:spcPct val="120000"/>
              </a:lnSpc>
            </a:pPr>
            <a:r>
              <a:rPr lang="en-US" sz="1400" b="1" dirty="0">
                <a:solidFill>
                  <a:srgbClr val="0000FF"/>
                </a:solidFill>
                <a:latin typeface="Arial" panose="020B0604020202020204" pitchFamily="34" charset="0"/>
                <a:cs typeface="Arial" panose="020B0604020202020204" pitchFamily="34" charset="0"/>
              </a:rPr>
              <a:t>Considering folding wings at airports?  </a:t>
            </a:r>
          </a:p>
          <a:p>
            <a:pPr algn="just">
              <a:lnSpc>
                <a:spcPct val="120000"/>
              </a:lnSpc>
            </a:pPr>
            <a:r>
              <a:rPr lang="en-US" sz="1400" b="1" dirty="0">
                <a:solidFill>
                  <a:srgbClr val="FF0000"/>
                </a:solidFill>
                <a:latin typeface="Arial" panose="020B0604020202020204" pitchFamily="34" charset="0"/>
                <a:cs typeface="Arial" panose="020B0604020202020204" pitchFamily="34" charset="0"/>
              </a:rPr>
              <a:t>Or just going for a larger Code Letter (moving e.g. from C to D)?</a:t>
            </a:r>
          </a:p>
          <a:p>
            <a:pPr algn="just">
              <a:lnSpc>
                <a:spcPct val="120000"/>
              </a:lnSpc>
            </a:pPr>
            <a:endParaRPr lang="en-US" sz="1400" dirty="0">
              <a:solidFill>
                <a:srgbClr val="000000"/>
              </a:solidFill>
              <a:latin typeface="Arial" panose="020B0604020202020204" pitchFamily="34" charset="0"/>
              <a:cs typeface="Arial" panose="020B0604020202020204" pitchFamily="34" charset="0"/>
            </a:endParaRPr>
          </a:p>
          <a:p>
            <a:pPr algn="just">
              <a:lnSpc>
                <a:spcPct val="120000"/>
              </a:lnSpc>
            </a:pPr>
            <a:r>
              <a:rPr lang="en-US" sz="1400" b="1" dirty="0">
                <a:solidFill>
                  <a:srgbClr val="000000"/>
                </a:solidFill>
                <a:latin typeface="Arial" panose="020B0604020202020204" pitchFamily="34" charset="0"/>
                <a:cs typeface="Arial" panose="020B0604020202020204" pitchFamily="34" charset="0"/>
              </a:rPr>
              <a:t>Implications for gates</a:t>
            </a:r>
            <a:r>
              <a:rPr lang="en-US" sz="1400" dirty="0">
                <a:solidFill>
                  <a:srgbClr val="000000"/>
                </a:solidFill>
                <a:latin typeface="Arial" panose="020B0604020202020204" pitchFamily="34" charset="0"/>
                <a:cs typeface="Arial" panose="020B0604020202020204" pitchFamily="34" charset="0"/>
              </a:rPr>
              <a:t>:</a:t>
            </a:r>
          </a:p>
          <a:p>
            <a:pPr marL="285750" indent="-285750" algn="just">
              <a:lnSpc>
                <a:spcPct val="120000"/>
              </a:lnSpc>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Gates are built according to the wingspan (code letter) of the aircraft. This determines the distance between gates along the terminal building. If (old) code C aircraft are designed with larger wingspan to yield code D aircraft, they would need to use other gates available only in smaller numbers. </a:t>
            </a:r>
            <a:r>
              <a:rPr lang="en-US" sz="1400" b="1" dirty="0">
                <a:solidFill>
                  <a:srgbClr val="FF0000"/>
                </a:solidFill>
                <a:latin typeface="Arial" panose="020B0604020202020204" pitchFamily="34" charset="0"/>
                <a:cs typeface="Arial" panose="020B0604020202020204" pitchFamily="34" charset="0"/>
              </a:rPr>
              <a:t>Eventually the airport terminal buildings would need to be reconstructed </a:t>
            </a:r>
            <a:r>
              <a:rPr lang="en-US" sz="1400" dirty="0">
                <a:solidFill>
                  <a:srgbClr val="000000"/>
                </a:solidFill>
                <a:latin typeface="Arial" panose="020B0604020202020204" pitchFamily="34" charset="0"/>
                <a:cs typeface="Arial" panose="020B0604020202020204" pitchFamily="34" charset="0"/>
              </a:rPr>
              <a:t>to serve demand for larger code letters.</a:t>
            </a:r>
          </a:p>
          <a:p>
            <a:pPr marL="285750" indent="-285750" algn="just">
              <a:lnSpc>
                <a:spcPct val="120000"/>
              </a:lnSpc>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Landing fees are determined from maximum take-off mass (MTOM). Aircraft with larger span and more demand for space are initially not charged more but benefit from lower fuel burn in cruise. </a:t>
            </a:r>
            <a:r>
              <a:rPr lang="en-US" sz="1400" b="1" dirty="0">
                <a:solidFill>
                  <a:srgbClr val="FF0000"/>
                </a:solidFill>
                <a:latin typeface="Arial" panose="020B0604020202020204" pitchFamily="34" charset="0"/>
                <a:cs typeface="Arial" panose="020B0604020202020204" pitchFamily="34" charset="0"/>
              </a:rPr>
              <a:t>Landing fees may be calculated from MTOM and wingspan in the future</a:t>
            </a:r>
            <a:r>
              <a:rPr lang="en-US" sz="1400" dirty="0">
                <a:solidFill>
                  <a:srgbClr val="000000"/>
                </a:solidFill>
                <a:latin typeface="Arial" panose="020B0604020202020204" pitchFamily="34" charset="0"/>
                <a:cs typeface="Arial" panose="020B0604020202020204" pitchFamily="34" charset="0"/>
              </a:rPr>
              <a:t>, if airports get major problems due to space demands from large wingspan.</a:t>
            </a:r>
          </a:p>
          <a:p>
            <a:pPr algn="just">
              <a:lnSpc>
                <a:spcPct val="120000"/>
              </a:lnSpc>
            </a:pPr>
            <a:r>
              <a:rPr lang="en-US" sz="1400" b="1" dirty="0">
                <a:solidFill>
                  <a:srgbClr val="000000"/>
                </a:solidFill>
                <a:latin typeface="Arial" panose="020B0604020202020204" pitchFamily="34" charset="0"/>
                <a:cs typeface="Arial" panose="020B0604020202020204" pitchFamily="34" charset="0"/>
              </a:rPr>
              <a:t>Implications for taxiways</a:t>
            </a:r>
            <a:r>
              <a:rPr lang="en-US" sz="1400" dirty="0">
                <a:solidFill>
                  <a:srgbClr val="000000"/>
                </a:solidFill>
                <a:latin typeface="Arial" panose="020B0604020202020204" pitchFamily="34" charset="0"/>
                <a:cs typeface="Arial" panose="020B0604020202020204" pitchFamily="34" charset="0"/>
              </a:rPr>
              <a:t>:</a:t>
            </a:r>
          </a:p>
          <a:p>
            <a:pPr marL="285750" indent="-285750" algn="just">
              <a:lnSpc>
                <a:spcPct val="120000"/>
              </a:lnSpc>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Taxiways exist that are large enough for two code C aircraft to pass each other in a two-way operation. The same taxiway may allow only one-way operation for code D aircraft or larger. </a:t>
            </a:r>
            <a:r>
              <a:rPr lang="en-US" sz="1400" b="1" dirty="0">
                <a:solidFill>
                  <a:srgbClr val="FF0000"/>
                </a:solidFill>
                <a:latin typeface="Arial" panose="020B0604020202020204" pitchFamily="34" charset="0"/>
                <a:cs typeface="Arial" panose="020B0604020202020204" pitchFamily="34" charset="0"/>
              </a:rPr>
              <a:t>Larger span aircraft can lead to handling restriction at the airport.</a:t>
            </a:r>
          </a:p>
          <a:p>
            <a:pPr algn="just">
              <a:lnSpc>
                <a:spcPct val="120000"/>
              </a:lnSpc>
            </a:pPr>
            <a:endParaRPr lang="en-US" sz="1400" dirty="0">
              <a:solidFill>
                <a:srgbClr val="000000"/>
              </a:solidFill>
              <a:latin typeface="Arial" panose="020B0604020202020204" pitchFamily="34" charset="0"/>
              <a:cs typeface="Arial" panose="020B0604020202020204" pitchFamily="34" charset="0"/>
            </a:endParaRPr>
          </a:p>
        </p:txBody>
      </p:sp>
      <p:sp>
        <p:nvSpPr>
          <p:cNvPr id="8" name="Rectangle 11">
            <a:extLst>
              <a:ext uri="{FF2B5EF4-FFF2-40B4-BE49-F238E27FC236}">
                <a16:creationId xmlns:a16="http://schemas.microsoft.com/office/drawing/2014/main" id="{DA6ED018-56B4-DECF-DBB9-60FC69609A0C}"/>
              </a:ext>
            </a:extLst>
          </p:cNvPr>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en-US" sz="2000" b="1" kern="0" dirty="0">
                <a:solidFill>
                  <a:srgbClr val="000000"/>
                </a:solidFill>
                <a:latin typeface="Arial" pitchFamily="34" charset="0"/>
                <a:ea typeface="+mj-ea"/>
                <a:cs typeface="Arial" pitchFamily="34" charset="0"/>
              </a:rPr>
              <a:t>Implications of Larger Wingspan (Code Letter) at Airports</a:t>
            </a:r>
          </a:p>
        </p:txBody>
      </p:sp>
      <p:sp>
        <p:nvSpPr>
          <p:cNvPr id="2" name="Text Box 7">
            <a:extLst>
              <a:ext uri="{FF2B5EF4-FFF2-40B4-BE49-F238E27FC236}">
                <a16:creationId xmlns:a16="http://schemas.microsoft.com/office/drawing/2014/main" id="{19A23403-92B5-C1ED-92AB-D1021842CB43}"/>
              </a:ext>
            </a:extLst>
          </p:cNvPr>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marL="358775" marR="0" lvl="2" indent="-358775" defTabSz="914400" rtl="0" eaLnBrk="0" fontAlgn="base" latinLnBrk="0" hangingPunct="0">
              <a:lnSpc>
                <a:spcPct val="100000"/>
              </a:lnSpc>
              <a:spcBef>
                <a:spcPts val="4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200" b="1" i="0" u="none" strike="noStrike" kern="1200" cap="none" spc="0" normalizeH="0" baseline="0" dirty="0">
                <a:ln>
                  <a:noFill/>
                </a:ln>
                <a:solidFill>
                  <a:srgbClr val="000000"/>
                </a:solidFill>
                <a:effectLst/>
                <a:uLnTx/>
                <a:uFillTx/>
                <a:latin typeface="Arial" pitchFamily="34" charset="0"/>
                <a:ea typeface="+mn-ea"/>
                <a:cs typeface="Arial" pitchFamily="34" charset="0"/>
              </a:rPr>
              <a:t>Airport Considerations</a:t>
            </a:r>
          </a:p>
        </p:txBody>
      </p:sp>
    </p:spTree>
    <p:extLst>
      <p:ext uri="{BB962C8B-B14F-4D97-AF65-F5344CB8AC3E}">
        <p14:creationId xmlns:p14="http://schemas.microsoft.com/office/powerpoint/2010/main" val="711954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528637" y="1222761"/>
            <a:ext cx="8224837" cy="446087"/>
          </a:xfrm>
        </p:spPr>
        <p:txBody>
          <a:bodyPr/>
          <a:lstStyle/>
          <a:p>
            <a:pPr eaLnBrk="1" hangingPunct="1"/>
            <a:r>
              <a:rPr lang="en-US" sz="2000"/>
              <a:t>Acknowledgment (1/3)</a:t>
            </a:r>
          </a:p>
        </p:txBody>
      </p:sp>
      <p:sp>
        <p:nvSpPr>
          <p:cNvPr id="9220" name="Rectangle 2"/>
          <p:cNvSpPr txBox="1">
            <a:spLocks noChangeArrowheads="1"/>
          </p:cNvSpPr>
          <p:nvPr/>
        </p:nvSpPr>
        <p:spPr bwMode="auto">
          <a:xfrm>
            <a:off x="519112" y="1774828"/>
            <a:ext cx="8110538" cy="4511672"/>
          </a:xfrm>
          <a:prstGeom prst="rect">
            <a:avLst/>
          </a:prstGeom>
          <a:noFill/>
          <a:ln w="9525">
            <a:noFill/>
            <a:round/>
            <a:headEnd/>
            <a:tailEnd/>
          </a:ln>
        </p:spPr>
        <p:txBody>
          <a:bodyPr lIns="90000" tIns="46800" rIns="90000" bIns="46800"/>
          <a:lstStyle/>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This presentation is based on the work of the PhD student (at that time)</a:t>
            </a: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200" b="1" noProof="1">
                <a:solidFill>
                  <a:srgbClr val="000000"/>
                </a:solidFill>
                <a:latin typeface="Arial" pitchFamily="34" charset="0"/>
                <a:cs typeface="Arial" pitchFamily="34" charset="0"/>
              </a:rPr>
              <a:t>Maria Viktorovna Yarygina </a:t>
            </a:r>
            <a:r>
              <a:rPr lang="en-US" sz="1200" noProof="1">
                <a:solidFill>
                  <a:srgbClr val="000000"/>
                </a:solidFill>
                <a:latin typeface="Arial" pitchFamily="34" charset="0"/>
                <a:cs typeface="Arial" pitchFamily="34" charset="0"/>
              </a:rPr>
              <a:t>and her supervisor </a:t>
            </a:r>
            <a:r>
              <a:rPr lang="en-US" sz="1200" b="1" noProof="1">
                <a:solidFill>
                  <a:srgbClr val="000000"/>
                </a:solidFill>
                <a:latin typeface="Arial" pitchFamily="34" charset="0"/>
                <a:cs typeface="Arial" pitchFamily="34" charset="0"/>
              </a:rPr>
              <a:t>Prof. Dr. Yuri Ivanovich Popov</a:t>
            </a:r>
            <a:r>
              <a:rPr lang="en-US" sz="1200" noProof="1">
                <a:solidFill>
                  <a:srgbClr val="000000"/>
                </a:solidFill>
                <a:latin typeface="Arial" pitchFamily="34" charset="0"/>
                <a:cs typeface="Arial" pitchFamily="34" charset="0"/>
              </a:rPr>
              <a:t>, </a:t>
            </a: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both are from </a:t>
            </a:r>
            <a:r>
              <a:rPr lang="en-US" sz="1200" noProof="1">
                <a:solidFill>
                  <a:srgbClr val="000000"/>
                </a:solidFill>
                <a:latin typeface="Arial" pitchFamily="34" charset="0"/>
                <a:cs typeface="Arial" pitchFamily="34" charset="0"/>
              </a:rPr>
              <a:t>Moscow Aviation Institute (MAI). Their research is from 2011 and 2012.</a:t>
            </a: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200" noProof="1">
                <a:solidFill>
                  <a:srgbClr val="000000"/>
                </a:solidFill>
                <a:latin typeface="Arial" pitchFamily="34" charset="0"/>
                <a:cs typeface="Arial" pitchFamily="34" charset="0"/>
              </a:rPr>
              <a:t>Their publications are listed on the next page</a:t>
            </a:r>
            <a:r>
              <a:rPr kumimoji="0" lang="en-US"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a:t>
            </a: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1200" noProof="1">
              <a:solidFill>
                <a:srgbClr val="000000"/>
              </a:solidFill>
              <a:latin typeface="Arial" pitchFamily="34" charset="0"/>
              <a:cs typeface="Arial" pitchFamily="34" charset="0"/>
            </a:endParaRP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200" b="1" noProof="1">
                <a:solidFill>
                  <a:srgbClr val="000000"/>
                </a:solidFill>
                <a:latin typeface="Arial" pitchFamily="34" charset="0"/>
                <a:cs typeface="Arial" pitchFamily="34" charset="0"/>
              </a:rPr>
              <a:t>Prof. Dr. Vladimir Zhuravlev</a:t>
            </a:r>
            <a:r>
              <a:rPr lang="en-US" sz="1200" noProof="1">
                <a:solidFill>
                  <a:srgbClr val="000000"/>
                </a:solidFill>
                <a:latin typeface="Arial" pitchFamily="34" charset="0"/>
                <a:cs typeface="Arial" pitchFamily="34" charset="0"/>
              </a:rPr>
              <a:t>, Moscow Aviation Institute (MAI) is coauthor</a:t>
            </a: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200" noProof="1">
                <a:solidFill>
                  <a:srgbClr val="000000"/>
                </a:solidFill>
                <a:latin typeface="Arial" pitchFamily="34" charset="0"/>
                <a:cs typeface="Arial" pitchFamily="34" charset="0"/>
              </a:rPr>
              <a:t>of this presentation. Through all the years he helped greatly as a dear friend</a:t>
            </a: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200" noProof="1">
                <a:solidFill>
                  <a:srgbClr val="000000"/>
                </a:solidFill>
                <a:latin typeface="Arial" pitchFamily="34" charset="0"/>
                <a:cs typeface="Arial" pitchFamily="34" charset="0"/>
              </a:rPr>
              <a:t>to find Russian publications and to translate essential parts of them.</a:t>
            </a: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US" sz="1200" b="1" i="0" u="none" strike="noStrike" kern="1200" cap="none" spc="0" normalizeH="0" baseline="0" noProof="1">
              <a:ln>
                <a:noFill/>
              </a:ln>
              <a:solidFill>
                <a:srgbClr val="000000"/>
              </a:solidFill>
              <a:effectLst/>
              <a:uLnTx/>
              <a:uFillTx/>
              <a:latin typeface="Arial" pitchFamily="34" charset="0"/>
              <a:ea typeface="+mn-ea"/>
              <a:cs typeface="Arial" pitchFamily="34" charset="0"/>
            </a:endParaRP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200" b="1" i="0" u="none" strike="noStrike" kern="1200" cap="none" spc="0" normalizeH="0" baseline="0" noProof="1">
                <a:ln>
                  <a:noFill/>
                </a:ln>
                <a:solidFill>
                  <a:srgbClr val="000000"/>
                </a:solidFill>
                <a:effectLst/>
                <a:uLnTx/>
                <a:uFillTx/>
                <a:latin typeface="Arial" pitchFamily="34" charset="0"/>
                <a:ea typeface="+mn-ea"/>
                <a:cs typeface="Arial" pitchFamily="34" charset="0"/>
              </a:rPr>
              <a:t>Víctor Julián Sánchez Barreda </a:t>
            </a:r>
            <a:r>
              <a:rPr kumimoji="0" lang="en-US" sz="1200" i="0" u="none" strike="noStrike" kern="1200" cap="none" spc="0" normalizeH="0" baseline="0" noProof="1">
                <a:ln>
                  <a:noFill/>
                </a:ln>
                <a:solidFill>
                  <a:srgbClr val="000000"/>
                </a:solidFill>
                <a:effectLst/>
                <a:uLnTx/>
                <a:uFillTx/>
                <a:latin typeface="Arial" pitchFamily="34" charset="0"/>
                <a:ea typeface="+mn-ea"/>
                <a:cs typeface="Arial" pitchFamily="34" charset="0"/>
              </a:rPr>
              <a:t>prepared a Master Thesis: </a:t>
            </a: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"Conceptual Design Optimization of a Strut Braced Wing Aircraft" at</a:t>
            </a: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Hamburg University of Applied Sciences, Aircraft Design and Systems Group (AERO).</a:t>
            </a: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200" noProof="1">
                <a:solidFill>
                  <a:srgbClr val="000000"/>
                </a:solidFill>
                <a:latin typeface="Arial" pitchFamily="34" charset="0"/>
                <a:cs typeface="Arial" pitchFamily="34" charset="0"/>
              </a:rPr>
              <a:t>Chapter 3.4.3 "Folding Wing Technology" takes up the work of Ms Yarygina and</a:t>
            </a: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200" i="0" u="none" strike="noStrike" kern="1200" cap="none" spc="0" normalizeH="0" baseline="0" noProof="1">
                <a:ln>
                  <a:noFill/>
                </a:ln>
                <a:solidFill>
                  <a:srgbClr val="000000"/>
                </a:solidFill>
                <a:effectLst/>
                <a:uLnTx/>
                <a:uFillTx/>
                <a:latin typeface="Arial" pitchFamily="34" charset="0"/>
                <a:ea typeface="+mn-ea"/>
                <a:cs typeface="Arial" pitchFamily="34" charset="0"/>
              </a:rPr>
              <a:t>sets the equations up for use in an Excel table. </a:t>
            </a:r>
            <a:r>
              <a:rPr kumimoji="0" lang="de-DE"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Download from:</a:t>
            </a: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sz="1200" b="0" i="0" u="sng" strike="noStrike" kern="1200" cap="none" spc="0" normalizeH="0" baseline="0" noProof="1">
                <a:ln>
                  <a:noFill/>
                </a:ln>
                <a:solidFill>
                  <a:srgbClr val="0000FF"/>
                </a:solidFill>
                <a:effectLst/>
                <a:uLnTx/>
                <a:uFillTx/>
                <a:latin typeface="Arial" pitchFamily="34" charset="0"/>
                <a:ea typeface="+mn-ea"/>
                <a:cs typeface="Arial" pitchFamily="34" charset="0"/>
                <a:hlinkClick r:id="rId2">
                  <a:extLst>
                    <a:ext uri="{A12FA001-AC4F-418D-AE19-62706E023703}">
                      <ahyp:hlinkClr xmlns:ahyp="http://schemas.microsoft.com/office/drawing/2018/hyperlinkcolor" val="tx"/>
                    </a:ext>
                  </a:extLst>
                </a:hlinkClick>
              </a:rPr>
              <a:t>http://library.ProfScholz.de</a:t>
            </a:r>
            <a:endParaRPr kumimoji="0" lang="de-DE" sz="1200" b="0" i="0" u="sng" strike="noStrike" kern="1200" cap="none" spc="0" normalizeH="0" baseline="0" noProof="1">
              <a:ln>
                <a:noFill/>
              </a:ln>
              <a:solidFill>
                <a:srgbClr val="0000FF"/>
              </a:solidFill>
              <a:effectLst/>
              <a:uLnTx/>
              <a:uFillTx/>
              <a:latin typeface="Arial" pitchFamily="34" charset="0"/>
              <a:ea typeface="+mn-ea"/>
              <a:cs typeface="Arial" pitchFamily="34" charset="0"/>
            </a:endParaRP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200" b="0" i="0" u="sng" strike="noStrike" kern="1200" cap="none" spc="0" normalizeH="0" baseline="0" noProof="1">
                <a:ln>
                  <a:noFill/>
                </a:ln>
                <a:solidFill>
                  <a:srgbClr val="0000FF"/>
                </a:solidFill>
                <a:effectLst/>
                <a:uLnTx/>
                <a:uFillTx/>
                <a:latin typeface="Arial" pitchFamily="34" charset="0"/>
                <a:ea typeface="+mn-ea"/>
                <a:cs typeface="Arial" pitchFamily="34" charset="0"/>
                <a:hlinkClick r:id="rId3">
                  <a:extLst>
                    <a:ext uri="{A12FA001-AC4F-418D-AE19-62706E023703}">
                      <ahyp:hlinkClr xmlns:ahyp="http://schemas.microsoft.com/office/drawing/2018/hyperlinkcolor" val="tx"/>
                    </a:ext>
                  </a:extLst>
                </a:hlinkClick>
              </a:rPr>
              <a:t>https://nbn-resolving.org/urn:nbn:de:gbv:18302-aero2013-07-12.019</a:t>
            </a:r>
            <a:endParaRPr kumimoji="0" lang="en-US" sz="1200" b="0" i="0" u="sng" strike="noStrike" kern="1200" cap="none" spc="0" normalizeH="0" baseline="0" noProof="1">
              <a:ln>
                <a:noFill/>
              </a:ln>
              <a:solidFill>
                <a:srgbClr val="0000FF"/>
              </a:solidFill>
              <a:effectLst/>
              <a:uLnTx/>
              <a:uFillTx/>
              <a:latin typeface="Arial" pitchFamily="34" charset="0"/>
              <a:ea typeface="+mn-ea"/>
              <a:cs typeface="Arial" pitchFamily="34" charset="0"/>
            </a:endParaRP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His work is referenced here as: </a:t>
            </a:r>
            <a:r>
              <a:rPr kumimoji="0" lang="en-US" sz="1200" b="1" i="0" u="none" strike="noStrike" kern="1200" cap="none" spc="0" normalizeH="0" baseline="0" noProof="1">
                <a:ln>
                  <a:noFill/>
                </a:ln>
                <a:solidFill>
                  <a:srgbClr val="000000"/>
                </a:solidFill>
                <a:effectLst/>
                <a:uLnTx/>
                <a:uFillTx/>
                <a:latin typeface="Arial" pitchFamily="34" charset="0"/>
                <a:ea typeface="+mn-ea"/>
                <a:cs typeface="Arial" pitchFamily="34" charset="0"/>
              </a:rPr>
              <a:t>Sanchez </a:t>
            </a:r>
            <a:r>
              <a:rPr kumimoji="0" lang="de-DE" sz="1200" b="1" i="0" u="none" strike="noStrike" kern="1200" cap="none" spc="0" normalizeH="0" baseline="0" noProof="1">
                <a:ln>
                  <a:noFill/>
                </a:ln>
                <a:solidFill>
                  <a:srgbClr val="000000"/>
                </a:solidFill>
                <a:effectLst/>
                <a:uLnTx/>
                <a:uFillTx/>
                <a:latin typeface="Arial" pitchFamily="34" charset="0"/>
                <a:ea typeface="+mn-ea"/>
                <a:cs typeface="Arial" pitchFamily="34" charset="0"/>
              </a:rPr>
              <a:t>2013</a:t>
            </a:r>
            <a:endParaRPr kumimoji="0" lang="en-US" sz="1200" b="1" i="0" u="none" strike="noStrike" kern="1200" cap="none" spc="0" normalizeH="0" baseline="0" noProof="1">
              <a:ln>
                <a:noFill/>
              </a:ln>
              <a:solidFill>
                <a:srgbClr val="000000"/>
              </a:solidFill>
              <a:effectLst/>
              <a:uLnTx/>
              <a:uFillTx/>
              <a:latin typeface="Arial" pitchFamily="34" charset="0"/>
              <a:ea typeface="+mn-ea"/>
              <a:cs typeface="Arial" pitchFamily="34" charset="0"/>
            </a:endParaRPr>
          </a:p>
        </p:txBody>
      </p:sp>
      <p:sp>
        <p:nvSpPr>
          <p:cNvPr id="2" name="Text Box 3">
            <a:extLst>
              <a:ext uri="{FF2B5EF4-FFF2-40B4-BE49-F238E27FC236}">
                <a16:creationId xmlns:a16="http://schemas.microsoft.com/office/drawing/2014/main" id="{BD06AB31-D792-B31E-B64F-D7C057958341}"/>
              </a:ext>
            </a:extLst>
          </p:cNvPr>
          <p:cNvSpPr txBox="1">
            <a:spLocks noChangeArrowheads="1"/>
          </p:cNvSpPr>
          <p:nvPr/>
        </p:nvSpPr>
        <p:spPr bwMode="auto">
          <a:xfrm>
            <a:off x="533400" y="869950"/>
            <a:ext cx="8081963" cy="265366"/>
          </a:xfrm>
          <a:prstGeom prst="rect">
            <a:avLst/>
          </a:prstGeom>
          <a:noFill/>
          <a:ln w="9525">
            <a:noFill/>
            <a:round/>
            <a:headEnd/>
            <a:tailEnd/>
          </a:ln>
        </p:spPr>
        <p:txBody>
          <a:bodyPr lIns="80280" tIns="39960" rIns="80280" bIns="39960">
            <a:spAutoFit/>
          </a:bodyPr>
          <a:lstStyle/>
          <a:p>
            <a:pPr marL="0" marR="0" lvl="0" indent="0" algn="l" defTabSz="449263" rtl="0" eaLnBrk="0" fontAlgn="base" latinLnBrk="0" hangingPunct="0">
              <a:lnSpc>
                <a:spcPct val="100000"/>
              </a:lnSpc>
              <a:spcBef>
                <a:spcPts val="7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Mass Estimation of Folding Wings</a:t>
            </a:r>
          </a:p>
        </p:txBody>
      </p:sp>
      <p:pic>
        <p:nvPicPr>
          <p:cNvPr id="6" name="Grafik 5">
            <a:extLst>
              <a:ext uri="{FF2B5EF4-FFF2-40B4-BE49-F238E27FC236}">
                <a16:creationId xmlns:a16="http://schemas.microsoft.com/office/drawing/2014/main" id="{0C18A46E-034C-8783-6D25-C3A9FEEE7883}"/>
              </a:ext>
            </a:extLst>
          </p:cNvPr>
          <p:cNvPicPr>
            <a:picLocks noChangeAspect="1"/>
          </p:cNvPicPr>
          <p:nvPr/>
        </p:nvPicPr>
        <p:blipFill>
          <a:blip r:embed="rId4"/>
          <a:stretch>
            <a:fillRect/>
          </a:stretch>
        </p:blipFill>
        <p:spPr>
          <a:xfrm>
            <a:off x="6591300" y="2792166"/>
            <a:ext cx="2376234" cy="3392734"/>
          </a:xfrm>
          <a:prstGeom prst="rect">
            <a:avLst/>
          </a:prstGeom>
          <a:ln>
            <a:solidFill>
              <a:schemeClr val="tx1"/>
            </a:solidFill>
          </a:ln>
        </p:spPr>
      </p:pic>
    </p:spTree>
    <p:extLst>
      <p:ext uri="{BB962C8B-B14F-4D97-AF65-F5344CB8AC3E}">
        <p14:creationId xmlns:p14="http://schemas.microsoft.com/office/powerpoint/2010/main" val="14002413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hlinkClick r:id="rId3"/>
            <a:extLst>
              <a:ext uri="{FF2B5EF4-FFF2-40B4-BE49-F238E27FC236}">
                <a16:creationId xmlns:a16="http://schemas.microsoft.com/office/drawing/2014/main" id="{2857802E-418F-C274-1997-44389F7F1436}"/>
              </a:ext>
            </a:extLst>
          </p:cNvPr>
          <p:cNvSpPr txBox="1">
            <a:spLocks noChangeArrowheads="1"/>
          </p:cNvSpPr>
          <p:nvPr/>
        </p:nvSpPr>
        <p:spPr bwMode="auto">
          <a:xfrm>
            <a:off x="588206" y="5671048"/>
            <a:ext cx="8372225" cy="615452"/>
          </a:xfrm>
          <a:prstGeom prst="rect">
            <a:avLst/>
          </a:prstGeom>
          <a:noFill/>
          <a:ln w="9525">
            <a:noFill/>
            <a:round/>
            <a:headEnd/>
            <a:tailEnd/>
          </a:ln>
        </p:spPr>
        <p:txBody>
          <a:bodyPr lIns="90000" tIns="46800" rIns="90000" bIns="46800"/>
          <a:lstStyle/>
          <a:p>
            <a:pPr algn="just">
              <a:lnSpc>
                <a:spcPct val="120000"/>
              </a:lnSpc>
            </a:pPr>
            <a:r>
              <a:rPr lang="en-US" sz="1400" b="1" dirty="0">
                <a:solidFill>
                  <a:srgbClr val="0000FF"/>
                </a:solidFill>
                <a:latin typeface="Arial" panose="020B0604020202020204" pitchFamily="34" charset="0"/>
                <a:cs typeface="Arial" panose="020B0604020202020204" pitchFamily="34" charset="0"/>
              </a:rPr>
              <a:t>Airports offer gates</a:t>
            </a:r>
            <a:r>
              <a:rPr lang="en-US" sz="1400" dirty="0">
                <a:solidFill>
                  <a:srgbClr val="000000"/>
                </a:solidFill>
                <a:latin typeface="Arial" panose="020B0604020202020204" pitchFamily="34" charset="0"/>
                <a:cs typeface="Arial" panose="020B0604020202020204" pitchFamily="34" charset="0"/>
              </a:rPr>
              <a:t> for aircraft with different size (wingspan and code letter) </a:t>
            </a:r>
            <a:r>
              <a:rPr lang="en-US" sz="1400" b="1" dirty="0">
                <a:solidFill>
                  <a:srgbClr val="0000FF"/>
                </a:solidFill>
                <a:latin typeface="Arial" panose="020B0604020202020204" pitchFamily="34" charset="0"/>
                <a:cs typeface="Arial" panose="020B0604020202020204" pitchFamily="34" charset="0"/>
              </a:rPr>
              <a:t>according to demand</a:t>
            </a:r>
            <a:r>
              <a:rPr lang="en-US" sz="1400" dirty="0">
                <a:solidFill>
                  <a:srgbClr val="000000"/>
                </a:solidFill>
                <a:latin typeface="Arial" panose="020B0604020202020204" pitchFamily="34" charset="0"/>
                <a:cs typeface="Arial" panose="020B0604020202020204" pitchFamily="34" charset="0"/>
              </a:rPr>
              <a:t>.</a:t>
            </a:r>
          </a:p>
          <a:p>
            <a:pPr algn="just">
              <a:lnSpc>
                <a:spcPct val="120000"/>
              </a:lnSpc>
            </a:pPr>
            <a:r>
              <a:rPr lang="en-US" sz="1400" dirty="0">
                <a:solidFill>
                  <a:srgbClr val="000000"/>
                </a:solidFill>
                <a:latin typeface="Arial" panose="020B0604020202020204" pitchFamily="34" charset="0"/>
                <a:cs typeface="Arial" panose="020B0604020202020204" pitchFamily="34" charset="0"/>
              </a:rPr>
              <a:t>Airport Charles de Gaulle, Terminal 2, Paris (Google Maps, </a:t>
            </a:r>
            <a:r>
              <a:rPr lang="en-US" sz="14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https://maps.app.goo.gl/m7iAjuBuob71wi6j9</a:t>
            </a:r>
            <a:r>
              <a:rPr lang="en-US" sz="1400" dirty="0">
                <a:solidFill>
                  <a:srgbClr val="000000"/>
                </a:solidFill>
                <a:latin typeface="Arial" panose="020B0604020202020204" pitchFamily="34" charset="0"/>
                <a:cs typeface="Arial" panose="020B0604020202020204" pitchFamily="34" charset="0"/>
              </a:rPr>
              <a:t>)</a:t>
            </a:r>
          </a:p>
        </p:txBody>
      </p:sp>
      <p:sp>
        <p:nvSpPr>
          <p:cNvPr id="8" name="Rectangle 11">
            <a:extLst>
              <a:ext uri="{FF2B5EF4-FFF2-40B4-BE49-F238E27FC236}">
                <a16:creationId xmlns:a16="http://schemas.microsoft.com/office/drawing/2014/main" id="{DA6ED018-56B4-DECF-DBB9-60FC69609A0C}"/>
              </a:ext>
            </a:extLst>
          </p:cNvPr>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en-US" sz="2000" b="1" kern="0" dirty="0">
                <a:solidFill>
                  <a:srgbClr val="000000"/>
                </a:solidFill>
                <a:latin typeface="Arial" pitchFamily="34" charset="0"/>
                <a:ea typeface="+mj-ea"/>
                <a:cs typeface="Arial" pitchFamily="34" charset="0"/>
              </a:rPr>
              <a:t>Different Gates at Airports for Different Code Letters</a:t>
            </a:r>
          </a:p>
        </p:txBody>
      </p:sp>
      <p:sp>
        <p:nvSpPr>
          <p:cNvPr id="4" name="Text Box 7">
            <a:extLst>
              <a:ext uri="{FF2B5EF4-FFF2-40B4-BE49-F238E27FC236}">
                <a16:creationId xmlns:a16="http://schemas.microsoft.com/office/drawing/2014/main" id="{20DBC106-D464-E6B6-4C09-335F8F47B370}"/>
              </a:ext>
            </a:extLst>
          </p:cNvPr>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marL="358775" marR="0" lvl="2" indent="-358775" defTabSz="914400" rtl="0" eaLnBrk="0" fontAlgn="base" latinLnBrk="0" hangingPunct="0">
              <a:lnSpc>
                <a:spcPct val="100000"/>
              </a:lnSpc>
              <a:spcBef>
                <a:spcPts val="4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200" b="1" i="0" u="none" strike="noStrike" kern="1200" cap="none" spc="0" normalizeH="0" baseline="0" dirty="0">
                <a:ln>
                  <a:noFill/>
                </a:ln>
                <a:solidFill>
                  <a:srgbClr val="000000"/>
                </a:solidFill>
                <a:effectLst/>
                <a:uLnTx/>
                <a:uFillTx/>
                <a:latin typeface="Arial" pitchFamily="34" charset="0"/>
                <a:ea typeface="+mn-ea"/>
                <a:cs typeface="Arial" pitchFamily="34" charset="0"/>
              </a:rPr>
              <a:t>Airport Considerations</a:t>
            </a:r>
          </a:p>
        </p:txBody>
      </p:sp>
      <p:pic>
        <p:nvPicPr>
          <p:cNvPr id="5" name="Grafik 4">
            <a:extLst>
              <a:ext uri="{FF2B5EF4-FFF2-40B4-BE49-F238E27FC236}">
                <a16:creationId xmlns:a16="http://schemas.microsoft.com/office/drawing/2014/main" id="{6FEBEA11-BF62-B2AD-7F17-1300E11E3938}"/>
              </a:ext>
            </a:extLst>
          </p:cNvPr>
          <p:cNvPicPr>
            <a:picLocks noChangeAspect="1"/>
          </p:cNvPicPr>
          <p:nvPr/>
        </p:nvPicPr>
        <p:blipFill>
          <a:blip r:embed="rId4"/>
          <a:stretch>
            <a:fillRect/>
          </a:stretch>
        </p:blipFill>
        <p:spPr>
          <a:xfrm>
            <a:off x="639007" y="1766889"/>
            <a:ext cx="6206293" cy="3887610"/>
          </a:xfrm>
          <a:prstGeom prst="rect">
            <a:avLst/>
          </a:prstGeom>
        </p:spPr>
      </p:pic>
    </p:spTree>
    <p:extLst>
      <p:ext uri="{BB962C8B-B14F-4D97-AF65-F5344CB8AC3E}">
        <p14:creationId xmlns:p14="http://schemas.microsoft.com/office/powerpoint/2010/main" val="241831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2857802E-418F-C274-1997-44389F7F1436}"/>
              </a:ext>
            </a:extLst>
          </p:cNvPr>
          <p:cNvSpPr txBox="1">
            <a:spLocks noChangeArrowheads="1"/>
          </p:cNvSpPr>
          <p:nvPr/>
        </p:nvSpPr>
        <p:spPr bwMode="auto">
          <a:xfrm>
            <a:off x="588206" y="5912348"/>
            <a:ext cx="8372225" cy="425174"/>
          </a:xfrm>
          <a:prstGeom prst="rect">
            <a:avLst/>
          </a:prstGeom>
          <a:noFill/>
          <a:ln w="9525">
            <a:noFill/>
            <a:round/>
            <a:headEnd/>
            <a:tailEnd/>
          </a:ln>
        </p:spPr>
        <p:txBody>
          <a:bodyPr lIns="90000" tIns="46800" rIns="90000" bIns="46800"/>
          <a:lstStyle/>
          <a:p>
            <a:pPr algn="just">
              <a:lnSpc>
                <a:spcPct val="120000"/>
              </a:lnSpc>
            </a:pPr>
            <a:r>
              <a:rPr lang="en-US" sz="1400" dirty="0">
                <a:solidFill>
                  <a:srgbClr val="000000"/>
                </a:solidFill>
                <a:latin typeface="Arial" panose="020B0604020202020204" pitchFamily="34" charset="0"/>
                <a:cs typeface="Arial" panose="020B0604020202020204" pitchFamily="34" charset="0"/>
              </a:rPr>
              <a:t>Impression of aircraft with folding wing at airport (Scholz)</a:t>
            </a:r>
          </a:p>
        </p:txBody>
      </p:sp>
      <p:sp>
        <p:nvSpPr>
          <p:cNvPr id="8" name="Rectangle 11">
            <a:extLst>
              <a:ext uri="{FF2B5EF4-FFF2-40B4-BE49-F238E27FC236}">
                <a16:creationId xmlns:a16="http://schemas.microsoft.com/office/drawing/2014/main" id="{DA6ED018-56B4-DECF-DBB9-60FC69609A0C}"/>
              </a:ext>
            </a:extLst>
          </p:cNvPr>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en-US" sz="2000" b="1" kern="0" dirty="0">
                <a:solidFill>
                  <a:srgbClr val="000000"/>
                </a:solidFill>
                <a:latin typeface="Arial" pitchFamily="34" charset="0"/>
                <a:ea typeface="+mj-ea"/>
                <a:cs typeface="Arial" pitchFamily="34" charset="0"/>
              </a:rPr>
              <a:t>Folding Wing at Airport</a:t>
            </a:r>
          </a:p>
        </p:txBody>
      </p:sp>
      <p:pic>
        <p:nvPicPr>
          <p:cNvPr id="3" name="Grafik 2">
            <a:extLst>
              <a:ext uri="{FF2B5EF4-FFF2-40B4-BE49-F238E27FC236}">
                <a16:creationId xmlns:a16="http://schemas.microsoft.com/office/drawing/2014/main" id="{3E7F0728-59D0-1AA4-2251-35ECF8CFED0B}"/>
              </a:ext>
            </a:extLst>
          </p:cNvPr>
          <p:cNvPicPr>
            <a:picLocks noChangeAspect="1"/>
          </p:cNvPicPr>
          <p:nvPr/>
        </p:nvPicPr>
        <p:blipFill>
          <a:blip r:embed="rId3"/>
          <a:stretch>
            <a:fillRect/>
          </a:stretch>
        </p:blipFill>
        <p:spPr>
          <a:xfrm>
            <a:off x="588206" y="1740738"/>
            <a:ext cx="7744452" cy="4171609"/>
          </a:xfrm>
          <a:prstGeom prst="rect">
            <a:avLst/>
          </a:prstGeom>
        </p:spPr>
      </p:pic>
      <p:sp>
        <p:nvSpPr>
          <p:cNvPr id="4" name="Text Box 7">
            <a:extLst>
              <a:ext uri="{FF2B5EF4-FFF2-40B4-BE49-F238E27FC236}">
                <a16:creationId xmlns:a16="http://schemas.microsoft.com/office/drawing/2014/main" id="{20DBC106-D464-E6B6-4C09-335F8F47B370}"/>
              </a:ext>
            </a:extLst>
          </p:cNvPr>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marL="358775" marR="0" lvl="2" indent="-358775" defTabSz="914400" rtl="0" eaLnBrk="0" fontAlgn="base" latinLnBrk="0" hangingPunct="0">
              <a:lnSpc>
                <a:spcPct val="100000"/>
              </a:lnSpc>
              <a:spcBef>
                <a:spcPts val="4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200" b="1" i="0" u="none" strike="noStrike" kern="1200" cap="none" spc="0" normalizeH="0" baseline="0" dirty="0">
                <a:ln>
                  <a:noFill/>
                </a:ln>
                <a:solidFill>
                  <a:srgbClr val="000000"/>
                </a:solidFill>
                <a:effectLst/>
                <a:uLnTx/>
                <a:uFillTx/>
                <a:latin typeface="Arial" pitchFamily="34" charset="0"/>
                <a:ea typeface="+mn-ea"/>
                <a:cs typeface="Arial" pitchFamily="34" charset="0"/>
              </a:rPr>
              <a:t>Airport Considerations</a:t>
            </a:r>
          </a:p>
        </p:txBody>
      </p:sp>
    </p:spTree>
    <p:extLst>
      <p:ext uri="{BB962C8B-B14F-4D97-AF65-F5344CB8AC3E}">
        <p14:creationId xmlns:p14="http://schemas.microsoft.com/office/powerpoint/2010/main" val="2869131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4294967295"/>
          </p:nvPr>
        </p:nvSpPr>
        <p:spPr>
          <a:xfrm>
            <a:off x="1547812" y="2151817"/>
            <a:ext cx="7200899" cy="1031875"/>
          </a:xfrm>
          <a:prstGeom prst="rect">
            <a:avLst/>
          </a:prstGeom>
        </p:spPr>
        <p:txBody>
          <a:bodyPr/>
          <a:lstStyle/>
          <a:p>
            <a:pPr marL="341313" indent="-341313" algn="ctr" eaLnBrk="1" hangingPunct="1">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de-DE" sz="2000" dirty="0"/>
              <a:t>info@ProfScholz.de</a:t>
            </a:r>
          </a:p>
          <a:p>
            <a:pPr marL="341313" indent="-341313" algn="ctr" eaLnBrk="1" hangingPunct="1">
              <a:buClrTx/>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de-DE" sz="1000" dirty="0"/>
              <a:t>  </a:t>
            </a:r>
          </a:p>
          <a:p>
            <a:pPr marL="341313" indent="-341313" algn="ctr"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nl-BE" sz="2000" u="sng" dirty="0">
                <a:solidFill>
                  <a:srgbClr val="0000FF"/>
                </a:solidFill>
                <a:hlinkClick r:id="rId3">
                  <a:extLst>
                    <a:ext uri="{A12FA001-AC4F-418D-AE19-62706E023703}">
                      <ahyp:hlinkClr xmlns:ahyp="http://schemas.microsoft.com/office/drawing/2018/hyperlinkcolor" val="tx"/>
                    </a:ext>
                  </a:extLst>
                </a:hlinkClick>
              </a:rPr>
              <a:t>http://mass.</a:t>
            </a:r>
            <a:r>
              <a:rPr lang="de-DE" sz="2000" u="sng" dirty="0">
                <a:solidFill>
                  <a:srgbClr val="0000FF"/>
                </a:solidFill>
                <a:hlinkClick r:id="rId3">
                  <a:extLst>
                    <a:ext uri="{A12FA001-AC4F-418D-AE19-62706E023703}">
                      <ahyp:hlinkClr xmlns:ahyp="http://schemas.microsoft.com/office/drawing/2018/hyperlinkcolor" val="tx"/>
                    </a:ext>
                  </a:extLst>
                </a:hlinkClick>
              </a:rPr>
              <a:t>ProfScholz.de</a:t>
            </a:r>
            <a:r>
              <a:rPr lang="de-DE" sz="2000" dirty="0"/>
              <a:t>  and  </a:t>
            </a:r>
            <a:r>
              <a:rPr lang="de-DE" sz="2000" u="sng" dirty="0">
                <a:solidFill>
                  <a:srgbClr val="0000FF"/>
                </a:solidFill>
              </a:rPr>
              <a:t>http://library.ProfScholz.de</a:t>
            </a:r>
          </a:p>
        </p:txBody>
      </p:sp>
      <p:sp>
        <p:nvSpPr>
          <p:cNvPr id="2" name="Titel 1">
            <a:extLst>
              <a:ext uri="{FF2B5EF4-FFF2-40B4-BE49-F238E27FC236}">
                <a16:creationId xmlns:a16="http://schemas.microsoft.com/office/drawing/2014/main" id="{3F5971A4-CCEC-4A43-B71D-72939F35ADEB}"/>
              </a:ext>
            </a:extLst>
          </p:cNvPr>
          <p:cNvSpPr txBox="1">
            <a:spLocks/>
          </p:cNvSpPr>
          <p:nvPr/>
        </p:nvSpPr>
        <p:spPr>
          <a:xfrm>
            <a:off x="523875" y="1483172"/>
            <a:ext cx="8224837" cy="446087"/>
          </a:xfrm>
          <a:prstGeom prst="rect">
            <a:avLst/>
          </a:prstGeom>
        </p:spPr>
        <p:txBody>
          <a:bodyPr/>
          <a:lstStyle>
            <a:lvl1pPr algn="l" defTabSz="449263" rtl="0" eaLnBrk="0" fontAlgn="base" hangingPunct="0">
              <a:spcBef>
                <a:spcPct val="0"/>
              </a:spcBef>
              <a:spcAft>
                <a:spcPct val="0"/>
              </a:spcAft>
              <a:buClr>
                <a:srgbClr val="000000"/>
              </a:buClr>
              <a:buSzPct val="100000"/>
              <a:buFont typeface="Times New Roman" pitchFamily="18" charset="0"/>
              <a:defRPr sz="1600" b="1">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8" charset="0"/>
              <a:defRPr sz="1600" b="1">
                <a:solidFill>
                  <a:srgbClr val="000000"/>
                </a:solidFill>
                <a:latin typeface="Arial" charset="0"/>
              </a:defRPr>
            </a:lvl2pPr>
            <a:lvl3pPr algn="l" defTabSz="449263" rtl="0" eaLnBrk="0" fontAlgn="base" hangingPunct="0">
              <a:spcBef>
                <a:spcPct val="0"/>
              </a:spcBef>
              <a:spcAft>
                <a:spcPct val="0"/>
              </a:spcAft>
              <a:buClr>
                <a:srgbClr val="000000"/>
              </a:buClr>
              <a:buSzPct val="100000"/>
              <a:buFont typeface="Times New Roman" pitchFamily="18" charset="0"/>
              <a:defRPr sz="1600" b="1">
                <a:solidFill>
                  <a:srgbClr val="000000"/>
                </a:solidFill>
                <a:latin typeface="Arial" charset="0"/>
              </a:defRPr>
            </a:lvl3pPr>
            <a:lvl4pPr algn="l" defTabSz="449263" rtl="0" eaLnBrk="0" fontAlgn="base" hangingPunct="0">
              <a:spcBef>
                <a:spcPct val="0"/>
              </a:spcBef>
              <a:spcAft>
                <a:spcPct val="0"/>
              </a:spcAft>
              <a:buClr>
                <a:srgbClr val="000000"/>
              </a:buClr>
              <a:buSzPct val="100000"/>
              <a:buFont typeface="Times New Roman" pitchFamily="18" charset="0"/>
              <a:defRPr sz="1600" b="1">
                <a:solidFill>
                  <a:srgbClr val="000000"/>
                </a:solidFill>
                <a:latin typeface="Arial" charset="0"/>
              </a:defRPr>
            </a:lvl4pPr>
            <a:lvl5pPr algn="l" defTabSz="449263" rtl="0" eaLnBrk="0" fontAlgn="base" hangingPunct="0">
              <a:spcBef>
                <a:spcPct val="0"/>
              </a:spcBef>
              <a:spcAft>
                <a:spcPct val="0"/>
              </a:spcAft>
              <a:buClr>
                <a:srgbClr val="000000"/>
              </a:buClr>
              <a:buSzPct val="100000"/>
              <a:buFont typeface="Times New Roman" pitchFamily="18" charset="0"/>
              <a:defRPr sz="1600" b="1">
                <a:solidFill>
                  <a:srgbClr val="000000"/>
                </a:solidFill>
                <a:latin typeface="Arial" charset="0"/>
              </a:defRPr>
            </a:lvl5pPr>
            <a:lvl6pPr marL="2514600" indent="-228600" algn="l" defTabSz="449263" rtl="0" fontAlgn="base">
              <a:spcBef>
                <a:spcPct val="0"/>
              </a:spcBef>
              <a:spcAft>
                <a:spcPct val="0"/>
              </a:spcAft>
              <a:buClr>
                <a:srgbClr val="000000"/>
              </a:buClr>
              <a:buSzPct val="100000"/>
              <a:buFont typeface="Times New Roman" pitchFamily="18" charset="0"/>
              <a:defRPr sz="1600" b="1">
                <a:solidFill>
                  <a:srgbClr val="000000"/>
                </a:solidFill>
                <a:latin typeface="Arial" charset="0"/>
              </a:defRPr>
            </a:lvl6pPr>
            <a:lvl7pPr marL="2971800" indent="-228600" algn="l" defTabSz="449263" rtl="0" fontAlgn="base">
              <a:spcBef>
                <a:spcPct val="0"/>
              </a:spcBef>
              <a:spcAft>
                <a:spcPct val="0"/>
              </a:spcAft>
              <a:buClr>
                <a:srgbClr val="000000"/>
              </a:buClr>
              <a:buSzPct val="100000"/>
              <a:buFont typeface="Times New Roman" pitchFamily="18" charset="0"/>
              <a:defRPr sz="1600" b="1">
                <a:solidFill>
                  <a:srgbClr val="000000"/>
                </a:solidFill>
                <a:latin typeface="Arial" charset="0"/>
              </a:defRPr>
            </a:lvl7pPr>
            <a:lvl8pPr marL="3429000" indent="-228600" algn="l" defTabSz="449263" rtl="0" fontAlgn="base">
              <a:spcBef>
                <a:spcPct val="0"/>
              </a:spcBef>
              <a:spcAft>
                <a:spcPct val="0"/>
              </a:spcAft>
              <a:buClr>
                <a:srgbClr val="000000"/>
              </a:buClr>
              <a:buSzPct val="100000"/>
              <a:buFont typeface="Times New Roman" pitchFamily="18" charset="0"/>
              <a:defRPr sz="1600" b="1">
                <a:solidFill>
                  <a:srgbClr val="000000"/>
                </a:solidFill>
                <a:latin typeface="Arial" charset="0"/>
              </a:defRPr>
            </a:lvl8pPr>
            <a:lvl9pPr marL="3886200" indent="-228600" algn="l" defTabSz="449263" rtl="0" fontAlgn="base">
              <a:spcBef>
                <a:spcPct val="0"/>
              </a:spcBef>
              <a:spcAft>
                <a:spcPct val="0"/>
              </a:spcAft>
              <a:buClr>
                <a:srgbClr val="000000"/>
              </a:buClr>
              <a:buSzPct val="100000"/>
              <a:buFont typeface="Times New Roman" pitchFamily="18" charset="0"/>
              <a:defRPr sz="1600" b="1">
                <a:solidFill>
                  <a:srgbClr val="000000"/>
                </a:solidFill>
                <a:latin typeface="Arial" charset="0"/>
              </a:defRPr>
            </a:lvl9pPr>
          </a:lstStyle>
          <a:p>
            <a:r>
              <a:rPr lang="nl-BE" sz="2000" kern="0" dirty="0">
                <a:latin typeface="Arial" pitchFamily="34" charset="0"/>
                <a:cs typeface="Arial" pitchFamily="34" charset="0"/>
              </a:rPr>
              <a:t>Contact</a:t>
            </a:r>
          </a:p>
        </p:txBody>
      </p:sp>
      <p:grpSp>
        <p:nvGrpSpPr>
          <p:cNvPr id="3" name="Gruppieren 8"/>
          <p:cNvGrpSpPr/>
          <p:nvPr/>
        </p:nvGrpSpPr>
        <p:grpSpPr>
          <a:xfrm>
            <a:off x="523875" y="3878188"/>
            <a:ext cx="8229600" cy="2233864"/>
            <a:chOff x="457200" y="3194052"/>
            <a:chExt cx="8229600" cy="1546344"/>
          </a:xfrm>
        </p:grpSpPr>
        <p:sp>
          <p:nvSpPr>
            <p:cNvPr id="7" name="Rectangle 2"/>
            <p:cNvSpPr txBox="1">
              <a:spLocks noChangeArrowheads="1"/>
            </p:cNvSpPr>
            <p:nvPr/>
          </p:nvSpPr>
          <p:spPr bwMode="auto">
            <a:xfrm>
              <a:off x="457200" y="3194052"/>
              <a:ext cx="8229600" cy="1546344"/>
            </a:xfrm>
            <a:prstGeom prst="rect">
              <a:avLst/>
            </a:prstGeom>
            <a:noFill/>
            <a:ln w="6350">
              <a:solidFill>
                <a:schemeClr val="tx1"/>
              </a:solidFill>
              <a:round/>
              <a:headEnd/>
              <a:tailEnd/>
            </a:ln>
          </p:spPr>
          <p:txBody>
            <a:bodyPr lIns="90000" tIns="46800" rIns="90000" bIns="46800"/>
            <a:lstStyle>
              <a:defPPr>
                <a:defRPr lang="en-GB"/>
              </a:defPPr>
              <a:lvl1pPr algn="l" defTabSz="449263" rtl="0" fontAlgn="base">
                <a:spcBef>
                  <a:spcPct val="0"/>
                </a:spcBef>
                <a:spcAft>
                  <a:spcPct val="0"/>
                </a:spcAft>
                <a:defRPr sz="2400" kern="1200">
                  <a:solidFill>
                    <a:schemeClr val="bg1"/>
                  </a:solidFill>
                  <a:latin typeface="Arial" pitchFamily="34" charset="0"/>
                  <a:ea typeface="+mn-ea"/>
                  <a:cs typeface="Arial" pitchFamily="34" charset="0"/>
                </a:defRPr>
              </a:lvl1pPr>
              <a:lvl2pPr marL="742950" indent="-285750" algn="l" defTabSz="449263" rtl="0" fontAlgn="base">
                <a:spcBef>
                  <a:spcPct val="0"/>
                </a:spcBef>
                <a:spcAft>
                  <a:spcPct val="0"/>
                </a:spcAft>
                <a:defRPr sz="2400" kern="1200">
                  <a:solidFill>
                    <a:schemeClr val="bg1"/>
                  </a:solidFill>
                  <a:latin typeface="Arial" pitchFamily="34" charset="0"/>
                  <a:ea typeface="+mn-ea"/>
                  <a:cs typeface="Arial" pitchFamily="34" charset="0"/>
                </a:defRPr>
              </a:lvl2pPr>
              <a:lvl3pPr marL="1143000" indent="-228600" algn="l" defTabSz="449263" rtl="0" fontAlgn="base">
                <a:spcBef>
                  <a:spcPct val="0"/>
                </a:spcBef>
                <a:spcAft>
                  <a:spcPct val="0"/>
                </a:spcAft>
                <a:defRPr sz="2400" kern="1200">
                  <a:solidFill>
                    <a:schemeClr val="bg1"/>
                  </a:solidFill>
                  <a:latin typeface="Arial" pitchFamily="34" charset="0"/>
                  <a:ea typeface="+mn-ea"/>
                  <a:cs typeface="Arial" pitchFamily="34" charset="0"/>
                </a:defRPr>
              </a:lvl3pPr>
              <a:lvl4pPr marL="1600200" indent="-228600" algn="l" defTabSz="449263" rtl="0" fontAlgn="base">
                <a:spcBef>
                  <a:spcPct val="0"/>
                </a:spcBef>
                <a:spcAft>
                  <a:spcPct val="0"/>
                </a:spcAft>
                <a:defRPr sz="2400" kern="1200">
                  <a:solidFill>
                    <a:schemeClr val="bg1"/>
                  </a:solidFill>
                  <a:latin typeface="Arial" pitchFamily="34" charset="0"/>
                  <a:ea typeface="+mn-ea"/>
                  <a:cs typeface="Arial" pitchFamily="34" charset="0"/>
                </a:defRPr>
              </a:lvl4pPr>
              <a:lvl5pPr marL="2057400" indent="-228600" algn="l" defTabSz="449263" rtl="0" fontAlgn="base">
                <a:spcBef>
                  <a:spcPct val="0"/>
                </a:spcBef>
                <a:spcAft>
                  <a:spcPct val="0"/>
                </a:spcAft>
                <a:defRPr sz="2400" kern="1200">
                  <a:solidFill>
                    <a:schemeClr val="bg1"/>
                  </a:solidFill>
                  <a:latin typeface="Arial" pitchFamily="34" charset="0"/>
                  <a:ea typeface="+mn-ea"/>
                  <a:cs typeface="Arial" pitchFamily="34" charset="0"/>
                </a:defRPr>
              </a:lvl5pPr>
              <a:lvl6pPr marL="2286000" algn="l" defTabSz="914400" rtl="0" eaLnBrk="1" latinLnBrk="0" hangingPunct="1">
                <a:defRPr sz="2400" kern="1200">
                  <a:solidFill>
                    <a:schemeClr val="bg1"/>
                  </a:solidFill>
                  <a:latin typeface="Arial" pitchFamily="34" charset="0"/>
                  <a:ea typeface="+mn-ea"/>
                  <a:cs typeface="Arial" pitchFamily="34" charset="0"/>
                </a:defRPr>
              </a:lvl6pPr>
              <a:lvl7pPr marL="2743200" algn="l" defTabSz="914400" rtl="0" eaLnBrk="1" latinLnBrk="0" hangingPunct="1">
                <a:defRPr sz="2400" kern="1200">
                  <a:solidFill>
                    <a:schemeClr val="bg1"/>
                  </a:solidFill>
                  <a:latin typeface="Arial" pitchFamily="34" charset="0"/>
                  <a:ea typeface="+mn-ea"/>
                  <a:cs typeface="Arial" pitchFamily="34" charset="0"/>
                </a:defRPr>
              </a:lvl7pPr>
              <a:lvl8pPr marL="3200400" algn="l" defTabSz="914400" rtl="0" eaLnBrk="1" latinLnBrk="0" hangingPunct="1">
                <a:defRPr sz="2400" kern="1200">
                  <a:solidFill>
                    <a:schemeClr val="bg1"/>
                  </a:solidFill>
                  <a:latin typeface="Arial" pitchFamily="34" charset="0"/>
                  <a:ea typeface="+mn-ea"/>
                  <a:cs typeface="Arial" pitchFamily="34" charset="0"/>
                </a:defRPr>
              </a:lvl8pPr>
              <a:lvl9pPr marL="3657600" algn="l" defTabSz="914400" rtl="0" eaLnBrk="1" latinLnBrk="0" hangingPunct="1">
                <a:defRPr sz="2400" kern="1200">
                  <a:solidFill>
                    <a:schemeClr val="bg1"/>
                  </a:solidFill>
                  <a:latin typeface="Arial" pitchFamily="34" charset="0"/>
                  <a:ea typeface="+mn-ea"/>
                  <a:cs typeface="Arial" pitchFamily="34" charset="0"/>
                </a:defRPr>
              </a:lvl9pPr>
            </a:lstStyle>
            <a:p>
              <a:r>
                <a:rPr lang="en-US" sz="1200" b="1" noProof="1">
                  <a:solidFill>
                    <a:srgbClr val="000000"/>
                  </a:solidFill>
                </a:rPr>
                <a:t>Quote this document:</a:t>
              </a:r>
            </a:p>
            <a:p>
              <a:endParaRPr lang="en-US" sz="1200" b="1" noProof="1">
                <a:solidFill>
                  <a:srgbClr val="000000"/>
                </a:solidFill>
              </a:endParaRPr>
            </a:p>
            <a:p>
              <a:r>
                <a:rPr lang="en-US" sz="1200" noProof="1">
                  <a:solidFill>
                    <a:srgbClr val="000000"/>
                  </a:solidFill>
                </a:rPr>
                <a:t>SCHOLZ, Dieter, 2024. Mass Estimation of Folding Wings. In: </a:t>
              </a:r>
              <a:r>
                <a:rPr lang="en-US" sz="1200" i="1" noProof="1">
                  <a:solidFill>
                    <a:srgbClr val="000000"/>
                  </a:solidFill>
                </a:rPr>
                <a:t>Society of Allied Weight Engineers (SAWE), 83rd</a:t>
              </a:r>
            </a:p>
            <a:p>
              <a:r>
                <a:rPr lang="en-US" sz="1200" i="1" noProof="1">
                  <a:solidFill>
                    <a:srgbClr val="000000"/>
                  </a:solidFill>
                </a:rPr>
                <a:t>International Conference on Mass Properties Engineering</a:t>
              </a:r>
              <a:r>
                <a:rPr lang="en-US" sz="1200" noProof="1">
                  <a:solidFill>
                    <a:srgbClr val="000000"/>
                  </a:solidFill>
                </a:rPr>
                <a:t>. Online, 20-22 May 2024.</a:t>
              </a:r>
            </a:p>
            <a:p>
              <a:r>
                <a:rPr lang="en-US" sz="1200" noProof="1">
                  <a:solidFill>
                    <a:srgbClr val="000000"/>
                  </a:solidFill>
                </a:rPr>
                <a:t>Available from: </a:t>
              </a:r>
              <a:r>
                <a:rPr lang="en-US" sz="1200" u="sng" noProof="1">
                  <a:solidFill>
                    <a:srgbClr val="3333FF"/>
                  </a:solidFill>
                  <a:hlinkClick r:id="rId4"/>
                </a:rPr>
                <a:t>https://doi.org/10.48441/4427.1586</a:t>
              </a:r>
              <a:endParaRPr lang="en-US" sz="1200" u="sng" noProof="1">
                <a:solidFill>
                  <a:srgbClr val="3333FF"/>
                </a:solidFill>
              </a:endParaRPr>
            </a:p>
            <a:p>
              <a:endParaRPr lang="en-US" sz="1200" noProof="1">
                <a:solidFill>
                  <a:srgbClr val="000000"/>
                </a:solidFill>
              </a:endParaRPr>
            </a:p>
            <a:p>
              <a:r>
                <a:rPr lang="en-US" sz="1200" dirty="0">
                  <a:solidFill>
                    <a:srgbClr val="000000"/>
                  </a:solidFill>
                  <a:latin typeface="Arial" panose="020B0604020202020204" pitchFamily="34" charset="0"/>
                  <a:cs typeface="Arial" panose="020B0604020202020204" pitchFamily="34" charset="0"/>
                </a:rPr>
                <a:t>Evaluation of mass data from </a:t>
              </a:r>
              <a:r>
                <a:rPr kumimoji="0" lang="en-US"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Yarygina 2012b</a:t>
              </a:r>
              <a:r>
                <a:rPr lang="en-US" sz="1200" dirty="0">
                  <a:solidFill>
                    <a:srgbClr val="000000"/>
                  </a:solidFill>
                  <a:latin typeface="Arial" panose="020B0604020202020204" pitchFamily="34" charset="0"/>
                  <a:cs typeface="Arial" panose="020B0604020202020204" pitchFamily="34" charset="0"/>
                </a:rPr>
                <a:t>: </a:t>
              </a:r>
              <a:r>
                <a:rPr lang="en-US" sz="1200" dirty="0">
                  <a:solidFill>
                    <a:srgbClr val="0000FF"/>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https://doi.org/10.7910/DVN/T56NM9</a:t>
              </a:r>
              <a:r>
                <a:rPr lang="en-US" sz="1200" dirty="0">
                  <a:solidFill>
                    <a:srgbClr val="000000"/>
                  </a:solidFill>
                  <a:latin typeface="Arial" panose="020B0604020202020204" pitchFamily="34" charset="0"/>
                  <a:cs typeface="Arial" panose="020B0604020202020204" pitchFamily="34" charset="0"/>
                </a:rPr>
                <a:t> (Excel file)</a:t>
              </a:r>
            </a:p>
            <a:p>
              <a:r>
                <a:rPr lang="en-US" sz="1200" noProof="1">
                  <a:solidFill>
                    <a:srgbClr val="000000"/>
                  </a:solidFill>
                </a:rPr>
                <a:t> </a:t>
              </a:r>
            </a:p>
            <a:p>
              <a:endParaRPr lang="en-US" sz="1200" b="1" noProof="1">
                <a:solidFill>
                  <a:srgbClr val="000000"/>
                </a:solidFill>
              </a:endParaRPr>
            </a:p>
            <a:p>
              <a:endParaRPr lang="en-US" sz="1200" u="sng" dirty="0">
                <a:solidFill>
                  <a:srgbClr val="0000FF"/>
                </a:solidFill>
              </a:endParaRPr>
            </a:p>
            <a:p>
              <a:endParaRPr lang="en-US" sz="1200" noProof="1">
                <a:solidFill>
                  <a:srgbClr val="000000"/>
                </a:solidFill>
              </a:endParaRPr>
            </a:p>
            <a:p>
              <a:r>
                <a:rPr lang="en-US" sz="1200" noProof="1">
                  <a:solidFill>
                    <a:srgbClr val="000000"/>
                  </a:solidFill>
                  <a:sym typeface="Symbol"/>
                </a:rPr>
                <a:t> </a:t>
              </a:r>
              <a:r>
                <a:rPr lang="en-US" sz="1200" noProof="1">
                  <a:solidFill>
                    <a:srgbClr val="000000"/>
                  </a:solidFill>
                </a:rPr>
                <a:t>Copyright by Author, CC BY-NC-SA, </a:t>
              </a:r>
              <a:r>
                <a:rPr lang="en-US" sz="1200" u="sng" noProof="1">
                  <a:solidFill>
                    <a:srgbClr val="0000FF"/>
                  </a:solidFill>
                  <a:hlinkClick r:id="rId6">
                    <a:extLst>
                      <a:ext uri="{A12FA001-AC4F-418D-AE19-62706E023703}">
                        <ahyp:hlinkClr xmlns:ahyp="http://schemas.microsoft.com/office/drawing/2018/hyperlinkcolor" val="tx"/>
                      </a:ext>
                    </a:extLst>
                  </a:hlinkClick>
                </a:rPr>
                <a:t>https://creativecommons.org/licenses/by-nc-sa/4.0</a:t>
              </a:r>
              <a:endParaRPr lang="en-US" sz="1200" u="sng" noProof="1">
                <a:solidFill>
                  <a:srgbClr val="0000FF"/>
                </a:solidFill>
              </a:endParaRPr>
            </a:p>
            <a:p>
              <a:endParaRPr lang="en-US" sz="1200" noProof="1">
                <a:solidFill>
                  <a:srgbClr val="000000"/>
                </a:solidFill>
              </a:endParaRPr>
            </a:p>
            <a:p>
              <a:pPr algn="just"/>
              <a:endParaRPr lang="en-US" sz="1200" noProof="1">
                <a:solidFill>
                  <a:srgbClr val="000000"/>
                </a:solidFill>
              </a:endParaRPr>
            </a:p>
            <a:p>
              <a:pPr algn="just"/>
              <a:endParaRPr lang="en-US" sz="1200" noProof="1">
                <a:solidFill>
                  <a:srgbClr val="000000"/>
                </a:solidFill>
              </a:endParaRPr>
            </a:p>
            <a:p>
              <a:pPr algn="just"/>
              <a:endParaRPr lang="en-US" sz="1200" noProof="1">
                <a:solidFill>
                  <a:srgbClr val="000000"/>
                </a:solidFill>
              </a:endParaRPr>
            </a:p>
            <a:p>
              <a:pPr algn="just"/>
              <a:endParaRPr lang="en-US" sz="1200" noProof="1">
                <a:solidFill>
                  <a:srgbClr val="000000"/>
                </a:solidFill>
              </a:endParaRPr>
            </a:p>
            <a:p>
              <a:pPr algn="just"/>
              <a:endParaRPr lang="en-US" sz="1200" noProof="1">
                <a:solidFill>
                  <a:srgbClr val="000000"/>
                </a:solidFill>
              </a:endParaRPr>
            </a:p>
            <a:p>
              <a:pPr algn="just"/>
              <a:endParaRPr lang="en-US" sz="1200" noProof="1">
                <a:solidFill>
                  <a:srgbClr val="000000"/>
                </a:solidFill>
              </a:endParaRPr>
            </a:p>
          </p:txBody>
        </p:sp>
        <p:pic>
          <p:nvPicPr>
            <p:cNvPr id="8" name="Picture 2"/>
            <p:cNvPicPr>
              <a:picLocks noChangeAspect="1" noChangeArrowheads="1"/>
            </p:cNvPicPr>
            <p:nvPr/>
          </p:nvPicPr>
          <p:blipFill>
            <a:blip r:embed="rId7" cstate="print"/>
            <a:srcRect/>
            <a:stretch>
              <a:fillRect/>
            </a:stretch>
          </p:blipFill>
          <p:spPr bwMode="auto">
            <a:xfrm>
              <a:off x="586037" y="4298312"/>
              <a:ext cx="1211035" cy="292620"/>
            </a:xfrm>
            <a:prstGeom prst="rect">
              <a:avLst/>
            </a:prstGeom>
            <a:noFill/>
            <a:ln w="6350">
              <a:solidFill>
                <a:schemeClr val="tx1"/>
              </a:solidFill>
              <a:miter lim="800000"/>
              <a:headEnd/>
              <a:tailEnd/>
            </a:ln>
          </p:spPr>
        </p:pic>
      </p:grpSp>
      <p:sp>
        <p:nvSpPr>
          <p:cNvPr id="5" name="Text Box 3">
            <a:extLst>
              <a:ext uri="{FF2B5EF4-FFF2-40B4-BE49-F238E27FC236}">
                <a16:creationId xmlns:a16="http://schemas.microsoft.com/office/drawing/2014/main" id="{DA7E61A8-F4C2-A9C0-7E22-972B911ECC26}"/>
              </a:ext>
            </a:extLst>
          </p:cNvPr>
          <p:cNvSpPr txBox="1">
            <a:spLocks noChangeArrowheads="1"/>
          </p:cNvSpPr>
          <p:nvPr/>
        </p:nvSpPr>
        <p:spPr bwMode="auto">
          <a:xfrm>
            <a:off x="545432" y="1014334"/>
            <a:ext cx="8081963" cy="265366"/>
          </a:xfrm>
          <a:prstGeom prst="rect">
            <a:avLst/>
          </a:prstGeom>
          <a:noFill/>
          <a:ln w="9525">
            <a:noFill/>
            <a:round/>
            <a:headEnd/>
            <a:tailEnd/>
          </a:ln>
        </p:spPr>
        <p:txBody>
          <a:bodyPr lIns="80280" tIns="39960" rIns="80280" bIns="39960">
            <a:spAutoFit/>
          </a:bodyPr>
          <a:lstStyle/>
          <a:p>
            <a:pPr marL="0" marR="0" lvl="0" indent="0" algn="l" defTabSz="449263" rtl="0" eaLnBrk="0" fontAlgn="base" latinLnBrk="0" hangingPunct="0">
              <a:lnSpc>
                <a:spcPct val="100000"/>
              </a:lnSpc>
              <a:spcBef>
                <a:spcPts val="7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Mass Estimation of Folding Wings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528637" y="1222761"/>
            <a:ext cx="8224837" cy="446087"/>
          </a:xfrm>
        </p:spPr>
        <p:txBody>
          <a:bodyPr/>
          <a:lstStyle/>
          <a:p>
            <a:pPr eaLnBrk="1" hangingPunct="1"/>
            <a:r>
              <a:rPr lang="de-DE" sz="2000" dirty="0" err="1"/>
              <a:t>Acknowledgment</a:t>
            </a:r>
            <a:r>
              <a:rPr lang="de-DE" sz="2000" dirty="0"/>
              <a:t> (2/3)</a:t>
            </a:r>
          </a:p>
        </p:txBody>
      </p:sp>
      <p:sp>
        <p:nvSpPr>
          <p:cNvPr id="9220" name="Rectangle 2"/>
          <p:cNvSpPr txBox="1">
            <a:spLocks noChangeArrowheads="1"/>
          </p:cNvSpPr>
          <p:nvPr/>
        </p:nvSpPr>
        <p:spPr bwMode="auto">
          <a:xfrm>
            <a:off x="519112" y="1774828"/>
            <a:ext cx="8110538" cy="4511672"/>
          </a:xfrm>
          <a:prstGeom prst="rect">
            <a:avLst/>
          </a:prstGeom>
          <a:noFill/>
          <a:ln w="9525">
            <a:noFill/>
            <a:round/>
            <a:headEnd/>
            <a:tailEnd/>
          </a:ln>
        </p:spPr>
        <p:txBody>
          <a:bodyPr lIns="90000" tIns="46800" rIns="90000" bIns="46800"/>
          <a:lstStyle/>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Publications of </a:t>
            </a:r>
            <a:r>
              <a:rPr kumimoji="0" lang="en-US" sz="1200" b="1" i="0" u="none" strike="noStrike" kern="1200" cap="none" spc="0" normalizeH="0" baseline="0" noProof="1">
                <a:ln>
                  <a:noFill/>
                </a:ln>
                <a:solidFill>
                  <a:srgbClr val="000000"/>
                </a:solidFill>
                <a:effectLst/>
                <a:uLnTx/>
                <a:uFillTx/>
                <a:latin typeface="Arial" pitchFamily="34" charset="0"/>
                <a:ea typeface="+mn-ea"/>
                <a:cs typeface="Arial" pitchFamily="34" charset="0"/>
              </a:rPr>
              <a:t>Maria Viktorovna Yarygina</a:t>
            </a:r>
            <a:r>
              <a:rPr kumimoji="0" lang="en-US" sz="1200" i="0" u="none" strike="noStrike" kern="1200" cap="none" spc="0" normalizeH="0" baseline="0" noProof="1">
                <a:ln>
                  <a:noFill/>
                </a:ln>
                <a:solidFill>
                  <a:srgbClr val="000000"/>
                </a:solidFill>
                <a:effectLst/>
                <a:uLnTx/>
                <a:uFillTx/>
                <a:latin typeface="Arial" pitchFamily="34" charset="0"/>
                <a:ea typeface="+mn-ea"/>
                <a:cs typeface="Arial" pitchFamily="34" charset="0"/>
              </a:rPr>
              <a:t> and </a:t>
            </a:r>
            <a:r>
              <a:rPr lang="en-US" sz="1200" b="1" noProof="1">
                <a:solidFill>
                  <a:srgbClr val="000000"/>
                </a:solidFill>
                <a:latin typeface="Arial" pitchFamily="34" charset="0"/>
                <a:cs typeface="Arial" pitchFamily="34" charset="0"/>
              </a:rPr>
              <a:t>Prof. Dr. Yuri Ivanovich Popov</a:t>
            </a:r>
            <a:endParaRPr kumimoji="0" lang="en-US" sz="1200" b="1" i="0" u="none" strike="noStrike" kern="1200" cap="none" spc="0" normalizeH="0" baseline="0" noProof="1">
              <a:ln>
                <a:noFill/>
              </a:ln>
              <a:solidFill>
                <a:srgbClr val="000000"/>
              </a:solidFill>
              <a:effectLst/>
              <a:uLnTx/>
              <a:uFillTx/>
              <a:latin typeface="Arial" pitchFamily="34" charset="0"/>
              <a:ea typeface="+mn-ea"/>
              <a:cs typeface="Arial" pitchFamily="34" charset="0"/>
            </a:endParaRP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600" b="0" i="0" u="none" strike="noStrike" kern="1200" cap="none" spc="0" normalizeH="0" baseline="0" noProof="1">
                <a:ln>
                  <a:noFill/>
                </a:ln>
                <a:solidFill>
                  <a:srgbClr val="000000"/>
                </a:solidFill>
                <a:effectLst/>
                <a:uLnTx/>
                <a:uFillTx/>
                <a:latin typeface="Arial" pitchFamily="34" charset="0"/>
                <a:ea typeface="+mn-ea"/>
                <a:cs typeface="Arial" pitchFamily="34" charset="0"/>
              </a:rPr>
              <a:t> </a:t>
            </a: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Yarygina M.V., 2011. The Effect of Wing Folding on Airplane Performance (</a:t>
            </a:r>
            <a:r>
              <a:rPr kumimoji="0" lang="az-Cyrl-AZ"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Влияние складывания крыла на</a:t>
            </a:r>
            <a:r>
              <a:rPr kumimoji="0" lang="de-DE"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 </a:t>
            </a:r>
            <a:r>
              <a:rPr kumimoji="0" lang="az-Cyrl-AZ"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характеристики самолёта)</a:t>
            </a:r>
            <a:r>
              <a:rPr kumimoji="0" lang="de-DE"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 A</a:t>
            </a:r>
            <a:r>
              <a:rPr kumimoji="0" lang="en-US"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bstract of a presentation at the 10th International Conference “Aviation and Space – 2011”, Moscow, MAI. 8-10 November 2011, pp. 44-45.</a:t>
            </a: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1250950" algn="l"/>
                <a:tab pos="2740025" algn="l"/>
                <a:tab pos="3654425" algn="l"/>
                <a:tab pos="4568825" algn="l"/>
                <a:tab pos="5483225" algn="l"/>
                <a:tab pos="6397625" algn="l"/>
                <a:tab pos="7312025" algn="l"/>
                <a:tab pos="8226425" algn="l"/>
                <a:tab pos="9140825" algn="l"/>
                <a:tab pos="10055225" algn="l"/>
              </a:tabLst>
              <a:defRPr/>
            </a:pPr>
            <a:r>
              <a:rPr kumimoji="0" lang="en-US"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Available from:	</a:t>
            </a:r>
            <a:r>
              <a:rPr kumimoji="0" lang="en-US" sz="1200" b="0" i="0" u="none" strike="noStrike" kern="1200" cap="none" spc="0" normalizeH="0" baseline="0" noProof="1">
                <a:ln>
                  <a:noFill/>
                </a:ln>
                <a:solidFill>
                  <a:srgbClr val="0000FF"/>
                </a:solidFill>
                <a:effectLst/>
                <a:uLnTx/>
                <a:uFillTx/>
                <a:latin typeface="Arial" pitchFamily="34" charset="0"/>
                <a:ea typeface="+mn-ea"/>
                <a:cs typeface="Arial" pitchFamily="34" charset="0"/>
                <a:hlinkClick r:id="rId2">
                  <a:extLst>
                    <a:ext uri="{A12FA001-AC4F-418D-AE19-62706E023703}">
                      <ahyp:hlinkClr xmlns:ahyp="http://schemas.microsoft.com/office/drawing/2018/hyperlinkcolor" val="tx"/>
                    </a:ext>
                  </a:extLst>
                </a:hlinkClick>
              </a:rPr>
              <a:t>https://mai.ru/upload/iblock/cb8/cb875c083d5050ac0d975fc2eb365107.pdf</a:t>
            </a:r>
            <a:endParaRPr kumimoji="0" lang="en-US" sz="1200" b="0" i="0" u="none" strike="noStrike" kern="1200" cap="none" spc="0" normalizeH="0" baseline="0" noProof="1">
              <a:ln>
                <a:noFill/>
              </a:ln>
              <a:solidFill>
                <a:srgbClr val="0000FF"/>
              </a:solidFill>
              <a:effectLst/>
              <a:uLnTx/>
              <a:uFillTx/>
              <a:latin typeface="Arial" pitchFamily="34" charset="0"/>
              <a:ea typeface="+mn-ea"/>
              <a:cs typeface="Arial" pitchFamily="34" charset="0"/>
            </a:endParaRP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01700" algn="l"/>
                <a:tab pos="1250950" algn="l"/>
                <a:tab pos="2740025" algn="l"/>
                <a:tab pos="3654425" algn="l"/>
                <a:tab pos="4568825" algn="l"/>
                <a:tab pos="5483225" algn="l"/>
                <a:tab pos="6397625" algn="l"/>
                <a:tab pos="7312025" algn="l"/>
                <a:tab pos="8226425" algn="l"/>
                <a:tab pos="9140825" algn="l"/>
                <a:tab pos="10055225" algn="l"/>
              </a:tabLst>
              <a:defRPr/>
            </a:pPr>
            <a:r>
              <a:rPr lang="en-US" sz="1200" noProof="1">
                <a:solidFill>
                  <a:srgbClr val="000000"/>
                </a:solidFill>
                <a:latin typeface="Arial" pitchFamily="34" charset="0"/>
                <a:cs typeface="Arial" pitchFamily="34" charset="0"/>
              </a:rPr>
              <a:t>Archived at:		</a:t>
            </a:r>
            <a:r>
              <a:rPr lang="en-US" sz="1200" noProof="1">
                <a:solidFill>
                  <a:srgbClr val="0000FF"/>
                </a:solidFill>
                <a:latin typeface="Arial" pitchFamily="34" charset="0"/>
                <a:cs typeface="Arial" pitchFamily="34" charset="0"/>
                <a:hlinkClick r:id="rId3">
                  <a:extLst>
                    <a:ext uri="{A12FA001-AC4F-418D-AE19-62706E023703}">
                      <ahyp:hlinkClr xmlns:ahyp="http://schemas.microsoft.com/office/drawing/2018/hyperlinkcolor" val="tx"/>
                    </a:ext>
                  </a:extLst>
                </a:hlinkClick>
              </a:rPr>
              <a:t>https://perma.cc/33RZ-MXQ9</a:t>
            </a:r>
            <a:endParaRPr kumimoji="0" lang="en-US" sz="1200" b="0" i="0" u="none" strike="noStrike" kern="1200" cap="none" spc="0" normalizeH="0" baseline="0" noProof="1">
              <a:ln>
                <a:noFill/>
              </a:ln>
              <a:solidFill>
                <a:srgbClr val="0000FF"/>
              </a:solidFill>
              <a:effectLst/>
              <a:uLnTx/>
              <a:uFillTx/>
              <a:latin typeface="Arial" pitchFamily="34" charset="0"/>
              <a:ea typeface="+mn-ea"/>
              <a:cs typeface="Arial" pitchFamily="34" charset="0"/>
            </a:endParaRP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600" b="0" i="0" u="none" strike="noStrike" kern="1200" cap="none" spc="0" normalizeH="0" baseline="0" noProof="1">
                <a:ln>
                  <a:noFill/>
                </a:ln>
                <a:solidFill>
                  <a:srgbClr val="000000"/>
                </a:solidFill>
                <a:effectLst/>
                <a:uLnTx/>
                <a:uFillTx/>
                <a:latin typeface="Arial" pitchFamily="34" charset="0"/>
                <a:ea typeface="+mn-ea"/>
                <a:cs typeface="Arial" pitchFamily="34" charset="0"/>
              </a:rPr>
              <a:t> </a:t>
            </a: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Popov Yu.I., Yarygina M.V., 2011. Methods for Weight Analysis of a Folding Wing of a Deck-Based Airplane. (</a:t>
            </a:r>
            <a:r>
              <a:rPr kumimoji="0" lang="az-Cyrl-AZ"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Методика весового</a:t>
            </a:r>
            <a:r>
              <a:rPr kumimoji="0" lang="de-DE"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 </a:t>
            </a:r>
            <a:r>
              <a:rPr kumimoji="0" lang="az-Cyrl-AZ"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анализа складного крыла самолета</a:t>
            </a:r>
            <a:r>
              <a:rPr kumimoji="0" lang="de-DE"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 </a:t>
            </a:r>
            <a:r>
              <a:rPr kumimoji="0" lang="az-Cyrl-AZ"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палубного базирования.) </a:t>
            </a:r>
            <a:r>
              <a:rPr kumimoji="0" lang="de-DE"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In: Online </a:t>
            </a:r>
            <a:r>
              <a:rPr kumimoji="0" lang="en-US"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journal     "Proceedings of MAI" (</a:t>
            </a:r>
            <a:r>
              <a:rPr kumimoji="0" lang="az-Cyrl-AZ"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Электронный журнал</a:t>
            </a:r>
            <a:r>
              <a:rPr kumimoji="0" lang="de-DE"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 </a:t>
            </a:r>
            <a:r>
              <a:rPr kumimoji="0" lang="az-Cyrl-AZ"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«Труды МАИ»</a:t>
            </a:r>
            <a:r>
              <a:rPr kumimoji="0" lang="de-DE"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 vol. </a:t>
            </a:r>
            <a:r>
              <a:rPr kumimoji="0" lang="az-Cyrl-AZ"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2011</a:t>
            </a:r>
            <a:r>
              <a:rPr kumimoji="0" lang="de-DE"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 no.</a:t>
            </a:r>
            <a:r>
              <a:rPr kumimoji="0" lang="az-Cyrl-AZ"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 </a:t>
            </a:r>
            <a:r>
              <a:rPr kumimoji="0" lang="en-US"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43 (</a:t>
            </a:r>
            <a:r>
              <a:rPr kumimoji="0" lang="az-Cyrl-AZ"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Выпуск</a:t>
            </a:r>
            <a:r>
              <a:rPr kumimoji="0" lang="de-DE"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 </a:t>
            </a:r>
            <a:r>
              <a:rPr kumimoji="0" lang="az-Cyrl-AZ"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 43)</a:t>
            </a:r>
            <a:r>
              <a:rPr kumimoji="0" lang="de-DE"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a:t>
            </a:r>
            <a:r>
              <a:rPr kumimoji="0" lang="az-Cyrl-AZ"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 23 </a:t>
            </a:r>
            <a:r>
              <a:rPr kumimoji="0" lang="en-US"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pages.</a:t>
            </a: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1250950" algn="l"/>
                <a:tab pos="1825625" algn="l"/>
                <a:tab pos="2740025" algn="l"/>
                <a:tab pos="3654425" algn="l"/>
                <a:tab pos="4568825" algn="l"/>
                <a:tab pos="5483225" algn="l"/>
                <a:tab pos="6397625" algn="l"/>
                <a:tab pos="7312025" algn="l"/>
                <a:tab pos="8226425" algn="l"/>
                <a:tab pos="9140825" algn="l"/>
                <a:tab pos="10055225" algn="l"/>
              </a:tabLst>
              <a:defRPr/>
            </a:pPr>
            <a:r>
              <a:rPr kumimoji="0" lang="en-US"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Available from:	</a:t>
            </a:r>
            <a:r>
              <a:rPr kumimoji="0" lang="en-US" sz="1200" b="0" i="0" u="none" strike="noStrike" kern="1200" cap="none" spc="0" normalizeH="0" baseline="0" noProof="1">
                <a:ln>
                  <a:noFill/>
                </a:ln>
                <a:solidFill>
                  <a:srgbClr val="0000FF"/>
                </a:solidFill>
                <a:effectLst/>
                <a:uLnTx/>
                <a:uFillTx/>
                <a:latin typeface="Arial" pitchFamily="34" charset="0"/>
                <a:ea typeface="+mn-ea"/>
                <a:cs typeface="Arial" pitchFamily="34" charset="0"/>
                <a:hlinkClick r:id="rId4">
                  <a:extLst>
                    <a:ext uri="{A12FA001-AC4F-418D-AE19-62706E023703}">
                      <ahyp:hlinkClr xmlns:ahyp="http://schemas.microsoft.com/office/drawing/2018/hyperlinkcolor" val="tx"/>
                    </a:ext>
                  </a:extLst>
                </a:hlinkClick>
              </a:rPr>
              <a:t>https://mai.ru/publications/index.php?ID=24860</a:t>
            </a:r>
            <a:endParaRPr kumimoji="0" lang="en-US" sz="1200" b="0" i="0" u="none" strike="noStrike" kern="1200" cap="none" spc="0" normalizeH="0" baseline="0" noProof="1">
              <a:ln>
                <a:noFill/>
              </a:ln>
              <a:solidFill>
                <a:srgbClr val="0000FF"/>
              </a:solidFill>
              <a:effectLst/>
              <a:uLnTx/>
              <a:uFillTx/>
              <a:latin typeface="Arial" pitchFamily="34" charset="0"/>
              <a:ea typeface="+mn-ea"/>
              <a:cs typeface="Arial" pitchFamily="34" charset="0"/>
            </a:endParaRP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1250950" algn="l"/>
                <a:tab pos="1825625" algn="l"/>
                <a:tab pos="2740025" algn="l"/>
                <a:tab pos="3654425" algn="l"/>
                <a:tab pos="4568825" algn="l"/>
                <a:tab pos="5483225" algn="l"/>
                <a:tab pos="6397625" algn="l"/>
                <a:tab pos="7312025" algn="l"/>
                <a:tab pos="8226425" algn="l"/>
                <a:tab pos="9140825" algn="l"/>
                <a:tab pos="10055225" algn="l"/>
              </a:tabLst>
              <a:defRPr/>
            </a:pPr>
            <a:r>
              <a:rPr lang="en-US" sz="1200" noProof="1">
                <a:solidFill>
                  <a:srgbClr val="000000"/>
                </a:solidFill>
                <a:latin typeface="Arial" pitchFamily="34" charset="0"/>
                <a:cs typeface="Arial" pitchFamily="34" charset="0"/>
              </a:rPr>
              <a:t>Archived at:	</a:t>
            </a:r>
            <a:r>
              <a:rPr lang="en-US" sz="1200" noProof="1">
                <a:solidFill>
                  <a:srgbClr val="0000FF"/>
                </a:solidFill>
                <a:latin typeface="Arial" pitchFamily="34" charset="0"/>
                <a:cs typeface="Arial" pitchFamily="34" charset="0"/>
                <a:hlinkClick r:id="rId5">
                  <a:extLst>
                    <a:ext uri="{A12FA001-AC4F-418D-AE19-62706E023703}">
                      <ahyp:hlinkClr xmlns:ahyp="http://schemas.microsoft.com/office/drawing/2018/hyperlinkcolor" val="tx"/>
                    </a:ext>
                  </a:extLst>
                </a:hlinkClick>
              </a:rPr>
              <a:t>https://perma.cc/HH5T-Q7M2</a:t>
            </a:r>
            <a:endParaRPr lang="en-US" sz="1200" noProof="1">
              <a:solidFill>
                <a:srgbClr val="0000FF"/>
              </a:solidFill>
              <a:latin typeface="Arial" pitchFamily="34" charset="0"/>
              <a:cs typeface="Arial" pitchFamily="34" charset="0"/>
            </a:endParaRP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1250950" algn="l"/>
                <a:tab pos="1825625" algn="l"/>
                <a:tab pos="2740025" algn="l"/>
                <a:tab pos="3654425" algn="l"/>
                <a:tab pos="4568825" algn="l"/>
                <a:tab pos="5483225" algn="l"/>
                <a:tab pos="6397625" algn="l"/>
                <a:tab pos="7312025" algn="l"/>
                <a:tab pos="8226425" algn="l"/>
                <a:tab pos="9140825" algn="l"/>
                <a:tab pos="10055225" algn="l"/>
              </a:tabLst>
              <a:defRPr/>
            </a:pPr>
            <a:r>
              <a:rPr kumimoji="0" lang="en-US" sz="600" b="0" i="0" u="none" strike="noStrike" kern="1200" cap="none" spc="0" normalizeH="0" baseline="0" noProof="1">
                <a:ln>
                  <a:noFill/>
                </a:ln>
                <a:solidFill>
                  <a:srgbClr val="000000"/>
                </a:solidFill>
                <a:effectLst/>
                <a:uLnTx/>
                <a:uFillTx/>
                <a:latin typeface="Arial" pitchFamily="34" charset="0"/>
                <a:ea typeface="+mn-ea"/>
                <a:cs typeface="Arial" pitchFamily="34" charset="0"/>
              </a:rPr>
              <a:t> </a:t>
            </a: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1250950" algn="l"/>
                <a:tab pos="1825625" algn="l"/>
                <a:tab pos="2740025" algn="l"/>
                <a:tab pos="3654425" algn="l"/>
                <a:tab pos="4568825" algn="l"/>
                <a:tab pos="5483225" algn="l"/>
                <a:tab pos="6397625" algn="l"/>
                <a:tab pos="7312025" algn="l"/>
                <a:tab pos="8226425" algn="l"/>
                <a:tab pos="9140825" algn="l"/>
                <a:tab pos="10055225" algn="l"/>
              </a:tabLst>
              <a:defRPr/>
            </a:pPr>
            <a:r>
              <a:rPr kumimoji="0" lang="en-US"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Yarygina M.V., Popov Yu.I., 2012a. Development of the Weight Formula for a Folding Wing (</a:t>
            </a:r>
            <a:r>
              <a:rPr kumimoji="0" lang="az-Cyrl-AZ"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Формирование весовой</a:t>
            </a:r>
            <a:r>
              <a:rPr kumimoji="0" lang="de-DE"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 </a:t>
            </a:r>
            <a:r>
              <a:rPr kumimoji="0" lang="az-Cyrl-AZ"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формулы</a:t>
            </a:r>
            <a:r>
              <a:rPr kumimoji="0" lang="de-DE"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 </a:t>
            </a:r>
            <a:r>
              <a:rPr kumimoji="0" lang="az-Cyrl-AZ"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складного крыла)</a:t>
            </a:r>
            <a:r>
              <a:rPr kumimoji="0" lang="de-DE"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 In: </a:t>
            </a:r>
            <a:r>
              <a:rPr kumimoji="0" lang="en-US"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Aviation Engineering News of Universities (</a:t>
            </a:r>
            <a:r>
              <a:rPr kumimoji="0" lang="az-Cyrl-AZ"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Авиационная техника.</a:t>
            </a:r>
            <a:r>
              <a:rPr kumimoji="0" lang="de-DE"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 </a:t>
            </a:r>
            <a:r>
              <a:rPr kumimoji="0" lang="az-Cyrl-AZ"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Известия высших учебных заведений)</a:t>
            </a:r>
            <a:r>
              <a:rPr kumimoji="0" lang="de-DE"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 vol. </a:t>
            </a:r>
            <a:r>
              <a:rPr kumimoji="0" lang="az-Cyrl-AZ"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2012. </a:t>
            </a:r>
            <a:r>
              <a:rPr kumimoji="0" lang="de-DE"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n</a:t>
            </a:r>
            <a:r>
              <a:rPr kumimoji="0" lang="en-US"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o 2, pp. 8-12.</a:t>
            </a: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1250950" algn="l"/>
                <a:tab pos="1825625" algn="l"/>
                <a:tab pos="2740025" algn="l"/>
                <a:tab pos="3654425" algn="l"/>
                <a:tab pos="4568825" algn="l"/>
                <a:tab pos="5483225" algn="l"/>
                <a:tab pos="6397625" algn="l"/>
                <a:tab pos="7312025" algn="l"/>
                <a:tab pos="8226425" algn="l"/>
                <a:tab pos="9140825" algn="l"/>
                <a:tab pos="10055225" algn="l"/>
              </a:tabLst>
              <a:defRPr/>
            </a:pPr>
            <a:r>
              <a:rPr lang="en-US" sz="1200" noProof="1">
                <a:solidFill>
                  <a:srgbClr val="000000"/>
                </a:solidFill>
                <a:latin typeface="Arial" pitchFamily="34" charset="0"/>
                <a:cs typeface="Arial" pitchFamily="34" charset="0"/>
              </a:rPr>
              <a:t>Available from:	</a:t>
            </a:r>
            <a:r>
              <a:rPr lang="en-US" sz="1200" noProof="1">
                <a:solidFill>
                  <a:srgbClr val="0000FF"/>
                </a:solidFill>
                <a:latin typeface="Arial" pitchFamily="34" charset="0"/>
                <a:cs typeface="Arial" pitchFamily="34" charset="0"/>
                <a:hlinkClick r:id="rId6">
                  <a:extLst>
                    <a:ext uri="{A12FA001-AC4F-418D-AE19-62706E023703}">
                      <ahyp:hlinkClr xmlns:ahyp="http://schemas.microsoft.com/office/drawing/2018/hyperlinkcolor" val="tx"/>
                    </a:ext>
                  </a:extLst>
                </a:hlinkClick>
              </a:rPr>
              <a:t>https://old.kai.ru/aviatech/archive/2.12.cr.htm</a:t>
            </a:r>
            <a:endParaRPr lang="en-US" sz="1200" noProof="1">
              <a:solidFill>
                <a:srgbClr val="0000FF"/>
              </a:solidFill>
              <a:latin typeface="Arial" pitchFamily="34" charset="0"/>
              <a:cs typeface="Arial" pitchFamily="34" charset="0"/>
            </a:endParaRP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1250950" algn="l"/>
                <a:tab pos="1825625" algn="l"/>
                <a:tab pos="2740025" algn="l"/>
                <a:tab pos="3654425" algn="l"/>
                <a:tab pos="4568825" algn="l"/>
                <a:tab pos="5483225" algn="l"/>
                <a:tab pos="6397625" algn="l"/>
                <a:tab pos="7312025" algn="l"/>
                <a:tab pos="8226425" algn="l"/>
                <a:tab pos="9140825" algn="l"/>
                <a:tab pos="10055225" algn="l"/>
              </a:tabLst>
              <a:defRPr/>
            </a:pPr>
            <a:r>
              <a:rPr lang="en-US" sz="1200" noProof="1">
                <a:solidFill>
                  <a:srgbClr val="000000"/>
                </a:solidFill>
                <a:latin typeface="Arial" pitchFamily="34" charset="0"/>
                <a:cs typeface="Arial" pitchFamily="34" charset="0"/>
              </a:rPr>
              <a:t>Archived at:	</a:t>
            </a:r>
            <a:r>
              <a:rPr lang="en-US" sz="1200" noProof="1">
                <a:solidFill>
                  <a:srgbClr val="0000FF"/>
                </a:solidFill>
                <a:latin typeface="Arial" pitchFamily="34" charset="0"/>
                <a:cs typeface="Arial" pitchFamily="34" charset="0"/>
                <a:hlinkClick r:id="rId7">
                  <a:extLst>
                    <a:ext uri="{A12FA001-AC4F-418D-AE19-62706E023703}">
                      <ahyp:hlinkClr xmlns:ahyp="http://schemas.microsoft.com/office/drawing/2018/hyperlinkcolor" val="tx"/>
                    </a:ext>
                  </a:extLst>
                </a:hlinkClick>
              </a:rPr>
              <a:t>https://perma.cc/S8S8-TTQQ</a:t>
            </a:r>
            <a:endParaRPr kumimoji="0" lang="en-US" sz="1200" b="0" i="0" u="none" strike="noStrike" kern="1200" cap="none" spc="0" normalizeH="0" baseline="0" noProof="1">
              <a:ln>
                <a:noFill/>
              </a:ln>
              <a:solidFill>
                <a:srgbClr val="0000FF"/>
              </a:solidFill>
              <a:effectLst/>
              <a:uLnTx/>
              <a:uFillTx/>
              <a:latin typeface="Arial" pitchFamily="34" charset="0"/>
              <a:ea typeface="+mn-ea"/>
              <a:cs typeface="Arial" pitchFamily="34" charset="0"/>
            </a:endParaRPr>
          </a:p>
        </p:txBody>
      </p:sp>
      <p:sp>
        <p:nvSpPr>
          <p:cNvPr id="2" name="Text Box 3">
            <a:extLst>
              <a:ext uri="{FF2B5EF4-FFF2-40B4-BE49-F238E27FC236}">
                <a16:creationId xmlns:a16="http://schemas.microsoft.com/office/drawing/2014/main" id="{BD06AB31-D792-B31E-B64F-D7C057958341}"/>
              </a:ext>
            </a:extLst>
          </p:cNvPr>
          <p:cNvSpPr txBox="1">
            <a:spLocks noChangeArrowheads="1"/>
          </p:cNvSpPr>
          <p:nvPr/>
        </p:nvSpPr>
        <p:spPr bwMode="auto">
          <a:xfrm>
            <a:off x="533400" y="869950"/>
            <a:ext cx="8081963" cy="265366"/>
          </a:xfrm>
          <a:prstGeom prst="rect">
            <a:avLst/>
          </a:prstGeom>
          <a:noFill/>
          <a:ln w="9525">
            <a:noFill/>
            <a:round/>
            <a:headEnd/>
            <a:tailEnd/>
          </a:ln>
        </p:spPr>
        <p:txBody>
          <a:bodyPr lIns="80280" tIns="39960" rIns="80280" bIns="39960">
            <a:spAutoFit/>
          </a:bodyPr>
          <a:lstStyle/>
          <a:p>
            <a:pPr marL="0" marR="0" lvl="0" indent="0" algn="l" defTabSz="449263" rtl="0" eaLnBrk="0" fontAlgn="base" latinLnBrk="0" hangingPunct="0">
              <a:lnSpc>
                <a:spcPct val="100000"/>
              </a:lnSpc>
              <a:spcBef>
                <a:spcPts val="7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Mass Estimation of Folding Wings</a:t>
            </a:r>
          </a:p>
        </p:txBody>
      </p:sp>
    </p:spTree>
    <p:extLst>
      <p:ext uri="{BB962C8B-B14F-4D97-AF65-F5344CB8AC3E}">
        <p14:creationId xmlns:p14="http://schemas.microsoft.com/office/powerpoint/2010/main" val="1419878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528637" y="1222761"/>
            <a:ext cx="8224837" cy="446087"/>
          </a:xfrm>
        </p:spPr>
        <p:txBody>
          <a:bodyPr/>
          <a:lstStyle/>
          <a:p>
            <a:pPr eaLnBrk="1" hangingPunct="1"/>
            <a:r>
              <a:rPr lang="de-DE" sz="2000" dirty="0" err="1"/>
              <a:t>Acknowledgment</a:t>
            </a:r>
            <a:r>
              <a:rPr lang="de-DE" sz="2000" dirty="0"/>
              <a:t> (3/3)</a:t>
            </a:r>
          </a:p>
        </p:txBody>
      </p:sp>
      <p:sp>
        <p:nvSpPr>
          <p:cNvPr id="9220" name="Rectangle 2"/>
          <p:cNvSpPr txBox="1">
            <a:spLocks noChangeArrowheads="1"/>
          </p:cNvSpPr>
          <p:nvPr/>
        </p:nvSpPr>
        <p:spPr bwMode="auto">
          <a:xfrm>
            <a:off x="519112" y="1774828"/>
            <a:ext cx="8110538" cy="4511672"/>
          </a:xfrm>
          <a:prstGeom prst="rect">
            <a:avLst/>
          </a:prstGeom>
          <a:noFill/>
          <a:ln w="9525">
            <a:noFill/>
            <a:round/>
            <a:headEnd/>
            <a:tailEnd/>
          </a:ln>
        </p:spPr>
        <p:txBody>
          <a:bodyPr lIns="90000" tIns="46800" rIns="90000" bIns="46800"/>
          <a:lstStyle/>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Publications of </a:t>
            </a:r>
            <a:r>
              <a:rPr kumimoji="0" lang="en-US" sz="1200" b="1" i="0" u="none" strike="noStrike" kern="1200" cap="none" spc="0" normalizeH="0" baseline="0" noProof="1">
                <a:ln>
                  <a:noFill/>
                </a:ln>
                <a:solidFill>
                  <a:srgbClr val="000000"/>
                </a:solidFill>
                <a:effectLst/>
                <a:uLnTx/>
                <a:uFillTx/>
                <a:latin typeface="Arial" pitchFamily="34" charset="0"/>
                <a:ea typeface="+mn-ea"/>
                <a:cs typeface="Arial" pitchFamily="34" charset="0"/>
              </a:rPr>
              <a:t>Maria Viktorovna Yarygina </a:t>
            </a:r>
            <a:r>
              <a:rPr kumimoji="0" lang="en-US" sz="1200" i="0" u="none" strike="noStrike" kern="1200" cap="none" spc="0" normalizeH="0" baseline="0" noProof="1">
                <a:ln>
                  <a:noFill/>
                </a:ln>
                <a:solidFill>
                  <a:srgbClr val="000000"/>
                </a:solidFill>
                <a:effectLst/>
                <a:uLnTx/>
                <a:uFillTx/>
                <a:latin typeface="Arial" pitchFamily="34" charset="0"/>
                <a:ea typeface="+mn-ea"/>
                <a:cs typeface="Arial" pitchFamily="34" charset="0"/>
              </a:rPr>
              <a:t>and </a:t>
            </a:r>
            <a:r>
              <a:rPr lang="en-US" sz="1200" b="1" noProof="1">
                <a:solidFill>
                  <a:srgbClr val="000000"/>
                </a:solidFill>
                <a:latin typeface="Arial" pitchFamily="34" charset="0"/>
                <a:cs typeface="Arial" pitchFamily="34" charset="0"/>
              </a:rPr>
              <a:t>Prof. Dr. Yuri Ivanovich Popov</a:t>
            </a:r>
            <a:endParaRPr kumimoji="0" lang="en-US" sz="1200" b="1" i="0" u="none" strike="noStrike" kern="1200" cap="none" spc="0" normalizeH="0" baseline="0" noProof="1">
              <a:ln>
                <a:noFill/>
              </a:ln>
              <a:solidFill>
                <a:srgbClr val="000000"/>
              </a:solidFill>
              <a:effectLst/>
              <a:uLnTx/>
              <a:uFillTx/>
              <a:latin typeface="Arial" pitchFamily="34" charset="0"/>
              <a:ea typeface="+mn-ea"/>
              <a:cs typeface="Arial" pitchFamily="34" charset="0"/>
            </a:endParaRP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600" b="0" i="0" u="none" strike="noStrike" kern="1200" cap="none" spc="0" normalizeH="0" baseline="0" noProof="1">
                <a:ln>
                  <a:noFill/>
                </a:ln>
                <a:solidFill>
                  <a:srgbClr val="000000"/>
                </a:solidFill>
                <a:effectLst/>
                <a:uLnTx/>
                <a:uFillTx/>
                <a:latin typeface="Arial" pitchFamily="34" charset="0"/>
                <a:ea typeface="+mn-ea"/>
                <a:cs typeface="Arial" pitchFamily="34" charset="0"/>
              </a:rPr>
              <a:t> </a:t>
            </a: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200" noProof="1">
                <a:solidFill>
                  <a:srgbClr val="000000"/>
                </a:solidFill>
                <a:latin typeface="Arial" pitchFamily="34" charset="0"/>
                <a:cs typeface="Arial" pitchFamily="34" charset="0"/>
              </a:rPr>
              <a:t>English version of </a:t>
            </a:r>
            <a:r>
              <a:rPr kumimoji="0" lang="en-US"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Yarygina 2012a:</a:t>
            </a: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Yarygina, M.V., Popov, Y.I., 2012b. Development of the Weight Formula for a Folding Wing. In: Russian Aeronautics (Iz VUZ), vol. 55, pp. 120–126.</a:t>
            </a: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1347788" algn="l"/>
                <a:tab pos="1825625" algn="l"/>
                <a:tab pos="2740025" algn="l"/>
                <a:tab pos="3654425" algn="l"/>
                <a:tab pos="4568825" algn="l"/>
                <a:tab pos="5483225" algn="l"/>
                <a:tab pos="6397625" algn="l"/>
                <a:tab pos="7312025" algn="l"/>
                <a:tab pos="8226425" algn="l"/>
                <a:tab pos="9140825" algn="l"/>
                <a:tab pos="10055225" algn="l"/>
              </a:tabLst>
              <a:defRPr/>
            </a:pPr>
            <a:r>
              <a:rPr lang="en-US" sz="1200" noProof="1">
                <a:solidFill>
                  <a:srgbClr val="000000"/>
                </a:solidFill>
                <a:latin typeface="Arial" pitchFamily="34" charset="0"/>
                <a:cs typeface="Arial" pitchFamily="34" charset="0"/>
              </a:rPr>
              <a:t>Available from:</a:t>
            </a:r>
            <a:r>
              <a:rPr kumimoji="0" lang="en-US"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	</a:t>
            </a:r>
            <a:r>
              <a:rPr kumimoji="0" lang="en-US" sz="1200" b="0" i="0" u="none" strike="noStrike" kern="1200" cap="none" spc="0" normalizeH="0" baseline="0" noProof="1">
                <a:ln>
                  <a:noFill/>
                </a:ln>
                <a:solidFill>
                  <a:srgbClr val="0000FF"/>
                </a:solidFill>
                <a:effectLst/>
                <a:uLnTx/>
                <a:uFillTx/>
                <a:latin typeface="Arial" pitchFamily="34" charset="0"/>
                <a:ea typeface="+mn-ea"/>
                <a:cs typeface="Arial" pitchFamily="34" charset="0"/>
                <a:hlinkClick r:id="rId2">
                  <a:extLst>
                    <a:ext uri="{A12FA001-AC4F-418D-AE19-62706E023703}">
                      <ahyp:hlinkClr xmlns:ahyp="http://schemas.microsoft.com/office/drawing/2018/hyperlinkcolor" val="tx"/>
                    </a:ext>
                  </a:extLst>
                </a:hlinkClick>
              </a:rPr>
              <a:t>https://doi.org/10.3103/S106879981202002X</a:t>
            </a:r>
            <a:endParaRPr kumimoji="0" lang="en-US" sz="1200" b="0" i="0" u="none" strike="noStrike" kern="1200" cap="none" spc="0" normalizeH="0" baseline="0" noProof="1">
              <a:ln>
                <a:noFill/>
              </a:ln>
              <a:solidFill>
                <a:srgbClr val="0000FF"/>
              </a:solidFill>
              <a:effectLst/>
              <a:uLnTx/>
              <a:uFillTx/>
              <a:latin typeface="Arial" pitchFamily="34" charset="0"/>
              <a:ea typeface="+mn-ea"/>
              <a:cs typeface="Arial" pitchFamily="34" charset="0"/>
            </a:endParaRP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1347788" algn="l"/>
                <a:tab pos="1825625" algn="l"/>
                <a:tab pos="2740025" algn="l"/>
                <a:tab pos="3654425" algn="l"/>
                <a:tab pos="4568825" algn="l"/>
                <a:tab pos="5483225" algn="l"/>
                <a:tab pos="6397625" algn="l"/>
                <a:tab pos="7312025" algn="l"/>
                <a:tab pos="8226425" algn="l"/>
                <a:tab pos="9140825" algn="l"/>
                <a:tab pos="10055225" algn="l"/>
              </a:tabLst>
              <a:defRPr/>
            </a:pPr>
            <a:r>
              <a:rPr lang="en-US" sz="1200" noProof="1">
                <a:solidFill>
                  <a:srgbClr val="000000"/>
                </a:solidFill>
                <a:latin typeface="Arial" pitchFamily="34" charset="0"/>
                <a:cs typeface="Arial" pitchFamily="34" charset="0"/>
              </a:rPr>
              <a:t>Archived at:	</a:t>
            </a:r>
            <a:r>
              <a:rPr kumimoji="0" lang="en-US" sz="1200" b="0" i="0" u="none" strike="noStrike" kern="1200" cap="none" spc="0" normalizeH="0" baseline="0" noProof="1">
                <a:ln>
                  <a:noFill/>
                </a:ln>
                <a:solidFill>
                  <a:srgbClr val="0000FF"/>
                </a:solidFill>
                <a:effectLst/>
                <a:uLnTx/>
                <a:uFillTx/>
                <a:latin typeface="Arial" pitchFamily="34" charset="0"/>
                <a:ea typeface="+mn-ea"/>
                <a:cs typeface="Arial" pitchFamily="34" charset="0"/>
                <a:hlinkClick r:id="rId3">
                  <a:extLst>
                    <a:ext uri="{A12FA001-AC4F-418D-AE19-62706E023703}">
                      <ahyp:hlinkClr xmlns:ahyp="http://schemas.microsoft.com/office/drawing/2018/hyperlinkcolor" val="tx"/>
                    </a:ext>
                  </a:extLst>
                </a:hlinkClick>
              </a:rPr>
              <a:t>https://perma.cc/NVW3-YTB3</a:t>
            </a:r>
            <a:endParaRPr kumimoji="0" lang="en-US" sz="1200" b="0" i="0" u="none" strike="noStrike" kern="1200" cap="none" spc="0" normalizeH="0" baseline="0" noProof="1">
              <a:ln>
                <a:noFill/>
              </a:ln>
              <a:solidFill>
                <a:srgbClr val="0000FF"/>
              </a:solidFill>
              <a:effectLst/>
              <a:uLnTx/>
              <a:uFillTx/>
              <a:latin typeface="Arial" pitchFamily="34" charset="0"/>
              <a:ea typeface="+mn-ea"/>
              <a:cs typeface="Arial" pitchFamily="34" charset="0"/>
            </a:endParaRP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600" noProof="1">
                <a:solidFill>
                  <a:srgbClr val="000000"/>
                </a:solidFill>
                <a:latin typeface="Arial" pitchFamily="34" charset="0"/>
                <a:cs typeface="Arial" pitchFamily="34" charset="0"/>
              </a:rPr>
              <a:t> </a:t>
            </a: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Yarygina M.V., 2012c. Design and Weight Analysis of Structures of Folding Wing (</a:t>
            </a:r>
            <a:r>
              <a:rPr kumimoji="0" lang="az-Cyrl-AZ"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Проектирование и весовой анализ</a:t>
            </a:r>
            <a:r>
              <a:rPr kumimoji="0" lang="de-DE"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 </a:t>
            </a:r>
            <a:r>
              <a:rPr kumimoji="0" lang="az-Cyrl-AZ"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конструкций складного крыла.) </a:t>
            </a:r>
            <a:r>
              <a:rPr kumimoji="0" lang="de-DE"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In: </a:t>
            </a:r>
            <a:r>
              <a:rPr kumimoji="0" lang="en-US"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Online journal "Proceedings of MAI" (</a:t>
            </a:r>
            <a:r>
              <a:rPr kumimoji="0" lang="az-Cyrl-AZ"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Электронный журнал</a:t>
            </a:r>
            <a:r>
              <a:rPr kumimoji="0" lang="de-DE"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 </a:t>
            </a:r>
            <a:r>
              <a:rPr kumimoji="0" lang="az-Cyrl-AZ"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«Труды МАИ»)</a:t>
            </a:r>
            <a:r>
              <a:rPr kumimoji="0" lang="de-DE"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a:t>
            </a:r>
            <a:r>
              <a:rPr kumimoji="0" lang="az-Cyrl-AZ"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 </a:t>
            </a:r>
            <a:r>
              <a:rPr kumimoji="0" lang="de-DE"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vol. </a:t>
            </a:r>
            <a:r>
              <a:rPr kumimoji="0" lang="az-Cyrl-AZ"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2012. </a:t>
            </a:r>
            <a:r>
              <a:rPr kumimoji="0" lang="en-US"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no. 51 (</a:t>
            </a:r>
            <a:r>
              <a:rPr kumimoji="0" lang="az-Cyrl-AZ"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Выпуск</a:t>
            </a:r>
            <a:r>
              <a:rPr kumimoji="0" lang="de-DE"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 </a:t>
            </a:r>
            <a:r>
              <a:rPr kumimoji="0" lang="az-Cyrl-AZ"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 51)</a:t>
            </a:r>
            <a:r>
              <a:rPr kumimoji="0" lang="de-DE"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a:t>
            </a:r>
            <a:r>
              <a:rPr kumimoji="0" lang="az-Cyrl-AZ"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 24 </a:t>
            </a:r>
            <a:r>
              <a:rPr kumimoji="0" lang="en-US"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pages.</a:t>
            </a: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1250950" algn="l"/>
                <a:tab pos="1825625" algn="l"/>
                <a:tab pos="2740025" algn="l"/>
                <a:tab pos="3654425" algn="l"/>
                <a:tab pos="4568825" algn="l"/>
                <a:tab pos="5483225" algn="l"/>
                <a:tab pos="6397625" algn="l"/>
                <a:tab pos="7312025" algn="l"/>
                <a:tab pos="8226425" algn="l"/>
                <a:tab pos="9140825" algn="l"/>
                <a:tab pos="10055225" algn="l"/>
              </a:tabLst>
              <a:defRPr/>
            </a:pPr>
            <a:r>
              <a:rPr lang="en-US" sz="1200" noProof="1">
                <a:solidFill>
                  <a:srgbClr val="000000"/>
                </a:solidFill>
                <a:latin typeface="Arial" pitchFamily="34" charset="0"/>
                <a:cs typeface="Arial" pitchFamily="34" charset="0"/>
              </a:rPr>
              <a:t>Available from:</a:t>
            </a:r>
            <a:r>
              <a:rPr kumimoji="0" lang="en-US"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	</a:t>
            </a:r>
            <a:r>
              <a:rPr kumimoji="0" lang="en-US" sz="1200" b="0" i="0" u="none" strike="noStrike" kern="1200" cap="none" spc="0" normalizeH="0" baseline="0" noProof="1">
                <a:ln>
                  <a:noFill/>
                </a:ln>
                <a:solidFill>
                  <a:srgbClr val="0000FF"/>
                </a:solidFill>
                <a:effectLst/>
                <a:uLnTx/>
                <a:uFillTx/>
                <a:latin typeface="Arial" pitchFamily="34" charset="0"/>
                <a:ea typeface="+mn-ea"/>
                <a:cs typeface="Arial" pitchFamily="34" charset="0"/>
                <a:hlinkClick r:id="rId4">
                  <a:extLst>
                    <a:ext uri="{A12FA001-AC4F-418D-AE19-62706E023703}">
                      <ahyp:hlinkClr xmlns:ahyp="http://schemas.microsoft.com/office/drawing/2018/hyperlinkcolor" val="tx"/>
                    </a:ext>
                  </a:extLst>
                </a:hlinkClick>
              </a:rPr>
              <a:t>https://mai.ru/publications/index.php?ID=29226</a:t>
            </a:r>
            <a:endParaRPr kumimoji="0" lang="en-US" sz="1200" b="0" i="0" u="none" strike="noStrike" kern="1200" cap="none" spc="0" normalizeH="0" baseline="0" noProof="1">
              <a:ln>
                <a:noFill/>
              </a:ln>
              <a:solidFill>
                <a:srgbClr val="0000FF"/>
              </a:solidFill>
              <a:effectLst/>
              <a:uLnTx/>
              <a:uFillTx/>
              <a:latin typeface="Arial" pitchFamily="34" charset="0"/>
              <a:ea typeface="+mn-ea"/>
              <a:cs typeface="Arial" pitchFamily="34" charset="0"/>
            </a:endParaRP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1250950" algn="l"/>
                <a:tab pos="1825625" algn="l"/>
                <a:tab pos="2740025" algn="l"/>
                <a:tab pos="3654425" algn="l"/>
                <a:tab pos="4568825" algn="l"/>
                <a:tab pos="5483225" algn="l"/>
                <a:tab pos="6397625" algn="l"/>
                <a:tab pos="7312025" algn="l"/>
                <a:tab pos="8226425" algn="l"/>
                <a:tab pos="9140825" algn="l"/>
                <a:tab pos="10055225" algn="l"/>
              </a:tabLst>
              <a:defRPr/>
            </a:pPr>
            <a:r>
              <a:rPr lang="en-US" sz="1200" noProof="1">
                <a:solidFill>
                  <a:srgbClr val="000000"/>
                </a:solidFill>
                <a:latin typeface="Arial" pitchFamily="34" charset="0"/>
                <a:cs typeface="Arial" pitchFamily="34" charset="0"/>
              </a:rPr>
              <a:t>Archived at:	</a:t>
            </a:r>
            <a:r>
              <a:rPr lang="en-US" sz="1200" noProof="1">
                <a:solidFill>
                  <a:srgbClr val="0000FF"/>
                </a:solidFill>
                <a:latin typeface="Arial" pitchFamily="34" charset="0"/>
                <a:cs typeface="Arial" pitchFamily="34" charset="0"/>
                <a:hlinkClick r:id="rId5">
                  <a:extLst>
                    <a:ext uri="{A12FA001-AC4F-418D-AE19-62706E023703}">
                      <ahyp:hlinkClr xmlns:ahyp="http://schemas.microsoft.com/office/drawing/2018/hyperlinkcolor" val="tx"/>
                    </a:ext>
                  </a:extLst>
                </a:hlinkClick>
              </a:rPr>
              <a:t>https://perma.cc/SDA6-MGSR</a:t>
            </a:r>
            <a:endParaRPr kumimoji="0" lang="en-US" sz="1200" b="0" i="0" u="none" strike="noStrike" kern="1200" cap="none" spc="0" normalizeH="0" baseline="0" noProof="1">
              <a:ln>
                <a:noFill/>
              </a:ln>
              <a:solidFill>
                <a:srgbClr val="0000FF"/>
              </a:solidFill>
              <a:effectLst/>
              <a:uLnTx/>
              <a:uFillTx/>
              <a:latin typeface="Arial" pitchFamily="34" charset="0"/>
              <a:ea typeface="+mn-ea"/>
              <a:cs typeface="Arial" pitchFamily="34" charset="0"/>
            </a:endParaRP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600" b="0" i="0" u="none" strike="noStrike" kern="1200" cap="none" spc="0" normalizeH="0" baseline="0" noProof="1">
                <a:ln>
                  <a:noFill/>
                </a:ln>
                <a:solidFill>
                  <a:srgbClr val="000000"/>
                </a:solidFill>
                <a:effectLst/>
                <a:uLnTx/>
                <a:uFillTx/>
                <a:latin typeface="Arial" pitchFamily="34" charset="0"/>
                <a:ea typeface="+mn-ea"/>
                <a:cs typeface="Arial" pitchFamily="34" charset="0"/>
              </a:rPr>
              <a:t> </a:t>
            </a: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Yarygina, Maria Viktorovna. The Method of the Folding Wing’s Design and Mass Optimization for the Naval Aircraft. In: 4th European Conference for Aerospace Sciences (Saint Petersburg, Russia, July 4 to 8, 2011). Belgian: EUCASS. 9 pages.</a:t>
            </a: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1250950" algn="l"/>
                <a:tab pos="2740025" algn="l"/>
                <a:tab pos="3654425" algn="l"/>
                <a:tab pos="4568825" algn="l"/>
                <a:tab pos="5483225" algn="l"/>
                <a:tab pos="6397625" algn="l"/>
                <a:tab pos="7312025" algn="l"/>
                <a:tab pos="8226425" algn="l"/>
                <a:tab pos="9140825" algn="l"/>
                <a:tab pos="10055225" algn="l"/>
              </a:tabLst>
              <a:defRPr/>
            </a:pPr>
            <a:r>
              <a:rPr lang="en-US" sz="1200" noProof="1">
                <a:solidFill>
                  <a:srgbClr val="000000"/>
                </a:solidFill>
                <a:latin typeface="Arial" pitchFamily="34" charset="0"/>
                <a:cs typeface="Arial" pitchFamily="34" charset="0"/>
              </a:rPr>
              <a:t>Available from:</a:t>
            </a:r>
            <a:r>
              <a:rPr kumimoji="0" lang="en-US" sz="1200" b="0" i="0" u="none" strike="noStrike" kern="1200" cap="none" spc="0" normalizeH="0" baseline="0" noProof="1">
                <a:ln>
                  <a:noFill/>
                </a:ln>
                <a:solidFill>
                  <a:srgbClr val="000000"/>
                </a:solidFill>
                <a:effectLst/>
                <a:uLnTx/>
                <a:uFillTx/>
                <a:latin typeface="Arial" pitchFamily="34" charset="0"/>
                <a:ea typeface="+mn-ea"/>
                <a:cs typeface="Arial" pitchFamily="34" charset="0"/>
              </a:rPr>
              <a:t>	</a:t>
            </a:r>
            <a:r>
              <a:rPr kumimoji="0" lang="en-US" sz="1200" b="0" i="0" u="none" strike="noStrike" kern="1200" cap="none" spc="0" normalizeH="0" baseline="0" noProof="1">
                <a:ln>
                  <a:noFill/>
                </a:ln>
                <a:solidFill>
                  <a:srgbClr val="0000FF"/>
                </a:solidFill>
                <a:effectLst/>
                <a:uLnTx/>
                <a:uFillTx/>
                <a:latin typeface="Arial" pitchFamily="34" charset="0"/>
                <a:ea typeface="+mn-ea"/>
                <a:cs typeface="Arial" pitchFamily="34" charset="0"/>
                <a:hlinkClick r:id="rId6">
                  <a:extLst>
                    <a:ext uri="{A12FA001-AC4F-418D-AE19-62706E023703}">
                      <ahyp:hlinkClr xmlns:ahyp="http://schemas.microsoft.com/office/drawing/2018/hyperlinkcolor" val="tx"/>
                    </a:ext>
                  </a:extLst>
                </a:hlinkClick>
              </a:rPr>
              <a:t>https://www.eucass.eu/component/docindexer/?task=download&amp;id=4337</a:t>
            </a:r>
            <a:endParaRPr kumimoji="0" lang="en-US" sz="1200" b="0" i="0" u="none" strike="noStrike" kern="1200" cap="none" spc="0" normalizeH="0" baseline="0" noProof="1">
              <a:ln>
                <a:noFill/>
              </a:ln>
              <a:solidFill>
                <a:srgbClr val="0000FF"/>
              </a:solidFill>
              <a:effectLst/>
              <a:uLnTx/>
              <a:uFillTx/>
              <a:latin typeface="Arial" pitchFamily="34" charset="0"/>
              <a:ea typeface="+mn-ea"/>
              <a:cs typeface="Arial" pitchFamily="34" charset="0"/>
            </a:endParaRP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1250950" algn="l"/>
                <a:tab pos="1825625" algn="l"/>
                <a:tab pos="2740025" algn="l"/>
                <a:tab pos="3654425" algn="l"/>
                <a:tab pos="4568825" algn="l"/>
                <a:tab pos="5483225" algn="l"/>
                <a:tab pos="6397625" algn="l"/>
                <a:tab pos="7312025" algn="l"/>
                <a:tab pos="8226425" algn="l"/>
                <a:tab pos="9140825" algn="l"/>
                <a:tab pos="10055225" algn="l"/>
              </a:tabLst>
              <a:defRPr/>
            </a:pPr>
            <a:r>
              <a:rPr lang="en-US" sz="1200" noProof="1">
                <a:solidFill>
                  <a:srgbClr val="000000"/>
                </a:solidFill>
                <a:latin typeface="Arial" pitchFamily="34" charset="0"/>
                <a:cs typeface="Arial" pitchFamily="34" charset="0"/>
              </a:rPr>
              <a:t>Archived at:	</a:t>
            </a:r>
            <a:r>
              <a:rPr kumimoji="0" lang="en-US" sz="1200" b="0" i="0" u="none" strike="noStrike" kern="1200" cap="none" spc="0" normalizeH="0" baseline="0" noProof="1">
                <a:ln>
                  <a:noFill/>
                </a:ln>
                <a:solidFill>
                  <a:srgbClr val="0000FF"/>
                </a:solidFill>
                <a:effectLst/>
                <a:uLnTx/>
                <a:uFillTx/>
                <a:latin typeface="Arial" pitchFamily="34" charset="0"/>
                <a:ea typeface="+mn-ea"/>
                <a:cs typeface="Arial" pitchFamily="34" charset="0"/>
                <a:hlinkClick r:id="rId7">
                  <a:extLst>
                    <a:ext uri="{A12FA001-AC4F-418D-AE19-62706E023703}">
                      <ahyp:hlinkClr xmlns:ahyp="http://schemas.microsoft.com/office/drawing/2018/hyperlinkcolor" val="tx"/>
                    </a:ext>
                  </a:extLst>
                </a:hlinkClick>
              </a:rPr>
              <a:t>https://perma.cc/ZN4A-MAYB</a:t>
            </a:r>
            <a:endParaRPr kumimoji="0" lang="en-US" sz="1200" b="0" i="0" u="none" strike="noStrike" kern="1200" cap="none" spc="0" normalizeH="0" baseline="0" noProof="1">
              <a:ln>
                <a:noFill/>
              </a:ln>
              <a:solidFill>
                <a:srgbClr val="0000FF"/>
              </a:solidFill>
              <a:effectLst/>
              <a:uLnTx/>
              <a:uFillTx/>
              <a:latin typeface="Arial" pitchFamily="34" charset="0"/>
              <a:ea typeface="+mn-ea"/>
              <a:cs typeface="Arial" pitchFamily="34" charset="0"/>
            </a:endParaRP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1250950" algn="l"/>
                <a:tab pos="1825625" algn="l"/>
                <a:tab pos="2740025" algn="l"/>
                <a:tab pos="3654425" algn="l"/>
                <a:tab pos="4568825" algn="l"/>
                <a:tab pos="5483225" algn="l"/>
                <a:tab pos="6397625" algn="l"/>
                <a:tab pos="7312025" algn="l"/>
                <a:tab pos="8226425" algn="l"/>
                <a:tab pos="9140825" algn="l"/>
                <a:tab pos="10055225" algn="l"/>
              </a:tabLst>
              <a:defRPr/>
            </a:pPr>
            <a:endParaRPr lang="en-US" sz="1200" noProof="1">
              <a:solidFill>
                <a:srgbClr val="0000FF"/>
              </a:solidFill>
              <a:latin typeface="Arial" pitchFamily="34" charset="0"/>
              <a:cs typeface="Arial" pitchFamily="34" charset="0"/>
            </a:endParaRPr>
          </a:p>
          <a:p>
            <a:pPr marL="0" marR="0" lvl="2" indent="0" algn="just" defTabSz="449263" rtl="0" eaLnBrk="1" fontAlgn="base" latinLnBrk="0" hangingPunct="1">
              <a:lnSpc>
                <a:spcPct val="120000"/>
              </a:lnSpc>
              <a:spcBef>
                <a:spcPts val="300"/>
              </a:spcBef>
              <a:spcAft>
                <a:spcPct val="0"/>
              </a:spcAft>
              <a:buClr>
                <a:srgbClr val="000000"/>
              </a:buClr>
              <a:buSzPct val="100000"/>
              <a:buFontTx/>
              <a:buNone/>
              <a:tabLst>
                <a:tab pos="1250950" algn="l"/>
                <a:tab pos="1825625" algn="l"/>
                <a:tab pos="2740025" algn="l"/>
                <a:tab pos="3654425" algn="l"/>
                <a:tab pos="4568825" algn="l"/>
                <a:tab pos="5483225" algn="l"/>
                <a:tab pos="6397625" algn="l"/>
                <a:tab pos="7312025" algn="l"/>
                <a:tab pos="8226425" algn="l"/>
                <a:tab pos="9140825" algn="l"/>
                <a:tab pos="10055225" algn="l"/>
              </a:tabLst>
              <a:defRPr/>
            </a:pPr>
            <a:endParaRPr kumimoji="0" lang="en-US" sz="1200" b="0" i="0" u="none" strike="noStrike" kern="1200" cap="none" spc="0" normalizeH="0" baseline="0" noProof="1">
              <a:ln>
                <a:noFill/>
              </a:ln>
              <a:solidFill>
                <a:srgbClr val="0000FF"/>
              </a:solidFill>
              <a:effectLst/>
              <a:uLnTx/>
              <a:uFillTx/>
              <a:latin typeface="Arial" pitchFamily="34" charset="0"/>
              <a:ea typeface="+mn-ea"/>
              <a:cs typeface="Arial" pitchFamily="34" charset="0"/>
            </a:endParaRPr>
          </a:p>
        </p:txBody>
      </p:sp>
      <p:sp>
        <p:nvSpPr>
          <p:cNvPr id="2" name="Text Box 3">
            <a:extLst>
              <a:ext uri="{FF2B5EF4-FFF2-40B4-BE49-F238E27FC236}">
                <a16:creationId xmlns:a16="http://schemas.microsoft.com/office/drawing/2014/main" id="{BD06AB31-D792-B31E-B64F-D7C057958341}"/>
              </a:ext>
            </a:extLst>
          </p:cNvPr>
          <p:cNvSpPr txBox="1">
            <a:spLocks noChangeArrowheads="1"/>
          </p:cNvSpPr>
          <p:nvPr/>
        </p:nvSpPr>
        <p:spPr bwMode="auto">
          <a:xfrm>
            <a:off x="533400" y="869950"/>
            <a:ext cx="8081963" cy="265366"/>
          </a:xfrm>
          <a:prstGeom prst="rect">
            <a:avLst/>
          </a:prstGeom>
          <a:noFill/>
          <a:ln w="9525">
            <a:noFill/>
            <a:round/>
            <a:headEnd/>
            <a:tailEnd/>
          </a:ln>
        </p:spPr>
        <p:txBody>
          <a:bodyPr lIns="80280" tIns="39960" rIns="80280" bIns="39960">
            <a:spAutoFit/>
          </a:bodyPr>
          <a:lstStyle/>
          <a:p>
            <a:pPr marL="0" marR="0" lvl="0" indent="0" algn="l" defTabSz="449263" rtl="0" eaLnBrk="0" fontAlgn="base" latinLnBrk="0" hangingPunct="0">
              <a:lnSpc>
                <a:spcPct val="100000"/>
              </a:lnSpc>
              <a:spcBef>
                <a:spcPts val="7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Mass Estimation of Folding Wings</a:t>
            </a:r>
          </a:p>
        </p:txBody>
      </p:sp>
    </p:spTree>
    <p:extLst>
      <p:ext uri="{BB962C8B-B14F-4D97-AF65-F5344CB8AC3E}">
        <p14:creationId xmlns:p14="http://schemas.microsoft.com/office/powerpoint/2010/main" val="1304265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indent="-180000" defTabSz="801688" eaLnBrk="1" hangingPunct="1">
              <a:lnSpc>
                <a:spcPct val="120000"/>
              </a:lnSpc>
              <a:spcBef>
                <a:spcPts val="0"/>
              </a:spcBef>
              <a:tabLst>
                <a:tab pos="1701800" algn="l"/>
              </a:tabLst>
              <a:defRPr/>
            </a:pPr>
            <a:r>
              <a:rPr lang="en-US" sz="2000" b="1" dirty="0">
                <a:solidFill>
                  <a:srgbClr val="000000"/>
                </a:solidFill>
                <a:latin typeface="Arial" pitchFamily="34" charset="0"/>
                <a:cs typeface="Arial" pitchFamily="34" charset="0"/>
              </a:rPr>
              <a:t>Motivation</a:t>
            </a:r>
            <a:endParaRPr lang="en-US" sz="2000" dirty="0">
              <a:solidFill>
                <a:srgbClr val="000000"/>
              </a:solidFill>
              <a:latin typeface="Arial" pitchFamily="34" charset="0"/>
              <a:cs typeface="Arial" pitchFamily="34" charset="0"/>
            </a:endParaRPr>
          </a:p>
        </p:txBody>
      </p:sp>
      <p:sp>
        <p:nvSpPr>
          <p:cNvPr id="13" name="Rectangle 2">
            <a:extLst>
              <a:ext uri="{FF2B5EF4-FFF2-40B4-BE49-F238E27FC236}">
                <a16:creationId xmlns:a16="http://schemas.microsoft.com/office/drawing/2014/main" id="{2FF98E40-5D23-754F-7AB8-06258F0FA757}"/>
              </a:ext>
            </a:extLst>
          </p:cNvPr>
          <p:cNvSpPr txBox="1">
            <a:spLocks noChangeArrowheads="1"/>
          </p:cNvSpPr>
          <p:nvPr/>
        </p:nvSpPr>
        <p:spPr bwMode="auto">
          <a:xfrm>
            <a:off x="519112" y="1879437"/>
            <a:ext cx="8110538" cy="4328857"/>
          </a:xfrm>
          <a:prstGeom prst="rect">
            <a:avLst/>
          </a:prstGeom>
          <a:noFill/>
          <a:ln w="9525">
            <a:noFill/>
            <a:round/>
            <a:headEnd/>
            <a:tailEnd/>
          </a:ln>
        </p:spPr>
        <p:txBody>
          <a:bodyPr lIns="90000" tIns="46800" rIns="90000" bIns="46800"/>
          <a:lstStyle/>
          <a:p>
            <a:pPr marL="355600" indent="-355600" algn="just">
              <a:lnSpc>
                <a:spcPct val="120000"/>
              </a:lnSpc>
              <a:buFont typeface="Arial" panose="020B0604020202020204" pitchFamily="34" charset="0"/>
              <a:buChar char="●"/>
            </a:pPr>
            <a:r>
              <a:rPr lang="en-US" sz="1400" b="1" dirty="0">
                <a:solidFill>
                  <a:srgbClr val="3333FF"/>
                </a:solidFill>
                <a:latin typeface="Arial" pitchFamily="34" charset="0"/>
              </a:rPr>
              <a:t>Wing optimization </a:t>
            </a:r>
            <a:r>
              <a:rPr lang="en-US" sz="1400" dirty="0">
                <a:solidFill>
                  <a:srgbClr val="000000"/>
                </a:solidFill>
                <a:latin typeface="Arial" pitchFamily="34" charset="0"/>
              </a:rPr>
              <a:t>results in </a:t>
            </a:r>
            <a:r>
              <a:rPr lang="en-US" sz="1400" b="1" dirty="0">
                <a:solidFill>
                  <a:srgbClr val="0000FF"/>
                </a:solidFill>
                <a:latin typeface="Arial" pitchFamily="34" charset="0"/>
              </a:rPr>
              <a:t>large wingspan</a:t>
            </a:r>
            <a:r>
              <a:rPr lang="en-US" sz="1400" dirty="0">
                <a:solidFill>
                  <a:srgbClr val="000000"/>
                </a:solidFill>
                <a:latin typeface="Arial" pitchFamily="34" charset="0"/>
              </a:rPr>
              <a:t>. However, span is </a:t>
            </a:r>
            <a:r>
              <a:rPr lang="en-US" sz="1400" b="1" dirty="0">
                <a:solidFill>
                  <a:srgbClr val="0000FF"/>
                </a:solidFill>
                <a:latin typeface="Arial" pitchFamily="34" charset="0"/>
              </a:rPr>
              <a:t>limited at airports</a:t>
            </a:r>
            <a:r>
              <a:rPr lang="en-US" sz="1400" dirty="0">
                <a:solidFill>
                  <a:srgbClr val="000000"/>
                </a:solidFill>
                <a:latin typeface="Arial" pitchFamily="34" charset="0"/>
              </a:rPr>
              <a:t>.</a:t>
            </a:r>
          </a:p>
          <a:p>
            <a:pPr marL="355600" indent="-355600" algn="just">
              <a:lnSpc>
                <a:spcPct val="120000"/>
              </a:lnSpc>
              <a:buFont typeface="Arial" panose="020B0604020202020204" pitchFamily="34" charset="0"/>
              <a:buChar char="●"/>
            </a:pPr>
            <a:endParaRPr lang="en-US" sz="1400" dirty="0">
              <a:solidFill>
                <a:srgbClr val="000000"/>
              </a:solidFill>
              <a:latin typeface="Arial" pitchFamily="34" charset="0"/>
            </a:endParaRPr>
          </a:p>
          <a:p>
            <a:pPr marL="355600" indent="-355600" algn="just">
              <a:lnSpc>
                <a:spcPct val="120000"/>
              </a:lnSpc>
              <a:buFont typeface="Arial" panose="020B0604020202020204" pitchFamily="34" charset="0"/>
              <a:buChar char="●"/>
            </a:pPr>
            <a:r>
              <a:rPr lang="en-US" sz="1400" dirty="0">
                <a:solidFill>
                  <a:srgbClr val="000000"/>
                </a:solidFill>
                <a:latin typeface="Arial" pitchFamily="34" charset="0"/>
              </a:rPr>
              <a:t>Possible solutions are:</a:t>
            </a:r>
          </a:p>
          <a:p>
            <a:pPr marL="360363" indent="-360363" algn="just">
              <a:lnSpc>
                <a:spcPct val="120000"/>
              </a:lnSpc>
            </a:pPr>
            <a:r>
              <a:rPr lang="en-US" sz="1400" dirty="0">
                <a:solidFill>
                  <a:srgbClr val="000000"/>
                </a:solidFill>
                <a:latin typeface="Arial" pitchFamily="34" charset="0"/>
              </a:rPr>
              <a:t>	=&gt; Winglets</a:t>
            </a:r>
          </a:p>
          <a:p>
            <a:pPr marL="360363" indent="-360363" algn="just">
              <a:lnSpc>
                <a:spcPct val="120000"/>
              </a:lnSpc>
            </a:pPr>
            <a:r>
              <a:rPr lang="en-US" sz="1400" dirty="0">
                <a:solidFill>
                  <a:srgbClr val="000000"/>
                </a:solidFill>
                <a:latin typeface="Arial" pitchFamily="34" charset="0"/>
              </a:rPr>
              <a:t>	=&gt; Box Wing Aircraft</a:t>
            </a:r>
          </a:p>
          <a:p>
            <a:pPr marL="360363" indent="-360363" algn="just">
              <a:lnSpc>
                <a:spcPct val="120000"/>
              </a:lnSpc>
            </a:pPr>
            <a:r>
              <a:rPr lang="en-US" sz="1400" dirty="0">
                <a:solidFill>
                  <a:srgbClr val="000000"/>
                </a:solidFill>
                <a:latin typeface="Arial" pitchFamily="34" charset="0"/>
              </a:rPr>
              <a:t>	=&gt; large-span wings in flight and </a:t>
            </a:r>
            <a:r>
              <a:rPr lang="en-US" sz="1400" b="1" dirty="0">
                <a:solidFill>
                  <a:srgbClr val="0000FF"/>
                </a:solidFill>
                <a:latin typeface="Arial" pitchFamily="34" charset="0"/>
              </a:rPr>
              <a:t>folding wings</a:t>
            </a:r>
            <a:r>
              <a:rPr lang="en-US" sz="1400" dirty="0">
                <a:solidFill>
                  <a:srgbClr val="000000"/>
                </a:solidFill>
                <a:latin typeface="Arial" pitchFamily="34" charset="0"/>
              </a:rPr>
              <a:t> at the gate! </a:t>
            </a:r>
            <a:endParaRPr lang="en-US" sz="1400" b="1" dirty="0">
              <a:solidFill>
                <a:srgbClr val="0000FF"/>
              </a:solidFill>
              <a:latin typeface="Arial" pitchFamily="34" charset="0"/>
            </a:endParaRPr>
          </a:p>
          <a:p>
            <a:pPr marL="285750" indent="-285750" algn="just">
              <a:lnSpc>
                <a:spcPct val="120000"/>
              </a:lnSpc>
              <a:buFont typeface="Arial" panose="020B0604020202020204" pitchFamily="34" charset="0"/>
              <a:buChar char="●"/>
            </a:pPr>
            <a:endParaRPr lang="en-US" sz="1400" dirty="0">
              <a:solidFill>
                <a:srgbClr val="000000"/>
              </a:solidFill>
              <a:latin typeface="Arial" pitchFamily="34" charset="0"/>
            </a:endParaRPr>
          </a:p>
          <a:p>
            <a:pPr marL="355600" indent="-355600" algn="just">
              <a:lnSpc>
                <a:spcPct val="120000"/>
              </a:lnSpc>
              <a:buFont typeface="Arial" panose="020B0604020202020204" pitchFamily="34" charset="0"/>
              <a:buChar char="●"/>
            </a:pPr>
            <a:r>
              <a:rPr lang="en-US" sz="1400" dirty="0">
                <a:solidFill>
                  <a:srgbClr val="000000"/>
                </a:solidFill>
                <a:latin typeface="Arial" pitchFamily="34" charset="0"/>
              </a:rPr>
              <a:t>Winglets, the Box Wing Aircraft, any nonplanar wing systems have aerodynamic and structural disadvantages.</a:t>
            </a:r>
          </a:p>
          <a:p>
            <a:pPr algn="just">
              <a:lnSpc>
                <a:spcPct val="120000"/>
              </a:lnSpc>
            </a:pPr>
            <a:endParaRPr lang="en-US" sz="1400" b="1" dirty="0">
              <a:solidFill>
                <a:srgbClr val="3333FF"/>
              </a:solidFill>
              <a:latin typeface="Arial" pitchFamily="34" charset="0"/>
            </a:endParaRPr>
          </a:p>
          <a:p>
            <a:pPr marL="355600" indent="-355600" algn="just">
              <a:lnSpc>
                <a:spcPct val="120000"/>
              </a:lnSpc>
              <a:buFont typeface="Arial" panose="020B0604020202020204" pitchFamily="34" charset="0"/>
              <a:buChar char="●"/>
            </a:pPr>
            <a:r>
              <a:rPr lang="en-US" sz="1400" dirty="0">
                <a:solidFill>
                  <a:srgbClr val="000000"/>
                </a:solidFill>
                <a:latin typeface="Arial" pitchFamily="34" charset="0"/>
              </a:rPr>
              <a:t>The </a:t>
            </a:r>
            <a:r>
              <a:rPr lang="en-US" sz="1400" b="1" dirty="0">
                <a:solidFill>
                  <a:srgbClr val="0000FF"/>
                </a:solidFill>
                <a:latin typeface="Arial" pitchFamily="34" charset="0"/>
              </a:rPr>
              <a:t>folding wing</a:t>
            </a:r>
            <a:r>
              <a:rPr lang="en-US" sz="1400" dirty="0">
                <a:solidFill>
                  <a:srgbClr val="000000"/>
                </a:solidFill>
                <a:latin typeface="Arial" pitchFamily="34" charset="0"/>
              </a:rPr>
              <a:t> </a:t>
            </a:r>
            <a:r>
              <a:rPr lang="en-US" sz="1400" b="1" dirty="0">
                <a:solidFill>
                  <a:srgbClr val="0000FF"/>
                </a:solidFill>
                <a:latin typeface="Arial" pitchFamily="34" charset="0"/>
              </a:rPr>
              <a:t>allows</a:t>
            </a:r>
            <a:r>
              <a:rPr lang="en-US" sz="1400" dirty="0">
                <a:solidFill>
                  <a:srgbClr val="000000"/>
                </a:solidFill>
                <a:latin typeface="Arial" pitchFamily="34" charset="0"/>
              </a:rPr>
              <a:t> aerodynamically </a:t>
            </a:r>
            <a:r>
              <a:rPr lang="en-US" sz="1400" b="1" dirty="0">
                <a:solidFill>
                  <a:srgbClr val="0000FF"/>
                </a:solidFill>
                <a:latin typeface="Arial" pitchFamily="34" charset="0"/>
              </a:rPr>
              <a:t>uncompromised, planar large wingspan</a:t>
            </a:r>
            <a:r>
              <a:rPr lang="en-US" sz="1400" dirty="0">
                <a:solidFill>
                  <a:srgbClr val="000000"/>
                </a:solidFill>
                <a:latin typeface="Arial" pitchFamily="34" charset="0"/>
              </a:rPr>
              <a:t>.</a:t>
            </a:r>
          </a:p>
          <a:p>
            <a:pPr marL="355600" indent="-355600" algn="just">
              <a:lnSpc>
                <a:spcPct val="120000"/>
              </a:lnSpc>
              <a:buFont typeface="Arial" panose="020B0604020202020204" pitchFamily="34" charset="0"/>
              <a:buChar char="●"/>
            </a:pPr>
            <a:endParaRPr lang="en-US" sz="1400" dirty="0">
              <a:solidFill>
                <a:srgbClr val="000000"/>
              </a:solidFill>
              <a:latin typeface="Arial" pitchFamily="34" charset="0"/>
            </a:endParaRPr>
          </a:p>
          <a:p>
            <a:pPr marL="355600" indent="-355600" algn="just">
              <a:lnSpc>
                <a:spcPct val="120000"/>
              </a:lnSpc>
              <a:buFont typeface="Arial" panose="020B0604020202020204" pitchFamily="34" charset="0"/>
              <a:buChar char="●"/>
            </a:pPr>
            <a:r>
              <a:rPr lang="en-US" sz="1400" b="1" dirty="0">
                <a:solidFill>
                  <a:srgbClr val="FF0000"/>
                </a:solidFill>
                <a:latin typeface="Arial" pitchFamily="34" charset="0"/>
              </a:rPr>
              <a:t>A wing fold adds mass. How much additional mass?</a:t>
            </a:r>
          </a:p>
          <a:p>
            <a:pPr marL="355600" indent="-355600" algn="just">
              <a:lnSpc>
                <a:spcPct val="120000"/>
              </a:lnSpc>
              <a:buFont typeface="Arial" panose="020B0604020202020204" pitchFamily="34" charset="0"/>
              <a:buChar char="●"/>
            </a:pPr>
            <a:endParaRPr lang="en-US" sz="1400" b="1" dirty="0">
              <a:solidFill>
                <a:srgbClr val="FF0000"/>
              </a:solidFill>
              <a:latin typeface="Arial" pitchFamily="34" charset="0"/>
            </a:endParaRPr>
          </a:p>
          <a:p>
            <a:pPr marL="355600" indent="-355600" algn="just">
              <a:lnSpc>
                <a:spcPct val="120000"/>
              </a:lnSpc>
              <a:buFont typeface="Arial" panose="020B0604020202020204" pitchFamily="34" charset="0"/>
              <a:buChar char="●"/>
            </a:pPr>
            <a:r>
              <a:rPr lang="en-US" sz="1400" dirty="0">
                <a:solidFill>
                  <a:srgbClr val="000000"/>
                </a:solidFill>
                <a:latin typeface="Arial" pitchFamily="34" charset="0"/>
              </a:rPr>
              <a:t>Only </a:t>
            </a:r>
            <a:r>
              <a:rPr lang="en-US" sz="1400" b="1" dirty="0">
                <a:solidFill>
                  <a:srgbClr val="0000FF"/>
                </a:solidFill>
                <a:latin typeface="Arial" pitchFamily="34" charset="0"/>
              </a:rPr>
              <a:t>aircraft design </a:t>
            </a:r>
            <a:r>
              <a:rPr lang="en-US" sz="1400" dirty="0">
                <a:solidFill>
                  <a:srgbClr val="000000"/>
                </a:solidFill>
                <a:latin typeface="Arial" pitchFamily="34" charset="0"/>
              </a:rPr>
              <a:t>can give the </a:t>
            </a:r>
            <a:r>
              <a:rPr lang="en-US" sz="1400" b="1" dirty="0">
                <a:solidFill>
                  <a:srgbClr val="0000FF"/>
                </a:solidFill>
                <a:latin typeface="Arial" pitchFamily="34" charset="0"/>
              </a:rPr>
              <a:t>final answer</a:t>
            </a:r>
            <a:r>
              <a:rPr lang="en-US" sz="1400" dirty="0">
                <a:solidFill>
                  <a:srgbClr val="000000"/>
                </a:solidFill>
                <a:latin typeface="Arial" pitchFamily="34" charset="0"/>
              </a:rPr>
              <a:t>, if a wing fold has advantages. See presentation "Wing Design Regarding Mass and Drag" for a simple approach.</a:t>
            </a:r>
          </a:p>
          <a:p>
            <a:pPr algn="just">
              <a:lnSpc>
                <a:spcPct val="120000"/>
              </a:lnSpc>
            </a:pPr>
            <a:endParaRPr lang="en-US" sz="1400" dirty="0">
              <a:solidFill>
                <a:srgbClr val="000000"/>
              </a:solidFill>
              <a:latin typeface="Arial" pitchFamily="34" charset="0"/>
            </a:endParaRPr>
          </a:p>
        </p:txBody>
      </p:sp>
      <p:sp>
        <p:nvSpPr>
          <p:cNvPr id="2" name="Text Box 3">
            <a:extLst>
              <a:ext uri="{FF2B5EF4-FFF2-40B4-BE49-F238E27FC236}">
                <a16:creationId xmlns:a16="http://schemas.microsoft.com/office/drawing/2014/main" id="{F33E39B3-3403-09DD-9E5B-F511E49DE577}"/>
              </a:ext>
            </a:extLst>
          </p:cNvPr>
          <p:cNvSpPr txBox="1">
            <a:spLocks noChangeArrowheads="1"/>
          </p:cNvSpPr>
          <p:nvPr/>
        </p:nvSpPr>
        <p:spPr bwMode="auto">
          <a:xfrm>
            <a:off x="547687" y="1052260"/>
            <a:ext cx="8081963" cy="265366"/>
          </a:xfrm>
          <a:prstGeom prst="rect">
            <a:avLst/>
          </a:prstGeom>
          <a:noFill/>
          <a:ln w="9525">
            <a:noFill/>
            <a:round/>
            <a:headEnd/>
            <a:tailEnd/>
          </a:ln>
        </p:spPr>
        <p:txBody>
          <a:bodyPr lIns="80280" tIns="39960" rIns="80280" bIns="39960">
            <a:spAutoFit/>
          </a:bodyPr>
          <a:lstStyle/>
          <a:p>
            <a:pPr marL="0" marR="0" lvl="0" indent="0" algn="l" defTabSz="449263" rtl="0" eaLnBrk="0" fontAlgn="base" latinLnBrk="0" hangingPunct="0">
              <a:lnSpc>
                <a:spcPct val="100000"/>
              </a:lnSpc>
              <a:spcBef>
                <a:spcPts val="7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Mass Estimation of Folding Wings</a:t>
            </a:r>
          </a:p>
        </p:txBody>
      </p:sp>
    </p:spTree>
    <p:extLst>
      <p:ext uri="{BB962C8B-B14F-4D97-AF65-F5344CB8AC3E}">
        <p14:creationId xmlns:p14="http://schemas.microsoft.com/office/powerpoint/2010/main" val="2279546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1032" name="Text Box 9"/>
          <p:cNvSpPr txBox="1">
            <a:spLocks noChangeArrowheads="1"/>
          </p:cNvSpPr>
          <p:nvPr/>
        </p:nvSpPr>
        <p:spPr bwMode="auto">
          <a:xfrm>
            <a:off x="561974" y="1641475"/>
            <a:ext cx="8400871" cy="3013069"/>
          </a:xfrm>
          <a:prstGeom prst="rect">
            <a:avLst/>
          </a:prstGeom>
          <a:noFill/>
          <a:ln w="9525">
            <a:noFill/>
            <a:miter lim="800000"/>
            <a:headEnd/>
            <a:tailEnd/>
          </a:ln>
        </p:spPr>
        <p:txBody>
          <a:bodyPr wrap="square">
            <a:spAutoFit/>
          </a:bodyPr>
          <a:lstStyle/>
          <a:p>
            <a:pPr algn="just" defTabSz="801688" eaLnBrk="1" hangingPunct="1">
              <a:lnSpc>
                <a:spcPct val="110000"/>
              </a:lnSpc>
              <a:spcBef>
                <a:spcPct val="20000"/>
              </a:spcBef>
              <a:defRPr/>
            </a:pPr>
            <a:r>
              <a:rPr lang="en-US" sz="2000" b="1" dirty="0">
                <a:solidFill>
                  <a:srgbClr val="000000"/>
                </a:solidFill>
                <a:latin typeface="Arial" pitchFamily="34" charset="0"/>
                <a:cs typeface="Arial" pitchFamily="34" charset="0"/>
              </a:rPr>
              <a:t>Table of Contents</a:t>
            </a:r>
          </a:p>
          <a:p>
            <a:pPr algn="just" defTabSz="801688" eaLnBrk="1" hangingPunct="1">
              <a:lnSpc>
                <a:spcPct val="110000"/>
              </a:lnSpc>
              <a:spcBef>
                <a:spcPct val="20000"/>
              </a:spcBef>
              <a:defRPr/>
            </a:pPr>
            <a:endParaRPr lang="en-US" sz="2000" b="1" dirty="0">
              <a:solidFill>
                <a:srgbClr val="000000"/>
              </a:solidFill>
              <a:latin typeface="Arial" pitchFamily="34" charset="0"/>
              <a:cs typeface="Arial" pitchFamily="34" charset="0"/>
            </a:endParaRPr>
          </a:p>
          <a:p>
            <a:pPr marL="358775" indent="-358775" algn="just" defTabSz="801688" eaLnBrk="1" hangingPunct="1">
              <a:lnSpc>
                <a:spcPct val="120000"/>
              </a:lnSpc>
              <a:spcBef>
                <a:spcPts val="0"/>
              </a:spcBef>
              <a:buFont typeface="Arial" panose="020B0604020202020204" pitchFamily="34" charset="0"/>
              <a:buChar char="●"/>
              <a:defRPr/>
            </a:pPr>
            <a:r>
              <a:rPr lang="en-US" sz="2000" kern="0" dirty="0">
                <a:solidFill>
                  <a:srgbClr val="000000"/>
                </a:solidFill>
                <a:latin typeface="Arial" pitchFamily="34" charset="0"/>
                <a:cs typeface="Arial" pitchFamily="34" charset="0"/>
              </a:rPr>
              <a:t>Wingspan Limits at Airports
Types of Wing Folds
</a:t>
            </a:r>
            <a:r>
              <a:rPr lang="en-US" sz="2000" b="1" kern="0" dirty="0">
                <a:solidFill>
                  <a:srgbClr val="0000FF"/>
                </a:solidFill>
                <a:latin typeface="Arial" pitchFamily="34" charset="0"/>
                <a:cs typeface="Arial" pitchFamily="34" charset="0"/>
              </a:rPr>
              <a:t>Calculating Additional Mass for a Wing Fold</a:t>
            </a:r>
            <a:r>
              <a:rPr lang="en-US" sz="2000" kern="0" dirty="0">
                <a:solidFill>
                  <a:srgbClr val="000000"/>
                </a:solidFill>
                <a:latin typeface="Arial" pitchFamily="34" charset="0"/>
                <a:cs typeface="Arial" pitchFamily="34" charset="0"/>
              </a:rPr>
              <a:t>
One-Sided Wing Fold</a:t>
            </a:r>
          </a:p>
          <a:p>
            <a:pPr marL="358775" indent="-358775" algn="just" defTabSz="801688" eaLnBrk="1" hangingPunct="1">
              <a:lnSpc>
                <a:spcPct val="120000"/>
              </a:lnSpc>
              <a:spcBef>
                <a:spcPts val="0"/>
              </a:spcBef>
              <a:buFont typeface="Arial" panose="020B0604020202020204" pitchFamily="34" charset="0"/>
              <a:buChar char="●"/>
              <a:defRPr/>
            </a:pPr>
            <a:r>
              <a:rPr lang="en-US" sz="2000" kern="0" dirty="0">
                <a:solidFill>
                  <a:srgbClr val="000000"/>
                </a:solidFill>
                <a:latin typeface="Arial" pitchFamily="34" charset="0"/>
                <a:cs typeface="Arial" pitchFamily="34" charset="0"/>
              </a:rPr>
              <a:t>The Way Forward?</a:t>
            </a:r>
          </a:p>
          <a:p>
            <a:pPr marL="358775" indent="-358775" algn="just" defTabSz="801688" eaLnBrk="1" hangingPunct="1">
              <a:lnSpc>
                <a:spcPct val="120000"/>
              </a:lnSpc>
              <a:spcBef>
                <a:spcPts val="0"/>
              </a:spcBef>
              <a:buFont typeface="Arial" panose="020B0604020202020204" pitchFamily="34" charset="0"/>
              <a:buChar char="●"/>
              <a:defRPr/>
            </a:pPr>
            <a:r>
              <a:rPr lang="en-US" sz="2000" kern="0" dirty="0">
                <a:solidFill>
                  <a:srgbClr val="000000"/>
                </a:solidFill>
                <a:latin typeface="Arial" pitchFamily="34" charset="0"/>
                <a:cs typeface="Arial" pitchFamily="34" charset="0"/>
              </a:rPr>
              <a:t>Contact</a:t>
            </a:r>
          </a:p>
        </p:txBody>
      </p:sp>
      <p:sp>
        <p:nvSpPr>
          <p:cNvPr id="4" name="Text Box 3">
            <a:extLst>
              <a:ext uri="{FF2B5EF4-FFF2-40B4-BE49-F238E27FC236}">
                <a16:creationId xmlns:a16="http://schemas.microsoft.com/office/drawing/2014/main" id="{9FF2DADD-CF8A-2000-0F14-A4601099A158}"/>
              </a:ext>
            </a:extLst>
          </p:cNvPr>
          <p:cNvSpPr txBox="1">
            <a:spLocks noChangeArrowheads="1"/>
          </p:cNvSpPr>
          <p:nvPr/>
        </p:nvSpPr>
        <p:spPr bwMode="auto">
          <a:xfrm>
            <a:off x="547687" y="1052260"/>
            <a:ext cx="8081963" cy="265366"/>
          </a:xfrm>
          <a:prstGeom prst="rect">
            <a:avLst/>
          </a:prstGeom>
          <a:noFill/>
          <a:ln w="9525">
            <a:noFill/>
            <a:round/>
            <a:headEnd/>
            <a:tailEnd/>
          </a:ln>
        </p:spPr>
        <p:txBody>
          <a:bodyPr lIns="80280" tIns="39960" rIns="80280" bIns="39960">
            <a:spAutoFit/>
          </a:bodyPr>
          <a:lstStyle/>
          <a:p>
            <a:pPr marL="0" marR="0" lvl="0" indent="0" algn="l" defTabSz="449263" rtl="0" eaLnBrk="0" fontAlgn="base" latinLnBrk="0" hangingPunct="0">
              <a:lnSpc>
                <a:spcPct val="100000"/>
              </a:lnSpc>
              <a:spcBef>
                <a:spcPts val="7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Mass Estimation of Folding Wings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1"/>
          <p:cNvSpPr txBox="1">
            <a:spLocks noChangeArrowheads="1"/>
          </p:cNvSpPr>
          <p:nvPr/>
        </p:nvSpPr>
        <p:spPr bwMode="auto">
          <a:xfrm>
            <a:off x="263526" y="2444919"/>
            <a:ext cx="8616950" cy="1497846"/>
          </a:xfrm>
          <a:prstGeom prst="rect">
            <a:avLst/>
          </a:prstGeom>
          <a:noFill/>
          <a:ln w="9525">
            <a:noFill/>
            <a:miter lim="800000"/>
            <a:headEnd/>
            <a:tailEnd/>
          </a:ln>
        </p:spPr>
        <p:txBody>
          <a:bodyPr>
            <a:spAutoFit/>
          </a:bodyPr>
          <a:lstStyle/>
          <a:p>
            <a:pPr marL="358775" lvl="2" indent="-358775" algn="ctr">
              <a:spcBef>
                <a:spcPts val="4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4400" b="1" dirty="0">
                <a:solidFill>
                  <a:srgbClr val="000000"/>
                </a:solidFill>
                <a:latin typeface="Arial" pitchFamily="34" charset="0"/>
                <a:cs typeface="Arial" pitchFamily="34" charset="0"/>
              </a:rPr>
              <a:t>Wingspan Limits at Airports</a:t>
            </a:r>
          </a:p>
          <a:p>
            <a:pPr marL="358775" lvl="2" indent="-358775" algn="ctr">
              <a:spcBef>
                <a:spcPts val="400"/>
              </a:spcBef>
              <a:buClr>
                <a:srgbClr val="0000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4400" b="1" dirty="0">
              <a:solidFill>
                <a:srgbClr val="000000"/>
              </a:solidFill>
              <a:latin typeface="Arial" pitchFamily="34" charset="0"/>
              <a:cs typeface="Arial" pitchFamily="34" charset="0"/>
            </a:endParaRPr>
          </a:p>
        </p:txBody>
      </p:sp>
      <p:sp>
        <p:nvSpPr>
          <p:cNvPr id="3" name="Text Box 3">
            <a:extLst>
              <a:ext uri="{FF2B5EF4-FFF2-40B4-BE49-F238E27FC236}">
                <a16:creationId xmlns:a16="http://schemas.microsoft.com/office/drawing/2014/main" id="{30E659C1-042C-06FA-E862-0C8EDE402531}"/>
              </a:ext>
            </a:extLst>
          </p:cNvPr>
          <p:cNvSpPr txBox="1">
            <a:spLocks noChangeArrowheads="1"/>
          </p:cNvSpPr>
          <p:nvPr/>
        </p:nvSpPr>
        <p:spPr bwMode="auto">
          <a:xfrm>
            <a:off x="547687" y="1052260"/>
            <a:ext cx="8081963" cy="265366"/>
          </a:xfrm>
          <a:prstGeom prst="rect">
            <a:avLst/>
          </a:prstGeom>
          <a:noFill/>
          <a:ln w="9525">
            <a:noFill/>
            <a:round/>
            <a:headEnd/>
            <a:tailEnd/>
          </a:ln>
        </p:spPr>
        <p:txBody>
          <a:bodyPr lIns="80280" tIns="39960" rIns="80280" bIns="39960">
            <a:spAutoFit/>
          </a:bodyPr>
          <a:lstStyle/>
          <a:p>
            <a:pPr marL="0" marR="0" lvl="0" indent="0" algn="l" defTabSz="449263" rtl="0" eaLnBrk="0" fontAlgn="base" latinLnBrk="0" hangingPunct="0">
              <a:lnSpc>
                <a:spcPct val="100000"/>
              </a:lnSpc>
              <a:spcBef>
                <a:spcPts val="7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Mass Estimation of Folding Wings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522288" y="1306513"/>
            <a:ext cx="8226425" cy="447675"/>
          </a:xfrm>
          <a:prstGeom prst="rect">
            <a:avLst/>
          </a:prstGeom>
          <a:noFill/>
          <a:ln w="9525">
            <a:noFill/>
            <a:miter lim="800000"/>
            <a:headEnd/>
            <a:tailEnd/>
          </a:ln>
        </p:spPr>
        <p:txBody>
          <a:bodyPr lIns="91428" tIns="45715" rIns="91428" bIns="45715" anchor="ctr"/>
          <a:lstStyle/>
          <a:p>
            <a:pPr>
              <a:defRPr/>
            </a:pPr>
            <a:r>
              <a:rPr lang="en-US" sz="2000" b="1" kern="0" dirty="0">
                <a:solidFill>
                  <a:srgbClr val="000000"/>
                </a:solidFill>
                <a:latin typeface="Arial" pitchFamily="34" charset="0"/>
                <a:ea typeface="+mj-ea"/>
                <a:cs typeface="Arial" pitchFamily="34" charset="0"/>
              </a:rPr>
              <a:t>ICAO Aerodrome Reference Code</a:t>
            </a:r>
          </a:p>
        </p:txBody>
      </p:sp>
      <p:sp>
        <p:nvSpPr>
          <p:cNvPr id="5" name="Text Box 7"/>
          <p:cNvSpPr txBox="1">
            <a:spLocks noChangeArrowheads="1"/>
          </p:cNvSpPr>
          <p:nvPr/>
        </p:nvSpPr>
        <p:spPr bwMode="auto">
          <a:xfrm>
            <a:off x="561975" y="1060450"/>
            <a:ext cx="8081963" cy="265615"/>
          </a:xfrm>
          <a:prstGeom prst="rect">
            <a:avLst/>
          </a:prstGeom>
          <a:noFill/>
          <a:ln w="9525">
            <a:noFill/>
            <a:miter lim="800000"/>
            <a:headEnd/>
            <a:tailEnd/>
          </a:ln>
        </p:spPr>
        <p:txBody>
          <a:bodyPr lIns="80165" tIns="40083" rIns="80165" bIns="40083">
            <a:spAutoFit/>
          </a:bodyPr>
          <a:lstStyle/>
          <a:p>
            <a:pPr defTabSz="801688">
              <a:spcBef>
                <a:spcPct val="50000"/>
              </a:spcBef>
            </a:pPr>
            <a:r>
              <a:rPr lang="en-US" sz="1200" b="1" noProof="1">
                <a:solidFill>
                  <a:srgbClr val="000000"/>
                </a:solidFill>
                <a:latin typeface="Arial" pitchFamily="34" charset="0"/>
              </a:rPr>
              <a:t>Wingspan Limits at Airports</a:t>
            </a:r>
          </a:p>
        </p:txBody>
      </p:sp>
      <p:sp>
        <p:nvSpPr>
          <p:cNvPr id="13" name="Rectangle 2">
            <a:extLst>
              <a:ext uri="{FF2B5EF4-FFF2-40B4-BE49-F238E27FC236}">
                <a16:creationId xmlns:a16="http://schemas.microsoft.com/office/drawing/2014/main" id="{2FF98E40-5D23-754F-7AB8-06258F0FA757}"/>
              </a:ext>
            </a:extLst>
          </p:cNvPr>
          <p:cNvSpPr txBox="1">
            <a:spLocks noChangeArrowheads="1"/>
          </p:cNvSpPr>
          <p:nvPr/>
        </p:nvSpPr>
        <p:spPr bwMode="auto">
          <a:xfrm>
            <a:off x="559635" y="5745260"/>
            <a:ext cx="8110538" cy="447675"/>
          </a:xfrm>
          <a:prstGeom prst="rect">
            <a:avLst/>
          </a:prstGeom>
          <a:noFill/>
          <a:ln w="9525">
            <a:noFill/>
            <a:round/>
            <a:headEnd/>
            <a:tailEnd/>
          </a:ln>
        </p:spPr>
        <p:txBody>
          <a:bodyPr lIns="90000" tIns="46800" rIns="90000" bIns="46800"/>
          <a:lstStyle/>
          <a:p>
            <a:pPr algn="just">
              <a:lnSpc>
                <a:spcPct val="120000"/>
              </a:lnSpc>
              <a:spcAft>
                <a:spcPts val="1200"/>
              </a:spcAft>
            </a:pPr>
            <a:r>
              <a:rPr lang="en-US" sz="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https://skybrary.aero/articles/icao-aerodrome-reference-code</a:t>
            </a:r>
            <a:endParaRPr lang="en-US" sz="1200" b="0" i="0" dirty="0">
              <a:solidFill>
                <a:srgbClr val="0000FF"/>
              </a:solidFill>
              <a:effectLst/>
              <a:latin typeface="Arial" panose="020B0604020202020204" pitchFamily="34" charset="0"/>
              <a:cs typeface="Arial" panose="020B0604020202020204" pitchFamily="34" charset="0"/>
            </a:endParaRPr>
          </a:p>
        </p:txBody>
      </p:sp>
      <p:pic>
        <p:nvPicPr>
          <p:cNvPr id="3" name="Grafik 2">
            <a:extLst>
              <a:ext uri="{FF2B5EF4-FFF2-40B4-BE49-F238E27FC236}">
                <a16:creationId xmlns:a16="http://schemas.microsoft.com/office/drawing/2014/main" id="{EFD0F789-7CFA-F202-EDBC-7760AC859B4B}"/>
              </a:ext>
            </a:extLst>
          </p:cNvPr>
          <p:cNvPicPr>
            <a:picLocks noChangeAspect="1"/>
          </p:cNvPicPr>
          <p:nvPr/>
        </p:nvPicPr>
        <p:blipFill>
          <a:blip r:embed="rId4"/>
          <a:stretch>
            <a:fillRect/>
          </a:stretch>
        </p:blipFill>
        <p:spPr>
          <a:xfrm>
            <a:off x="582109" y="1774488"/>
            <a:ext cx="5604473" cy="3861663"/>
          </a:xfrm>
          <a:prstGeom prst="rect">
            <a:avLst/>
          </a:prstGeom>
          <a:ln>
            <a:solidFill>
              <a:srgbClr val="000000"/>
            </a:solidFill>
          </a:ln>
        </p:spPr>
      </p:pic>
    </p:spTree>
  </p:cSld>
  <p:clrMapOvr>
    <a:masterClrMapping/>
  </p:clrMapOvr>
</p:sld>
</file>

<file path=ppt/theme/theme1.xml><?xml version="1.0" encoding="utf-8"?>
<a:theme xmlns:a="http://schemas.openxmlformats.org/drawingml/2006/main" name="Standarddesign">
  <a:themeElements>
    <a:clrScheme name="Standarddesign 13">
      <a:dk1>
        <a:srgbClr val="000070"/>
      </a:dk1>
      <a:lt1>
        <a:srgbClr val="FFFFFF"/>
      </a:lt1>
      <a:dk2>
        <a:srgbClr val="000070"/>
      </a:dk2>
      <a:lt2>
        <a:srgbClr val="808080"/>
      </a:lt2>
      <a:accent1>
        <a:srgbClr val="99CCFF"/>
      </a:accent1>
      <a:accent2>
        <a:srgbClr val="CCCCFF"/>
      </a:accent2>
      <a:accent3>
        <a:srgbClr val="FFFFFF"/>
      </a:accent3>
      <a:accent4>
        <a:srgbClr val="00005F"/>
      </a:accent4>
      <a:accent5>
        <a:srgbClr val="CAE2FF"/>
      </a:accent5>
      <a:accent6>
        <a:srgbClr val="B9B9E7"/>
      </a:accent6>
      <a:hlink>
        <a:srgbClr val="3333CC"/>
      </a:hlink>
      <a:folHlink>
        <a:srgbClr val="AF67FF"/>
      </a:folHlink>
    </a:clrScheme>
    <a:fontScheme name="Standarddesign">
      <a:majorFont>
        <a:latin typeface="HAW Frutiger Next Regular"/>
        <a:ea typeface=""/>
        <a:cs typeface=""/>
      </a:majorFont>
      <a:minorFont>
        <a:latin typeface="HAW Frutiger Next Regula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HAW Frutiger Next Regula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HAW Frutiger Next Regular" pitchFamily="2"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3">
        <a:dk1>
          <a:srgbClr val="000070"/>
        </a:dk1>
        <a:lt1>
          <a:srgbClr val="FFFFFF"/>
        </a:lt1>
        <a:dk2>
          <a:srgbClr val="000070"/>
        </a:dk2>
        <a:lt2>
          <a:srgbClr val="808080"/>
        </a:lt2>
        <a:accent1>
          <a:srgbClr val="99CCFF"/>
        </a:accent1>
        <a:accent2>
          <a:srgbClr val="CCCCFF"/>
        </a:accent2>
        <a:accent3>
          <a:srgbClr val="FFFFFF"/>
        </a:accent3>
        <a:accent4>
          <a:srgbClr val="00005F"/>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HAW Frutiger Next Regular" pitchFamily="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sz="2400" b="0" i="0" u="none" strike="noStrike" cap="none" normalizeH="0" baseline="0" smtClean="0">
            <a:ln>
              <a:noFill/>
            </a:ln>
            <a:solidFill>
              <a:schemeClr val="bg1"/>
            </a:solidFill>
            <a:effectLst/>
            <a:latin typeface="HAW Frutiger Next Regular" pitchFamily="2"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3110</Words>
  <Application>Microsoft Office PowerPoint</Application>
  <PresentationFormat>Bildschirmpräsentation (4:3)</PresentationFormat>
  <Paragraphs>317</Paragraphs>
  <Slides>32</Slides>
  <Notes>28</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32</vt:i4>
      </vt:variant>
    </vt:vector>
  </HeadingPairs>
  <TitlesOfParts>
    <vt:vector size="41" baseType="lpstr">
      <vt:lpstr>Arial</vt:lpstr>
      <vt:lpstr>Frutiger Roman</vt:lpstr>
      <vt:lpstr>HAW Frutiger Next Regular</vt:lpstr>
      <vt:lpstr>Söhne</vt:lpstr>
      <vt:lpstr>Symbol</vt:lpstr>
      <vt:lpstr>Times New Roman</vt:lpstr>
      <vt:lpstr>Wingdings</vt:lpstr>
      <vt:lpstr>Standarddesign</vt:lpstr>
      <vt:lpstr>1_Standarddesign</vt:lpstr>
      <vt:lpstr>Mass Estimation of Folding Wings </vt:lpstr>
      <vt:lpstr>Abstract</vt:lpstr>
      <vt:lpstr>Acknowledgment (1/3)</vt:lpstr>
      <vt:lpstr>Acknowledgment (2/3)</vt:lpstr>
      <vt:lpstr>Acknowledgment (3/3)</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HAW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 Estimation of Folding Wings</dc:title>
  <dc:creator/>
  <cp:lastModifiedBy>Scholz, Dieter</cp:lastModifiedBy>
  <cp:revision>1189</cp:revision>
  <dcterms:created xsi:type="dcterms:W3CDTF">2009-10-23T14:53:16Z</dcterms:created>
  <dcterms:modified xsi:type="dcterms:W3CDTF">2024-05-25T15:45:02Z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2023-10-31T21:17:22Z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2c6cac8d-ab61-47b3-8209-4df2e46aefbc</vt:lpwstr>
  </property>
  <property fmtid="{D5CDD505-2E9C-101B-9397-08002B2CF9AE}" pid="7" name="MSIP_Label_defa4170-0d19-0005-0004-bc88714345d2_ActionId">
    <vt:lpwstr>123b0741-44d8-44bb-8865-5cfae5cbe752</vt:lpwstr>
  </property>
  <property fmtid="{D5CDD505-2E9C-101B-9397-08002B2CF9AE}" pid="8" name="MSIP_Label_defa4170-0d19-0005-0004-bc88714345d2_ContentBits">
    <vt:lpwstr>0</vt:lpwstr>
  </property>
</Properties>
</file>