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7" r:id="rId2"/>
    <p:sldMasterId id="2147483649" r:id="rId3"/>
  </p:sldMasterIdLst>
  <p:notesMasterIdLst>
    <p:notesMasterId r:id="rId93"/>
  </p:notesMasterIdLst>
  <p:handoutMasterIdLst>
    <p:handoutMasterId r:id="rId94"/>
  </p:handoutMasterIdLst>
  <p:sldIdLst>
    <p:sldId id="256" r:id="rId4"/>
    <p:sldId id="798" r:id="rId5"/>
    <p:sldId id="827" r:id="rId6"/>
    <p:sldId id="799" r:id="rId7"/>
    <p:sldId id="806" r:id="rId8"/>
    <p:sldId id="819" r:id="rId9"/>
    <p:sldId id="822" r:id="rId10"/>
    <p:sldId id="820" r:id="rId11"/>
    <p:sldId id="821" r:id="rId12"/>
    <p:sldId id="727" r:id="rId13"/>
    <p:sldId id="815" r:id="rId14"/>
    <p:sldId id="826" r:id="rId15"/>
    <p:sldId id="740" r:id="rId16"/>
    <p:sldId id="748" r:id="rId17"/>
    <p:sldId id="741" r:id="rId18"/>
    <p:sldId id="828" r:id="rId19"/>
    <p:sldId id="829" r:id="rId20"/>
    <p:sldId id="832" r:id="rId21"/>
    <p:sldId id="835" r:id="rId22"/>
    <p:sldId id="836" r:id="rId23"/>
    <p:sldId id="708" r:id="rId24"/>
    <p:sldId id="758" r:id="rId25"/>
    <p:sldId id="743" r:id="rId26"/>
    <p:sldId id="745" r:id="rId27"/>
    <p:sldId id="742" r:id="rId28"/>
    <p:sldId id="759" r:id="rId29"/>
    <p:sldId id="746" r:id="rId30"/>
    <p:sldId id="814" r:id="rId31"/>
    <p:sldId id="760" r:id="rId32"/>
    <p:sldId id="747" r:id="rId33"/>
    <p:sldId id="751" r:id="rId34"/>
    <p:sldId id="752" r:id="rId35"/>
    <p:sldId id="755" r:id="rId36"/>
    <p:sldId id="753" r:id="rId37"/>
    <p:sldId id="754" r:id="rId38"/>
    <p:sldId id="763" r:id="rId39"/>
    <p:sldId id="810" r:id="rId40"/>
    <p:sldId id="803" r:id="rId41"/>
    <p:sldId id="804" r:id="rId42"/>
    <p:sldId id="764" r:id="rId43"/>
    <p:sldId id="766" r:id="rId44"/>
    <p:sldId id="765" r:id="rId45"/>
    <p:sldId id="768" r:id="rId46"/>
    <p:sldId id="711" r:id="rId47"/>
    <p:sldId id="734" r:id="rId48"/>
    <p:sldId id="735" r:id="rId49"/>
    <p:sldId id="793" r:id="rId50"/>
    <p:sldId id="795" r:id="rId51"/>
    <p:sldId id="833" r:id="rId52"/>
    <p:sldId id="834" r:id="rId53"/>
    <p:sldId id="788" r:id="rId54"/>
    <p:sldId id="726" r:id="rId55"/>
    <p:sldId id="771" r:id="rId56"/>
    <p:sldId id="772" r:id="rId57"/>
    <p:sldId id="730" r:id="rId58"/>
    <p:sldId id="824" r:id="rId59"/>
    <p:sldId id="781" r:id="rId60"/>
    <p:sldId id="780" r:id="rId61"/>
    <p:sldId id="809" r:id="rId62"/>
    <p:sldId id="823" r:id="rId63"/>
    <p:sldId id="736" r:id="rId64"/>
    <p:sldId id="807" r:id="rId65"/>
    <p:sldId id="808" r:id="rId66"/>
    <p:sldId id="805" r:id="rId67"/>
    <p:sldId id="769" r:id="rId68"/>
    <p:sldId id="770" r:id="rId69"/>
    <p:sldId id="790" r:id="rId70"/>
    <p:sldId id="812" r:id="rId71"/>
    <p:sldId id="813" r:id="rId72"/>
    <p:sldId id="811" r:id="rId73"/>
    <p:sldId id="720" r:id="rId74"/>
    <p:sldId id="602" r:id="rId75"/>
    <p:sldId id="762" r:id="rId76"/>
    <p:sldId id="777" r:id="rId77"/>
    <p:sldId id="816" r:id="rId78"/>
    <p:sldId id="817" r:id="rId79"/>
    <p:sldId id="818" r:id="rId80"/>
    <p:sldId id="802" r:id="rId81"/>
    <p:sldId id="775" r:id="rId82"/>
    <p:sldId id="776" r:id="rId83"/>
    <p:sldId id="791" r:id="rId84"/>
    <p:sldId id="825" r:id="rId85"/>
    <p:sldId id="778" r:id="rId86"/>
    <p:sldId id="279" r:id="rId87"/>
    <p:sldId id="783" r:id="rId88"/>
    <p:sldId id="784" r:id="rId89"/>
    <p:sldId id="785" r:id="rId90"/>
    <p:sldId id="786" r:id="rId91"/>
    <p:sldId id="787" r:id="rId92"/>
  </p:sldIdLst>
  <p:sldSz cx="9144000" cy="6858000" type="screen4x3"/>
  <p:notesSz cx="7099300" cy="10234613"/>
  <p:defaultTextStyle>
    <a:defPPr>
      <a:defRPr lang="en-GB"/>
    </a:defPPr>
    <a:lvl1pPr algn="l" defTabSz="449263" rtl="0" fontAlgn="base">
      <a:spcBef>
        <a:spcPct val="0"/>
      </a:spcBef>
      <a:spcAft>
        <a:spcPct val="0"/>
      </a:spcAft>
      <a:defRPr sz="2400" kern="1200">
        <a:solidFill>
          <a:schemeClr val="bg1"/>
        </a:solidFill>
        <a:latin typeface="Arial" pitchFamily="34" charset="0"/>
        <a:ea typeface="+mn-ea"/>
        <a:cs typeface="Arial" pitchFamily="34" charset="0"/>
      </a:defRPr>
    </a:lvl1pPr>
    <a:lvl2pPr marL="742950" indent="-285750" algn="l" defTabSz="449263" rtl="0" fontAlgn="base">
      <a:spcBef>
        <a:spcPct val="0"/>
      </a:spcBef>
      <a:spcAft>
        <a:spcPct val="0"/>
      </a:spcAft>
      <a:defRPr sz="2400" kern="1200">
        <a:solidFill>
          <a:schemeClr val="bg1"/>
        </a:solidFill>
        <a:latin typeface="Arial" pitchFamily="34" charset="0"/>
        <a:ea typeface="+mn-ea"/>
        <a:cs typeface="Arial" pitchFamily="34" charset="0"/>
      </a:defRPr>
    </a:lvl2pPr>
    <a:lvl3pPr marL="11430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3pPr>
    <a:lvl4pPr marL="16002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4pPr>
    <a:lvl5pPr marL="20574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5pPr>
    <a:lvl6pPr marL="2286000" algn="l" defTabSz="914400" rtl="0" eaLnBrk="1" latinLnBrk="0" hangingPunct="1">
      <a:defRPr sz="2400" kern="1200">
        <a:solidFill>
          <a:schemeClr val="bg1"/>
        </a:solidFill>
        <a:latin typeface="Arial" pitchFamily="34" charset="0"/>
        <a:ea typeface="+mn-ea"/>
        <a:cs typeface="Arial" pitchFamily="34" charset="0"/>
      </a:defRPr>
    </a:lvl6pPr>
    <a:lvl7pPr marL="2743200" algn="l" defTabSz="914400" rtl="0" eaLnBrk="1" latinLnBrk="0" hangingPunct="1">
      <a:defRPr sz="2400" kern="1200">
        <a:solidFill>
          <a:schemeClr val="bg1"/>
        </a:solidFill>
        <a:latin typeface="Arial" pitchFamily="34" charset="0"/>
        <a:ea typeface="+mn-ea"/>
        <a:cs typeface="Arial" pitchFamily="34" charset="0"/>
      </a:defRPr>
    </a:lvl7pPr>
    <a:lvl8pPr marL="3200400" algn="l" defTabSz="914400" rtl="0" eaLnBrk="1" latinLnBrk="0" hangingPunct="1">
      <a:defRPr sz="2400" kern="1200">
        <a:solidFill>
          <a:schemeClr val="bg1"/>
        </a:solidFill>
        <a:latin typeface="Arial" pitchFamily="34" charset="0"/>
        <a:ea typeface="+mn-ea"/>
        <a:cs typeface="Arial" pitchFamily="34" charset="0"/>
      </a:defRPr>
    </a:lvl8pPr>
    <a:lvl9pPr marL="3657600" algn="l" defTabSz="914400" rtl="0" eaLnBrk="1" latinLnBrk="0" hangingPunct="1">
      <a:defRPr sz="2400" kern="1200">
        <a:solidFill>
          <a:schemeClr val="bg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CC0099"/>
    <a:srgbClr val="FF3300"/>
    <a:srgbClr val="FF0000"/>
    <a:srgbClr val="FF9900"/>
    <a:srgbClr val="FFFF0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94660" autoAdjust="0"/>
  </p:normalViewPr>
  <p:slideViewPr>
    <p:cSldViewPr snapToGrid="0">
      <p:cViewPr varScale="1">
        <p:scale>
          <a:sx n="76" d="100"/>
          <a:sy n="76" d="100"/>
        </p:scale>
        <p:origin x="987" y="42"/>
      </p:cViewPr>
      <p:guideLst>
        <p:guide orient="horz" pos="2160"/>
        <p:guide pos="2880"/>
      </p:guideLst>
    </p:cSldViewPr>
  </p:slideViewPr>
  <p:outlineViewPr>
    <p:cViewPr varScale="1">
      <p:scale>
        <a:sx n="170" d="200"/>
        <a:sy n="170" d="200"/>
      </p:scale>
      <p:origin x="0" y="4668"/>
    </p:cViewPr>
  </p:outlineViewPr>
  <p:notesTextViewPr>
    <p:cViewPr>
      <p:scale>
        <a:sx n="100" d="100"/>
        <a:sy n="100" d="100"/>
      </p:scale>
      <p:origin x="0" y="0"/>
    </p:cViewPr>
  </p:notesTextViewPr>
  <p:sorterViewPr>
    <p:cViewPr>
      <p:scale>
        <a:sx n="66" d="100"/>
        <a:sy n="66" d="100"/>
      </p:scale>
      <p:origin x="0" y="7230"/>
    </p:cViewPr>
  </p:sorterViewPr>
  <p:notesViewPr>
    <p:cSldViewPr snapToGrid="0">
      <p:cViewPr varScale="1">
        <p:scale>
          <a:sx n="72" d="100"/>
          <a:sy n="72" d="100"/>
        </p:scale>
        <p:origin x="-213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5" Type="http://schemas.openxmlformats.org/officeDocument/2006/relationships/image" Target="../media/image14.emf"/><Relationship Id="rId4"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image" Target="../media/image9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emf"/><Relationship Id="rId1" Type="http://schemas.openxmlformats.org/officeDocument/2006/relationships/image" Target="../media/image14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1.emf"/><Relationship Id="rId1" Type="http://schemas.openxmlformats.org/officeDocument/2006/relationships/image" Target="../media/image1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endParaRPr lang="es-ES_tradnl"/>
          </a:p>
        </p:txBody>
      </p:sp>
      <p:sp>
        <p:nvSpPr>
          <p:cNvPr id="3" name="2 Marcador de fecha"/>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fld id="{63FC50CE-828E-4E03-81CC-393F27A04A75}" type="datetimeFigureOut">
              <a:rPr lang="es-ES_tradnl"/>
              <a:pPr>
                <a:defRPr/>
              </a:pPr>
              <a:t>26/01/2022</a:t>
            </a:fld>
            <a:endParaRPr lang="es-ES_tradnl"/>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endParaRPr lang="es-ES_tradnl"/>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eaLnBrk="0" hangingPunct="0">
              <a:buClr>
                <a:srgbClr val="000000"/>
              </a:buClr>
              <a:buSzPct val="100000"/>
              <a:buFont typeface="Times New Roman" pitchFamily="18" charset="0"/>
              <a:buNone/>
              <a:defRPr sz="1200">
                <a:latin typeface="HAW Frutiger Next Regular" pitchFamily="2" charset="0"/>
                <a:cs typeface="+mn-cs"/>
              </a:defRPr>
            </a:lvl1pPr>
          </a:lstStyle>
          <a:p>
            <a:pPr>
              <a:defRPr/>
            </a:pPr>
            <a:fld id="{1BD58AA1-4EFC-4D76-8C67-D8853C6381B7}" type="slidenum">
              <a:rPr lang="es-ES_tradnl"/>
              <a:pPr>
                <a:defRPr/>
              </a:pPr>
              <a:t>‹Nr.›</a:t>
            </a:fld>
            <a:endParaRPr lang="es-ES_trad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3074" name="Rectangle 2"/>
          <p:cNvSpPr>
            <a:spLocks noGrp="1" noChangeArrowheads="1"/>
          </p:cNvSpPr>
          <p:nvPr>
            <p:ph type="hdr"/>
          </p:nvPr>
        </p:nvSpPr>
        <p:spPr bwMode="auto">
          <a:xfrm>
            <a:off x="0" y="0"/>
            <a:ext cx="3074988" cy="511175"/>
          </a:xfrm>
          <a:prstGeom prst="rect">
            <a:avLst/>
          </a:prstGeom>
          <a:noFill/>
          <a:ln w="9525">
            <a:noFill/>
            <a:round/>
            <a:headEnd/>
            <a:tailEnd/>
          </a:ln>
          <a:effectLst/>
        </p:spPr>
        <p:txBody>
          <a:bodyPr vert="horz" wrap="square" lIns="94680" tIns="47520" rIns="94680" bIns="47520" numCol="1" anchor="t" anchorCtr="0" compatLnSpc="1">
            <a:prstTxWarp prst="textNoShape">
              <a:avLst/>
            </a:prstTxWarp>
          </a:bodyPr>
          <a:lstStyle>
            <a:lvl1pP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endParaRPr lang="de-DE"/>
          </a:p>
        </p:txBody>
      </p:sp>
      <p:sp>
        <p:nvSpPr>
          <p:cNvPr id="3075" name="Rectangle 3"/>
          <p:cNvSpPr>
            <a:spLocks noGrp="1" noChangeArrowheads="1"/>
          </p:cNvSpPr>
          <p:nvPr>
            <p:ph type="dt"/>
          </p:nvPr>
        </p:nvSpPr>
        <p:spPr bwMode="auto">
          <a:xfrm>
            <a:off x="4022725" y="0"/>
            <a:ext cx="3074988" cy="511175"/>
          </a:xfrm>
          <a:prstGeom prst="rect">
            <a:avLst/>
          </a:prstGeom>
          <a:noFill/>
          <a:ln w="9525">
            <a:noFill/>
            <a:round/>
            <a:headEnd/>
            <a:tailEnd/>
          </a:ln>
          <a:effectLst/>
        </p:spPr>
        <p:txBody>
          <a:bodyPr vert="horz" wrap="square" lIns="94680" tIns="47520" rIns="94680" bIns="47520" numCol="1" anchor="t" anchorCtr="0" compatLnSpc="1">
            <a:prstTxWarp prst="textNoShape">
              <a:avLst/>
            </a:prstTxWarp>
          </a:bodyPr>
          <a:lstStyle>
            <a:lvl1pPr algn="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endParaRPr lang="de-DE"/>
          </a:p>
        </p:txBody>
      </p:sp>
      <p:sp>
        <p:nvSpPr>
          <p:cNvPr id="78853" name="Rectangle 4"/>
          <p:cNvSpPr>
            <a:spLocks noGrp="1" noRot="1" noChangeAspect="1" noChangeArrowheads="1"/>
          </p:cNvSpPr>
          <p:nvPr>
            <p:ph type="sldImg"/>
          </p:nvPr>
        </p:nvSpPr>
        <p:spPr bwMode="auto">
          <a:xfrm>
            <a:off x="990600" y="768350"/>
            <a:ext cx="5116513" cy="3836988"/>
          </a:xfrm>
          <a:prstGeom prst="rect">
            <a:avLst/>
          </a:prstGeom>
          <a:solidFill>
            <a:srgbClr val="FFFFFF"/>
          </a:solidFill>
          <a:ln w="9360">
            <a:solidFill>
              <a:srgbClr val="000000"/>
            </a:solidFill>
            <a:miter lim="800000"/>
            <a:headEnd/>
            <a:tailEnd/>
          </a:ln>
        </p:spPr>
      </p:sp>
      <p:sp>
        <p:nvSpPr>
          <p:cNvPr id="3077" name="Rectangle 5"/>
          <p:cNvSpPr>
            <a:spLocks noGrp="1" noChangeArrowheads="1"/>
          </p:cNvSpPr>
          <p:nvPr>
            <p:ph type="body"/>
          </p:nvPr>
        </p:nvSpPr>
        <p:spPr bwMode="auto">
          <a:xfrm>
            <a:off x="947738" y="4862513"/>
            <a:ext cx="5202237" cy="4602162"/>
          </a:xfrm>
          <a:prstGeom prst="rect">
            <a:avLst/>
          </a:prstGeom>
          <a:noFill/>
          <a:ln w="9525">
            <a:noFill/>
            <a:round/>
            <a:headEnd/>
            <a:tailEnd/>
          </a:ln>
          <a:effectLst/>
        </p:spPr>
        <p:txBody>
          <a:bodyPr vert="horz" wrap="square" lIns="94680" tIns="47520" rIns="94680" bIns="47520" numCol="1" anchor="t" anchorCtr="0" compatLnSpc="1">
            <a:prstTxWarp prst="textNoShape">
              <a:avLst/>
            </a:prstTxWarp>
          </a:bodyPr>
          <a:lstStyle/>
          <a:p>
            <a:pPr lvl="0"/>
            <a:endParaRPr lang="de-DE" noProof="0" smtClean="0"/>
          </a:p>
        </p:txBody>
      </p:sp>
      <p:sp>
        <p:nvSpPr>
          <p:cNvPr id="3078" name="Rectangle 6"/>
          <p:cNvSpPr>
            <a:spLocks noGrp="1" noChangeArrowheads="1"/>
          </p:cNvSpPr>
          <p:nvPr>
            <p:ph type="ftr"/>
          </p:nvPr>
        </p:nvSpPr>
        <p:spPr bwMode="auto">
          <a:xfrm>
            <a:off x="0" y="9723438"/>
            <a:ext cx="3074988" cy="509587"/>
          </a:xfrm>
          <a:prstGeom prst="rect">
            <a:avLst/>
          </a:prstGeom>
          <a:noFill/>
          <a:ln w="9525">
            <a:noFill/>
            <a:round/>
            <a:headEnd/>
            <a:tailEnd/>
          </a:ln>
          <a:effectLst/>
        </p:spPr>
        <p:txBody>
          <a:bodyPr vert="horz" wrap="square" lIns="94680" tIns="47520" rIns="94680" bIns="47520" numCol="1" anchor="b" anchorCtr="0" compatLnSpc="1">
            <a:prstTxWarp prst="textNoShape">
              <a:avLst/>
            </a:prstTxWarp>
          </a:bodyPr>
          <a:lstStyle>
            <a:lvl1pP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endParaRPr lang="de-DE"/>
          </a:p>
        </p:txBody>
      </p:sp>
      <p:sp>
        <p:nvSpPr>
          <p:cNvPr id="3079" name="Rectangle 7"/>
          <p:cNvSpPr>
            <a:spLocks noGrp="1" noChangeArrowheads="1"/>
          </p:cNvSpPr>
          <p:nvPr>
            <p:ph type="sldNum"/>
          </p:nvPr>
        </p:nvSpPr>
        <p:spPr bwMode="auto">
          <a:xfrm>
            <a:off x="4022725" y="9723438"/>
            <a:ext cx="3074988" cy="509587"/>
          </a:xfrm>
          <a:prstGeom prst="rect">
            <a:avLst/>
          </a:prstGeom>
          <a:noFill/>
          <a:ln w="9525">
            <a:noFill/>
            <a:round/>
            <a:headEnd/>
            <a:tailEnd/>
          </a:ln>
          <a:effectLst/>
        </p:spPr>
        <p:txBody>
          <a:bodyPr vert="horz" wrap="square" lIns="94680" tIns="47520" rIns="94680" bIns="47520" numCol="1" anchor="b" anchorCtr="0" compatLnSpc="1">
            <a:prstTxWarp prst="textNoShape">
              <a:avLst/>
            </a:prstTxWarp>
          </a:bodyPr>
          <a:lstStyle>
            <a:lvl1pPr algn="r" eaLnBrk="1" hangingPunct="0">
              <a:buClr>
                <a:srgbClr val="000000"/>
              </a:buClr>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Lucida Sans Unicode" pitchFamily="34" charset="0"/>
                <a:cs typeface="Lucida Sans Unicode" pitchFamily="34" charset="0"/>
              </a:defRPr>
            </a:lvl1pPr>
          </a:lstStyle>
          <a:p>
            <a:pPr>
              <a:defRPr/>
            </a:pPr>
            <a:fld id="{FF2A0842-20F6-43A9-B19B-4E6B2D8AB4F4}"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p>
            <a:fld id="{426C6742-F2CE-4889-A525-880F7333ECE7}" type="slidenum">
              <a:rPr lang="de-DE" smtClean="0"/>
              <a:pPr/>
              <a:t>1</a:t>
            </a:fld>
            <a:endParaRPr lang="de-DE" smtClean="0"/>
          </a:p>
        </p:txBody>
      </p:sp>
      <p:sp>
        <p:nvSpPr>
          <p:cNvPr id="79875" name="Rectangle 1"/>
          <p:cNvSpPr>
            <a:spLocks noGrp="1" noRot="1" noChangeAspect="1" noChangeArrowheads="1" noTextEdit="1"/>
          </p:cNvSpPr>
          <p:nvPr>
            <p:ph type="sldImg"/>
          </p:nvPr>
        </p:nvSpPr>
        <p:spPr>
          <a:xfrm>
            <a:off x="992188" y="766763"/>
            <a:ext cx="5119687" cy="3840162"/>
          </a:xfrm>
          <a:ln/>
        </p:spPr>
      </p:sp>
      <p:sp>
        <p:nvSpPr>
          <p:cNvPr id="79876" name="Rectangle 2"/>
          <p:cNvSpPr>
            <a:spLocks noGrp="1" noChangeArrowheads="1"/>
          </p:cNvSpPr>
          <p:nvPr>
            <p:ph type="body" idx="1"/>
          </p:nvPr>
        </p:nvSpPr>
        <p:spPr>
          <a:xfrm>
            <a:off x="947738" y="4862513"/>
            <a:ext cx="5203825" cy="4603750"/>
          </a:xfrm>
          <a:noFill/>
          <a:ln/>
        </p:spPr>
        <p:txBody>
          <a:bodyPr wrap="none" anchor="ct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CF5C20FD-73D1-474F-A69A-D1DF010B5BF1}" type="slidenum">
              <a:rPr lang="de-DE"/>
              <a:pPr/>
              <a:t>34</a:t>
            </a:fld>
            <a:endParaRPr lang="de-DE"/>
          </a:p>
        </p:txBody>
      </p:sp>
      <p:sp>
        <p:nvSpPr>
          <p:cNvPr id="146434" name="Rectangle 2"/>
          <p:cNvSpPr txBox="1">
            <a:spLocks noGrp="1" noRot="1" noChangeAspect="1" noChangeArrowheads="1" noTextEdit="1"/>
          </p:cNvSpPr>
          <p:nvPr>
            <p:ph type="sldImg"/>
          </p:nvPr>
        </p:nvSpPr>
        <p:spPr>
          <a:xfrm>
            <a:off x="990600" y="766763"/>
            <a:ext cx="5118100" cy="3838575"/>
          </a:xfrm>
          <a:ln/>
        </p:spPr>
      </p:sp>
      <p:sp>
        <p:nvSpPr>
          <p:cNvPr id="146435" name="Text Box 3"/>
          <p:cNvSpPr txBox="1">
            <a:spLocks noChangeArrowheads="1"/>
          </p:cNvSpPr>
          <p:nvPr/>
        </p:nvSpPr>
        <p:spPr bwMode="auto">
          <a:xfrm>
            <a:off x="709613" y="4862513"/>
            <a:ext cx="5680075" cy="4605337"/>
          </a:xfrm>
          <a:prstGeom prst="rect">
            <a:avLst/>
          </a:prstGeom>
          <a:noFill/>
          <a:ln w="9525">
            <a:noFill/>
            <a:round/>
            <a:headEnd/>
            <a:tailEnd/>
          </a:ln>
          <a:effectLst/>
        </p:spPr>
        <p:txBody>
          <a:bodyPr wrap="none" anchor="ctr"/>
          <a:lstStyle/>
          <a:p>
            <a:endParaRPr lang="en-US"/>
          </a:p>
        </p:txBody>
      </p:sp>
      <p:sp>
        <p:nvSpPr>
          <p:cNvPr id="146436" name="Text Box 4"/>
          <p:cNvSpPr txBox="1">
            <a:spLocks noChangeArrowheads="1"/>
          </p:cNvSpPr>
          <p:nvPr/>
        </p:nvSpPr>
        <p:spPr bwMode="auto">
          <a:xfrm>
            <a:off x="4021138" y="9720263"/>
            <a:ext cx="3076575" cy="512762"/>
          </a:xfrm>
          <a:prstGeom prst="rect">
            <a:avLst/>
          </a:prstGeom>
          <a:noFill/>
          <a:ln w="9525">
            <a:noFill/>
            <a:round/>
            <a:headEnd/>
            <a:tailEnd/>
          </a:ln>
          <a:effec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69B6E00-0F24-45A7-90FD-A1DDD9FACC87}" type="slidenum">
              <a:rPr lang="de-DE"/>
              <a:pPr/>
              <a:t>35</a:t>
            </a:fld>
            <a:endParaRPr lang="de-DE"/>
          </a:p>
        </p:txBody>
      </p:sp>
      <p:sp>
        <p:nvSpPr>
          <p:cNvPr id="148482" name="Rectangle 2"/>
          <p:cNvSpPr txBox="1">
            <a:spLocks noGrp="1" noRot="1" noChangeAspect="1" noChangeArrowheads="1" noTextEdit="1"/>
          </p:cNvSpPr>
          <p:nvPr>
            <p:ph type="sldImg"/>
          </p:nvPr>
        </p:nvSpPr>
        <p:spPr>
          <a:xfrm>
            <a:off x="990600" y="766763"/>
            <a:ext cx="5118100" cy="3838575"/>
          </a:xfrm>
          <a:ln/>
        </p:spPr>
      </p:sp>
      <p:sp>
        <p:nvSpPr>
          <p:cNvPr id="148483" name="Text Box 3"/>
          <p:cNvSpPr txBox="1">
            <a:spLocks noChangeArrowheads="1"/>
          </p:cNvSpPr>
          <p:nvPr/>
        </p:nvSpPr>
        <p:spPr bwMode="auto">
          <a:xfrm>
            <a:off x="709613" y="4862513"/>
            <a:ext cx="5680075" cy="4605337"/>
          </a:xfrm>
          <a:prstGeom prst="rect">
            <a:avLst/>
          </a:prstGeom>
          <a:noFill/>
          <a:ln w="9525">
            <a:noFill/>
            <a:round/>
            <a:headEnd/>
            <a:tailEnd/>
          </a:ln>
          <a:effectLst/>
        </p:spPr>
        <p:txBody>
          <a:bodyPr wrap="none" anchor="ctr"/>
          <a:lstStyle/>
          <a:p>
            <a:endParaRPr lang="en-US"/>
          </a:p>
        </p:txBody>
      </p:sp>
      <p:sp>
        <p:nvSpPr>
          <p:cNvPr id="148484" name="Text Box 4"/>
          <p:cNvSpPr txBox="1">
            <a:spLocks noChangeArrowheads="1"/>
          </p:cNvSpPr>
          <p:nvPr/>
        </p:nvSpPr>
        <p:spPr bwMode="auto">
          <a:xfrm>
            <a:off x="4021138" y="9720263"/>
            <a:ext cx="3076575" cy="512762"/>
          </a:xfrm>
          <a:prstGeom prst="rect">
            <a:avLst/>
          </a:prstGeom>
          <a:noFill/>
          <a:ln w="9525">
            <a:noFill/>
            <a:round/>
            <a:headEnd/>
            <a:tailEnd/>
          </a:ln>
          <a:effec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nl-BE" dirty="0"/>
              <a:t>AIC = Aircraft </a:t>
            </a:r>
            <a:r>
              <a:rPr lang="nl-BE" dirty="0" err="1"/>
              <a:t>Induced</a:t>
            </a:r>
            <a:r>
              <a:rPr lang="nl-BE" dirty="0"/>
              <a:t> </a:t>
            </a:r>
            <a:r>
              <a:rPr lang="nl-BE" dirty="0" err="1"/>
              <a:t>Cloudiness</a:t>
            </a:r>
            <a:endParaRPr lang="nl-BE" dirty="0"/>
          </a:p>
          <a:p>
            <a:r>
              <a:rPr lang="nl-BE" dirty="0"/>
              <a:t>No </a:t>
            </a:r>
            <a:r>
              <a:rPr lang="nl-BE" dirty="0" err="1"/>
              <a:t>Radiative</a:t>
            </a:r>
            <a:r>
              <a:rPr lang="nl-BE" dirty="0"/>
              <a:t> </a:t>
            </a:r>
            <a:r>
              <a:rPr lang="nl-BE" dirty="0" err="1"/>
              <a:t>forcing</a:t>
            </a:r>
            <a:r>
              <a:rPr lang="nl-BE" dirty="0"/>
              <a:t> </a:t>
            </a:r>
            <a:r>
              <a:rPr lang="nl-BE" dirty="0" err="1"/>
              <a:t>used</a:t>
            </a:r>
            <a:r>
              <a:rPr lang="nl-BE" dirty="0"/>
              <a:t>: </a:t>
            </a:r>
            <a:r>
              <a:rPr lang="nl-BE" dirty="0" err="1"/>
              <a:t>Only</a:t>
            </a:r>
            <a:r>
              <a:rPr lang="nl-BE" dirty="0"/>
              <a:t> </a:t>
            </a:r>
            <a:r>
              <a:rPr lang="nl-BE" dirty="0" err="1"/>
              <a:t>total</a:t>
            </a:r>
            <a:r>
              <a:rPr lang="nl-BE" dirty="0"/>
              <a:t> </a:t>
            </a:r>
            <a:r>
              <a:rPr lang="nl-BE" dirty="0" err="1"/>
              <a:t>emissions</a:t>
            </a:r>
            <a:r>
              <a:rPr lang="nl-BE" dirty="0"/>
              <a:t> of </a:t>
            </a:r>
            <a:r>
              <a:rPr lang="nl-BE" dirty="0" err="1"/>
              <a:t>all</a:t>
            </a:r>
            <a:r>
              <a:rPr lang="nl-BE" dirty="0"/>
              <a:t> </a:t>
            </a:r>
            <a:r>
              <a:rPr lang="nl-BE" dirty="0" err="1"/>
              <a:t>aircraft</a:t>
            </a:r>
            <a:r>
              <a:rPr lang="nl-BE" dirty="0"/>
              <a:t> </a:t>
            </a:r>
            <a:r>
              <a:rPr lang="nl-BE" dirty="0" err="1"/>
              <a:t>during</a:t>
            </a:r>
            <a:r>
              <a:rPr lang="nl-BE" dirty="0"/>
              <a:t> a </a:t>
            </a:r>
            <a:r>
              <a:rPr lang="nl-BE" dirty="0" err="1"/>
              <a:t>period</a:t>
            </a:r>
            <a:r>
              <a:rPr lang="nl-BE" dirty="0"/>
              <a:t> of time</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45</a:t>
            </a:fld>
            <a:endParaRPr lang="de-DE"/>
          </a:p>
        </p:txBody>
      </p:sp>
    </p:spTree>
    <p:extLst>
      <p:ext uri="{BB962C8B-B14F-4D97-AF65-F5344CB8AC3E}">
        <p14:creationId xmlns:p14="http://schemas.microsoft.com/office/powerpoint/2010/main" val="151610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Sustained Global Temperature Potential. Forcing factor = altitude dependency</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48</a:t>
            </a:fld>
            <a:endParaRPr lang="de-DE"/>
          </a:p>
        </p:txBody>
      </p:sp>
    </p:spTree>
    <p:extLst>
      <p:ext uri="{BB962C8B-B14F-4D97-AF65-F5344CB8AC3E}">
        <p14:creationId xmlns:p14="http://schemas.microsoft.com/office/powerpoint/2010/main" val="404924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Equations by Emily </a:t>
            </a:r>
            <a:r>
              <a:rPr lang="en-US" dirty="0" err="1"/>
              <a:t>Dallara</a:t>
            </a:r>
            <a:r>
              <a:rPr lang="en-US" dirty="0"/>
              <a:t> Schwarz</a:t>
            </a:r>
          </a:p>
          <a:p>
            <a:r>
              <a:rPr lang="en-US" dirty="0"/>
              <a:t>Emission indices and characterization factors</a:t>
            </a:r>
          </a:p>
          <a:p>
            <a:r>
              <a:rPr lang="en-US" dirty="0"/>
              <a:t>CF of CO2 is 1: no altitude dependency</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49</a:t>
            </a:fld>
            <a:endParaRPr lang="de-DE"/>
          </a:p>
        </p:txBody>
      </p:sp>
    </p:spTree>
    <p:extLst>
      <p:ext uri="{BB962C8B-B14F-4D97-AF65-F5344CB8AC3E}">
        <p14:creationId xmlns:p14="http://schemas.microsoft.com/office/powerpoint/2010/main" val="993813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Sustained Global Temperature Potential. Forcing factor = altitude dependency</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50</a:t>
            </a:fld>
            <a:endParaRPr lang="de-DE"/>
          </a:p>
        </p:txBody>
      </p:sp>
    </p:spTree>
    <p:extLst>
      <p:ext uri="{BB962C8B-B14F-4D97-AF65-F5344CB8AC3E}">
        <p14:creationId xmlns:p14="http://schemas.microsoft.com/office/powerpoint/2010/main" val="4049240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Explain normalized values and weighting factors</a:t>
            </a:r>
          </a:p>
        </p:txBody>
      </p:sp>
      <p:sp>
        <p:nvSpPr>
          <p:cNvPr id="4" name="Tijdelijke aanduiding voor dianummer 3"/>
          <p:cNvSpPr>
            <a:spLocks noGrp="1"/>
          </p:cNvSpPr>
          <p:nvPr>
            <p:ph type="sldNum"/>
          </p:nvPr>
        </p:nvSpPr>
        <p:spPr/>
        <p:txBody>
          <a:bodyPr/>
          <a:lstStyle/>
          <a:p>
            <a:pPr>
              <a:defRPr/>
            </a:pPr>
            <a:fld id="{FF2A0842-20F6-43A9-B19B-4E6B2D8AB4F4}" type="slidenum">
              <a:rPr lang="de-DE" smtClean="0"/>
              <a:pPr>
                <a:defRPr/>
              </a:pPr>
              <a:t>53</a:t>
            </a:fld>
            <a:endParaRPr lang="de-DE"/>
          </a:p>
        </p:txBody>
      </p:sp>
    </p:spTree>
    <p:extLst>
      <p:ext uri="{BB962C8B-B14F-4D97-AF65-F5344CB8AC3E}">
        <p14:creationId xmlns:p14="http://schemas.microsoft.com/office/powerpoint/2010/main" val="367521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p:spPr>
        <p:txBody>
          <a:bodyPr/>
          <a:lstStyle/>
          <a:p>
            <a:fld id="{901D1C43-62D4-4806-8CED-61A8594D71BF}" type="slidenum">
              <a:rPr lang="de-DE" smtClean="0"/>
              <a:pPr/>
              <a:t>84</a:t>
            </a:fld>
            <a:endParaRPr lang="de-DE" smtClean="0"/>
          </a:p>
        </p:txBody>
      </p:sp>
      <p:sp>
        <p:nvSpPr>
          <p:cNvPr id="88067" name="Rectangle 1"/>
          <p:cNvSpPr>
            <a:spLocks noGrp="1" noRot="1" noChangeAspect="1" noChangeArrowheads="1" noTextEdit="1"/>
          </p:cNvSpPr>
          <p:nvPr>
            <p:ph type="sldImg"/>
          </p:nvPr>
        </p:nvSpPr>
        <p:spPr>
          <a:xfrm>
            <a:off x="990600" y="768350"/>
            <a:ext cx="5118100" cy="3838575"/>
          </a:xfrm>
          <a:ln/>
        </p:spPr>
      </p:sp>
      <p:sp>
        <p:nvSpPr>
          <p:cNvPr id="88068" name="Rectangle 2"/>
          <p:cNvSpPr>
            <a:spLocks noGrp="1" noChangeArrowheads="1"/>
          </p:cNvSpPr>
          <p:nvPr>
            <p:ph type="body" idx="1"/>
          </p:nvPr>
        </p:nvSpPr>
        <p:spPr>
          <a:xfrm>
            <a:off x="947738" y="4862513"/>
            <a:ext cx="5203825" cy="4603750"/>
          </a:xfrm>
          <a:noFill/>
          <a:ln/>
        </p:spPr>
        <p:txBody>
          <a:bodyPr wrap="none" anchor="ctr"/>
          <a:lstStyle/>
          <a:p>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91313" y="1630365"/>
            <a:ext cx="2055812" cy="467677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519114" y="1630365"/>
            <a:ext cx="6019800" cy="46767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quarter" idx="2"/>
          </p:nvPr>
        </p:nvSpPr>
        <p:spPr>
          <a:xfrm>
            <a:off x="4708525" y="2200275"/>
            <a:ext cx="4038600" cy="19764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contenido"/>
          <p:cNvSpPr>
            <a:spLocks noGrp="1"/>
          </p:cNvSpPr>
          <p:nvPr>
            <p:ph sz="quarter" idx="3"/>
          </p:nvPr>
        </p:nvSpPr>
        <p:spPr>
          <a:xfrm>
            <a:off x="4708525" y="4329115"/>
            <a:ext cx="4038600" cy="19780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22289" y="1630365"/>
            <a:ext cx="8224837" cy="446087"/>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519113" y="2200277"/>
            <a:ext cx="8228012" cy="41068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19113" y="1630365"/>
            <a:ext cx="8228012" cy="46767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519113" y="2200277"/>
            <a:ext cx="4037012"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91313" y="1630365"/>
            <a:ext cx="2055812" cy="467677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519114" y="1630365"/>
            <a:ext cx="6019800" cy="46767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22289" y="1630365"/>
            <a:ext cx="8224837" cy="446087"/>
          </a:xfrm>
        </p:spPr>
        <p:txBody>
          <a:bodyPr/>
          <a:lstStyle/>
          <a:p>
            <a:r>
              <a:rPr lang="es-ES" smtClean="0"/>
              <a:t>Haga clic para modificar el estilo de título del patrón</a:t>
            </a:r>
            <a:endParaRPr lang="es-ES_tradnl"/>
          </a:p>
        </p:txBody>
      </p:sp>
      <p:sp>
        <p:nvSpPr>
          <p:cNvPr id="3" name="2 Marcador de texto"/>
          <p:cNvSpPr>
            <a:spLocks noGrp="1"/>
          </p:cNvSpPr>
          <p:nvPr>
            <p:ph type="body" sz="half" idx="1"/>
          </p:nvPr>
        </p:nvSpPr>
        <p:spPr>
          <a:xfrm>
            <a:off x="519113" y="2200277"/>
            <a:ext cx="4037012" cy="41068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quarter" idx="2"/>
          </p:nvPr>
        </p:nvSpPr>
        <p:spPr>
          <a:xfrm>
            <a:off x="4708525" y="2200275"/>
            <a:ext cx="4038600" cy="19764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contenido"/>
          <p:cNvSpPr>
            <a:spLocks noGrp="1"/>
          </p:cNvSpPr>
          <p:nvPr>
            <p:ph sz="quarter" idx="3"/>
          </p:nvPr>
        </p:nvSpPr>
        <p:spPr>
          <a:xfrm>
            <a:off x="4708525" y="4329115"/>
            <a:ext cx="4038600" cy="19780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22289" y="1630365"/>
            <a:ext cx="8224837" cy="446087"/>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519113" y="2200277"/>
            <a:ext cx="8228012" cy="41068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19113" y="1630365"/>
            <a:ext cx="8228012" cy="46767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1" y="1604964"/>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6614" y="1604964"/>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519113" y="2200277"/>
            <a:ext cx="4037012"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708525" y="2200277"/>
            <a:ext cx="4038600" cy="4106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vert="horz" wrap="square" lIns="0" tIns="0" rIns="0" bIns="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1" y="273050"/>
            <a:ext cx="2055813" cy="5856288"/>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3050"/>
            <a:ext cx="6019800" cy="58562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8228013" cy="1143000"/>
          </a:xfrm>
        </p:spPr>
        <p:txBody>
          <a:bodyPr/>
          <a:lstStyle/>
          <a:p>
            <a:r>
              <a:rPr lang="es-ES" smtClean="0"/>
              <a:t>Haga clic para modificar el estilo de título del patrón</a:t>
            </a:r>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w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819400" y="6411913"/>
            <a:ext cx="2895600" cy="457200"/>
          </a:xfrm>
          <a:prstGeom prst="rect">
            <a:avLst/>
          </a:prstGeom>
          <a:noFill/>
          <a:ln w="9525">
            <a:noFill/>
            <a:round/>
            <a:headEnd/>
            <a:tailEnd/>
          </a:ln>
          <a:effectLst/>
        </p:spPr>
        <p:txBody>
          <a:bodyPr/>
          <a:lstStyle/>
          <a:p>
            <a:pPr marL="0" marR="0" indent="0" algn="ctr" defTabSz="449263"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000" b="0" dirty="0" smtClean="0">
                <a:solidFill>
                  <a:schemeClr val="tx1"/>
                </a:solidFill>
              </a:rPr>
              <a:t>RAeS Conference: Alternative Propulsion</a:t>
            </a:r>
          </a:p>
          <a:p>
            <a:pPr marL="0" marR="0" indent="0" algn="ctr" defTabSz="449263"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000" b="0" dirty="0" smtClean="0">
                <a:solidFill>
                  <a:schemeClr val="tx1"/>
                </a:solidFill>
              </a:rPr>
              <a:t>01. – 02.12.2021</a:t>
            </a:r>
          </a:p>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1000" dirty="0">
              <a:solidFill>
                <a:srgbClr val="000000"/>
              </a:solidFill>
              <a:latin typeface="Arial" charset="0"/>
              <a:cs typeface="Arial" charset="0"/>
            </a:endParaRPr>
          </a:p>
        </p:txBody>
      </p:sp>
      <p:pic>
        <p:nvPicPr>
          <p:cNvPr id="4099" name="Picture 3"/>
          <p:cNvPicPr>
            <a:picLocks noChangeAspect="1" noChangeArrowheads="1"/>
          </p:cNvPicPr>
          <p:nvPr/>
        </p:nvPicPr>
        <p:blipFill>
          <a:blip r:embed="rId18" cstate="print"/>
          <a:srcRect/>
          <a:stretch>
            <a:fillRect/>
          </a:stretch>
        </p:blipFill>
        <p:spPr bwMode="auto">
          <a:xfrm>
            <a:off x="8496301" y="6464300"/>
            <a:ext cx="504825" cy="312738"/>
          </a:xfrm>
          <a:prstGeom prst="rect">
            <a:avLst/>
          </a:prstGeom>
          <a:noFill/>
          <a:ln w="9525">
            <a:noFill/>
            <a:round/>
            <a:headEnd/>
            <a:tailEnd/>
          </a:ln>
        </p:spPr>
      </p:pic>
      <p:sp>
        <p:nvSpPr>
          <p:cNvPr id="2" name="Rectangle 4"/>
          <p:cNvSpPr>
            <a:spLocks noChangeArrowheads="1"/>
          </p:cNvSpPr>
          <p:nvPr/>
        </p:nvSpPr>
        <p:spPr bwMode="auto">
          <a:xfrm>
            <a:off x="434975" y="6411913"/>
            <a:ext cx="3270250" cy="457200"/>
          </a:xfrm>
          <a:prstGeom prst="rect">
            <a:avLst/>
          </a:prstGeom>
          <a:noFill/>
          <a:ln w="9525">
            <a:noFill/>
            <a:round/>
            <a:headEnd/>
            <a:tailEnd/>
          </a:ln>
          <a:effectLst/>
        </p:spPr>
        <p:txBody>
          <a:bodyPr/>
          <a:lstStyle/>
          <a:p>
            <a:pPr eaLnBrk="0" hangingPunct="0">
              <a:buSzPct val="100000"/>
              <a:tabLst>
                <a:tab pos="3657600" algn="l"/>
                <a:tab pos="4572000" algn="l"/>
                <a:tab pos="5486400" algn="l"/>
                <a:tab pos="6400800" algn="l"/>
                <a:tab pos="7315200" algn="l"/>
                <a:tab pos="8229600" algn="l"/>
                <a:tab pos="9144000" algn="l"/>
                <a:tab pos="10058400" algn="l"/>
              </a:tabLst>
              <a:defRPr/>
            </a:pPr>
            <a:r>
              <a:rPr lang="de-DE" sz="1000" noProof="0" dirty="0" smtClean="0">
                <a:solidFill>
                  <a:srgbClr val="000000"/>
                </a:solidFill>
                <a:latin typeface="Arial" charset="0"/>
                <a:cs typeface="Arial" charset="0"/>
              </a:rPr>
              <a:t>Dieter Scholz:</a:t>
            </a:r>
          </a:p>
          <a:p>
            <a:pPr eaLnBrk="0" hangingPunct="0">
              <a:buSzPct val="100000"/>
              <a:tabLst>
                <a:tab pos="3657600" algn="l"/>
                <a:tab pos="4572000" algn="l"/>
                <a:tab pos="5486400" algn="l"/>
                <a:tab pos="6400800" algn="l"/>
                <a:tab pos="7315200" algn="l"/>
                <a:tab pos="8229600" algn="l"/>
                <a:tab pos="9144000" algn="l"/>
                <a:tab pos="10058400" algn="l"/>
              </a:tabLst>
              <a:defRPr/>
            </a:pPr>
            <a:r>
              <a:rPr lang="en-US" sz="1000" noProof="0" dirty="0" smtClean="0">
                <a:solidFill>
                  <a:srgbClr val="000000"/>
                </a:solidFill>
                <a:latin typeface="Arial" charset="0"/>
                <a:cs typeface="Arial" charset="0"/>
              </a:rPr>
              <a:t>Aircraft Design – Lower Emissions </a:t>
            </a:r>
            <a:endParaRPr lang="de-DE" sz="1000" noProof="0" dirty="0" smtClean="0">
              <a:solidFill>
                <a:srgbClr val="000000"/>
              </a:solidFill>
              <a:latin typeface="Arial" charset="0"/>
              <a:cs typeface="Arial" charset="0"/>
            </a:endParaRPr>
          </a:p>
        </p:txBody>
      </p:sp>
      <p:sp>
        <p:nvSpPr>
          <p:cNvPr id="4101" name="Rectangle 5"/>
          <p:cNvSpPr>
            <a:spLocks noGrp="1" noChangeArrowheads="1"/>
          </p:cNvSpPr>
          <p:nvPr>
            <p:ph type="title"/>
          </p:nvPr>
        </p:nvSpPr>
        <p:spPr bwMode="auto">
          <a:xfrm>
            <a:off x="522289" y="1630365"/>
            <a:ext cx="8224837" cy="4460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pPr lvl="0"/>
            <a:r>
              <a:rPr lang="en-GB" smtClean="0"/>
              <a:t>Klicken Sie, um das Format des Titeltextes zu bearbeiten</a:t>
            </a:r>
          </a:p>
        </p:txBody>
      </p:sp>
      <p:sp>
        <p:nvSpPr>
          <p:cNvPr id="3" name="Line 6"/>
          <p:cNvSpPr>
            <a:spLocks noChangeShapeType="1"/>
          </p:cNvSpPr>
          <p:nvPr/>
        </p:nvSpPr>
        <p:spPr bwMode="auto">
          <a:xfrm>
            <a:off x="1" y="755650"/>
            <a:ext cx="638175" cy="0"/>
          </a:xfrm>
          <a:prstGeom prst="line">
            <a:avLst/>
          </a:prstGeom>
          <a:noFill/>
          <a:ln w="90000">
            <a:solidFill>
              <a:srgbClr val="A3A3A3"/>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1031" name="Line 7"/>
          <p:cNvSpPr>
            <a:spLocks noChangeShapeType="1"/>
          </p:cNvSpPr>
          <p:nvPr/>
        </p:nvSpPr>
        <p:spPr bwMode="auto">
          <a:xfrm>
            <a:off x="615950" y="755650"/>
            <a:ext cx="8528050" cy="1588"/>
          </a:xfrm>
          <a:prstGeom prst="line">
            <a:avLst/>
          </a:prstGeom>
          <a:noFill/>
          <a:ln w="9000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4" name="Rectangle 9"/>
          <p:cNvSpPr>
            <a:spLocks noChangeArrowheads="1"/>
          </p:cNvSpPr>
          <p:nvPr/>
        </p:nvSpPr>
        <p:spPr bwMode="auto">
          <a:xfrm>
            <a:off x="5651500" y="6411913"/>
            <a:ext cx="2808288" cy="457200"/>
          </a:xfrm>
          <a:prstGeom prst="rect">
            <a:avLst/>
          </a:prstGeom>
          <a:noFill/>
          <a:ln w="9525">
            <a:noFill/>
            <a:round/>
            <a:headEnd/>
            <a:tailEnd/>
          </a:ln>
          <a:effectLst/>
        </p:spPr>
        <p:txBody>
          <a:bodyPr/>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000" noProof="0" dirty="0" smtClean="0">
                <a:solidFill>
                  <a:srgbClr val="000000"/>
                </a:solidFill>
                <a:latin typeface="Arial" charset="0"/>
                <a:cs typeface="Arial" charset="0"/>
              </a:rPr>
              <a:t>Seite</a:t>
            </a:r>
            <a:r>
              <a:rPr lang="en-US" sz="1000" dirty="0" smtClean="0">
                <a:solidFill>
                  <a:srgbClr val="000000"/>
                </a:solidFill>
                <a:latin typeface="Arial" charset="0"/>
                <a:cs typeface="Arial" charset="0"/>
              </a:rPr>
              <a:t> </a:t>
            </a:r>
            <a:fld id="{98C8275A-E7DD-4528-9B47-13176ED69DF7}" type="slidenum">
              <a:rPr lang="en-US" sz="1000">
                <a:solidFill>
                  <a:srgbClr val="000000"/>
                </a:solidFill>
                <a:latin typeface="Arial" charset="0"/>
                <a:cs typeface="Arial"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‹Nr.›</a:t>
            </a:fld>
            <a:endParaRPr lang="en-US" sz="1000" dirty="0">
              <a:solidFill>
                <a:srgbClr val="000000"/>
              </a:solidFill>
              <a:latin typeface="Arial" charset="0"/>
              <a:cs typeface="Arial" charset="0"/>
            </a:endParaRPr>
          </a:p>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dirty="0">
                <a:solidFill>
                  <a:srgbClr val="000000"/>
                </a:solidFill>
                <a:latin typeface="Arial" charset="0"/>
                <a:cs typeface="Arial" charset="0"/>
              </a:rPr>
              <a:t>Aircraft Design and Systems Group (AERO)</a:t>
            </a:r>
          </a:p>
        </p:txBody>
      </p:sp>
      <p:sp>
        <p:nvSpPr>
          <p:cNvPr id="4105" name="Rectangle 10"/>
          <p:cNvSpPr>
            <a:spLocks noGrp="1" noChangeArrowheads="1"/>
          </p:cNvSpPr>
          <p:nvPr>
            <p:ph type="body" idx="1"/>
          </p:nvPr>
        </p:nvSpPr>
        <p:spPr bwMode="auto">
          <a:xfrm>
            <a:off x="519113" y="2200277"/>
            <a:ext cx="8228012" cy="41068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a:p>
            <a:pPr lvl="4"/>
            <a:r>
              <a:rPr lang="en-GB" dirty="0" err="1" smtClean="0"/>
              <a:t>Neunte</a:t>
            </a:r>
            <a:r>
              <a:rPr lang="en-GB" dirty="0" smtClean="0"/>
              <a:t> </a:t>
            </a:r>
            <a:r>
              <a:rPr lang="en-GB" dirty="0" err="1" smtClean="0"/>
              <a:t>Gliederungsebene</a:t>
            </a:r>
            <a:endParaRPr lang="en-GB" dirty="0" smtClean="0"/>
          </a:p>
        </p:txBody>
      </p:sp>
      <p:sp>
        <p:nvSpPr>
          <p:cNvPr id="5" name="Line 11"/>
          <p:cNvSpPr>
            <a:spLocks noChangeShapeType="1"/>
          </p:cNvSpPr>
          <p:nvPr/>
        </p:nvSpPr>
        <p:spPr bwMode="auto">
          <a:xfrm flipV="1">
            <a:off x="0" y="6362702"/>
            <a:ext cx="9144000" cy="3175"/>
          </a:xfrm>
          <a:prstGeom prst="line">
            <a:avLst/>
          </a:prstGeom>
          <a:noFill/>
          <a:ln w="2556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pic>
        <p:nvPicPr>
          <p:cNvPr id="30" name="Grafik 29" descr="logoHAW_L.png"/>
          <p:cNvPicPr>
            <a:picLocks noChangeAspect="1"/>
          </p:cNvPicPr>
          <p:nvPr userDrawn="1"/>
        </p:nvPicPr>
        <p:blipFill>
          <a:blip r:embed="rId19" cstate="print"/>
          <a:stretch>
            <a:fillRect/>
          </a:stretch>
        </p:blipFill>
        <p:spPr>
          <a:xfrm>
            <a:off x="7041924" y="24210"/>
            <a:ext cx="1809750" cy="663575"/>
          </a:xfrm>
          <a:prstGeom prst="rect">
            <a:avLst/>
          </a:prstGeom>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8" r:id="rId16"/>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p:titleStyle>
    <p:bodyStyle>
      <a:lvl1pPr marL="342900" indent="-342900" algn="l" defTabSz="449263" rtl="0" eaLnBrk="0" fontAlgn="base" hangingPunct="0">
        <a:spcBef>
          <a:spcPts val="400"/>
        </a:spcBef>
        <a:spcAft>
          <a:spcPct val="0"/>
        </a:spcAft>
        <a:buClr>
          <a:srgbClr val="000000"/>
        </a:buClr>
        <a:buSzPct val="100000"/>
        <a:buFont typeface="Times New Roman" pitchFamily="18" charset="0"/>
        <a:buChar char="•"/>
        <a:defRPr sz="1600">
          <a:solidFill>
            <a:srgbClr val="000000"/>
          </a:solidFill>
          <a:latin typeface="+mn-lt"/>
          <a:ea typeface="+mn-ea"/>
          <a:cs typeface="+mn-cs"/>
        </a:defRPr>
      </a:lvl1pPr>
      <a:lvl2pPr marL="742950" indent="-28575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000000"/>
          </a:solidFill>
          <a:latin typeface="+mn-lt"/>
        </a:defRPr>
      </a:lvl2pPr>
      <a:lvl3pPr marL="11430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3pPr>
      <a:lvl4pPr marL="16002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5pPr>
      <a:lvl6pPr marL="25146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6pPr>
      <a:lvl7pPr marL="29718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7pPr>
      <a:lvl8pPr marL="34290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8pPr>
      <a:lvl9pPr marL="38862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5" name="Line 1"/>
          <p:cNvSpPr>
            <a:spLocks noChangeShapeType="1"/>
          </p:cNvSpPr>
          <p:nvPr/>
        </p:nvSpPr>
        <p:spPr bwMode="auto">
          <a:xfrm>
            <a:off x="0" y="6381750"/>
            <a:ext cx="615950" cy="1588"/>
          </a:xfrm>
          <a:prstGeom prst="line">
            <a:avLst/>
          </a:prstGeom>
          <a:noFill/>
          <a:ln w="1908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1026" name="Rectangle 2"/>
          <p:cNvSpPr>
            <a:spLocks noChangeArrowheads="1"/>
          </p:cNvSpPr>
          <p:nvPr/>
        </p:nvSpPr>
        <p:spPr bwMode="auto">
          <a:xfrm>
            <a:off x="3316288" y="6400800"/>
            <a:ext cx="2895600" cy="457200"/>
          </a:xfrm>
          <a:prstGeom prst="rect">
            <a:avLst/>
          </a:prstGeom>
          <a:noFill/>
          <a:ln w="9525">
            <a:noFill/>
            <a:round/>
            <a:headEnd/>
            <a:tailEnd/>
          </a:ln>
          <a:effectLst/>
        </p:spPr>
        <p:txBody>
          <a:bodyP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GCAQE Annual Forum</a:t>
            </a:r>
          </a:p>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London, 31.03. - 02.04.2014</a:t>
            </a:r>
          </a:p>
        </p:txBody>
      </p:sp>
      <p:pic>
        <p:nvPicPr>
          <p:cNvPr id="5124" name="Picture 3"/>
          <p:cNvPicPr>
            <a:picLocks noChangeAspect="1" noChangeArrowheads="1"/>
          </p:cNvPicPr>
          <p:nvPr/>
        </p:nvPicPr>
        <p:blipFill>
          <a:blip r:embed="rId17" cstate="print"/>
          <a:srcRect/>
          <a:stretch>
            <a:fillRect/>
          </a:stretch>
        </p:blipFill>
        <p:spPr bwMode="auto">
          <a:xfrm>
            <a:off x="8496301" y="6464300"/>
            <a:ext cx="504825" cy="312738"/>
          </a:xfrm>
          <a:prstGeom prst="rect">
            <a:avLst/>
          </a:prstGeom>
          <a:noFill/>
          <a:ln w="9525">
            <a:noFill/>
            <a:round/>
            <a:headEnd/>
            <a:tailEnd/>
          </a:ln>
        </p:spPr>
      </p:pic>
      <p:sp>
        <p:nvSpPr>
          <p:cNvPr id="2" name="Rectangle 4"/>
          <p:cNvSpPr>
            <a:spLocks noChangeArrowheads="1"/>
          </p:cNvSpPr>
          <p:nvPr/>
        </p:nvSpPr>
        <p:spPr bwMode="auto">
          <a:xfrm>
            <a:off x="434975" y="6400800"/>
            <a:ext cx="3270250" cy="457200"/>
          </a:xfrm>
          <a:prstGeom prst="rect">
            <a:avLst/>
          </a:prstGeom>
          <a:noFill/>
          <a:ln w="9525">
            <a:noFill/>
            <a:round/>
            <a:headEnd/>
            <a:tailEnd/>
          </a:ln>
          <a:effectLst/>
        </p:spPr>
        <p:txBody>
          <a:bodyPr/>
          <a:lstStyle/>
          <a:p>
            <a:pPr eaLnBrk="0" hangingPunct="0">
              <a:buSzPct val="100000"/>
              <a:tabLst>
                <a:tab pos="3657600" algn="l"/>
                <a:tab pos="4572000" algn="l"/>
                <a:tab pos="5486400" algn="l"/>
                <a:tab pos="6400800" algn="l"/>
                <a:tab pos="7315200" algn="l"/>
                <a:tab pos="8229600" algn="l"/>
                <a:tab pos="9144000" algn="l"/>
                <a:tab pos="10058400" algn="l"/>
              </a:tabLst>
              <a:defRPr/>
            </a:pPr>
            <a:r>
              <a:rPr lang="en-US" sz="1000" dirty="0">
                <a:solidFill>
                  <a:srgbClr val="000000"/>
                </a:solidFill>
                <a:latin typeface="Arial" charset="0"/>
                <a:cs typeface="Arial" charset="0"/>
              </a:rPr>
              <a:t>Dieter Scholz: Aircraft Cabin Air Contamination/Quality      – An Aircraft Systems Engineering Perspective</a:t>
            </a:r>
          </a:p>
        </p:txBody>
      </p:sp>
      <p:sp>
        <p:nvSpPr>
          <p:cNvPr id="5126" name="Rectangle 5"/>
          <p:cNvSpPr>
            <a:spLocks noGrp="1" noChangeArrowheads="1"/>
          </p:cNvSpPr>
          <p:nvPr>
            <p:ph type="title"/>
          </p:nvPr>
        </p:nvSpPr>
        <p:spPr bwMode="auto">
          <a:xfrm>
            <a:off x="522289" y="1630365"/>
            <a:ext cx="8224837" cy="4460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pPr lvl="0"/>
            <a:r>
              <a:rPr lang="en-GB" smtClean="0"/>
              <a:t>Klicken Sie, um das Format des Titeltextes zu bearbeiten</a:t>
            </a:r>
          </a:p>
        </p:txBody>
      </p:sp>
      <p:sp>
        <p:nvSpPr>
          <p:cNvPr id="3" name="Line 6"/>
          <p:cNvSpPr>
            <a:spLocks noChangeShapeType="1"/>
          </p:cNvSpPr>
          <p:nvPr/>
        </p:nvSpPr>
        <p:spPr bwMode="auto">
          <a:xfrm>
            <a:off x="0" y="908050"/>
            <a:ext cx="615950" cy="1588"/>
          </a:xfrm>
          <a:prstGeom prst="line">
            <a:avLst/>
          </a:prstGeom>
          <a:noFill/>
          <a:ln w="90000">
            <a:solidFill>
              <a:srgbClr val="A3A3A3"/>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1031" name="Line 7"/>
          <p:cNvSpPr>
            <a:spLocks noChangeShapeType="1"/>
          </p:cNvSpPr>
          <p:nvPr/>
        </p:nvSpPr>
        <p:spPr bwMode="auto">
          <a:xfrm>
            <a:off x="615950" y="908050"/>
            <a:ext cx="8528050" cy="1588"/>
          </a:xfrm>
          <a:prstGeom prst="line">
            <a:avLst/>
          </a:prstGeom>
          <a:noFill/>
          <a:ln w="9000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pic>
        <p:nvPicPr>
          <p:cNvPr id="5129" name="Picture 8"/>
          <p:cNvPicPr>
            <a:picLocks noChangeAspect="1" noChangeArrowheads="1"/>
          </p:cNvPicPr>
          <p:nvPr/>
        </p:nvPicPr>
        <p:blipFill>
          <a:blip r:embed="rId18" cstate="print"/>
          <a:srcRect/>
          <a:stretch>
            <a:fillRect/>
          </a:stretch>
        </p:blipFill>
        <p:spPr bwMode="auto">
          <a:xfrm>
            <a:off x="6156326" y="188915"/>
            <a:ext cx="2725738" cy="511175"/>
          </a:xfrm>
          <a:prstGeom prst="rect">
            <a:avLst/>
          </a:prstGeom>
          <a:noFill/>
          <a:ln w="9525">
            <a:noFill/>
            <a:round/>
            <a:headEnd/>
            <a:tailEnd/>
          </a:ln>
        </p:spPr>
      </p:pic>
      <p:sp>
        <p:nvSpPr>
          <p:cNvPr id="4" name="Rectangle 9"/>
          <p:cNvSpPr>
            <a:spLocks noChangeArrowheads="1"/>
          </p:cNvSpPr>
          <p:nvPr/>
        </p:nvSpPr>
        <p:spPr bwMode="auto">
          <a:xfrm>
            <a:off x="5651500" y="6400800"/>
            <a:ext cx="2808288" cy="457200"/>
          </a:xfrm>
          <a:prstGeom prst="rect">
            <a:avLst/>
          </a:prstGeom>
          <a:noFill/>
          <a:ln w="9525">
            <a:noFill/>
            <a:round/>
            <a:headEnd/>
            <a:tailEnd/>
          </a:ln>
          <a:effectLst/>
        </p:spPr>
        <p:txBody>
          <a:bodyPr/>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01.04.2014, Slide </a:t>
            </a:r>
            <a:fld id="{A1A858AE-8758-42D9-B00D-753D264E3A00}" type="slidenum">
              <a:rPr lang="en-US" sz="1000">
                <a:solidFill>
                  <a:srgbClr val="000000"/>
                </a:solidFill>
                <a:latin typeface="Arial" charset="0"/>
                <a:cs typeface="Arial"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‹Nr.›</a:t>
            </a:fld>
            <a:endParaRPr lang="en-US" sz="1000">
              <a:solidFill>
                <a:srgbClr val="000000"/>
              </a:solidFill>
              <a:latin typeface="Arial" charset="0"/>
              <a:cs typeface="Arial" charset="0"/>
            </a:endParaRPr>
          </a:p>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a:solidFill>
                  <a:srgbClr val="000000"/>
                </a:solidFill>
                <a:latin typeface="Arial" charset="0"/>
                <a:cs typeface="Arial" charset="0"/>
              </a:rPr>
              <a:t>Aircraft Design and Systems Group (AERO)</a:t>
            </a:r>
          </a:p>
        </p:txBody>
      </p:sp>
      <p:sp>
        <p:nvSpPr>
          <p:cNvPr id="5131" name="Rectangle 10"/>
          <p:cNvSpPr>
            <a:spLocks noGrp="1" noChangeArrowheads="1"/>
          </p:cNvSpPr>
          <p:nvPr>
            <p:ph type="body" idx="1"/>
          </p:nvPr>
        </p:nvSpPr>
        <p:spPr bwMode="auto">
          <a:xfrm>
            <a:off x="519113" y="2200277"/>
            <a:ext cx="8228012" cy="41068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Klicken Sie, um die Formate des Gliederungstextes zu bearbeiten</a:t>
            </a:r>
          </a:p>
          <a:p>
            <a:pPr lvl="1"/>
            <a:r>
              <a:rPr lang="en-GB" smtClean="0"/>
              <a:t>Zweite Gliederungsebene</a:t>
            </a:r>
          </a:p>
          <a:p>
            <a:pPr lvl="2"/>
            <a:r>
              <a:rPr lang="en-GB" smtClean="0"/>
              <a:t>Dritte Gliederungsebene</a:t>
            </a:r>
          </a:p>
          <a:p>
            <a:pPr lvl="3"/>
            <a:r>
              <a:rPr lang="en-GB" smtClean="0"/>
              <a:t>Vierte Gliederungsebene</a:t>
            </a:r>
          </a:p>
          <a:p>
            <a:pPr lvl="4"/>
            <a:r>
              <a:rPr lang="en-GB" smtClean="0"/>
              <a:t>Fünfte Gliederungsebene</a:t>
            </a:r>
          </a:p>
          <a:p>
            <a:pPr lvl="4"/>
            <a:r>
              <a:rPr lang="en-GB" smtClean="0"/>
              <a:t>Sechste Gliederungsebene</a:t>
            </a:r>
          </a:p>
          <a:p>
            <a:pPr lvl="4"/>
            <a:r>
              <a:rPr lang="en-GB" smtClean="0"/>
              <a:t>Siebente Gliederungsebene</a:t>
            </a:r>
          </a:p>
          <a:p>
            <a:pPr lvl="4"/>
            <a:r>
              <a:rPr lang="en-GB" smtClean="0"/>
              <a:t>Achte Gliederungsebene</a:t>
            </a:r>
          </a:p>
          <a:p>
            <a:pPr lvl="4"/>
            <a:r>
              <a:rPr lang="en-GB" smtClean="0"/>
              <a:t>Neunte Gliederungsebene</a:t>
            </a:r>
          </a:p>
        </p:txBody>
      </p:sp>
      <p:sp>
        <p:nvSpPr>
          <p:cNvPr id="5" name="Line 11"/>
          <p:cNvSpPr>
            <a:spLocks noChangeShapeType="1"/>
          </p:cNvSpPr>
          <p:nvPr/>
        </p:nvSpPr>
        <p:spPr bwMode="auto">
          <a:xfrm>
            <a:off x="0" y="6381750"/>
            <a:ext cx="9144000" cy="1588"/>
          </a:xfrm>
          <a:prstGeom prst="line">
            <a:avLst/>
          </a:prstGeom>
          <a:noFill/>
          <a:ln w="2556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p:titleStyle>
    <p:bodyStyle>
      <a:lvl1pPr marL="342900" indent="-342900" algn="l" defTabSz="449263" rtl="0" eaLnBrk="0" fontAlgn="base" hangingPunct="0">
        <a:spcBef>
          <a:spcPts val="400"/>
        </a:spcBef>
        <a:spcAft>
          <a:spcPct val="0"/>
        </a:spcAft>
        <a:buClr>
          <a:srgbClr val="000000"/>
        </a:buClr>
        <a:buSzPct val="100000"/>
        <a:buFont typeface="Times New Roman" pitchFamily="18" charset="0"/>
        <a:buChar char="•"/>
        <a:defRPr sz="1600">
          <a:solidFill>
            <a:srgbClr val="000000"/>
          </a:solidFill>
          <a:latin typeface="+mn-lt"/>
          <a:ea typeface="+mn-ea"/>
          <a:cs typeface="+mn-cs"/>
        </a:defRPr>
      </a:lvl1pPr>
      <a:lvl2pPr marL="742950" indent="-28575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000000"/>
          </a:solidFill>
          <a:latin typeface="+mn-lt"/>
        </a:defRPr>
      </a:lvl2pPr>
      <a:lvl3pPr marL="11430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3pPr>
      <a:lvl4pPr marL="16002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5pPr>
      <a:lvl6pPr marL="25146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6pPr>
      <a:lvl7pPr marL="29718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7pPr>
      <a:lvl8pPr marL="34290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8pPr>
      <a:lvl9pPr marL="38862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Line 1"/>
          <p:cNvSpPr>
            <a:spLocks noChangeShapeType="1"/>
          </p:cNvSpPr>
          <p:nvPr/>
        </p:nvSpPr>
        <p:spPr bwMode="auto">
          <a:xfrm>
            <a:off x="0" y="1676400"/>
            <a:ext cx="611188" cy="1588"/>
          </a:xfrm>
          <a:prstGeom prst="line">
            <a:avLst/>
          </a:prstGeom>
          <a:noFill/>
          <a:ln w="90000">
            <a:solidFill>
              <a:srgbClr val="A3A3A3"/>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
        <p:nvSpPr>
          <p:cNvPr id="2050" name="Line 2"/>
          <p:cNvSpPr>
            <a:spLocks noChangeShapeType="1"/>
          </p:cNvSpPr>
          <p:nvPr/>
        </p:nvSpPr>
        <p:spPr bwMode="auto">
          <a:xfrm>
            <a:off x="615950" y="1676400"/>
            <a:ext cx="8528050" cy="1588"/>
          </a:xfrm>
          <a:prstGeom prst="line">
            <a:avLst/>
          </a:prstGeom>
          <a:noFill/>
          <a:ln w="9000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pic>
        <p:nvPicPr>
          <p:cNvPr id="6148" name="Picture 3"/>
          <p:cNvPicPr>
            <a:picLocks noChangeAspect="1" noChangeArrowheads="1"/>
          </p:cNvPicPr>
          <p:nvPr/>
        </p:nvPicPr>
        <p:blipFill>
          <a:blip r:embed="rId14" cstate="print"/>
          <a:srcRect/>
          <a:stretch>
            <a:fillRect/>
          </a:stretch>
        </p:blipFill>
        <p:spPr bwMode="auto">
          <a:xfrm>
            <a:off x="5334001" y="304800"/>
            <a:ext cx="3414713" cy="1036638"/>
          </a:xfrm>
          <a:prstGeom prst="rect">
            <a:avLst/>
          </a:prstGeom>
          <a:noFill/>
          <a:ln w="9525">
            <a:noFill/>
            <a:round/>
            <a:headEnd/>
            <a:tailEnd/>
          </a:ln>
        </p:spPr>
      </p:pic>
      <p:sp>
        <p:nvSpPr>
          <p:cNvPr id="2" name="Text Box 4"/>
          <p:cNvSpPr txBox="1">
            <a:spLocks noChangeArrowheads="1"/>
          </p:cNvSpPr>
          <p:nvPr/>
        </p:nvSpPr>
        <p:spPr bwMode="auto">
          <a:xfrm>
            <a:off x="533400" y="1828802"/>
            <a:ext cx="4821238" cy="263525"/>
          </a:xfrm>
          <a:prstGeom prst="rect">
            <a:avLst/>
          </a:prstGeom>
          <a:noFill/>
          <a:ln w="9525">
            <a:noFill/>
            <a:round/>
            <a:headEnd/>
            <a:tailEnd/>
          </a:ln>
          <a:effectLst/>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200" b="1">
                <a:solidFill>
                  <a:srgbClr val="000000"/>
                </a:solidFill>
                <a:latin typeface="Arial" charset="0"/>
                <a:cs typeface="Arial" charset="0"/>
              </a:rPr>
              <a:t>AIRCRAFT DESIGN AND SYSTEMS GROUP (AERO)</a:t>
            </a:r>
          </a:p>
        </p:txBody>
      </p:sp>
      <p:pic>
        <p:nvPicPr>
          <p:cNvPr id="6150" name="Picture 5"/>
          <p:cNvPicPr>
            <a:picLocks noChangeAspect="1" noChangeArrowheads="1"/>
          </p:cNvPicPr>
          <p:nvPr/>
        </p:nvPicPr>
        <p:blipFill>
          <a:blip r:embed="rId15" cstate="print"/>
          <a:srcRect/>
          <a:stretch>
            <a:fillRect/>
          </a:stretch>
        </p:blipFill>
        <p:spPr bwMode="auto">
          <a:xfrm>
            <a:off x="582613" y="333377"/>
            <a:ext cx="1584325" cy="982663"/>
          </a:xfrm>
          <a:prstGeom prst="rect">
            <a:avLst/>
          </a:prstGeom>
          <a:noFill/>
          <a:ln w="9525">
            <a:noFill/>
            <a:round/>
            <a:headEnd/>
            <a:tailEnd/>
          </a:ln>
        </p:spPr>
      </p:pic>
      <p:sp>
        <p:nvSpPr>
          <p:cNvPr id="3" name="Line 6"/>
          <p:cNvSpPr>
            <a:spLocks noChangeShapeType="1"/>
          </p:cNvSpPr>
          <p:nvPr/>
        </p:nvSpPr>
        <p:spPr bwMode="auto">
          <a:xfrm>
            <a:off x="6315075" y="1658938"/>
            <a:ext cx="1588" cy="5199062"/>
          </a:xfrm>
          <a:prstGeom prst="line">
            <a:avLst/>
          </a:prstGeom>
          <a:noFill/>
          <a:ln w="25560">
            <a:solidFill>
              <a:srgbClr val="000070"/>
            </a:solidFill>
            <a:miter lim="800000"/>
            <a:headEnd/>
            <a:tailEnd/>
          </a:ln>
          <a:effectLst/>
        </p:spPr>
        <p:txBody>
          <a:bodyPr/>
          <a:lstStyle/>
          <a:p>
            <a:pPr eaLnBrk="0" hangingPunct="0">
              <a:buClr>
                <a:srgbClr val="000000"/>
              </a:buClr>
              <a:buSzPct val="100000"/>
              <a:buFont typeface="Times New Roman" pitchFamily="18" charset="0"/>
              <a:buNone/>
              <a:defRPr/>
            </a:pPr>
            <a:endParaRPr lang="es-ES_tradnl">
              <a:latin typeface="HAW Frutiger Next Regular" pitchFamily="2" charset="0"/>
              <a:cs typeface="+mn-cs"/>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p:titleStyle>
    <p:bodyStyle>
      <a:lvl1pPr marL="342900" indent="-342900" algn="l" defTabSz="449263" rtl="0" eaLnBrk="0" fontAlgn="base" hangingPunct="0">
        <a:spcBef>
          <a:spcPts val="400"/>
        </a:spcBef>
        <a:spcAft>
          <a:spcPct val="0"/>
        </a:spcAft>
        <a:buClr>
          <a:srgbClr val="000000"/>
        </a:buClr>
        <a:buSzPct val="100000"/>
        <a:buFont typeface="Times New Roman" pitchFamily="18" charset="0"/>
        <a:buChar char="•"/>
        <a:defRPr sz="1600">
          <a:solidFill>
            <a:srgbClr val="000000"/>
          </a:solidFill>
          <a:latin typeface="+mn-lt"/>
          <a:ea typeface="+mn-ea"/>
          <a:cs typeface="+mn-cs"/>
        </a:defRPr>
      </a:lvl1pPr>
      <a:lvl2pPr marL="742950" indent="-28575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000000"/>
          </a:solidFill>
          <a:latin typeface="+mn-lt"/>
        </a:defRPr>
      </a:lvl2pPr>
      <a:lvl3pPr marL="11430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3pPr>
      <a:lvl4pPr marL="16002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buChar char="»"/>
        <a:defRPr sz="1200" b="1">
          <a:solidFill>
            <a:srgbClr val="000000"/>
          </a:solidFill>
          <a:latin typeface="+mn-lt"/>
        </a:defRPr>
      </a:lvl5pPr>
      <a:lvl6pPr marL="25146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6pPr>
      <a:lvl7pPr marL="29718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7pPr>
      <a:lvl8pPr marL="34290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8pPr>
      <a:lvl9pPr marL="3886200" indent="-228600" algn="l" defTabSz="449263" rtl="0" fontAlgn="base">
        <a:spcBef>
          <a:spcPts val="300"/>
        </a:spcBef>
        <a:spcAft>
          <a:spcPct val="0"/>
        </a:spcAft>
        <a:buClr>
          <a:srgbClr val="000000"/>
        </a:buClr>
        <a:buSzPct val="100000"/>
        <a:buFont typeface="Times New Roman" pitchFamily="18" charset="0"/>
        <a:defRPr sz="1200" b="1">
          <a:solidFill>
            <a:srgbClr val="000000"/>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3.emf"/><Relationship Id="rId4" Type="http://schemas.openxmlformats.org/officeDocument/2006/relationships/image" Target="../media/image10.wmf"/><Relationship Id="rId9"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23.png"/><Relationship Id="rId18" Type="http://schemas.openxmlformats.org/officeDocument/2006/relationships/oleObject" Target="../embeddings/oleObject13.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19.wmf"/><Relationship Id="rId17" Type="http://schemas.openxmlformats.org/officeDocument/2006/relationships/image" Target="../media/image21.wmf"/><Relationship Id="rId2" Type="http://schemas.openxmlformats.org/officeDocument/2006/relationships/slideLayout" Target="../slideLayouts/slideLayout7.xml"/><Relationship Id="rId16"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image" Target="../media/image16.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image" Target="../media/image20.wmf"/><Relationship Id="rId10" Type="http://schemas.openxmlformats.org/officeDocument/2006/relationships/image" Target="../media/image18.wmf"/><Relationship Id="rId19" Type="http://schemas.openxmlformats.org/officeDocument/2006/relationships/image" Target="../media/image22.wmf"/><Relationship Id="rId4" Type="http://schemas.openxmlformats.org/officeDocument/2006/relationships/image" Target="../media/image15.wmf"/><Relationship Id="rId9" Type="http://schemas.openxmlformats.org/officeDocument/2006/relationships/oleObject" Target="../embeddings/oleObject9.bin"/><Relationship Id="rId1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1.wmf"/><Relationship Id="rId5" Type="http://schemas.openxmlformats.org/officeDocument/2006/relationships/oleObject" Target="../embeddings/oleObject14.bin"/><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5.wmf"/><Relationship Id="rId5" Type="http://schemas.openxmlformats.org/officeDocument/2006/relationships/oleObject" Target="../embeddings/oleObject16.bin"/><Relationship Id="rId10" Type="http://schemas.openxmlformats.org/officeDocument/2006/relationships/image" Target="../media/image38.emf"/><Relationship Id="rId4" Type="http://schemas.openxmlformats.org/officeDocument/2006/relationships/image" Target="../media/image34.wmf"/><Relationship Id="rId9"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 Id="rId5" Type="http://schemas.openxmlformats.org/officeDocument/2006/relationships/image" Target="../media/image58.emf"/><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67.emf"/><Relationship Id="rId7" Type="http://schemas.openxmlformats.org/officeDocument/2006/relationships/image" Target="../media/image71.w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emf"/></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package" Target="../embeddings/Microsoft_Word-Dokument.docx"/><Relationship Id="rId7" Type="http://schemas.openxmlformats.org/officeDocument/2006/relationships/image" Target="../media/image101.png"/><Relationship Id="rId2" Type="http://schemas.openxmlformats.org/officeDocument/2006/relationships/slideLayout" Target="../slideLayouts/slideLayout16.xml"/><Relationship Id="rId1" Type="http://schemas.openxmlformats.org/officeDocument/2006/relationships/vmlDrawing" Target="../drawings/vmlDrawing5.vml"/><Relationship Id="rId6" Type="http://schemas.openxmlformats.org/officeDocument/2006/relationships/image" Target="../media/image100.emf"/><Relationship Id="rId5" Type="http://schemas.openxmlformats.org/officeDocument/2006/relationships/package" Target="../embeddings/Microsoft_Word-Dokument1.docx"/><Relationship Id="rId4" Type="http://schemas.openxmlformats.org/officeDocument/2006/relationships/image" Target="../media/image99.emf"/><Relationship Id="rId9"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2.png"/><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image" Target="../media/image100.emf"/><Relationship Id="rId5" Type="http://schemas.openxmlformats.org/officeDocument/2006/relationships/package" Target="../embeddings/Microsoft_Word-Dokument2.docx"/><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png"/></Relationships>
</file>

<file path=ppt/slides/_rels/slide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ptl.profscholz.de/" TargetMode="External"/><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134.wmf"/><Relationship Id="rId3" Type="http://schemas.openxmlformats.org/officeDocument/2006/relationships/oleObject" Target="../embeddings/oleObject18.bin"/><Relationship Id="rId7" Type="http://schemas.openxmlformats.org/officeDocument/2006/relationships/image" Target="../media/image136.png"/><Relationship Id="rId12"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31.wmf"/><Relationship Id="rId11" Type="http://schemas.openxmlformats.org/officeDocument/2006/relationships/image" Target="../media/image133.wmf"/><Relationship Id="rId5" Type="http://schemas.openxmlformats.org/officeDocument/2006/relationships/oleObject" Target="../embeddings/oleObject19.bin"/><Relationship Id="rId15" Type="http://schemas.openxmlformats.org/officeDocument/2006/relationships/image" Target="../media/image135.wmf"/><Relationship Id="rId10" Type="http://schemas.openxmlformats.org/officeDocument/2006/relationships/oleObject" Target="../embeddings/oleObject21.bin"/><Relationship Id="rId4" Type="http://schemas.openxmlformats.org/officeDocument/2006/relationships/image" Target="../media/image130.wmf"/><Relationship Id="rId9" Type="http://schemas.openxmlformats.org/officeDocument/2006/relationships/image" Target="../media/image132.wmf"/><Relationship Id="rId14" Type="http://schemas.openxmlformats.org/officeDocument/2006/relationships/oleObject" Target="../embeddings/oleObject23.bin"/></Relationships>
</file>

<file path=ppt/slides/_rels/slide7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package" Target="../embeddings/Microsoft_Word-Dokument3.docx"/><Relationship Id="rId7" Type="http://schemas.openxmlformats.org/officeDocument/2006/relationships/image" Target="../media/image143.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41.emf"/><Relationship Id="rId5" Type="http://schemas.openxmlformats.org/officeDocument/2006/relationships/oleObject" Target="../embeddings/oleObject24.bin"/><Relationship Id="rId4" Type="http://schemas.openxmlformats.org/officeDocument/2006/relationships/image" Target="../media/image140.emf"/><Relationship Id="rId9" Type="http://schemas.openxmlformats.org/officeDocument/2006/relationships/image" Target="../media/image142.wmf"/></Relationships>
</file>

<file path=ppt/slides/_rels/slide76.xml.rels><?xml version="1.0" encoding="UTF-8" standalone="yes"?>
<Relationships xmlns="http://schemas.openxmlformats.org/package/2006/relationships"><Relationship Id="rId8" Type="http://schemas.openxmlformats.org/officeDocument/2006/relationships/image" Target="../media/image145.wmf"/><Relationship Id="rId3" Type="http://schemas.openxmlformats.org/officeDocument/2006/relationships/package" Target="../embeddings/Microsoft_Word-Dokument4.docx"/><Relationship Id="rId7"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41.emf"/><Relationship Id="rId5" Type="http://schemas.openxmlformats.org/officeDocument/2006/relationships/oleObject" Target="../embeddings/oleObject26.bin"/><Relationship Id="rId10" Type="http://schemas.openxmlformats.org/officeDocument/2006/relationships/oleObject" Target="../embeddings/oleObject28.bin"/><Relationship Id="rId4" Type="http://schemas.openxmlformats.org/officeDocument/2006/relationships/image" Target="../media/image144.emf"/><Relationship Id="rId9" Type="http://schemas.openxmlformats.org/officeDocument/2006/relationships/image" Target="../media/image146.png"/></Relationships>
</file>

<file path=ppt/slides/_rels/slide7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 Id="rId5" Type="http://schemas.openxmlformats.org/officeDocument/2006/relationships/image" Target="../media/image152.png"/><Relationship Id="rId4" Type="http://schemas.openxmlformats.org/officeDocument/2006/relationships/image" Target="../media/image151.png"/></Relationships>
</file>

<file path=ppt/slides/_rels/slide8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49276" y="2508252"/>
            <a:ext cx="5651499" cy="1273173"/>
          </a:xfrm>
          <a:prstGeom prst="rect">
            <a:avLst/>
          </a:prstGeom>
          <a:noFill/>
          <a:ln>
            <a:miter lim="800000"/>
            <a:headEnd/>
            <a:tailEnd/>
          </a:ln>
        </p:spPr>
        <p:txBody>
          <a:bodyPr vert="horz" wrap="square" lIns="90000" tIns="46800" rIns="90000" bIns="46800" numCol="1" anchor="t" anchorCtr="0" compatLnSpc="1">
            <a:prstTxWarp prst="textNoShape">
              <a:avLst/>
            </a:prstTxWarp>
          </a:bodyPr>
          <a:lstStyle/>
          <a:p>
            <a:pPr eaLnBrk="1" hangingPunct="1">
              <a:lnSpc>
                <a:spcPct val="130000"/>
              </a:lnSpc>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dirty="0" smtClean="0"/>
              <a:t>Passenger Aircraft Design towards</a:t>
            </a:r>
            <a:br>
              <a:rPr lang="en-US" sz="1800" dirty="0" smtClean="0"/>
            </a:br>
            <a:r>
              <a:rPr lang="en-US" sz="1800" dirty="0" smtClean="0"/>
              <a:t>Lower Emissions with SAF, LH2, and Batteries</a:t>
            </a:r>
            <a:br>
              <a:rPr lang="en-US" sz="1800" dirty="0" smtClean="0"/>
            </a:br>
            <a:r>
              <a:rPr lang="en-US" sz="1800" dirty="0" smtClean="0"/>
              <a:t>(Pros &amp; Cons)</a:t>
            </a:r>
            <a:r>
              <a:rPr lang="de-DE" sz="1800" dirty="0" smtClean="0"/>
              <a:t/>
            </a:r>
            <a:br>
              <a:rPr lang="de-DE" sz="1800" dirty="0" smtClean="0"/>
            </a:br>
            <a:endParaRPr lang="de-DE" sz="1800" dirty="0" smtClean="0">
              <a:solidFill>
                <a:schemeClr val="bg1">
                  <a:lumMod val="75000"/>
                </a:schemeClr>
              </a:solidFill>
            </a:endParaRPr>
          </a:p>
        </p:txBody>
      </p:sp>
      <p:sp>
        <p:nvSpPr>
          <p:cNvPr id="7171" name="Text Box 3"/>
          <p:cNvSpPr txBox="1">
            <a:spLocks noChangeArrowheads="1"/>
          </p:cNvSpPr>
          <p:nvPr/>
        </p:nvSpPr>
        <p:spPr bwMode="auto">
          <a:xfrm>
            <a:off x="549274" y="5638799"/>
            <a:ext cx="5718175" cy="1202510"/>
          </a:xfrm>
          <a:prstGeom prst="rect">
            <a:avLst/>
          </a:prstGeom>
          <a:noFill/>
          <a:ln w="9525">
            <a:noFill/>
            <a:round/>
            <a:headEnd/>
            <a:tailEnd/>
          </a:ln>
        </p:spPr>
        <p:txBody>
          <a:bodyPr wrap="square" lIns="90000" tIns="46800" rIns="90000" bIns="46800">
            <a:spAutoFit/>
          </a:bodyPr>
          <a:lstStyle/>
          <a:p>
            <a:pPr>
              <a:lnSpc>
                <a:spcPct val="150000"/>
              </a:lnSpc>
            </a:pPr>
            <a:r>
              <a:rPr lang="en-US" sz="1200" b="1" dirty="0" err="1" smtClean="0">
                <a:solidFill>
                  <a:schemeClr val="tx1"/>
                </a:solidFill>
              </a:rPr>
              <a:t>RAeS</a:t>
            </a:r>
            <a:r>
              <a:rPr lang="en-US" sz="1200" b="1" dirty="0" smtClean="0">
                <a:solidFill>
                  <a:schemeClr val="tx1"/>
                </a:solidFill>
              </a:rPr>
              <a:t> Conference: Alternative Propulsion Systems – </a:t>
            </a:r>
          </a:p>
          <a:p>
            <a:pPr>
              <a:lnSpc>
                <a:spcPct val="150000"/>
              </a:lnSpc>
            </a:pPr>
            <a:r>
              <a:rPr lang="en-US" sz="1200" b="1" dirty="0" smtClean="0">
                <a:solidFill>
                  <a:schemeClr val="tx1"/>
                </a:solidFill>
              </a:rPr>
              <a:t>The Challenges and Opportunities for Aircraft Design</a:t>
            </a:r>
            <a:endParaRPr lang="de-DE" sz="1200" b="1" dirty="0" smtClean="0">
              <a:solidFill>
                <a:schemeClr val="tx1"/>
              </a:solidFill>
            </a:endParaRPr>
          </a:p>
          <a:p>
            <a:pPr>
              <a:lnSpc>
                <a:spcPct val="150000"/>
              </a:lnSpc>
            </a:pPr>
            <a:r>
              <a:rPr lang="en-US" sz="1200" dirty="0" smtClean="0">
                <a:solidFill>
                  <a:schemeClr val="tx1"/>
                </a:solidFill>
              </a:rPr>
              <a:t>London, UK / Hybrid, 01.–02.12.2021</a:t>
            </a:r>
          </a:p>
          <a:p>
            <a:pPr>
              <a:lnSpc>
                <a:spcPct val="150000"/>
              </a:lnSpc>
            </a:pPr>
            <a:r>
              <a:rPr lang="en-US" sz="1200" u="sng" noProof="1" smtClean="0">
                <a:solidFill>
                  <a:srgbClr val="0000FF"/>
                </a:solidFill>
              </a:rPr>
              <a:t>https://doi.org/10.5281/zenodo.5904292</a:t>
            </a:r>
            <a:endParaRPr lang="en-US" sz="1200" dirty="0" smtClean="0">
              <a:solidFill>
                <a:schemeClr val="tx1"/>
              </a:solidFill>
            </a:endParaRPr>
          </a:p>
        </p:txBody>
      </p:sp>
      <p:sp>
        <p:nvSpPr>
          <p:cNvPr id="7172" name="Text Box 5"/>
          <p:cNvSpPr txBox="1">
            <a:spLocks noChangeArrowheads="1"/>
          </p:cNvSpPr>
          <p:nvPr/>
        </p:nvSpPr>
        <p:spPr bwMode="auto">
          <a:xfrm>
            <a:off x="549275" y="4106865"/>
            <a:ext cx="5805488" cy="1354137"/>
          </a:xfrm>
          <a:prstGeom prst="rect">
            <a:avLst/>
          </a:prstGeom>
          <a:noFill/>
          <a:ln w="9525">
            <a:noFill/>
            <a:round/>
            <a:headEnd/>
            <a:tailEnd/>
          </a:ln>
        </p:spPr>
        <p:txBody>
          <a:bodyPr lIns="90000" tIns="46800" rIns="90000" bIns="46800"/>
          <a:lstStyle/>
          <a:p>
            <a:pPr>
              <a:lnSpc>
                <a:spcPct val="110000"/>
              </a:lnSpc>
              <a:spcBef>
                <a:spcPts val="350"/>
              </a:spcBef>
              <a:buSzPct val="100000"/>
              <a:tabLst>
                <a:tab pos="0" algn="l"/>
                <a:tab pos="1700213" algn="l"/>
                <a:tab pos="2403475" algn="l"/>
                <a:tab pos="3205163" algn="l"/>
                <a:tab pos="4006850" algn="l"/>
                <a:tab pos="4808538" algn="l"/>
                <a:tab pos="5610225" algn="l"/>
                <a:tab pos="6411913" algn="l"/>
                <a:tab pos="7213600" algn="l"/>
                <a:tab pos="8015288" algn="l"/>
                <a:tab pos="8818563" algn="l"/>
                <a:tab pos="9618663" algn="l"/>
                <a:tab pos="10420350" algn="l"/>
              </a:tabLst>
            </a:pPr>
            <a:endParaRPr lang="de-DE" sz="1800" dirty="0">
              <a:solidFill>
                <a:srgbClr val="000000"/>
              </a:solidFill>
            </a:endParaRPr>
          </a:p>
          <a:p>
            <a:pPr>
              <a:lnSpc>
                <a:spcPct val="110000"/>
              </a:lnSpc>
              <a:spcBef>
                <a:spcPts val="350"/>
              </a:spcBef>
              <a:buSzPct val="100000"/>
              <a:tabLst>
                <a:tab pos="0" algn="l"/>
                <a:tab pos="1700213" algn="l"/>
                <a:tab pos="2152650" algn="l"/>
                <a:tab pos="3205163" algn="l"/>
                <a:tab pos="4006850" algn="l"/>
                <a:tab pos="4808538" algn="l"/>
                <a:tab pos="5610225" algn="l"/>
                <a:tab pos="6411913" algn="l"/>
                <a:tab pos="7213600" algn="l"/>
                <a:tab pos="8015288" algn="l"/>
                <a:tab pos="8818563" algn="l"/>
                <a:tab pos="9618663" algn="l"/>
                <a:tab pos="10420350" algn="l"/>
              </a:tabLst>
            </a:pPr>
            <a:r>
              <a:rPr lang="de-DE" sz="1800" dirty="0">
                <a:solidFill>
                  <a:srgbClr val="000000"/>
                </a:solidFill>
              </a:rPr>
              <a:t>Dieter Scholz</a:t>
            </a:r>
            <a:r>
              <a:rPr lang="de-DE" sz="1400" dirty="0">
                <a:solidFill>
                  <a:srgbClr val="000000"/>
                </a:solidFill>
              </a:rPr>
              <a:t>		</a:t>
            </a:r>
            <a:r>
              <a:rPr lang="en-US" sz="1400" dirty="0">
                <a:solidFill>
                  <a:srgbClr val="000000"/>
                </a:solidFill>
              </a:rPr>
              <a:t>Hamburg University of Applied </a:t>
            </a:r>
            <a:r>
              <a:rPr lang="en-US" sz="1400" dirty="0" smtClean="0">
                <a:solidFill>
                  <a:srgbClr val="000000"/>
                </a:solidFill>
              </a:rPr>
              <a:t>Sciences</a:t>
            </a:r>
          </a:p>
          <a:p>
            <a:pPr>
              <a:lnSpc>
                <a:spcPct val="110000"/>
              </a:lnSpc>
              <a:spcBef>
                <a:spcPts val="350"/>
              </a:spcBef>
              <a:buSzPct val="100000"/>
              <a:tabLst>
                <a:tab pos="0" algn="l"/>
                <a:tab pos="1700213" algn="l"/>
                <a:tab pos="2403475" algn="l"/>
                <a:tab pos="3205163" algn="l"/>
                <a:tab pos="4006850" algn="l"/>
                <a:tab pos="4808538" algn="l"/>
                <a:tab pos="5610225" algn="l"/>
                <a:tab pos="6411913" algn="l"/>
                <a:tab pos="7213600" algn="l"/>
                <a:tab pos="8015288" algn="l"/>
                <a:tab pos="8818563" algn="l"/>
                <a:tab pos="9618663" algn="l"/>
                <a:tab pos="10420350" algn="l"/>
              </a:tabLst>
            </a:pPr>
            <a:r>
              <a:rPr lang="de-DE" sz="1400" dirty="0">
                <a:solidFill>
                  <a:srgbClr val="000000"/>
                </a:solidFill>
              </a:rPr>
              <a:t>			</a:t>
            </a:r>
            <a:endParaRPr lang="en-US" sz="1400" i="1" dirty="0">
              <a:solidFill>
                <a:srgbClr val="000000"/>
              </a:solidFill>
            </a:endParaRPr>
          </a:p>
          <a:p>
            <a:pPr>
              <a:lnSpc>
                <a:spcPct val="110000"/>
              </a:lnSpc>
              <a:spcBef>
                <a:spcPts val="350"/>
              </a:spcBef>
              <a:buSzPct val="100000"/>
              <a:tabLst>
                <a:tab pos="0" algn="l"/>
                <a:tab pos="1700213" algn="l"/>
                <a:tab pos="2403475" algn="l"/>
                <a:tab pos="3205163" algn="l"/>
                <a:tab pos="4006850" algn="l"/>
                <a:tab pos="4808538" algn="l"/>
                <a:tab pos="5610225" algn="l"/>
                <a:tab pos="6411913" algn="l"/>
                <a:tab pos="7213600" algn="l"/>
                <a:tab pos="8015288" algn="l"/>
                <a:tab pos="8818563" algn="l"/>
                <a:tab pos="9618663" algn="l"/>
                <a:tab pos="10420350" algn="l"/>
              </a:tabLst>
            </a:pPr>
            <a:endParaRPr lang="de-DE" sz="1400" dirty="0">
              <a:solidFill>
                <a:srgbClr val="000000"/>
              </a:solidFill>
              <a:latin typeface="HAW Frutiger Next Regular" pitchFamily="2" charset="0"/>
            </a:endParaRPr>
          </a:p>
        </p:txBody>
      </p:sp>
      <p:pic>
        <p:nvPicPr>
          <p:cNvPr id="268289" name="Picture 1"/>
          <p:cNvPicPr>
            <a:picLocks noChangeAspect="1" noChangeArrowheads="1"/>
          </p:cNvPicPr>
          <p:nvPr/>
        </p:nvPicPr>
        <p:blipFill>
          <a:blip r:embed="rId3" cstate="print"/>
          <a:srcRect/>
          <a:stretch>
            <a:fillRect/>
          </a:stretch>
        </p:blipFill>
        <p:spPr bwMode="auto">
          <a:xfrm>
            <a:off x="6402282" y="4686299"/>
            <a:ext cx="2626556" cy="2019301"/>
          </a:xfrm>
          <a:prstGeom prst="rect">
            <a:avLst/>
          </a:prstGeom>
          <a:noFill/>
          <a:ln w="9525">
            <a:noFill/>
            <a:miter lim="800000"/>
            <a:headEnd/>
            <a:tailEnd/>
          </a:ln>
        </p:spPr>
      </p:pic>
      <p:pic>
        <p:nvPicPr>
          <p:cNvPr id="557057" name="Picture 1"/>
          <p:cNvPicPr>
            <a:picLocks noChangeAspect="1" noChangeArrowheads="1"/>
          </p:cNvPicPr>
          <p:nvPr/>
        </p:nvPicPr>
        <p:blipFill>
          <a:blip r:embed="rId4" cstate="print"/>
          <a:srcRect/>
          <a:stretch>
            <a:fillRect/>
          </a:stretch>
        </p:blipFill>
        <p:spPr bwMode="auto">
          <a:xfrm>
            <a:off x="6453188" y="1957388"/>
            <a:ext cx="2505075" cy="1190625"/>
          </a:xfrm>
          <a:prstGeom prst="rect">
            <a:avLst/>
          </a:prstGeom>
          <a:noFill/>
          <a:ln w="9525">
            <a:noFill/>
            <a:miter lim="800000"/>
            <a:headEnd/>
            <a:tailEnd/>
          </a:ln>
        </p:spPr>
      </p:pic>
      <p:pic>
        <p:nvPicPr>
          <p:cNvPr id="557058" name="Picture 2"/>
          <p:cNvPicPr>
            <a:picLocks noChangeAspect="1" noChangeArrowheads="1"/>
          </p:cNvPicPr>
          <p:nvPr/>
        </p:nvPicPr>
        <p:blipFill>
          <a:blip r:embed="rId5" cstate="print"/>
          <a:srcRect/>
          <a:stretch>
            <a:fillRect/>
          </a:stretch>
        </p:blipFill>
        <p:spPr bwMode="auto">
          <a:xfrm>
            <a:off x="6496242" y="3366898"/>
            <a:ext cx="2469957" cy="107175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Aircraft Design Basics</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000000"/>
                </a:solidFill>
              </a:rPr>
              <a:t>Aircraft Design Basics</a:t>
            </a:r>
            <a:endParaRPr lang="en-US" sz="1200" b="1" dirty="0">
              <a:solidFill>
                <a:srgbClr val="000000"/>
              </a:solidFill>
            </a:endParaRPr>
          </a:p>
        </p:txBody>
      </p:sp>
      <p:sp>
        <p:nvSpPr>
          <p:cNvPr id="12" name="Textfeld 11"/>
          <p:cNvSpPr txBox="1"/>
          <p:nvPr/>
        </p:nvSpPr>
        <p:spPr>
          <a:xfrm>
            <a:off x="495300" y="1162050"/>
            <a:ext cx="2860463" cy="338554"/>
          </a:xfrm>
          <a:prstGeom prst="rect">
            <a:avLst/>
          </a:prstGeom>
          <a:noFill/>
        </p:spPr>
        <p:txBody>
          <a:bodyPr wrap="none" rtlCol="0">
            <a:spAutoFit/>
          </a:bodyPr>
          <a:lstStyle/>
          <a:p>
            <a:r>
              <a:rPr lang="de-DE" sz="1600" b="1" dirty="0" smtClean="0">
                <a:solidFill>
                  <a:srgbClr val="FF0000"/>
                </a:solidFill>
              </a:rPr>
              <a:t>First Law of Aircraft Design</a:t>
            </a:r>
            <a:endParaRPr lang="de-DE" sz="1600" b="1" dirty="0" smtClean="0">
              <a:solidFill>
                <a:srgbClr val="0000FF"/>
              </a:solidFill>
            </a:endParaRPr>
          </a:p>
        </p:txBody>
      </p:sp>
      <p:sp>
        <p:nvSpPr>
          <p:cNvPr id="7" name="Textfeld 6"/>
          <p:cNvSpPr txBox="1"/>
          <p:nvPr/>
        </p:nvSpPr>
        <p:spPr>
          <a:xfrm>
            <a:off x="4991101" y="3990975"/>
            <a:ext cx="2771774" cy="762000"/>
          </a:xfrm>
          <a:prstGeom prst="rect">
            <a:avLst/>
          </a:prstGeom>
          <a:noFill/>
          <a:ln>
            <a:noFill/>
          </a:ln>
        </p:spPr>
        <p:txBody>
          <a:bodyPr wrap="square" rtlCol="0">
            <a:noAutofit/>
          </a:bodyPr>
          <a:lstStyle/>
          <a:p>
            <a:pPr algn="just"/>
            <a:r>
              <a:rPr lang="de-DE" sz="1600" dirty="0" smtClean="0">
                <a:solidFill>
                  <a:schemeClr val="tx1"/>
                </a:solidFill>
              </a:rPr>
              <a:t>In case of electric propulsion </a:t>
            </a:r>
            <a:r>
              <a:rPr lang="de-DE" sz="1600" dirty="0" smtClean="0">
                <a:solidFill>
                  <a:srgbClr val="0000FF"/>
                </a:solidFill>
              </a:rPr>
              <a:t>fuel mass </a:t>
            </a:r>
            <a:r>
              <a:rPr lang="de-DE" sz="1600" dirty="0" smtClean="0">
                <a:solidFill>
                  <a:schemeClr val="tx1"/>
                </a:solidFill>
              </a:rPr>
              <a:t>is meant to be </a:t>
            </a:r>
            <a:r>
              <a:rPr lang="de-DE" sz="1600" dirty="0" smtClean="0">
                <a:solidFill>
                  <a:srgbClr val="0000FF"/>
                </a:solidFill>
              </a:rPr>
              <a:t>battery mass</a:t>
            </a:r>
            <a:r>
              <a:rPr lang="de-DE" sz="1600" dirty="0" smtClean="0">
                <a:solidFill>
                  <a:schemeClr val="tx1"/>
                </a:solidFill>
              </a:rPr>
              <a:t>.</a:t>
            </a:r>
          </a:p>
          <a:p>
            <a:pPr algn="just"/>
            <a:endParaRPr lang="de-DE" sz="1600" dirty="0" smtClean="0">
              <a:solidFill>
                <a:schemeClr val="tx1"/>
              </a:solidFill>
            </a:endParaRPr>
          </a:p>
          <a:p>
            <a:pPr algn="just"/>
            <a:r>
              <a:rPr lang="de-DE" sz="1600" dirty="0" smtClean="0">
                <a:solidFill>
                  <a:srgbClr val="FF0000"/>
                </a:solidFill>
              </a:rPr>
              <a:t>Maximum Take-Off mass</a:t>
            </a:r>
            <a:r>
              <a:rPr lang="de-DE" sz="1600" dirty="0" smtClean="0">
                <a:solidFill>
                  <a:schemeClr val="tx1"/>
                </a:solidFill>
              </a:rPr>
              <a:t> is a surrogate parameter for </a:t>
            </a:r>
            <a:r>
              <a:rPr lang="de-DE" sz="1600" dirty="0" smtClean="0">
                <a:solidFill>
                  <a:srgbClr val="FF0000"/>
                </a:solidFill>
              </a:rPr>
              <a:t>cost</a:t>
            </a:r>
            <a:r>
              <a:rPr lang="de-DE" sz="1600" dirty="0" smtClean="0">
                <a:solidFill>
                  <a:schemeClr val="tx1"/>
                </a:solidFill>
              </a:rPr>
              <a:t> !</a:t>
            </a:r>
          </a:p>
        </p:txBody>
      </p:sp>
      <p:graphicFrame>
        <p:nvGraphicFramePr>
          <p:cNvPr id="251905" name="Object 1"/>
          <p:cNvGraphicFramePr>
            <a:graphicFrameLocks noChangeAspect="1"/>
          </p:cNvGraphicFramePr>
          <p:nvPr/>
        </p:nvGraphicFramePr>
        <p:xfrm>
          <a:off x="5054600" y="2425700"/>
          <a:ext cx="3275013" cy="1366838"/>
        </p:xfrm>
        <a:graphic>
          <a:graphicData uri="http://schemas.openxmlformats.org/presentationml/2006/ole">
            <mc:AlternateContent xmlns:mc="http://schemas.openxmlformats.org/markup-compatibility/2006">
              <mc:Choice xmlns:v="urn:schemas-microsoft-com:vml" Requires="v">
                <p:oleObj spid="_x0000_s735264" name="Equation" r:id="rId3" imgW="2006280" imgH="838080" progId="Equation.3">
                  <p:embed/>
                </p:oleObj>
              </mc:Choice>
              <mc:Fallback>
                <p:oleObj name="Equation" r:id="rId3" imgW="2006280" imgH="8380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600" y="2425700"/>
                        <a:ext cx="3275013"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190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1906" name="Object 2"/>
          <p:cNvGraphicFramePr>
            <a:graphicFrameLocks noChangeAspect="1"/>
          </p:cNvGraphicFramePr>
          <p:nvPr/>
        </p:nvGraphicFramePr>
        <p:xfrm>
          <a:off x="590550" y="2409825"/>
          <a:ext cx="2379663" cy="373063"/>
        </p:xfrm>
        <a:graphic>
          <a:graphicData uri="http://schemas.openxmlformats.org/presentationml/2006/ole">
            <mc:AlternateContent xmlns:mc="http://schemas.openxmlformats.org/markup-compatibility/2006">
              <mc:Choice xmlns:v="urn:schemas-microsoft-com:vml" Requires="v">
                <p:oleObj spid="_x0000_s735265" name="Equation" r:id="rId5" imgW="1460500" imgH="228600" progId="Equation.3">
                  <p:embed/>
                </p:oleObj>
              </mc:Choice>
              <mc:Fallback>
                <p:oleObj name="Equation" r:id="rId5" imgW="1460500" imgH="2286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0" y="2409825"/>
                        <a:ext cx="2379663"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190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1908" name="Object 4"/>
          <p:cNvGraphicFramePr>
            <a:graphicFrameLocks noChangeAspect="1"/>
          </p:cNvGraphicFramePr>
          <p:nvPr/>
        </p:nvGraphicFramePr>
        <p:xfrm>
          <a:off x="590550" y="2924175"/>
          <a:ext cx="2379663" cy="373063"/>
        </p:xfrm>
        <a:graphic>
          <a:graphicData uri="http://schemas.openxmlformats.org/presentationml/2006/ole">
            <mc:AlternateContent xmlns:mc="http://schemas.openxmlformats.org/markup-compatibility/2006">
              <mc:Choice xmlns:v="urn:schemas-microsoft-com:vml" Requires="v">
                <p:oleObj spid="_x0000_s735266" name="Equation" r:id="rId7" imgW="1460500" imgH="228600" progId="Equation.3">
                  <p:embed/>
                </p:oleObj>
              </mc:Choice>
              <mc:Fallback>
                <p:oleObj name="Equation" r:id="rId7" imgW="1460500" imgH="2286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50" y="2924175"/>
                        <a:ext cx="2379663"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1910" name="Object 6"/>
          <p:cNvGraphicFramePr>
            <a:graphicFrameLocks noChangeAspect="1"/>
          </p:cNvGraphicFramePr>
          <p:nvPr/>
        </p:nvGraphicFramePr>
        <p:xfrm>
          <a:off x="590550" y="3471863"/>
          <a:ext cx="3203575" cy="787400"/>
        </p:xfrm>
        <a:graphic>
          <a:graphicData uri="http://schemas.openxmlformats.org/presentationml/2006/ole">
            <mc:AlternateContent xmlns:mc="http://schemas.openxmlformats.org/markup-compatibility/2006">
              <mc:Choice xmlns:v="urn:schemas-microsoft-com:vml" Requires="v">
                <p:oleObj spid="_x0000_s735267" name="Equation" r:id="rId9" imgW="1966186" imgH="483530" progId="Equation.3">
                  <p:embed/>
                </p:oleObj>
              </mc:Choice>
              <mc:Fallback>
                <p:oleObj name="Equation" r:id="rId9" imgW="1966186" imgH="48353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550" y="3471863"/>
                        <a:ext cx="3203575"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1911" name="Object 7"/>
          <p:cNvGraphicFramePr>
            <a:graphicFrameLocks noChangeAspect="1"/>
          </p:cNvGraphicFramePr>
          <p:nvPr/>
        </p:nvGraphicFramePr>
        <p:xfrm>
          <a:off x="590550" y="4668838"/>
          <a:ext cx="2511425" cy="1020762"/>
        </p:xfrm>
        <a:graphic>
          <a:graphicData uri="http://schemas.openxmlformats.org/presentationml/2006/ole">
            <mc:AlternateContent xmlns:mc="http://schemas.openxmlformats.org/markup-compatibility/2006">
              <mc:Choice xmlns:v="urn:schemas-microsoft-com:vml" Requires="v">
                <p:oleObj spid="_x0000_s735268" name="Equation" r:id="rId11" imgW="1541706" imgH="625957" progId="Equation.3">
                  <p:embed/>
                </p:oleObj>
              </mc:Choice>
              <mc:Fallback>
                <p:oleObj name="Equation" r:id="rId11" imgW="1541706" imgH="625957"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550" y="4668838"/>
                        <a:ext cx="2511425" cy="10207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feld 12"/>
          <p:cNvSpPr txBox="1"/>
          <p:nvPr/>
        </p:nvSpPr>
        <p:spPr>
          <a:xfrm>
            <a:off x="495300" y="1552575"/>
            <a:ext cx="7298793" cy="683264"/>
          </a:xfrm>
          <a:prstGeom prst="rect">
            <a:avLst/>
          </a:prstGeom>
          <a:noFill/>
        </p:spPr>
        <p:txBody>
          <a:bodyPr wrap="none" rtlCol="0">
            <a:spAutoFit/>
          </a:bodyPr>
          <a:lstStyle/>
          <a:p>
            <a:pPr>
              <a:lnSpc>
                <a:spcPct val="120000"/>
              </a:lnSpc>
            </a:pPr>
            <a:r>
              <a:rPr lang="de-DE" sz="1600" u="sng" dirty="0" smtClean="0">
                <a:solidFill>
                  <a:schemeClr val="tx1"/>
                </a:solidFill>
              </a:rPr>
              <a:t>M</a:t>
            </a:r>
            <a:r>
              <a:rPr lang="de-DE" sz="1600" dirty="0" smtClean="0">
                <a:solidFill>
                  <a:schemeClr val="tx1"/>
                </a:solidFill>
              </a:rPr>
              <a:t>aximum </a:t>
            </a:r>
            <a:r>
              <a:rPr lang="de-DE" sz="1600" u="sng" dirty="0" smtClean="0">
                <a:solidFill>
                  <a:schemeClr val="tx1"/>
                </a:solidFill>
              </a:rPr>
              <a:t>T</a:t>
            </a:r>
            <a:r>
              <a:rPr lang="de-DE" sz="1600" dirty="0" smtClean="0">
                <a:solidFill>
                  <a:schemeClr val="tx1"/>
                </a:solidFill>
              </a:rPr>
              <a:t>ake-</a:t>
            </a:r>
            <a:r>
              <a:rPr lang="de-DE" sz="1600" u="sng" dirty="0" smtClean="0">
                <a:solidFill>
                  <a:schemeClr val="tx1"/>
                </a:solidFill>
              </a:rPr>
              <a:t>O</a:t>
            </a:r>
            <a:r>
              <a:rPr lang="de-DE" sz="1600" dirty="0" smtClean="0">
                <a:solidFill>
                  <a:schemeClr val="tx1"/>
                </a:solidFill>
              </a:rPr>
              <a:t>ff mass is a combination of </a:t>
            </a:r>
            <a:r>
              <a:rPr lang="de-DE" sz="1600" u="sng" dirty="0" smtClean="0">
                <a:solidFill>
                  <a:schemeClr val="tx1"/>
                </a:solidFill>
              </a:rPr>
              <a:t>P</a:t>
            </a:r>
            <a:r>
              <a:rPr lang="de-DE" sz="1600" dirty="0" smtClean="0">
                <a:solidFill>
                  <a:schemeClr val="tx1"/>
                </a:solidFill>
              </a:rPr>
              <a:t>ay</a:t>
            </a:r>
            <a:r>
              <a:rPr lang="de-DE" sz="1600" u="sng" dirty="0" smtClean="0">
                <a:solidFill>
                  <a:schemeClr val="tx1"/>
                </a:solidFill>
              </a:rPr>
              <a:t>L</a:t>
            </a:r>
            <a:r>
              <a:rPr lang="de-DE" sz="1600" dirty="0" smtClean="0">
                <a:solidFill>
                  <a:schemeClr val="tx1"/>
                </a:solidFill>
              </a:rPr>
              <a:t>oad and </a:t>
            </a:r>
            <a:r>
              <a:rPr lang="de-DE" sz="1600" u="sng" dirty="0" smtClean="0">
                <a:solidFill>
                  <a:schemeClr val="tx1"/>
                </a:solidFill>
              </a:rPr>
              <a:t>F</a:t>
            </a:r>
            <a:r>
              <a:rPr lang="de-DE" sz="1600" dirty="0" smtClean="0">
                <a:solidFill>
                  <a:schemeClr val="tx1"/>
                </a:solidFill>
              </a:rPr>
              <a:t>uel mass</a:t>
            </a:r>
          </a:p>
          <a:p>
            <a:pPr>
              <a:lnSpc>
                <a:spcPct val="120000"/>
              </a:lnSpc>
            </a:pPr>
            <a:r>
              <a:rPr lang="de-DE" sz="1600" dirty="0" smtClean="0">
                <a:solidFill>
                  <a:schemeClr val="tx1"/>
                </a:solidFill>
              </a:rPr>
              <a:t>(to reach maximum useful load) plus the </a:t>
            </a:r>
            <a:r>
              <a:rPr lang="de-DE" sz="1600" u="sng" dirty="0" smtClean="0">
                <a:solidFill>
                  <a:schemeClr val="tx1"/>
                </a:solidFill>
              </a:rPr>
              <a:t>O</a:t>
            </a:r>
            <a:r>
              <a:rPr lang="de-DE" sz="1600" dirty="0" smtClean="0">
                <a:solidFill>
                  <a:schemeClr val="tx1"/>
                </a:solidFill>
              </a:rPr>
              <a:t>perating </a:t>
            </a:r>
            <a:r>
              <a:rPr lang="de-DE" sz="1600" u="sng" dirty="0" smtClean="0">
                <a:solidFill>
                  <a:schemeClr val="tx1"/>
                </a:solidFill>
              </a:rPr>
              <a:t>E</a:t>
            </a:r>
            <a:r>
              <a:rPr lang="de-DE" sz="1600" dirty="0" smtClean="0">
                <a:solidFill>
                  <a:schemeClr val="tx1"/>
                </a:solidFill>
              </a:rPr>
              <a:t>mpty mass of the aircraft:</a:t>
            </a: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000000"/>
                </a:solidFill>
              </a:rPr>
              <a:t>Aircraft Design Basics</a:t>
            </a:r>
            <a:endParaRPr lang="en-US" sz="1200" b="1" dirty="0">
              <a:solidFill>
                <a:srgbClr val="000000"/>
              </a:solidFill>
            </a:endParaRPr>
          </a:p>
        </p:txBody>
      </p:sp>
      <p:sp>
        <p:nvSpPr>
          <p:cNvPr id="12" name="Textfeld 11"/>
          <p:cNvSpPr txBox="1"/>
          <p:nvPr/>
        </p:nvSpPr>
        <p:spPr>
          <a:xfrm>
            <a:off x="495300" y="1162050"/>
            <a:ext cx="3514104" cy="338554"/>
          </a:xfrm>
          <a:prstGeom prst="rect">
            <a:avLst/>
          </a:prstGeom>
          <a:noFill/>
        </p:spPr>
        <p:txBody>
          <a:bodyPr wrap="none" rtlCol="0">
            <a:spAutoFit/>
          </a:bodyPr>
          <a:lstStyle/>
          <a:p>
            <a:r>
              <a:rPr lang="de-DE" sz="1600" b="1" dirty="0" smtClean="0">
                <a:solidFill>
                  <a:srgbClr val="FF0000"/>
                </a:solidFill>
              </a:rPr>
              <a:t>Breguet Range Equation (for Jets)</a:t>
            </a:r>
            <a:endParaRPr lang="de-DE" sz="1600" b="1" dirty="0" smtClean="0">
              <a:solidFill>
                <a:srgbClr val="0000FF"/>
              </a:solidFill>
            </a:endParaRPr>
          </a:p>
        </p:txBody>
      </p:sp>
      <p:sp>
        <p:nvSpPr>
          <p:cNvPr id="25190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190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 name="Textfeld 12"/>
          <p:cNvSpPr txBox="1"/>
          <p:nvPr/>
        </p:nvSpPr>
        <p:spPr>
          <a:xfrm>
            <a:off x="495300" y="1552575"/>
            <a:ext cx="7063793" cy="683264"/>
          </a:xfrm>
          <a:prstGeom prst="rect">
            <a:avLst/>
          </a:prstGeom>
          <a:noFill/>
        </p:spPr>
        <p:txBody>
          <a:bodyPr wrap="none" rtlCol="0">
            <a:spAutoFit/>
          </a:bodyPr>
          <a:lstStyle/>
          <a:p>
            <a:pPr>
              <a:lnSpc>
                <a:spcPct val="120000"/>
              </a:lnSpc>
            </a:pPr>
            <a:r>
              <a:rPr lang="de-DE" sz="1600" dirty="0" smtClean="0">
                <a:solidFill>
                  <a:schemeClr val="tx1"/>
                </a:solidFill>
              </a:rPr>
              <a:t>Note: The Thrust Specific Fuel Consumption, </a:t>
            </a:r>
            <a:r>
              <a:rPr lang="de-DE" sz="1600" i="1" dirty="0" smtClean="0">
                <a:solidFill>
                  <a:schemeClr val="tx1"/>
                </a:solidFill>
              </a:rPr>
              <a:t>c = SFC</a:t>
            </a:r>
            <a:r>
              <a:rPr lang="de-DE" sz="1600" i="1" baseline="-25000" dirty="0" smtClean="0">
                <a:solidFill>
                  <a:schemeClr val="tx1"/>
                </a:solidFill>
              </a:rPr>
              <a:t>T</a:t>
            </a:r>
            <a:r>
              <a:rPr lang="de-DE" sz="1600" dirty="0" smtClean="0">
                <a:solidFill>
                  <a:schemeClr val="tx1"/>
                </a:solidFill>
              </a:rPr>
              <a:t> is not constant,</a:t>
            </a:r>
          </a:p>
          <a:p>
            <a:pPr>
              <a:lnSpc>
                <a:spcPct val="120000"/>
              </a:lnSpc>
            </a:pPr>
            <a:r>
              <a:rPr lang="de-DE" sz="1600" dirty="0" smtClean="0">
                <a:solidFill>
                  <a:schemeClr val="tx1"/>
                </a:solidFill>
              </a:rPr>
              <a:t>rather a function of speed. </a:t>
            </a:r>
            <a:r>
              <a:rPr lang="de-DE" sz="1600" u="sng" dirty="0" smtClean="0">
                <a:solidFill>
                  <a:schemeClr val="tx1"/>
                </a:solidFill>
              </a:rPr>
              <a:t>Very</a:t>
            </a:r>
            <a:r>
              <a:rPr lang="de-DE" sz="1600" dirty="0" smtClean="0">
                <a:solidFill>
                  <a:schemeClr val="tx1"/>
                </a:solidFill>
              </a:rPr>
              <a:t> roughly, we can write it as a linear function:</a:t>
            </a:r>
            <a:endParaRPr lang="en-US" sz="1600" dirty="0">
              <a:solidFill>
                <a:schemeClr val="tx1"/>
              </a:solidFill>
            </a:endParaRPr>
          </a:p>
        </p:txBody>
      </p:sp>
      <p:graphicFrame>
        <p:nvGraphicFramePr>
          <p:cNvPr id="738312" name="Object 8"/>
          <p:cNvGraphicFramePr>
            <a:graphicFrameLocks noChangeAspect="1"/>
          </p:cNvGraphicFramePr>
          <p:nvPr/>
        </p:nvGraphicFramePr>
        <p:xfrm>
          <a:off x="652463" y="2728912"/>
          <a:ext cx="1697038" cy="704850"/>
        </p:xfrm>
        <a:graphic>
          <a:graphicData uri="http://schemas.openxmlformats.org/presentationml/2006/ole">
            <mc:AlternateContent xmlns:mc="http://schemas.openxmlformats.org/markup-compatibility/2006">
              <mc:Choice xmlns:v="urn:schemas-microsoft-com:vml" Requires="v">
                <p:oleObj spid="_x0000_s738359" name="Equation" r:id="rId3" imgW="1041120" imgH="431640" progId="Equation.3">
                  <p:embed/>
                </p:oleObj>
              </mc:Choice>
              <mc:Fallback>
                <p:oleObj name="Equation" r:id="rId3" imgW="1041120" imgH="43164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3" y="2728912"/>
                        <a:ext cx="1697038" cy="704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1" name="Gruppieren 30"/>
          <p:cNvGrpSpPr/>
          <p:nvPr/>
        </p:nvGrpSpPr>
        <p:grpSpPr>
          <a:xfrm>
            <a:off x="652463" y="3552825"/>
            <a:ext cx="1655762" cy="704850"/>
            <a:chOff x="3913188" y="2505075"/>
            <a:chExt cx="1655762" cy="704850"/>
          </a:xfrm>
        </p:grpSpPr>
        <p:graphicFrame>
          <p:nvGraphicFramePr>
            <p:cNvPr id="738314" name="Object 10"/>
            <p:cNvGraphicFramePr>
              <a:graphicFrameLocks noChangeAspect="1"/>
            </p:cNvGraphicFramePr>
            <p:nvPr/>
          </p:nvGraphicFramePr>
          <p:xfrm>
            <a:off x="3913188" y="2505075"/>
            <a:ext cx="1655762" cy="704850"/>
          </p:xfrm>
          <a:graphic>
            <a:graphicData uri="http://schemas.openxmlformats.org/presentationml/2006/ole">
              <mc:AlternateContent xmlns:mc="http://schemas.openxmlformats.org/markup-compatibility/2006">
                <mc:Choice xmlns:v="urn:schemas-microsoft-com:vml" Requires="v">
                  <p:oleObj spid="_x0000_s738360" name="Equation" r:id="rId5" imgW="1015920" imgH="431640" progId="Equation.3">
                    <p:embed/>
                  </p:oleObj>
                </mc:Choice>
                <mc:Fallback>
                  <p:oleObj name="Equation" r:id="rId5" imgW="1015920" imgH="431640" progId="Equation.3">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3188" y="2505075"/>
                          <a:ext cx="1655762" cy="704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hteck 17"/>
            <p:cNvSpPr/>
            <p:nvPr/>
          </p:nvSpPr>
          <p:spPr>
            <a:xfrm>
              <a:off x="4052609" y="2639368"/>
              <a:ext cx="325730" cy="400110"/>
            </a:xfrm>
            <a:prstGeom prst="rect">
              <a:avLst/>
            </a:prstGeom>
          </p:spPr>
          <p:txBody>
            <a:bodyPr wrap="none">
              <a:spAutoFit/>
            </a:bodyPr>
            <a:lstStyle/>
            <a:p>
              <a:r>
                <a:rPr lang="de-DE" sz="2000" dirty="0" smtClean="0">
                  <a:solidFill>
                    <a:schemeClr val="tx1"/>
                  </a:solidFill>
                </a:rPr>
                <a:t>≈</a:t>
              </a:r>
              <a:endParaRPr lang="en-US" sz="2000" dirty="0"/>
            </a:p>
          </p:txBody>
        </p:sp>
      </p:grpSp>
      <p:grpSp>
        <p:nvGrpSpPr>
          <p:cNvPr id="24" name="Gruppieren 23"/>
          <p:cNvGrpSpPr/>
          <p:nvPr/>
        </p:nvGrpSpPr>
        <p:grpSpPr>
          <a:xfrm>
            <a:off x="652463" y="4384675"/>
            <a:ext cx="1987550" cy="1016000"/>
            <a:chOff x="652463" y="3384550"/>
            <a:chExt cx="1987550" cy="1016000"/>
          </a:xfrm>
        </p:grpSpPr>
        <p:graphicFrame>
          <p:nvGraphicFramePr>
            <p:cNvPr id="251911" name="Object 7"/>
            <p:cNvGraphicFramePr>
              <a:graphicFrameLocks noChangeAspect="1"/>
            </p:cNvGraphicFramePr>
            <p:nvPr/>
          </p:nvGraphicFramePr>
          <p:xfrm>
            <a:off x="652463" y="3384550"/>
            <a:ext cx="1987550" cy="1016000"/>
          </p:xfrm>
          <a:graphic>
            <a:graphicData uri="http://schemas.openxmlformats.org/presentationml/2006/ole">
              <mc:AlternateContent xmlns:mc="http://schemas.openxmlformats.org/markup-compatibility/2006">
                <mc:Choice xmlns:v="urn:schemas-microsoft-com:vml" Requires="v">
                  <p:oleObj spid="_x0000_s738361" name="Equation" r:id="rId7" imgW="1218960" imgH="622080" progId="Equation.3">
                    <p:embed/>
                  </p:oleObj>
                </mc:Choice>
                <mc:Fallback>
                  <p:oleObj name="Equation" r:id="rId7" imgW="1218960" imgH="62208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63" y="3384550"/>
                          <a:ext cx="1987550" cy="101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hteck 18"/>
            <p:cNvSpPr/>
            <p:nvPr/>
          </p:nvSpPr>
          <p:spPr>
            <a:xfrm>
              <a:off x="785534" y="3522018"/>
              <a:ext cx="325730" cy="400110"/>
            </a:xfrm>
            <a:prstGeom prst="rect">
              <a:avLst/>
            </a:prstGeom>
          </p:spPr>
          <p:txBody>
            <a:bodyPr wrap="none">
              <a:spAutoFit/>
            </a:bodyPr>
            <a:lstStyle/>
            <a:p>
              <a:r>
                <a:rPr lang="de-DE" sz="2000" dirty="0" smtClean="0">
                  <a:solidFill>
                    <a:schemeClr val="tx1"/>
                  </a:solidFill>
                </a:rPr>
                <a:t>≈</a:t>
              </a:r>
              <a:endParaRPr lang="en-US" sz="2000" dirty="0"/>
            </a:p>
          </p:txBody>
        </p:sp>
      </p:grpSp>
      <p:grpSp>
        <p:nvGrpSpPr>
          <p:cNvPr id="25" name="Gruppieren 24"/>
          <p:cNvGrpSpPr/>
          <p:nvPr/>
        </p:nvGrpSpPr>
        <p:grpSpPr>
          <a:xfrm>
            <a:off x="652463" y="5527675"/>
            <a:ext cx="1511300" cy="704850"/>
            <a:chOff x="2963863" y="3536950"/>
            <a:chExt cx="1511300" cy="704850"/>
          </a:xfrm>
        </p:grpSpPr>
        <p:graphicFrame>
          <p:nvGraphicFramePr>
            <p:cNvPr id="738315" name="Object 11"/>
            <p:cNvGraphicFramePr>
              <a:graphicFrameLocks noChangeAspect="1"/>
            </p:cNvGraphicFramePr>
            <p:nvPr/>
          </p:nvGraphicFramePr>
          <p:xfrm>
            <a:off x="2963863" y="3536950"/>
            <a:ext cx="1511300" cy="704850"/>
          </p:xfrm>
          <a:graphic>
            <a:graphicData uri="http://schemas.openxmlformats.org/presentationml/2006/ole">
              <mc:AlternateContent xmlns:mc="http://schemas.openxmlformats.org/markup-compatibility/2006">
                <mc:Choice xmlns:v="urn:schemas-microsoft-com:vml" Requires="v">
                  <p:oleObj spid="_x0000_s738362" name="Equation" r:id="rId9" imgW="927000" imgH="431640" progId="Equation.3">
                    <p:embed/>
                  </p:oleObj>
                </mc:Choice>
                <mc:Fallback>
                  <p:oleObj name="Equation" r:id="rId9" imgW="927000" imgH="431640" progId="Equation.3">
                    <p:embed/>
                    <p:pic>
                      <p:nvPicPr>
                        <p:cNvPr id="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3863" y="3536950"/>
                          <a:ext cx="1511300" cy="704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Rechteck 22"/>
            <p:cNvSpPr/>
            <p:nvPr/>
          </p:nvSpPr>
          <p:spPr>
            <a:xfrm>
              <a:off x="3090584" y="3664893"/>
              <a:ext cx="325730" cy="400110"/>
            </a:xfrm>
            <a:prstGeom prst="rect">
              <a:avLst/>
            </a:prstGeom>
          </p:spPr>
          <p:txBody>
            <a:bodyPr wrap="none">
              <a:spAutoFit/>
            </a:bodyPr>
            <a:lstStyle/>
            <a:p>
              <a:r>
                <a:rPr lang="de-DE" sz="2000" dirty="0" smtClean="0">
                  <a:solidFill>
                    <a:schemeClr val="tx1"/>
                  </a:solidFill>
                </a:rPr>
                <a:t>≈</a:t>
              </a:r>
              <a:endParaRPr lang="en-US" sz="2000" dirty="0"/>
            </a:p>
          </p:txBody>
        </p:sp>
      </p:grpSp>
      <p:graphicFrame>
        <p:nvGraphicFramePr>
          <p:cNvPr id="26" name="Object 9"/>
          <p:cNvGraphicFramePr>
            <a:graphicFrameLocks noChangeAspect="1"/>
          </p:cNvGraphicFramePr>
          <p:nvPr/>
        </p:nvGraphicFramePr>
        <p:xfrm>
          <a:off x="2592388" y="2728912"/>
          <a:ext cx="847725" cy="704850"/>
        </p:xfrm>
        <a:graphic>
          <a:graphicData uri="http://schemas.openxmlformats.org/presentationml/2006/ole">
            <mc:AlternateContent xmlns:mc="http://schemas.openxmlformats.org/markup-compatibility/2006">
              <mc:Choice xmlns:v="urn:schemas-microsoft-com:vml" Requires="v">
                <p:oleObj spid="_x0000_s738363" name="Equation" r:id="rId11" imgW="520560" imgH="431640" progId="Equation.3">
                  <p:embed/>
                </p:oleObj>
              </mc:Choice>
              <mc:Fallback>
                <p:oleObj name="Equation" r:id="rId11" imgW="520560" imgH="431640" progId="Equation.3">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2388" y="2728912"/>
                        <a:ext cx="847725" cy="704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 name="Gruppieren 32"/>
          <p:cNvGrpSpPr/>
          <p:nvPr/>
        </p:nvGrpSpPr>
        <p:grpSpPr>
          <a:xfrm>
            <a:off x="4229100" y="2569947"/>
            <a:ext cx="4914900" cy="3687978"/>
            <a:chOff x="4229100" y="2131797"/>
            <a:chExt cx="4914900" cy="3687978"/>
          </a:xfrm>
        </p:grpSpPr>
        <p:pic>
          <p:nvPicPr>
            <p:cNvPr id="738319" name="Picture 15"/>
            <p:cNvPicPr>
              <a:picLocks noChangeAspect="1" noChangeArrowheads="1"/>
            </p:cNvPicPr>
            <p:nvPr/>
          </p:nvPicPr>
          <p:blipFill>
            <a:blip r:embed="rId13" cstate="print"/>
            <a:srcRect/>
            <a:stretch>
              <a:fillRect/>
            </a:stretch>
          </p:blipFill>
          <p:spPr bwMode="auto">
            <a:xfrm>
              <a:off x="4805362" y="2131797"/>
              <a:ext cx="4338638" cy="3045041"/>
            </a:xfrm>
            <a:prstGeom prst="rect">
              <a:avLst/>
            </a:prstGeom>
            <a:noFill/>
            <a:ln w="9525">
              <a:noFill/>
              <a:miter lim="800000"/>
              <a:headEnd/>
              <a:tailEnd/>
            </a:ln>
          </p:spPr>
        </p:pic>
        <p:graphicFrame>
          <p:nvGraphicFramePr>
            <p:cNvPr id="27" name="Object 7"/>
            <p:cNvGraphicFramePr>
              <a:graphicFrameLocks noChangeAspect="1"/>
            </p:cNvGraphicFramePr>
            <p:nvPr/>
          </p:nvGraphicFramePr>
          <p:xfrm>
            <a:off x="4229100" y="2295524"/>
            <a:ext cx="760413" cy="642885"/>
          </p:xfrm>
          <a:graphic>
            <a:graphicData uri="http://schemas.openxmlformats.org/presentationml/2006/ole">
              <mc:AlternateContent xmlns:mc="http://schemas.openxmlformats.org/markup-compatibility/2006">
                <mc:Choice xmlns:v="urn:schemas-microsoft-com:vml" Requires="v">
                  <p:oleObj spid="_x0000_s738364" name="Equation" r:id="rId14" imgW="736560" imgH="622080" progId="Equation.3">
                    <p:embed/>
                  </p:oleObj>
                </mc:Choice>
                <mc:Fallback>
                  <p:oleObj name="Equation" r:id="rId14" imgW="736560" imgH="622080" progId="Equation.3">
                    <p:embed/>
                    <p:pic>
                      <p:nvPicPr>
                        <p:cNvPr id="0"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29100" y="2295524"/>
                          <a:ext cx="760413" cy="6428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 name="Object 7"/>
            <p:cNvGraphicFramePr>
              <a:graphicFrameLocks noChangeAspect="1"/>
            </p:cNvGraphicFramePr>
            <p:nvPr/>
          </p:nvGraphicFramePr>
          <p:xfrm>
            <a:off x="6865580" y="5207000"/>
            <a:ext cx="557570" cy="612775"/>
          </p:xfrm>
          <a:graphic>
            <a:graphicData uri="http://schemas.openxmlformats.org/presentationml/2006/ole">
              <mc:AlternateContent xmlns:mc="http://schemas.openxmlformats.org/markup-compatibility/2006">
                <mc:Choice xmlns:v="urn:schemas-microsoft-com:vml" Requires="v">
                  <p:oleObj spid="_x0000_s738365" name="Equation" r:id="rId16" imgW="393480" imgH="431640" progId="Equation.3">
                    <p:embed/>
                  </p:oleObj>
                </mc:Choice>
                <mc:Fallback>
                  <p:oleObj name="Equation" r:id="rId16" imgW="393480" imgH="431640" progId="Equation.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65580" y="5207000"/>
                          <a:ext cx="557570" cy="612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4" name="Gruppieren 33"/>
          <p:cNvGrpSpPr/>
          <p:nvPr/>
        </p:nvGrpSpPr>
        <p:grpSpPr>
          <a:xfrm>
            <a:off x="7478713" y="1860550"/>
            <a:ext cx="827088" cy="407403"/>
            <a:chOff x="7459663" y="1727200"/>
            <a:chExt cx="827088" cy="407403"/>
          </a:xfrm>
        </p:grpSpPr>
        <p:graphicFrame>
          <p:nvGraphicFramePr>
            <p:cNvPr id="738313" name="Object 9"/>
            <p:cNvGraphicFramePr>
              <a:graphicFrameLocks noChangeAspect="1"/>
            </p:cNvGraphicFramePr>
            <p:nvPr/>
          </p:nvGraphicFramePr>
          <p:xfrm>
            <a:off x="7459663" y="1727200"/>
            <a:ext cx="827088" cy="373063"/>
          </p:xfrm>
          <a:graphic>
            <a:graphicData uri="http://schemas.openxmlformats.org/presentationml/2006/ole">
              <mc:AlternateContent xmlns:mc="http://schemas.openxmlformats.org/markup-compatibility/2006">
                <mc:Choice xmlns:v="urn:schemas-microsoft-com:vml" Requires="v">
                  <p:oleObj spid="_x0000_s738366" name="Equation" r:id="rId18" imgW="507960" imgH="228600" progId="Equation.3">
                    <p:embed/>
                  </p:oleObj>
                </mc:Choice>
                <mc:Fallback>
                  <p:oleObj name="Equation" r:id="rId18" imgW="507960" imgH="228600" progId="Equation.3">
                    <p:embed/>
                    <p:pic>
                      <p:nvPicPr>
                        <p:cNvPr id="0"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59663" y="1727200"/>
                          <a:ext cx="827088" cy="3730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 name="Rechteck 29"/>
            <p:cNvSpPr/>
            <p:nvPr/>
          </p:nvSpPr>
          <p:spPr>
            <a:xfrm>
              <a:off x="7533997" y="1734493"/>
              <a:ext cx="325730" cy="400110"/>
            </a:xfrm>
            <a:prstGeom prst="rect">
              <a:avLst/>
            </a:prstGeom>
          </p:spPr>
          <p:txBody>
            <a:bodyPr wrap="none">
              <a:spAutoFit/>
            </a:bodyPr>
            <a:lstStyle/>
            <a:p>
              <a:r>
                <a:rPr lang="de-DE" sz="2000" dirty="0" smtClean="0">
                  <a:solidFill>
                    <a:schemeClr val="tx1"/>
                  </a:solidFill>
                </a:rPr>
                <a:t>≈</a:t>
              </a:r>
              <a:endParaRPr lang="en-US" sz="2000" dirty="0"/>
            </a:p>
          </p:txBody>
        </p:sp>
      </p:grpSp>
      <p:cxnSp>
        <p:nvCxnSpPr>
          <p:cNvPr id="36" name="Gerade Verbindung mit Pfeil 35"/>
          <p:cNvCxnSpPr/>
          <p:nvPr/>
        </p:nvCxnSpPr>
        <p:spPr bwMode="auto">
          <a:xfrm flipH="1">
            <a:off x="1400175" y="2390775"/>
            <a:ext cx="9525" cy="361950"/>
          </a:xfrm>
          <a:prstGeom prst="straightConnector1">
            <a:avLst/>
          </a:prstGeom>
          <a:solidFill>
            <a:srgbClr val="00B8FF"/>
          </a:solidFill>
          <a:ln w="38100" cap="flat" cmpd="sng" algn="ctr">
            <a:solidFill>
              <a:srgbClr val="FF0000"/>
            </a:solidFill>
            <a:prstDash val="solid"/>
            <a:round/>
            <a:headEnd type="none" w="med" len="med"/>
            <a:tailEnd type="arrow"/>
          </a:ln>
          <a:effectLst/>
        </p:spPr>
      </p:cxnSp>
      <p:sp>
        <p:nvSpPr>
          <p:cNvPr id="38" name="Textfeld 37"/>
          <p:cNvSpPr txBox="1"/>
          <p:nvPr/>
        </p:nvSpPr>
        <p:spPr>
          <a:xfrm>
            <a:off x="1438275" y="2238375"/>
            <a:ext cx="3023585" cy="338554"/>
          </a:xfrm>
          <a:prstGeom prst="rect">
            <a:avLst/>
          </a:prstGeom>
          <a:noFill/>
        </p:spPr>
        <p:txBody>
          <a:bodyPr wrap="none" rtlCol="0">
            <a:spAutoFit/>
          </a:bodyPr>
          <a:lstStyle/>
          <a:p>
            <a:r>
              <a:rPr lang="de-DE" sz="1600" dirty="0" smtClean="0">
                <a:solidFill>
                  <a:srgbClr val="008000"/>
                </a:solidFill>
              </a:rPr>
              <a:t>Is speed increasing range?</a:t>
            </a:r>
            <a:r>
              <a:rPr lang="de-DE" sz="1600" dirty="0" smtClean="0">
                <a:solidFill>
                  <a:srgbClr val="FF0000"/>
                </a:solidFill>
              </a:rPr>
              <a:t> No!</a:t>
            </a:r>
            <a:endParaRPr lang="en-US" sz="16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2" name="Picture 2"/>
          <p:cNvPicPr>
            <a:picLocks noChangeAspect="1" noChangeArrowheads="1"/>
          </p:cNvPicPr>
          <p:nvPr/>
        </p:nvPicPr>
        <p:blipFill>
          <a:blip r:embed="rId2" cstate="print"/>
          <a:srcRect/>
          <a:stretch>
            <a:fillRect/>
          </a:stretch>
        </p:blipFill>
        <p:spPr bwMode="auto">
          <a:xfrm>
            <a:off x="809624" y="1376364"/>
            <a:ext cx="1638300" cy="1068796"/>
          </a:xfrm>
          <a:prstGeom prst="rect">
            <a:avLst/>
          </a:prstGeom>
          <a:noFill/>
          <a:ln w="9525">
            <a:noFill/>
            <a:miter lim="800000"/>
            <a:headEnd/>
            <a:tailEnd/>
          </a:ln>
        </p:spPr>
      </p:pic>
      <p:pic>
        <p:nvPicPr>
          <p:cNvPr id="686085" name="Picture 5"/>
          <p:cNvPicPr>
            <a:picLocks noChangeAspect="1" noChangeArrowheads="1"/>
          </p:cNvPicPr>
          <p:nvPr/>
        </p:nvPicPr>
        <p:blipFill>
          <a:blip r:embed="rId3" cstate="print"/>
          <a:srcRect/>
          <a:stretch>
            <a:fillRect/>
          </a:stretch>
        </p:blipFill>
        <p:spPr bwMode="auto">
          <a:xfrm>
            <a:off x="809624" y="3829050"/>
            <a:ext cx="2838450" cy="857250"/>
          </a:xfrm>
          <a:prstGeom prst="rect">
            <a:avLst/>
          </a:prstGeom>
          <a:noFill/>
          <a:ln w="9525">
            <a:noFill/>
            <a:miter lim="800000"/>
            <a:headEnd/>
            <a:tailEnd/>
          </a:ln>
        </p:spPr>
      </p:pic>
      <p:sp>
        <p:nvSpPr>
          <p:cNvPr id="25" name="Textfeld 24"/>
          <p:cNvSpPr txBox="1"/>
          <p:nvPr/>
        </p:nvSpPr>
        <p:spPr>
          <a:xfrm>
            <a:off x="3629025" y="4086225"/>
            <a:ext cx="1165127" cy="369332"/>
          </a:xfrm>
          <a:prstGeom prst="rect">
            <a:avLst/>
          </a:prstGeom>
          <a:noFill/>
        </p:spPr>
        <p:txBody>
          <a:bodyPr wrap="none" rtlCol="0">
            <a:spAutoFit/>
          </a:bodyPr>
          <a:lstStyle/>
          <a:p>
            <a:r>
              <a:rPr lang="de-DE" sz="1800" b="1" i="1" dirty="0" smtClean="0">
                <a:solidFill>
                  <a:schemeClr val="tx1"/>
                </a:solidFill>
                <a:latin typeface="Times New Roman" pitchFamily="18" charset="0"/>
                <a:cs typeface="Times New Roman" pitchFamily="18" charset="0"/>
              </a:rPr>
              <a:t>D</a:t>
            </a:r>
            <a:r>
              <a:rPr lang="de-DE" sz="1800" b="1" i="1" baseline="-25000" dirty="0" smtClean="0">
                <a:solidFill>
                  <a:schemeClr val="tx1"/>
                </a:solidFill>
                <a:latin typeface="Times New Roman" pitchFamily="18" charset="0"/>
                <a:cs typeface="Times New Roman" pitchFamily="18" charset="0"/>
              </a:rPr>
              <a:t>i </a:t>
            </a:r>
            <a:r>
              <a:rPr lang="de-DE" sz="1800" b="1" i="1" dirty="0" smtClean="0">
                <a:solidFill>
                  <a:schemeClr val="tx1"/>
                </a:solidFill>
                <a:latin typeface="Times New Roman" pitchFamily="18" charset="0"/>
                <a:cs typeface="Times New Roman" pitchFamily="18" charset="0"/>
              </a:rPr>
              <a:t>= L / </a:t>
            </a:r>
            <a:r>
              <a:rPr lang="de-DE" sz="1800" b="1" dirty="0" smtClean="0">
                <a:solidFill>
                  <a:srgbClr val="FF0000"/>
                </a:solidFill>
                <a:latin typeface="Times New Roman" pitchFamily="18" charset="0"/>
                <a:cs typeface="Times New Roman" pitchFamily="18" charset="0"/>
              </a:rPr>
              <a:t>40</a:t>
            </a:r>
            <a:endParaRPr lang="en-US" sz="1800" b="1" dirty="0">
              <a:solidFill>
                <a:srgbClr val="FF0000"/>
              </a:solidFill>
              <a:latin typeface="Times New Roman" pitchFamily="18" charset="0"/>
              <a:cs typeface="Times New Roman" pitchFamily="18" charset="0"/>
            </a:endParaRPr>
          </a:p>
        </p:txBody>
      </p:sp>
      <p:sp>
        <p:nvSpPr>
          <p:cNvPr id="26" name="Textfeld 25"/>
          <p:cNvSpPr txBox="1"/>
          <p:nvPr/>
        </p:nvSpPr>
        <p:spPr>
          <a:xfrm>
            <a:off x="3629025" y="1625471"/>
            <a:ext cx="1554656" cy="461665"/>
          </a:xfrm>
          <a:prstGeom prst="rect">
            <a:avLst/>
          </a:prstGeom>
          <a:noFill/>
        </p:spPr>
        <p:txBody>
          <a:bodyPr wrap="none" rtlCol="0">
            <a:spAutoFit/>
          </a:bodyPr>
          <a:lstStyle/>
          <a:p>
            <a:r>
              <a:rPr lang="de-DE" sz="1800" b="1" i="1" dirty="0" smtClean="0">
                <a:solidFill>
                  <a:schemeClr val="tx1"/>
                </a:solidFill>
                <a:latin typeface="Times New Roman" pitchFamily="18" charset="0"/>
                <a:cs typeface="Times New Roman" pitchFamily="18" charset="0"/>
              </a:rPr>
              <a:t>D</a:t>
            </a:r>
            <a:r>
              <a:rPr lang="de-DE" sz="1800" b="1" i="1" baseline="-25000" dirty="0" smtClean="0">
                <a:solidFill>
                  <a:schemeClr val="tx1"/>
                </a:solidFill>
                <a:latin typeface="Times New Roman" pitchFamily="18" charset="0"/>
                <a:cs typeface="Times New Roman" pitchFamily="18" charset="0"/>
              </a:rPr>
              <a:t>i  </a:t>
            </a:r>
            <a:r>
              <a:rPr lang="de-DE" sz="1800" b="1" i="1" dirty="0" smtClean="0">
                <a:solidFill>
                  <a:schemeClr val="tx1"/>
                </a:solidFill>
                <a:latin typeface="Times New Roman" pitchFamily="18" charset="0"/>
                <a:cs typeface="Times New Roman" pitchFamily="18" charset="0"/>
              </a:rPr>
              <a:t>= L / </a:t>
            </a:r>
            <a:r>
              <a:rPr lang="de-DE" b="1" dirty="0" smtClean="0">
                <a:solidFill>
                  <a:srgbClr val="FF0000"/>
                </a:solidFill>
                <a:latin typeface="Times New Roman" pitchFamily="18" charset="0"/>
                <a:cs typeface="Times New Roman" pitchFamily="18" charset="0"/>
              </a:rPr>
              <a:t>∞</a:t>
            </a:r>
            <a:r>
              <a:rPr lang="de-DE" sz="1800" b="1" i="1" dirty="0" smtClean="0">
                <a:solidFill>
                  <a:schemeClr val="tx1"/>
                </a:solidFill>
                <a:latin typeface="Times New Roman" pitchFamily="18" charset="0"/>
                <a:cs typeface="Times New Roman" pitchFamily="18" charset="0"/>
              </a:rPr>
              <a:t> = 0</a:t>
            </a:r>
            <a:endParaRPr lang="en-US" sz="1800" b="1" i="1" dirty="0">
              <a:solidFill>
                <a:schemeClr val="tx1"/>
              </a:solidFill>
              <a:latin typeface="Times New Roman" pitchFamily="18" charset="0"/>
              <a:cs typeface="Times New Roman" pitchFamily="18" charset="0"/>
            </a:endParaRPr>
          </a:p>
        </p:txBody>
      </p:sp>
      <p:sp>
        <p:nvSpPr>
          <p:cNvPr id="27" name="Textfeld 26"/>
          <p:cNvSpPr txBox="1"/>
          <p:nvPr/>
        </p:nvSpPr>
        <p:spPr>
          <a:xfrm>
            <a:off x="3352800" y="5524500"/>
            <a:ext cx="1437638" cy="369332"/>
          </a:xfrm>
          <a:prstGeom prst="rect">
            <a:avLst/>
          </a:prstGeom>
          <a:noFill/>
        </p:spPr>
        <p:txBody>
          <a:bodyPr wrap="none" rtlCol="0">
            <a:spAutoFit/>
          </a:bodyPr>
          <a:lstStyle/>
          <a:p>
            <a:r>
              <a:rPr lang="de-DE" sz="1800" b="1" i="1" dirty="0" smtClean="0">
                <a:solidFill>
                  <a:schemeClr val="tx1"/>
                </a:solidFill>
                <a:latin typeface="Times New Roman" pitchFamily="18" charset="0"/>
                <a:cs typeface="Times New Roman" pitchFamily="18" charset="0"/>
              </a:rPr>
              <a:t>D</a:t>
            </a:r>
            <a:r>
              <a:rPr lang="de-DE" sz="1800" b="1" i="1" baseline="-25000" dirty="0" smtClean="0">
                <a:solidFill>
                  <a:schemeClr val="tx1"/>
                </a:solidFill>
                <a:latin typeface="Times New Roman" pitchFamily="18" charset="0"/>
                <a:cs typeface="Times New Roman" pitchFamily="18" charset="0"/>
              </a:rPr>
              <a:t>i </a:t>
            </a:r>
            <a:r>
              <a:rPr lang="de-DE" sz="1800" b="1" i="1" dirty="0" smtClean="0">
                <a:solidFill>
                  <a:schemeClr val="tx1"/>
                </a:solidFill>
                <a:latin typeface="Times New Roman" pitchFamily="18" charset="0"/>
                <a:cs typeface="Times New Roman" pitchFamily="18" charset="0"/>
              </a:rPr>
              <a:t>= T = L / </a:t>
            </a:r>
            <a:r>
              <a:rPr lang="de-DE" sz="1800" b="1" dirty="0" smtClean="0">
                <a:solidFill>
                  <a:srgbClr val="FF0000"/>
                </a:solidFill>
                <a:latin typeface="Times New Roman" pitchFamily="18" charset="0"/>
                <a:cs typeface="Times New Roman" pitchFamily="18" charset="0"/>
              </a:rPr>
              <a:t>1</a:t>
            </a:r>
            <a:endParaRPr lang="en-US" sz="1800" b="1" i="1" dirty="0">
              <a:solidFill>
                <a:schemeClr val="tx1"/>
              </a:solidFill>
              <a:latin typeface="Times New Roman" pitchFamily="18" charset="0"/>
              <a:cs typeface="Times New Roman" pitchFamily="18" charset="0"/>
            </a:endParaRPr>
          </a:p>
        </p:txBody>
      </p:sp>
      <p:sp>
        <p:nvSpPr>
          <p:cNvPr id="28" name="Textfeld 27"/>
          <p:cNvSpPr txBox="1"/>
          <p:nvPr/>
        </p:nvSpPr>
        <p:spPr>
          <a:xfrm>
            <a:off x="3657600" y="2971800"/>
            <a:ext cx="1280543" cy="369332"/>
          </a:xfrm>
          <a:prstGeom prst="rect">
            <a:avLst/>
          </a:prstGeom>
          <a:noFill/>
        </p:spPr>
        <p:txBody>
          <a:bodyPr wrap="none" rtlCol="0">
            <a:spAutoFit/>
          </a:bodyPr>
          <a:lstStyle/>
          <a:p>
            <a:r>
              <a:rPr lang="de-DE" sz="1800" b="1" i="1" dirty="0" smtClean="0">
                <a:solidFill>
                  <a:schemeClr val="tx1"/>
                </a:solidFill>
                <a:latin typeface="Times New Roman" pitchFamily="18" charset="0"/>
                <a:cs typeface="Times New Roman" pitchFamily="18" charset="0"/>
              </a:rPr>
              <a:t>D</a:t>
            </a:r>
            <a:r>
              <a:rPr lang="de-DE" sz="1800" b="1" i="1" baseline="-25000" dirty="0" smtClean="0">
                <a:solidFill>
                  <a:schemeClr val="tx1"/>
                </a:solidFill>
                <a:latin typeface="Times New Roman" pitchFamily="18" charset="0"/>
                <a:cs typeface="Times New Roman" pitchFamily="18" charset="0"/>
              </a:rPr>
              <a:t>i </a:t>
            </a:r>
            <a:r>
              <a:rPr lang="de-DE" sz="1800" b="1" i="1" dirty="0" smtClean="0">
                <a:solidFill>
                  <a:schemeClr val="tx1"/>
                </a:solidFill>
                <a:latin typeface="Times New Roman" pitchFamily="18" charset="0"/>
                <a:cs typeface="Times New Roman" pitchFamily="18" charset="0"/>
              </a:rPr>
              <a:t>= L / </a:t>
            </a:r>
            <a:r>
              <a:rPr lang="de-DE" sz="1800" b="1" dirty="0" smtClean="0">
                <a:solidFill>
                  <a:srgbClr val="FF0000"/>
                </a:solidFill>
                <a:latin typeface="Times New Roman" pitchFamily="18" charset="0"/>
                <a:cs typeface="Times New Roman" pitchFamily="18" charset="0"/>
              </a:rPr>
              <a:t>700</a:t>
            </a:r>
            <a:endParaRPr lang="en-US" sz="1800" b="1" dirty="0">
              <a:solidFill>
                <a:srgbClr val="FF0000"/>
              </a:solidFill>
              <a:latin typeface="Times New Roman" pitchFamily="18" charset="0"/>
              <a:cs typeface="Times New Roman" pitchFamily="18" charset="0"/>
            </a:endParaRPr>
          </a:p>
        </p:txBody>
      </p:sp>
      <p:grpSp>
        <p:nvGrpSpPr>
          <p:cNvPr id="38" name="Gruppieren 37"/>
          <p:cNvGrpSpPr/>
          <p:nvPr/>
        </p:nvGrpSpPr>
        <p:grpSpPr>
          <a:xfrm>
            <a:off x="809624" y="4876800"/>
            <a:ext cx="2238375" cy="1362074"/>
            <a:chOff x="809624" y="4876800"/>
            <a:chExt cx="2238375" cy="1362074"/>
          </a:xfrm>
        </p:grpSpPr>
        <p:pic>
          <p:nvPicPr>
            <p:cNvPr id="686086" name="Picture 6"/>
            <p:cNvPicPr>
              <a:picLocks noChangeAspect="1" noChangeArrowheads="1"/>
            </p:cNvPicPr>
            <p:nvPr/>
          </p:nvPicPr>
          <p:blipFill>
            <a:blip r:embed="rId4" cstate="print"/>
            <a:srcRect/>
            <a:stretch>
              <a:fillRect/>
            </a:stretch>
          </p:blipFill>
          <p:spPr bwMode="auto">
            <a:xfrm>
              <a:off x="809624" y="5163291"/>
              <a:ext cx="2238375" cy="1075583"/>
            </a:xfrm>
            <a:prstGeom prst="rect">
              <a:avLst/>
            </a:prstGeom>
            <a:noFill/>
            <a:ln w="9525">
              <a:noFill/>
              <a:miter lim="800000"/>
              <a:headEnd/>
              <a:tailEnd/>
            </a:ln>
          </p:spPr>
        </p:pic>
        <p:cxnSp>
          <p:nvCxnSpPr>
            <p:cNvPr id="32" name="Gerade Verbindung mit Pfeil 31"/>
            <p:cNvCxnSpPr/>
            <p:nvPr/>
          </p:nvCxnSpPr>
          <p:spPr bwMode="auto">
            <a:xfrm flipV="1">
              <a:off x="2238375" y="4876800"/>
              <a:ext cx="0" cy="590550"/>
            </a:xfrm>
            <a:prstGeom prst="straightConnector1">
              <a:avLst/>
            </a:prstGeom>
            <a:solidFill>
              <a:srgbClr val="00B8FF"/>
            </a:solidFill>
            <a:ln w="38100" cap="flat" cmpd="sng" algn="ctr">
              <a:solidFill>
                <a:srgbClr val="008000"/>
              </a:solidFill>
              <a:prstDash val="solid"/>
              <a:round/>
              <a:headEnd type="none" w="med" len="med"/>
              <a:tailEnd type="arrow"/>
            </a:ln>
            <a:effectLst/>
          </p:spPr>
        </p:cxnSp>
      </p:grpSp>
      <p:sp>
        <p:nvSpPr>
          <p:cNvPr id="34" name="Textfeld 33"/>
          <p:cNvSpPr txBox="1"/>
          <p:nvPr/>
        </p:nvSpPr>
        <p:spPr>
          <a:xfrm>
            <a:off x="2266950" y="4743450"/>
            <a:ext cx="876971" cy="461665"/>
          </a:xfrm>
          <a:prstGeom prst="rect">
            <a:avLst/>
          </a:prstGeom>
          <a:noFill/>
        </p:spPr>
        <p:txBody>
          <a:bodyPr wrap="none" rtlCol="0">
            <a:spAutoFit/>
          </a:bodyPr>
          <a:lstStyle/>
          <a:p>
            <a:r>
              <a:rPr lang="de-DE" b="1" i="1" dirty="0" smtClean="0">
                <a:solidFill>
                  <a:srgbClr val="008000"/>
                </a:solidFill>
                <a:latin typeface="Times New Roman" pitchFamily="18" charset="0"/>
                <a:cs typeface="Times New Roman" pitchFamily="18" charset="0"/>
              </a:rPr>
              <a:t>L = T</a:t>
            </a:r>
            <a:endParaRPr lang="en-US" b="1" i="1" dirty="0">
              <a:solidFill>
                <a:srgbClr val="008000"/>
              </a:solidFill>
              <a:latin typeface="Times New Roman" pitchFamily="18" charset="0"/>
              <a:cs typeface="Times New Roman" pitchFamily="18" charset="0"/>
            </a:endParaRPr>
          </a:p>
        </p:txBody>
      </p:sp>
      <p:grpSp>
        <p:nvGrpSpPr>
          <p:cNvPr id="46" name="Gruppieren 45"/>
          <p:cNvGrpSpPr/>
          <p:nvPr/>
        </p:nvGrpSpPr>
        <p:grpSpPr>
          <a:xfrm>
            <a:off x="809624" y="2466975"/>
            <a:ext cx="2259419" cy="1100138"/>
            <a:chOff x="809624" y="2247900"/>
            <a:chExt cx="2259419" cy="1100138"/>
          </a:xfrm>
        </p:grpSpPr>
        <p:pic>
          <p:nvPicPr>
            <p:cNvPr id="686087" name="Picture 7"/>
            <p:cNvPicPr>
              <a:picLocks noChangeAspect="1" noChangeArrowheads="1"/>
            </p:cNvPicPr>
            <p:nvPr/>
          </p:nvPicPr>
          <p:blipFill>
            <a:blip r:embed="rId5" cstate="print"/>
            <a:srcRect/>
            <a:stretch>
              <a:fillRect/>
            </a:stretch>
          </p:blipFill>
          <p:spPr bwMode="auto">
            <a:xfrm>
              <a:off x="809624" y="2628900"/>
              <a:ext cx="2259419" cy="719138"/>
            </a:xfrm>
            <a:prstGeom prst="rect">
              <a:avLst/>
            </a:prstGeom>
            <a:noFill/>
            <a:ln w="9525">
              <a:solidFill>
                <a:srgbClr val="008000"/>
              </a:solidFill>
              <a:miter lim="800000"/>
              <a:headEnd/>
              <a:tailEnd/>
            </a:ln>
          </p:spPr>
        </p:pic>
        <p:cxnSp>
          <p:nvCxnSpPr>
            <p:cNvPr id="10" name="Gerade Verbindung mit Pfeil 9"/>
            <p:cNvCxnSpPr/>
            <p:nvPr/>
          </p:nvCxnSpPr>
          <p:spPr bwMode="auto">
            <a:xfrm flipV="1">
              <a:off x="1664105" y="2457450"/>
              <a:ext cx="0" cy="600076"/>
            </a:xfrm>
            <a:prstGeom prst="straightConnector1">
              <a:avLst/>
            </a:prstGeom>
            <a:solidFill>
              <a:srgbClr val="00B8FF"/>
            </a:solidFill>
            <a:ln w="38100" cap="flat" cmpd="sng" algn="ctr">
              <a:solidFill>
                <a:srgbClr val="008000"/>
              </a:solidFill>
              <a:prstDash val="solid"/>
              <a:round/>
              <a:headEnd type="none" w="med" len="med"/>
              <a:tailEnd type="arrow"/>
            </a:ln>
            <a:effectLst/>
          </p:spPr>
        </p:cxnSp>
        <p:cxnSp>
          <p:nvCxnSpPr>
            <p:cNvPr id="13" name="Gerade Verbindung mit Pfeil 12"/>
            <p:cNvCxnSpPr/>
            <p:nvPr/>
          </p:nvCxnSpPr>
          <p:spPr bwMode="auto">
            <a:xfrm flipV="1">
              <a:off x="1654580" y="3041651"/>
              <a:ext cx="647700" cy="6352"/>
            </a:xfrm>
            <a:prstGeom prst="straightConnector1">
              <a:avLst/>
            </a:prstGeom>
            <a:solidFill>
              <a:srgbClr val="00B8FF"/>
            </a:solidFill>
            <a:ln w="38100" cap="flat" cmpd="sng" algn="ctr">
              <a:solidFill>
                <a:srgbClr val="CC0099"/>
              </a:solidFill>
              <a:prstDash val="solid"/>
              <a:round/>
              <a:headEnd type="none" w="med" len="med"/>
              <a:tailEnd type="arrow"/>
            </a:ln>
            <a:effectLst/>
          </p:spPr>
        </p:cxnSp>
        <p:sp>
          <p:nvSpPr>
            <p:cNvPr id="35" name="Textfeld 34"/>
            <p:cNvSpPr txBox="1"/>
            <p:nvPr/>
          </p:nvSpPr>
          <p:spPr>
            <a:xfrm>
              <a:off x="2333625" y="2800350"/>
              <a:ext cx="465192" cy="461665"/>
            </a:xfrm>
            <a:prstGeom prst="rect">
              <a:avLst/>
            </a:prstGeom>
            <a:solidFill>
              <a:schemeClr val="bg1"/>
            </a:solidFill>
            <a:ln>
              <a:solidFill>
                <a:schemeClr val="bg1"/>
              </a:solidFill>
            </a:ln>
          </p:spPr>
          <p:txBody>
            <a:bodyPr wrap="none" rtlCol="0">
              <a:spAutoFit/>
            </a:bodyPr>
            <a:lstStyle/>
            <a:p>
              <a:r>
                <a:rPr lang="de-DE" b="1" i="1" dirty="0" smtClean="0">
                  <a:solidFill>
                    <a:srgbClr val="CC0099"/>
                  </a:solidFill>
                  <a:latin typeface="Times New Roman" pitchFamily="18" charset="0"/>
                  <a:cs typeface="Times New Roman" pitchFamily="18" charset="0"/>
                </a:rPr>
                <a:t>D</a:t>
              </a:r>
              <a:r>
                <a:rPr lang="de-DE" b="1" i="1" baseline="-25000" dirty="0" smtClean="0">
                  <a:solidFill>
                    <a:srgbClr val="CC0099"/>
                  </a:solidFill>
                  <a:latin typeface="Times New Roman" pitchFamily="18" charset="0"/>
                  <a:cs typeface="Times New Roman" pitchFamily="18" charset="0"/>
                </a:rPr>
                <a:t>i</a:t>
              </a:r>
              <a:endParaRPr lang="en-US" b="1" i="1" dirty="0">
                <a:solidFill>
                  <a:srgbClr val="CC0099"/>
                </a:solidFill>
                <a:latin typeface="Times New Roman" pitchFamily="18" charset="0"/>
                <a:cs typeface="Times New Roman" pitchFamily="18" charset="0"/>
              </a:endParaRPr>
            </a:p>
          </p:txBody>
        </p:sp>
        <p:sp>
          <p:nvSpPr>
            <p:cNvPr id="39" name="Textfeld 38"/>
            <p:cNvSpPr txBox="1"/>
            <p:nvPr/>
          </p:nvSpPr>
          <p:spPr>
            <a:xfrm>
              <a:off x="1704975" y="2247900"/>
              <a:ext cx="372218" cy="461665"/>
            </a:xfrm>
            <a:prstGeom prst="rect">
              <a:avLst/>
            </a:prstGeom>
            <a:noFill/>
          </p:spPr>
          <p:txBody>
            <a:bodyPr wrap="none" rtlCol="0">
              <a:spAutoFit/>
            </a:bodyPr>
            <a:lstStyle/>
            <a:p>
              <a:r>
                <a:rPr lang="de-DE" b="1" i="1" dirty="0" smtClean="0">
                  <a:solidFill>
                    <a:srgbClr val="008000"/>
                  </a:solidFill>
                  <a:latin typeface="Times New Roman" pitchFamily="18" charset="0"/>
                  <a:cs typeface="Times New Roman" pitchFamily="18" charset="0"/>
                </a:rPr>
                <a:t>L</a:t>
              </a:r>
              <a:endParaRPr lang="en-US" b="1" i="1" dirty="0">
                <a:solidFill>
                  <a:srgbClr val="008000"/>
                </a:solidFill>
                <a:latin typeface="Times New Roman" pitchFamily="18" charset="0"/>
                <a:cs typeface="Times New Roman" pitchFamily="18" charset="0"/>
              </a:endParaRPr>
            </a:p>
          </p:txBody>
        </p:sp>
      </p:grpSp>
      <p:sp>
        <p:nvSpPr>
          <p:cNvPr id="44" name="Textfeld 43"/>
          <p:cNvSpPr txBox="1"/>
          <p:nvPr/>
        </p:nvSpPr>
        <p:spPr>
          <a:xfrm>
            <a:off x="5429249" y="5133976"/>
            <a:ext cx="3400425" cy="978729"/>
          </a:xfrm>
          <a:prstGeom prst="rect">
            <a:avLst/>
          </a:prstGeom>
          <a:noFill/>
        </p:spPr>
        <p:txBody>
          <a:bodyPr wrap="square" rtlCol="0">
            <a:spAutoFit/>
          </a:bodyPr>
          <a:lstStyle/>
          <a:p>
            <a:pPr>
              <a:lnSpc>
                <a:spcPct val="120000"/>
              </a:lnSpc>
              <a:tabLst>
                <a:tab pos="447675" algn="l"/>
              </a:tabLst>
            </a:pPr>
            <a:r>
              <a:rPr lang="de-DE" sz="1600" b="1" i="1" dirty="0" smtClean="0">
                <a:solidFill>
                  <a:schemeClr val="tx1"/>
                </a:solidFill>
                <a:latin typeface="Times New Roman" pitchFamily="18" charset="0"/>
                <a:cs typeface="Times New Roman" pitchFamily="18" charset="0"/>
              </a:rPr>
              <a:t>D</a:t>
            </a:r>
            <a:r>
              <a:rPr lang="de-DE" sz="1600" b="1" i="1" baseline="-25000" dirty="0" smtClean="0">
                <a:solidFill>
                  <a:schemeClr val="tx1"/>
                </a:solidFill>
                <a:latin typeface="Times New Roman" pitchFamily="18" charset="0"/>
                <a:cs typeface="Times New Roman" pitchFamily="18" charset="0"/>
              </a:rPr>
              <a:t>i  </a:t>
            </a:r>
            <a:r>
              <a:rPr lang="de-DE" sz="1600" b="1" i="1" dirty="0" smtClean="0">
                <a:solidFill>
                  <a:schemeClr val="tx1"/>
                </a:solidFill>
                <a:latin typeface="Times New Roman" pitchFamily="18" charset="0"/>
                <a:cs typeface="Times New Roman" pitchFamily="18" charset="0"/>
              </a:rPr>
              <a:t>=	</a:t>
            </a:r>
            <a:r>
              <a:rPr lang="de-DE" sz="1600" b="1" u="sng" dirty="0" smtClean="0">
                <a:solidFill>
                  <a:schemeClr val="tx1"/>
                </a:solidFill>
                <a:latin typeface="Times New Roman" pitchFamily="18" charset="0"/>
                <a:cs typeface="Times New Roman" pitchFamily="18" charset="0"/>
              </a:rPr>
              <a:t>i</a:t>
            </a:r>
            <a:r>
              <a:rPr lang="de-DE" sz="1600" b="1" dirty="0" smtClean="0">
                <a:solidFill>
                  <a:schemeClr val="tx1"/>
                </a:solidFill>
                <a:latin typeface="Times New Roman" pitchFamily="18" charset="0"/>
                <a:cs typeface="Times New Roman" pitchFamily="18" charset="0"/>
              </a:rPr>
              <a:t>nduced </a:t>
            </a:r>
            <a:r>
              <a:rPr lang="de-DE" sz="1600" b="1" u="sng" dirty="0" smtClean="0">
                <a:solidFill>
                  <a:schemeClr val="tx1"/>
                </a:solidFill>
                <a:latin typeface="Times New Roman" pitchFamily="18" charset="0"/>
                <a:cs typeface="Times New Roman" pitchFamily="18" charset="0"/>
              </a:rPr>
              <a:t>D</a:t>
            </a:r>
            <a:r>
              <a:rPr lang="de-DE" sz="1600" b="1" dirty="0" smtClean="0">
                <a:solidFill>
                  <a:schemeClr val="tx1"/>
                </a:solidFill>
                <a:latin typeface="Times New Roman" pitchFamily="18" charset="0"/>
                <a:cs typeface="Times New Roman" pitchFamily="18" charset="0"/>
              </a:rPr>
              <a:t>rag</a:t>
            </a:r>
          </a:p>
          <a:p>
            <a:pPr>
              <a:lnSpc>
                <a:spcPct val="120000"/>
              </a:lnSpc>
              <a:tabLst>
                <a:tab pos="447675" algn="l"/>
              </a:tabLst>
            </a:pPr>
            <a:r>
              <a:rPr lang="de-DE" sz="1600" b="1" i="1" dirty="0" smtClean="0">
                <a:solidFill>
                  <a:srgbClr val="0000FF"/>
                </a:solidFill>
                <a:latin typeface="Times New Roman" pitchFamily="18" charset="0"/>
                <a:cs typeface="Times New Roman" pitchFamily="18" charset="0"/>
              </a:rPr>
              <a:t>L</a:t>
            </a:r>
            <a:r>
              <a:rPr lang="de-DE" sz="1600" b="1" dirty="0" smtClean="0">
                <a:solidFill>
                  <a:srgbClr val="0000FF"/>
                </a:solidFill>
                <a:latin typeface="Times New Roman" pitchFamily="18" charset="0"/>
                <a:cs typeface="Times New Roman" pitchFamily="18" charset="0"/>
              </a:rPr>
              <a:t>  =</a:t>
            </a:r>
            <a:r>
              <a:rPr lang="de-DE" sz="1600" b="1" dirty="0" smtClean="0">
                <a:solidFill>
                  <a:schemeClr val="tx1"/>
                </a:solidFill>
                <a:latin typeface="Times New Roman" pitchFamily="18" charset="0"/>
                <a:cs typeface="Times New Roman" pitchFamily="18" charset="0"/>
              </a:rPr>
              <a:t>	</a:t>
            </a:r>
            <a:r>
              <a:rPr lang="de-DE" sz="1600" b="1" u="sng" dirty="0" smtClean="0">
                <a:solidFill>
                  <a:schemeClr val="tx1"/>
                </a:solidFill>
                <a:latin typeface="Times New Roman" pitchFamily="18" charset="0"/>
                <a:cs typeface="Times New Roman" pitchFamily="18" charset="0"/>
              </a:rPr>
              <a:t>L</a:t>
            </a:r>
            <a:r>
              <a:rPr lang="de-DE" sz="1600" b="1" dirty="0" smtClean="0">
                <a:solidFill>
                  <a:schemeClr val="tx1"/>
                </a:solidFill>
                <a:latin typeface="Times New Roman" pitchFamily="18" charset="0"/>
                <a:cs typeface="Times New Roman" pitchFamily="18" charset="0"/>
              </a:rPr>
              <a:t>ift </a:t>
            </a:r>
            <a:r>
              <a:rPr lang="de-DE" sz="1600" b="1" dirty="0" smtClean="0">
                <a:solidFill>
                  <a:srgbClr val="0000FF"/>
                </a:solidFill>
                <a:latin typeface="Times New Roman" pitchFamily="18" charset="0"/>
                <a:cs typeface="Times New Roman" pitchFamily="18" charset="0"/>
              </a:rPr>
              <a:t>= Weight</a:t>
            </a:r>
          </a:p>
          <a:p>
            <a:pPr>
              <a:lnSpc>
                <a:spcPct val="120000"/>
              </a:lnSpc>
              <a:tabLst>
                <a:tab pos="447675" algn="l"/>
              </a:tabLst>
            </a:pPr>
            <a:r>
              <a:rPr lang="de-DE" sz="1600" b="1" i="1" dirty="0" smtClean="0">
                <a:solidFill>
                  <a:schemeClr val="tx1"/>
                </a:solidFill>
                <a:latin typeface="Times New Roman" pitchFamily="18" charset="0"/>
                <a:cs typeface="Times New Roman" pitchFamily="18" charset="0"/>
              </a:rPr>
              <a:t>T </a:t>
            </a:r>
            <a:r>
              <a:rPr lang="de-DE" sz="1600" b="1" dirty="0" smtClean="0">
                <a:solidFill>
                  <a:schemeClr val="tx1"/>
                </a:solidFill>
                <a:latin typeface="Times New Roman" pitchFamily="18" charset="0"/>
                <a:cs typeface="Times New Roman" pitchFamily="18" charset="0"/>
              </a:rPr>
              <a:t> =	</a:t>
            </a:r>
            <a:r>
              <a:rPr lang="de-DE" sz="1600" b="1" u="sng" dirty="0" smtClean="0">
                <a:solidFill>
                  <a:schemeClr val="tx1"/>
                </a:solidFill>
                <a:latin typeface="Times New Roman" pitchFamily="18" charset="0"/>
                <a:cs typeface="Times New Roman" pitchFamily="18" charset="0"/>
              </a:rPr>
              <a:t>T</a:t>
            </a:r>
            <a:r>
              <a:rPr lang="de-DE" sz="1600" b="1" dirty="0" smtClean="0">
                <a:solidFill>
                  <a:schemeClr val="tx1"/>
                </a:solidFill>
                <a:latin typeface="Times New Roman" pitchFamily="18" charset="0"/>
                <a:cs typeface="Times New Roman" pitchFamily="18" charset="0"/>
              </a:rPr>
              <a:t>hrust</a:t>
            </a:r>
          </a:p>
        </p:txBody>
      </p:sp>
      <p:sp>
        <p:nvSpPr>
          <p:cNvPr id="45" name="Textfeld 44"/>
          <p:cNvSpPr txBox="1"/>
          <p:nvPr/>
        </p:nvSpPr>
        <p:spPr>
          <a:xfrm>
            <a:off x="552450" y="866775"/>
            <a:ext cx="5974584" cy="338554"/>
          </a:xfrm>
          <a:prstGeom prst="rect">
            <a:avLst/>
          </a:prstGeom>
          <a:noFill/>
        </p:spPr>
        <p:txBody>
          <a:bodyPr wrap="none" rtlCol="0">
            <a:spAutoFit/>
          </a:bodyPr>
          <a:lstStyle/>
          <a:p>
            <a:r>
              <a:rPr lang="de-DE" sz="1600" b="1" dirty="0" smtClean="0">
                <a:solidFill>
                  <a:srgbClr val="FF0000"/>
                </a:solidFill>
              </a:rPr>
              <a:t>Force along the Way due to Lift or Weight: Induced Drag, </a:t>
            </a:r>
            <a:r>
              <a:rPr lang="de-DE" sz="1600" b="1" i="1" dirty="0" smtClean="0">
                <a:solidFill>
                  <a:srgbClr val="FF0000"/>
                </a:solidFill>
              </a:rPr>
              <a:t>D</a:t>
            </a:r>
            <a:r>
              <a:rPr lang="de-DE" sz="1600" b="1" i="1" baseline="-25000" dirty="0" smtClean="0">
                <a:solidFill>
                  <a:srgbClr val="FF0000"/>
                </a:solidFill>
              </a:rPr>
              <a:t>i</a:t>
            </a:r>
            <a:endParaRPr lang="de-DE" sz="1600" b="1" i="1" baseline="-25000" dirty="0" smtClean="0">
              <a:solidFill>
                <a:srgbClr val="0000FF"/>
              </a:solidFill>
            </a:endParaRPr>
          </a:p>
        </p:txBody>
      </p:sp>
      <p:sp>
        <p:nvSpPr>
          <p:cNvPr id="47" name="Textfeld 46"/>
          <p:cNvSpPr txBox="1"/>
          <p:nvPr/>
        </p:nvSpPr>
        <p:spPr>
          <a:xfrm>
            <a:off x="5429249" y="1700212"/>
            <a:ext cx="1337226" cy="369332"/>
          </a:xfrm>
          <a:prstGeom prst="rect">
            <a:avLst/>
          </a:prstGeom>
          <a:noFill/>
        </p:spPr>
        <p:txBody>
          <a:bodyPr wrap="none" rtlCol="0">
            <a:spAutoFit/>
          </a:bodyPr>
          <a:lstStyle/>
          <a:p>
            <a:r>
              <a:rPr lang="de-DE" sz="1800" b="1" i="1" dirty="0" smtClean="0">
                <a:solidFill>
                  <a:schemeClr val="tx1"/>
                </a:solidFill>
                <a:latin typeface="Times New Roman" pitchFamily="18" charset="0"/>
                <a:cs typeface="Times New Roman" pitchFamily="18" charset="0"/>
              </a:rPr>
              <a:t>D = D</a:t>
            </a:r>
            <a:r>
              <a:rPr lang="de-DE" sz="1800" b="1" i="1" baseline="-25000" dirty="0" smtClean="0">
                <a:solidFill>
                  <a:schemeClr val="tx1"/>
                </a:solidFill>
                <a:latin typeface="Times New Roman" pitchFamily="18" charset="0"/>
                <a:cs typeface="Times New Roman" pitchFamily="18" charset="0"/>
              </a:rPr>
              <a:t>0</a:t>
            </a:r>
            <a:r>
              <a:rPr lang="de-DE" sz="1800" b="1" i="1" dirty="0" smtClean="0">
                <a:solidFill>
                  <a:schemeClr val="tx1"/>
                </a:solidFill>
                <a:latin typeface="Times New Roman" pitchFamily="18" charset="0"/>
                <a:cs typeface="Times New Roman" pitchFamily="18" charset="0"/>
              </a:rPr>
              <a:t> + D</a:t>
            </a:r>
            <a:r>
              <a:rPr lang="de-DE" sz="1800" b="1" i="1" baseline="-25000" dirty="0" smtClean="0">
                <a:solidFill>
                  <a:schemeClr val="tx1"/>
                </a:solidFill>
                <a:latin typeface="Times New Roman" pitchFamily="18" charset="0"/>
                <a:cs typeface="Times New Roman" pitchFamily="18" charset="0"/>
              </a:rPr>
              <a:t>i</a:t>
            </a:r>
            <a:endParaRPr lang="en-US" sz="1800" b="1" i="1" dirty="0">
              <a:solidFill>
                <a:schemeClr val="tx1"/>
              </a:solidFill>
              <a:latin typeface="Times New Roman" pitchFamily="18" charset="0"/>
              <a:cs typeface="Times New Roman" pitchFamily="18" charset="0"/>
            </a:endParaRPr>
          </a:p>
        </p:txBody>
      </p:sp>
      <p:cxnSp>
        <p:nvCxnSpPr>
          <p:cNvPr id="49" name="Gerade Verbindung mit Pfeil 48"/>
          <p:cNvCxnSpPr/>
          <p:nvPr/>
        </p:nvCxnSpPr>
        <p:spPr bwMode="auto">
          <a:xfrm flipV="1">
            <a:off x="6019800" y="2105025"/>
            <a:ext cx="0" cy="314325"/>
          </a:xfrm>
          <a:prstGeom prst="straightConnector1">
            <a:avLst/>
          </a:prstGeom>
          <a:solidFill>
            <a:srgbClr val="00B8FF"/>
          </a:solidFill>
          <a:ln w="38100" cap="flat" cmpd="sng" algn="ctr">
            <a:solidFill>
              <a:schemeClr val="tx1"/>
            </a:solidFill>
            <a:prstDash val="solid"/>
            <a:round/>
            <a:headEnd type="none" w="med" len="med"/>
            <a:tailEnd type="arrow"/>
          </a:ln>
          <a:effectLst/>
        </p:spPr>
      </p:cxnSp>
      <p:sp>
        <p:nvSpPr>
          <p:cNvPr id="50" name="Textfeld 49"/>
          <p:cNvSpPr txBox="1"/>
          <p:nvPr/>
        </p:nvSpPr>
        <p:spPr>
          <a:xfrm>
            <a:off x="6029324" y="2233612"/>
            <a:ext cx="2035622" cy="584775"/>
          </a:xfrm>
          <a:prstGeom prst="rect">
            <a:avLst/>
          </a:prstGeom>
          <a:noFill/>
        </p:spPr>
        <p:txBody>
          <a:bodyPr wrap="none" rtlCol="0">
            <a:spAutoFit/>
          </a:bodyPr>
          <a:lstStyle/>
          <a:p>
            <a:r>
              <a:rPr lang="de-DE" sz="1600" b="1" dirty="0" smtClean="0">
                <a:solidFill>
                  <a:schemeClr val="tx1"/>
                </a:solidFill>
                <a:latin typeface="Times New Roman" pitchFamily="18" charset="0"/>
                <a:cs typeface="Times New Roman" pitchFamily="18" charset="0"/>
              </a:rPr>
              <a:t>Force to push vehicle</a:t>
            </a:r>
          </a:p>
          <a:p>
            <a:r>
              <a:rPr lang="de-DE" sz="1600" b="1" dirty="0" smtClean="0">
                <a:solidFill>
                  <a:schemeClr val="tx1"/>
                </a:solidFill>
                <a:latin typeface="Times New Roman" pitchFamily="18" charset="0"/>
                <a:cs typeface="Times New Roman" pitchFamily="18" charset="0"/>
              </a:rPr>
              <a:t>through the air</a:t>
            </a:r>
            <a:endParaRPr lang="en-US" sz="1600" b="1" dirty="0">
              <a:solidFill>
                <a:schemeClr val="tx1"/>
              </a:solidFill>
              <a:latin typeface="Times New Roman" pitchFamily="18" charset="0"/>
              <a:cs typeface="Times New Roman" pitchFamily="18" charset="0"/>
            </a:endParaRPr>
          </a:p>
        </p:txBody>
      </p:sp>
      <p:sp>
        <p:nvSpPr>
          <p:cNvPr id="51" name="Textfeld 50"/>
          <p:cNvSpPr txBox="1"/>
          <p:nvPr/>
        </p:nvSpPr>
        <p:spPr>
          <a:xfrm>
            <a:off x="5429248" y="3967162"/>
            <a:ext cx="3124202" cy="584775"/>
          </a:xfrm>
          <a:prstGeom prst="rect">
            <a:avLst/>
          </a:prstGeom>
          <a:noFill/>
        </p:spPr>
        <p:txBody>
          <a:bodyPr wrap="square" rtlCol="0">
            <a:spAutoFit/>
          </a:bodyPr>
          <a:lstStyle/>
          <a:p>
            <a:pPr>
              <a:tabLst>
                <a:tab pos="990600" algn="l"/>
              </a:tabLst>
            </a:pPr>
            <a:r>
              <a:rPr lang="de-DE" sz="1600" b="1" i="1" dirty="0" smtClean="0">
                <a:solidFill>
                  <a:schemeClr val="tx1"/>
                </a:solidFill>
                <a:latin typeface="Times New Roman" pitchFamily="18" charset="0"/>
                <a:cs typeface="Times New Roman" pitchFamily="18" charset="0"/>
              </a:rPr>
              <a:t>D</a:t>
            </a:r>
            <a:r>
              <a:rPr lang="de-DE" sz="1600" b="1" i="1" baseline="-25000" dirty="0" smtClean="0">
                <a:solidFill>
                  <a:schemeClr val="tx1"/>
                </a:solidFill>
                <a:latin typeface="Times New Roman" pitchFamily="18" charset="0"/>
                <a:cs typeface="Times New Roman" pitchFamily="18" charset="0"/>
              </a:rPr>
              <a:t>i </a:t>
            </a:r>
            <a:r>
              <a:rPr lang="de-DE" sz="1600" b="1" i="1" dirty="0" smtClean="0">
                <a:solidFill>
                  <a:schemeClr val="tx1"/>
                </a:solidFill>
                <a:latin typeface="Times New Roman" pitchFamily="18" charset="0"/>
                <a:cs typeface="Times New Roman" pitchFamily="18" charset="0"/>
              </a:rPr>
              <a:t>= L / </a:t>
            </a:r>
            <a:r>
              <a:rPr lang="de-DE" sz="1600" b="1" dirty="0" smtClean="0">
                <a:solidFill>
                  <a:srgbClr val="FF0000"/>
                </a:solidFill>
                <a:latin typeface="Times New Roman" pitchFamily="18" charset="0"/>
                <a:cs typeface="Times New Roman" pitchFamily="18" charset="0"/>
              </a:rPr>
              <a:t>70</a:t>
            </a:r>
            <a:r>
              <a:rPr lang="de-DE" sz="1600" b="1" dirty="0" smtClean="0">
                <a:solidFill>
                  <a:schemeClr val="tx1"/>
                </a:solidFill>
                <a:latin typeface="Times New Roman" pitchFamily="18" charset="0"/>
                <a:cs typeface="Times New Roman" pitchFamily="18" charset="0"/>
              </a:rPr>
              <a:t>:	Car on tarmac</a:t>
            </a:r>
          </a:p>
          <a:p>
            <a:pPr>
              <a:tabLst>
                <a:tab pos="990600" algn="l"/>
              </a:tabLst>
            </a:pPr>
            <a:r>
              <a:rPr lang="de-DE" sz="1600" b="1" i="1" dirty="0" smtClean="0">
                <a:solidFill>
                  <a:schemeClr val="tx1"/>
                </a:solidFill>
                <a:latin typeface="Times New Roman" pitchFamily="18" charset="0"/>
                <a:cs typeface="Times New Roman" pitchFamily="18" charset="0"/>
              </a:rPr>
              <a:t>D</a:t>
            </a:r>
            <a:r>
              <a:rPr lang="de-DE" sz="1600" b="1" i="1" baseline="-25000" dirty="0" smtClean="0">
                <a:solidFill>
                  <a:schemeClr val="tx1"/>
                </a:solidFill>
                <a:latin typeface="Times New Roman" pitchFamily="18" charset="0"/>
                <a:cs typeface="Times New Roman" pitchFamily="18" charset="0"/>
              </a:rPr>
              <a:t>i </a:t>
            </a:r>
            <a:r>
              <a:rPr lang="de-DE" sz="1600" b="1" i="1" dirty="0" smtClean="0">
                <a:solidFill>
                  <a:schemeClr val="tx1"/>
                </a:solidFill>
                <a:latin typeface="Times New Roman" pitchFamily="18" charset="0"/>
                <a:cs typeface="Times New Roman" pitchFamily="18" charset="0"/>
              </a:rPr>
              <a:t>= L / </a:t>
            </a:r>
            <a:r>
              <a:rPr lang="de-DE" sz="1600" b="1" dirty="0" smtClean="0">
                <a:solidFill>
                  <a:srgbClr val="FF0000"/>
                </a:solidFill>
                <a:latin typeface="Times New Roman" pitchFamily="18" charset="0"/>
                <a:cs typeface="Times New Roman" pitchFamily="18" charset="0"/>
              </a:rPr>
              <a:t>20</a:t>
            </a:r>
            <a:r>
              <a:rPr lang="de-DE" sz="1600" b="1" dirty="0" smtClean="0">
                <a:solidFill>
                  <a:schemeClr val="tx1"/>
                </a:solidFill>
                <a:latin typeface="Times New Roman" pitchFamily="18" charset="0"/>
                <a:cs typeface="Times New Roman" pitchFamily="18" charset="0"/>
              </a:rPr>
              <a:t>:	Car on sand</a:t>
            </a:r>
            <a:endParaRPr lang="en-US" sz="1600" b="1" dirty="0">
              <a:solidFill>
                <a:schemeClr val="tx1"/>
              </a:solidFill>
              <a:latin typeface="Times New Roman" pitchFamily="18" charset="0"/>
              <a:cs typeface="Times New Roman" pitchFamily="18" charset="0"/>
            </a:endParaRPr>
          </a:p>
        </p:txBody>
      </p:sp>
      <p:pic>
        <p:nvPicPr>
          <p:cNvPr id="686088" name="Picture 8"/>
          <p:cNvPicPr>
            <a:picLocks noChangeAspect="1" noChangeArrowheads="1"/>
          </p:cNvPicPr>
          <p:nvPr/>
        </p:nvPicPr>
        <p:blipFill>
          <a:blip r:embed="rId6" cstate="print"/>
          <a:srcRect/>
          <a:stretch>
            <a:fillRect/>
          </a:stretch>
        </p:blipFill>
        <p:spPr bwMode="auto">
          <a:xfrm>
            <a:off x="5524499" y="3211314"/>
            <a:ext cx="1352551" cy="774899"/>
          </a:xfrm>
          <a:prstGeom prst="rect">
            <a:avLst/>
          </a:prstGeom>
          <a:noFill/>
          <a:ln w="9525">
            <a:noFill/>
            <a:miter lim="800000"/>
            <a:headEnd/>
            <a:tailEnd/>
          </a:ln>
        </p:spPr>
      </p:pic>
      <p:sp>
        <p:nvSpPr>
          <p:cNvPr id="53" name="Textfeld 52"/>
          <p:cNvSpPr txBox="1"/>
          <p:nvPr/>
        </p:nvSpPr>
        <p:spPr>
          <a:xfrm>
            <a:off x="752474" y="1357312"/>
            <a:ext cx="679994" cy="276999"/>
          </a:xfrm>
          <a:prstGeom prst="rect">
            <a:avLst/>
          </a:prstGeom>
          <a:noFill/>
        </p:spPr>
        <p:txBody>
          <a:bodyPr wrap="none" rtlCol="0">
            <a:spAutoFit/>
          </a:bodyPr>
          <a:lstStyle/>
          <a:p>
            <a:r>
              <a:rPr lang="de-DE" sz="1200" b="1" dirty="0" smtClean="0">
                <a:latin typeface="Times New Roman" pitchFamily="18" charset="0"/>
                <a:cs typeface="Times New Roman" pitchFamily="18" charset="0"/>
              </a:rPr>
              <a:t>Airship</a:t>
            </a:r>
            <a:endParaRPr lang="en-US" sz="1200" b="1" dirty="0">
              <a:latin typeface="Times New Roman" pitchFamily="18" charset="0"/>
              <a:cs typeface="Times New Roman" pitchFamily="18" charset="0"/>
            </a:endParaRPr>
          </a:p>
        </p:txBody>
      </p:sp>
      <p:sp>
        <p:nvSpPr>
          <p:cNvPr id="54" name="Textfeld 53"/>
          <p:cNvSpPr txBox="1"/>
          <p:nvPr/>
        </p:nvSpPr>
        <p:spPr>
          <a:xfrm>
            <a:off x="761999" y="3805237"/>
            <a:ext cx="722121" cy="276999"/>
          </a:xfrm>
          <a:prstGeom prst="rect">
            <a:avLst/>
          </a:prstGeom>
          <a:noFill/>
        </p:spPr>
        <p:txBody>
          <a:bodyPr wrap="none" rtlCol="0">
            <a:spAutoFit/>
          </a:bodyPr>
          <a:lstStyle/>
          <a:p>
            <a:r>
              <a:rPr lang="de-DE" sz="1200" b="1" dirty="0" smtClean="0">
                <a:latin typeface="Times New Roman" pitchFamily="18" charset="0"/>
                <a:cs typeface="Times New Roman" pitchFamily="18" charset="0"/>
              </a:rPr>
              <a:t>Aircraft</a:t>
            </a:r>
            <a:endParaRPr lang="en-US" sz="1200" b="1" dirty="0">
              <a:latin typeface="Times New Roman" pitchFamily="18" charset="0"/>
              <a:cs typeface="Times New Roman" pitchFamily="18" charset="0"/>
            </a:endParaRPr>
          </a:p>
        </p:txBody>
      </p:sp>
      <p:sp>
        <p:nvSpPr>
          <p:cNvPr id="55" name="Textfeld 54"/>
          <p:cNvSpPr txBox="1"/>
          <p:nvPr/>
        </p:nvSpPr>
        <p:spPr>
          <a:xfrm>
            <a:off x="2400299" y="5157787"/>
            <a:ext cx="1505540" cy="276999"/>
          </a:xfrm>
          <a:prstGeom prst="rect">
            <a:avLst/>
          </a:prstGeom>
          <a:noFill/>
        </p:spPr>
        <p:txBody>
          <a:bodyPr wrap="none" rtlCol="0">
            <a:spAutoFit/>
          </a:bodyPr>
          <a:lstStyle/>
          <a:p>
            <a:r>
              <a:rPr lang="de-DE" sz="1200" b="1" dirty="0" smtClean="0">
                <a:latin typeface="Times New Roman" pitchFamily="18" charset="0"/>
                <a:cs typeface="Times New Roman" pitchFamily="18" charset="0"/>
              </a:rPr>
              <a:t>Airtaxi</a:t>
            </a:r>
            <a:r>
              <a:rPr lang="de-DE" sz="1200" b="1" dirty="0" smtClean="0">
                <a:solidFill>
                  <a:schemeClr val="tx1"/>
                </a:solidFill>
                <a:latin typeface="Times New Roman" pitchFamily="18" charset="0"/>
                <a:cs typeface="Times New Roman" pitchFamily="18" charset="0"/>
              </a:rPr>
              <a:t>    Helicopter</a:t>
            </a:r>
            <a:endParaRPr lang="en-US" sz="1200" b="1" dirty="0">
              <a:solidFill>
                <a:schemeClr val="tx1"/>
              </a:solidFill>
              <a:latin typeface="Times New Roman" pitchFamily="18" charset="0"/>
              <a:cs typeface="Times New Roman" pitchFamily="18" charset="0"/>
            </a:endParaRPr>
          </a:p>
        </p:txBody>
      </p:sp>
      <p:cxnSp>
        <p:nvCxnSpPr>
          <p:cNvPr id="57" name="Gerade Verbindung mit Pfeil 56"/>
          <p:cNvCxnSpPr/>
          <p:nvPr/>
        </p:nvCxnSpPr>
        <p:spPr bwMode="auto">
          <a:xfrm flipV="1">
            <a:off x="609600" y="1638300"/>
            <a:ext cx="0" cy="4200525"/>
          </a:xfrm>
          <a:prstGeom prst="straightConnector1">
            <a:avLst/>
          </a:prstGeom>
          <a:solidFill>
            <a:srgbClr val="00B8FF"/>
          </a:solidFill>
          <a:ln w="38100" cap="flat" cmpd="sng" algn="ctr">
            <a:solidFill>
              <a:srgbClr val="FF0000"/>
            </a:solidFill>
            <a:prstDash val="solid"/>
            <a:round/>
            <a:headEnd type="none" w="med" len="med"/>
            <a:tailEnd type="arrow"/>
          </a:ln>
          <a:effectLst/>
        </p:spPr>
      </p:cxnSp>
      <p:sp>
        <p:nvSpPr>
          <p:cNvPr id="59" name="Textfeld 58"/>
          <p:cNvSpPr txBox="1"/>
          <p:nvPr/>
        </p:nvSpPr>
        <p:spPr>
          <a:xfrm rot="16200000">
            <a:off x="-1183125" y="3528297"/>
            <a:ext cx="3228641" cy="338554"/>
          </a:xfrm>
          <a:prstGeom prst="rect">
            <a:avLst/>
          </a:prstGeom>
          <a:noFill/>
        </p:spPr>
        <p:txBody>
          <a:bodyPr wrap="none" rtlCol="0">
            <a:spAutoFit/>
          </a:bodyPr>
          <a:lstStyle/>
          <a:p>
            <a:r>
              <a:rPr lang="de-DE" sz="1600" b="1" dirty="0" smtClean="0">
                <a:solidFill>
                  <a:srgbClr val="FF0000"/>
                </a:solidFill>
                <a:latin typeface="Times New Roman" pitchFamily="18" charset="0"/>
                <a:cs typeface="Times New Roman" pitchFamily="18" charset="0"/>
              </a:rPr>
              <a:t>Vehicle shows less resistence / drag</a:t>
            </a:r>
            <a:endParaRPr lang="en-US" sz="1600" b="1" dirty="0">
              <a:solidFill>
                <a:srgbClr val="FF0000"/>
              </a:solidFill>
              <a:latin typeface="Times New Roman" pitchFamily="18" charset="0"/>
              <a:cs typeface="Times New Roman" pitchFamily="18" charset="0"/>
            </a:endParaRPr>
          </a:p>
        </p:txBody>
      </p:sp>
      <p:cxnSp>
        <p:nvCxnSpPr>
          <p:cNvPr id="60" name="Gerade Verbindung mit Pfeil 59"/>
          <p:cNvCxnSpPr/>
          <p:nvPr/>
        </p:nvCxnSpPr>
        <p:spPr bwMode="auto">
          <a:xfrm flipV="1">
            <a:off x="4610100" y="4533900"/>
            <a:ext cx="0" cy="914400"/>
          </a:xfrm>
          <a:prstGeom prst="straightConnector1">
            <a:avLst/>
          </a:prstGeom>
          <a:solidFill>
            <a:srgbClr val="00B8FF"/>
          </a:solidFill>
          <a:ln w="38100" cap="flat" cmpd="sng" algn="ctr">
            <a:solidFill>
              <a:srgbClr val="FF0000"/>
            </a:solidFill>
            <a:prstDash val="solid"/>
            <a:round/>
            <a:headEnd type="none" w="med" len="med"/>
            <a:tailEnd type="arrow"/>
          </a:ln>
          <a:effectLst/>
        </p:spPr>
      </p:cxnSp>
      <p:cxnSp>
        <p:nvCxnSpPr>
          <p:cNvPr id="62" name="Gerade Verbindung mit Pfeil 61"/>
          <p:cNvCxnSpPr/>
          <p:nvPr/>
        </p:nvCxnSpPr>
        <p:spPr bwMode="auto">
          <a:xfrm flipV="1">
            <a:off x="4610100" y="3371850"/>
            <a:ext cx="0" cy="581025"/>
          </a:xfrm>
          <a:prstGeom prst="straightConnector1">
            <a:avLst/>
          </a:prstGeom>
          <a:solidFill>
            <a:srgbClr val="00B8FF"/>
          </a:solidFill>
          <a:ln w="38100" cap="flat" cmpd="sng" algn="ctr">
            <a:solidFill>
              <a:srgbClr val="FF0000"/>
            </a:solidFill>
            <a:prstDash val="solid"/>
            <a:round/>
            <a:headEnd type="none" w="med" len="med"/>
            <a:tailEnd type="arrow"/>
          </a:ln>
          <a:effectLst/>
        </p:spPr>
      </p:cxnSp>
      <p:cxnSp>
        <p:nvCxnSpPr>
          <p:cNvPr id="64" name="Gerade Verbindung mit Pfeil 63"/>
          <p:cNvCxnSpPr/>
          <p:nvPr/>
        </p:nvCxnSpPr>
        <p:spPr bwMode="auto">
          <a:xfrm flipV="1">
            <a:off x="4610100" y="2095501"/>
            <a:ext cx="0" cy="742949"/>
          </a:xfrm>
          <a:prstGeom prst="straightConnector1">
            <a:avLst/>
          </a:prstGeom>
          <a:solidFill>
            <a:srgbClr val="00B8FF"/>
          </a:solidFill>
          <a:ln w="38100" cap="flat" cmpd="sng" algn="ctr">
            <a:solidFill>
              <a:srgbClr val="FF0000"/>
            </a:solidFill>
            <a:prstDash val="solid"/>
            <a:round/>
            <a:headEnd type="none" w="med" len="med"/>
            <a:tailEnd type="arrow"/>
          </a:ln>
          <a:effectLst/>
        </p:spPr>
      </p:cxnSp>
      <p:sp>
        <p:nvSpPr>
          <p:cNvPr id="33" name="Textfeld 32"/>
          <p:cNvSpPr txBox="1"/>
          <p:nvPr/>
        </p:nvSpPr>
        <p:spPr>
          <a:xfrm>
            <a:off x="2619374" y="2605087"/>
            <a:ext cx="549959" cy="276999"/>
          </a:xfrm>
          <a:prstGeom prst="rect">
            <a:avLst/>
          </a:prstGeom>
          <a:noFill/>
        </p:spPr>
        <p:txBody>
          <a:bodyPr wrap="none" rtlCol="0">
            <a:spAutoFit/>
          </a:bodyPr>
          <a:lstStyle/>
          <a:p>
            <a:r>
              <a:rPr lang="de-DE" sz="1200" b="1" dirty="0" smtClean="0">
                <a:solidFill>
                  <a:schemeClr val="tx1"/>
                </a:solidFill>
                <a:latin typeface="Times New Roman" pitchFamily="18" charset="0"/>
                <a:cs typeface="Times New Roman" pitchFamily="18" charset="0"/>
              </a:rPr>
              <a:t>Train</a:t>
            </a:r>
            <a:endParaRPr lang="en-US" sz="1200" b="1" dirty="0">
              <a:solidFill>
                <a:schemeClr val="tx1"/>
              </a:solidFill>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feld 44"/>
          <p:cNvSpPr txBox="1"/>
          <p:nvPr/>
        </p:nvSpPr>
        <p:spPr>
          <a:xfrm>
            <a:off x="533400" y="1181100"/>
            <a:ext cx="2260555" cy="338554"/>
          </a:xfrm>
          <a:prstGeom prst="rect">
            <a:avLst/>
          </a:prstGeom>
          <a:noFill/>
        </p:spPr>
        <p:txBody>
          <a:bodyPr wrap="none" rtlCol="0">
            <a:spAutoFit/>
          </a:bodyPr>
          <a:lstStyle/>
          <a:p>
            <a:r>
              <a:rPr lang="de-DE" sz="1600" b="1" dirty="0" smtClean="0">
                <a:solidFill>
                  <a:srgbClr val="FF0000"/>
                </a:solidFill>
              </a:rPr>
              <a:t>Propulsive Efficiency</a:t>
            </a:r>
            <a:endParaRPr lang="de-DE" sz="1600" b="1" i="1" baseline="-25000" dirty="0" smtClean="0">
              <a:solidFill>
                <a:srgbClr val="0000FF"/>
              </a:solidFill>
            </a:endParaRPr>
          </a:p>
        </p:txBody>
      </p:sp>
      <p:sp>
        <p:nvSpPr>
          <p:cNvPr id="29" name="Rechteck 28"/>
          <p:cNvSpPr/>
          <p:nvPr/>
        </p:nvSpPr>
        <p:spPr>
          <a:xfrm>
            <a:off x="466725" y="6010186"/>
            <a:ext cx="4572000" cy="246221"/>
          </a:xfrm>
          <a:prstGeom prst="rect">
            <a:avLst/>
          </a:prstGeom>
        </p:spPr>
        <p:txBody>
          <a:bodyPr>
            <a:spAutoFit/>
          </a:bodyPr>
          <a:lstStyle/>
          <a:p>
            <a:r>
              <a:rPr lang="en-US" sz="1000" dirty="0" smtClean="0">
                <a:solidFill>
                  <a:schemeClr val="tx1"/>
                </a:solidFill>
              </a:rPr>
              <a:t>https://www.sciencedirect.com/topics/engineering/propulsive-efficiency</a:t>
            </a:r>
            <a:endParaRPr lang="en-US" sz="1000" dirty="0">
              <a:solidFill>
                <a:schemeClr val="tx1"/>
              </a:solidFill>
            </a:endParaRPr>
          </a:p>
        </p:txBody>
      </p:sp>
      <p:grpSp>
        <p:nvGrpSpPr>
          <p:cNvPr id="41" name="Gruppieren 40"/>
          <p:cNvGrpSpPr/>
          <p:nvPr/>
        </p:nvGrpSpPr>
        <p:grpSpPr>
          <a:xfrm>
            <a:off x="781050" y="1781175"/>
            <a:ext cx="7997566" cy="2914650"/>
            <a:chOff x="781050" y="1781175"/>
            <a:chExt cx="7997566" cy="2914650"/>
          </a:xfrm>
        </p:grpSpPr>
        <p:grpSp>
          <p:nvGrpSpPr>
            <p:cNvPr id="38" name="Gruppieren 37"/>
            <p:cNvGrpSpPr/>
            <p:nvPr/>
          </p:nvGrpSpPr>
          <p:grpSpPr>
            <a:xfrm>
              <a:off x="781050" y="1877391"/>
              <a:ext cx="6551754" cy="2818434"/>
              <a:chOff x="781050" y="1877391"/>
              <a:chExt cx="6551754" cy="2818434"/>
            </a:xfrm>
          </p:grpSpPr>
          <p:pic>
            <p:nvPicPr>
              <p:cNvPr id="688130" name="Picture 2"/>
              <p:cNvPicPr>
                <a:picLocks noChangeAspect="1" noChangeArrowheads="1"/>
              </p:cNvPicPr>
              <p:nvPr/>
            </p:nvPicPr>
            <p:blipFill>
              <a:blip r:embed="rId2" cstate="print"/>
              <a:srcRect/>
              <a:stretch>
                <a:fillRect/>
              </a:stretch>
            </p:blipFill>
            <p:spPr bwMode="auto">
              <a:xfrm>
                <a:off x="781050" y="1877391"/>
                <a:ext cx="6551754" cy="2818434"/>
              </a:xfrm>
              <a:prstGeom prst="rect">
                <a:avLst/>
              </a:prstGeom>
              <a:noFill/>
              <a:ln w="9525">
                <a:noFill/>
                <a:miter lim="800000"/>
                <a:headEnd/>
                <a:tailEnd/>
              </a:ln>
            </p:spPr>
          </p:pic>
          <p:cxnSp>
            <p:nvCxnSpPr>
              <p:cNvPr id="31" name="Gerade Verbindung 30"/>
              <p:cNvCxnSpPr/>
              <p:nvPr/>
            </p:nvCxnSpPr>
            <p:spPr bwMode="auto">
              <a:xfrm flipH="1">
                <a:off x="1381125" y="3105150"/>
                <a:ext cx="5819775"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6" name="Gerade Verbindung 35"/>
              <p:cNvCxnSpPr/>
              <p:nvPr/>
            </p:nvCxnSpPr>
            <p:spPr bwMode="auto">
              <a:xfrm flipH="1">
                <a:off x="1381126" y="2371725"/>
                <a:ext cx="1514474"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40" name="Textfeld 39"/>
            <p:cNvSpPr txBox="1"/>
            <p:nvPr/>
          </p:nvSpPr>
          <p:spPr>
            <a:xfrm>
              <a:off x="1400175" y="1781175"/>
              <a:ext cx="1678665" cy="338554"/>
            </a:xfrm>
            <a:prstGeom prst="rect">
              <a:avLst/>
            </a:prstGeom>
            <a:noFill/>
          </p:spPr>
          <p:txBody>
            <a:bodyPr wrap="none" rtlCol="0">
              <a:spAutoFit/>
            </a:bodyPr>
            <a:lstStyle/>
            <a:p>
              <a:r>
                <a:rPr lang="de-DE" sz="1600" b="1" dirty="0" smtClean="0">
                  <a:solidFill>
                    <a:srgbClr val="008000"/>
                  </a:solidFill>
                </a:rPr>
                <a:t>Wheel (</a:t>
              </a:r>
              <a:r>
                <a:rPr lang="de-DE" sz="1600" b="1" dirty="0" smtClean="0">
                  <a:solidFill>
                    <a:srgbClr val="008000"/>
                  </a:solidFill>
                  <a:sym typeface="Symbol"/>
                </a:rPr>
                <a:t> 100%)</a:t>
              </a:r>
              <a:endParaRPr lang="en-US" sz="1600" b="1" dirty="0">
                <a:solidFill>
                  <a:srgbClr val="008000"/>
                </a:solidFill>
              </a:endParaRPr>
            </a:p>
          </p:txBody>
        </p:sp>
        <p:sp>
          <p:nvSpPr>
            <p:cNvPr id="42" name="Textfeld 41"/>
            <p:cNvSpPr txBox="1"/>
            <p:nvPr/>
          </p:nvSpPr>
          <p:spPr>
            <a:xfrm>
              <a:off x="5391150" y="2200275"/>
              <a:ext cx="3387466" cy="338554"/>
            </a:xfrm>
            <a:prstGeom prst="rect">
              <a:avLst/>
            </a:prstGeom>
            <a:noFill/>
          </p:spPr>
          <p:txBody>
            <a:bodyPr wrap="none" rtlCol="0">
              <a:spAutoFit/>
            </a:bodyPr>
            <a:lstStyle/>
            <a:p>
              <a:r>
                <a:rPr lang="de-DE" sz="1600" dirty="0" smtClean="0">
                  <a:solidFill>
                    <a:schemeClr val="tx1"/>
                  </a:solidFill>
                </a:rPr>
                <a:t>(</a:t>
              </a:r>
              <a:r>
                <a:rPr lang="de-DE" sz="1600" dirty="0" smtClean="0">
                  <a:solidFill>
                    <a:schemeClr val="tx1"/>
                  </a:solidFill>
                  <a:sym typeface="Symbol"/>
                </a:rPr>
                <a:t> 90%) </a:t>
              </a:r>
              <a:r>
                <a:rPr lang="de-DE" sz="1600" dirty="0" smtClean="0">
                  <a:solidFill>
                    <a:srgbClr val="FF0000"/>
                  </a:solidFill>
                  <a:sym typeface="Symbol"/>
                </a:rPr>
                <a:t>Problems with Certification</a:t>
              </a:r>
              <a:endParaRPr lang="en-US" sz="1600" dirty="0">
                <a:solidFill>
                  <a:srgbClr val="FF0000"/>
                </a:solidFill>
              </a:endParaRPr>
            </a:p>
          </p:txBody>
        </p:sp>
        <p:sp>
          <p:nvSpPr>
            <p:cNvPr id="43" name="Textfeld 42"/>
            <p:cNvSpPr txBox="1"/>
            <p:nvPr/>
          </p:nvSpPr>
          <p:spPr>
            <a:xfrm>
              <a:off x="1543050" y="2838450"/>
              <a:ext cx="902811" cy="338554"/>
            </a:xfrm>
            <a:prstGeom prst="rect">
              <a:avLst/>
            </a:prstGeom>
            <a:noFill/>
          </p:spPr>
          <p:txBody>
            <a:bodyPr wrap="none" rtlCol="0">
              <a:spAutoFit/>
            </a:bodyPr>
            <a:lstStyle/>
            <a:p>
              <a:r>
                <a:rPr lang="de-DE" sz="1600" b="1" dirty="0" smtClean="0">
                  <a:solidFill>
                    <a:srgbClr val="008000"/>
                  </a:solidFill>
                </a:rPr>
                <a:t>(</a:t>
              </a:r>
              <a:r>
                <a:rPr lang="de-DE" sz="1600" b="1" dirty="0" smtClean="0">
                  <a:solidFill>
                    <a:srgbClr val="008000"/>
                  </a:solidFill>
                  <a:sym typeface="Symbol"/>
                </a:rPr>
                <a:t> 85%)</a:t>
              </a:r>
              <a:endParaRPr lang="en-US" sz="1600" b="1" dirty="0">
                <a:solidFill>
                  <a:srgbClr val="008000"/>
                </a:solidFill>
              </a:endParaRPr>
            </a:p>
          </p:txBody>
        </p:sp>
        <p:sp>
          <p:nvSpPr>
            <p:cNvPr id="46" name="Textfeld 45"/>
            <p:cNvSpPr txBox="1"/>
            <p:nvPr/>
          </p:nvSpPr>
          <p:spPr>
            <a:xfrm>
              <a:off x="7229475" y="2933700"/>
              <a:ext cx="902811" cy="338554"/>
            </a:xfrm>
            <a:prstGeom prst="rect">
              <a:avLst/>
            </a:prstGeom>
            <a:noFill/>
          </p:spPr>
          <p:txBody>
            <a:bodyPr wrap="none" rtlCol="0">
              <a:spAutoFit/>
            </a:bodyPr>
            <a:lstStyle/>
            <a:p>
              <a:r>
                <a:rPr lang="de-DE" sz="1600" dirty="0" smtClean="0">
                  <a:solidFill>
                    <a:schemeClr val="tx1"/>
                  </a:solidFill>
                </a:rPr>
                <a:t>(</a:t>
              </a:r>
              <a:r>
                <a:rPr lang="de-DE" sz="1600" dirty="0" smtClean="0">
                  <a:solidFill>
                    <a:schemeClr val="tx1"/>
                  </a:solidFill>
                  <a:sym typeface="Symbol"/>
                </a:rPr>
                <a:t> 70%)</a:t>
              </a:r>
              <a:endParaRPr lang="en-US" sz="1600" dirty="0">
                <a:solidFill>
                  <a:schemeClr val="tx1"/>
                </a:solidFill>
              </a:endParaRPr>
            </a:p>
          </p:txBody>
        </p:sp>
      </p:grpSp>
      <p:sp>
        <p:nvSpPr>
          <p:cNvPr id="13"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000000"/>
                </a:solidFill>
              </a:rPr>
              <a:t>Aircraft Design Basics</a:t>
            </a:r>
            <a:endParaRPr lang="en-US" sz="1200" b="1" dirty="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979488" y="1207071"/>
            <a:ext cx="7185025" cy="4646042"/>
            <a:chOff x="979488" y="1207071"/>
            <a:chExt cx="7185025" cy="4646042"/>
          </a:xfrm>
        </p:grpSpPr>
        <p:pic>
          <p:nvPicPr>
            <p:cNvPr id="685058" name="Picture 2"/>
            <p:cNvPicPr>
              <a:picLocks noChangeAspect="1" noChangeArrowheads="1"/>
            </p:cNvPicPr>
            <p:nvPr/>
          </p:nvPicPr>
          <p:blipFill>
            <a:blip r:embed="rId2" cstate="print"/>
            <a:srcRect/>
            <a:stretch>
              <a:fillRect/>
            </a:stretch>
          </p:blipFill>
          <p:spPr bwMode="auto">
            <a:xfrm>
              <a:off x="979488" y="1207071"/>
              <a:ext cx="7185025" cy="4646042"/>
            </a:xfrm>
            <a:prstGeom prst="rect">
              <a:avLst/>
            </a:prstGeom>
            <a:noFill/>
            <a:ln w="9525">
              <a:noFill/>
              <a:miter lim="800000"/>
              <a:headEnd/>
              <a:tailEnd/>
            </a:ln>
          </p:spPr>
        </p:pic>
        <p:cxnSp>
          <p:nvCxnSpPr>
            <p:cNvPr id="4" name="Gerade Verbindung mit Pfeil 3"/>
            <p:cNvCxnSpPr/>
            <p:nvPr/>
          </p:nvCxnSpPr>
          <p:spPr bwMode="auto">
            <a:xfrm>
              <a:off x="1828800" y="2038350"/>
              <a:ext cx="5114925" cy="2867025"/>
            </a:xfrm>
            <a:prstGeom prst="straightConnector1">
              <a:avLst/>
            </a:prstGeom>
            <a:solidFill>
              <a:srgbClr val="00B8FF"/>
            </a:solidFill>
            <a:ln w="38100" cap="flat" cmpd="sng" algn="ctr">
              <a:solidFill>
                <a:srgbClr val="008000"/>
              </a:solidFill>
              <a:prstDash val="solid"/>
              <a:round/>
              <a:headEnd type="none" w="med" len="med"/>
              <a:tailEnd type="arrow"/>
            </a:ln>
            <a:effectLst/>
          </p:spPr>
        </p:cxnSp>
      </p:grpSp>
      <p:sp>
        <p:nvSpPr>
          <p:cNvPr id="5" name="Textfeld 4"/>
          <p:cNvSpPr txBox="1"/>
          <p:nvPr/>
        </p:nvSpPr>
        <p:spPr>
          <a:xfrm>
            <a:off x="438150" y="6048375"/>
            <a:ext cx="4549643" cy="246221"/>
          </a:xfrm>
          <a:prstGeom prst="rect">
            <a:avLst/>
          </a:prstGeom>
          <a:noFill/>
        </p:spPr>
        <p:txBody>
          <a:bodyPr wrap="none" rtlCol="0">
            <a:spAutoFit/>
          </a:bodyPr>
          <a:lstStyle/>
          <a:p>
            <a:r>
              <a:rPr lang="en-US" sz="1000" dirty="0" smtClean="0">
                <a:solidFill>
                  <a:schemeClr val="tx1"/>
                </a:solidFill>
              </a:rPr>
              <a:t>https://web.mit.edu/16.unified/www/FALL/thermodynamics/notes/node84.html</a:t>
            </a:r>
            <a:endParaRPr lang="en-US" sz="1000" dirty="0">
              <a:solidFill>
                <a:schemeClr val="tx1"/>
              </a:solidFill>
            </a:endParaRPr>
          </a:p>
        </p:txBody>
      </p:sp>
      <p:sp>
        <p:nvSpPr>
          <p:cNvPr id="8" name="Rechteck 7"/>
          <p:cNvSpPr/>
          <p:nvPr/>
        </p:nvSpPr>
        <p:spPr bwMode="auto">
          <a:xfrm>
            <a:off x="6791326" y="3190875"/>
            <a:ext cx="1390650" cy="904875"/>
          </a:xfrm>
          <a:prstGeom prst="rect">
            <a:avLst/>
          </a:prstGeom>
          <a:no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9" name="Textfeld 8"/>
          <p:cNvSpPr txBox="1"/>
          <p:nvPr/>
        </p:nvSpPr>
        <p:spPr>
          <a:xfrm>
            <a:off x="6791325" y="5248275"/>
            <a:ext cx="476412" cy="461665"/>
          </a:xfrm>
          <a:prstGeom prst="rect">
            <a:avLst/>
          </a:prstGeom>
          <a:noFill/>
        </p:spPr>
        <p:txBody>
          <a:bodyPr wrap="none" rtlCol="0">
            <a:spAutoFit/>
          </a:bodyPr>
          <a:lstStyle/>
          <a:p>
            <a:r>
              <a:rPr lang="de-DE" b="1" dirty="0" smtClean="0">
                <a:solidFill>
                  <a:srgbClr val="FF0000"/>
                </a:solidFill>
              </a:rPr>
              <a:t>x</a:t>
            </a:r>
            <a:r>
              <a:rPr lang="de-DE" dirty="0" smtClean="0">
                <a:solidFill>
                  <a:schemeClr val="tx1"/>
                </a:solidFill>
              </a:rPr>
              <a:t>*</a:t>
            </a:r>
            <a:endParaRPr lang="en-US" dirty="0">
              <a:solidFill>
                <a:schemeClr val="tx1"/>
              </a:solidFill>
            </a:endParaRPr>
          </a:p>
        </p:txBody>
      </p:sp>
      <p:sp>
        <p:nvSpPr>
          <p:cNvPr id="10" name="Textfeld 9"/>
          <p:cNvSpPr txBox="1"/>
          <p:nvPr/>
        </p:nvSpPr>
        <p:spPr>
          <a:xfrm>
            <a:off x="6800850" y="5610225"/>
            <a:ext cx="1624163" cy="769441"/>
          </a:xfrm>
          <a:prstGeom prst="rect">
            <a:avLst/>
          </a:prstGeom>
          <a:noFill/>
        </p:spPr>
        <p:txBody>
          <a:bodyPr wrap="none" rtlCol="0">
            <a:spAutoFit/>
          </a:bodyPr>
          <a:lstStyle/>
          <a:p>
            <a:r>
              <a:rPr lang="de-DE" sz="1200" b="1" dirty="0" smtClean="0">
                <a:solidFill>
                  <a:srgbClr val="008000"/>
                </a:solidFill>
              </a:rPr>
              <a:t>1950</a:t>
            </a:r>
            <a:r>
              <a:rPr lang="de-DE" sz="1200" dirty="0" smtClean="0">
                <a:solidFill>
                  <a:schemeClr val="tx1"/>
                </a:solidFill>
              </a:rPr>
              <a:t>:</a:t>
            </a:r>
          </a:p>
          <a:p>
            <a:r>
              <a:rPr lang="de-DE" sz="1200" dirty="0" smtClean="0">
                <a:solidFill>
                  <a:schemeClr val="tx1"/>
                </a:solidFill>
              </a:rPr>
              <a:t>Wright R-3350</a:t>
            </a:r>
          </a:p>
          <a:p>
            <a:r>
              <a:rPr lang="de-DE" sz="1200" dirty="0" smtClean="0">
                <a:solidFill>
                  <a:schemeClr val="tx1"/>
                </a:solidFill>
              </a:rPr>
              <a:t>(Super Constellation)</a:t>
            </a:r>
          </a:p>
          <a:p>
            <a:r>
              <a:rPr lang="de-DE" sz="800" dirty="0" smtClean="0">
                <a:solidFill>
                  <a:schemeClr val="tx1"/>
                </a:solidFill>
              </a:rPr>
              <a:t>* Bypass Ratio not defined</a:t>
            </a:r>
            <a:endParaRPr lang="en-US" sz="800" dirty="0">
              <a:solidFill>
                <a:schemeClr val="tx1"/>
              </a:solidFill>
            </a:endParaRPr>
          </a:p>
        </p:txBody>
      </p:sp>
      <p:sp>
        <p:nvSpPr>
          <p:cNvPr id="11" name="Textfeld 10"/>
          <p:cNvSpPr txBox="1"/>
          <p:nvPr/>
        </p:nvSpPr>
        <p:spPr>
          <a:xfrm>
            <a:off x="7553325" y="4724400"/>
            <a:ext cx="1088118" cy="276999"/>
          </a:xfrm>
          <a:prstGeom prst="rect">
            <a:avLst/>
          </a:prstGeom>
          <a:noFill/>
        </p:spPr>
        <p:txBody>
          <a:bodyPr wrap="none" rtlCol="0">
            <a:spAutoFit/>
          </a:bodyPr>
          <a:lstStyle/>
          <a:p>
            <a:r>
              <a:rPr lang="de-DE" sz="1200" dirty="0" smtClean="0">
                <a:solidFill>
                  <a:schemeClr val="tx1"/>
                </a:solidFill>
              </a:rPr>
              <a:t>(e.g. ATR 72)</a:t>
            </a:r>
            <a:endParaRPr lang="en-US" sz="1200" dirty="0">
              <a:solidFill>
                <a:schemeClr val="tx1"/>
              </a:solidFill>
            </a:endParaRPr>
          </a:p>
        </p:txBody>
      </p:sp>
      <p:sp>
        <p:nvSpPr>
          <p:cNvPr id="12" name="Textfeld 11"/>
          <p:cNvSpPr txBox="1"/>
          <p:nvPr/>
        </p:nvSpPr>
        <p:spPr>
          <a:xfrm>
            <a:off x="7553325" y="5343525"/>
            <a:ext cx="1191801" cy="276999"/>
          </a:xfrm>
          <a:prstGeom prst="rect">
            <a:avLst/>
          </a:prstGeom>
          <a:noFill/>
        </p:spPr>
        <p:txBody>
          <a:bodyPr wrap="none" rtlCol="0">
            <a:spAutoFit/>
          </a:bodyPr>
          <a:lstStyle/>
          <a:p>
            <a:r>
              <a:rPr lang="de-DE" sz="1200" b="1" dirty="0" smtClean="0">
                <a:solidFill>
                  <a:schemeClr val="tx1"/>
                </a:solidFill>
              </a:rPr>
              <a:t>PISTONPROP</a:t>
            </a:r>
            <a:endParaRPr lang="en-US" sz="1200" b="1" dirty="0">
              <a:solidFill>
                <a:schemeClr val="tx1"/>
              </a:solidFill>
            </a:endParaRPr>
          </a:p>
        </p:txBody>
      </p:sp>
      <p:sp>
        <p:nvSpPr>
          <p:cNvPr id="13" name="Textfeld 12"/>
          <p:cNvSpPr txBox="1"/>
          <p:nvPr/>
        </p:nvSpPr>
        <p:spPr>
          <a:xfrm>
            <a:off x="5199663" y="4171950"/>
            <a:ext cx="524503" cy="830997"/>
          </a:xfrm>
          <a:prstGeom prst="rect">
            <a:avLst/>
          </a:prstGeom>
          <a:noFill/>
        </p:spPr>
        <p:txBody>
          <a:bodyPr wrap="none" rtlCol="0">
            <a:spAutoFit/>
          </a:bodyPr>
          <a:lstStyle/>
          <a:p>
            <a:pPr algn="ctr"/>
            <a:r>
              <a:rPr lang="de-DE" b="1" dirty="0" smtClean="0">
                <a:solidFill>
                  <a:srgbClr val="FF0000"/>
                </a:solidFill>
              </a:rPr>
              <a:t>x</a:t>
            </a:r>
          </a:p>
          <a:p>
            <a:pPr algn="ctr"/>
            <a:r>
              <a:rPr lang="de-DE" sz="1200" b="1" dirty="0" smtClean="0">
                <a:solidFill>
                  <a:srgbClr val="008000"/>
                </a:solidFill>
              </a:rPr>
              <a:t>2015</a:t>
            </a:r>
          </a:p>
          <a:p>
            <a:pPr algn="ctr"/>
            <a:r>
              <a:rPr lang="de-DE" sz="1200" b="1" dirty="0" smtClean="0">
                <a:solidFill>
                  <a:schemeClr val="tx1"/>
                </a:solidFill>
              </a:rPr>
              <a:t>GTF</a:t>
            </a:r>
            <a:endParaRPr lang="en-US" sz="1200" b="1" dirty="0">
              <a:solidFill>
                <a:schemeClr val="tx1"/>
              </a:solidFill>
            </a:endParaRPr>
          </a:p>
        </p:txBody>
      </p:sp>
      <p:sp>
        <p:nvSpPr>
          <p:cNvPr id="14" name="Textfeld 13"/>
          <p:cNvSpPr txBox="1"/>
          <p:nvPr/>
        </p:nvSpPr>
        <p:spPr>
          <a:xfrm>
            <a:off x="552450" y="866775"/>
            <a:ext cx="2829621" cy="338554"/>
          </a:xfrm>
          <a:prstGeom prst="rect">
            <a:avLst/>
          </a:prstGeom>
          <a:noFill/>
        </p:spPr>
        <p:txBody>
          <a:bodyPr wrap="none" rtlCol="0">
            <a:spAutoFit/>
          </a:bodyPr>
          <a:lstStyle/>
          <a:p>
            <a:r>
              <a:rPr lang="de-DE" sz="1600" b="1" dirty="0" smtClean="0">
                <a:solidFill>
                  <a:srgbClr val="FF0000"/>
                </a:solidFill>
              </a:rPr>
              <a:t>Specific Fuel Consumption</a:t>
            </a:r>
            <a:endParaRPr lang="de-DE" sz="1600" b="1" i="1" baseline="-25000" dirty="0" smtClean="0">
              <a:solidFill>
                <a:srgbClr val="0000FF"/>
              </a:solidFill>
            </a:endParaRPr>
          </a:p>
        </p:txBody>
      </p:sp>
      <p:cxnSp>
        <p:nvCxnSpPr>
          <p:cNvPr id="16" name="Gerade Verbindung 15"/>
          <p:cNvCxnSpPr/>
          <p:nvPr/>
        </p:nvCxnSpPr>
        <p:spPr bwMode="auto">
          <a:xfrm>
            <a:off x="5705475" y="4867275"/>
            <a:ext cx="733425" cy="0"/>
          </a:xfrm>
          <a:prstGeom prst="line">
            <a:avLst/>
          </a:prstGeom>
          <a:solidFill>
            <a:srgbClr val="00B8FF"/>
          </a:solidFill>
          <a:ln w="28575" cap="flat" cmpd="sng" algn="ctr">
            <a:solidFill>
              <a:srgbClr val="FF0000"/>
            </a:solidFill>
            <a:prstDash val="solid"/>
            <a:round/>
            <a:headEnd type="none" w="med" len="med"/>
            <a:tailEnd type="none" w="med" len="med"/>
          </a:ln>
          <a:effectLst/>
        </p:spPr>
      </p:cxnSp>
      <p:sp>
        <p:nvSpPr>
          <p:cNvPr id="15" name="Rechteck 14"/>
          <p:cNvSpPr/>
          <p:nvPr/>
        </p:nvSpPr>
        <p:spPr bwMode="auto">
          <a:xfrm>
            <a:off x="6972300" y="4743450"/>
            <a:ext cx="1619249" cy="266700"/>
          </a:xfrm>
          <a:prstGeom prst="rect">
            <a:avLst/>
          </a:prstGeom>
          <a:no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7" name="Textfeld 16"/>
          <p:cNvSpPr txBox="1"/>
          <p:nvPr/>
        </p:nvSpPr>
        <p:spPr>
          <a:xfrm>
            <a:off x="6743700" y="4648200"/>
            <a:ext cx="356188" cy="461665"/>
          </a:xfrm>
          <a:prstGeom prst="rect">
            <a:avLst/>
          </a:prstGeom>
          <a:noFill/>
        </p:spPr>
        <p:txBody>
          <a:bodyPr wrap="none" rtlCol="0">
            <a:spAutoFit/>
          </a:bodyPr>
          <a:lstStyle/>
          <a:p>
            <a:r>
              <a:rPr lang="de-DE" b="1" dirty="0" smtClean="0">
                <a:solidFill>
                  <a:srgbClr val="FF0000"/>
                </a:solidFill>
              </a:rPr>
              <a:t>x</a:t>
            </a:r>
            <a:endParaRPr lang="en-US" dirty="0">
              <a:solidFill>
                <a:schemeClr val="tx1"/>
              </a:solidFill>
            </a:endParaRPr>
          </a:p>
        </p:txBody>
      </p:sp>
      <p:sp>
        <p:nvSpPr>
          <p:cNvPr id="18" name="Textfeld 17"/>
          <p:cNvSpPr txBox="1"/>
          <p:nvPr/>
        </p:nvSpPr>
        <p:spPr>
          <a:xfrm>
            <a:off x="6362700" y="4495800"/>
            <a:ext cx="356188" cy="461665"/>
          </a:xfrm>
          <a:prstGeom prst="rect">
            <a:avLst/>
          </a:prstGeom>
          <a:noFill/>
        </p:spPr>
        <p:txBody>
          <a:bodyPr wrap="none" rtlCol="0">
            <a:spAutoFit/>
          </a:bodyPr>
          <a:lstStyle/>
          <a:p>
            <a:r>
              <a:rPr lang="de-DE" b="1" dirty="0" smtClean="0">
                <a:solidFill>
                  <a:srgbClr val="FF0000"/>
                </a:solidFill>
              </a:rPr>
              <a:t>x</a:t>
            </a:r>
            <a:endParaRPr lang="en-US"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495300" y="1376363"/>
            <a:ext cx="5054600" cy="4546600"/>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5924550" y="1368425"/>
            <a:ext cx="2895600" cy="1447800"/>
          </a:xfrm>
          <a:prstGeom prst="rect">
            <a:avLst/>
          </a:prstGeom>
          <a:noFill/>
          <a:ln w="9525">
            <a:noFill/>
            <a:miter lim="800000"/>
            <a:headEnd/>
            <a:tailEnd/>
          </a:ln>
        </p:spPr>
      </p:pic>
      <p:sp>
        <p:nvSpPr>
          <p:cNvPr id="25604" name="Textfeld 3"/>
          <p:cNvSpPr txBox="1">
            <a:spLocks noChangeArrowheads="1"/>
          </p:cNvSpPr>
          <p:nvPr/>
        </p:nvSpPr>
        <p:spPr bwMode="auto">
          <a:xfrm>
            <a:off x="463550" y="6034088"/>
            <a:ext cx="3560590" cy="246221"/>
          </a:xfrm>
          <a:prstGeom prst="rect">
            <a:avLst/>
          </a:prstGeom>
          <a:noFill/>
          <a:ln w="9525">
            <a:noFill/>
            <a:miter lim="800000"/>
            <a:headEnd/>
            <a:tailEnd/>
          </a:ln>
        </p:spPr>
        <p:txBody>
          <a:bodyPr wrap="none">
            <a:spAutoFit/>
          </a:bodyPr>
          <a:lstStyle/>
          <a:p>
            <a:r>
              <a:rPr lang="en-US" sz="1000" dirty="0">
                <a:solidFill>
                  <a:srgbClr val="000000"/>
                </a:solidFill>
                <a:latin typeface="Arial" pitchFamily="34" charset="0"/>
                <a:cs typeface="Arial" pitchFamily="34" charset="0"/>
              </a:rPr>
              <a:t>http://partner.mit.edu/projects/metrics-aviation-co2-standard</a:t>
            </a:r>
          </a:p>
        </p:txBody>
      </p:sp>
      <p:sp>
        <p:nvSpPr>
          <p:cNvPr id="5" name="Rectangle 11"/>
          <p:cNvSpPr txBox="1">
            <a:spLocks noChangeArrowheads="1"/>
          </p:cNvSpPr>
          <p:nvPr/>
        </p:nvSpPr>
        <p:spPr bwMode="auto">
          <a:xfrm>
            <a:off x="531813" y="820738"/>
            <a:ext cx="8226425" cy="447675"/>
          </a:xfrm>
          <a:prstGeom prst="rect">
            <a:avLst/>
          </a:prstGeom>
          <a:noFill/>
          <a:ln w="9525">
            <a:noFill/>
            <a:miter lim="800000"/>
            <a:headEnd/>
            <a:tailEnd/>
          </a:ln>
        </p:spPr>
        <p:txBody>
          <a:bodyPr lIns="91428" tIns="45715" rIns="91428" bIns="45715" anchor="ctr"/>
          <a:lstStyle/>
          <a:p>
            <a:pPr>
              <a:defRPr/>
            </a:pPr>
            <a:r>
              <a:rPr lang="de-DE" sz="1600" b="1" kern="0" dirty="0" smtClean="0">
                <a:solidFill>
                  <a:srgbClr val="FF0000"/>
                </a:solidFill>
                <a:latin typeface="Arial" pitchFamily="34" charset="0"/>
                <a:ea typeface="+mj-ea"/>
                <a:cs typeface="Arial" pitchFamily="34" charset="0"/>
              </a:rPr>
              <a:t>Desperately Needed: A Definition of the Aircraft's Fuel Consumption</a:t>
            </a:r>
            <a:endParaRPr lang="de-DE" sz="1600" b="1" kern="0" dirty="0">
              <a:solidFill>
                <a:srgbClr val="FF0000"/>
              </a:solidFill>
              <a:latin typeface="Arial" pitchFamily="34" charset="0"/>
              <a:ea typeface="+mj-ea"/>
              <a:cs typeface="Arial" pitchFamily="34" charset="0"/>
            </a:endParaRPr>
          </a:p>
        </p:txBody>
      </p:sp>
      <p:sp>
        <p:nvSpPr>
          <p:cNvPr id="25606" name="Textfeld 5"/>
          <p:cNvSpPr txBox="1">
            <a:spLocks noChangeArrowheads="1"/>
          </p:cNvSpPr>
          <p:nvPr/>
        </p:nvSpPr>
        <p:spPr bwMode="auto">
          <a:xfrm>
            <a:off x="5729288" y="2895600"/>
            <a:ext cx="3260380" cy="3354765"/>
          </a:xfrm>
          <a:prstGeom prst="rect">
            <a:avLst/>
          </a:prstGeom>
          <a:noFill/>
          <a:ln w="9525">
            <a:noFill/>
            <a:miter lim="800000"/>
            <a:headEnd/>
            <a:tailEnd/>
          </a:ln>
        </p:spPr>
        <p:txBody>
          <a:bodyPr wrap="none">
            <a:spAutoFit/>
          </a:bodyPr>
          <a:lstStyle/>
          <a:p>
            <a:r>
              <a:rPr lang="en-US" sz="2000" b="1" dirty="0">
                <a:solidFill>
                  <a:srgbClr val="FF0000"/>
                </a:solidFill>
                <a:latin typeface="Arial" pitchFamily="34" charset="0"/>
                <a:cs typeface="Arial" pitchFamily="34" charset="0"/>
              </a:rPr>
              <a:t>Selecting a Fuel Metric:</a:t>
            </a:r>
          </a:p>
          <a:p>
            <a:endParaRPr lang="de-DE" sz="2000" b="1" dirty="0">
              <a:solidFill>
                <a:srgbClr val="FF0000"/>
              </a:solidFill>
              <a:latin typeface="Arial" pitchFamily="34" charset="0"/>
              <a:cs typeface="Arial" pitchFamily="34" charset="0"/>
            </a:endParaRPr>
          </a:p>
          <a:p>
            <a:r>
              <a:rPr lang="de-DE" sz="2000" b="1" dirty="0">
                <a:solidFill>
                  <a:srgbClr val="0000FF"/>
                </a:solidFill>
                <a:latin typeface="Arial" pitchFamily="34" charset="0"/>
                <a:cs typeface="Arial" pitchFamily="34" charset="0"/>
              </a:rPr>
              <a:t>1/(</a:t>
            </a:r>
            <a:r>
              <a:rPr lang="de-DE" sz="2000" b="1" i="1" dirty="0">
                <a:solidFill>
                  <a:srgbClr val="0000FF"/>
                </a:solidFill>
                <a:latin typeface="Arial" pitchFamily="34" charset="0"/>
                <a:cs typeface="Arial" pitchFamily="34" charset="0"/>
              </a:rPr>
              <a:t>SAR</a:t>
            </a:r>
            <a:r>
              <a:rPr lang="de-DE" sz="2000" b="1" dirty="0">
                <a:solidFill>
                  <a:srgbClr val="0000FF"/>
                </a:solidFill>
                <a:latin typeface="Arial" pitchFamily="34" charset="0"/>
                <a:cs typeface="Arial" pitchFamily="34" charset="0"/>
              </a:rPr>
              <a:t> </a:t>
            </a:r>
            <a:r>
              <a:rPr lang="de-DE" sz="2000" b="1" baseline="30000" dirty="0">
                <a:solidFill>
                  <a:srgbClr val="0000FF"/>
                </a:solidFill>
                <a:latin typeface="Arial" pitchFamily="34" charset="0"/>
                <a:cs typeface="Arial" pitchFamily="34" charset="0"/>
              </a:rPr>
              <a:t>.</a:t>
            </a:r>
            <a:r>
              <a:rPr lang="de-DE" sz="2000" b="1" dirty="0">
                <a:solidFill>
                  <a:srgbClr val="0000FF"/>
                </a:solidFill>
                <a:latin typeface="Arial" pitchFamily="34" charset="0"/>
                <a:cs typeface="Arial" pitchFamily="34" charset="0"/>
              </a:rPr>
              <a:t> </a:t>
            </a:r>
            <a:r>
              <a:rPr lang="de-DE" sz="2000" b="1" i="1" dirty="0">
                <a:solidFill>
                  <a:srgbClr val="0000FF"/>
                </a:solidFill>
                <a:latin typeface="Arial" pitchFamily="34" charset="0"/>
                <a:cs typeface="Arial" pitchFamily="34" charset="0"/>
              </a:rPr>
              <a:t>n</a:t>
            </a:r>
            <a:r>
              <a:rPr lang="de-DE" sz="2000" b="1" i="1" baseline="-25000" dirty="0">
                <a:solidFill>
                  <a:srgbClr val="0000FF"/>
                </a:solidFill>
                <a:latin typeface="Arial" pitchFamily="34" charset="0"/>
                <a:cs typeface="Arial" pitchFamily="34" charset="0"/>
              </a:rPr>
              <a:t>seat </a:t>
            </a:r>
            <a:r>
              <a:rPr lang="de-DE" sz="2000" b="1" dirty="0" smtClean="0">
                <a:solidFill>
                  <a:srgbClr val="0000FF"/>
                </a:solidFill>
                <a:latin typeface="Arial" pitchFamily="34" charset="0"/>
                <a:cs typeface="Arial" pitchFamily="34" charset="0"/>
              </a:rPr>
              <a:t>)</a:t>
            </a:r>
          </a:p>
          <a:p>
            <a:endParaRPr lang="de-DE" sz="2000" b="1" dirty="0" smtClean="0">
              <a:solidFill>
                <a:srgbClr val="0000FF"/>
              </a:solidFill>
            </a:endParaRPr>
          </a:p>
          <a:p>
            <a:endParaRPr lang="de-DE" sz="1200" dirty="0" smtClean="0">
              <a:solidFill>
                <a:schemeClr val="tx1"/>
              </a:solidFill>
            </a:endParaRPr>
          </a:p>
          <a:p>
            <a:endParaRPr lang="de-DE" sz="1200" dirty="0" smtClean="0">
              <a:solidFill>
                <a:schemeClr val="tx1"/>
              </a:solidFill>
            </a:endParaRPr>
          </a:p>
          <a:p>
            <a:r>
              <a:rPr lang="de-DE" sz="1200" dirty="0" smtClean="0">
                <a:solidFill>
                  <a:schemeClr val="tx1"/>
                </a:solidFill>
              </a:rPr>
              <a:t>Specific  Air Range; 1/SAR=fuel consumption</a:t>
            </a:r>
          </a:p>
          <a:p>
            <a:r>
              <a:rPr lang="de-DE" sz="1200" dirty="0" smtClean="0">
                <a:solidFill>
                  <a:schemeClr val="tx1"/>
                </a:solidFill>
              </a:rPr>
              <a:t>can be </a:t>
            </a:r>
            <a:r>
              <a:rPr lang="de-DE" sz="1200" b="1" dirty="0" smtClean="0">
                <a:solidFill>
                  <a:srgbClr val="0000FF"/>
                </a:solidFill>
              </a:rPr>
              <a:t>measured</a:t>
            </a:r>
            <a:r>
              <a:rPr lang="de-DE" sz="1200" dirty="0" smtClean="0">
                <a:solidFill>
                  <a:schemeClr val="tx1"/>
                </a:solidFill>
              </a:rPr>
              <a:t> in flight </a:t>
            </a:r>
            <a:r>
              <a:rPr lang="de-DE" sz="1200" b="1" dirty="0" smtClean="0">
                <a:solidFill>
                  <a:srgbClr val="0000FF"/>
                </a:solidFill>
              </a:rPr>
              <a:t>or calculated</a:t>
            </a:r>
          </a:p>
          <a:p>
            <a:r>
              <a:rPr lang="de-DE" sz="1200" dirty="0" smtClean="0">
                <a:solidFill>
                  <a:schemeClr val="tx1"/>
                </a:solidFill>
              </a:rPr>
              <a:t>from basic aircraft parameters:</a:t>
            </a:r>
          </a:p>
          <a:p>
            <a:pPr marL="180975" indent="-180975">
              <a:buFont typeface="Arial" pitchFamily="34" charset="0"/>
              <a:buChar char="●"/>
            </a:pPr>
            <a:r>
              <a:rPr lang="de-DE" sz="1200" dirty="0" smtClean="0">
                <a:solidFill>
                  <a:schemeClr val="tx1"/>
                </a:solidFill>
              </a:rPr>
              <a:t>aircraft mass, </a:t>
            </a:r>
            <a:r>
              <a:rPr lang="de-DE" sz="1200" i="1" dirty="0" smtClean="0">
                <a:solidFill>
                  <a:schemeClr val="tx1"/>
                </a:solidFill>
              </a:rPr>
              <a:t>m</a:t>
            </a:r>
          </a:p>
          <a:p>
            <a:pPr marL="180975" indent="-180975">
              <a:buFont typeface="Arial" pitchFamily="34" charset="0"/>
              <a:buChar char="●"/>
            </a:pPr>
            <a:r>
              <a:rPr lang="de-DE" sz="1200" dirty="0" smtClean="0">
                <a:solidFill>
                  <a:schemeClr val="tx1"/>
                </a:solidFill>
              </a:rPr>
              <a:t>aerodynamic efficiency, </a:t>
            </a:r>
            <a:r>
              <a:rPr lang="de-DE" sz="1200" i="1" dirty="0" smtClean="0">
                <a:solidFill>
                  <a:schemeClr val="tx1"/>
                </a:solidFill>
              </a:rPr>
              <a:t>L/D</a:t>
            </a:r>
          </a:p>
          <a:p>
            <a:pPr marL="180975" indent="-180975">
              <a:buFont typeface="Arial" pitchFamily="34" charset="0"/>
              <a:buChar char="●"/>
            </a:pPr>
            <a:r>
              <a:rPr lang="de-DE" sz="1200" dirty="0" smtClean="0">
                <a:solidFill>
                  <a:schemeClr val="tx1"/>
                </a:solidFill>
              </a:rPr>
              <a:t>specific fuel consumption, </a:t>
            </a:r>
            <a:r>
              <a:rPr lang="de-DE" sz="1200" i="1" dirty="0" smtClean="0">
                <a:solidFill>
                  <a:schemeClr val="tx1"/>
                </a:solidFill>
              </a:rPr>
              <a:t>SFC</a:t>
            </a:r>
          </a:p>
          <a:p>
            <a:pPr marL="180975" indent="-180975">
              <a:buFont typeface="Arial" pitchFamily="34" charset="0"/>
              <a:buChar char="●"/>
            </a:pPr>
            <a:r>
              <a:rPr lang="de-DE" sz="1200" dirty="0" smtClean="0">
                <a:solidFill>
                  <a:schemeClr val="tx1"/>
                </a:solidFill>
              </a:rPr>
              <a:t>aircraft speed, </a:t>
            </a:r>
            <a:r>
              <a:rPr lang="de-DE" sz="1200" i="1" dirty="0" smtClean="0">
                <a:solidFill>
                  <a:schemeClr val="tx1"/>
                </a:solidFill>
              </a:rPr>
              <a:t>V</a:t>
            </a:r>
          </a:p>
          <a:p>
            <a:pPr marL="180975" indent="-180975"/>
            <a:r>
              <a:rPr lang="de-DE" sz="1200" b="1" dirty="0" smtClean="0">
                <a:solidFill>
                  <a:srgbClr val="0000FF"/>
                </a:solidFill>
              </a:rPr>
              <a:t>or  extracted from </a:t>
            </a:r>
            <a:r>
              <a:rPr lang="de-DE" sz="1200" dirty="0" smtClean="0">
                <a:solidFill>
                  <a:schemeClr val="tx1"/>
                </a:solidFill>
              </a:rPr>
              <a:t>published </a:t>
            </a:r>
          </a:p>
          <a:p>
            <a:pPr marL="180975" indent="-180975"/>
            <a:r>
              <a:rPr lang="de-DE" sz="1200" b="1" dirty="0" smtClean="0">
                <a:solidFill>
                  <a:srgbClr val="0000FF"/>
                </a:solidFill>
              </a:rPr>
              <a:t>Payload Range Diagrams</a:t>
            </a:r>
          </a:p>
        </p:txBody>
      </p:sp>
      <p:sp>
        <p:nvSpPr>
          <p:cNvPr id="9" name="Rechteck 8"/>
          <p:cNvSpPr/>
          <p:nvPr/>
        </p:nvSpPr>
        <p:spPr bwMode="auto">
          <a:xfrm>
            <a:off x="4657725" y="4695825"/>
            <a:ext cx="714375"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aphicFrame>
        <p:nvGraphicFramePr>
          <p:cNvPr id="10" name="Objekt 9"/>
          <p:cNvGraphicFramePr>
            <a:graphicFrameLocks noChangeAspect="1"/>
          </p:cNvGraphicFramePr>
          <p:nvPr/>
        </p:nvGraphicFramePr>
        <p:xfrm>
          <a:off x="5807075" y="3971925"/>
          <a:ext cx="2311400" cy="457200"/>
        </p:xfrm>
        <a:graphic>
          <a:graphicData uri="http://schemas.openxmlformats.org/presentationml/2006/ole">
            <mc:AlternateContent xmlns:mc="http://schemas.openxmlformats.org/markup-compatibility/2006">
              <mc:Choice xmlns:v="urn:schemas-microsoft-com:vml" Requires="v">
                <p:oleObj spid="_x0000_s871432" name="Equation" r:id="rId5" imgW="2311200" imgH="457200" progId="Equation.3">
                  <p:embed/>
                </p:oleObj>
              </mc:Choice>
              <mc:Fallback>
                <p:oleObj name="Equation" r:id="rId5" imgW="2311200" imgH="4572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7075" y="3971925"/>
                        <a:ext cx="2311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BC92417A-68A2-4335-A9A2-C3594B9C7A1D}"/>
              </a:ext>
            </a:extLst>
          </p:cNvPr>
          <p:cNvSpPr txBox="1">
            <a:spLocks/>
          </p:cNvSpPr>
          <p:nvPr/>
        </p:nvSpPr>
        <p:spPr>
          <a:xfrm>
            <a:off x="539965" y="768908"/>
            <a:ext cx="8224837" cy="446087"/>
          </a:xfrm>
          <a:prstGeom prst="rect">
            <a:avLst/>
          </a:prstGeom>
        </p:spPr>
        <p:txBody>
          <a:bodyPr/>
          <a:lstStyle/>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r>
              <a:rPr kumimoji="0" lang="en-US" sz="1600" b="1" i="0" u="none" strike="noStrike" kern="0" cap="none" spc="0" normalizeH="0" baseline="0" noProof="1" smtClean="0">
                <a:ln>
                  <a:noFill/>
                </a:ln>
                <a:solidFill>
                  <a:srgbClr val="FF0000"/>
                </a:solidFill>
                <a:effectLst/>
                <a:uLnTx/>
                <a:uFillTx/>
                <a:latin typeface="+mj-lt"/>
                <a:ea typeface="+mj-ea"/>
                <a:cs typeface="+mj-cs"/>
              </a:rPr>
              <a:t>From Energy to Approximate Emission Comparison</a:t>
            </a:r>
            <a:endParaRPr kumimoji="0" lang="en-US" sz="1600" b="1" i="0" u="none" strike="noStrike" kern="0" cap="none" spc="0" normalizeH="0" baseline="0" noProof="1">
              <a:ln>
                <a:noFill/>
              </a:ln>
              <a:solidFill>
                <a:srgbClr val="FF0000"/>
              </a:solidFill>
              <a:effectLst/>
              <a:uLnTx/>
              <a:uFillTx/>
              <a:latin typeface="+mj-lt"/>
              <a:ea typeface="+mj-ea"/>
              <a:cs typeface="+mj-cs"/>
            </a:endParaRPr>
          </a:p>
        </p:txBody>
      </p:sp>
      <p:graphicFrame>
        <p:nvGraphicFramePr>
          <p:cNvPr id="4" name="Objekt 3"/>
          <p:cNvGraphicFramePr>
            <a:graphicFrameLocks noChangeAspect="1"/>
          </p:cNvGraphicFramePr>
          <p:nvPr/>
        </p:nvGraphicFramePr>
        <p:xfrm>
          <a:off x="2733675" y="1501775"/>
          <a:ext cx="1963738" cy="1716088"/>
        </p:xfrm>
        <a:graphic>
          <a:graphicData uri="http://schemas.openxmlformats.org/presentationml/2006/ole">
            <mc:AlternateContent xmlns:mc="http://schemas.openxmlformats.org/markup-compatibility/2006">
              <mc:Choice xmlns:v="urn:schemas-microsoft-com:vml" Requires="v">
                <p:oleObj spid="_x0000_s872468" name="Equation" r:id="rId3" imgW="1511280" imgH="1320480" progId="Equation.3">
                  <p:embed/>
                </p:oleObj>
              </mc:Choice>
              <mc:Fallback>
                <p:oleObj name="Equation" r:id="rId3" imgW="1511280" imgH="1320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3675" y="1501775"/>
                        <a:ext cx="1963738" cy="171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kt 4"/>
          <p:cNvGraphicFramePr>
            <a:graphicFrameLocks noChangeAspect="1"/>
          </p:cNvGraphicFramePr>
          <p:nvPr/>
        </p:nvGraphicFramePr>
        <p:xfrm>
          <a:off x="4721225" y="1471613"/>
          <a:ext cx="1947863" cy="1765300"/>
        </p:xfrm>
        <a:graphic>
          <a:graphicData uri="http://schemas.openxmlformats.org/presentationml/2006/ole">
            <mc:AlternateContent xmlns:mc="http://schemas.openxmlformats.org/markup-compatibility/2006">
              <mc:Choice xmlns:v="urn:schemas-microsoft-com:vml" Requires="v">
                <p:oleObj spid="_x0000_s872469" name="Equation" r:id="rId5" imgW="1498320" imgH="1358640" progId="Equation.3">
                  <p:embed/>
                </p:oleObj>
              </mc:Choice>
              <mc:Fallback>
                <p:oleObj name="Equation" r:id="rId5" imgW="1498320" imgH="135864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1225" y="1471613"/>
                        <a:ext cx="1947863" cy="176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feld 5"/>
          <p:cNvSpPr txBox="1"/>
          <p:nvPr/>
        </p:nvSpPr>
        <p:spPr>
          <a:xfrm>
            <a:off x="533400" y="1409700"/>
            <a:ext cx="2350772" cy="1865126"/>
          </a:xfrm>
          <a:prstGeom prst="rect">
            <a:avLst/>
          </a:prstGeom>
          <a:noFill/>
        </p:spPr>
        <p:txBody>
          <a:bodyPr wrap="none" rtlCol="0">
            <a:spAutoFit/>
          </a:bodyPr>
          <a:lstStyle/>
          <a:p>
            <a:pPr>
              <a:lnSpc>
                <a:spcPct val="160000"/>
              </a:lnSpc>
            </a:pPr>
            <a:r>
              <a:rPr lang="de-DE" sz="1200" dirty="0" smtClean="0">
                <a:solidFill>
                  <a:schemeClr val="tx1"/>
                </a:solidFill>
              </a:rPr>
              <a:t>Energy </a:t>
            </a:r>
            <a:r>
              <a:rPr lang="de-DE" sz="1200" dirty="0" smtClean="0">
                <a:solidFill>
                  <a:srgbClr val="FF0000"/>
                </a:solidFill>
              </a:rPr>
              <a:t>(wrong)</a:t>
            </a:r>
          </a:p>
          <a:p>
            <a:pPr>
              <a:lnSpc>
                <a:spcPct val="160000"/>
              </a:lnSpc>
            </a:pPr>
            <a:r>
              <a:rPr lang="de-DE" sz="1200" dirty="0" smtClean="0">
                <a:solidFill>
                  <a:schemeClr val="tx1"/>
                </a:solidFill>
              </a:rPr>
              <a:t>Max. Exergy </a:t>
            </a:r>
            <a:r>
              <a:rPr lang="de-DE" sz="1200" dirty="0" smtClean="0">
                <a:solidFill>
                  <a:srgbClr val="FF0000"/>
                </a:solidFill>
              </a:rPr>
              <a:t>(not good)</a:t>
            </a:r>
          </a:p>
          <a:p>
            <a:pPr>
              <a:lnSpc>
                <a:spcPct val="160000"/>
              </a:lnSpc>
            </a:pPr>
            <a:r>
              <a:rPr lang="de-DE" sz="1200" dirty="0" smtClean="0">
                <a:solidFill>
                  <a:schemeClr val="tx1"/>
                </a:solidFill>
              </a:rPr>
              <a:t>Exergy (ok)</a:t>
            </a:r>
          </a:p>
          <a:p>
            <a:pPr>
              <a:lnSpc>
                <a:spcPct val="160000"/>
              </a:lnSpc>
            </a:pPr>
            <a:r>
              <a:rPr lang="de-DE" sz="1200" dirty="0" smtClean="0">
                <a:solidFill>
                  <a:schemeClr val="tx1"/>
                </a:solidFill>
              </a:rPr>
              <a:t>Primary Energy (better) </a:t>
            </a:r>
          </a:p>
          <a:p>
            <a:pPr>
              <a:lnSpc>
                <a:spcPct val="160000"/>
              </a:lnSpc>
            </a:pPr>
            <a:r>
              <a:rPr lang="de-DE" sz="1200" dirty="0" smtClean="0">
                <a:solidFill>
                  <a:schemeClr val="tx1"/>
                </a:solidFill>
              </a:rPr>
              <a:t>CO2 (without altitude effect)</a:t>
            </a:r>
          </a:p>
          <a:p>
            <a:pPr>
              <a:lnSpc>
                <a:spcPct val="160000"/>
              </a:lnSpc>
            </a:pPr>
            <a:r>
              <a:rPr lang="de-DE" sz="1200" dirty="0" smtClean="0">
                <a:solidFill>
                  <a:schemeClr val="tx1"/>
                </a:solidFill>
              </a:rPr>
              <a:t>Equivalent CO2 </a:t>
            </a:r>
            <a:r>
              <a:rPr lang="de-DE" sz="1200" dirty="0" smtClean="0">
                <a:solidFill>
                  <a:srgbClr val="008000"/>
                </a:solidFill>
              </a:rPr>
              <a:t>(good, simple)</a:t>
            </a:r>
            <a:endParaRPr lang="en-US" sz="1200" dirty="0">
              <a:solidFill>
                <a:srgbClr val="008000"/>
              </a:solidFill>
            </a:endParaRPr>
          </a:p>
        </p:txBody>
      </p:sp>
      <p:sp>
        <p:nvSpPr>
          <p:cNvPr id="7" name="Textfeld 6"/>
          <p:cNvSpPr txBox="1"/>
          <p:nvPr/>
        </p:nvSpPr>
        <p:spPr>
          <a:xfrm>
            <a:off x="533400" y="1171575"/>
            <a:ext cx="5797741" cy="307777"/>
          </a:xfrm>
          <a:prstGeom prst="rect">
            <a:avLst/>
          </a:prstGeom>
          <a:noFill/>
        </p:spPr>
        <p:txBody>
          <a:bodyPr wrap="none" rtlCol="0">
            <a:spAutoFit/>
          </a:bodyPr>
          <a:lstStyle/>
          <a:p>
            <a:r>
              <a:rPr lang="de-DE" sz="1400" dirty="0" smtClean="0">
                <a:solidFill>
                  <a:srgbClr val="0000FF"/>
                </a:solidFill>
              </a:rPr>
              <a:t>Type of Comparison	       Kerosene		           Electricity / Battery</a:t>
            </a:r>
          </a:p>
        </p:txBody>
      </p:sp>
      <p:grpSp>
        <p:nvGrpSpPr>
          <p:cNvPr id="2" name="Gruppieren 14"/>
          <p:cNvGrpSpPr/>
          <p:nvPr/>
        </p:nvGrpSpPr>
        <p:grpSpPr>
          <a:xfrm>
            <a:off x="628650" y="1476375"/>
            <a:ext cx="5972176" cy="1781175"/>
            <a:chOff x="628650" y="1885950"/>
            <a:chExt cx="6810375" cy="2219325"/>
          </a:xfrm>
        </p:grpSpPr>
        <p:cxnSp>
          <p:nvCxnSpPr>
            <p:cNvPr id="11" name="Gerade Verbindung 10"/>
            <p:cNvCxnSpPr/>
            <p:nvPr/>
          </p:nvCxnSpPr>
          <p:spPr bwMode="auto">
            <a:xfrm>
              <a:off x="647700" y="1885950"/>
              <a:ext cx="6791325"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 name="Gerade Verbindung 11"/>
            <p:cNvCxnSpPr/>
            <p:nvPr/>
          </p:nvCxnSpPr>
          <p:spPr bwMode="auto">
            <a:xfrm>
              <a:off x="628650" y="4105275"/>
              <a:ext cx="6791325" cy="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aphicFrame>
        <p:nvGraphicFramePr>
          <p:cNvPr id="16" name="Objekt 15"/>
          <p:cNvGraphicFramePr>
            <a:graphicFrameLocks noChangeAspect="1"/>
          </p:cNvGraphicFramePr>
          <p:nvPr/>
        </p:nvGraphicFramePr>
        <p:xfrm>
          <a:off x="6953250" y="1489075"/>
          <a:ext cx="2057400" cy="1757363"/>
        </p:xfrm>
        <a:graphic>
          <a:graphicData uri="http://schemas.openxmlformats.org/presentationml/2006/ole">
            <mc:AlternateContent xmlns:mc="http://schemas.openxmlformats.org/markup-compatibility/2006">
              <mc:Choice xmlns:v="urn:schemas-microsoft-com:vml" Requires="v">
                <p:oleObj spid="_x0000_s872470" name="Equation" r:id="rId7" imgW="2006280" imgH="1765080" progId="Equation.3">
                  <p:embed/>
                </p:oleObj>
              </mc:Choice>
              <mc:Fallback>
                <p:oleObj name="Equation" r:id="rId7" imgW="2006280" imgH="176508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3250" y="1489075"/>
                        <a:ext cx="2057400" cy="1757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96647" name="Picture 7"/>
          <p:cNvPicPr>
            <a:picLocks noChangeAspect="1" noChangeArrowheads="1"/>
          </p:cNvPicPr>
          <p:nvPr/>
        </p:nvPicPr>
        <p:blipFill>
          <a:blip r:embed="rId9" cstate="print"/>
          <a:srcRect/>
          <a:stretch>
            <a:fillRect/>
          </a:stretch>
        </p:blipFill>
        <p:spPr bwMode="auto">
          <a:xfrm>
            <a:off x="5467349" y="3343274"/>
            <a:ext cx="3571875" cy="2520301"/>
          </a:xfrm>
          <a:prstGeom prst="rect">
            <a:avLst/>
          </a:prstGeom>
          <a:noFill/>
          <a:ln w="9525">
            <a:noFill/>
            <a:miter lim="800000"/>
            <a:headEnd/>
            <a:tailEnd/>
          </a:ln>
          <a:effectLst/>
        </p:spPr>
      </p:pic>
      <p:pic>
        <p:nvPicPr>
          <p:cNvPr id="496648" name="Picture 8"/>
          <p:cNvPicPr>
            <a:picLocks noChangeAspect="1" noChangeArrowheads="1"/>
          </p:cNvPicPr>
          <p:nvPr/>
        </p:nvPicPr>
        <p:blipFill>
          <a:blip r:embed="rId10" cstate="print"/>
          <a:srcRect/>
          <a:stretch>
            <a:fillRect/>
          </a:stretch>
        </p:blipFill>
        <p:spPr bwMode="auto">
          <a:xfrm>
            <a:off x="628650" y="3346536"/>
            <a:ext cx="4824413" cy="2520864"/>
          </a:xfrm>
          <a:prstGeom prst="rect">
            <a:avLst/>
          </a:prstGeom>
          <a:noFill/>
          <a:ln w="9525">
            <a:noFill/>
            <a:miter lim="800000"/>
            <a:headEnd/>
            <a:tailEnd/>
          </a:ln>
          <a:effectLst/>
        </p:spPr>
      </p:pic>
      <p:sp>
        <p:nvSpPr>
          <p:cNvPr id="21" name="Textfeld 20"/>
          <p:cNvSpPr txBox="1"/>
          <p:nvPr/>
        </p:nvSpPr>
        <p:spPr>
          <a:xfrm>
            <a:off x="4238625" y="5667375"/>
            <a:ext cx="1253869" cy="215444"/>
          </a:xfrm>
          <a:prstGeom prst="rect">
            <a:avLst/>
          </a:prstGeom>
          <a:noFill/>
          <a:ln>
            <a:noFill/>
          </a:ln>
        </p:spPr>
        <p:txBody>
          <a:bodyPr wrap="none" rtlCol="0">
            <a:spAutoFit/>
          </a:bodyPr>
          <a:lstStyle/>
          <a:p>
            <a:r>
              <a:rPr lang="de-DE" sz="800" dirty="0" smtClean="0">
                <a:solidFill>
                  <a:schemeClr val="tx1"/>
                </a:solidFill>
              </a:rPr>
              <a:t>ESSER 2016, Table 73</a:t>
            </a:r>
            <a:endParaRPr lang="en-US" sz="800" dirty="0">
              <a:solidFill>
                <a:schemeClr val="tx1"/>
              </a:solidFill>
            </a:endParaRPr>
          </a:p>
        </p:txBody>
      </p:sp>
      <p:sp>
        <p:nvSpPr>
          <p:cNvPr id="19" name="Textfeld 18"/>
          <p:cNvSpPr txBox="1"/>
          <p:nvPr/>
        </p:nvSpPr>
        <p:spPr>
          <a:xfrm>
            <a:off x="632144" y="5826264"/>
            <a:ext cx="8368981" cy="553998"/>
          </a:xfrm>
          <a:prstGeom prst="rect">
            <a:avLst/>
          </a:prstGeom>
          <a:noFill/>
        </p:spPr>
        <p:txBody>
          <a:bodyPr wrap="square" rtlCol="0">
            <a:spAutoFit/>
          </a:bodyPr>
          <a:lstStyle/>
          <a:p>
            <a:pPr algn="just"/>
            <a:r>
              <a:rPr lang="en-US" sz="1000" noProof="1" smtClean="0">
                <a:solidFill>
                  <a:schemeClr val="tx1"/>
                </a:solidFill>
              </a:rPr>
              <a:t>ESSER, Anke, SENSFUSS, Frank, 2016.</a:t>
            </a:r>
            <a:r>
              <a:rPr lang="en-US" sz="1000" i="1" noProof="1" smtClean="0">
                <a:solidFill>
                  <a:schemeClr val="tx1"/>
                </a:solidFill>
              </a:rPr>
              <a:t> Evaluation of Primary Energy Factor Calculation Options for Electricity</a:t>
            </a:r>
            <a:r>
              <a:rPr lang="en-US" sz="1000" noProof="1" smtClean="0">
                <a:solidFill>
                  <a:schemeClr val="tx1"/>
                </a:solidFill>
              </a:rPr>
              <a:t>. Karlsruhe: Fraunhofer-Institut für System- und Innovationsforschung (ISI). Available from: https://ec.europa.eu/energy/sites/ener/files/documents/final_report_pef_eed.pdf</a:t>
            </a:r>
          </a:p>
          <a:p>
            <a:r>
              <a:rPr lang="en-US" sz="1000" noProof="1" smtClean="0">
                <a:solidFill>
                  <a:srgbClr val="0000FF"/>
                </a:solidFill>
              </a:rPr>
              <a:t>Archived at</a:t>
            </a:r>
            <a:r>
              <a:rPr lang="en-US" sz="1000" noProof="1" smtClean="0">
                <a:solidFill>
                  <a:schemeClr val="tx1"/>
                </a:solidFill>
              </a:rPr>
              <a:t>: https://perma.cc/WMY7-QER4</a:t>
            </a:r>
            <a:endParaRPr lang="en-US" sz="1000" noProof="1">
              <a:solidFill>
                <a:schemeClr val="tx1"/>
              </a:solidFill>
            </a:endParaRPr>
          </a:p>
        </p:txBody>
      </p:sp>
      <p:sp>
        <p:nvSpPr>
          <p:cNvPr id="20" name="Textfeld 19"/>
          <p:cNvSpPr txBox="1"/>
          <p:nvPr/>
        </p:nvSpPr>
        <p:spPr>
          <a:xfrm>
            <a:off x="7829550" y="5676900"/>
            <a:ext cx="1253869" cy="215444"/>
          </a:xfrm>
          <a:prstGeom prst="rect">
            <a:avLst/>
          </a:prstGeom>
          <a:noFill/>
          <a:ln>
            <a:noFill/>
          </a:ln>
        </p:spPr>
        <p:txBody>
          <a:bodyPr wrap="none" rtlCol="0">
            <a:spAutoFit/>
          </a:bodyPr>
          <a:lstStyle/>
          <a:p>
            <a:r>
              <a:rPr lang="de-DE" sz="800" dirty="0" smtClean="0">
                <a:solidFill>
                  <a:schemeClr val="tx1"/>
                </a:solidFill>
              </a:rPr>
              <a:t>ESSER 2016, Table 15</a:t>
            </a:r>
            <a:endParaRPr lang="en-US" sz="8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5" name="Picture 3"/>
          <p:cNvPicPr>
            <a:picLocks noChangeAspect="1" noChangeArrowheads="1"/>
          </p:cNvPicPr>
          <p:nvPr/>
        </p:nvPicPr>
        <p:blipFill>
          <a:blip r:embed="rId2" cstate="print"/>
          <a:srcRect/>
          <a:stretch>
            <a:fillRect/>
          </a:stretch>
        </p:blipFill>
        <p:spPr bwMode="auto">
          <a:xfrm>
            <a:off x="396082" y="904875"/>
            <a:ext cx="8351837" cy="2590800"/>
          </a:xfrm>
          <a:prstGeom prst="rect">
            <a:avLst/>
          </a:prstGeom>
          <a:noFill/>
          <a:ln w="9525">
            <a:noFill/>
            <a:miter lim="800000"/>
            <a:headEnd/>
            <a:tailEnd/>
          </a:ln>
        </p:spPr>
      </p:pic>
      <p:sp>
        <p:nvSpPr>
          <p:cNvPr id="4" name="Textfeld 3"/>
          <p:cNvSpPr txBox="1"/>
          <p:nvPr/>
        </p:nvSpPr>
        <p:spPr>
          <a:xfrm>
            <a:off x="2839011" y="5162550"/>
            <a:ext cx="5923989" cy="738664"/>
          </a:xfrm>
          <a:prstGeom prst="rect">
            <a:avLst/>
          </a:prstGeom>
          <a:noFill/>
        </p:spPr>
        <p:txBody>
          <a:bodyPr wrap="square" rtlCol="0">
            <a:spAutoFit/>
          </a:bodyPr>
          <a:lstStyle/>
          <a:p>
            <a:pPr algn="just"/>
            <a:r>
              <a:rPr lang="en-US" sz="1400" noProof="1" smtClean="0">
                <a:solidFill>
                  <a:srgbClr val="FF0000"/>
                </a:solidFill>
              </a:rPr>
              <a:t>Ryanair Ltd said </a:t>
            </a:r>
            <a:r>
              <a:rPr lang="en-US" sz="1400" noProof="1" smtClean="0">
                <a:solidFill>
                  <a:schemeClr val="tx1"/>
                </a:solidFill>
              </a:rPr>
              <a:t>the metric they used to measure CO2 emissions was grams of CO2 per  passenger-kilometre. Five key efficiency drivers: aircraft model,  </a:t>
            </a:r>
            <a:r>
              <a:rPr lang="en-US" sz="1400" noProof="1" smtClean="0">
                <a:solidFill>
                  <a:srgbClr val="008000"/>
                </a:solidFill>
              </a:rPr>
              <a:t>seating density</a:t>
            </a:r>
            <a:r>
              <a:rPr lang="en-US" sz="1400" noProof="1" smtClean="0">
                <a:solidFill>
                  <a:schemeClr val="tx1"/>
                </a:solidFill>
              </a:rPr>
              <a:t>, </a:t>
            </a:r>
            <a:r>
              <a:rPr lang="en-US" sz="1400" noProof="1" smtClean="0">
                <a:solidFill>
                  <a:srgbClr val="008000"/>
                </a:solidFill>
              </a:rPr>
              <a:t>load factor</a:t>
            </a:r>
            <a:r>
              <a:rPr lang="en-US" sz="1400" noProof="1" smtClean="0">
                <a:solidFill>
                  <a:schemeClr val="tx1"/>
                </a:solidFill>
              </a:rPr>
              <a:t>, freight share and distance.</a:t>
            </a:r>
            <a:endParaRPr lang="en-US" sz="1400" noProof="1">
              <a:solidFill>
                <a:schemeClr val="tx1"/>
              </a:solidFill>
            </a:endParaRPr>
          </a:p>
        </p:txBody>
      </p:sp>
      <p:sp>
        <p:nvSpPr>
          <p:cNvPr id="5" name="Textfeld 4"/>
          <p:cNvSpPr txBox="1"/>
          <p:nvPr/>
        </p:nvSpPr>
        <p:spPr>
          <a:xfrm>
            <a:off x="504825" y="895350"/>
            <a:ext cx="4466672" cy="338554"/>
          </a:xfrm>
          <a:prstGeom prst="rect">
            <a:avLst/>
          </a:prstGeom>
          <a:noFill/>
        </p:spPr>
        <p:txBody>
          <a:bodyPr wrap="none" rtlCol="0">
            <a:spAutoFit/>
          </a:bodyPr>
          <a:lstStyle/>
          <a:p>
            <a:r>
              <a:rPr lang="de-DE" sz="1600" b="1" dirty="0" smtClean="0">
                <a:solidFill>
                  <a:srgbClr val="FF0000"/>
                </a:solidFill>
              </a:rPr>
              <a:t>Pro &amp; Con Low Cost Airline – Who Is Right?</a:t>
            </a:r>
            <a:endParaRPr lang="de-DE" sz="1600" b="1" dirty="0" smtClean="0">
              <a:solidFill>
                <a:srgbClr val="0000FF"/>
              </a:solidFill>
            </a:endParaRPr>
          </a:p>
        </p:txBody>
      </p:sp>
      <p:pic>
        <p:nvPicPr>
          <p:cNvPr id="684036" name="Picture 4"/>
          <p:cNvPicPr>
            <a:picLocks noChangeAspect="1" noChangeArrowheads="1"/>
          </p:cNvPicPr>
          <p:nvPr/>
        </p:nvPicPr>
        <p:blipFill>
          <a:blip r:embed="rId3" cstate="print"/>
          <a:srcRect/>
          <a:stretch>
            <a:fillRect/>
          </a:stretch>
        </p:blipFill>
        <p:spPr bwMode="auto">
          <a:xfrm>
            <a:off x="398363" y="3590925"/>
            <a:ext cx="2221012" cy="2305050"/>
          </a:xfrm>
          <a:prstGeom prst="rect">
            <a:avLst/>
          </a:prstGeom>
          <a:noFill/>
          <a:ln w="9525">
            <a:noFill/>
            <a:miter lim="800000"/>
            <a:headEnd/>
            <a:tailEnd/>
          </a:ln>
        </p:spPr>
      </p:pic>
      <p:grpSp>
        <p:nvGrpSpPr>
          <p:cNvPr id="2" name="Gruppieren 9"/>
          <p:cNvGrpSpPr/>
          <p:nvPr/>
        </p:nvGrpSpPr>
        <p:grpSpPr>
          <a:xfrm>
            <a:off x="2920802" y="3586163"/>
            <a:ext cx="5519620" cy="1463647"/>
            <a:chOff x="2920802" y="3586163"/>
            <a:chExt cx="5519620" cy="1463647"/>
          </a:xfrm>
        </p:grpSpPr>
        <p:pic>
          <p:nvPicPr>
            <p:cNvPr id="684034" name="Picture 2"/>
            <p:cNvPicPr>
              <a:picLocks noChangeAspect="1" noChangeArrowheads="1"/>
            </p:cNvPicPr>
            <p:nvPr/>
          </p:nvPicPr>
          <p:blipFill>
            <a:blip r:embed="rId4" cstate="print"/>
            <a:srcRect/>
            <a:stretch>
              <a:fillRect/>
            </a:stretch>
          </p:blipFill>
          <p:spPr bwMode="auto">
            <a:xfrm>
              <a:off x="2920802" y="3586163"/>
              <a:ext cx="5493146" cy="1463647"/>
            </a:xfrm>
            <a:prstGeom prst="rect">
              <a:avLst/>
            </a:prstGeom>
            <a:noFill/>
            <a:ln w="9525">
              <a:noFill/>
              <a:miter lim="800000"/>
              <a:headEnd/>
              <a:tailEnd/>
            </a:ln>
          </p:spPr>
        </p:pic>
        <p:sp>
          <p:nvSpPr>
            <p:cNvPr id="7" name="Textfeld 6"/>
            <p:cNvSpPr txBox="1"/>
            <p:nvPr/>
          </p:nvSpPr>
          <p:spPr>
            <a:xfrm>
              <a:off x="5124450" y="4162425"/>
              <a:ext cx="3315972" cy="338554"/>
            </a:xfrm>
            <a:prstGeom prst="rect">
              <a:avLst/>
            </a:prstGeom>
            <a:noFill/>
          </p:spPr>
          <p:txBody>
            <a:bodyPr wrap="none" rtlCol="0">
              <a:spAutoFit/>
            </a:bodyPr>
            <a:lstStyle/>
            <a:p>
              <a:r>
                <a:rPr lang="de-DE" sz="1600" dirty="0" smtClean="0">
                  <a:solidFill>
                    <a:schemeClr val="tx1"/>
                  </a:solidFill>
                </a:rPr>
                <a:t>Advertising Standards Athority, UK</a:t>
              </a:r>
              <a:endParaRPr lang="en-US" sz="1600" dirty="0">
                <a:solidFill>
                  <a:schemeClr val="tx1"/>
                </a:solidFill>
              </a:endParaRPr>
            </a:p>
          </p:txBody>
        </p:sp>
      </p:grpSp>
      <p:sp>
        <p:nvSpPr>
          <p:cNvPr id="9" name="Textfeld 8"/>
          <p:cNvSpPr txBox="1"/>
          <p:nvPr/>
        </p:nvSpPr>
        <p:spPr>
          <a:xfrm>
            <a:off x="447675" y="6010275"/>
            <a:ext cx="3966150" cy="246221"/>
          </a:xfrm>
          <a:prstGeom prst="rect">
            <a:avLst/>
          </a:prstGeom>
          <a:noFill/>
        </p:spPr>
        <p:txBody>
          <a:bodyPr wrap="none" rtlCol="0">
            <a:spAutoFit/>
          </a:bodyPr>
          <a:lstStyle/>
          <a:p>
            <a:r>
              <a:rPr lang="en-US" sz="1000" dirty="0" smtClean="0">
                <a:solidFill>
                  <a:schemeClr val="tx1"/>
                </a:solidFill>
              </a:rPr>
              <a:t>https://www.asa.org.uk/rulings/ryanair-ltd-cas-571089-p1w6b2.html</a:t>
            </a:r>
            <a:endParaRPr lang="en-US" sz="1000"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33400" y="828675"/>
            <a:ext cx="4160883" cy="338554"/>
          </a:xfrm>
          <a:prstGeom prst="rect">
            <a:avLst/>
          </a:prstGeom>
          <a:noFill/>
        </p:spPr>
        <p:txBody>
          <a:bodyPr wrap="none" rtlCol="0">
            <a:spAutoFit/>
          </a:bodyPr>
          <a:lstStyle/>
          <a:p>
            <a:r>
              <a:rPr lang="de-DE" sz="1600" b="1" dirty="0" smtClean="0">
                <a:solidFill>
                  <a:srgbClr val="FF0000"/>
                </a:solidFill>
              </a:rPr>
              <a:t>Many Possible Energy Paths for Aviation</a:t>
            </a:r>
          </a:p>
        </p:txBody>
      </p:sp>
      <p:grpSp>
        <p:nvGrpSpPr>
          <p:cNvPr id="2" name="Gruppieren 7"/>
          <p:cNvGrpSpPr/>
          <p:nvPr/>
        </p:nvGrpSpPr>
        <p:grpSpPr>
          <a:xfrm>
            <a:off x="485775" y="1219200"/>
            <a:ext cx="8658225" cy="5124480"/>
            <a:chOff x="485775" y="1371600"/>
            <a:chExt cx="8658225" cy="5124480"/>
          </a:xfrm>
        </p:grpSpPr>
        <p:sp>
          <p:nvSpPr>
            <p:cNvPr id="5" name="Textfeld 4"/>
            <p:cNvSpPr txBox="1"/>
            <p:nvPr/>
          </p:nvSpPr>
          <p:spPr>
            <a:xfrm>
              <a:off x="485775" y="1371600"/>
              <a:ext cx="8658225" cy="5124480"/>
            </a:xfrm>
            <a:prstGeom prst="rect">
              <a:avLst/>
            </a:prstGeom>
            <a:noFill/>
          </p:spPr>
          <p:txBody>
            <a:bodyPr wrap="square" rtlCol="0">
              <a:spAutoFit/>
            </a:bodyPr>
            <a:lstStyle/>
            <a:p>
              <a:pPr marL="266700" indent="-266700" defTabSz="180000">
                <a:lnSpc>
                  <a:spcPct val="150000"/>
                </a:lnSpc>
                <a:buFont typeface="+mj-lt"/>
                <a:buAutoNum type="arabicPeriod"/>
              </a:pPr>
              <a:r>
                <a:rPr lang="de-DE" sz="1400" dirty="0" smtClean="0">
                  <a:solidFill>
                    <a:schemeClr val="tx1"/>
                  </a:solidFill>
                </a:rPr>
                <a:t>fossile fuel							=&gt;  jet engine																no future solution</a:t>
              </a:r>
            </a:p>
            <a:p>
              <a:pPr marL="266700" indent="-266700" defTabSz="180000">
                <a:lnSpc>
                  <a:spcPct val="150000"/>
                </a:lnSpc>
                <a:buFont typeface="+mj-lt"/>
                <a:buAutoNum type="arabicPeriod"/>
              </a:pPr>
              <a:r>
                <a:rPr lang="de-DE" sz="1400" dirty="0" smtClean="0">
                  <a:solidFill>
                    <a:schemeClr val="tx1"/>
                  </a:solidFill>
                </a:rPr>
                <a:t>bio fuel (algae, ...)				=&gt;  jet engine																not sustainable</a:t>
              </a:r>
            </a:p>
            <a:p>
              <a:pPr marL="266700" indent="-266700" defTabSz="180000">
                <a:lnSpc>
                  <a:spcPct val="150000"/>
                </a:lnSpc>
                <a:buFont typeface="+mj-lt"/>
                <a:buAutoNum type="arabicPeriod"/>
              </a:pPr>
              <a:r>
                <a:rPr lang="de-DE" sz="1400" dirty="0" smtClean="0">
                  <a:solidFill>
                    <a:schemeClr val="tx1"/>
                  </a:solidFill>
                </a:rPr>
                <a:t>regenerative electricity		=&gt;  aerial contact line		=&gt;  electric engine		not for aviation =&gt; </a:t>
              </a:r>
              <a:r>
                <a:rPr lang="de-DE" sz="1400" dirty="0" smtClean="0">
                  <a:solidFill>
                    <a:srgbClr val="008000"/>
                  </a:solidFill>
                </a:rPr>
                <a:t>train!</a:t>
              </a:r>
            </a:p>
            <a:p>
              <a:pPr marL="266700" indent="-266700" defTabSz="180000">
                <a:lnSpc>
                  <a:spcPct val="150000"/>
                </a:lnSpc>
                <a:buFont typeface="+mj-lt"/>
                <a:buAutoNum type="arabicPeriod"/>
              </a:pPr>
              <a:r>
                <a:rPr lang="de-DE" sz="1400" dirty="0" smtClean="0">
                  <a:solidFill>
                    <a:srgbClr val="FF0000"/>
                  </a:solidFill>
                </a:rPr>
                <a:t>regenerative electricity		=&gt;  battery							=&gt;  electric engine		</a:t>
              </a:r>
              <a:r>
                <a:rPr lang="de-DE" sz="1400" b="1" dirty="0" smtClean="0">
                  <a:solidFill>
                    <a:srgbClr val="CC0099"/>
                  </a:solidFill>
                </a:rPr>
                <a:t>electric</a:t>
              </a:r>
              <a:r>
                <a:rPr lang="de-DE" sz="1400" dirty="0" smtClean="0">
                  <a:solidFill>
                    <a:schemeClr val="tx1"/>
                  </a:solidFill>
                </a:rPr>
                <a:t>: very short range</a:t>
              </a:r>
            </a:p>
            <a:p>
              <a:pPr marL="266700" indent="-266700" defTabSz="180000">
                <a:lnSpc>
                  <a:spcPct val="150000"/>
                </a:lnSpc>
                <a:buFont typeface="+mj-lt"/>
                <a:buAutoNum type="arabicPeriod"/>
              </a:pPr>
              <a:r>
                <a:rPr lang="de-DE" sz="1400" dirty="0" smtClean="0">
                  <a:solidFill>
                    <a:srgbClr val="008000"/>
                  </a:solidFill>
                </a:rPr>
                <a:t>regenerative electricity		=&gt;  </a:t>
              </a:r>
              <a:r>
                <a:rPr lang="de-DE" sz="1400" b="1" dirty="0" smtClean="0">
                  <a:solidFill>
                    <a:srgbClr val="008000"/>
                  </a:solidFill>
                </a:rPr>
                <a:t>LH2</a:t>
              </a:r>
              <a:r>
                <a:rPr lang="de-DE" sz="1400" dirty="0" smtClean="0">
                  <a:solidFill>
                    <a:srgbClr val="008000"/>
                  </a:solidFill>
                </a:rPr>
                <a:t>								=&gt;  jet engine</a:t>
              </a:r>
              <a:r>
                <a:rPr lang="de-DE" sz="1400" dirty="0" smtClean="0">
                  <a:solidFill>
                    <a:schemeClr val="tx1"/>
                  </a:solidFill>
                </a:rPr>
                <a:t>					new infrastructure &amp; planes</a:t>
              </a:r>
            </a:p>
            <a:p>
              <a:pPr marL="266700" indent="-266700" defTabSz="180000">
                <a:lnSpc>
                  <a:spcPct val="150000"/>
                </a:lnSpc>
              </a:pPr>
              <a:r>
                <a:rPr lang="de-DE" sz="1400" dirty="0" smtClean="0">
                  <a:solidFill>
                    <a:schemeClr val="tx1"/>
                  </a:solidFill>
                </a:rPr>
                <a:t>																																		</a:t>
              </a:r>
              <a:r>
                <a:rPr lang="de-DE" sz="1000" dirty="0" smtClean="0">
                  <a:solidFill>
                    <a:schemeClr val="tx1"/>
                  </a:solidFill>
                </a:rPr>
                <a:t>but  </a:t>
              </a:r>
              <a:r>
                <a:rPr lang="de-DE" sz="1000" b="1" dirty="0" smtClean="0">
                  <a:solidFill>
                    <a:srgbClr val="008000"/>
                  </a:solidFill>
                </a:rPr>
                <a:t>2.7 times better efficiency than PtL</a:t>
              </a:r>
            </a:p>
            <a:p>
              <a:pPr marL="266400" indent="-266400" defTabSz="180000">
                <a:lnSpc>
                  <a:spcPct val="150000"/>
                </a:lnSpc>
                <a:buFont typeface="+mj-lt"/>
                <a:buAutoNum type="arabicPeriod" startAt="6"/>
              </a:pPr>
              <a:r>
                <a:rPr lang="de-DE" sz="1400" dirty="0" smtClean="0">
                  <a:solidFill>
                    <a:schemeClr val="tx1"/>
                  </a:solidFill>
                </a:rPr>
                <a:t>regenerative electricity		=&gt;  LH2   =&gt;  fuel cell		=&gt;  electric engine		see 5.; heavy</a:t>
              </a:r>
            </a:p>
            <a:p>
              <a:pPr marL="266700" indent="-266700" defTabSz="180000">
                <a:lnSpc>
                  <a:spcPct val="150000"/>
                </a:lnSpc>
                <a:buFont typeface="+mj-lt"/>
                <a:buAutoNum type="arabicPeriod" startAt="6"/>
              </a:pPr>
              <a:r>
                <a:rPr lang="de-DE" sz="1400" dirty="0" smtClean="0">
                  <a:solidFill>
                    <a:srgbClr val="008000"/>
                  </a:solidFill>
                </a:rPr>
                <a:t>regenerative electricity		=&gt;  </a:t>
              </a:r>
              <a:r>
                <a:rPr lang="de-DE" sz="1400" b="1" dirty="0" smtClean="0">
                  <a:solidFill>
                    <a:srgbClr val="008000"/>
                  </a:solidFill>
                </a:rPr>
                <a:t>PtL </a:t>
              </a:r>
              <a:r>
                <a:rPr lang="de-DE" sz="1400" dirty="0" smtClean="0">
                  <a:solidFill>
                    <a:srgbClr val="008000"/>
                  </a:solidFill>
                </a:rPr>
                <a:t>(drop in fuel)		=&gt;  jet engine					same infrastructure &amp; planes</a:t>
              </a:r>
              <a:endParaRPr lang="de-DE" sz="1400" dirty="0" smtClean="0">
                <a:solidFill>
                  <a:schemeClr val="tx1"/>
                </a:solidFill>
              </a:endParaRPr>
            </a:p>
            <a:p>
              <a:pPr marL="266700" indent="-266700" defTabSz="180000">
                <a:lnSpc>
                  <a:spcPct val="150000"/>
                </a:lnSpc>
                <a:buFont typeface="+mj-lt"/>
                <a:buAutoNum type="arabicPeriod" startAt="6"/>
              </a:pPr>
              <a:r>
                <a:rPr lang="de-DE" sz="1400" dirty="0" smtClean="0">
                  <a:solidFill>
                    <a:schemeClr val="tx1"/>
                  </a:solidFill>
                </a:rPr>
                <a:t>regenerative electricity		=&gt;  PtL  =&gt;  GT/Gen.		=&gt;  electric engine		</a:t>
              </a:r>
              <a:r>
                <a:rPr lang="de-DE" sz="1400" b="1" dirty="0" smtClean="0">
                  <a:solidFill>
                    <a:srgbClr val="CC0099"/>
                  </a:solidFill>
                </a:rPr>
                <a:t>hybrid electric</a:t>
              </a:r>
              <a:r>
                <a:rPr lang="de-DE" sz="1400" dirty="0" smtClean="0">
                  <a:solidFill>
                    <a:schemeClr val="tx1"/>
                  </a:solidFill>
                </a:rPr>
                <a:t>, heavy</a:t>
              </a:r>
            </a:p>
            <a:p>
              <a:pPr marL="266700" indent="-266700" defTabSz="180000">
                <a:lnSpc>
                  <a:spcPct val="150000"/>
                </a:lnSpc>
                <a:buFont typeface="+mj-lt"/>
                <a:buAutoNum type="arabicPeriod" startAt="6"/>
              </a:pPr>
              <a:r>
                <a:rPr lang="de-DE" sz="1400" dirty="0" smtClean="0">
                  <a:solidFill>
                    <a:schemeClr val="tx1"/>
                  </a:solidFill>
                </a:rPr>
                <a:t>regenerative electricity		=&gt;  PtL  =&gt;  GT/Pump		=&gt;  hydraulic motor		hybrid hydraulic , heavy</a:t>
              </a:r>
              <a:endParaRPr lang="de-DE" sz="1400" dirty="0" smtClean="0">
                <a:solidFill>
                  <a:schemeClr val="tx1"/>
                </a:solidFill>
                <a:sym typeface="Symbol"/>
              </a:endParaRPr>
            </a:p>
            <a:p>
              <a:pPr marL="266700" indent="-266700" defTabSz="180000">
                <a:lnSpc>
                  <a:spcPct val="150000"/>
                </a:lnSpc>
              </a:pPr>
              <a:r>
                <a:rPr lang="de-DE" sz="400" b="1" dirty="0" smtClean="0">
                  <a:solidFill>
                    <a:schemeClr val="tx1"/>
                  </a:solidFill>
                  <a:sym typeface="Symbol"/>
                </a:rPr>
                <a:t> </a:t>
              </a:r>
            </a:p>
            <a:p>
              <a:pPr marL="266700" indent="-266700" defTabSz="180000">
                <a:lnSpc>
                  <a:spcPct val="150000"/>
                </a:lnSpc>
              </a:pPr>
              <a:r>
                <a:rPr lang="de-DE" sz="1400" b="1" dirty="0" smtClean="0">
                  <a:solidFill>
                    <a:schemeClr val="tx1"/>
                  </a:solidFill>
                  <a:sym typeface="Symbol"/>
                </a:rPr>
                <a:t>PtL</a:t>
              </a:r>
              <a:r>
                <a:rPr lang="de-DE" sz="1400" dirty="0" smtClean="0">
                  <a:solidFill>
                    <a:schemeClr val="tx1"/>
                  </a:solidFill>
                  <a:sym typeface="Symbol"/>
                </a:rPr>
                <a:t>: Power to Liquid										 						      </a:t>
              </a:r>
              <a:r>
                <a:rPr lang="de-DE" sz="1400" b="1" dirty="0" smtClean="0">
                  <a:solidFill>
                    <a:schemeClr val="tx1"/>
                  </a:solidFill>
                  <a:sym typeface="Symbol"/>
                </a:rPr>
                <a:t>GT</a:t>
              </a:r>
              <a:r>
                <a:rPr lang="de-DE" sz="1400" dirty="0" smtClean="0">
                  <a:solidFill>
                    <a:schemeClr val="tx1"/>
                  </a:solidFill>
                  <a:sym typeface="Symbol"/>
                </a:rPr>
                <a:t>: Gasturbine;		</a:t>
              </a:r>
              <a:r>
                <a:rPr lang="de-DE" sz="1400" b="1" dirty="0" smtClean="0">
                  <a:solidFill>
                    <a:schemeClr val="tx1"/>
                  </a:solidFill>
                  <a:sym typeface="Symbol"/>
                </a:rPr>
                <a:t>Gen.</a:t>
              </a:r>
              <a:r>
                <a:rPr lang="de-DE" sz="1400" dirty="0" smtClean="0">
                  <a:solidFill>
                    <a:schemeClr val="tx1"/>
                  </a:solidFill>
                  <a:sym typeface="Symbol"/>
                </a:rPr>
                <a:t>:</a:t>
              </a:r>
              <a:r>
                <a:rPr lang="de-DE" sz="1400" b="1" dirty="0" smtClean="0">
                  <a:solidFill>
                    <a:schemeClr val="tx1"/>
                  </a:solidFill>
                  <a:sym typeface="Symbol"/>
                </a:rPr>
                <a:t> </a:t>
              </a:r>
              <a:r>
                <a:rPr lang="de-DE" sz="1400" dirty="0" smtClean="0">
                  <a:solidFill>
                    <a:schemeClr val="tx1"/>
                  </a:solidFill>
                  <a:sym typeface="Symbol"/>
                </a:rPr>
                <a:t>Generator</a:t>
              </a:r>
            </a:p>
            <a:p>
              <a:pPr marL="266700" indent="-266700" defTabSz="180000">
                <a:lnSpc>
                  <a:spcPct val="150000"/>
                </a:lnSpc>
              </a:pPr>
              <a:endParaRPr lang="de-DE" sz="1400" dirty="0" smtClean="0">
                <a:solidFill>
                  <a:schemeClr val="tx1"/>
                </a:solidFill>
                <a:sym typeface="Symbol"/>
              </a:endParaRPr>
            </a:p>
            <a:p>
              <a:pPr marL="266700" indent="-266700" defTabSz="180000">
                <a:lnSpc>
                  <a:spcPct val="150000"/>
                </a:lnSpc>
              </a:pPr>
              <a:endParaRPr lang="de-DE" sz="1400" dirty="0" smtClean="0">
                <a:solidFill>
                  <a:schemeClr val="tx1"/>
                </a:solidFill>
                <a:sym typeface="Symbol"/>
              </a:endParaRPr>
            </a:p>
            <a:p>
              <a:pPr marL="266700" indent="-266700" defTabSz="180000">
                <a:lnSpc>
                  <a:spcPct val="150000"/>
                </a:lnSpc>
              </a:pPr>
              <a:endParaRPr lang="de-DE" sz="1400" dirty="0" smtClean="0">
                <a:solidFill>
                  <a:schemeClr val="tx1"/>
                </a:solidFill>
                <a:sym typeface="Symbol"/>
              </a:endParaRPr>
            </a:p>
            <a:p>
              <a:pPr marL="266700" indent="-266700" defTabSz="180000">
                <a:lnSpc>
                  <a:spcPct val="150000"/>
                </a:lnSpc>
              </a:pPr>
              <a:endParaRPr lang="de-DE" sz="400" dirty="0" smtClean="0">
                <a:solidFill>
                  <a:schemeClr val="tx1"/>
                </a:solidFill>
                <a:sym typeface="Symbol"/>
              </a:endParaRPr>
            </a:p>
            <a:p>
              <a:pPr marL="266700" indent="-266700" defTabSz="180000">
                <a:lnSpc>
                  <a:spcPct val="150000"/>
                </a:lnSpc>
              </a:pPr>
              <a:r>
                <a:rPr lang="de-DE" sz="1400" dirty="0" smtClean="0">
                  <a:solidFill>
                    <a:schemeClr val="tx1"/>
                  </a:solidFill>
                  <a:sym typeface="Symbol"/>
                </a:rPr>
                <a:t>Additional conversions &amp; major aircraft parts: </a:t>
              </a:r>
              <a:r>
                <a:rPr lang="de-DE" sz="1400" dirty="0" smtClean="0">
                  <a:solidFill>
                    <a:srgbClr val="FF0000"/>
                  </a:solidFill>
                  <a:sym typeface="Symbol"/>
                </a:rPr>
                <a:t>Solutions 6 </a:t>
              </a:r>
              <a:r>
                <a:rPr lang="de-DE" sz="1400" dirty="0" smtClean="0">
                  <a:solidFill>
                    <a:schemeClr val="tx1"/>
                  </a:solidFill>
                  <a:sym typeface="Symbol"/>
                </a:rPr>
                <a:t>(one more component) </a:t>
              </a:r>
              <a:r>
                <a:rPr lang="de-DE" sz="1400" dirty="0" smtClean="0">
                  <a:solidFill>
                    <a:srgbClr val="FF0000"/>
                  </a:solidFill>
                  <a:sym typeface="Symbol"/>
                </a:rPr>
                <a:t>and 8/9 </a:t>
              </a:r>
              <a:r>
                <a:rPr lang="de-DE" sz="1400" dirty="0" smtClean="0">
                  <a:solidFill>
                    <a:schemeClr val="tx1"/>
                  </a:solidFill>
                  <a:sym typeface="Symbol"/>
                </a:rPr>
                <a:t>(two more comp.)</a:t>
              </a:r>
              <a:endParaRPr lang="de-DE" sz="1400" dirty="0" smtClean="0">
                <a:solidFill>
                  <a:srgbClr val="FF0000"/>
                </a:solidFill>
                <a:sym typeface="Symbol"/>
              </a:endParaRPr>
            </a:p>
          </p:txBody>
        </p:sp>
        <p:pic>
          <p:nvPicPr>
            <p:cNvPr id="6" name="Grafik 5" descr="PtL-Figure.jpg"/>
            <p:cNvPicPr>
              <a:picLocks noChangeAspect="1"/>
            </p:cNvPicPr>
            <p:nvPr/>
          </p:nvPicPr>
          <p:blipFill>
            <a:blip r:embed="rId2" cstate="print"/>
            <a:stretch>
              <a:fillRect/>
            </a:stretch>
          </p:blipFill>
          <p:spPr>
            <a:xfrm>
              <a:off x="619124" y="5121465"/>
              <a:ext cx="3288411" cy="931481"/>
            </a:xfrm>
            <a:prstGeom prst="rect">
              <a:avLst/>
            </a:prstGeom>
            <a:ln w="38100">
              <a:solidFill>
                <a:srgbClr val="008000"/>
              </a:solidFill>
            </a:ln>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528637" y="1464061"/>
            <a:ext cx="8224837" cy="446087"/>
          </a:xfrm>
        </p:spPr>
        <p:txBody>
          <a:bodyPr/>
          <a:lstStyle/>
          <a:p>
            <a:pPr eaLnBrk="1" hangingPunct="1"/>
            <a:r>
              <a:rPr lang="de-DE" sz="2000" dirty="0" smtClean="0"/>
              <a:t>Contents</a:t>
            </a:r>
            <a:endParaRPr lang="de-DE" sz="2000" dirty="0"/>
          </a:p>
        </p:txBody>
      </p:sp>
      <p:sp>
        <p:nvSpPr>
          <p:cNvPr id="9220" name="Rectangle 2"/>
          <p:cNvSpPr txBox="1">
            <a:spLocks noChangeArrowheads="1"/>
          </p:cNvSpPr>
          <p:nvPr/>
        </p:nvSpPr>
        <p:spPr bwMode="auto">
          <a:xfrm>
            <a:off x="519113" y="2168527"/>
            <a:ext cx="8229600" cy="3546473"/>
          </a:xfrm>
          <a:prstGeom prst="rect">
            <a:avLst/>
          </a:prstGeom>
          <a:noFill/>
          <a:ln w="9525">
            <a:noFill/>
            <a:round/>
            <a:headEnd/>
            <a:tailEnd/>
          </a:ln>
        </p:spPr>
        <p:txBody>
          <a:bodyPr lIns="90000" tIns="46800" rIns="90000" bIns="46800"/>
          <a:lstStyle/>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b="1" dirty="0" smtClean="0">
                <a:solidFill>
                  <a:schemeClr val="tx1"/>
                </a:solidFill>
              </a:rPr>
              <a:t>Introduction</a:t>
            </a: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b="1" dirty="0" smtClean="0">
                <a:solidFill>
                  <a:schemeClr val="tx1"/>
                </a:solidFill>
              </a:rPr>
              <a:t>Aircraft Design Basics</a:t>
            </a: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1" dirty="0" smtClean="0">
                <a:solidFill>
                  <a:schemeClr val="tx1"/>
                </a:solidFill>
              </a:rPr>
              <a:t>Urban Aviation / Short / Medium / Long Range</a:t>
            </a: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b="1" dirty="0" smtClean="0">
                <a:solidFill>
                  <a:schemeClr val="tx1"/>
                </a:solidFill>
              </a:rPr>
              <a:t>Environmental Evaluation</a:t>
            </a:r>
            <a:endParaRPr lang="en-US" sz="1600" b="1" dirty="0" smtClean="0">
              <a:solidFill>
                <a:schemeClr val="tx1"/>
              </a:solidFill>
            </a:endParaRP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b="1" dirty="0" smtClean="0">
                <a:solidFill>
                  <a:schemeClr val="tx1"/>
                </a:solidFill>
              </a:rPr>
              <a:t>New Energies, Propulsion, and Aircraft</a:t>
            </a: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b="1" dirty="0" smtClean="0">
                <a:solidFill>
                  <a:schemeClr val="tx1"/>
                </a:solidFill>
              </a:rPr>
              <a:t>Summary</a:t>
            </a:r>
          </a:p>
          <a:p>
            <a:pPr marL="341313" lvl="2" indent="-341313">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sz="1600" b="1" dirty="0" smtClean="0">
              <a:solidFill>
                <a:schemeClr val="tx1"/>
              </a:solidFill>
            </a:endParaRP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dirty="0" smtClean="0">
                <a:solidFill>
                  <a:schemeClr val="tx1"/>
                </a:solidFill>
              </a:rPr>
              <a:t>Contact / Quote this Document</a:t>
            </a: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dirty="0" smtClean="0">
                <a:solidFill>
                  <a:schemeClr val="tx1"/>
                </a:solidFill>
              </a:rPr>
              <a:t>Bibliography / </a:t>
            </a:r>
            <a:r>
              <a:rPr lang="de-DE" sz="1600" dirty="0" err="1" smtClean="0">
                <a:solidFill>
                  <a:schemeClr val="tx1"/>
                </a:solidFill>
              </a:rPr>
              <a:t>Literature</a:t>
            </a:r>
            <a:endParaRPr lang="de-DE" sz="1600" b="1" dirty="0" smtClean="0">
              <a:solidFill>
                <a:schemeClr val="tx1"/>
              </a:solidFill>
            </a:endParaRPr>
          </a:p>
          <a:p>
            <a:pPr marL="341313" lvl="2" indent="-341313">
              <a:lnSpc>
                <a:spcPct val="120000"/>
              </a:lnSpc>
              <a:spcBef>
                <a:spcPts val="300"/>
              </a:spcBef>
              <a:buClr>
                <a:srgbClr val="000000"/>
              </a:buClr>
              <a:buSzPct val="100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600" b="1" dirty="0" smtClean="0">
              <a:solidFill>
                <a:schemeClr val="tx1"/>
              </a:solidFill>
            </a:endParaRPr>
          </a:p>
        </p:txBody>
      </p:sp>
      <p:sp>
        <p:nvSpPr>
          <p:cNvPr id="6" name="Text Box 3"/>
          <p:cNvSpPr txBox="1">
            <a:spLocks noChangeArrowheads="1"/>
          </p:cNvSpPr>
          <p:nvPr/>
        </p:nvSpPr>
        <p:spPr bwMode="auto">
          <a:xfrm>
            <a:off x="533400" y="869951"/>
            <a:ext cx="8081963" cy="265366"/>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000000"/>
                </a:solidFill>
              </a:rPr>
              <a:t>Passenger Aircraft Design towards Lower Emissions with SAF, LH2, and Batteries</a:t>
            </a:r>
            <a:endParaRPr lang="de-DE" sz="1200" b="1" dirty="0">
              <a:solidFill>
                <a:srgbClr val="0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33400" y="1154643"/>
            <a:ext cx="8277225" cy="5189113"/>
          </a:xfrm>
          <a:prstGeom prst="rect">
            <a:avLst/>
          </a:prstGeom>
          <a:noFill/>
        </p:spPr>
        <p:txBody>
          <a:bodyPr wrap="square" rtlCol="0">
            <a:spAutoFit/>
          </a:bodyPr>
          <a:lstStyle/>
          <a:p>
            <a:pPr marL="180975" indent="-180975" algn="just">
              <a:lnSpc>
                <a:spcPct val="120000"/>
              </a:lnSpc>
              <a:buFont typeface="Arial" pitchFamily="34" charset="0"/>
              <a:buChar char="•"/>
            </a:pPr>
            <a:r>
              <a:rPr lang="en-US" sz="1400" dirty="0" smtClean="0">
                <a:solidFill>
                  <a:srgbClr val="008000"/>
                </a:solidFill>
              </a:rPr>
              <a:t>Physics favor trains </a:t>
            </a:r>
            <a:r>
              <a:rPr lang="en-US" sz="1400" dirty="0" smtClean="0">
                <a:solidFill>
                  <a:schemeClr val="tx1"/>
                </a:solidFill>
              </a:rPr>
              <a:t>over aircraft (</a:t>
            </a:r>
            <a:r>
              <a:rPr lang="en-US" sz="1400" i="1" dirty="0" smtClean="0">
                <a:solidFill>
                  <a:schemeClr val="tx1"/>
                </a:solidFill>
              </a:rPr>
              <a:t>low drag due to weight</a:t>
            </a:r>
            <a:r>
              <a:rPr lang="en-US" sz="1400" dirty="0" smtClean="0">
                <a:solidFill>
                  <a:schemeClr val="tx1"/>
                </a:solidFill>
              </a:rPr>
              <a:t>) =&gt; less energy, less CO2. Regenerative energy via aerial contact  line efficiently fed into vehicle.</a:t>
            </a:r>
          </a:p>
          <a:p>
            <a:pPr marL="180975" indent="-180975" algn="just">
              <a:lnSpc>
                <a:spcPct val="120000"/>
              </a:lnSpc>
              <a:buFont typeface="Arial" pitchFamily="34" charset="0"/>
              <a:buChar char="•"/>
            </a:pPr>
            <a:r>
              <a:rPr lang="en-US" sz="1400" dirty="0" err="1" smtClean="0">
                <a:solidFill>
                  <a:srgbClr val="008000"/>
                </a:solidFill>
              </a:rPr>
              <a:t>PtL</a:t>
            </a:r>
            <a:r>
              <a:rPr lang="en-US" sz="1400" dirty="0" smtClean="0">
                <a:solidFill>
                  <a:srgbClr val="008000"/>
                </a:solidFill>
              </a:rPr>
              <a:t> for jet/prop engines: </a:t>
            </a:r>
            <a:r>
              <a:rPr lang="en-US" sz="1400" dirty="0" smtClean="0">
                <a:solidFill>
                  <a:schemeClr val="tx1"/>
                </a:solidFill>
              </a:rPr>
              <a:t>Regenerative energy into aircraft NOW! But: Much primary energy needed!</a:t>
            </a:r>
          </a:p>
          <a:p>
            <a:pPr marL="180975" indent="-180975" algn="just">
              <a:lnSpc>
                <a:spcPct val="120000"/>
              </a:lnSpc>
              <a:buFont typeface="Arial" pitchFamily="34" charset="0"/>
              <a:buChar char="•"/>
            </a:pPr>
            <a:r>
              <a:rPr lang="de-DE" sz="1400" dirty="0" smtClean="0">
                <a:solidFill>
                  <a:srgbClr val="008000"/>
                </a:solidFill>
              </a:rPr>
              <a:t>LH2 for </a:t>
            </a:r>
            <a:r>
              <a:rPr lang="en-US" sz="1400" dirty="0" smtClean="0">
                <a:solidFill>
                  <a:srgbClr val="008000"/>
                </a:solidFill>
              </a:rPr>
              <a:t>jet/prop engines</a:t>
            </a:r>
            <a:r>
              <a:rPr lang="en-US" sz="1400" dirty="0" smtClean="0">
                <a:solidFill>
                  <a:schemeClr val="tx1"/>
                </a:solidFill>
              </a:rPr>
              <a:t>: Less efficient aircraft (40% more consumption), new or modified aircraft needed. New </a:t>
            </a:r>
            <a:r>
              <a:rPr lang="en-US" sz="1400" dirty="0" err="1" smtClean="0">
                <a:solidFill>
                  <a:schemeClr val="tx1"/>
                </a:solidFill>
              </a:rPr>
              <a:t>infrasturcture</a:t>
            </a:r>
            <a:r>
              <a:rPr lang="en-US" sz="1400" dirty="0" smtClean="0">
                <a:solidFill>
                  <a:schemeClr val="tx1"/>
                </a:solidFill>
              </a:rPr>
              <a:t> needed. Not as much primary energy needed for fuel production (2.7 times less than for </a:t>
            </a:r>
            <a:r>
              <a:rPr lang="en-US" sz="1400" dirty="0" err="1" smtClean="0">
                <a:solidFill>
                  <a:schemeClr val="tx1"/>
                </a:solidFill>
              </a:rPr>
              <a:t>PtL</a:t>
            </a:r>
            <a:r>
              <a:rPr lang="en-US" sz="1400" dirty="0" smtClean="0">
                <a:solidFill>
                  <a:schemeClr val="tx1"/>
                </a:solidFill>
              </a:rPr>
              <a:t>).</a:t>
            </a:r>
          </a:p>
          <a:p>
            <a:pPr marL="180975" indent="-180975" algn="just">
              <a:lnSpc>
                <a:spcPct val="120000"/>
              </a:lnSpc>
              <a:buFont typeface="Arial" pitchFamily="34" charset="0"/>
              <a:buChar char="•"/>
            </a:pPr>
            <a:r>
              <a:rPr lang="en-US" sz="1400" dirty="0" smtClean="0">
                <a:solidFill>
                  <a:srgbClr val="FF0000"/>
                </a:solidFill>
              </a:rPr>
              <a:t>Hybrid-electric propulsion has NO advantages for passenger aircraft.</a:t>
            </a:r>
          </a:p>
          <a:p>
            <a:pPr marL="180975" indent="-180975" algn="just">
              <a:lnSpc>
                <a:spcPct val="120000"/>
              </a:lnSpc>
              <a:buFont typeface="Arial" pitchFamily="34" charset="0"/>
              <a:buChar char="•"/>
            </a:pPr>
            <a:r>
              <a:rPr lang="en-US" sz="1400" dirty="0" smtClean="0">
                <a:solidFill>
                  <a:srgbClr val="FF3300"/>
                </a:solidFill>
              </a:rPr>
              <a:t>Unpredictable political environment  for short range flights</a:t>
            </a:r>
            <a:r>
              <a:rPr lang="en-US" sz="1400" dirty="0" smtClean="0">
                <a:solidFill>
                  <a:schemeClr val="tx1"/>
                </a:solidFill>
              </a:rPr>
              <a:t> =&gt; high risk investment .</a:t>
            </a:r>
          </a:p>
          <a:p>
            <a:pPr marL="180975" indent="-180975" algn="just">
              <a:lnSpc>
                <a:spcPct val="120000"/>
              </a:lnSpc>
              <a:buFont typeface="Arial" pitchFamily="34" charset="0"/>
              <a:buChar char="•"/>
            </a:pPr>
            <a:r>
              <a:rPr lang="en-US" sz="1400" dirty="0" smtClean="0">
                <a:solidFill>
                  <a:srgbClr val="0000FF"/>
                </a:solidFill>
              </a:rPr>
              <a:t>Aircraft</a:t>
            </a:r>
            <a:r>
              <a:rPr lang="en-US" sz="1400" dirty="0" smtClean="0">
                <a:solidFill>
                  <a:schemeClr val="tx1"/>
                </a:solidFill>
              </a:rPr>
              <a:t> are the only means of transportation </a:t>
            </a:r>
            <a:r>
              <a:rPr lang="en-US" sz="1400" dirty="0" smtClean="0">
                <a:solidFill>
                  <a:srgbClr val="CC0099"/>
                </a:solidFill>
              </a:rPr>
              <a:t>over oceans </a:t>
            </a:r>
            <a:r>
              <a:rPr lang="en-US" sz="1400" b="1" dirty="0" smtClean="0">
                <a:solidFill>
                  <a:schemeClr val="tx1"/>
                </a:solidFill>
              </a:rPr>
              <a:t>long range.</a:t>
            </a:r>
          </a:p>
          <a:p>
            <a:pPr marL="180975" indent="-180975" algn="just">
              <a:lnSpc>
                <a:spcPct val="120000"/>
              </a:lnSpc>
            </a:pPr>
            <a:r>
              <a:rPr lang="en-US" sz="1200" dirty="0" smtClean="0">
                <a:solidFill>
                  <a:schemeClr val="tx1"/>
                </a:solidFill>
              </a:rPr>
              <a:t>	</a:t>
            </a:r>
            <a:r>
              <a:rPr lang="en-US" sz="1200" i="1" dirty="0" smtClean="0">
                <a:solidFill>
                  <a:schemeClr val="tx1"/>
                </a:solidFill>
              </a:rPr>
              <a:t>Ships are too slow and hence no regular service, bridges and tunnels are limited in length.</a:t>
            </a:r>
          </a:p>
          <a:p>
            <a:pPr marL="180975" indent="-180975" algn="just">
              <a:lnSpc>
                <a:spcPct val="120000"/>
              </a:lnSpc>
              <a:buFont typeface="Arial" pitchFamily="34" charset="0"/>
              <a:buChar char="•"/>
            </a:pPr>
            <a:r>
              <a:rPr lang="en-US" sz="1400" dirty="0" smtClean="0">
                <a:solidFill>
                  <a:srgbClr val="0000FF"/>
                </a:solidFill>
              </a:rPr>
              <a:t>Trains</a:t>
            </a:r>
            <a:r>
              <a:rPr lang="en-US" sz="1400" dirty="0" smtClean="0">
                <a:solidFill>
                  <a:srgbClr val="CC0099"/>
                </a:solidFill>
              </a:rPr>
              <a:t> </a:t>
            </a:r>
            <a:r>
              <a:rPr lang="en-US" sz="1400" dirty="0" smtClean="0">
                <a:solidFill>
                  <a:schemeClr val="tx1"/>
                </a:solidFill>
              </a:rPr>
              <a:t>beat aircraft on </a:t>
            </a:r>
            <a:r>
              <a:rPr lang="en-US" sz="1400" b="1" dirty="0" smtClean="0">
                <a:solidFill>
                  <a:schemeClr val="tx1"/>
                </a:solidFill>
              </a:rPr>
              <a:t>short range</a:t>
            </a:r>
            <a:r>
              <a:rPr lang="en-US" sz="1400" dirty="0" smtClean="0">
                <a:solidFill>
                  <a:schemeClr val="tx1"/>
                </a:solidFill>
              </a:rPr>
              <a:t> (</a:t>
            </a:r>
            <a:r>
              <a:rPr lang="en-US" sz="1400" i="1" dirty="0" smtClean="0">
                <a:solidFill>
                  <a:schemeClr val="tx1"/>
                </a:solidFill>
              </a:rPr>
              <a:t>less access time to station, less waiting time in station, ...</a:t>
            </a:r>
            <a:r>
              <a:rPr lang="en-US" sz="1400" dirty="0" smtClean="0">
                <a:solidFill>
                  <a:schemeClr val="tx1"/>
                </a:solidFill>
              </a:rPr>
              <a:t>).</a:t>
            </a:r>
          </a:p>
          <a:p>
            <a:pPr marL="180975" indent="-180975" algn="just">
              <a:lnSpc>
                <a:spcPct val="120000"/>
              </a:lnSpc>
              <a:buFont typeface="Arial" pitchFamily="34" charset="0"/>
              <a:buChar char="•"/>
            </a:pPr>
            <a:r>
              <a:rPr lang="en-US" sz="1400" dirty="0" smtClean="0">
                <a:solidFill>
                  <a:srgbClr val="0000FF"/>
                </a:solidFill>
              </a:rPr>
              <a:t>Trains</a:t>
            </a:r>
            <a:r>
              <a:rPr lang="en-US" sz="1400" dirty="0" smtClean="0">
                <a:solidFill>
                  <a:srgbClr val="CC0099"/>
                </a:solidFill>
              </a:rPr>
              <a:t> </a:t>
            </a:r>
            <a:r>
              <a:rPr lang="en-US" sz="1400" dirty="0" smtClean="0">
                <a:solidFill>
                  <a:schemeClr val="tx1"/>
                </a:solidFill>
              </a:rPr>
              <a:t>beat aircraft to connect </a:t>
            </a:r>
            <a:r>
              <a:rPr lang="en-US" sz="1400" dirty="0" smtClean="0">
                <a:solidFill>
                  <a:srgbClr val="CC0099"/>
                </a:solidFill>
              </a:rPr>
              <a:t>adjacent megacities over land </a:t>
            </a:r>
            <a:r>
              <a:rPr lang="en-US" sz="1400" dirty="0" smtClean="0">
                <a:solidFill>
                  <a:schemeClr val="tx1"/>
                </a:solidFill>
              </a:rPr>
              <a:t>up to </a:t>
            </a:r>
            <a:r>
              <a:rPr lang="en-US" sz="1400" b="1" dirty="0" smtClean="0">
                <a:solidFill>
                  <a:schemeClr val="tx1"/>
                </a:solidFill>
              </a:rPr>
              <a:t>medium range </a:t>
            </a:r>
            <a:r>
              <a:rPr lang="en-US" sz="1400" dirty="0" smtClean="0">
                <a:solidFill>
                  <a:schemeClr val="tx1"/>
                </a:solidFill>
              </a:rPr>
              <a:t>with high volume.</a:t>
            </a:r>
          </a:p>
          <a:p>
            <a:pPr marL="180975" indent="-180975" algn="just">
              <a:lnSpc>
                <a:spcPct val="120000"/>
              </a:lnSpc>
            </a:pPr>
            <a:r>
              <a:rPr lang="en-US" sz="1200" i="1" dirty="0" smtClean="0">
                <a:solidFill>
                  <a:schemeClr val="tx1"/>
                </a:solidFill>
              </a:rPr>
              <a:t>	A380 is too small and unfit, because designed for long range.</a:t>
            </a:r>
          </a:p>
          <a:p>
            <a:pPr marL="180975" indent="-180975" algn="just">
              <a:lnSpc>
                <a:spcPct val="120000"/>
              </a:lnSpc>
              <a:buFont typeface="Arial" pitchFamily="34" charset="0"/>
              <a:buChar char="•"/>
            </a:pPr>
            <a:r>
              <a:rPr lang="en-US" sz="1400" dirty="0" smtClean="0">
                <a:solidFill>
                  <a:srgbClr val="0000FF"/>
                </a:solidFill>
              </a:rPr>
              <a:t>Aircraft</a:t>
            </a:r>
            <a:r>
              <a:rPr lang="en-US" sz="1400" dirty="0" smtClean="0">
                <a:solidFill>
                  <a:schemeClr val="tx1"/>
                </a:solidFill>
              </a:rPr>
              <a:t> </a:t>
            </a:r>
            <a:r>
              <a:rPr lang="en-US" sz="1400" dirty="0" smtClean="0">
                <a:solidFill>
                  <a:srgbClr val="CC0099"/>
                </a:solidFill>
              </a:rPr>
              <a:t>over land</a:t>
            </a:r>
            <a:r>
              <a:rPr lang="en-US" sz="1400" dirty="0" smtClean="0">
                <a:solidFill>
                  <a:schemeClr val="tx1"/>
                </a:solidFill>
              </a:rPr>
              <a:t>, </a:t>
            </a:r>
            <a:r>
              <a:rPr lang="en-US" sz="1400" u="sng" dirty="0" smtClean="0">
                <a:solidFill>
                  <a:schemeClr val="tx1"/>
                </a:solidFill>
              </a:rPr>
              <a:t>if</a:t>
            </a:r>
            <a:r>
              <a:rPr lang="en-US" sz="1400" dirty="0" smtClean="0">
                <a:solidFill>
                  <a:schemeClr val="tx1"/>
                </a:solidFill>
              </a:rPr>
              <a:t> ...</a:t>
            </a:r>
          </a:p>
          <a:p>
            <a:pPr marL="361950" lvl="1" indent="-180975" algn="just">
              <a:lnSpc>
                <a:spcPct val="120000"/>
              </a:lnSpc>
              <a:buFont typeface="Arial" pitchFamily="34" charset="0"/>
              <a:buChar char="•"/>
            </a:pPr>
            <a:r>
              <a:rPr lang="en-US" sz="1400" b="1" dirty="0" smtClean="0">
                <a:solidFill>
                  <a:schemeClr val="tx1"/>
                </a:solidFill>
              </a:rPr>
              <a:t>long range</a:t>
            </a:r>
            <a:r>
              <a:rPr lang="en-US" sz="1400" dirty="0" smtClean="0">
                <a:solidFill>
                  <a:schemeClr val="tx1"/>
                </a:solidFill>
              </a:rPr>
              <a:t>,</a:t>
            </a:r>
          </a:p>
          <a:p>
            <a:pPr marL="361950" lvl="1" indent="-180975" algn="just">
              <a:lnSpc>
                <a:spcPct val="120000"/>
              </a:lnSpc>
              <a:buFont typeface="Arial" pitchFamily="34" charset="0"/>
              <a:buChar char="•"/>
            </a:pPr>
            <a:r>
              <a:rPr lang="en-US" sz="1400" b="1" dirty="0" smtClean="0">
                <a:solidFill>
                  <a:schemeClr val="tx1"/>
                </a:solidFill>
              </a:rPr>
              <a:t>short range</a:t>
            </a:r>
            <a:r>
              <a:rPr lang="en-US" sz="1400" dirty="0" smtClean="0">
                <a:solidFill>
                  <a:schemeClr val="tx1"/>
                </a:solidFill>
              </a:rPr>
              <a:t> and no train available due to </a:t>
            </a:r>
            <a:r>
              <a:rPr lang="en-US" sz="1400" dirty="0" smtClean="0">
                <a:solidFill>
                  <a:srgbClr val="FF9900"/>
                </a:solidFill>
              </a:rPr>
              <a:t>low volume traffic</a:t>
            </a:r>
          </a:p>
          <a:p>
            <a:pPr marL="542925" lvl="2" indent="-180975" algn="just">
              <a:lnSpc>
                <a:spcPct val="120000"/>
              </a:lnSpc>
              <a:buFont typeface="Arial" pitchFamily="34" charset="0"/>
              <a:buChar char="•"/>
            </a:pPr>
            <a:r>
              <a:rPr lang="en-US" sz="1400" dirty="0" smtClean="0">
                <a:solidFill>
                  <a:schemeClr val="tx1"/>
                </a:solidFill>
              </a:rPr>
              <a:t>aircraft need less investment into infrastructure than (high speed) trains.</a:t>
            </a:r>
          </a:p>
          <a:p>
            <a:pPr marL="542925" lvl="2" indent="-180975" algn="just">
              <a:lnSpc>
                <a:spcPct val="120000"/>
              </a:lnSpc>
            </a:pPr>
            <a:r>
              <a:rPr lang="en-US" sz="1400" dirty="0" smtClean="0">
                <a:solidFill>
                  <a:schemeClr val="tx1"/>
                </a:solidFill>
              </a:rPr>
              <a:t>	</a:t>
            </a:r>
            <a:r>
              <a:rPr lang="en-US" sz="1200" i="1" dirty="0" smtClean="0">
                <a:solidFill>
                  <a:schemeClr val="tx1"/>
                </a:solidFill>
              </a:rPr>
              <a:t>Construction costs for high speed trains: 5 M€/km to 70 M€/km (2005, Campos 2009)</a:t>
            </a:r>
          </a:p>
          <a:p>
            <a:pPr marL="542925" lvl="2" indent="-180975" algn="just">
              <a:lnSpc>
                <a:spcPct val="120000"/>
              </a:lnSpc>
              <a:buFont typeface="Arial" pitchFamily="34" charset="0"/>
              <a:buChar char="•"/>
            </a:pPr>
            <a:r>
              <a:rPr lang="en-US" sz="1400" dirty="0" smtClean="0">
                <a:solidFill>
                  <a:schemeClr val="tx1"/>
                </a:solidFill>
              </a:rPr>
              <a:t>alternative: </a:t>
            </a:r>
            <a:r>
              <a:rPr lang="en-US" sz="1400" dirty="0" smtClean="0">
                <a:solidFill>
                  <a:srgbClr val="0000FF"/>
                </a:solidFill>
              </a:rPr>
              <a:t>rail replacement bus service</a:t>
            </a:r>
            <a:endParaRPr lang="en-US" sz="1400" dirty="0" smtClean="0">
              <a:solidFill>
                <a:schemeClr val="tx1"/>
              </a:solidFill>
            </a:endParaRPr>
          </a:p>
          <a:p>
            <a:pPr marL="361950" lvl="1" indent="-180975" algn="just">
              <a:lnSpc>
                <a:spcPct val="120000"/>
              </a:lnSpc>
              <a:buFont typeface="Arial" pitchFamily="34" charset="0"/>
              <a:buChar char="•"/>
            </a:pPr>
            <a:r>
              <a:rPr lang="en-US" sz="1400" dirty="0" smtClean="0">
                <a:solidFill>
                  <a:schemeClr val="tx1"/>
                </a:solidFill>
              </a:rPr>
              <a:t>over </a:t>
            </a:r>
            <a:r>
              <a:rPr lang="en-US" sz="1400" dirty="0" smtClean="0">
                <a:solidFill>
                  <a:srgbClr val="FF9900"/>
                </a:solidFill>
              </a:rPr>
              <a:t>remote areas</a:t>
            </a:r>
            <a:r>
              <a:rPr lang="en-US" sz="1400" dirty="0" smtClean="0">
                <a:solidFill>
                  <a:schemeClr val="tx1"/>
                </a:solidFill>
              </a:rPr>
              <a:t>, if no train is available (mountains, desserts, polar regions).</a:t>
            </a:r>
          </a:p>
        </p:txBody>
      </p:sp>
      <p:sp>
        <p:nvSpPr>
          <p:cNvPr id="5" name="Textfeld 4"/>
          <p:cNvSpPr txBox="1"/>
          <p:nvPr/>
        </p:nvSpPr>
        <p:spPr>
          <a:xfrm>
            <a:off x="533400" y="847725"/>
            <a:ext cx="6493701" cy="584775"/>
          </a:xfrm>
          <a:prstGeom prst="rect">
            <a:avLst/>
          </a:prstGeom>
          <a:noFill/>
        </p:spPr>
        <p:txBody>
          <a:bodyPr wrap="none" rtlCol="0">
            <a:spAutoFit/>
          </a:bodyPr>
          <a:lstStyle/>
          <a:p>
            <a:r>
              <a:rPr lang="de-DE" sz="1600" b="1" dirty="0" smtClean="0">
                <a:solidFill>
                  <a:srgbClr val="FF0000"/>
                </a:solidFill>
              </a:rPr>
              <a:t>Validation of Transport Options – Are We Doing the Right Thing?</a:t>
            </a:r>
          </a:p>
          <a:p>
            <a:endParaRPr lang="de-DE" sz="1600" b="1" dirty="0" smtClean="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144715"/>
            <a:ext cx="8616950" cy="2410916"/>
          </a:xfrm>
          <a:prstGeom prst="rect">
            <a:avLst/>
          </a:prstGeom>
          <a:noFill/>
          <a:ln w="9525">
            <a:noFill/>
            <a:miter lim="800000"/>
            <a:headEnd/>
            <a:tailEnd/>
          </a:ln>
        </p:spPr>
        <p:txBody>
          <a:bodyPr>
            <a:spAutoFit/>
          </a:bodyPr>
          <a:lstStyle/>
          <a:p>
            <a:pPr marL="358775" lvl="2" indent="-358775" algn="ctr">
              <a:lnSpc>
                <a:spcPct val="120000"/>
              </a:lnSpc>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Urban Aviation</a:t>
            </a:r>
          </a:p>
          <a:p>
            <a:pPr marL="358775" lvl="2" indent="-358775" algn="ctr">
              <a:lnSpc>
                <a:spcPct val="120000"/>
              </a:lnSpc>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Short / Medium / Long</a:t>
            </a:r>
          </a:p>
          <a:p>
            <a:pPr marL="358775" lvl="2" indent="-358775" algn="ctr">
              <a:lnSpc>
                <a:spcPct val="120000"/>
              </a:lnSpc>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Range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Urban Aviation</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33400" y="876300"/>
            <a:ext cx="5137945" cy="338554"/>
          </a:xfrm>
          <a:prstGeom prst="rect">
            <a:avLst/>
          </a:prstGeom>
          <a:noFill/>
        </p:spPr>
        <p:txBody>
          <a:bodyPr wrap="none" rtlCol="0">
            <a:spAutoFit/>
          </a:bodyPr>
          <a:lstStyle/>
          <a:p>
            <a:r>
              <a:rPr lang="de-DE" sz="1600" b="1" dirty="0" smtClean="0">
                <a:solidFill>
                  <a:srgbClr val="FF0000"/>
                </a:solidFill>
              </a:rPr>
              <a:t>Airtaxi Is Not the Solution to Save the Environment</a:t>
            </a:r>
            <a:endParaRPr lang="de-DE" sz="1600" b="1" dirty="0" smtClean="0">
              <a:solidFill>
                <a:srgbClr val="0000FF"/>
              </a:solidFill>
            </a:endParaRPr>
          </a:p>
        </p:txBody>
      </p:sp>
      <p:cxnSp>
        <p:nvCxnSpPr>
          <p:cNvPr id="12" name="Gerade Verbindung mit Pfeil 11"/>
          <p:cNvCxnSpPr/>
          <p:nvPr/>
        </p:nvCxnSpPr>
        <p:spPr bwMode="auto">
          <a:xfrm flipH="1">
            <a:off x="1076326" y="6191250"/>
            <a:ext cx="7134224" cy="0"/>
          </a:xfrm>
          <a:prstGeom prst="straightConnector1">
            <a:avLst/>
          </a:prstGeom>
          <a:solidFill>
            <a:srgbClr val="00B8FF"/>
          </a:solidFill>
          <a:ln w="38100" cap="flat" cmpd="sng" algn="ctr">
            <a:solidFill>
              <a:srgbClr val="FF0000"/>
            </a:solidFill>
            <a:prstDash val="solid"/>
            <a:round/>
            <a:headEnd type="none" w="med" len="med"/>
            <a:tailEnd type="arrow"/>
          </a:ln>
          <a:effectLst/>
        </p:spPr>
      </p:cxnSp>
      <p:sp>
        <p:nvSpPr>
          <p:cNvPr id="14" name="Textfeld 13"/>
          <p:cNvSpPr txBox="1"/>
          <p:nvPr/>
        </p:nvSpPr>
        <p:spPr>
          <a:xfrm>
            <a:off x="7019925" y="962025"/>
            <a:ext cx="1962150" cy="276999"/>
          </a:xfrm>
          <a:prstGeom prst="rect">
            <a:avLst/>
          </a:prstGeom>
          <a:noFill/>
        </p:spPr>
        <p:txBody>
          <a:bodyPr wrap="square" rtlCol="0">
            <a:spAutoFit/>
          </a:bodyPr>
          <a:lstStyle/>
          <a:p>
            <a:r>
              <a:rPr lang="de-DE" sz="1200" dirty="0" smtClean="0">
                <a:solidFill>
                  <a:schemeClr val="tx1"/>
                </a:solidFill>
              </a:rPr>
              <a:t>based on Caldwell 2018</a:t>
            </a:r>
          </a:p>
        </p:txBody>
      </p:sp>
      <p:grpSp>
        <p:nvGrpSpPr>
          <p:cNvPr id="2" name="Gruppieren 12"/>
          <p:cNvGrpSpPr/>
          <p:nvPr/>
        </p:nvGrpSpPr>
        <p:grpSpPr>
          <a:xfrm>
            <a:off x="282511" y="1447800"/>
            <a:ext cx="8633174" cy="4652665"/>
            <a:chOff x="282511" y="1552575"/>
            <a:chExt cx="8633174" cy="4652665"/>
          </a:xfrm>
        </p:grpSpPr>
        <p:pic>
          <p:nvPicPr>
            <p:cNvPr id="518147" name="Picture 3"/>
            <p:cNvPicPr>
              <a:picLocks noChangeAspect="1" noChangeArrowheads="1"/>
            </p:cNvPicPr>
            <p:nvPr/>
          </p:nvPicPr>
          <p:blipFill>
            <a:blip r:embed="rId2" cstate="print"/>
            <a:srcRect/>
            <a:stretch>
              <a:fillRect/>
            </a:stretch>
          </p:blipFill>
          <p:spPr bwMode="auto">
            <a:xfrm>
              <a:off x="6905625" y="3452813"/>
              <a:ext cx="1905000" cy="1266825"/>
            </a:xfrm>
            <a:prstGeom prst="rect">
              <a:avLst/>
            </a:prstGeom>
            <a:noFill/>
            <a:ln w="9525">
              <a:noFill/>
              <a:miter lim="800000"/>
              <a:headEnd/>
              <a:tailEnd/>
            </a:ln>
          </p:spPr>
        </p:pic>
        <p:grpSp>
          <p:nvGrpSpPr>
            <p:cNvPr id="3" name="Gruppieren 10"/>
            <p:cNvGrpSpPr/>
            <p:nvPr/>
          </p:nvGrpSpPr>
          <p:grpSpPr>
            <a:xfrm>
              <a:off x="282511" y="1552575"/>
              <a:ext cx="8633174" cy="4652665"/>
              <a:chOff x="282511" y="1552575"/>
              <a:chExt cx="8633174" cy="4652665"/>
            </a:xfrm>
          </p:grpSpPr>
          <p:pic>
            <p:nvPicPr>
              <p:cNvPr id="518146" name="Picture 2"/>
              <p:cNvPicPr>
                <a:picLocks noChangeAspect="1" noChangeArrowheads="1"/>
              </p:cNvPicPr>
              <p:nvPr/>
            </p:nvPicPr>
            <p:blipFill>
              <a:blip r:embed="rId3" cstate="print"/>
              <a:srcRect/>
              <a:stretch>
                <a:fillRect/>
              </a:stretch>
            </p:blipFill>
            <p:spPr bwMode="auto">
              <a:xfrm>
                <a:off x="571499" y="1597948"/>
                <a:ext cx="5984019" cy="4583777"/>
              </a:xfrm>
              <a:prstGeom prst="rect">
                <a:avLst/>
              </a:prstGeom>
              <a:noFill/>
              <a:ln w="9525">
                <a:noFill/>
                <a:miter lim="800000"/>
                <a:headEnd/>
                <a:tailEnd/>
              </a:ln>
            </p:spPr>
          </p:pic>
          <p:sp>
            <p:nvSpPr>
              <p:cNvPr id="8" name="Textfeld 7"/>
              <p:cNvSpPr txBox="1"/>
              <p:nvPr/>
            </p:nvSpPr>
            <p:spPr>
              <a:xfrm>
                <a:off x="7035736" y="5886450"/>
                <a:ext cx="1212191" cy="261610"/>
              </a:xfrm>
              <a:prstGeom prst="rect">
                <a:avLst/>
              </a:prstGeom>
              <a:noFill/>
            </p:spPr>
            <p:txBody>
              <a:bodyPr wrap="none" rtlCol="0">
                <a:spAutoFit/>
              </a:bodyPr>
              <a:lstStyle/>
              <a:p>
                <a:r>
                  <a:rPr lang="de-DE" sz="1100" dirty="0" smtClean="0">
                    <a:solidFill>
                      <a:schemeClr val="tx1"/>
                    </a:solidFill>
                  </a:rPr>
                  <a:t>CO2 = 106 g/km</a:t>
                </a:r>
                <a:endParaRPr lang="en-US" sz="1100" dirty="0">
                  <a:solidFill>
                    <a:schemeClr val="tx1"/>
                  </a:solidFill>
                </a:endParaRPr>
              </a:p>
            </p:txBody>
          </p:sp>
          <p:sp>
            <p:nvSpPr>
              <p:cNvPr id="9" name="Textfeld 8"/>
              <p:cNvSpPr txBox="1"/>
              <p:nvPr/>
            </p:nvSpPr>
            <p:spPr>
              <a:xfrm>
                <a:off x="7035736" y="4772025"/>
                <a:ext cx="1111202" cy="938719"/>
              </a:xfrm>
              <a:prstGeom prst="rect">
                <a:avLst/>
              </a:prstGeom>
              <a:noFill/>
            </p:spPr>
            <p:txBody>
              <a:bodyPr wrap="none" rtlCol="0">
                <a:spAutoFit/>
              </a:bodyPr>
              <a:lstStyle/>
              <a:p>
                <a:r>
                  <a:rPr lang="de-DE" sz="1100" b="1" dirty="0" smtClean="0">
                    <a:solidFill>
                      <a:schemeClr val="tx1"/>
                    </a:solidFill>
                  </a:rPr>
                  <a:t>VW  Golf TDI</a:t>
                </a:r>
                <a:endParaRPr lang="de-DE" sz="1100" dirty="0" smtClean="0">
                  <a:solidFill>
                    <a:schemeClr val="tx1"/>
                  </a:solidFill>
                </a:endParaRPr>
              </a:p>
              <a:p>
                <a:r>
                  <a:rPr lang="de-DE" sz="1100" dirty="0" smtClean="0">
                    <a:solidFill>
                      <a:schemeClr val="tx1"/>
                    </a:solidFill>
                  </a:rPr>
                  <a:t>4.2 l/100 km</a:t>
                </a:r>
              </a:p>
              <a:p>
                <a:r>
                  <a:rPr lang="de-DE" sz="1100" dirty="0" smtClean="0">
                    <a:solidFill>
                      <a:schemeClr val="tx1"/>
                    </a:solidFill>
                  </a:rPr>
                  <a:t>1440 kg</a:t>
                </a:r>
              </a:p>
              <a:p>
                <a:r>
                  <a:rPr lang="de-DE" sz="1100" dirty="0" smtClean="0">
                    <a:solidFill>
                      <a:schemeClr val="tx1"/>
                    </a:solidFill>
                  </a:rPr>
                  <a:t>118 kW</a:t>
                </a:r>
              </a:p>
              <a:p>
                <a:r>
                  <a:rPr lang="de-DE" sz="1100" b="1" dirty="0" smtClean="0">
                    <a:solidFill>
                      <a:schemeClr val="tx1"/>
                    </a:solidFill>
                  </a:rPr>
                  <a:t>= 0.082 kW/kg</a:t>
                </a:r>
              </a:p>
            </p:txBody>
          </p:sp>
          <p:sp>
            <p:nvSpPr>
              <p:cNvPr id="10" name="Textfeld 9"/>
              <p:cNvSpPr txBox="1"/>
              <p:nvPr/>
            </p:nvSpPr>
            <p:spPr>
              <a:xfrm>
                <a:off x="1085850" y="5486400"/>
                <a:ext cx="4152900" cy="261610"/>
              </a:xfrm>
              <a:prstGeom prst="rect">
                <a:avLst/>
              </a:prstGeom>
              <a:solidFill>
                <a:schemeClr val="bg1"/>
              </a:solidFill>
            </p:spPr>
            <p:txBody>
              <a:bodyPr wrap="square" rtlCol="0">
                <a:spAutoFit/>
              </a:bodyPr>
              <a:lstStyle/>
              <a:p>
                <a:r>
                  <a:rPr lang="de-DE" sz="1100" b="1" dirty="0" smtClean="0">
                    <a:solidFill>
                      <a:schemeClr val="tx1"/>
                    </a:solidFill>
                  </a:rPr>
                  <a:t>= 0.29 kW/kg                                                = 0.33 kW/kg</a:t>
                </a:r>
                <a:endParaRPr lang="en-US" sz="1100" b="1" dirty="0">
                  <a:solidFill>
                    <a:schemeClr val="tx1"/>
                  </a:solidFill>
                </a:endParaRPr>
              </a:p>
            </p:txBody>
          </p:sp>
          <p:sp>
            <p:nvSpPr>
              <p:cNvPr id="13" name="Textfeld 12"/>
              <p:cNvSpPr txBox="1"/>
              <p:nvPr/>
            </p:nvSpPr>
            <p:spPr>
              <a:xfrm>
                <a:off x="282511" y="5743575"/>
                <a:ext cx="920445" cy="461665"/>
              </a:xfrm>
              <a:prstGeom prst="rect">
                <a:avLst/>
              </a:prstGeom>
              <a:noFill/>
            </p:spPr>
            <p:txBody>
              <a:bodyPr wrap="none" rtlCol="0">
                <a:spAutoFit/>
              </a:bodyPr>
              <a:lstStyle/>
              <a:p>
                <a:r>
                  <a:rPr lang="de-DE" b="1" dirty="0" smtClean="0">
                    <a:solidFill>
                      <a:srgbClr val="FF0000"/>
                    </a:solidFill>
                  </a:rPr>
                  <a:t>CO2:</a:t>
                </a:r>
                <a:endParaRPr lang="en-US" b="1" dirty="0">
                  <a:solidFill>
                    <a:srgbClr val="FF0000"/>
                  </a:solidFill>
                </a:endParaRPr>
              </a:p>
            </p:txBody>
          </p:sp>
          <p:sp>
            <p:nvSpPr>
              <p:cNvPr id="15" name="Textfeld 14"/>
              <p:cNvSpPr txBox="1"/>
              <p:nvPr/>
            </p:nvSpPr>
            <p:spPr>
              <a:xfrm>
                <a:off x="6759511" y="1552575"/>
                <a:ext cx="1992853" cy="730393"/>
              </a:xfrm>
              <a:prstGeom prst="rect">
                <a:avLst/>
              </a:prstGeom>
              <a:noFill/>
            </p:spPr>
            <p:txBody>
              <a:bodyPr wrap="none" rtlCol="0">
                <a:spAutoFit/>
              </a:bodyPr>
              <a:lstStyle/>
              <a:p>
                <a:pPr>
                  <a:lnSpc>
                    <a:spcPct val="150000"/>
                  </a:lnSpc>
                </a:pPr>
                <a:r>
                  <a:rPr lang="de-DE" sz="1800" dirty="0" smtClean="0">
                    <a:solidFill>
                      <a:schemeClr val="tx1"/>
                    </a:solidFill>
                  </a:rPr>
                  <a:t>Aircraft (Ryanair):</a:t>
                </a:r>
              </a:p>
              <a:p>
                <a:pPr>
                  <a:lnSpc>
                    <a:spcPct val="150000"/>
                  </a:lnSpc>
                </a:pPr>
                <a:r>
                  <a:rPr lang="de-DE" sz="1100" b="1" dirty="0" smtClean="0">
                    <a:solidFill>
                      <a:srgbClr val="FF0000"/>
                    </a:solidFill>
                  </a:rPr>
                  <a:t>CO2</a:t>
                </a:r>
                <a:r>
                  <a:rPr lang="de-DE" sz="1100" dirty="0" smtClean="0">
                    <a:solidFill>
                      <a:schemeClr val="tx1"/>
                    </a:solidFill>
                  </a:rPr>
                  <a:t> = 69 g/km/person</a:t>
                </a:r>
                <a:endParaRPr lang="en-US" sz="1100" dirty="0">
                  <a:solidFill>
                    <a:schemeClr val="tx1"/>
                  </a:solidFill>
                </a:endParaRPr>
              </a:p>
            </p:txBody>
          </p:sp>
          <p:sp>
            <p:nvSpPr>
              <p:cNvPr id="16" name="Textfeld 15"/>
              <p:cNvSpPr txBox="1"/>
              <p:nvPr/>
            </p:nvSpPr>
            <p:spPr>
              <a:xfrm>
                <a:off x="6778561" y="2714625"/>
                <a:ext cx="2137124" cy="307777"/>
              </a:xfrm>
              <a:prstGeom prst="rect">
                <a:avLst/>
              </a:prstGeom>
              <a:noFill/>
            </p:spPr>
            <p:txBody>
              <a:bodyPr wrap="none" rtlCol="0">
                <a:spAutoFit/>
              </a:bodyPr>
              <a:lstStyle/>
              <a:p>
                <a:r>
                  <a:rPr lang="de-DE" sz="1400" b="1" dirty="0" smtClean="0">
                    <a:solidFill>
                      <a:srgbClr val="CC0099"/>
                    </a:solidFill>
                  </a:rPr>
                  <a:t>1 kg fuel = 3.15 kg CO2</a:t>
                </a:r>
                <a:endParaRPr lang="en-US" sz="1400" b="1" dirty="0">
                  <a:solidFill>
                    <a:srgbClr val="CC0099"/>
                  </a:solidFill>
                </a:endParaRPr>
              </a:p>
            </p:txBody>
          </p:sp>
        </p:gr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6" name="Picture 2"/>
          <p:cNvPicPr>
            <a:picLocks noChangeAspect="1" noChangeArrowheads="1"/>
          </p:cNvPicPr>
          <p:nvPr/>
        </p:nvPicPr>
        <p:blipFill>
          <a:blip r:embed="rId2" cstate="print"/>
          <a:srcRect/>
          <a:stretch>
            <a:fillRect/>
          </a:stretch>
        </p:blipFill>
        <p:spPr bwMode="auto">
          <a:xfrm>
            <a:off x="557213" y="1400175"/>
            <a:ext cx="6942137" cy="1657350"/>
          </a:xfrm>
          <a:prstGeom prst="rect">
            <a:avLst/>
          </a:prstGeom>
          <a:noFill/>
          <a:ln w="9525">
            <a:noFill/>
            <a:miter lim="800000"/>
            <a:headEnd/>
            <a:tailEnd/>
          </a:ln>
        </p:spPr>
      </p:pic>
      <p:pic>
        <p:nvPicPr>
          <p:cNvPr id="687108" name="Picture 4"/>
          <p:cNvPicPr>
            <a:picLocks noChangeAspect="1" noChangeArrowheads="1"/>
          </p:cNvPicPr>
          <p:nvPr/>
        </p:nvPicPr>
        <p:blipFill>
          <a:blip r:embed="rId3" cstate="print"/>
          <a:srcRect/>
          <a:stretch>
            <a:fillRect/>
          </a:stretch>
        </p:blipFill>
        <p:spPr bwMode="auto">
          <a:xfrm>
            <a:off x="666750" y="3041998"/>
            <a:ext cx="7639050" cy="2725390"/>
          </a:xfrm>
          <a:prstGeom prst="rect">
            <a:avLst/>
          </a:prstGeom>
          <a:noFill/>
          <a:ln w="9525">
            <a:noFill/>
            <a:miter lim="800000"/>
            <a:headEnd/>
            <a:tailEnd/>
          </a:ln>
        </p:spPr>
      </p:pic>
      <p:sp>
        <p:nvSpPr>
          <p:cNvPr id="5" name="Textfeld 4"/>
          <p:cNvSpPr txBox="1"/>
          <p:nvPr/>
        </p:nvSpPr>
        <p:spPr>
          <a:xfrm>
            <a:off x="571500" y="876300"/>
            <a:ext cx="6017160" cy="338554"/>
          </a:xfrm>
          <a:prstGeom prst="rect">
            <a:avLst/>
          </a:prstGeom>
          <a:noFill/>
        </p:spPr>
        <p:txBody>
          <a:bodyPr wrap="none" rtlCol="0">
            <a:spAutoFit/>
          </a:bodyPr>
          <a:lstStyle/>
          <a:p>
            <a:r>
              <a:rPr lang="de-DE" sz="1600" b="1" dirty="0" smtClean="0">
                <a:solidFill>
                  <a:srgbClr val="FF0000"/>
                </a:solidFill>
              </a:rPr>
              <a:t>Airtaxi: 200 $ for 24 km (7 €/km) – Taxi Hamburg: 1,80 €/km</a:t>
            </a:r>
            <a:endParaRPr lang="de-DE" sz="1600" b="1" dirty="0" smtClean="0">
              <a:solidFill>
                <a:srgbClr val="0000FF"/>
              </a:solidFill>
            </a:endParaRPr>
          </a:p>
        </p:txBody>
      </p:sp>
      <p:sp>
        <p:nvSpPr>
          <p:cNvPr id="6" name="Textfeld 5"/>
          <p:cNvSpPr txBox="1"/>
          <p:nvPr/>
        </p:nvSpPr>
        <p:spPr>
          <a:xfrm>
            <a:off x="600075" y="5800725"/>
            <a:ext cx="6125395" cy="338554"/>
          </a:xfrm>
          <a:prstGeom prst="rect">
            <a:avLst/>
          </a:prstGeom>
          <a:noFill/>
        </p:spPr>
        <p:txBody>
          <a:bodyPr wrap="none" rtlCol="0">
            <a:spAutoFit/>
          </a:bodyPr>
          <a:lstStyle/>
          <a:p>
            <a:r>
              <a:rPr lang="de-DE" sz="1600" b="1" dirty="0" smtClean="0">
                <a:solidFill>
                  <a:srgbClr val="FF0000"/>
                </a:solidFill>
              </a:rPr>
              <a:t>It won't get cheaper if batteries and electric motors are used!</a:t>
            </a:r>
            <a:endParaRPr lang="de-DE" sz="1600" b="1" dirty="0" smtClean="0">
              <a:solidFill>
                <a:srgbClr val="0000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p:cNvGrpSpPr/>
          <p:nvPr/>
        </p:nvGrpSpPr>
        <p:grpSpPr>
          <a:xfrm>
            <a:off x="3590925" y="1074952"/>
            <a:ext cx="5534025" cy="5220071"/>
            <a:chOff x="3590925" y="1074952"/>
            <a:chExt cx="5534025" cy="5220071"/>
          </a:xfrm>
        </p:grpSpPr>
        <p:pic>
          <p:nvPicPr>
            <p:cNvPr id="517122" name="Picture 2"/>
            <p:cNvPicPr>
              <a:picLocks noChangeAspect="1" noChangeArrowheads="1"/>
            </p:cNvPicPr>
            <p:nvPr/>
          </p:nvPicPr>
          <p:blipFill>
            <a:blip r:embed="rId2" cstate="print"/>
            <a:srcRect/>
            <a:stretch>
              <a:fillRect/>
            </a:stretch>
          </p:blipFill>
          <p:spPr bwMode="auto">
            <a:xfrm>
              <a:off x="3590925" y="1074952"/>
              <a:ext cx="5534025" cy="5220071"/>
            </a:xfrm>
            <a:prstGeom prst="rect">
              <a:avLst/>
            </a:prstGeom>
            <a:noFill/>
            <a:ln w="9525">
              <a:noFill/>
              <a:miter lim="800000"/>
              <a:headEnd/>
              <a:tailEnd/>
            </a:ln>
          </p:spPr>
        </p:pic>
        <p:sp>
          <p:nvSpPr>
            <p:cNvPr id="14" name="Rechteck 13"/>
            <p:cNvSpPr/>
            <p:nvPr/>
          </p:nvSpPr>
          <p:spPr bwMode="auto">
            <a:xfrm>
              <a:off x="7858125" y="2819400"/>
              <a:ext cx="885825" cy="3905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sp>
        <p:nvSpPr>
          <p:cNvPr id="8" name="Textfeld 7"/>
          <p:cNvSpPr txBox="1"/>
          <p:nvPr/>
        </p:nvSpPr>
        <p:spPr>
          <a:xfrm>
            <a:off x="7762875" y="5953125"/>
            <a:ext cx="1200150" cy="276999"/>
          </a:xfrm>
          <a:prstGeom prst="rect">
            <a:avLst/>
          </a:prstGeom>
          <a:noFill/>
        </p:spPr>
        <p:txBody>
          <a:bodyPr wrap="square" rtlCol="0">
            <a:spAutoFit/>
          </a:bodyPr>
          <a:lstStyle/>
          <a:p>
            <a:r>
              <a:rPr lang="de-DE" sz="1200" dirty="0" smtClean="0">
                <a:solidFill>
                  <a:schemeClr val="tx1"/>
                </a:solidFill>
              </a:rPr>
              <a:t>Caldwell 2018</a:t>
            </a:r>
          </a:p>
        </p:txBody>
      </p:sp>
      <p:sp>
        <p:nvSpPr>
          <p:cNvPr id="9" name="Textfeld 8"/>
          <p:cNvSpPr txBox="1"/>
          <p:nvPr/>
        </p:nvSpPr>
        <p:spPr>
          <a:xfrm>
            <a:off x="552450" y="876300"/>
            <a:ext cx="4980722" cy="338554"/>
          </a:xfrm>
          <a:prstGeom prst="rect">
            <a:avLst/>
          </a:prstGeom>
          <a:noFill/>
        </p:spPr>
        <p:txBody>
          <a:bodyPr wrap="none" rtlCol="0">
            <a:spAutoFit/>
          </a:bodyPr>
          <a:lstStyle/>
          <a:p>
            <a:r>
              <a:rPr lang="de-DE" sz="1600" b="1" dirty="0" smtClean="0">
                <a:solidFill>
                  <a:srgbClr val="FF0000"/>
                </a:solidFill>
              </a:rPr>
              <a:t>Airtaxi for the Elite – Not for Mass Transportation</a:t>
            </a:r>
            <a:endParaRPr lang="de-DE" sz="1600" b="1" dirty="0" smtClean="0">
              <a:solidFill>
                <a:srgbClr val="0000FF"/>
              </a:solidFill>
            </a:endParaRPr>
          </a:p>
        </p:txBody>
      </p:sp>
      <p:pic>
        <p:nvPicPr>
          <p:cNvPr id="517123" name="Picture 3"/>
          <p:cNvPicPr>
            <a:picLocks noChangeAspect="1" noChangeArrowheads="1"/>
          </p:cNvPicPr>
          <p:nvPr/>
        </p:nvPicPr>
        <p:blipFill>
          <a:blip r:embed="rId3" cstate="print"/>
          <a:srcRect/>
          <a:stretch>
            <a:fillRect/>
          </a:stretch>
        </p:blipFill>
        <p:spPr bwMode="auto">
          <a:xfrm>
            <a:off x="285750" y="1690671"/>
            <a:ext cx="2733675" cy="1452547"/>
          </a:xfrm>
          <a:prstGeom prst="rect">
            <a:avLst/>
          </a:prstGeom>
          <a:noFill/>
          <a:ln w="9525">
            <a:noFill/>
            <a:miter lim="800000"/>
            <a:headEnd/>
            <a:tailEnd/>
          </a:ln>
        </p:spPr>
      </p:pic>
      <p:sp>
        <p:nvSpPr>
          <p:cNvPr id="10" name="Textfeld 9"/>
          <p:cNvSpPr txBox="1"/>
          <p:nvPr/>
        </p:nvSpPr>
        <p:spPr>
          <a:xfrm>
            <a:off x="200024" y="3114675"/>
            <a:ext cx="3381376" cy="535531"/>
          </a:xfrm>
          <a:prstGeom prst="rect">
            <a:avLst/>
          </a:prstGeom>
          <a:noFill/>
        </p:spPr>
        <p:txBody>
          <a:bodyPr wrap="square" rtlCol="0">
            <a:spAutoFit/>
          </a:bodyPr>
          <a:lstStyle/>
          <a:p>
            <a:pPr>
              <a:lnSpc>
                <a:spcPct val="120000"/>
              </a:lnSpc>
            </a:pPr>
            <a:r>
              <a:rPr lang="de-DE" sz="1200" dirty="0" smtClean="0">
                <a:solidFill>
                  <a:schemeClr val="tx1"/>
                </a:solidFill>
              </a:rPr>
              <a:t>City Airbus, 4 Passengers, max: </a:t>
            </a:r>
            <a:r>
              <a:rPr lang="de-DE" sz="1200" b="1" dirty="0" smtClean="0">
                <a:solidFill>
                  <a:srgbClr val="FF0000"/>
                </a:solidFill>
              </a:rPr>
              <a:t>15 min.</a:t>
            </a:r>
          </a:p>
          <a:p>
            <a:pPr>
              <a:lnSpc>
                <a:spcPct val="120000"/>
              </a:lnSpc>
            </a:pPr>
            <a:r>
              <a:rPr lang="de-DE" sz="1200" b="1" dirty="0" smtClean="0">
                <a:solidFill>
                  <a:srgbClr val="FF0000"/>
                </a:solidFill>
              </a:rPr>
              <a:t>Airtaxi: Not a technical solution!</a:t>
            </a:r>
          </a:p>
        </p:txBody>
      </p:sp>
      <p:pic>
        <p:nvPicPr>
          <p:cNvPr id="517124" name="Picture 4"/>
          <p:cNvPicPr>
            <a:picLocks noChangeAspect="1" noChangeArrowheads="1"/>
          </p:cNvPicPr>
          <p:nvPr/>
        </p:nvPicPr>
        <p:blipFill>
          <a:blip r:embed="rId4" cstate="print"/>
          <a:srcRect/>
          <a:stretch>
            <a:fillRect/>
          </a:stretch>
        </p:blipFill>
        <p:spPr bwMode="auto">
          <a:xfrm>
            <a:off x="295275" y="3659786"/>
            <a:ext cx="2176463" cy="2074264"/>
          </a:xfrm>
          <a:prstGeom prst="rect">
            <a:avLst/>
          </a:prstGeom>
          <a:noFill/>
          <a:ln w="9525">
            <a:noFill/>
            <a:miter lim="800000"/>
            <a:headEnd/>
            <a:tailEnd/>
          </a:ln>
        </p:spPr>
      </p:pic>
      <p:sp>
        <p:nvSpPr>
          <p:cNvPr id="13" name="Textfeld 12"/>
          <p:cNvSpPr txBox="1"/>
          <p:nvPr/>
        </p:nvSpPr>
        <p:spPr>
          <a:xfrm>
            <a:off x="2428875" y="5581650"/>
            <a:ext cx="893193" cy="215444"/>
          </a:xfrm>
          <a:prstGeom prst="rect">
            <a:avLst/>
          </a:prstGeom>
          <a:noFill/>
        </p:spPr>
        <p:txBody>
          <a:bodyPr wrap="none" rtlCol="0">
            <a:spAutoFit/>
          </a:bodyPr>
          <a:lstStyle/>
          <a:p>
            <a:r>
              <a:rPr lang="de-DE" sz="800" dirty="0" smtClean="0">
                <a:solidFill>
                  <a:schemeClr val="tx1"/>
                </a:solidFill>
              </a:rPr>
              <a:t>Max Pixel, CC0</a:t>
            </a:r>
          </a:p>
        </p:txBody>
      </p:sp>
      <p:sp>
        <p:nvSpPr>
          <p:cNvPr id="11" name="Textfeld 10"/>
          <p:cNvSpPr txBox="1"/>
          <p:nvPr/>
        </p:nvSpPr>
        <p:spPr>
          <a:xfrm>
            <a:off x="200025" y="5715000"/>
            <a:ext cx="2031582" cy="276999"/>
          </a:xfrm>
          <a:prstGeom prst="rect">
            <a:avLst/>
          </a:prstGeom>
          <a:noFill/>
        </p:spPr>
        <p:txBody>
          <a:bodyPr wrap="none" rtlCol="0">
            <a:spAutoFit/>
          </a:bodyPr>
          <a:lstStyle/>
          <a:p>
            <a:r>
              <a:rPr lang="de-DE" sz="1200" dirty="0" smtClean="0">
                <a:solidFill>
                  <a:schemeClr val="tx1"/>
                </a:solidFill>
              </a:rPr>
              <a:t>Waiting for the City Airbus?</a:t>
            </a:r>
            <a:endParaRPr lang="en-US" sz="1200" dirty="0">
              <a:solidFill>
                <a:schemeClr val="tx1"/>
              </a:solidFill>
            </a:endParaRPr>
          </a:p>
        </p:txBody>
      </p:sp>
      <p:sp>
        <p:nvSpPr>
          <p:cNvPr id="12" name="Textfeld 11"/>
          <p:cNvSpPr txBox="1"/>
          <p:nvPr/>
        </p:nvSpPr>
        <p:spPr>
          <a:xfrm>
            <a:off x="200025" y="5915025"/>
            <a:ext cx="3531736" cy="276999"/>
          </a:xfrm>
          <a:prstGeom prst="rect">
            <a:avLst/>
          </a:prstGeom>
          <a:noFill/>
        </p:spPr>
        <p:txBody>
          <a:bodyPr wrap="none" rtlCol="0">
            <a:spAutoFit/>
          </a:bodyPr>
          <a:lstStyle/>
          <a:p>
            <a:r>
              <a:rPr lang="de-DE" sz="1200" b="1" dirty="0" smtClean="0">
                <a:solidFill>
                  <a:srgbClr val="FF0000"/>
                </a:solidFill>
              </a:rPr>
              <a:t>Airtaxi: No solution to solve a traffic problem!</a:t>
            </a:r>
            <a:endParaRPr lang="en-US" sz="1200" b="1"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Short Range</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533400" y="869951"/>
            <a:ext cx="8081963" cy="326922"/>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noProof="1" smtClean="0">
                <a:solidFill>
                  <a:srgbClr val="FF0000"/>
                </a:solidFill>
              </a:rPr>
              <a:t>For Short Range We Take the Train!</a:t>
            </a:r>
            <a:endParaRPr lang="en-US" sz="1600" b="1" noProof="1">
              <a:solidFill>
                <a:srgbClr val="FF0000"/>
              </a:solidFill>
            </a:endParaRPr>
          </a:p>
        </p:txBody>
      </p:sp>
      <p:grpSp>
        <p:nvGrpSpPr>
          <p:cNvPr id="2" name="Gruppieren 17"/>
          <p:cNvGrpSpPr/>
          <p:nvPr/>
        </p:nvGrpSpPr>
        <p:grpSpPr>
          <a:xfrm>
            <a:off x="608552" y="1571982"/>
            <a:ext cx="4725448" cy="3532193"/>
            <a:chOff x="608552" y="1533882"/>
            <a:chExt cx="4725448" cy="3532193"/>
          </a:xfrm>
        </p:grpSpPr>
        <p:pic>
          <p:nvPicPr>
            <p:cNvPr id="3" name="Grafik 2" descr="WarningMarkerRemovedAircraftTappedcroped.jpg"/>
            <p:cNvPicPr>
              <a:picLocks noChangeAspect="1"/>
            </p:cNvPicPr>
            <p:nvPr/>
          </p:nvPicPr>
          <p:blipFill>
            <a:blip r:embed="rId2" cstate="print"/>
            <a:stretch>
              <a:fillRect/>
            </a:stretch>
          </p:blipFill>
          <p:spPr>
            <a:xfrm>
              <a:off x="609600" y="1533882"/>
              <a:ext cx="4724400" cy="3532193"/>
            </a:xfrm>
            <a:prstGeom prst="rect">
              <a:avLst/>
            </a:prstGeom>
          </p:spPr>
        </p:pic>
        <p:grpSp>
          <p:nvGrpSpPr>
            <p:cNvPr id="5" name="Gruppieren 16"/>
            <p:cNvGrpSpPr/>
            <p:nvPr/>
          </p:nvGrpSpPr>
          <p:grpSpPr>
            <a:xfrm>
              <a:off x="608552" y="3508341"/>
              <a:ext cx="4713995" cy="1014051"/>
              <a:chOff x="608552" y="3508341"/>
              <a:chExt cx="4713995" cy="1014051"/>
            </a:xfrm>
          </p:grpSpPr>
          <p:sp>
            <p:nvSpPr>
              <p:cNvPr id="4" name="Rechteck 3"/>
              <p:cNvSpPr/>
              <p:nvPr/>
            </p:nvSpPr>
            <p:spPr bwMode="auto">
              <a:xfrm>
                <a:off x="608552" y="3508341"/>
                <a:ext cx="4713995" cy="238125"/>
              </a:xfrm>
              <a:prstGeom prst="rect">
                <a:avLst/>
              </a:prstGeom>
              <a:solidFill>
                <a:schemeClr val="bg1">
                  <a:lumMod val="65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7" name="Rechteck 6"/>
              <p:cNvSpPr/>
              <p:nvPr/>
            </p:nvSpPr>
            <p:spPr bwMode="auto">
              <a:xfrm>
                <a:off x="1114425" y="3705225"/>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8" name="Rechteck 7"/>
              <p:cNvSpPr/>
              <p:nvPr/>
            </p:nvSpPr>
            <p:spPr bwMode="auto">
              <a:xfrm>
                <a:off x="1600200" y="3686175"/>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9" name="Rechteck 8"/>
              <p:cNvSpPr/>
              <p:nvPr/>
            </p:nvSpPr>
            <p:spPr bwMode="auto">
              <a:xfrm>
                <a:off x="2090214" y="3671364"/>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0" name="Rechteck 9"/>
              <p:cNvSpPr/>
              <p:nvPr/>
            </p:nvSpPr>
            <p:spPr bwMode="auto">
              <a:xfrm>
                <a:off x="2580228" y="3656553"/>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1" name="Rechteck 10"/>
              <p:cNvSpPr/>
              <p:nvPr/>
            </p:nvSpPr>
            <p:spPr bwMode="auto">
              <a:xfrm>
                <a:off x="3070242" y="3641742"/>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2" name="Rechteck 11"/>
              <p:cNvSpPr/>
              <p:nvPr/>
            </p:nvSpPr>
            <p:spPr bwMode="auto">
              <a:xfrm>
                <a:off x="3560256" y="3621645"/>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3" name="Rechteck 12"/>
              <p:cNvSpPr/>
              <p:nvPr/>
            </p:nvSpPr>
            <p:spPr bwMode="auto">
              <a:xfrm>
                <a:off x="4050270" y="3606834"/>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4" name="Rechteck 13"/>
              <p:cNvSpPr/>
              <p:nvPr/>
            </p:nvSpPr>
            <p:spPr bwMode="auto">
              <a:xfrm>
                <a:off x="4540284" y="3592023"/>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5" name="Rechteck 14"/>
              <p:cNvSpPr/>
              <p:nvPr/>
            </p:nvSpPr>
            <p:spPr bwMode="auto">
              <a:xfrm>
                <a:off x="5030298" y="3577212"/>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6" name="Rechteck 15"/>
              <p:cNvSpPr/>
              <p:nvPr/>
            </p:nvSpPr>
            <p:spPr bwMode="auto">
              <a:xfrm>
                <a:off x="630522" y="3712767"/>
                <a:ext cx="142875" cy="809625"/>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grpSp>
      <p:pic>
        <p:nvPicPr>
          <p:cNvPr id="427012" name="Picture 4"/>
          <p:cNvPicPr>
            <a:picLocks noChangeAspect="1" noChangeArrowheads="1"/>
          </p:cNvPicPr>
          <p:nvPr/>
        </p:nvPicPr>
        <p:blipFill>
          <a:blip r:embed="rId3" cstate="print"/>
          <a:srcRect/>
          <a:stretch>
            <a:fillRect/>
          </a:stretch>
        </p:blipFill>
        <p:spPr bwMode="auto">
          <a:xfrm>
            <a:off x="5448300" y="1571982"/>
            <a:ext cx="3342790" cy="1837968"/>
          </a:xfrm>
          <a:prstGeom prst="rect">
            <a:avLst/>
          </a:prstGeom>
          <a:noFill/>
          <a:ln w="9525">
            <a:noFill/>
            <a:miter lim="800000"/>
            <a:headEnd/>
            <a:tailEnd/>
          </a:ln>
        </p:spPr>
      </p:pic>
      <p:pic>
        <p:nvPicPr>
          <p:cNvPr id="427013" name="Picture 5"/>
          <p:cNvPicPr>
            <a:picLocks noChangeAspect="1" noChangeArrowheads="1"/>
          </p:cNvPicPr>
          <p:nvPr/>
        </p:nvPicPr>
        <p:blipFill>
          <a:blip r:embed="rId4" cstate="print"/>
          <a:srcRect/>
          <a:stretch>
            <a:fillRect/>
          </a:stretch>
        </p:blipFill>
        <p:spPr bwMode="auto">
          <a:xfrm>
            <a:off x="5448299" y="3506597"/>
            <a:ext cx="3343275" cy="1597578"/>
          </a:xfrm>
          <a:prstGeom prst="rect">
            <a:avLst/>
          </a:prstGeom>
          <a:noFill/>
          <a:ln w="9525">
            <a:noFill/>
            <a:miter lim="800000"/>
            <a:headEnd/>
            <a:tailEnd/>
          </a:ln>
        </p:spPr>
      </p:pic>
      <p:sp>
        <p:nvSpPr>
          <p:cNvPr id="24" name="Textfeld 23"/>
          <p:cNvSpPr txBox="1"/>
          <p:nvPr/>
        </p:nvSpPr>
        <p:spPr>
          <a:xfrm>
            <a:off x="588434" y="4602692"/>
            <a:ext cx="4831291" cy="523220"/>
          </a:xfrm>
          <a:prstGeom prst="rect">
            <a:avLst/>
          </a:prstGeom>
          <a:noFill/>
        </p:spPr>
        <p:txBody>
          <a:bodyPr wrap="square" rtlCol="0">
            <a:spAutoFit/>
          </a:bodyPr>
          <a:lstStyle/>
          <a:p>
            <a:pPr algn="just"/>
            <a:r>
              <a:rPr lang="de-DE" sz="1400" b="1" dirty="0" smtClean="0">
                <a:solidFill>
                  <a:schemeClr val="tx1"/>
                </a:solidFill>
              </a:rPr>
              <a:t>Put the aircraft on tracks!</a:t>
            </a:r>
          </a:p>
          <a:p>
            <a:pPr algn="just"/>
            <a:r>
              <a:rPr lang="de-DE" sz="1400" b="1" dirty="0" smtClean="0">
                <a:solidFill>
                  <a:schemeClr val="tx1"/>
                </a:solidFill>
              </a:rPr>
              <a:t>This replaces the Induced Drag, </a:t>
            </a:r>
            <a:r>
              <a:rPr lang="de-DE" sz="1400" b="1" i="1" dirty="0" smtClean="0">
                <a:solidFill>
                  <a:schemeClr val="tx1"/>
                </a:solidFill>
              </a:rPr>
              <a:t>D</a:t>
            </a:r>
            <a:r>
              <a:rPr lang="de-DE" sz="1400" b="1" i="1" baseline="-25000" dirty="0" smtClean="0">
                <a:solidFill>
                  <a:schemeClr val="tx1"/>
                </a:solidFill>
              </a:rPr>
              <a:t>i</a:t>
            </a:r>
            <a:r>
              <a:rPr lang="de-DE" sz="1400" b="1" dirty="0" smtClean="0">
                <a:solidFill>
                  <a:schemeClr val="tx1"/>
                </a:solidFill>
              </a:rPr>
              <a:t> by Rolling Friction</a:t>
            </a:r>
            <a:endParaRPr lang="en-US" sz="1400" b="1" dirty="0" smtClean="0">
              <a:solidFill>
                <a:schemeClr val="tx1"/>
              </a:solidFill>
            </a:endParaRPr>
          </a:p>
        </p:txBody>
      </p:sp>
      <p:sp>
        <p:nvSpPr>
          <p:cNvPr id="26" name="Textfeld 25"/>
          <p:cNvSpPr txBox="1"/>
          <p:nvPr/>
        </p:nvSpPr>
        <p:spPr>
          <a:xfrm>
            <a:off x="588434" y="5191125"/>
            <a:ext cx="8104398" cy="1126462"/>
          </a:xfrm>
          <a:prstGeom prst="rect">
            <a:avLst/>
          </a:prstGeom>
          <a:noFill/>
        </p:spPr>
        <p:txBody>
          <a:bodyPr wrap="none" rtlCol="0">
            <a:spAutoFit/>
          </a:bodyPr>
          <a:lstStyle/>
          <a:p>
            <a:pPr>
              <a:lnSpc>
                <a:spcPct val="120000"/>
              </a:lnSpc>
              <a:buFont typeface="Arial" pitchFamily="34" charset="0"/>
              <a:buChar char="•"/>
            </a:pPr>
            <a:r>
              <a:rPr lang="de-DE" sz="1400" dirty="0" smtClean="0">
                <a:solidFill>
                  <a:schemeClr val="tx1"/>
                </a:solidFill>
              </a:rPr>
              <a:t> </a:t>
            </a:r>
            <a:r>
              <a:rPr lang="de-DE" sz="1400" u="sng" dirty="0" smtClean="0">
                <a:solidFill>
                  <a:schemeClr val="tx1"/>
                </a:solidFill>
              </a:rPr>
              <a:t>Aircraft</a:t>
            </a:r>
            <a:r>
              <a:rPr lang="de-DE" sz="1400" dirty="0" smtClean="0">
                <a:solidFill>
                  <a:schemeClr val="tx1"/>
                </a:solidFill>
              </a:rPr>
              <a:t>: </a:t>
            </a:r>
            <a:r>
              <a:rPr lang="de-DE" sz="1400" i="1" dirty="0" smtClean="0">
                <a:solidFill>
                  <a:schemeClr val="tx1"/>
                </a:solidFill>
              </a:rPr>
              <a:t>Induced drag</a:t>
            </a:r>
            <a:r>
              <a:rPr lang="de-DE" sz="1400" dirty="0" smtClean="0">
                <a:solidFill>
                  <a:schemeClr val="tx1"/>
                </a:solidFill>
              </a:rPr>
              <a:t> is drag due to Lift = Weight. </a:t>
            </a:r>
            <a:r>
              <a:rPr lang="de-DE" sz="1400" u="sng" dirty="0" smtClean="0">
                <a:solidFill>
                  <a:schemeClr val="tx1"/>
                </a:solidFill>
              </a:rPr>
              <a:t>Train</a:t>
            </a:r>
            <a:r>
              <a:rPr lang="de-DE" sz="1400" dirty="0" smtClean="0">
                <a:solidFill>
                  <a:schemeClr val="tx1"/>
                </a:solidFill>
              </a:rPr>
              <a:t>: </a:t>
            </a:r>
            <a:r>
              <a:rPr lang="de-DE" sz="1400" i="1" dirty="0" smtClean="0">
                <a:solidFill>
                  <a:schemeClr val="tx1"/>
                </a:solidFill>
              </a:rPr>
              <a:t>Rolling Friction</a:t>
            </a:r>
            <a:r>
              <a:rPr lang="de-DE" sz="1400" dirty="0" smtClean="0">
                <a:solidFill>
                  <a:schemeClr val="tx1"/>
                </a:solidFill>
              </a:rPr>
              <a:t> is also drag due to Weight.</a:t>
            </a:r>
          </a:p>
          <a:p>
            <a:pPr>
              <a:lnSpc>
                <a:spcPct val="120000"/>
              </a:lnSpc>
              <a:buFont typeface="Arial" pitchFamily="34" charset="0"/>
              <a:buChar char="•"/>
            </a:pPr>
            <a:r>
              <a:rPr lang="de-DE" sz="1400" dirty="0" smtClean="0">
                <a:solidFill>
                  <a:schemeClr val="tx1"/>
                </a:solidFill>
              </a:rPr>
              <a:t> Aircraft: For minimum drag, </a:t>
            </a:r>
            <a:r>
              <a:rPr lang="de-DE" sz="1400" i="1" dirty="0" smtClean="0">
                <a:solidFill>
                  <a:schemeClr val="tx1"/>
                </a:solidFill>
              </a:rPr>
              <a:t>induced drag</a:t>
            </a:r>
            <a:r>
              <a:rPr lang="de-DE" sz="1400" dirty="0" smtClean="0">
                <a:solidFill>
                  <a:schemeClr val="tx1"/>
                </a:solidFill>
              </a:rPr>
              <a:t> is 50% of total drag.</a:t>
            </a:r>
          </a:p>
          <a:p>
            <a:pPr>
              <a:lnSpc>
                <a:spcPct val="120000"/>
              </a:lnSpc>
              <a:buFont typeface="Arial" pitchFamily="34" charset="0"/>
              <a:buChar char="•"/>
            </a:pPr>
            <a:r>
              <a:rPr lang="de-DE" sz="1400" dirty="0" smtClean="0">
                <a:solidFill>
                  <a:schemeClr val="tx1"/>
                </a:solidFill>
              </a:rPr>
              <a:t> For the same weight, </a:t>
            </a:r>
            <a:r>
              <a:rPr lang="de-DE" sz="1400" dirty="0" smtClean="0">
                <a:solidFill>
                  <a:srgbClr val="0000FF"/>
                </a:solidFill>
              </a:rPr>
              <a:t>rolling friction </a:t>
            </a:r>
            <a:r>
              <a:rPr lang="de-DE" sz="1400" dirty="0" smtClean="0">
                <a:solidFill>
                  <a:schemeClr val="tx1"/>
                </a:solidFill>
              </a:rPr>
              <a:t>of a train </a:t>
            </a:r>
            <a:r>
              <a:rPr lang="de-DE" sz="1400" dirty="0" smtClean="0">
                <a:solidFill>
                  <a:srgbClr val="0000FF"/>
                </a:solidFill>
              </a:rPr>
              <a:t>is 5% of the induced drag </a:t>
            </a:r>
            <a:r>
              <a:rPr lang="de-DE" sz="1400" dirty="0" smtClean="0">
                <a:solidFill>
                  <a:schemeClr val="tx1"/>
                </a:solidFill>
              </a:rPr>
              <a:t>of an aircraft!</a:t>
            </a:r>
          </a:p>
          <a:p>
            <a:pPr>
              <a:lnSpc>
                <a:spcPct val="120000"/>
              </a:lnSpc>
              <a:buFont typeface="Arial" pitchFamily="34" charset="0"/>
              <a:buChar char="•"/>
            </a:pPr>
            <a:r>
              <a:rPr lang="de-DE" sz="1400" dirty="0" smtClean="0">
                <a:solidFill>
                  <a:schemeClr val="tx1"/>
                </a:solidFill>
              </a:rPr>
              <a:t> This means: For the same weight, </a:t>
            </a:r>
            <a:r>
              <a:rPr lang="de-DE" sz="1400" dirty="0" smtClean="0">
                <a:solidFill>
                  <a:srgbClr val="FF0000"/>
                </a:solidFill>
              </a:rPr>
              <a:t>drag of an aircraft is reduced by </a:t>
            </a:r>
            <a:r>
              <a:rPr lang="de-DE" sz="1400" dirty="0" smtClean="0">
                <a:solidFill>
                  <a:srgbClr val="FF0000"/>
                </a:solidFill>
                <a:sym typeface="Symbol"/>
              </a:rPr>
              <a:t> </a:t>
            </a:r>
            <a:r>
              <a:rPr lang="de-DE" sz="1400" dirty="0" smtClean="0">
                <a:solidFill>
                  <a:srgbClr val="FF0000"/>
                </a:solidFill>
              </a:rPr>
              <a:t>47.5% if put on rails!</a:t>
            </a:r>
            <a:endParaRPr lang="en-US" sz="1400" dirty="0">
              <a:solidFill>
                <a:srgbClr val="FF0000"/>
              </a:solidFill>
            </a:endParaRPr>
          </a:p>
        </p:txBody>
      </p:sp>
      <p:sp>
        <p:nvSpPr>
          <p:cNvPr id="21" name="Textfeld 20"/>
          <p:cNvSpPr txBox="1"/>
          <p:nvPr/>
        </p:nvSpPr>
        <p:spPr>
          <a:xfrm>
            <a:off x="504825" y="1162050"/>
            <a:ext cx="7507183" cy="307777"/>
          </a:xfrm>
          <a:prstGeom prst="rect">
            <a:avLst/>
          </a:prstGeom>
          <a:noFill/>
        </p:spPr>
        <p:txBody>
          <a:bodyPr wrap="none" rtlCol="0">
            <a:spAutoFit/>
          </a:bodyPr>
          <a:lstStyle/>
          <a:p>
            <a:r>
              <a:rPr lang="de-DE" sz="1400" b="1" dirty="0" smtClean="0">
                <a:solidFill>
                  <a:schemeClr val="tx1"/>
                </a:solidFill>
              </a:rPr>
              <a:t>Elektro mobility needs to be supplied from the grid. This is already invented: The train!</a:t>
            </a:r>
          </a:p>
        </p:txBody>
      </p:sp>
      <p:cxnSp>
        <p:nvCxnSpPr>
          <p:cNvPr id="23" name="Gerade Verbindung mit Pfeil 22"/>
          <p:cNvCxnSpPr/>
          <p:nvPr/>
        </p:nvCxnSpPr>
        <p:spPr bwMode="auto">
          <a:xfrm>
            <a:off x="4991100" y="1781175"/>
            <a:ext cx="876300" cy="0"/>
          </a:xfrm>
          <a:prstGeom prst="straightConnector1">
            <a:avLst/>
          </a:prstGeom>
          <a:solidFill>
            <a:srgbClr val="00B8FF"/>
          </a:solidFill>
          <a:ln w="57150" cap="flat" cmpd="sng" algn="ctr">
            <a:solidFill>
              <a:srgbClr val="0000FF"/>
            </a:solidFill>
            <a:prstDash val="solid"/>
            <a:round/>
            <a:headEnd type="none" w="med" len="med"/>
            <a:tailEnd type="arrow"/>
          </a:ln>
          <a:effectLst/>
        </p:spPr>
      </p:cxnSp>
      <p:cxnSp>
        <p:nvCxnSpPr>
          <p:cNvPr id="27" name="Gerade Verbindung mit Pfeil 26"/>
          <p:cNvCxnSpPr/>
          <p:nvPr/>
        </p:nvCxnSpPr>
        <p:spPr bwMode="auto">
          <a:xfrm rot="5400000">
            <a:off x="6200775" y="3429000"/>
            <a:ext cx="876300" cy="0"/>
          </a:xfrm>
          <a:prstGeom prst="straightConnector1">
            <a:avLst/>
          </a:prstGeom>
          <a:solidFill>
            <a:srgbClr val="00B8FF"/>
          </a:solidFill>
          <a:ln w="57150" cap="flat" cmpd="sng" algn="ctr">
            <a:solidFill>
              <a:srgbClr val="0000FF"/>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400051" y="1249363"/>
            <a:ext cx="3040062" cy="22748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Aircraft Fuel</a:t>
            </a:r>
          </a:p>
          <a:p>
            <a:pPr>
              <a:lnSpc>
                <a:spcPct val="120000"/>
              </a:lnSpc>
              <a:defRPr/>
            </a:pPr>
            <a:r>
              <a:rPr lang="de-DE" sz="2000" b="1" kern="0" dirty="0" smtClean="0">
                <a:solidFill>
                  <a:srgbClr val="000000"/>
                </a:solidFill>
                <a:latin typeface="Arial" pitchFamily="34" charset="0"/>
                <a:ea typeface="+mj-ea"/>
                <a:cs typeface="Arial" pitchFamily="34" charset="0"/>
              </a:rPr>
              <a:t>Consumption –</a:t>
            </a:r>
          </a:p>
          <a:p>
            <a:pPr>
              <a:lnSpc>
                <a:spcPct val="120000"/>
              </a:lnSpc>
              <a:defRPr/>
            </a:pPr>
            <a:r>
              <a:rPr lang="de-DE" sz="2000" b="1" kern="0" dirty="0" smtClean="0">
                <a:solidFill>
                  <a:srgbClr val="000000"/>
                </a:solidFill>
                <a:latin typeface="Arial" pitchFamily="34" charset="0"/>
                <a:ea typeface="+mj-ea"/>
                <a:cs typeface="Arial" pitchFamily="34" charset="0"/>
              </a:rPr>
              <a:t>Short Range</a:t>
            </a:r>
          </a:p>
          <a:p>
            <a:pPr>
              <a:lnSpc>
                <a:spcPct val="120000"/>
              </a:lnSpc>
              <a:defRPr/>
            </a:pPr>
            <a:r>
              <a:rPr lang="de-DE" sz="2000" b="1" kern="0" dirty="0" smtClean="0">
                <a:solidFill>
                  <a:srgbClr val="000000"/>
                </a:solidFill>
                <a:latin typeface="Arial" pitchFamily="34" charset="0"/>
                <a:ea typeface="+mj-ea"/>
                <a:cs typeface="Arial" pitchFamily="34" charset="0"/>
              </a:rPr>
              <a:t>Not Efficient</a:t>
            </a:r>
          </a:p>
          <a:p>
            <a:pPr>
              <a:lnSpc>
                <a:spcPct val="120000"/>
              </a:lnSpc>
              <a:defRPr/>
            </a:pPr>
            <a:r>
              <a:rPr lang="de-DE" sz="1200" b="1" kern="0" dirty="0" smtClean="0">
                <a:solidFill>
                  <a:srgbClr val="000000"/>
                </a:solidFill>
                <a:latin typeface="Arial" pitchFamily="34" charset="0"/>
                <a:ea typeface="+mj-ea"/>
                <a:cs typeface="Arial" pitchFamily="34" charset="0"/>
              </a:rPr>
              <a:t> </a:t>
            </a:r>
          </a:p>
          <a:p>
            <a:pPr>
              <a:lnSpc>
                <a:spcPct val="120000"/>
              </a:lnSpc>
              <a:defRPr/>
            </a:pPr>
            <a:r>
              <a:rPr lang="de-DE" sz="2000" b="1" kern="0" dirty="0" smtClean="0">
                <a:solidFill>
                  <a:srgbClr val="000000"/>
                </a:solidFill>
                <a:latin typeface="Arial" pitchFamily="34" charset="0"/>
                <a:ea typeface="+mj-ea"/>
                <a:cs typeface="Arial" pitchFamily="34" charset="0"/>
              </a:rPr>
              <a:t>Use the Train!</a:t>
            </a:r>
            <a:endParaRPr lang="de-DE" sz="2000" b="1" kern="0" dirty="0">
              <a:solidFill>
                <a:srgbClr val="00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447675" y="927100"/>
            <a:ext cx="2867025"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Short Range</a:t>
            </a:r>
          </a:p>
        </p:txBody>
      </p:sp>
      <p:sp>
        <p:nvSpPr>
          <p:cNvPr id="6" name="Text Box 7"/>
          <p:cNvSpPr txBox="1">
            <a:spLocks noChangeArrowheads="1"/>
          </p:cNvSpPr>
          <p:nvPr/>
        </p:nvSpPr>
        <p:spPr bwMode="auto">
          <a:xfrm>
            <a:off x="400050" y="3746500"/>
            <a:ext cx="2762250" cy="2573939"/>
          </a:xfrm>
          <a:prstGeom prst="rect">
            <a:avLst/>
          </a:prstGeom>
          <a:noFill/>
          <a:ln w="9525">
            <a:noFill/>
            <a:miter lim="800000"/>
            <a:headEnd/>
            <a:tailEnd/>
          </a:ln>
        </p:spPr>
        <p:txBody>
          <a:bodyPr wrap="square" lIns="80165" tIns="40083" rIns="80165" bIns="40083">
            <a:spAutoFit/>
          </a:bodyPr>
          <a:lstStyle/>
          <a:p>
            <a:pPr marL="180975" indent="-180975" algn="just" defTabSz="801688">
              <a:spcBef>
                <a:spcPct val="50000"/>
              </a:spcBef>
              <a:buFont typeface="Arial" pitchFamily="34" charset="0"/>
              <a:buChar char="●"/>
            </a:pPr>
            <a:r>
              <a:rPr lang="en-US" sz="1200" b="1" noProof="1" smtClean="0">
                <a:solidFill>
                  <a:srgbClr val="00B050"/>
                </a:solidFill>
                <a:latin typeface="Arial" pitchFamily="34" charset="0"/>
              </a:rPr>
              <a:t>Train is about  3 times more energy-efficient</a:t>
            </a:r>
            <a:r>
              <a:rPr lang="en-US" sz="1200" noProof="1" smtClean="0">
                <a:solidFill>
                  <a:srgbClr val="000000"/>
                </a:solidFill>
                <a:latin typeface="Arial" pitchFamily="34" charset="0"/>
              </a:rPr>
              <a:t> (certainly on short range)</a:t>
            </a:r>
          </a:p>
          <a:p>
            <a:pPr marL="180975" indent="-180975" algn="just" defTabSz="801688">
              <a:spcBef>
                <a:spcPct val="50000"/>
              </a:spcBef>
              <a:buFont typeface="Arial" pitchFamily="34" charset="0"/>
              <a:buChar char="●"/>
            </a:pPr>
            <a:r>
              <a:rPr lang="de-DE" sz="1200" b="1" noProof="1" smtClean="0">
                <a:solidFill>
                  <a:srgbClr val="0000FF"/>
                </a:solidFill>
                <a:latin typeface="Arial" pitchFamily="34" charset="0"/>
              </a:rPr>
              <a:t>Train uses 50% Eco Electricity Mix (factor 2)</a:t>
            </a:r>
          </a:p>
          <a:p>
            <a:pPr marL="180975" indent="-180975" algn="just" defTabSz="801688">
              <a:spcBef>
                <a:spcPct val="50000"/>
              </a:spcBef>
              <a:buFont typeface="Arial" pitchFamily="34" charset="0"/>
              <a:buChar char="●"/>
            </a:pPr>
            <a:r>
              <a:rPr lang="de-DE" sz="1200" b="1" noProof="1" smtClean="0">
                <a:solidFill>
                  <a:srgbClr val="FF0000"/>
                </a:solidFill>
                <a:latin typeface="Arial" pitchFamily="34" charset="0"/>
              </a:rPr>
              <a:t>Aircraft Factor 3, </a:t>
            </a:r>
            <a:r>
              <a:rPr lang="de-DE" sz="1200" b="1" noProof="1" smtClean="0">
                <a:solidFill>
                  <a:srgbClr val="000000"/>
                </a:solidFill>
                <a:latin typeface="Arial" pitchFamily="34" charset="0"/>
              </a:rPr>
              <a:t>because in addition </a:t>
            </a:r>
            <a:r>
              <a:rPr lang="de-DE" sz="1200" b="1" noProof="1" smtClean="0">
                <a:solidFill>
                  <a:srgbClr val="FF0000"/>
                </a:solidFill>
                <a:latin typeface="Arial" pitchFamily="34" charset="0"/>
              </a:rPr>
              <a:t>non-CO2 effects from</a:t>
            </a:r>
            <a:r>
              <a:rPr lang="de-DE" sz="1200" b="1" noProof="1" smtClean="0">
                <a:solidFill>
                  <a:srgbClr val="000000"/>
                </a:solidFill>
                <a:latin typeface="Arial" pitchFamily="34" charset="0"/>
              </a:rPr>
              <a:t>:</a:t>
            </a:r>
            <a:endParaRPr lang="de-DE" sz="1200" b="1" noProof="1" smtClean="0">
              <a:solidFill>
                <a:srgbClr val="0000FF"/>
              </a:solidFill>
              <a:latin typeface="Arial" pitchFamily="34" charset="0"/>
            </a:endParaRPr>
          </a:p>
          <a:p>
            <a:pPr marL="638175" lvl="1" indent="-180975" algn="just" defTabSz="801688">
              <a:spcBef>
                <a:spcPct val="50000"/>
              </a:spcBef>
              <a:buFont typeface="Courier New" pitchFamily="49" charset="0"/>
              <a:buChar char="o"/>
            </a:pPr>
            <a:r>
              <a:rPr lang="de-DE" sz="1200" b="1" noProof="1" smtClean="0">
                <a:solidFill>
                  <a:srgbClr val="000000"/>
                </a:solidFill>
                <a:latin typeface="Arial" pitchFamily="34" charset="0"/>
              </a:rPr>
              <a:t>NOX and</a:t>
            </a:r>
          </a:p>
          <a:p>
            <a:pPr marL="638175" lvl="1" indent="-180975" algn="just" defTabSz="801688">
              <a:spcBef>
                <a:spcPct val="50000"/>
              </a:spcBef>
              <a:buFont typeface="Courier New" pitchFamily="49" charset="0"/>
              <a:buChar char="o"/>
            </a:pPr>
            <a:r>
              <a:rPr lang="de-DE" sz="1200" b="1" noProof="1" smtClean="0">
                <a:solidFill>
                  <a:srgbClr val="000000"/>
                </a:solidFill>
                <a:latin typeface="Arial" pitchFamily="34" charset="0"/>
              </a:rPr>
              <a:t>H2O (AIC)</a:t>
            </a:r>
            <a:endParaRPr lang="en-US" sz="1200" b="1" noProof="1" smtClean="0">
              <a:solidFill>
                <a:srgbClr val="000000"/>
              </a:solidFill>
              <a:latin typeface="Arial" pitchFamily="34" charset="0"/>
            </a:endParaRPr>
          </a:p>
          <a:p>
            <a:pPr marL="180975" indent="-180975" algn="just" defTabSz="801688">
              <a:spcBef>
                <a:spcPct val="50000"/>
              </a:spcBef>
              <a:buFont typeface="Arial" pitchFamily="34" charset="0"/>
              <a:buChar char="●"/>
            </a:pPr>
            <a:r>
              <a:rPr lang="de-DE" sz="1200" b="1" noProof="1" smtClean="0">
                <a:solidFill>
                  <a:srgbClr val="000000"/>
                </a:solidFill>
                <a:latin typeface="Arial" pitchFamily="34" charset="0"/>
              </a:rPr>
              <a:t>3*2*3: </a:t>
            </a:r>
            <a:r>
              <a:rPr lang="de-DE" sz="1200" b="1" noProof="1" smtClean="0">
                <a:solidFill>
                  <a:srgbClr val="FF0000"/>
                </a:solidFill>
                <a:latin typeface="Arial" pitchFamily="34" charset="0"/>
              </a:rPr>
              <a:t>aircraft is 18 times worse on global warming!</a:t>
            </a:r>
            <a:endParaRPr lang="en-US" sz="1200" b="1" noProof="1" smtClean="0">
              <a:solidFill>
                <a:srgbClr val="FF0000"/>
              </a:solidFill>
              <a:latin typeface="Arial" pitchFamily="34" charset="0"/>
            </a:endParaRPr>
          </a:p>
        </p:txBody>
      </p:sp>
      <p:pic>
        <p:nvPicPr>
          <p:cNvPr id="279554" name="Picture 2"/>
          <p:cNvPicPr>
            <a:picLocks noChangeAspect="1" noChangeArrowheads="1"/>
          </p:cNvPicPr>
          <p:nvPr/>
        </p:nvPicPr>
        <p:blipFill>
          <a:blip r:embed="rId2" cstate="print"/>
          <a:srcRect/>
          <a:stretch>
            <a:fillRect/>
          </a:stretch>
        </p:blipFill>
        <p:spPr bwMode="auto">
          <a:xfrm>
            <a:off x="3090863" y="1033463"/>
            <a:ext cx="5934075" cy="2867025"/>
          </a:xfrm>
          <a:prstGeom prst="rect">
            <a:avLst/>
          </a:prstGeom>
          <a:noFill/>
          <a:ln w="9525">
            <a:noFill/>
            <a:miter lim="800000"/>
            <a:headEnd/>
            <a:tailEnd/>
          </a:ln>
        </p:spPr>
      </p:pic>
      <p:sp>
        <p:nvSpPr>
          <p:cNvPr id="7" name="Rechteck 6"/>
          <p:cNvSpPr/>
          <p:nvPr/>
        </p:nvSpPr>
        <p:spPr>
          <a:xfrm>
            <a:off x="3462338" y="4261872"/>
            <a:ext cx="5395912" cy="2077492"/>
          </a:xfrm>
          <a:prstGeom prst="rect">
            <a:avLst/>
          </a:prstGeom>
          <a:ln>
            <a:solidFill>
              <a:srgbClr val="000000"/>
            </a:solidFill>
          </a:ln>
        </p:spPr>
        <p:txBody>
          <a:bodyPr wrap="square">
            <a:spAutoFit/>
          </a:bodyPr>
          <a:lstStyle/>
          <a:p>
            <a:r>
              <a:rPr lang="de-DE" sz="1200" u="sng" dirty="0" smtClean="0">
                <a:solidFill>
                  <a:srgbClr val="000000"/>
                </a:solidFill>
                <a:latin typeface="Arial" pitchFamily="34" charset="0"/>
                <a:cs typeface="Arial" pitchFamily="34" charset="0"/>
              </a:rPr>
              <a:t>Simple Calculation of Aircraft Fuel Consumption with Public Data</a:t>
            </a:r>
            <a:r>
              <a:rPr lang="de-DE" sz="1200" dirty="0" smtClean="0">
                <a:solidFill>
                  <a:srgbClr val="000000"/>
                </a:solidFill>
                <a:latin typeface="Arial" pitchFamily="34" charset="0"/>
                <a:cs typeface="Arial" pitchFamily="34" charset="0"/>
              </a:rPr>
              <a:t>:</a:t>
            </a:r>
          </a:p>
          <a:p>
            <a:r>
              <a:rPr lang="en-US" sz="1200" dirty="0" smtClean="0">
                <a:solidFill>
                  <a:srgbClr val="000000"/>
                </a:solidFill>
                <a:latin typeface="Arial" pitchFamily="34" charset="0"/>
                <a:cs typeface="Arial" pitchFamily="34" charset="0"/>
              </a:rPr>
              <a:t>See details: https://bit.ly/3mWHo6c</a:t>
            </a:r>
          </a:p>
          <a:p>
            <a:endParaRPr lang="en-US" sz="1200" i="1" dirty="0" smtClean="0">
              <a:solidFill>
                <a:srgbClr val="000000"/>
              </a:solidFill>
              <a:latin typeface="Arial" pitchFamily="34" charset="0"/>
              <a:cs typeface="Arial" pitchFamily="34" charset="0"/>
            </a:endParaRPr>
          </a:p>
          <a:p>
            <a:r>
              <a:rPr lang="en-US" sz="1200" i="1" dirty="0" smtClean="0">
                <a:solidFill>
                  <a:srgbClr val="000000"/>
                </a:solidFill>
                <a:latin typeface="Arial" pitchFamily="34" charset="0"/>
                <a:cs typeface="Arial" pitchFamily="34" charset="0"/>
              </a:rPr>
              <a:t>Fuel Consumption = (MTOW – MZFW) / (R </a:t>
            </a:r>
            <a:r>
              <a:rPr lang="en-US" sz="1200" i="1" baseline="30000" dirty="0" smtClean="0">
                <a:solidFill>
                  <a:srgbClr val="000000"/>
                </a:solidFill>
                <a:latin typeface="Arial" pitchFamily="34" charset="0"/>
                <a:cs typeface="Arial" pitchFamily="34" charset="0"/>
              </a:rPr>
              <a:t>.</a:t>
            </a:r>
            <a:r>
              <a:rPr lang="en-US" sz="1200" i="1" dirty="0" smtClean="0">
                <a:solidFill>
                  <a:srgbClr val="000000"/>
                </a:solidFill>
                <a:latin typeface="Arial" pitchFamily="34" charset="0"/>
                <a:cs typeface="Arial" pitchFamily="34" charset="0"/>
              </a:rPr>
              <a:t> Seats) </a:t>
            </a:r>
            <a:r>
              <a:rPr lang="en-US" sz="1200" i="1" baseline="30000" dirty="0" smtClean="0">
                <a:solidFill>
                  <a:srgbClr val="000000"/>
                </a:solidFill>
                <a:latin typeface="Arial" pitchFamily="34" charset="0"/>
                <a:cs typeface="Arial" pitchFamily="34" charset="0"/>
              </a:rPr>
              <a:t>.</a:t>
            </a:r>
            <a:r>
              <a:rPr lang="en-US" sz="1200" i="1" dirty="0" smtClean="0">
                <a:solidFill>
                  <a:srgbClr val="000000"/>
                </a:solidFill>
                <a:latin typeface="Arial" pitchFamily="34" charset="0"/>
                <a:cs typeface="Arial" pitchFamily="34" charset="0"/>
              </a:rPr>
              <a:t> 100 </a:t>
            </a:r>
          </a:p>
          <a:p>
            <a:endParaRPr lang="en-US" sz="1200" dirty="0" smtClean="0">
              <a:solidFill>
                <a:srgbClr val="000000"/>
              </a:solidFill>
              <a:latin typeface="Arial" pitchFamily="34" charset="0"/>
              <a:cs typeface="Arial" pitchFamily="34" charset="0"/>
            </a:endParaRPr>
          </a:p>
          <a:p>
            <a:r>
              <a:rPr lang="de-DE" sz="900" i="1" dirty="0" smtClean="0">
                <a:solidFill>
                  <a:srgbClr val="000000"/>
                </a:solidFill>
                <a:latin typeface="Arial" pitchFamily="34" charset="0"/>
                <a:cs typeface="Arial" pitchFamily="34" charset="0"/>
              </a:rPr>
              <a:t>R</a:t>
            </a:r>
            <a:r>
              <a:rPr lang="de-DE" sz="900" dirty="0" smtClean="0">
                <a:solidFill>
                  <a:srgbClr val="000000"/>
                </a:solidFill>
                <a:latin typeface="Arial" pitchFamily="34" charset="0"/>
                <a:cs typeface="Arial" pitchFamily="34" charset="0"/>
              </a:rPr>
              <a:t>: Range at maximum payload, from payload range diagram (Document for Airport Planning).</a:t>
            </a:r>
          </a:p>
          <a:p>
            <a:endParaRPr lang="en-US" sz="1200" dirty="0" smtClean="0">
              <a:solidFill>
                <a:srgbClr val="000000"/>
              </a:solidFill>
              <a:latin typeface="Arial" pitchFamily="34" charset="0"/>
              <a:cs typeface="Arial" pitchFamily="34" charset="0"/>
            </a:endParaRPr>
          </a:p>
          <a:p>
            <a:r>
              <a:rPr lang="en-US" sz="1200" dirty="0" smtClean="0">
                <a:solidFill>
                  <a:srgbClr val="000000"/>
                </a:solidFill>
                <a:latin typeface="Arial" pitchFamily="34" charset="0"/>
                <a:cs typeface="Arial" pitchFamily="34" charset="0"/>
              </a:rPr>
              <a:t>Example calculation with Airbus A320neo:</a:t>
            </a:r>
          </a:p>
          <a:p>
            <a:endParaRPr lang="en-US" sz="1200" dirty="0" smtClean="0">
              <a:solidFill>
                <a:srgbClr val="000000"/>
              </a:solidFill>
              <a:latin typeface="Arial" pitchFamily="34" charset="0"/>
              <a:cs typeface="Arial" pitchFamily="34" charset="0"/>
            </a:endParaRPr>
          </a:p>
          <a:p>
            <a:r>
              <a:rPr lang="en-US" sz="1200" dirty="0" smtClean="0">
                <a:solidFill>
                  <a:srgbClr val="000000"/>
                </a:solidFill>
                <a:latin typeface="Arial" pitchFamily="34" charset="0"/>
                <a:cs typeface="Arial" pitchFamily="34" charset="0"/>
              </a:rPr>
              <a:t>2.2 kg per 100 km per seat =</a:t>
            </a:r>
          </a:p>
          <a:p>
            <a:r>
              <a:rPr lang="en-US" sz="1200" dirty="0" smtClean="0">
                <a:solidFill>
                  <a:srgbClr val="000000"/>
                </a:solidFill>
                <a:latin typeface="Arial" pitchFamily="34" charset="0"/>
                <a:cs typeface="Arial" pitchFamily="34" charset="0"/>
              </a:rPr>
              <a:t>	(73500 kg – 62800 kg) / (3180 km </a:t>
            </a:r>
            <a:r>
              <a:rPr lang="en-US" sz="1200" baseline="30000" dirty="0" smtClean="0">
                <a:solidFill>
                  <a:srgbClr val="000000"/>
                </a:solidFill>
                <a:latin typeface="Arial" pitchFamily="34" charset="0"/>
                <a:cs typeface="Arial" pitchFamily="34" charset="0"/>
              </a:rPr>
              <a:t>.</a:t>
            </a:r>
            <a:r>
              <a:rPr lang="en-US" sz="1200" dirty="0" smtClean="0">
                <a:solidFill>
                  <a:srgbClr val="000000"/>
                </a:solidFill>
                <a:latin typeface="Arial" pitchFamily="34" charset="0"/>
                <a:cs typeface="Arial" pitchFamily="34" charset="0"/>
              </a:rPr>
              <a:t> 150) </a:t>
            </a:r>
            <a:r>
              <a:rPr lang="en-US" sz="1200" baseline="30000" dirty="0" smtClean="0">
                <a:solidFill>
                  <a:srgbClr val="000000"/>
                </a:solidFill>
                <a:latin typeface="Arial" pitchFamily="34" charset="0"/>
                <a:cs typeface="Arial" pitchFamily="34" charset="0"/>
              </a:rPr>
              <a:t>.</a:t>
            </a:r>
            <a:r>
              <a:rPr lang="en-US" sz="1200" dirty="0" smtClean="0">
                <a:solidFill>
                  <a:srgbClr val="000000"/>
                </a:solidFill>
                <a:latin typeface="Arial" pitchFamily="34" charset="0"/>
                <a:cs typeface="Arial" pitchFamily="34" charset="0"/>
              </a:rPr>
              <a:t> 100</a:t>
            </a:r>
            <a:endParaRPr lang="en-US" sz="1200" dirty="0">
              <a:solidFill>
                <a:srgbClr val="000000"/>
              </a:solidFill>
              <a:latin typeface="Arial" pitchFamily="34" charset="0"/>
              <a:cs typeface="Arial" pitchFamily="34" charset="0"/>
            </a:endParaRPr>
          </a:p>
        </p:txBody>
      </p:sp>
      <p:sp>
        <p:nvSpPr>
          <p:cNvPr id="9" name="Rechteck 8"/>
          <p:cNvSpPr/>
          <p:nvPr/>
        </p:nvSpPr>
        <p:spPr>
          <a:xfrm>
            <a:off x="5315851" y="1931343"/>
            <a:ext cx="1309526" cy="276999"/>
          </a:xfrm>
          <a:prstGeom prst="rect">
            <a:avLst/>
          </a:prstGeom>
          <a:solidFill>
            <a:schemeClr val="bg1"/>
          </a:solidFill>
          <a:ln>
            <a:solidFill>
              <a:srgbClr val="000000"/>
            </a:solidFill>
          </a:ln>
        </p:spPr>
        <p:txBody>
          <a:bodyPr wrap="none">
            <a:spAutoFit/>
          </a:bodyPr>
          <a:lstStyle/>
          <a:p>
            <a:r>
              <a:rPr lang="en-US" sz="1200" dirty="0" smtClean="0">
                <a:solidFill>
                  <a:srgbClr val="000000"/>
                </a:solidFill>
                <a:latin typeface="Arial" pitchFamily="34" charset="0"/>
                <a:cs typeface="Arial" pitchFamily="34" charset="0"/>
              </a:rPr>
              <a:t>Airbus A320neo </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Medium Range</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28637" y="1464061"/>
            <a:ext cx="8224837" cy="4585871"/>
          </a:xfrm>
          <a:prstGeom prst="rect">
            <a:avLst/>
          </a:prstGeom>
          <a:noFill/>
          <a:ln w="9525">
            <a:noFill/>
            <a:round/>
            <a:headEnd/>
            <a:tailEnd/>
          </a:ln>
        </p:spPr>
        <p:txBody>
          <a:bodyPr vert="horz" wrap="square" lIns="91440" tIns="45720" rIns="91440" bIns="45720" numCol="1" anchor="t" anchorCtr="0" compatLnSpc="1">
            <a:prstTxWarp prst="textNoShape">
              <a:avLst/>
            </a:prstTxWarp>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r>
              <a:rPr kumimoji="0" lang="de-DE" sz="2000" b="1" i="0" u="none" strike="noStrike" kern="0" cap="none" spc="0" normalizeH="0" baseline="0" noProof="0" dirty="0" smtClean="0">
                <a:ln>
                  <a:noFill/>
                </a:ln>
                <a:solidFill>
                  <a:srgbClr val="000000"/>
                </a:solidFill>
                <a:effectLst/>
                <a:uLnTx/>
                <a:uFillTx/>
                <a:latin typeface="+mj-lt"/>
                <a:ea typeface="+mj-ea"/>
                <a:cs typeface="+mj-cs"/>
              </a:rPr>
              <a:t>Abstract</a:t>
            </a:r>
          </a:p>
          <a:p>
            <a:pPr lvl="0">
              <a:buClr>
                <a:srgbClr val="000000"/>
              </a:buClr>
              <a:buSzPct val="100000"/>
            </a:pPr>
            <a:endParaRPr lang="en-US" sz="1600" kern="0" dirty="0" smtClean="0">
              <a:solidFill>
                <a:srgbClr val="000000"/>
              </a:solidFill>
              <a:latin typeface="+mj-lt"/>
              <a:ea typeface="+mj-ea"/>
              <a:cs typeface="+mj-cs"/>
            </a:endParaRPr>
          </a:p>
          <a:p>
            <a:pPr lvl="0" algn="just">
              <a:buClr>
                <a:srgbClr val="000000"/>
              </a:buClr>
              <a:buSzPct val="100000"/>
            </a:pPr>
            <a:r>
              <a:rPr lang="en-US" sz="1600" kern="0" dirty="0" smtClean="0">
                <a:solidFill>
                  <a:srgbClr val="000000"/>
                </a:solidFill>
                <a:latin typeface="+mj-lt"/>
                <a:ea typeface="+mj-ea"/>
                <a:cs typeface="+mj-cs"/>
              </a:rPr>
              <a:t>We consider that use of SAF is mainly a question of its availability and price. For engineers, it is a matter of sourcing primary energy involved in producing SAF – not to forget that SAF is only sustainable, if the CO2 is really taken out of the atmosphere in fuel production, which is intended to be put back into the atmosphere during flight. LH2 requires new (or modified) aircraft that are less efficient than conventional aircraft. Calculations show about 40% more fuel consumption (by energy) for LH2. This adds to the demand of LH2 for sourcing more primary energy. Batteries for electric flights suffer from their weight (as we already know). In addition, there are interesting aircraft design questions arising from issues such as: higher number of propellers and propeller integration into the airframe. It is explained, why hybrid electric or turbo electric solutions have clear disadvantages. There are also the non-CO2 effects. Here we shall consider flying lower with LH2 and also kerosene/SAF aircraft.</a:t>
            </a:r>
          </a:p>
          <a:p>
            <a:pPr lvl="0" algn="just">
              <a:buClr>
                <a:srgbClr val="000000"/>
              </a:buClr>
              <a:buSzPct val="100000"/>
            </a:pPr>
            <a:endParaRPr kumimoji="0" lang="de-DE" sz="1600" i="0" u="none" strike="noStrike" kern="0" cap="none" spc="0" normalizeH="0" baseline="0" noProof="0" dirty="0" smtClean="0">
              <a:ln>
                <a:noFill/>
              </a:ln>
              <a:solidFill>
                <a:srgbClr val="000000"/>
              </a:solidFill>
              <a:effectLst/>
              <a:uLnTx/>
              <a:uFillTx/>
              <a:latin typeface="+mj-lt"/>
              <a:ea typeface="+mj-ea"/>
              <a:cs typeface="+mj-cs"/>
            </a:endParaRPr>
          </a:p>
          <a:p>
            <a:pPr lvl="0" algn="just">
              <a:buClr>
                <a:srgbClr val="000000"/>
              </a:buClr>
              <a:buSzPct val="100000"/>
            </a:pPr>
            <a:endParaRPr kumimoji="0" lang="de-DE" sz="1600" i="0" u="none" strike="noStrike" kern="0" cap="none" spc="0" normalizeH="0" baseline="0" noProof="0" dirty="0" smtClean="0">
              <a:ln>
                <a:noFill/>
              </a:ln>
              <a:solidFill>
                <a:srgbClr val="000000"/>
              </a:solidFill>
              <a:effectLst/>
              <a:uLnTx/>
              <a:uFillTx/>
              <a:latin typeface="+mj-lt"/>
              <a:ea typeface="+mj-ea"/>
              <a:cs typeface="+mj-cs"/>
            </a:endParaRPr>
          </a:p>
          <a:p>
            <a:pPr lvl="0" algn="just">
              <a:buClr>
                <a:srgbClr val="000000"/>
              </a:buClr>
              <a:buSzPct val="100000"/>
            </a:pPr>
            <a:r>
              <a:rPr lang="de-DE" sz="1600" b="1" kern="0" dirty="0" smtClean="0">
                <a:solidFill>
                  <a:srgbClr val="000000"/>
                </a:solidFill>
                <a:latin typeface="+mj-lt"/>
                <a:ea typeface="+mj-ea"/>
                <a:cs typeface="+mj-cs"/>
              </a:rPr>
              <a:t>The video to this presentation</a:t>
            </a:r>
            <a:r>
              <a:rPr lang="de-DE" sz="1600" kern="0" dirty="0" smtClean="0">
                <a:solidFill>
                  <a:srgbClr val="000000"/>
                </a:solidFill>
                <a:latin typeface="+mj-lt"/>
                <a:ea typeface="+mj-ea"/>
                <a:cs typeface="+mj-cs"/>
              </a:rPr>
              <a:t>: </a:t>
            </a:r>
            <a:r>
              <a:rPr lang="de-DE" sz="1600" u="sng" kern="0" dirty="0" smtClean="0">
                <a:solidFill>
                  <a:srgbClr val="0000FF"/>
                </a:solidFill>
                <a:latin typeface="+mj-lt"/>
                <a:ea typeface="+mj-ea"/>
                <a:cs typeface="+mj-cs"/>
              </a:rPr>
              <a:t>https://youtu.be/bHTpsDqtPqI</a:t>
            </a:r>
            <a:endParaRPr kumimoji="0" lang="de-DE" sz="1600" i="0" u="sng" strike="noStrike" kern="0" cap="none" spc="0" normalizeH="0" baseline="0" noProof="0" dirty="0" smtClean="0">
              <a:ln>
                <a:noFill/>
              </a:ln>
              <a:solidFill>
                <a:srgbClr val="0000FF"/>
              </a:solidFill>
              <a:effectLst/>
              <a:uLnTx/>
              <a:uFillTx/>
              <a:latin typeface="+mj-lt"/>
              <a:ea typeface="+mj-ea"/>
              <a:cs typeface="+mj-cs"/>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endParaRPr kumimoji="0" lang="de-DE" sz="1600" b="1" i="0" u="none" strike="noStrike" kern="0" cap="none" spc="0" normalizeH="0" baseline="0" noProof="0" dirty="0">
              <a:ln>
                <a:noFill/>
              </a:ln>
              <a:solidFill>
                <a:srgbClr val="000000"/>
              </a:solidFill>
              <a:effectLst/>
              <a:uLnTx/>
              <a:uFillTx/>
              <a:latin typeface="+mj-lt"/>
              <a:ea typeface="+mj-ea"/>
              <a:cs typeface="+mj-cs"/>
            </a:endParaRPr>
          </a:p>
        </p:txBody>
      </p:sp>
      <p:sp>
        <p:nvSpPr>
          <p:cNvPr id="4" name="Text Box 3"/>
          <p:cNvSpPr txBox="1">
            <a:spLocks noChangeArrowheads="1"/>
          </p:cNvSpPr>
          <p:nvPr/>
        </p:nvSpPr>
        <p:spPr bwMode="auto">
          <a:xfrm>
            <a:off x="533400" y="869951"/>
            <a:ext cx="8081963" cy="265366"/>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000000"/>
                </a:solidFill>
              </a:rPr>
              <a:t>Passenger Aircraft Design towards Lower Emissions with SAF, LH2, and Batteries</a:t>
            </a:r>
            <a:endParaRPr lang="de-DE" sz="1200" b="1" dirty="0">
              <a:solidFill>
                <a:srgbClr val="0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52450" y="5402792"/>
            <a:ext cx="8210550" cy="978729"/>
          </a:xfrm>
          <a:prstGeom prst="rect">
            <a:avLst/>
          </a:prstGeom>
          <a:noFill/>
        </p:spPr>
        <p:txBody>
          <a:bodyPr wrap="square" rtlCol="0">
            <a:spAutoFit/>
          </a:bodyPr>
          <a:lstStyle/>
          <a:p>
            <a:pPr marL="180975" indent="-180975" algn="just">
              <a:lnSpc>
                <a:spcPct val="120000"/>
              </a:lnSpc>
              <a:buFont typeface="Arial" pitchFamily="34" charset="0"/>
              <a:buChar char="•"/>
            </a:pPr>
            <a:r>
              <a:rPr lang="en-US" sz="1200" noProof="1" smtClean="0">
                <a:solidFill>
                  <a:schemeClr val="tx1"/>
                </a:solidFill>
              </a:rPr>
              <a:t>Comparison </a:t>
            </a:r>
            <a:r>
              <a:rPr lang="en-US" sz="1200" b="1" noProof="1" smtClean="0">
                <a:solidFill>
                  <a:srgbClr val="0000FF"/>
                </a:solidFill>
              </a:rPr>
              <a:t>air transportation </a:t>
            </a:r>
            <a:r>
              <a:rPr lang="en-US" sz="1200" b="1" noProof="1" smtClean="0">
                <a:solidFill>
                  <a:schemeClr val="tx1"/>
                </a:solidFill>
              </a:rPr>
              <a:t>versus</a:t>
            </a:r>
            <a:r>
              <a:rPr lang="en-US" sz="1200" b="1" noProof="1" smtClean="0">
                <a:solidFill>
                  <a:srgbClr val="0000FF"/>
                </a:solidFill>
              </a:rPr>
              <a:t> </a:t>
            </a:r>
            <a:r>
              <a:rPr lang="en-US" sz="1200" b="1" noProof="1" smtClean="0">
                <a:solidFill>
                  <a:srgbClr val="008000"/>
                </a:solidFill>
              </a:rPr>
              <a:t>high-speed rail</a:t>
            </a:r>
          </a:p>
          <a:p>
            <a:pPr marL="180975" indent="-180975" algn="just">
              <a:lnSpc>
                <a:spcPct val="120000"/>
              </a:lnSpc>
            </a:pPr>
            <a:r>
              <a:rPr lang="en-US" sz="1200" noProof="1" smtClean="0">
                <a:solidFill>
                  <a:schemeClr val="tx1"/>
                </a:solidFill>
              </a:rPr>
              <a:t>	for a trip from </a:t>
            </a:r>
            <a:r>
              <a:rPr lang="en-US" sz="1200" noProof="1" smtClean="0">
                <a:solidFill>
                  <a:srgbClr val="FF3300"/>
                </a:solidFill>
              </a:rPr>
              <a:t>Beijing</a:t>
            </a:r>
            <a:r>
              <a:rPr lang="en-US" sz="1200" noProof="1" smtClean="0">
                <a:solidFill>
                  <a:schemeClr val="tx1"/>
                </a:solidFill>
              </a:rPr>
              <a:t> Capital Times Square to </a:t>
            </a:r>
            <a:r>
              <a:rPr lang="en-US" sz="1200" noProof="1" smtClean="0">
                <a:solidFill>
                  <a:srgbClr val="FF3300"/>
                </a:solidFill>
              </a:rPr>
              <a:t>Shanghai</a:t>
            </a:r>
            <a:r>
              <a:rPr lang="en-US" sz="1200" noProof="1" smtClean="0">
                <a:solidFill>
                  <a:schemeClr val="tx1"/>
                </a:solidFill>
              </a:rPr>
              <a:t> Hongqiao in China.</a:t>
            </a:r>
          </a:p>
          <a:p>
            <a:pPr marL="180975" indent="-180975" algn="just">
              <a:lnSpc>
                <a:spcPct val="120000"/>
              </a:lnSpc>
              <a:buFont typeface="Arial" pitchFamily="34" charset="0"/>
              <a:buChar char="•"/>
            </a:pPr>
            <a:r>
              <a:rPr lang="en-US" sz="1200" noProof="1" smtClean="0">
                <a:solidFill>
                  <a:schemeClr val="tx1"/>
                </a:solidFill>
              </a:rPr>
              <a:t>Despite the large spatial distance of more than </a:t>
            </a:r>
            <a:r>
              <a:rPr lang="en-US" sz="1200" noProof="1" smtClean="0">
                <a:solidFill>
                  <a:srgbClr val="FF0000"/>
                </a:solidFill>
              </a:rPr>
              <a:t>1200 km</a:t>
            </a:r>
            <a:r>
              <a:rPr lang="en-US" sz="1200" noProof="1" smtClean="0">
                <a:solidFill>
                  <a:schemeClr val="tx1"/>
                </a:solidFill>
              </a:rPr>
              <a:t>, </a:t>
            </a:r>
          </a:p>
          <a:p>
            <a:pPr marL="180975" indent="-180975" algn="just">
              <a:lnSpc>
                <a:spcPct val="120000"/>
              </a:lnSpc>
            </a:pPr>
            <a:r>
              <a:rPr lang="en-US" sz="1200" noProof="1" smtClean="0">
                <a:solidFill>
                  <a:schemeClr val="tx1"/>
                </a:solidFill>
              </a:rPr>
              <a:t>	</a:t>
            </a:r>
            <a:r>
              <a:rPr lang="en-US" sz="1200" b="1" noProof="1" smtClean="0">
                <a:solidFill>
                  <a:srgbClr val="FF3300"/>
                </a:solidFill>
              </a:rPr>
              <a:t>passengers</a:t>
            </a:r>
            <a:r>
              <a:rPr lang="en-US" sz="1200" noProof="1" smtClean="0">
                <a:solidFill>
                  <a:schemeClr val="tx1"/>
                </a:solidFill>
              </a:rPr>
              <a:t> using either mode </a:t>
            </a:r>
            <a:r>
              <a:rPr lang="en-US" sz="1200" b="1" noProof="1" smtClean="0">
                <a:solidFill>
                  <a:srgbClr val="FF0000"/>
                </a:solidFill>
              </a:rPr>
              <a:t>arrive</a:t>
            </a:r>
            <a:r>
              <a:rPr lang="en-US" sz="1200" noProof="1" smtClean="0">
                <a:solidFill>
                  <a:schemeClr val="tx1"/>
                </a:solidFill>
              </a:rPr>
              <a:t> approximately </a:t>
            </a:r>
            <a:r>
              <a:rPr lang="en-US" sz="1200" b="1" noProof="1" smtClean="0">
                <a:solidFill>
                  <a:srgbClr val="FF0000"/>
                </a:solidFill>
              </a:rPr>
              <a:t>at the same time</a:t>
            </a:r>
            <a:r>
              <a:rPr lang="en-US" sz="1200" noProof="1" smtClean="0">
                <a:solidFill>
                  <a:schemeClr val="tx1"/>
                </a:solidFill>
              </a:rPr>
              <a:t>. </a:t>
            </a:r>
            <a:r>
              <a:rPr lang="en-US" sz="1200" noProof="1" smtClean="0">
                <a:solidFill>
                  <a:srgbClr val="008000"/>
                </a:solidFill>
              </a:rPr>
              <a:t>Probability of delays is less on the train</a:t>
            </a:r>
            <a:r>
              <a:rPr lang="en-US" sz="1200" noProof="1" smtClean="0">
                <a:solidFill>
                  <a:schemeClr val="tx1"/>
                </a:solidFill>
              </a:rPr>
              <a:t>.</a:t>
            </a:r>
          </a:p>
        </p:txBody>
      </p:sp>
      <p:pic>
        <p:nvPicPr>
          <p:cNvPr id="430082" name="Picture 2"/>
          <p:cNvPicPr>
            <a:picLocks noChangeAspect="1" noChangeArrowheads="1"/>
          </p:cNvPicPr>
          <p:nvPr/>
        </p:nvPicPr>
        <p:blipFill>
          <a:blip r:embed="rId2" cstate="print"/>
          <a:srcRect/>
          <a:stretch>
            <a:fillRect/>
          </a:stretch>
        </p:blipFill>
        <p:spPr bwMode="auto">
          <a:xfrm>
            <a:off x="581026" y="1440518"/>
            <a:ext cx="6534150" cy="3995188"/>
          </a:xfrm>
          <a:prstGeom prst="rect">
            <a:avLst/>
          </a:prstGeom>
          <a:noFill/>
          <a:ln w="9525">
            <a:noFill/>
            <a:miter lim="800000"/>
            <a:headEnd/>
            <a:tailEnd/>
          </a:ln>
        </p:spPr>
      </p:pic>
      <p:sp>
        <p:nvSpPr>
          <p:cNvPr id="11266"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1" dirty="0">
              <a:solidFill>
                <a:srgbClr val="000000"/>
              </a:solidFill>
            </a:endParaRPr>
          </a:p>
        </p:txBody>
      </p:sp>
      <p:cxnSp>
        <p:nvCxnSpPr>
          <p:cNvPr id="11" name="Gerade Verbindung 10"/>
          <p:cNvCxnSpPr/>
          <p:nvPr/>
        </p:nvCxnSpPr>
        <p:spPr bwMode="auto">
          <a:xfrm>
            <a:off x="2228850" y="5372100"/>
            <a:ext cx="685800" cy="0"/>
          </a:xfrm>
          <a:prstGeom prst="line">
            <a:avLst/>
          </a:prstGeom>
          <a:solidFill>
            <a:srgbClr val="00B8FF"/>
          </a:solidFill>
          <a:ln w="28575" cap="flat" cmpd="sng" algn="ctr">
            <a:solidFill>
              <a:srgbClr val="0000FF"/>
            </a:solidFill>
            <a:prstDash val="solid"/>
            <a:round/>
            <a:headEnd type="none" w="med" len="med"/>
            <a:tailEnd type="none" w="med" len="med"/>
          </a:ln>
          <a:effectLst/>
        </p:spPr>
      </p:cxnSp>
      <p:cxnSp>
        <p:nvCxnSpPr>
          <p:cNvPr id="12" name="Gerade Verbindung 11"/>
          <p:cNvCxnSpPr/>
          <p:nvPr/>
        </p:nvCxnSpPr>
        <p:spPr bwMode="auto">
          <a:xfrm>
            <a:off x="5334000" y="5372100"/>
            <a:ext cx="1000125" cy="0"/>
          </a:xfrm>
          <a:prstGeom prst="line">
            <a:avLst/>
          </a:prstGeom>
          <a:solidFill>
            <a:srgbClr val="00B8FF"/>
          </a:solidFill>
          <a:ln w="28575" cap="flat" cmpd="sng" algn="ctr">
            <a:solidFill>
              <a:srgbClr val="0000FF"/>
            </a:solidFill>
            <a:prstDash val="solid"/>
            <a:round/>
            <a:headEnd type="none" w="med" len="med"/>
            <a:tailEnd type="none" w="med" len="med"/>
          </a:ln>
          <a:effectLst/>
        </p:spPr>
      </p:cxnSp>
      <p:sp>
        <p:nvSpPr>
          <p:cNvPr id="15" name="Textfeld 14"/>
          <p:cNvSpPr txBox="1"/>
          <p:nvPr/>
        </p:nvSpPr>
        <p:spPr>
          <a:xfrm>
            <a:off x="5895975" y="2828925"/>
            <a:ext cx="3086100" cy="1615827"/>
          </a:xfrm>
          <a:prstGeom prst="rect">
            <a:avLst/>
          </a:prstGeom>
          <a:solidFill>
            <a:schemeClr val="bg1"/>
          </a:solidFill>
          <a:ln w="12700">
            <a:solidFill>
              <a:schemeClr val="tx1"/>
            </a:solidFill>
          </a:ln>
        </p:spPr>
        <p:txBody>
          <a:bodyPr wrap="square" rtlCol="0">
            <a:spAutoFit/>
          </a:bodyPr>
          <a:lstStyle/>
          <a:p>
            <a:r>
              <a:rPr lang="de-DE" sz="1100" b="1" dirty="0" smtClean="0">
                <a:solidFill>
                  <a:schemeClr val="tx1"/>
                </a:solidFill>
              </a:rPr>
              <a:t>China High Speed Rail (CHR)</a:t>
            </a:r>
          </a:p>
          <a:p>
            <a:r>
              <a:rPr lang="de-DE" sz="1100" b="1" dirty="0" smtClean="0">
                <a:solidFill>
                  <a:srgbClr val="FF0000"/>
                </a:solidFill>
              </a:rPr>
              <a:t>Beijing</a:t>
            </a:r>
            <a:r>
              <a:rPr lang="de-DE" sz="1100" b="1" dirty="0" smtClean="0">
                <a:solidFill>
                  <a:schemeClr val="tx1"/>
                </a:solidFill>
              </a:rPr>
              <a:t> to </a:t>
            </a:r>
            <a:r>
              <a:rPr lang="de-DE" sz="1100" b="1" dirty="0" smtClean="0">
                <a:solidFill>
                  <a:srgbClr val="FF0000"/>
                </a:solidFill>
              </a:rPr>
              <a:t>Shanghai</a:t>
            </a:r>
            <a:r>
              <a:rPr lang="de-DE" sz="1100" b="1" dirty="0" smtClean="0">
                <a:solidFill>
                  <a:schemeClr val="tx1"/>
                </a:solidFill>
              </a:rPr>
              <a:t>:</a:t>
            </a:r>
          </a:p>
          <a:p>
            <a:pPr marL="180975" indent="-180975">
              <a:buFont typeface="Arial" pitchFamily="34" charset="0"/>
              <a:buChar char="•"/>
            </a:pPr>
            <a:r>
              <a:rPr lang="de-DE" sz="1100" dirty="0" smtClean="0">
                <a:solidFill>
                  <a:schemeClr val="tx1"/>
                </a:solidFill>
              </a:rPr>
              <a:t>1200 passengers per train</a:t>
            </a:r>
          </a:p>
          <a:p>
            <a:pPr marL="180975" indent="-180975">
              <a:buFont typeface="Arial" pitchFamily="34" charset="0"/>
              <a:buChar char="•"/>
            </a:pPr>
            <a:r>
              <a:rPr lang="de-DE" sz="1100" b="1" dirty="0" smtClean="0">
                <a:solidFill>
                  <a:schemeClr val="tx1"/>
                </a:solidFill>
              </a:rPr>
              <a:t>1200 km distance</a:t>
            </a:r>
          </a:p>
          <a:p>
            <a:pPr marL="180975" indent="-180975">
              <a:buFont typeface="Arial" pitchFamily="34" charset="0"/>
              <a:buChar char="•"/>
            </a:pPr>
            <a:r>
              <a:rPr lang="de-DE" sz="1100" dirty="0" smtClean="0">
                <a:solidFill>
                  <a:schemeClr val="tx1"/>
                </a:solidFill>
              </a:rPr>
              <a:t>350 km/h</a:t>
            </a:r>
          </a:p>
          <a:p>
            <a:pPr marL="180975" indent="-180975">
              <a:buFont typeface="Arial" pitchFamily="34" charset="0"/>
              <a:buChar char="•"/>
            </a:pPr>
            <a:r>
              <a:rPr lang="de-DE" sz="1100" dirty="0" smtClean="0">
                <a:solidFill>
                  <a:schemeClr val="tx1"/>
                </a:solidFill>
                <a:sym typeface="Symbol"/>
              </a:rPr>
              <a:t> every 20 min. (</a:t>
            </a:r>
            <a:r>
              <a:rPr lang="de-DE" sz="1100" dirty="0" smtClean="0">
                <a:solidFill>
                  <a:srgbClr val="0000FF"/>
                </a:solidFill>
                <a:sym typeface="Symbol"/>
              </a:rPr>
              <a:t>an A380 every 10 min.</a:t>
            </a:r>
            <a:r>
              <a:rPr lang="de-DE" sz="1100" dirty="0" smtClean="0">
                <a:solidFill>
                  <a:schemeClr val="tx1"/>
                </a:solidFill>
                <a:sym typeface="Symbol"/>
              </a:rPr>
              <a:t>)</a:t>
            </a:r>
          </a:p>
          <a:p>
            <a:pPr marL="180975" indent="-180975">
              <a:buFont typeface="Arial" pitchFamily="34" charset="0"/>
              <a:buChar char="•"/>
            </a:pPr>
            <a:r>
              <a:rPr lang="de-DE" sz="1100" dirty="0" smtClean="0">
                <a:solidFill>
                  <a:schemeClr val="tx1"/>
                </a:solidFill>
                <a:sym typeface="Symbol"/>
              </a:rPr>
              <a:t>usually fully booked</a:t>
            </a:r>
          </a:p>
          <a:p>
            <a:pPr marL="180975" indent="-180975">
              <a:buFont typeface="Arial" pitchFamily="34" charset="0"/>
              <a:buChar char="•"/>
            </a:pPr>
            <a:r>
              <a:rPr lang="de-DE" sz="1100" dirty="0" smtClean="0">
                <a:solidFill>
                  <a:schemeClr val="tx1"/>
                </a:solidFill>
                <a:sym typeface="Symbol"/>
              </a:rPr>
              <a:t>88000 passengers per day (both directions)</a:t>
            </a:r>
          </a:p>
          <a:p>
            <a:pPr marL="180975" indent="-180975"/>
            <a:r>
              <a:rPr lang="de-DE" sz="1100" dirty="0" smtClean="0">
                <a:solidFill>
                  <a:schemeClr val="tx1"/>
                </a:solidFill>
                <a:sym typeface="Symbol"/>
              </a:rPr>
              <a:t>Example: Train number G1</a:t>
            </a:r>
            <a:endParaRPr lang="de-DE" sz="1100" dirty="0" smtClean="0">
              <a:solidFill>
                <a:schemeClr val="tx1"/>
              </a:solidFill>
            </a:endParaRPr>
          </a:p>
        </p:txBody>
      </p:sp>
      <p:sp>
        <p:nvSpPr>
          <p:cNvPr id="16" name="Textfeld 15"/>
          <p:cNvSpPr txBox="1"/>
          <p:nvPr/>
        </p:nvSpPr>
        <p:spPr>
          <a:xfrm>
            <a:off x="4095750" y="4962525"/>
            <a:ext cx="837089" cy="246221"/>
          </a:xfrm>
          <a:prstGeom prst="rect">
            <a:avLst/>
          </a:prstGeom>
          <a:noFill/>
        </p:spPr>
        <p:txBody>
          <a:bodyPr wrap="none" rtlCol="0">
            <a:spAutoFit/>
          </a:bodyPr>
          <a:lstStyle/>
          <a:p>
            <a:r>
              <a:rPr lang="de-DE" sz="1000" b="1" dirty="0" smtClean="0">
                <a:solidFill>
                  <a:srgbClr val="FF0000"/>
                </a:solidFill>
              </a:rPr>
              <a:t>new: 13:28</a:t>
            </a:r>
            <a:endParaRPr lang="en-US" sz="1000" b="1" dirty="0">
              <a:solidFill>
                <a:srgbClr val="FF0000"/>
              </a:solidFill>
            </a:endParaRPr>
          </a:p>
        </p:txBody>
      </p:sp>
      <p:sp>
        <p:nvSpPr>
          <p:cNvPr id="13" name="Textfeld 12"/>
          <p:cNvSpPr txBox="1"/>
          <p:nvPr/>
        </p:nvSpPr>
        <p:spPr>
          <a:xfrm>
            <a:off x="533400" y="1104900"/>
            <a:ext cx="7196778" cy="307777"/>
          </a:xfrm>
          <a:prstGeom prst="rect">
            <a:avLst/>
          </a:prstGeom>
          <a:noFill/>
        </p:spPr>
        <p:txBody>
          <a:bodyPr wrap="none" rtlCol="0">
            <a:spAutoFit/>
          </a:bodyPr>
          <a:lstStyle/>
          <a:p>
            <a:r>
              <a:rPr lang="de-DE" sz="1400" b="1" dirty="0" smtClean="0">
                <a:solidFill>
                  <a:schemeClr val="tx1"/>
                </a:solidFill>
              </a:rPr>
              <a:t>Example: Two Megacities – </a:t>
            </a:r>
            <a:r>
              <a:rPr lang="de-DE" sz="1400" b="1" dirty="0" smtClean="0">
                <a:solidFill>
                  <a:srgbClr val="CC0099"/>
                </a:solidFill>
              </a:rPr>
              <a:t>Beijing &amp; Shanghai </a:t>
            </a:r>
            <a:r>
              <a:rPr lang="de-DE" sz="1400" b="1" dirty="0" smtClean="0">
                <a:solidFill>
                  <a:schemeClr val="tx1"/>
                </a:solidFill>
              </a:rPr>
              <a:t>– Comparison </a:t>
            </a:r>
            <a:r>
              <a:rPr lang="de-DE" sz="1400" b="1" dirty="0" smtClean="0">
                <a:solidFill>
                  <a:srgbClr val="0000FF"/>
                </a:solidFill>
              </a:rPr>
              <a:t>Aircraft</a:t>
            </a:r>
            <a:r>
              <a:rPr lang="de-DE" sz="1400" b="1" dirty="0" smtClean="0">
                <a:solidFill>
                  <a:srgbClr val="FF0000"/>
                </a:solidFill>
              </a:rPr>
              <a:t> </a:t>
            </a:r>
            <a:r>
              <a:rPr lang="de-DE" sz="1400" b="1" dirty="0" smtClean="0">
                <a:solidFill>
                  <a:schemeClr val="tx1"/>
                </a:solidFill>
              </a:rPr>
              <a:t>versus</a:t>
            </a:r>
            <a:r>
              <a:rPr lang="de-DE" sz="1400" b="1" dirty="0" smtClean="0">
                <a:solidFill>
                  <a:srgbClr val="FF0000"/>
                </a:solidFill>
              </a:rPr>
              <a:t> </a:t>
            </a:r>
            <a:r>
              <a:rPr lang="de-DE" sz="1400" b="1" dirty="0" smtClean="0">
                <a:solidFill>
                  <a:srgbClr val="008000"/>
                </a:solidFill>
              </a:rPr>
              <a:t>Train</a:t>
            </a:r>
          </a:p>
        </p:txBody>
      </p:sp>
      <p:sp>
        <p:nvSpPr>
          <p:cNvPr id="10" name="Textfeld 9"/>
          <p:cNvSpPr txBox="1"/>
          <p:nvPr/>
        </p:nvSpPr>
        <p:spPr>
          <a:xfrm>
            <a:off x="6172200" y="4838700"/>
            <a:ext cx="728084" cy="246221"/>
          </a:xfrm>
          <a:prstGeom prst="rect">
            <a:avLst/>
          </a:prstGeom>
          <a:noFill/>
        </p:spPr>
        <p:txBody>
          <a:bodyPr wrap="none" rtlCol="0">
            <a:spAutoFit/>
          </a:bodyPr>
          <a:lstStyle/>
          <a:p>
            <a:r>
              <a:rPr lang="de-DE" sz="1000" dirty="0" smtClean="0">
                <a:solidFill>
                  <a:schemeClr val="tx1"/>
                </a:solidFill>
              </a:rPr>
              <a:t>Sun 2017</a:t>
            </a:r>
            <a:endParaRPr lang="en-US" sz="1000" dirty="0">
              <a:solidFill>
                <a:schemeClr val="tx1"/>
              </a:solidFill>
            </a:endParaRPr>
          </a:p>
        </p:txBody>
      </p:sp>
      <p:sp>
        <p:nvSpPr>
          <p:cNvPr id="19" name="Textfeld 18"/>
          <p:cNvSpPr txBox="1"/>
          <p:nvPr/>
        </p:nvSpPr>
        <p:spPr>
          <a:xfrm>
            <a:off x="1600200" y="4257675"/>
            <a:ext cx="915635" cy="338554"/>
          </a:xfrm>
          <a:prstGeom prst="rect">
            <a:avLst/>
          </a:prstGeom>
          <a:solidFill>
            <a:schemeClr val="bg1"/>
          </a:solidFill>
          <a:ln w="12700">
            <a:solidFill>
              <a:srgbClr val="0000FF"/>
            </a:solidFill>
          </a:ln>
        </p:spPr>
        <p:txBody>
          <a:bodyPr wrap="none" rtlCol="0">
            <a:spAutoFit/>
          </a:bodyPr>
          <a:lstStyle/>
          <a:p>
            <a:r>
              <a:rPr lang="de-DE" sz="1600" b="1" dirty="0" smtClean="0">
                <a:solidFill>
                  <a:srgbClr val="0000FF"/>
                </a:solidFill>
              </a:rPr>
              <a:t>Aircraft</a:t>
            </a:r>
            <a:endParaRPr lang="en-US" sz="1600" b="1" dirty="0">
              <a:solidFill>
                <a:srgbClr val="0000FF"/>
              </a:solidFill>
            </a:endParaRPr>
          </a:p>
        </p:txBody>
      </p:sp>
      <p:sp>
        <p:nvSpPr>
          <p:cNvPr id="20" name="Textfeld 19"/>
          <p:cNvSpPr txBox="1"/>
          <p:nvPr/>
        </p:nvSpPr>
        <p:spPr>
          <a:xfrm>
            <a:off x="4972050" y="3467100"/>
            <a:ext cx="675057" cy="338554"/>
          </a:xfrm>
          <a:prstGeom prst="rect">
            <a:avLst/>
          </a:prstGeom>
          <a:solidFill>
            <a:schemeClr val="bg1"/>
          </a:solidFill>
          <a:ln w="12700">
            <a:solidFill>
              <a:srgbClr val="008000"/>
            </a:solidFill>
          </a:ln>
        </p:spPr>
        <p:txBody>
          <a:bodyPr wrap="none" rtlCol="0">
            <a:spAutoFit/>
          </a:bodyPr>
          <a:lstStyle/>
          <a:p>
            <a:r>
              <a:rPr lang="de-DE" sz="1600" b="1" dirty="0" smtClean="0">
                <a:solidFill>
                  <a:srgbClr val="008000"/>
                </a:solidFill>
              </a:rPr>
              <a:t>Train</a:t>
            </a:r>
            <a:endParaRPr lang="en-US" sz="1600" b="1" dirty="0">
              <a:solidFill>
                <a:srgbClr val="008000"/>
              </a:solidFill>
            </a:endParaRPr>
          </a:p>
        </p:txBody>
      </p:sp>
      <p:sp>
        <p:nvSpPr>
          <p:cNvPr id="18" name="Text Box 3"/>
          <p:cNvSpPr txBox="1">
            <a:spLocks noChangeArrowheads="1"/>
          </p:cNvSpPr>
          <p:nvPr/>
        </p:nvSpPr>
        <p:spPr bwMode="auto">
          <a:xfrm>
            <a:off x="533400" y="812801"/>
            <a:ext cx="8081963" cy="326922"/>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noProof="1" smtClean="0">
                <a:solidFill>
                  <a:srgbClr val="FF0000"/>
                </a:solidFill>
              </a:rPr>
              <a:t>Medium Range between Megacities: We Take the Train!</a:t>
            </a:r>
            <a:endParaRPr lang="en-US" sz="1600" b="1" noProof="1">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2" name="Picture 6" descr="A400M"/>
          <p:cNvPicPr>
            <a:picLocks noChangeAspect="1" noChangeArrowheads="1"/>
          </p:cNvPicPr>
          <p:nvPr/>
        </p:nvPicPr>
        <p:blipFill>
          <a:blip r:embed="rId2" cstate="print"/>
          <a:srcRect/>
          <a:stretch>
            <a:fillRect/>
          </a:stretch>
        </p:blipFill>
        <p:spPr bwMode="auto">
          <a:xfrm>
            <a:off x="423863" y="1503363"/>
            <a:ext cx="2943225" cy="2306637"/>
          </a:xfrm>
          <a:prstGeom prst="rect">
            <a:avLst/>
          </a:prstGeom>
          <a:noFill/>
        </p:spPr>
      </p:pic>
      <p:pic>
        <p:nvPicPr>
          <p:cNvPr id="208904" name="Picture 8" descr="ATR_72-500_TAROM_%28YR-ATI%29-1"/>
          <p:cNvPicPr>
            <a:picLocks noChangeAspect="1" noChangeArrowheads="1"/>
          </p:cNvPicPr>
          <p:nvPr/>
        </p:nvPicPr>
        <p:blipFill>
          <a:blip r:embed="rId3" cstate="print"/>
          <a:srcRect/>
          <a:stretch>
            <a:fillRect/>
          </a:stretch>
        </p:blipFill>
        <p:spPr bwMode="auto">
          <a:xfrm>
            <a:off x="3960813" y="1173163"/>
            <a:ext cx="4149725" cy="2770187"/>
          </a:xfrm>
          <a:prstGeom prst="rect">
            <a:avLst/>
          </a:prstGeom>
          <a:noFill/>
        </p:spPr>
      </p:pic>
      <p:pic>
        <p:nvPicPr>
          <p:cNvPr id="208906" name="Picture 10" descr="Flybe_dash8_g-jecl_takeoff_manchester_arp"/>
          <p:cNvPicPr>
            <a:picLocks noChangeAspect="1" noChangeArrowheads="1"/>
          </p:cNvPicPr>
          <p:nvPr/>
        </p:nvPicPr>
        <p:blipFill>
          <a:blip r:embed="rId4" cstate="print"/>
          <a:srcRect/>
          <a:stretch>
            <a:fillRect/>
          </a:stretch>
        </p:blipFill>
        <p:spPr bwMode="auto">
          <a:xfrm>
            <a:off x="423863" y="3968750"/>
            <a:ext cx="3419475" cy="2251075"/>
          </a:xfrm>
          <a:prstGeom prst="rect">
            <a:avLst/>
          </a:prstGeom>
          <a:noFill/>
        </p:spPr>
      </p:pic>
      <p:sp>
        <p:nvSpPr>
          <p:cNvPr id="208907" name="Text Box 11"/>
          <p:cNvSpPr txBox="1">
            <a:spLocks noChangeArrowheads="1"/>
          </p:cNvSpPr>
          <p:nvPr/>
        </p:nvSpPr>
        <p:spPr bwMode="auto">
          <a:xfrm>
            <a:off x="2346325" y="3506788"/>
            <a:ext cx="977900" cy="244475"/>
          </a:xfrm>
          <a:prstGeom prst="rect">
            <a:avLst/>
          </a:prstGeom>
          <a:solidFill>
            <a:schemeClr val="bg1"/>
          </a:solidFill>
          <a:ln w="9525">
            <a:noFill/>
            <a:miter lim="800000"/>
            <a:headEnd/>
            <a:tailEnd/>
          </a:ln>
          <a:effectLst/>
        </p:spPr>
        <p:txBody>
          <a:bodyPr wrap="none">
            <a:spAutoFit/>
          </a:bodyPr>
          <a:lstStyle/>
          <a:p>
            <a:r>
              <a:rPr lang="de-DE" sz="1000">
                <a:solidFill>
                  <a:schemeClr val="tx1"/>
                </a:solidFill>
              </a:rPr>
              <a:t>Airbus A400M</a:t>
            </a:r>
          </a:p>
        </p:txBody>
      </p:sp>
      <p:sp>
        <p:nvSpPr>
          <p:cNvPr id="208908" name="Text Box 12"/>
          <p:cNvSpPr txBox="1">
            <a:spLocks noChangeArrowheads="1"/>
          </p:cNvSpPr>
          <p:nvPr/>
        </p:nvSpPr>
        <p:spPr bwMode="auto">
          <a:xfrm>
            <a:off x="7439025" y="3617913"/>
            <a:ext cx="612775" cy="244475"/>
          </a:xfrm>
          <a:prstGeom prst="rect">
            <a:avLst/>
          </a:prstGeom>
          <a:solidFill>
            <a:schemeClr val="bg1"/>
          </a:solidFill>
          <a:ln w="9525">
            <a:noFill/>
            <a:miter lim="800000"/>
            <a:headEnd/>
            <a:tailEnd/>
          </a:ln>
          <a:effectLst/>
        </p:spPr>
        <p:txBody>
          <a:bodyPr wrap="none">
            <a:spAutoFit/>
          </a:bodyPr>
          <a:lstStyle/>
          <a:p>
            <a:r>
              <a:rPr lang="de-DE" sz="1000">
                <a:solidFill>
                  <a:schemeClr val="tx1"/>
                </a:solidFill>
              </a:rPr>
              <a:t>ATR 72</a:t>
            </a:r>
          </a:p>
        </p:txBody>
      </p:sp>
      <p:sp>
        <p:nvSpPr>
          <p:cNvPr id="208909" name="Text Box 13"/>
          <p:cNvSpPr txBox="1">
            <a:spLocks noChangeArrowheads="1"/>
          </p:cNvSpPr>
          <p:nvPr/>
        </p:nvSpPr>
        <p:spPr bwMode="auto">
          <a:xfrm>
            <a:off x="3282950" y="5900738"/>
            <a:ext cx="492125" cy="244475"/>
          </a:xfrm>
          <a:prstGeom prst="rect">
            <a:avLst/>
          </a:prstGeom>
          <a:solidFill>
            <a:schemeClr val="bg1"/>
          </a:solidFill>
          <a:ln w="9525">
            <a:noFill/>
            <a:miter lim="800000"/>
            <a:headEnd/>
            <a:tailEnd/>
          </a:ln>
          <a:effectLst/>
        </p:spPr>
        <p:txBody>
          <a:bodyPr wrap="none">
            <a:spAutoFit/>
          </a:bodyPr>
          <a:lstStyle/>
          <a:p>
            <a:r>
              <a:rPr lang="de-DE" sz="1000" dirty="0">
                <a:solidFill>
                  <a:schemeClr val="tx1"/>
                </a:solidFill>
              </a:rPr>
              <a:t>Q400</a:t>
            </a:r>
          </a:p>
        </p:txBody>
      </p:sp>
      <p:pic>
        <p:nvPicPr>
          <p:cNvPr id="208911" name="Picture 15"/>
          <p:cNvPicPr>
            <a:picLocks noChangeAspect="1" noChangeArrowheads="1"/>
          </p:cNvPicPr>
          <p:nvPr/>
        </p:nvPicPr>
        <p:blipFill>
          <a:blip r:embed="rId5" cstate="print"/>
          <a:srcRect/>
          <a:stretch>
            <a:fillRect/>
          </a:stretch>
        </p:blipFill>
        <p:spPr bwMode="auto">
          <a:xfrm>
            <a:off x="4106863" y="4294188"/>
            <a:ext cx="3932237" cy="1144587"/>
          </a:xfrm>
          <a:prstGeom prst="rect">
            <a:avLst/>
          </a:prstGeom>
          <a:noFill/>
          <a:ln w="9525">
            <a:noFill/>
            <a:miter lim="800000"/>
            <a:headEnd/>
            <a:tailEnd/>
          </a:ln>
          <a:effectLst/>
        </p:spPr>
      </p:pic>
      <p:sp>
        <p:nvSpPr>
          <p:cNvPr id="10" name="Textfeld 9"/>
          <p:cNvSpPr txBox="1"/>
          <p:nvPr/>
        </p:nvSpPr>
        <p:spPr>
          <a:xfrm>
            <a:off x="533400" y="819150"/>
            <a:ext cx="7973978" cy="338554"/>
          </a:xfrm>
          <a:prstGeom prst="rect">
            <a:avLst/>
          </a:prstGeom>
          <a:noFill/>
        </p:spPr>
        <p:txBody>
          <a:bodyPr wrap="none" rtlCol="0">
            <a:spAutoFit/>
          </a:bodyPr>
          <a:lstStyle/>
          <a:p>
            <a:r>
              <a:rPr lang="de-DE" sz="1600" b="1" dirty="0" smtClean="0">
                <a:solidFill>
                  <a:srgbClr val="FF0000"/>
                </a:solidFill>
              </a:rPr>
              <a:t>A Propeller Driven Aircraft for 180 Passengers with Two Engines of the A400M ?</a:t>
            </a:r>
            <a:endParaRPr lang="de-DE" sz="1600" b="1" dirty="0" smtClean="0">
              <a:solidFill>
                <a:srgbClr val="0000FF"/>
              </a:solidFill>
            </a:endParaRPr>
          </a:p>
        </p:txBody>
      </p:sp>
      <p:sp>
        <p:nvSpPr>
          <p:cNvPr id="11" name="Rechteck 10"/>
          <p:cNvSpPr/>
          <p:nvPr/>
        </p:nvSpPr>
        <p:spPr bwMode="auto">
          <a:xfrm>
            <a:off x="4095750" y="5219700"/>
            <a:ext cx="3933825" cy="21907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2" name="Textfeld 11"/>
          <p:cNvSpPr txBox="1"/>
          <p:nvPr/>
        </p:nvSpPr>
        <p:spPr>
          <a:xfrm>
            <a:off x="4038599" y="5486400"/>
            <a:ext cx="3705226" cy="276999"/>
          </a:xfrm>
          <a:prstGeom prst="rect">
            <a:avLst/>
          </a:prstGeom>
          <a:noFill/>
        </p:spPr>
        <p:txBody>
          <a:bodyPr wrap="square" rtlCol="0">
            <a:spAutoFit/>
          </a:bodyPr>
          <a:lstStyle/>
          <a:p>
            <a:r>
              <a:rPr lang="de-DE" sz="1200" dirty="0" smtClean="0">
                <a:solidFill>
                  <a:srgbClr val="FF0000"/>
                </a:solidFill>
              </a:rPr>
              <a:t>"Smart Turboprop", Design see next pages!</a:t>
            </a:r>
          </a:p>
        </p:txBody>
      </p:sp>
      <p:sp>
        <p:nvSpPr>
          <p:cNvPr id="13" name="Textfeld 12"/>
          <p:cNvSpPr txBox="1"/>
          <p:nvPr/>
        </p:nvSpPr>
        <p:spPr>
          <a:xfrm>
            <a:off x="533400" y="1162050"/>
            <a:ext cx="1922321" cy="307777"/>
          </a:xfrm>
          <a:prstGeom prst="rect">
            <a:avLst/>
          </a:prstGeom>
          <a:noFill/>
        </p:spPr>
        <p:txBody>
          <a:bodyPr wrap="none" rtlCol="0">
            <a:spAutoFit/>
          </a:bodyPr>
          <a:lstStyle/>
          <a:p>
            <a:r>
              <a:rPr lang="de-DE" sz="1400" b="1" dirty="0" smtClean="0">
                <a:solidFill>
                  <a:schemeClr val="tx1"/>
                </a:solidFill>
              </a:rPr>
              <a:t>… saves lots of fuel!</a:t>
            </a:r>
            <a:endParaRPr lang="de-DE" sz="1400" b="1" dirty="0" smtClean="0">
              <a:solidFill>
                <a:srgbClr val="008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1" name="Picture 5"/>
          <p:cNvPicPr>
            <a:picLocks noChangeAspect="1" noChangeArrowheads="1"/>
          </p:cNvPicPr>
          <p:nvPr/>
        </p:nvPicPr>
        <p:blipFill>
          <a:blip r:embed="rId2" cstate="print"/>
          <a:srcRect/>
          <a:stretch>
            <a:fillRect/>
          </a:stretch>
        </p:blipFill>
        <p:spPr bwMode="auto">
          <a:xfrm>
            <a:off x="3617913" y="4514850"/>
            <a:ext cx="2857500" cy="1787525"/>
          </a:xfrm>
          <a:prstGeom prst="rect">
            <a:avLst/>
          </a:prstGeom>
          <a:noFill/>
          <a:ln w="9525">
            <a:noFill/>
            <a:miter lim="800000"/>
            <a:headEnd/>
            <a:tailEnd/>
          </a:ln>
          <a:effectLst/>
        </p:spPr>
      </p:pic>
      <p:pic>
        <p:nvPicPr>
          <p:cNvPr id="219142" name="Picture 6"/>
          <p:cNvPicPr>
            <a:picLocks noChangeAspect="1" noChangeArrowheads="1"/>
          </p:cNvPicPr>
          <p:nvPr/>
        </p:nvPicPr>
        <p:blipFill>
          <a:blip r:embed="rId3" cstate="print"/>
          <a:srcRect/>
          <a:stretch>
            <a:fillRect/>
          </a:stretch>
        </p:blipFill>
        <p:spPr bwMode="auto">
          <a:xfrm>
            <a:off x="6513513" y="4489450"/>
            <a:ext cx="2390775" cy="1809750"/>
          </a:xfrm>
          <a:prstGeom prst="rect">
            <a:avLst/>
          </a:prstGeom>
          <a:noFill/>
          <a:ln w="9525">
            <a:noFill/>
            <a:miter lim="800000"/>
            <a:headEnd/>
            <a:tailEnd/>
          </a:ln>
          <a:effectLst/>
        </p:spPr>
      </p:pic>
      <p:grpSp>
        <p:nvGrpSpPr>
          <p:cNvPr id="2" name="Group 13"/>
          <p:cNvGrpSpPr>
            <a:grpSpLocks/>
          </p:cNvGrpSpPr>
          <p:nvPr/>
        </p:nvGrpSpPr>
        <p:grpSpPr bwMode="auto">
          <a:xfrm>
            <a:off x="1262063" y="2341563"/>
            <a:ext cx="7716837" cy="879475"/>
            <a:chOff x="819" y="851"/>
            <a:chExt cx="4861" cy="554"/>
          </a:xfrm>
        </p:grpSpPr>
        <p:pic>
          <p:nvPicPr>
            <p:cNvPr id="219139" name="Picture 3"/>
            <p:cNvPicPr>
              <a:picLocks noChangeAspect="1" noChangeArrowheads="1"/>
            </p:cNvPicPr>
            <p:nvPr/>
          </p:nvPicPr>
          <p:blipFill>
            <a:blip r:embed="rId4" cstate="print"/>
            <a:srcRect/>
            <a:stretch>
              <a:fillRect/>
            </a:stretch>
          </p:blipFill>
          <p:spPr bwMode="auto">
            <a:xfrm>
              <a:off x="1207" y="851"/>
              <a:ext cx="4473" cy="554"/>
            </a:xfrm>
            <a:prstGeom prst="rect">
              <a:avLst/>
            </a:prstGeom>
            <a:noFill/>
            <a:ln w="9525">
              <a:noFill/>
              <a:miter lim="800000"/>
              <a:headEnd/>
              <a:tailEnd/>
            </a:ln>
            <a:effectLst/>
          </p:spPr>
        </p:pic>
        <p:sp>
          <p:nvSpPr>
            <p:cNvPr id="219144" name="Text Box 8"/>
            <p:cNvSpPr txBox="1">
              <a:spLocks noChangeArrowheads="1"/>
            </p:cNvSpPr>
            <p:nvPr/>
          </p:nvSpPr>
          <p:spPr bwMode="auto">
            <a:xfrm>
              <a:off x="819" y="1008"/>
              <a:ext cx="430" cy="160"/>
            </a:xfrm>
            <a:prstGeom prst="rect">
              <a:avLst/>
            </a:prstGeom>
            <a:noFill/>
            <a:ln w="9525">
              <a:solidFill>
                <a:schemeClr val="tx1"/>
              </a:solidFill>
              <a:miter lim="800000"/>
              <a:headEnd/>
              <a:tailEnd/>
            </a:ln>
            <a:effectLst/>
          </p:spPr>
          <p:txBody>
            <a:bodyPr wrap="none">
              <a:spAutoFit/>
            </a:bodyPr>
            <a:lstStyle/>
            <a:p>
              <a:r>
                <a:rPr lang="de-DE" sz="1000">
                  <a:solidFill>
                    <a:schemeClr val="tx1"/>
                  </a:solidFill>
                </a:rPr>
                <a:t>01/2013:</a:t>
              </a:r>
            </a:p>
          </p:txBody>
        </p:sp>
      </p:grpSp>
      <p:pic>
        <p:nvPicPr>
          <p:cNvPr id="219138" name="Picture 2"/>
          <p:cNvPicPr>
            <a:picLocks noChangeAspect="1" noChangeArrowheads="1"/>
          </p:cNvPicPr>
          <p:nvPr/>
        </p:nvPicPr>
        <p:blipFill>
          <a:blip r:embed="rId5" cstate="print"/>
          <a:srcRect/>
          <a:stretch>
            <a:fillRect/>
          </a:stretch>
        </p:blipFill>
        <p:spPr bwMode="auto">
          <a:xfrm>
            <a:off x="965200" y="3286125"/>
            <a:ext cx="7929563" cy="971550"/>
          </a:xfrm>
          <a:prstGeom prst="rect">
            <a:avLst/>
          </a:prstGeom>
          <a:noFill/>
          <a:ln w="9525">
            <a:noFill/>
            <a:miter lim="800000"/>
            <a:headEnd/>
            <a:tailEnd/>
          </a:ln>
          <a:effectLst/>
        </p:spPr>
      </p:pic>
      <p:sp>
        <p:nvSpPr>
          <p:cNvPr id="219145" name="Text Box 9"/>
          <p:cNvSpPr txBox="1">
            <a:spLocks noChangeArrowheads="1"/>
          </p:cNvSpPr>
          <p:nvPr/>
        </p:nvSpPr>
        <p:spPr bwMode="auto">
          <a:xfrm>
            <a:off x="292100" y="3538538"/>
            <a:ext cx="682625" cy="254000"/>
          </a:xfrm>
          <a:prstGeom prst="rect">
            <a:avLst/>
          </a:prstGeom>
          <a:noFill/>
          <a:ln w="9525">
            <a:solidFill>
              <a:schemeClr val="tx1"/>
            </a:solidFill>
            <a:miter lim="800000"/>
            <a:headEnd/>
            <a:tailEnd/>
          </a:ln>
          <a:effectLst/>
        </p:spPr>
        <p:txBody>
          <a:bodyPr wrap="none">
            <a:spAutoFit/>
          </a:bodyPr>
          <a:lstStyle/>
          <a:p>
            <a:r>
              <a:rPr lang="de-DE" sz="1000">
                <a:solidFill>
                  <a:schemeClr val="tx1"/>
                </a:solidFill>
              </a:rPr>
              <a:t>01/2013:</a:t>
            </a:r>
          </a:p>
        </p:txBody>
      </p:sp>
      <p:grpSp>
        <p:nvGrpSpPr>
          <p:cNvPr id="3" name="Group 12"/>
          <p:cNvGrpSpPr>
            <a:grpSpLocks/>
          </p:cNvGrpSpPr>
          <p:nvPr/>
        </p:nvGrpSpPr>
        <p:grpSpPr bwMode="auto">
          <a:xfrm>
            <a:off x="292100" y="1400175"/>
            <a:ext cx="7978775" cy="885825"/>
            <a:chOff x="99" y="2175"/>
            <a:chExt cx="5026" cy="558"/>
          </a:xfrm>
        </p:grpSpPr>
        <p:pic>
          <p:nvPicPr>
            <p:cNvPr id="219140" name="Picture 4"/>
            <p:cNvPicPr>
              <a:picLocks noChangeAspect="1" noChangeArrowheads="1"/>
            </p:cNvPicPr>
            <p:nvPr/>
          </p:nvPicPr>
          <p:blipFill>
            <a:blip r:embed="rId6" cstate="print"/>
            <a:srcRect/>
            <a:stretch>
              <a:fillRect/>
            </a:stretch>
          </p:blipFill>
          <p:spPr bwMode="auto">
            <a:xfrm>
              <a:off x="490" y="2175"/>
              <a:ext cx="4635" cy="558"/>
            </a:xfrm>
            <a:prstGeom prst="rect">
              <a:avLst/>
            </a:prstGeom>
            <a:noFill/>
            <a:ln w="9525">
              <a:noFill/>
              <a:miter lim="800000"/>
              <a:headEnd/>
              <a:tailEnd/>
            </a:ln>
            <a:effectLst/>
          </p:spPr>
        </p:pic>
        <p:sp>
          <p:nvSpPr>
            <p:cNvPr id="219146" name="Text Box 10"/>
            <p:cNvSpPr txBox="1">
              <a:spLocks noChangeArrowheads="1"/>
            </p:cNvSpPr>
            <p:nvPr/>
          </p:nvSpPr>
          <p:spPr bwMode="auto">
            <a:xfrm>
              <a:off x="99" y="2298"/>
              <a:ext cx="430" cy="160"/>
            </a:xfrm>
            <a:prstGeom prst="rect">
              <a:avLst/>
            </a:prstGeom>
            <a:noFill/>
            <a:ln w="9525">
              <a:solidFill>
                <a:schemeClr val="tx1"/>
              </a:solidFill>
              <a:miter lim="800000"/>
              <a:headEnd/>
              <a:tailEnd/>
            </a:ln>
            <a:effectLst/>
          </p:spPr>
          <p:txBody>
            <a:bodyPr wrap="none">
              <a:spAutoFit/>
            </a:bodyPr>
            <a:lstStyle/>
            <a:p>
              <a:r>
                <a:rPr lang="de-DE" sz="1000">
                  <a:solidFill>
                    <a:schemeClr val="tx1"/>
                  </a:solidFill>
                </a:rPr>
                <a:t>05/2011:</a:t>
              </a:r>
            </a:p>
          </p:txBody>
        </p:sp>
      </p:grpSp>
      <p:pic>
        <p:nvPicPr>
          <p:cNvPr id="219147" name="Picture 11"/>
          <p:cNvPicPr>
            <a:picLocks noChangeAspect="1" noChangeArrowheads="1"/>
          </p:cNvPicPr>
          <p:nvPr/>
        </p:nvPicPr>
        <p:blipFill>
          <a:blip r:embed="rId7" cstate="print"/>
          <a:srcRect/>
          <a:stretch>
            <a:fillRect/>
          </a:stretch>
        </p:blipFill>
        <p:spPr bwMode="auto">
          <a:xfrm>
            <a:off x="314325" y="4646613"/>
            <a:ext cx="2714625" cy="1528762"/>
          </a:xfrm>
          <a:prstGeom prst="rect">
            <a:avLst/>
          </a:prstGeom>
          <a:noFill/>
          <a:ln w="9525">
            <a:noFill/>
            <a:miter lim="800000"/>
            <a:headEnd/>
            <a:tailEnd/>
          </a:ln>
          <a:effectLst/>
        </p:spPr>
      </p:pic>
      <p:sp>
        <p:nvSpPr>
          <p:cNvPr id="219151" name="Text Box 15"/>
          <p:cNvSpPr txBox="1">
            <a:spLocks noChangeArrowheads="1"/>
          </p:cNvSpPr>
          <p:nvPr/>
        </p:nvSpPr>
        <p:spPr bwMode="auto">
          <a:xfrm>
            <a:off x="292100" y="4311650"/>
            <a:ext cx="682625" cy="254000"/>
          </a:xfrm>
          <a:prstGeom prst="rect">
            <a:avLst/>
          </a:prstGeom>
          <a:noFill/>
          <a:ln w="9525">
            <a:solidFill>
              <a:schemeClr val="tx1"/>
            </a:solidFill>
            <a:miter lim="800000"/>
            <a:headEnd/>
            <a:tailEnd/>
          </a:ln>
          <a:effectLst/>
        </p:spPr>
        <p:txBody>
          <a:bodyPr wrap="none">
            <a:spAutoFit/>
          </a:bodyPr>
          <a:lstStyle/>
          <a:p>
            <a:r>
              <a:rPr lang="de-DE" sz="1000">
                <a:solidFill>
                  <a:schemeClr val="tx1"/>
                </a:solidFill>
              </a:rPr>
              <a:t>01/2013:</a:t>
            </a:r>
          </a:p>
        </p:txBody>
      </p:sp>
      <p:sp>
        <p:nvSpPr>
          <p:cNvPr id="219152" name="Text Box 16"/>
          <p:cNvSpPr txBox="1">
            <a:spLocks noChangeArrowheads="1"/>
          </p:cNvSpPr>
          <p:nvPr/>
        </p:nvSpPr>
        <p:spPr bwMode="auto">
          <a:xfrm>
            <a:off x="3624263" y="4308475"/>
            <a:ext cx="682625" cy="254000"/>
          </a:xfrm>
          <a:prstGeom prst="rect">
            <a:avLst/>
          </a:prstGeom>
          <a:noFill/>
          <a:ln w="9525">
            <a:solidFill>
              <a:schemeClr val="tx1"/>
            </a:solidFill>
            <a:miter lim="800000"/>
            <a:headEnd/>
            <a:tailEnd/>
          </a:ln>
          <a:effectLst/>
        </p:spPr>
        <p:txBody>
          <a:bodyPr wrap="none">
            <a:spAutoFit/>
          </a:bodyPr>
          <a:lstStyle/>
          <a:p>
            <a:r>
              <a:rPr lang="de-DE" sz="1000">
                <a:solidFill>
                  <a:schemeClr val="tx1"/>
                </a:solidFill>
              </a:rPr>
              <a:t>01/2011:</a:t>
            </a:r>
          </a:p>
        </p:txBody>
      </p:sp>
      <p:pic>
        <p:nvPicPr>
          <p:cNvPr id="219154" name="Picture 18" descr="flightinternational"/>
          <p:cNvPicPr>
            <a:picLocks noChangeAspect="1" noChangeArrowheads="1"/>
          </p:cNvPicPr>
          <p:nvPr/>
        </p:nvPicPr>
        <p:blipFill>
          <a:blip r:embed="rId8" cstate="print"/>
          <a:srcRect/>
          <a:stretch>
            <a:fillRect/>
          </a:stretch>
        </p:blipFill>
        <p:spPr bwMode="auto">
          <a:xfrm>
            <a:off x="4256088" y="1235075"/>
            <a:ext cx="1166812" cy="233363"/>
          </a:xfrm>
          <a:prstGeom prst="rect">
            <a:avLst/>
          </a:prstGeom>
          <a:noFill/>
        </p:spPr>
      </p:pic>
      <p:sp>
        <p:nvSpPr>
          <p:cNvPr id="17" name="Textfeld 16"/>
          <p:cNvSpPr txBox="1"/>
          <p:nvPr/>
        </p:nvSpPr>
        <p:spPr>
          <a:xfrm>
            <a:off x="533400" y="819150"/>
            <a:ext cx="5346464" cy="338554"/>
          </a:xfrm>
          <a:prstGeom prst="rect">
            <a:avLst/>
          </a:prstGeom>
          <a:noFill/>
        </p:spPr>
        <p:txBody>
          <a:bodyPr wrap="none" rtlCol="0">
            <a:spAutoFit/>
          </a:bodyPr>
          <a:lstStyle/>
          <a:p>
            <a:r>
              <a:rPr lang="de-DE" sz="1600" b="1" dirty="0" smtClean="0">
                <a:solidFill>
                  <a:srgbClr val="FF0000"/>
                </a:solidFill>
              </a:rPr>
              <a:t>A Larger Propeller Aircraft Is Discussed for 10 Years!</a:t>
            </a:r>
            <a:endParaRPr lang="de-DE" sz="1600" b="1" dirty="0" smtClean="0">
              <a:solidFill>
                <a:srgbClr val="0000FF"/>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descr="TA"/>
          <p:cNvPicPr>
            <a:picLocks noChangeAspect="1" noChangeArrowheads="1"/>
          </p:cNvPicPr>
          <p:nvPr/>
        </p:nvPicPr>
        <p:blipFill>
          <a:blip r:embed="rId2" cstate="print"/>
          <a:srcRect/>
          <a:stretch>
            <a:fillRect/>
          </a:stretch>
        </p:blipFill>
        <p:spPr bwMode="auto">
          <a:xfrm>
            <a:off x="0" y="1485900"/>
            <a:ext cx="9144000" cy="4365625"/>
          </a:xfrm>
          <a:prstGeom prst="rect">
            <a:avLst/>
          </a:prstGeom>
          <a:noFill/>
        </p:spPr>
      </p:pic>
      <p:sp>
        <p:nvSpPr>
          <p:cNvPr id="3" name="Rectangle 270"/>
          <p:cNvSpPr>
            <a:spLocks noChangeArrowheads="1"/>
          </p:cNvSpPr>
          <p:nvPr/>
        </p:nvSpPr>
        <p:spPr bwMode="auto">
          <a:xfrm>
            <a:off x="517525" y="911225"/>
            <a:ext cx="6507528" cy="340735"/>
          </a:xfrm>
          <a:prstGeom prst="rect">
            <a:avLst/>
          </a:prstGeom>
          <a:noFill/>
          <a:ln w="9525">
            <a:noFill/>
            <a:round/>
            <a:headEnd/>
            <a:tailEnd/>
          </a:ln>
          <a:effectLst/>
        </p:spPr>
        <p:txBody>
          <a:bodyPr wrap="none" lIns="90000" tIns="46800" rIns="90000" bIns="46800">
            <a:spAutoFit/>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600" b="1" dirty="0" smtClean="0">
                <a:solidFill>
                  <a:srgbClr val="FF0000"/>
                </a:solidFill>
                <a:latin typeface="Calibri" pitchFamily="34" charset="0"/>
                <a:cs typeface="Arial" charset="0"/>
              </a:rPr>
              <a:t>"Smart Turboprop": Large Propellers, Braced Wing, Partial Laminar Flow</a:t>
            </a:r>
            <a:endParaRPr lang="de-DE" sz="1600" b="1" dirty="0">
              <a:solidFill>
                <a:srgbClr val="FF0000"/>
              </a:solidFill>
              <a:latin typeface="Calibri" pitchFamily="34" charset="0"/>
              <a:cs typeface="Arial" charset="0"/>
            </a:endParaRPr>
          </a:p>
        </p:txBody>
      </p:sp>
      <p:sp>
        <p:nvSpPr>
          <p:cNvPr id="4" name="Textfeld 3"/>
          <p:cNvSpPr txBox="1"/>
          <p:nvPr/>
        </p:nvSpPr>
        <p:spPr>
          <a:xfrm>
            <a:off x="447675" y="5867400"/>
            <a:ext cx="1989647" cy="246221"/>
          </a:xfrm>
          <a:prstGeom prst="rect">
            <a:avLst/>
          </a:prstGeom>
          <a:noFill/>
        </p:spPr>
        <p:txBody>
          <a:bodyPr wrap="none" rtlCol="0">
            <a:spAutoFit/>
          </a:bodyPr>
          <a:lstStyle/>
          <a:p>
            <a:r>
              <a:rPr lang="de-DE" sz="1000" dirty="0" smtClean="0">
                <a:solidFill>
                  <a:schemeClr val="tx1"/>
                </a:solidFill>
              </a:rPr>
              <a:t>http://Airport2030.ProfScholz.de</a:t>
            </a:r>
            <a:endParaRPr lang="en-US" sz="1000"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768" name="Picture 360"/>
          <p:cNvPicPr>
            <a:picLocks noChangeAspect="1" noChangeArrowheads="1"/>
          </p:cNvPicPr>
          <p:nvPr/>
        </p:nvPicPr>
        <p:blipFill>
          <a:blip r:embed="rId3" cstate="print"/>
          <a:srcRect/>
          <a:stretch>
            <a:fillRect/>
          </a:stretch>
        </p:blipFill>
        <p:spPr bwMode="auto">
          <a:xfrm>
            <a:off x="5486400" y="1268413"/>
            <a:ext cx="3275013" cy="4246562"/>
          </a:xfrm>
          <a:prstGeom prst="rect">
            <a:avLst/>
          </a:prstGeom>
          <a:noFill/>
          <a:ln w="9525">
            <a:noFill/>
            <a:miter lim="800000"/>
            <a:headEnd/>
            <a:tailEnd/>
          </a:ln>
          <a:effectLst/>
        </p:spPr>
      </p:pic>
      <p:sp>
        <p:nvSpPr>
          <p:cNvPr id="145677" name="Rectangle 269"/>
          <p:cNvSpPr>
            <a:spLocks noChangeArrowheads="1"/>
          </p:cNvSpPr>
          <p:nvPr/>
        </p:nvSpPr>
        <p:spPr bwMode="auto">
          <a:xfrm>
            <a:off x="0" y="5992813"/>
            <a:ext cx="9144000" cy="865187"/>
          </a:xfrm>
          <a:prstGeom prst="rect">
            <a:avLst/>
          </a:prstGeom>
          <a:solidFill>
            <a:schemeClr val="bg1"/>
          </a:solidFill>
          <a:ln w="9525">
            <a:noFill/>
            <a:miter lim="800000"/>
            <a:headEnd/>
            <a:tailEnd/>
          </a:ln>
          <a:effectLst/>
        </p:spPr>
        <p:txBody>
          <a:bodyPr wrap="none" anchor="ctr"/>
          <a:lstStyle/>
          <a:p>
            <a:endParaRPr lang="en-US"/>
          </a:p>
        </p:txBody>
      </p:sp>
      <p:pic>
        <p:nvPicPr>
          <p:cNvPr id="145690" name="Picture 282"/>
          <p:cNvPicPr>
            <a:picLocks noChangeAspect="1" noChangeArrowheads="1"/>
          </p:cNvPicPr>
          <p:nvPr/>
        </p:nvPicPr>
        <p:blipFill>
          <a:blip r:embed="rId4" cstate="print"/>
          <a:srcRect/>
          <a:stretch>
            <a:fillRect/>
          </a:stretch>
        </p:blipFill>
        <p:spPr bwMode="auto">
          <a:xfrm>
            <a:off x="384175" y="4446588"/>
            <a:ext cx="3175000" cy="2257425"/>
          </a:xfrm>
          <a:prstGeom prst="rect">
            <a:avLst/>
          </a:prstGeom>
          <a:noFill/>
          <a:ln w="9525">
            <a:noFill/>
            <a:miter lim="800000"/>
            <a:headEnd/>
            <a:tailEnd/>
          </a:ln>
          <a:effectLst/>
        </p:spPr>
      </p:pic>
      <p:sp>
        <p:nvSpPr>
          <p:cNvPr id="145410" name="Text Box 2"/>
          <p:cNvSpPr txBox="1">
            <a:spLocks noChangeArrowheads="1"/>
          </p:cNvSpPr>
          <p:nvPr/>
        </p:nvSpPr>
        <p:spPr bwMode="auto">
          <a:xfrm>
            <a:off x="7885113" y="6453188"/>
            <a:ext cx="801687" cy="365125"/>
          </a:xfrm>
          <a:prstGeom prst="rect">
            <a:avLst/>
          </a:prstGeom>
          <a:noFill/>
          <a:ln w="9525">
            <a:noFill/>
            <a:round/>
            <a:headEnd/>
            <a:tailEnd/>
          </a:ln>
          <a:effectLst/>
        </p:spPr>
        <p:txBody>
          <a:bodyPr wrap="none" anchor="ctr"/>
          <a:lstStyle/>
          <a:p>
            <a:endParaRPr lang="en-US"/>
          </a:p>
        </p:txBody>
      </p:sp>
      <p:pic>
        <p:nvPicPr>
          <p:cNvPr id="145579" name="Picture 171"/>
          <p:cNvPicPr>
            <a:picLocks noChangeAspect="1" noChangeArrowheads="1"/>
          </p:cNvPicPr>
          <p:nvPr/>
        </p:nvPicPr>
        <p:blipFill>
          <a:blip r:embed="rId5" cstate="print"/>
          <a:srcRect/>
          <a:stretch>
            <a:fillRect/>
          </a:stretch>
        </p:blipFill>
        <p:spPr bwMode="auto">
          <a:xfrm>
            <a:off x="396875" y="1285875"/>
            <a:ext cx="4979988" cy="3095625"/>
          </a:xfrm>
          <a:prstGeom prst="rect">
            <a:avLst/>
          </a:prstGeom>
          <a:noFill/>
          <a:ln w="9525">
            <a:noFill/>
            <a:round/>
            <a:headEnd/>
            <a:tailEnd/>
          </a:ln>
          <a:effectLst/>
        </p:spPr>
      </p:pic>
      <p:sp>
        <p:nvSpPr>
          <p:cNvPr id="145668" name="Text Box 260"/>
          <p:cNvSpPr txBox="1">
            <a:spLocks noChangeArrowheads="1"/>
          </p:cNvSpPr>
          <p:nvPr/>
        </p:nvSpPr>
        <p:spPr bwMode="auto">
          <a:xfrm>
            <a:off x="3427413" y="4152900"/>
            <a:ext cx="2022475" cy="246063"/>
          </a:xfrm>
          <a:prstGeom prst="rect">
            <a:avLst/>
          </a:prstGeom>
          <a:noFill/>
          <a:ln w="9525">
            <a:noFill/>
            <a:round/>
            <a:headEnd/>
            <a:tailEnd/>
          </a:ln>
          <a:effectLst/>
        </p:spPr>
        <p:txBody>
          <a:bodyPr lIns="90000" tIns="46800" rIns="90000" bIns="46800">
            <a:spAutoFit/>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000" b="1">
                <a:solidFill>
                  <a:srgbClr val="004664"/>
                </a:solidFill>
                <a:latin typeface="Calibri" pitchFamily="34" charset="0"/>
                <a:cs typeface="Arial" charset="0"/>
              </a:rPr>
              <a:t>Natural Laminar Flow (NLF)</a:t>
            </a:r>
          </a:p>
        </p:txBody>
      </p:sp>
      <p:pic>
        <p:nvPicPr>
          <p:cNvPr id="145669" name="Picture 261"/>
          <p:cNvPicPr>
            <a:picLocks noChangeAspect="1" noChangeArrowheads="1"/>
          </p:cNvPicPr>
          <p:nvPr/>
        </p:nvPicPr>
        <p:blipFill>
          <a:blip r:embed="rId6" cstate="print"/>
          <a:srcRect l="14293" t="14293" r="14293" b="14293"/>
          <a:stretch>
            <a:fillRect/>
          </a:stretch>
        </p:blipFill>
        <p:spPr bwMode="auto">
          <a:xfrm>
            <a:off x="7678738" y="5653088"/>
            <a:ext cx="1090612" cy="1089025"/>
          </a:xfrm>
          <a:prstGeom prst="rect">
            <a:avLst/>
          </a:prstGeom>
          <a:noFill/>
          <a:ln w="9525">
            <a:noFill/>
            <a:round/>
            <a:headEnd/>
            <a:tailEnd/>
          </a:ln>
          <a:effectLst/>
        </p:spPr>
      </p:pic>
      <p:sp>
        <p:nvSpPr>
          <p:cNvPr id="145674" name="Oval 266"/>
          <p:cNvSpPr>
            <a:spLocks noChangeArrowheads="1"/>
          </p:cNvSpPr>
          <p:nvPr/>
        </p:nvSpPr>
        <p:spPr bwMode="auto">
          <a:xfrm>
            <a:off x="6996113" y="3784600"/>
            <a:ext cx="755650" cy="288925"/>
          </a:xfrm>
          <a:prstGeom prst="ellipse">
            <a:avLst/>
          </a:prstGeom>
          <a:noFill/>
          <a:ln w="38160" cap="sq">
            <a:solidFill>
              <a:srgbClr val="FF0000"/>
            </a:solidFill>
            <a:miter lim="800000"/>
            <a:headEnd/>
            <a:tailEnd/>
          </a:ln>
          <a:effectLst/>
        </p:spPr>
        <p:txBody>
          <a:bodyPr wrap="none" anchor="ctr"/>
          <a:lstStyle/>
          <a:p>
            <a:endParaRPr lang="en-US"/>
          </a:p>
        </p:txBody>
      </p:sp>
      <p:sp>
        <p:nvSpPr>
          <p:cNvPr id="145675" name="Oval 267"/>
          <p:cNvSpPr>
            <a:spLocks noChangeArrowheads="1"/>
          </p:cNvSpPr>
          <p:nvPr/>
        </p:nvSpPr>
        <p:spPr bwMode="auto">
          <a:xfrm>
            <a:off x="8139113" y="1862138"/>
            <a:ext cx="755650" cy="288925"/>
          </a:xfrm>
          <a:prstGeom prst="ellipse">
            <a:avLst/>
          </a:prstGeom>
          <a:noFill/>
          <a:ln w="38160" cap="sq">
            <a:solidFill>
              <a:srgbClr val="FF0000"/>
            </a:solidFill>
            <a:miter lim="800000"/>
            <a:headEnd/>
            <a:tailEnd/>
          </a:ln>
          <a:effectLst/>
        </p:spPr>
        <p:txBody>
          <a:bodyPr wrap="none" anchor="ctr"/>
          <a:lstStyle/>
          <a:p>
            <a:endParaRPr lang="en-US"/>
          </a:p>
        </p:txBody>
      </p:sp>
      <p:sp>
        <p:nvSpPr>
          <p:cNvPr id="145676" name="Oval 268"/>
          <p:cNvSpPr>
            <a:spLocks noChangeArrowheads="1"/>
          </p:cNvSpPr>
          <p:nvPr/>
        </p:nvSpPr>
        <p:spPr bwMode="auto">
          <a:xfrm>
            <a:off x="1982788" y="5465763"/>
            <a:ext cx="755650" cy="288925"/>
          </a:xfrm>
          <a:prstGeom prst="ellipse">
            <a:avLst/>
          </a:prstGeom>
          <a:noFill/>
          <a:ln w="38160" cap="sq">
            <a:solidFill>
              <a:srgbClr val="FF0000"/>
            </a:solidFill>
            <a:miter lim="800000"/>
            <a:headEnd/>
            <a:tailEnd/>
          </a:ln>
          <a:effectLst/>
        </p:spPr>
        <p:txBody>
          <a:bodyPr wrap="none" anchor="ctr"/>
          <a:lstStyle/>
          <a:p>
            <a:endParaRPr lang="en-US"/>
          </a:p>
        </p:txBody>
      </p:sp>
      <p:sp>
        <p:nvSpPr>
          <p:cNvPr id="145678" name="Rectangle 270"/>
          <p:cNvSpPr>
            <a:spLocks noChangeArrowheads="1"/>
          </p:cNvSpPr>
          <p:nvPr/>
        </p:nvSpPr>
        <p:spPr bwMode="auto">
          <a:xfrm>
            <a:off x="336550" y="825500"/>
            <a:ext cx="5995785" cy="340735"/>
          </a:xfrm>
          <a:prstGeom prst="rect">
            <a:avLst/>
          </a:prstGeom>
          <a:noFill/>
          <a:ln w="9525">
            <a:noFill/>
            <a:round/>
            <a:headEnd/>
            <a:tailEnd/>
          </a:ln>
          <a:effectLst/>
        </p:spPr>
        <p:txBody>
          <a:bodyPr wrap="none" lIns="90000" tIns="46800" rIns="90000" bIns="46800">
            <a:spAutoFit/>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600" b="1" dirty="0" smtClean="0">
                <a:solidFill>
                  <a:srgbClr val="FF0000"/>
                </a:solidFill>
                <a:latin typeface="Calibri" pitchFamily="34" charset="0"/>
                <a:cs typeface="Arial" charset="0"/>
              </a:rPr>
              <a:t>"Smart Turboprop": Fly Slow and Low for Reduced Global Warming! </a:t>
            </a:r>
            <a:endParaRPr lang="de-DE" sz="1600" b="1" dirty="0">
              <a:solidFill>
                <a:srgbClr val="FF0000"/>
              </a:solidFill>
              <a:latin typeface="Calibri" pitchFamily="34" charset="0"/>
              <a:cs typeface="Arial" charset="0"/>
            </a:endParaRPr>
          </a:p>
        </p:txBody>
      </p:sp>
      <p:grpSp>
        <p:nvGrpSpPr>
          <p:cNvPr id="2" name="Group 271"/>
          <p:cNvGrpSpPr>
            <a:grpSpLocks/>
          </p:cNvGrpSpPr>
          <p:nvPr/>
        </p:nvGrpSpPr>
        <p:grpSpPr bwMode="auto">
          <a:xfrm>
            <a:off x="3576638" y="5570538"/>
            <a:ext cx="1804987" cy="1101725"/>
            <a:chOff x="2253" y="3497"/>
            <a:chExt cx="1137" cy="694"/>
          </a:xfrm>
        </p:grpSpPr>
        <p:grpSp>
          <p:nvGrpSpPr>
            <p:cNvPr id="3" name="Group 272"/>
            <p:cNvGrpSpPr>
              <a:grpSpLocks/>
            </p:cNvGrpSpPr>
            <p:nvPr/>
          </p:nvGrpSpPr>
          <p:grpSpPr bwMode="auto">
            <a:xfrm>
              <a:off x="2253" y="3497"/>
              <a:ext cx="1134" cy="692"/>
              <a:chOff x="2253" y="3497"/>
              <a:chExt cx="1134" cy="692"/>
            </a:xfrm>
          </p:grpSpPr>
          <p:pic>
            <p:nvPicPr>
              <p:cNvPr id="145681" name="Picture 131"/>
              <p:cNvPicPr>
                <a:picLocks noChangeAspect="1" noChangeArrowheads="1"/>
              </p:cNvPicPr>
              <p:nvPr/>
            </p:nvPicPr>
            <p:blipFill>
              <a:blip r:embed="rId7" cstate="print"/>
              <a:srcRect r="1543"/>
              <a:stretch>
                <a:fillRect/>
              </a:stretch>
            </p:blipFill>
            <p:spPr bwMode="auto">
              <a:xfrm>
                <a:off x="2253" y="3497"/>
                <a:ext cx="1134" cy="692"/>
              </a:xfrm>
              <a:prstGeom prst="rect">
                <a:avLst/>
              </a:prstGeom>
              <a:noFill/>
              <a:ln w="9525">
                <a:noFill/>
                <a:miter lim="800000"/>
                <a:headEnd/>
                <a:tailEnd/>
              </a:ln>
            </p:spPr>
          </p:pic>
          <p:sp>
            <p:nvSpPr>
              <p:cNvPr id="145682" name="Text Box 274"/>
              <p:cNvSpPr txBox="1">
                <a:spLocks noChangeArrowheads="1"/>
              </p:cNvSpPr>
              <p:nvPr/>
            </p:nvSpPr>
            <p:spPr bwMode="auto">
              <a:xfrm rot="-5400000">
                <a:off x="2104" y="3750"/>
                <a:ext cx="431" cy="96"/>
              </a:xfrm>
              <a:prstGeom prst="rect">
                <a:avLst/>
              </a:prstGeom>
              <a:solidFill>
                <a:schemeClr val="bg1"/>
              </a:solidFill>
              <a:ln w="9525">
                <a:noFill/>
                <a:miter lim="800000"/>
                <a:headEnd/>
                <a:tailEnd/>
              </a:ln>
              <a:effectLst/>
            </p:spPr>
            <p:txBody>
              <a:bodyPr>
                <a:spAutoFit/>
              </a:bodyPr>
              <a:lstStyle/>
              <a:p>
                <a:pPr defTabSz="914400" eaLnBrk="1" hangingPunct="1">
                  <a:buClrTx/>
                  <a:buSzTx/>
                  <a:buFontTx/>
                  <a:buNone/>
                </a:pPr>
                <a:r>
                  <a:rPr lang="en-US" sz="400" b="1">
                    <a:solidFill>
                      <a:schemeClr val="tx1"/>
                    </a:solidFill>
                    <a:cs typeface="Arial" charset="0"/>
                  </a:rPr>
                  <a:t>Payload Mass [t]</a:t>
                </a:r>
              </a:p>
            </p:txBody>
          </p:sp>
        </p:grpSp>
        <p:sp>
          <p:nvSpPr>
            <p:cNvPr id="145683" name="Rectangle 275"/>
            <p:cNvSpPr>
              <a:spLocks noChangeArrowheads="1"/>
            </p:cNvSpPr>
            <p:nvPr/>
          </p:nvSpPr>
          <p:spPr bwMode="auto">
            <a:xfrm>
              <a:off x="2259" y="3504"/>
              <a:ext cx="1131" cy="687"/>
            </a:xfrm>
            <a:prstGeom prst="rect">
              <a:avLst/>
            </a:prstGeom>
            <a:noFill/>
            <a:ln w="9525">
              <a:solidFill>
                <a:schemeClr val="tx1"/>
              </a:solidFill>
              <a:miter lim="800000"/>
              <a:headEnd/>
              <a:tailEnd/>
            </a:ln>
            <a:effectLst/>
          </p:spPr>
          <p:txBody>
            <a:bodyPr wrap="none" anchor="ctr"/>
            <a:lstStyle/>
            <a:p>
              <a:endParaRPr lang="en-US"/>
            </a:p>
          </p:txBody>
        </p:sp>
        <p:sp>
          <p:nvSpPr>
            <p:cNvPr id="145684" name="Oval 12"/>
            <p:cNvSpPr>
              <a:spLocks noChangeArrowheads="1"/>
            </p:cNvSpPr>
            <p:nvPr/>
          </p:nvSpPr>
          <p:spPr bwMode="auto">
            <a:xfrm>
              <a:off x="2648" y="3624"/>
              <a:ext cx="64" cy="56"/>
            </a:xfrm>
            <a:prstGeom prst="ellipse">
              <a:avLst/>
            </a:prstGeom>
            <a:solidFill>
              <a:srgbClr val="FF0000"/>
            </a:solidFill>
            <a:ln w="19050">
              <a:noFill/>
              <a:round/>
              <a:headEnd/>
              <a:tailEnd/>
            </a:ln>
          </p:spPr>
          <p:txBody>
            <a:bodyPr wrap="none" anchor="ctr"/>
            <a:lstStyle/>
            <a:p>
              <a:pPr defTabSz="914400" eaLnBrk="1" hangingPunct="1">
                <a:buClrTx/>
                <a:buSzTx/>
                <a:buFontTx/>
                <a:buNone/>
              </a:pPr>
              <a:endParaRPr lang="de-DE">
                <a:solidFill>
                  <a:schemeClr val="tx1"/>
                </a:solidFill>
                <a:latin typeface="Calibri" pitchFamily="34" charset="0"/>
                <a:cs typeface="Arial" charset="0"/>
              </a:endParaRPr>
            </a:p>
          </p:txBody>
        </p:sp>
      </p:grpSp>
      <p:grpSp>
        <p:nvGrpSpPr>
          <p:cNvPr id="4" name="Group 277"/>
          <p:cNvGrpSpPr>
            <a:grpSpLocks/>
          </p:cNvGrpSpPr>
          <p:nvPr/>
        </p:nvGrpSpPr>
        <p:grpSpPr bwMode="auto">
          <a:xfrm>
            <a:off x="3576638" y="4438650"/>
            <a:ext cx="1800225" cy="1100138"/>
            <a:chOff x="2253" y="2796"/>
            <a:chExt cx="1134" cy="693"/>
          </a:xfrm>
        </p:grpSpPr>
        <p:pic>
          <p:nvPicPr>
            <p:cNvPr id="145686" name="Picture 132"/>
            <p:cNvPicPr>
              <a:picLocks noChangeAspect="1" noChangeArrowheads="1"/>
            </p:cNvPicPr>
            <p:nvPr/>
          </p:nvPicPr>
          <p:blipFill>
            <a:blip r:embed="rId8" cstate="print"/>
            <a:srcRect/>
            <a:stretch>
              <a:fillRect/>
            </a:stretch>
          </p:blipFill>
          <p:spPr bwMode="auto">
            <a:xfrm>
              <a:off x="2253" y="2796"/>
              <a:ext cx="1134" cy="693"/>
            </a:xfrm>
            <a:prstGeom prst="rect">
              <a:avLst/>
            </a:prstGeom>
            <a:noFill/>
            <a:ln w="9525">
              <a:noFill/>
              <a:miter lim="800000"/>
              <a:headEnd/>
              <a:tailEnd/>
            </a:ln>
          </p:spPr>
        </p:pic>
        <p:sp>
          <p:nvSpPr>
            <p:cNvPr id="145687" name="Text Box 279"/>
            <p:cNvSpPr txBox="1">
              <a:spLocks noChangeArrowheads="1"/>
            </p:cNvSpPr>
            <p:nvPr/>
          </p:nvSpPr>
          <p:spPr bwMode="auto">
            <a:xfrm rot="-5400000">
              <a:off x="2036" y="3039"/>
              <a:ext cx="566" cy="96"/>
            </a:xfrm>
            <a:prstGeom prst="rect">
              <a:avLst/>
            </a:prstGeom>
            <a:solidFill>
              <a:schemeClr val="bg1"/>
            </a:solidFill>
            <a:ln w="9525">
              <a:noFill/>
              <a:miter lim="800000"/>
              <a:headEnd/>
              <a:tailEnd/>
            </a:ln>
            <a:effectLst/>
          </p:spPr>
          <p:txBody>
            <a:bodyPr>
              <a:spAutoFit/>
            </a:bodyPr>
            <a:lstStyle/>
            <a:p>
              <a:pPr defTabSz="914400" eaLnBrk="1" hangingPunct="1">
                <a:buClrTx/>
                <a:buSzTx/>
                <a:buFontTx/>
                <a:buNone/>
              </a:pPr>
              <a:r>
                <a:rPr lang="en-US" sz="400" b="1">
                  <a:solidFill>
                    <a:schemeClr val="tx1"/>
                  </a:solidFill>
                  <a:cs typeface="Arial" charset="0"/>
                </a:rPr>
                <a:t>Power to Mass Ratio kW/t</a:t>
              </a:r>
            </a:p>
          </p:txBody>
        </p:sp>
        <p:sp>
          <p:nvSpPr>
            <p:cNvPr id="145688" name="Rectangle 280"/>
            <p:cNvSpPr>
              <a:spLocks noChangeArrowheads="1"/>
            </p:cNvSpPr>
            <p:nvPr/>
          </p:nvSpPr>
          <p:spPr bwMode="auto">
            <a:xfrm>
              <a:off x="2259" y="2802"/>
              <a:ext cx="1128" cy="684"/>
            </a:xfrm>
            <a:prstGeom prst="rect">
              <a:avLst/>
            </a:prstGeom>
            <a:noFill/>
            <a:ln w="9525">
              <a:solidFill>
                <a:schemeClr val="tx1"/>
              </a:solidFill>
              <a:miter lim="800000"/>
              <a:headEnd/>
              <a:tailEnd/>
            </a:ln>
            <a:effectLst/>
          </p:spPr>
          <p:txBody>
            <a:bodyPr wrap="none" anchor="ctr"/>
            <a:lstStyle/>
            <a:p>
              <a:endParaRPr lang="en-US"/>
            </a:p>
          </p:txBody>
        </p:sp>
      </p:grpSp>
      <p:sp>
        <p:nvSpPr>
          <p:cNvPr id="13" name="Ellipse 12"/>
          <p:cNvSpPr/>
          <p:nvPr/>
        </p:nvSpPr>
        <p:spPr>
          <a:xfrm>
            <a:off x="8145463" y="2344738"/>
            <a:ext cx="755650" cy="288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de-DE"/>
          </a:p>
        </p:txBody>
      </p:sp>
      <p:sp>
        <p:nvSpPr>
          <p:cNvPr id="24" name="Oval 266"/>
          <p:cNvSpPr>
            <a:spLocks noChangeArrowheads="1"/>
          </p:cNvSpPr>
          <p:nvPr/>
        </p:nvSpPr>
        <p:spPr bwMode="auto">
          <a:xfrm>
            <a:off x="6986588" y="4489450"/>
            <a:ext cx="755650" cy="288925"/>
          </a:xfrm>
          <a:prstGeom prst="ellipse">
            <a:avLst/>
          </a:prstGeom>
          <a:noFill/>
          <a:ln w="38160" cap="sq">
            <a:solidFill>
              <a:srgbClr val="FF0000"/>
            </a:solidFill>
            <a:miter lim="800000"/>
            <a:headEnd/>
            <a:tailEnd/>
          </a:ln>
          <a:effectLst/>
        </p:spPr>
        <p:txBody>
          <a:bodyPr wrap="none" anchor="ctr"/>
          <a:lstStyle/>
          <a:p>
            <a:endParaRPr lang="en-US"/>
          </a:p>
        </p:txBody>
      </p:sp>
      <p:sp>
        <p:nvSpPr>
          <p:cNvPr id="25" name="Textfeld 24"/>
          <p:cNvSpPr txBox="1"/>
          <p:nvPr/>
        </p:nvSpPr>
        <p:spPr>
          <a:xfrm>
            <a:off x="5438774" y="5619750"/>
            <a:ext cx="3476626" cy="1107996"/>
          </a:xfrm>
          <a:prstGeom prst="rect">
            <a:avLst/>
          </a:prstGeom>
          <a:noFill/>
        </p:spPr>
        <p:txBody>
          <a:bodyPr wrap="square" rtlCol="0">
            <a:spAutoFit/>
          </a:bodyPr>
          <a:lstStyle/>
          <a:p>
            <a:r>
              <a:rPr lang="de-DE" sz="1200" dirty="0" smtClean="0">
                <a:solidFill>
                  <a:srgbClr val="008000"/>
                </a:solidFill>
              </a:rPr>
              <a:t>36 % less fuel</a:t>
            </a:r>
          </a:p>
          <a:p>
            <a:r>
              <a:rPr lang="de-DE" sz="600" dirty="0" smtClean="0">
                <a:solidFill>
                  <a:srgbClr val="FF0000"/>
                </a:solidFill>
              </a:rPr>
              <a:t> </a:t>
            </a:r>
          </a:p>
          <a:p>
            <a:r>
              <a:rPr lang="de-DE" sz="1200" dirty="0" smtClean="0">
                <a:solidFill>
                  <a:srgbClr val="0000FF"/>
                </a:solidFill>
              </a:rPr>
              <a:t>In 23000 ft altitude: no</a:t>
            </a:r>
          </a:p>
          <a:p>
            <a:r>
              <a:rPr lang="de-DE" sz="1200" dirty="0" smtClean="0">
                <a:solidFill>
                  <a:srgbClr val="0000FF"/>
                </a:solidFill>
              </a:rPr>
              <a:t>radiative forcing due to</a:t>
            </a:r>
          </a:p>
          <a:p>
            <a:r>
              <a:rPr lang="de-DE" sz="1200" dirty="0" smtClean="0">
                <a:solidFill>
                  <a:srgbClr val="0000FF"/>
                </a:solidFill>
              </a:rPr>
              <a:t>Aviation Induced Cloudiness</a:t>
            </a:r>
          </a:p>
          <a:p>
            <a:r>
              <a:rPr lang="de-DE" sz="1200" dirty="0" smtClean="0">
                <a:solidFill>
                  <a:srgbClr val="0000FF"/>
                </a:solidFill>
              </a:rPr>
              <a:t>(AIC)</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7885113" y="6453188"/>
            <a:ext cx="801687" cy="365125"/>
          </a:xfrm>
          <a:prstGeom prst="rect">
            <a:avLst/>
          </a:prstGeom>
          <a:noFill/>
          <a:ln w="9525">
            <a:noFill/>
            <a:round/>
            <a:headEnd/>
            <a:tailEnd/>
          </a:ln>
          <a:effectLst/>
        </p:spPr>
        <p:txBody>
          <a:bodyPr wrap="none" anchor="ctr"/>
          <a:lstStyle/>
          <a:p>
            <a:endParaRPr lang="en-US"/>
          </a:p>
        </p:txBody>
      </p:sp>
      <p:pic>
        <p:nvPicPr>
          <p:cNvPr id="147459" name="Picture 3"/>
          <p:cNvPicPr>
            <a:picLocks noChangeAspect="1" noChangeArrowheads="1"/>
          </p:cNvPicPr>
          <p:nvPr/>
        </p:nvPicPr>
        <p:blipFill>
          <a:blip r:embed="rId3" cstate="print"/>
          <a:srcRect/>
          <a:stretch>
            <a:fillRect/>
          </a:stretch>
        </p:blipFill>
        <p:spPr bwMode="auto">
          <a:xfrm>
            <a:off x="130175" y="1479550"/>
            <a:ext cx="5276850" cy="2447925"/>
          </a:xfrm>
          <a:prstGeom prst="rect">
            <a:avLst/>
          </a:prstGeom>
          <a:noFill/>
          <a:ln w="9525">
            <a:noFill/>
            <a:round/>
            <a:headEnd/>
            <a:tailEnd/>
          </a:ln>
          <a:effectLst/>
        </p:spPr>
      </p:pic>
      <p:grpSp>
        <p:nvGrpSpPr>
          <p:cNvPr id="2" name="Gruppieren 19"/>
          <p:cNvGrpSpPr>
            <a:grpSpLocks/>
          </p:cNvGrpSpPr>
          <p:nvPr/>
        </p:nvGrpSpPr>
        <p:grpSpPr bwMode="auto">
          <a:xfrm>
            <a:off x="130175" y="4124325"/>
            <a:ext cx="8780463" cy="2058988"/>
            <a:chOff x="130175" y="4124325"/>
            <a:chExt cx="8781227" cy="2058240"/>
          </a:xfrm>
        </p:grpSpPr>
        <p:pic>
          <p:nvPicPr>
            <p:cNvPr id="147611" name="Picture 63"/>
            <p:cNvPicPr>
              <a:picLocks noChangeAspect="1" noChangeArrowheads="1"/>
            </p:cNvPicPr>
            <p:nvPr/>
          </p:nvPicPr>
          <p:blipFill>
            <a:blip r:embed="rId4" cstate="print"/>
            <a:srcRect/>
            <a:stretch>
              <a:fillRect/>
            </a:stretch>
          </p:blipFill>
          <p:spPr bwMode="auto">
            <a:xfrm>
              <a:off x="130175" y="4124325"/>
              <a:ext cx="2880000" cy="2058240"/>
            </a:xfrm>
            <a:prstGeom prst="rect">
              <a:avLst/>
            </a:prstGeom>
            <a:noFill/>
            <a:ln w="9525">
              <a:noFill/>
              <a:miter lim="800000"/>
              <a:headEnd/>
              <a:tailEnd/>
            </a:ln>
          </p:spPr>
        </p:pic>
        <p:pic>
          <p:nvPicPr>
            <p:cNvPr id="147612" name="Picture 64"/>
            <p:cNvPicPr>
              <a:picLocks noChangeAspect="1" noChangeArrowheads="1"/>
            </p:cNvPicPr>
            <p:nvPr/>
          </p:nvPicPr>
          <p:blipFill>
            <a:blip r:embed="rId5" cstate="print"/>
            <a:srcRect/>
            <a:stretch>
              <a:fillRect/>
            </a:stretch>
          </p:blipFill>
          <p:spPr bwMode="auto">
            <a:xfrm>
              <a:off x="3080788" y="4124325"/>
              <a:ext cx="2880000" cy="2058240"/>
            </a:xfrm>
            <a:prstGeom prst="rect">
              <a:avLst/>
            </a:prstGeom>
            <a:noFill/>
            <a:ln w="9525">
              <a:noFill/>
              <a:miter lim="800000"/>
              <a:headEnd/>
              <a:tailEnd/>
            </a:ln>
          </p:spPr>
        </p:pic>
        <p:pic>
          <p:nvPicPr>
            <p:cNvPr id="147613" name="Picture 65"/>
            <p:cNvPicPr>
              <a:picLocks noChangeAspect="1" noChangeArrowheads="1"/>
            </p:cNvPicPr>
            <p:nvPr/>
          </p:nvPicPr>
          <p:blipFill>
            <a:blip r:embed="rId6" cstate="print"/>
            <a:srcRect/>
            <a:stretch>
              <a:fillRect/>
            </a:stretch>
          </p:blipFill>
          <p:spPr bwMode="auto">
            <a:xfrm>
              <a:off x="6031402" y="4124325"/>
              <a:ext cx="2880000" cy="2058240"/>
            </a:xfrm>
            <a:prstGeom prst="rect">
              <a:avLst/>
            </a:prstGeom>
            <a:noFill/>
            <a:ln w="9525">
              <a:noFill/>
              <a:miter lim="800000"/>
              <a:headEnd/>
              <a:tailEnd/>
            </a:ln>
          </p:spPr>
        </p:pic>
      </p:grpSp>
      <p:pic>
        <p:nvPicPr>
          <p:cNvPr id="147614" name="Picture 158"/>
          <p:cNvPicPr>
            <a:picLocks noChangeAspect="1" noChangeArrowheads="1"/>
          </p:cNvPicPr>
          <p:nvPr/>
        </p:nvPicPr>
        <p:blipFill>
          <a:blip r:embed="rId7" cstate="print"/>
          <a:srcRect/>
          <a:stretch>
            <a:fillRect/>
          </a:stretch>
        </p:blipFill>
        <p:spPr bwMode="auto">
          <a:xfrm>
            <a:off x="5829300" y="1477963"/>
            <a:ext cx="3105150" cy="2473325"/>
          </a:xfrm>
          <a:prstGeom prst="rect">
            <a:avLst/>
          </a:prstGeom>
          <a:noFill/>
          <a:ln w="9525">
            <a:noFill/>
            <a:miter lim="800000"/>
            <a:headEnd/>
            <a:tailEnd/>
          </a:ln>
          <a:effectLst/>
        </p:spPr>
      </p:pic>
      <p:sp>
        <p:nvSpPr>
          <p:cNvPr id="147554" name="Oval 98"/>
          <p:cNvSpPr>
            <a:spLocks noChangeArrowheads="1"/>
          </p:cNvSpPr>
          <p:nvPr/>
        </p:nvSpPr>
        <p:spPr bwMode="auto">
          <a:xfrm>
            <a:off x="8237538" y="3687763"/>
            <a:ext cx="755650" cy="288925"/>
          </a:xfrm>
          <a:prstGeom prst="ellipse">
            <a:avLst/>
          </a:prstGeom>
          <a:noFill/>
          <a:ln w="38160" cap="sq">
            <a:solidFill>
              <a:srgbClr val="FF0000"/>
            </a:solidFill>
            <a:miter lim="800000"/>
            <a:headEnd/>
            <a:tailEnd/>
          </a:ln>
          <a:effectLst/>
        </p:spPr>
        <p:txBody>
          <a:bodyPr wrap="none" anchor="ctr"/>
          <a:lstStyle/>
          <a:p>
            <a:endParaRPr lang="en-US"/>
          </a:p>
        </p:txBody>
      </p:sp>
      <p:sp>
        <p:nvSpPr>
          <p:cNvPr id="11" name="Rectangle 270"/>
          <p:cNvSpPr>
            <a:spLocks noChangeArrowheads="1"/>
          </p:cNvSpPr>
          <p:nvPr/>
        </p:nvSpPr>
        <p:spPr bwMode="auto">
          <a:xfrm>
            <a:off x="336550" y="825500"/>
            <a:ext cx="4137071" cy="340735"/>
          </a:xfrm>
          <a:prstGeom prst="rect">
            <a:avLst/>
          </a:prstGeom>
          <a:noFill/>
          <a:ln w="9525">
            <a:noFill/>
            <a:round/>
            <a:headEnd/>
            <a:tailEnd/>
          </a:ln>
          <a:effectLst/>
        </p:spPr>
        <p:txBody>
          <a:bodyPr wrap="none" lIns="90000" tIns="46800" rIns="90000" bIns="46800">
            <a:spAutoFit/>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600" b="1" dirty="0" smtClean="0">
                <a:solidFill>
                  <a:srgbClr val="FF0000"/>
                </a:solidFill>
                <a:latin typeface="Calibri" pitchFamily="34" charset="0"/>
                <a:cs typeface="Arial" charset="0"/>
              </a:rPr>
              <a:t>"Smart Turboprop": 17% Less Operating Costs!</a:t>
            </a:r>
            <a:endParaRPr lang="de-DE" sz="1600" b="1" dirty="0">
              <a:solidFill>
                <a:srgbClr val="FF0000"/>
              </a:solidFill>
              <a:latin typeface="Calibri" pitchFamily="34" charset="0"/>
              <a:cs typeface="Arial" charset="0"/>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9" name="Picture 3"/>
          <p:cNvPicPr>
            <a:picLocks noChangeAspect="1" noChangeArrowheads="1"/>
          </p:cNvPicPr>
          <p:nvPr/>
        </p:nvPicPr>
        <p:blipFill>
          <a:blip r:embed="rId2" cstate="print"/>
          <a:srcRect/>
          <a:stretch>
            <a:fillRect/>
          </a:stretch>
        </p:blipFill>
        <p:spPr bwMode="auto">
          <a:xfrm>
            <a:off x="4665139" y="990600"/>
            <a:ext cx="3478736" cy="5295900"/>
          </a:xfrm>
          <a:prstGeom prst="rect">
            <a:avLst/>
          </a:prstGeom>
          <a:noFill/>
          <a:ln w="9525">
            <a:noFill/>
            <a:miter lim="800000"/>
            <a:headEnd/>
            <a:tailEnd/>
          </a:ln>
        </p:spPr>
      </p:pic>
      <p:sp>
        <p:nvSpPr>
          <p:cNvPr id="161799" name="Text Box 7"/>
          <p:cNvSpPr txBox="1">
            <a:spLocks noChangeArrowheads="1"/>
          </p:cNvSpPr>
          <p:nvPr/>
        </p:nvSpPr>
        <p:spPr bwMode="auto">
          <a:xfrm>
            <a:off x="7740650" y="2843213"/>
            <a:ext cx="1445780" cy="2308324"/>
          </a:xfrm>
          <a:prstGeom prst="rect">
            <a:avLst/>
          </a:prstGeom>
          <a:noFill/>
          <a:ln w="9525">
            <a:noFill/>
            <a:miter lim="800000"/>
            <a:headEnd/>
            <a:tailEnd/>
          </a:ln>
          <a:effectLst/>
        </p:spPr>
        <p:txBody>
          <a:bodyPr wrap="none">
            <a:spAutoFit/>
          </a:bodyPr>
          <a:lstStyle/>
          <a:p>
            <a:r>
              <a:rPr lang="en-US" sz="1200" noProof="1" smtClean="0">
                <a:solidFill>
                  <a:schemeClr val="tx1"/>
                </a:solidFill>
                <a:latin typeface="Arial" charset="0"/>
              </a:rPr>
              <a:t>A321: </a:t>
            </a:r>
            <a:r>
              <a:rPr lang="en-US" sz="1200" i="1" noProof="1" smtClean="0">
                <a:solidFill>
                  <a:schemeClr val="tx1"/>
                </a:solidFill>
                <a:latin typeface="Arial" charset="0"/>
              </a:rPr>
              <a:t>l</a:t>
            </a:r>
            <a:r>
              <a:rPr lang="en-US" sz="1200" i="1" baseline="-25000" noProof="1" smtClean="0">
                <a:solidFill>
                  <a:schemeClr val="tx1"/>
                </a:solidFill>
                <a:latin typeface="Arial" charset="0"/>
              </a:rPr>
              <a:t>F</a:t>
            </a:r>
            <a:r>
              <a:rPr lang="en-US" sz="1200" noProof="1" smtClean="0">
                <a:solidFill>
                  <a:schemeClr val="tx1"/>
                </a:solidFill>
                <a:latin typeface="Arial" charset="0"/>
              </a:rPr>
              <a:t> = 44.5 m</a:t>
            </a:r>
          </a:p>
          <a:p>
            <a:r>
              <a:rPr lang="en-US" sz="1200" noProof="1" smtClean="0">
                <a:solidFill>
                  <a:srgbClr val="FF0000"/>
                </a:solidFill>
                <a:latin typeface="Arial" charset="0"/>
              </a:rPr>
              <a:t>Delta fuselage </a:t>
            </a:r>
          </a:p>
          <a:p>
            <a:r>
              <a:rPr lang="en-US" sz="1200" noProof="1" smtClean="0">
                <a:solidFill>
                  <a:srgbClr val="FF0000"/>
                </a:solidFill>
                <a:latin typeface="Arial" charset="0"/>
              </a:rPr>
              <a:t>length: </a:t>
            </a:r>
            <a:r>
              <a:rPr lang="en-US" sz="1200" b="1" noProof="1" smtClean="0">
                <a:solidFill>
                  <a:srgbClr val="FF0000"/>
                </a:solidFill>
                <a:latin typeface="Arial" charset="0"/>
              </a:rPr>
              <a:t>4.9 m.</a:t>
            </a:r>
          </a:p>
          <a:p>
            <a:r>
              <a:rPr lang="de-DE" sz="1200" noProof="1" smtClean="0">
                <a:solidFill>
                  <a:srgbClr val="FF0000"/>
                </a:solidFill>
                <a:latin typeface="Arial" charset="0"/>
              </a:rPr>
              <a:t>Further </a:t>
            </a:r>
            <a:r>
              <a:rPr lang="de-DE" sz="1200" b="1" noProof="1" smtClean="0">
                <a:solidFill>
                  <a:srgbClr val="FF0000"/>
                </a:solidFill>
                <a:latin typeface="Arial" charset="0"/>
              </a:rPr>
              <a:t>stretch</a:t>
            </a:r>
          </a:p>
          <a:p>
            <a:r>
              <a:rPr lang="de-DE" sz="1200" noProof="1" smtClean="0">
                <a:solidFill>
                  <a:srgbClr val="FF0000"/>
                </a:solidFill>
                <a:latin typeface="Arial" charset="0"/>
              </a:rPr>
              <a:t>or A319 cabin</a:t>
            </a:r>
          </a:p>
          <a:p>
            <a:r>
              <a:rPr lang="de-DE" sz="1200" noProof="1" smtClean="0">
                <a:solidFill>
                  <a:srgbClr val="FF0000"/>
                </a:solidFill>
                <a:latin typeface="Arial" charset="0"/>
              </a:rPr>
              <a:t>required.</a:t>
            </a:r>
          </a:p>
          <a:p>
            <a:endParaRPr lang="de-DE" sz="1200" noProof="1" smtClean="0">
              <a:solidFill>
                <a:srgbClr val="FF0000"/>
              </a:solidFill>
              <a:latin typeface="Arial" charset="0"/>
            </a:endParaRPr>
          </a:p>
          <a:p>
            <a:r>
              <a:rPr lang="de-DE" sz="1200" noProof="1" smtClean="0">
                <a:solidFill>
                  <a:schemeClr val="tx1"/>
                </a:solidFill>
                <a:latin typeface="Arial" charset="0"/>
              </a:rPr>
              <a:t>To do:</a:t>
            </a:r>
          </a:p>
          <a:p>
            <a:r>
              <a:rPr lang="de-DE" sz="1200" noProof="1" smtClean="0">
                <a:solidFill>
                  <a:srgbClr val="008000"/>
                </a:solidFill>
                <a:latin typeface="Arial" charset="0"/>
              </a:rPr>
              <a:t>"Smart Turboprop"</a:t>
            </a:r>
          </a:p>
          <a:p>
            <a:r>
              <a:rPr lang="de-DE" sz="1200" noProof="1" smtClean="0">
                <a:solidFill>
                  <a:srgbClr val="008000"/>
                </a:solidFill>
                <a:latin typeface="Arial" charset="0"/>
              </a:rPr>
              <a:t>with LH2 </a:t>
            </a:r>
            <a:r>
              <a:rPr lang="de-DE" sz="1200" noProof="1" smtClean="0">
                <a:solidFill>
                  <a:schemeClr val="tx1"/>
                </a:solidFill>
                <a:latin typeface="Arial" charset="0"/>
              </a:rPr>
              <a:t>to </a:t>
            </a:r>
          </a:p>
          <a:p>
            <a:r>
              <a:rPr lang="de-DE" sz="1200" noProof="1" smtClean="0">
                <a:solidFill>
                  <a:schemeClr val="tx1"/>
                </a:solidFill>
                <a:latin typeface="Arial" charset="0"/>
              </a:rPr>
              <a:t>combine best of</a:t>
            </a:r>
          </a:p>
          <a:p>
            <a:r>
              <a:rPr lang="de-DE" sz="1200" noProof="1" smtClean="0">
                <a:solidFill>
                  <a:schemeClr val="tx1"/>
                </a:solidFill>
                <a:latin typeface="Arial" charset="0"/>
              </a:rPr>
              <a:t>both solutions.</a:t>
            </a:r>
            <a:endParaRPr lang="en-US" sz="1200" noProof="1">
              <a:solidFill>
                <a:schemeClr val="tx1"/>
              </a:solidFill>
              <a:latin typeface="Arial" charset="0"/>
            </a:endParaRPr>
          </a:p>
        </p:txBody>
      </p:sp>
      <p:sp>
        <p:nvSpPr>
          <p:cNvPr id="161804" name="Text Box 12"/>
          <p:cNvSpPr txBox="1">
            <a:spLocks noChangeArrowheads="1"/>
          </p:cNvSpPr>
          <p:nvPr/>
        </p:nvSpPr>
        <p:spPr bwMode="auto">
          <a:xfrm>
            <a:off x="7769225" y="1993900"/>
            <a:ext cx="1313180" cy="276999"/>
          </a:xfrm>
          <a:prstGeom prst="rect">
            <a:avLst/>
          </a:prstGeom>
          <a:noFill/>
          <a:ln w="9525">
            <a:noFill/>
            <a:miter lim="800000"/>
            <a:headEnd/>
            <a:tailEnd/>
          </a:ln>
          <a:effectLst/>
        </p:spPr>
        <p:txBody>
          <a:bodyPr wrap="none">
            <a:spAutoFit/>
          </a:bodyPr>
          <a:lstStyle/>
          <a:p>
            <a:r>
              <a:rPr lang="de-DE" sz="1200" b="1" dirty="0">
                <a:solidFill>
                  <a:srgbClr val="FF0000"/>
                </a:solidFill>
                <a:latin typeface="Arial" charset="0"/>
              </a:rPr>
              <a:t>energy up 46 %</a:t>
            </a:r>
          </a:p>
        </p:txBody>
      </p:sp>
      <p:sp>
        <p:nvSpPr>
          <p:cNvPr id="161794" name="Text Box 2"/>
          <p:cNvSpPr txBox="1">
            <a:spLocks noChangeArrowheads="1"/>
          </p:cNvSpPr>
          <p:nvPr/>
        </p:nvSpPr>
        <p:spPr bwMode="auto">
          <a:xfrm>
            <a:off x="396875" y="4351338"/>
            <a:ext cx="2611438" cy="274637"/>
          </a:xfrm>
          <a:prstGeom prst="rect">
            <a:avLst/>
          </a:prstGeom>
          <a:noFill/>
          <a:ln w="9525">
            <a:noFill/>
            <a:miter lim="800000"/>
            <a:headEnd/>
            <a:tailEnd/>
          </a:ln>
          <a:effectLst/>
        </p:spPr>
        <p:txBody>
          <a:bodyPr wrap="none">
            <a:spAutoFit/>
          </a:bodyPr>
          <a:lstStyle/>
          <a:p>
            <a:r>
              <a:rPr lang="en-US" sz="1200" dirty="0">
                <a:solidFill>
                  <a:schemeClr val="tx1"/>
                </a:solidFill>
                <a:latin typeface="Arial" charset="0"/>
              </a:rPr>
              <a:t>Details of the tanks for the A321-H</a:t>
            </a:r>
            <a:r>
              <a:rPr lang="en-US" sz="1200" b="1" dirty="0">
                <a:solidFill>
                  <a:srgbClr val="FF0000"/>
                </a:solidFill>
                <a:latin typeface="Arial" charset="0"/>
              </a:rPr>
              <a:t>S</a:t>
            </a:r>
            <a:endParaRPr lang="de-DE" sz="1200" b="1" dirty="0">
              <a:solidFill>
                <a:srgbClr val="FF0000"/>
              </a:solidFill>
              <a:latin typeface="Arial" charset="0"/>
            </a:endParaRPr>
          </a:p>
        </p:txBody>
      </p:sp>
      <p:pic>
        <p:nvPicPr>
          <p:cNvPr id="290818" name="Picture 2"/>
          <p:cNvPicPr>
            <a:picLocks noChangeAspect="1" noChangeArrowheads="1"/>
          </p:cNvPicPr>
          <p:nvPr/>
        </p:nvPicPr>
        <p:blipFill>
          <a:blip r:embed="rId3" cstate="print"/>
          <a:srcRect/>
          <a:stretch>
            <a:fillRect/>
          </a:stretch>
        </p:blipFill>
        <p:spPr bwMode="auto">
          <a:xfrm>
            <a:off x="485774" y="1467032"/>
            <a:ext cx="3945575" cy="2904943"/>
          </a:xfrm>
          <a:prstGeom prst="rect">
            <a:avLst/>
          </a:prstGeom>
          <a:noFill/>
          <a:ln w="9525">
            <a:noFill/>
            <a:miter lim="800000"/>
            <a:headEnd/>
            <a:tailEnd/>
          </a:ln>
        </p:spPr>
      </p:pic>
      <p:pic>
        <p:nvPicPr>
          <p:cNvPr id="290820" name="Picture 4"/>
          <p:cNvPicPr>
            <a:picLocks noChangeAspect="1" noChangeArrowheads="1"/>
          </p:cNvPicPr>
          <p:nvPr/>
        </p:nvPicPr>
        <p:blipFill>
          <a:blip r:embed="rId4" cstate="print"/>
          <a:srcRect/>
          <a:stretch>
            <a:fillRect/>
          </a:stretch>
        </p:blipFill>
        <p:spPr bwMode="auto">
          <a:xfrm>
            <a:off x="457200" y="4571335"/>
            <a:ext cx="4201617" cy="1686590"/>
          </a:xfrm>
          <a:prstGeom prst="rect">
            <a:avLst/>
          </a:prstGeom>
          <a:noFill/>
          <a:ln w="9525">
            <a:noFill/>
            <a:miter lim="800000"/>
            <a:headEnd/>
            <a:tailEnd/>
          </a:ln>
        </p:spPr>
      </p:pic>
      <p:sp>
        <p:nvSpPr>
          <p:cNvPr id="161798" name="Text Box 6"/>
          <p:cNvSpPr txBox="1">
            <a:spLocks noChangeArrowheads="1"/>
          </p:cNvSpPr>
          <p:nvPr/>
        </p:nvSpPr>
        <p:spPr bwMode="auto">
          <a:xfrm>
            <a:off x="249238" y="809625"/>
            <a:ext cx="4130105" cy="1421928"/>
          </a:xfrm>
          <a:prstGeom prst="rect">
            <a:avLst/>
          </a:prstGeom>
          <a:noFill/>
          <a:ln w="9525">
            <a:noFill/>
            <a:miter lim="800000"/>
            <a:headEnd/>
            <a:tailEnd/>
          </a:ln>
          <a:effectLst/>
        </p:spPr>
        <p:txBody>
          <a:bodyPr wrap="none">
            <a:spAutoFit/>
          </a:bodyPr>
          <a:lstStyle/>
          <a:p>
            <a:pPr>
              <a:lnSpc>
                <a:spcPct val="120000"/>
              </a:lnSpc>
            </a:pPr>
            <a:r>
              <a:rPr lang="de-DE" sz="1800" b="1" dirty="0" smtClean="0">
                <a:solidFill>
                  <a:srgbClr val="FF0000"/>
                </a:solidFill>
                <a:latin typeface="Arial" charset="0"/>
              </a:rPr>
              <a:t>A320 Converted to </a:t>
            </a:r>
            <a:r>
              <a:rPr lang="de-DE" sz="1800" b="1" dirty="0" smtClean="0">
                <a:solidFill>
                  <a:srgbClr val="0000FF"/>
                </a:solidFill>
                <a:latin typeface="Arial" charset="0"/>
              </a:rPr>
              <a:t>H</a:t>
            </a:r>
            <a:r>
              <a:rPr lang="de-DE" sz="1800" b="1" dirty="0" smtClean="0">
                <a:solidFill>
                  <a:srgbClr val="FF0000"/>
                </a:solidFill>
                <a:latin typeface="Arial" charset="0"/>
              </a:rPr>
              <a:t>ydrogen</a:t>
            </a:r>
          </a:p>
          <a:p>
            <a:pPr>
              <a:lnSpc>
                <a:spcPct val="120000"/>
              </a:lnSpc>
            </a:pPr>
            <a:r>
              <a:rPr lang="de-DE" sz="1800" b="1" dirty="0" err="1" smtClean="0">
                <a:solidFill>
                  <a:schemeClr val="tx1"/>
                </a:solidFill>
                <a:latin typeface="Arial" charset="0"/>
              </a:rPr>
              <a:t>Comparison</a:t>
            </a:r>
            <a:r>
              <a:rPr lang="de-DE" sz="1800" b="1" dirty="0" smtClean="0">
                <a:solidFill>
                  <a:schemeClr val="tx1"/>
                </a:solidFill>
                <a:latin typeface="Arial" charset="0"/>
              </a:rPr>
              <a:t> </a:t>
            </a:r>
            <a:r>
              <a:rPr lang="de-DE" sz="1800" b="1" dirty="0" smtClean="0">
                <a:solidFill>
                  <a:schemeClr val="tx1"/>
                </a:solidFill>
                <a:latin typeface="Arial" charset="0"/>
              </a:rPr>
              <a:t>A321-</a:t>
            </a:r>
            <a:r>
              <a:rPr lang="de-DE" sz="1800" b="1" dirty="0" smtClean="0">
                <a:solidFill>
                  <a:srgbClr val="0000FF"/>
                </a:solidFill>
                <a:latin typeface="Arial" charset="0"/>
              </a:rPr>
              <a:t>H</a:t>
            </a:r>
            <a:r>
              <a:rPr lang="de-DE" sz="1800" b="1" dirty="0" smtClean="0">
                <a:solidFill>
                  <a:srgbClr val="FF0000"/>
                </a:solidFill>
                <a:latin typeface="Arial" charset="0"/>
              </a:rPr>
              <a:t>S</a:t>
            </a:r>
            <a:r>
              <a:rPr lang="de-DE" sz="1800" b="1" dirty="0" smtClean="0">
                <a:solidFill>
                  <a:schemeClr val="tx1"/>
                </a:solidFill>
                <a:latin typeface="Arial" charset="0"/>
              </a:rPr>
              <a:t> </a:t>
            </a:r>
            <a:r>
              <a:rPr lang="de-DE" sz="1800" b="1" dirty="0" err="1" smtClean="0">
                <a:solidFill>
                  <a:schemeClr val="tx1"/>
                </a:solidFill>
                <a:latin typeface="Arial" charset="0"/>
              </a:rPr>
              <a:t>with</a:t>
            </a:r>
            <a:r>
              <a:rPr lang="de-DE" sz="1800" b="1" dirty="0" smtClean="0">
                <a:solidFill>
                  <a:schemeClr val="tx1"/>
                </a:solidFill>
                <a:latin typeface="Arial" charset="0"/>
              </a:rPr>
              <a:t> </a:t>
            </a:r>
            <a:r>
              <a:rPr lang="de-DE" sz="1800" b="1" dirty="0" smtClean="0">
                <a:solidFill>
                  <a:schemeClr val="tx1"/>
                </a:solidFill>
                <a:latin typeface="Arial" charset="0"/>
              </a:rPr>
              <a:t>A320-200</a:t>
            </a:r>
          </a:p>
          <a:p>
            <a:pPr>
              <a:lnSpc>
                <a:spcPct val="120000"/>
              </a:lnSpc>
            </a:pPr>
            <a:endParaRPr lang="de-DE" sz="1800" b="1" dirty="0" smtClean="0">
              <a:solidFill>
                <a:schemeClr val="tx1"/>
              </a:solidFill>
              <a:latin typeface="Arial" charset="0"/>
            </a:endParaRPr>
          </a:p>
          <a:p>
            <a:pPr>
              <a:lnSpc>
                <a:spcPct val="120000"/>
              </a:lnSpc>
            </a:pPr>
            <a:r>
              <a:rPr lang="de-DE" sz="1800" b="1" dirty="0" smtClean="0">
                <a:solidFill>
                  <a:srgbClr val="FF0000"/>
                </a:solidFill>
                <a:latin typeface="Arial" charset="0"/>
              </a:rPr>
              <a:t>S = Stretch</a:t>
            </a:r>
          </a:p>
        </p:txBody>
      </p:sp>
      <p:sp>
        <p:nvSpPr>
          <p:cNvPr id="11" name="Textfeld 10"/>
          <p:cNvSpPr txBox="1"/>
          <p:nvPr/>
        </p:nvSpPr>
        <p:spPr>
          <a:xfrm>
            <a:off x="249238" y="1571625"/>
            <a:ext cx="2430474" cy="246221"/>
          </a:xfrm>
          <a:prstGeom prst="rect">
            <a:avLst/>
          </a:prstGeom>
          <a:noFill/>
        </p:spPr>
        <p:txBody>
          <a:bodyPr wrap="none" rtlCol="0">
            <a:spAutoFit/>
          </a:bodyPr>
          <a:lstStyle/>
          <a:p>
            <a:r>
              <a:rPr lang="en-US" sz="1000" dirty="0" smtClean="0">
                <a:solidFill>
                  <a:schemeClr val="tx1"/>
                </a:solidFill>
              </a:rPr>
              <a:t>https://doi.org/10.5281/zenodo.4073172</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923" name="Picture 3"/>
          <p:cNvPicPr>
            <a:picLocks noChangeAspect="1" noChangeArrowheads="1"/>
          </p:cNvPicPr>
          <p:nvPr/>
        </p:nvPicPr>
        <p:blipFill>
          <a:blip r:embed="rId2" cstate="print"/>
          <a:srcRect/>
          <a:stretch>
            <a:fillRect/>
          </a:stretch>
        </p:blipFill>
        <p:spPr bwMode="auto">
          <a:xfrm>
            <a:off x="342901" y="1181099"/>
            <a:ext cx="6610350" cy="3085773"/>
          </a:xfrm>
          <a:prstGeom prst="rect">
            <a:avLst/>
          </a:prstGeom>
          <a:noFill/>
          <a:ln w="9525">
            <a:noFill/>
            <a:miter lim="800000"/>
            <a:headEnd/>
            <a:tailEnd/>
          </a:ln>
        </p:spPr>
      </p:pic>
      <p:pic>
        <p:nvPicPr>
          <p:cNvPr id="149515" name="Picture 11"/>
          <p:cNvPicPr>
            <a:picLocks noChangeAspect="1" noChangeArrowheads="1"/>
          </p:cNvPicPr>
          <p:nvPr/>
        </p:nvPicPr>
        <p:blipFill>
          <a:blip r:embed="rId3" cstate="print"/>
          <a:srcRect/>
          <a:stretch>
            <a:fillRect/>
          </a:stretch>
        </p:blipFill>
        <p:spPr bwMode="auto">
          <a:xfrm>
            <a:off x="7353300" y="4152901"/>
            <a:ext cx="1514562" cy="1591532"/>
          </a:xfrm>
          <a:prstGeom prst="rect">
            <a:avLst/>
          </a:prstGeom>
          <a:noFill/>
          <a:ln w="9525">
            <a:noFill/>
            <a:miter lim="800000"/>
            <a:headEnd/>
            <a:tailEnd/>
          </a:ln>
          <a:effectLst/>
        </p:spPr>
      </p:pic>
      <p:sp>
        <p:nvSpPr>
          <p:cNvPr id="149517" name="Text Box 13"/>
          <p:cNvSpPr txBox="1">
            <a:spLocks noChangeArrowheads="1"/>
          </p:cNvSpPr>
          <p:nvPr/>
        </p:nvSpPr>
        <p:spPr bwMode="auto">
          <a:xfrm>
            <a:off x="7453313" y="5837238"/>
            <a:ext cx="1508746" cy="246221"/>
          </a:xfrm>
          <a:prstGeom prst="rect">
            <a:avLst/>
          </a:prstGeom>
          <a:noFill/>
          <a:ln w="9525">
            <a:noFill/>
            <a:miter lim="800000"/>
            <a:headEnd/>
            <a:tailEnd/>
          </a:ln>
          <a:effectLst/>
        </p:spPr>
        <p:txBody>
          <a:bodyPr wrap="none">
            <a:spAutoFit/>
          </a:bodyPr>
          <a:lstStyle/>
          <a:p>
            <a:r>
              <a:rPr lang="de-DE" sz="1000" dirty="0" smtClean="0">
                <a:solidFill>
                  <a:schemeClr val="tx1"/>
                </a:solidFill>
                <a:latin typeface="Arial" charset="0"/>
              </a:rPr>
              <a:t>http://GF.ProfScholz.de</a:t>
            </a:r>
            <a:endParaRPr lang="de-DE" sz="1000" dirty="0">
              <a:solidFill>
                <a:schemeClr val="tx1"/>
              </a:solidFill>
              <a:latin typeface="Arial" charset="0"/>
            </a:endParaRPr>
          </a:p>
        </p:txBody>
      </p:sp>
      <p:sp>
        <p:nvSpPr>
          <p:cNvPr id="9" name="Titel 1">
            <a:extLst>
              <a:ext uri="{FF2B5EF4-FFF2-40B4-BE49-F238E27FC236}">
                <a16:creationId xmlns:a16="http://schemas.microsoft.com/office/drawing/2014/main" id="{BC92417A-68A2-4335-A9A2-C3594B9C7A1D}"/>
              </a:ext>
            </a:extLst>
          </p:cNvPr>
          <p:cNvSpPr>
            <a:spLocks noGrp="1"/>
          </p:cNvSpPr>
          <p:nvPr>
            <p:ph type="title"/>
          </p:nvPr>
        </p:nvSpPr>
        <p:spPr>
          <a:xfrm>
            <a:off x="549490" y="797483"/>
            <a:ext cx="8224837" cy="1193242"/>
          </a:xfrm>
        </p:spPr>
        <p:txBody>
          <a:bodyPr/>
          <a:lstStyle/>
          <a:p>
            <a:pPr>
              <a:lnSpc>
                <a:spcPct val="120000"/>
              </a:lnSpc>
            </a:pPr>
            <a:r>
              <a:rPr lang="en-US" noProof="1" smtClean="0">
                <a:solidFill>
                  <a:srgbClr val="FF0000"/>
                </a:solidFill>
              </a:rPr>
              <a:t>Example: Freighter for</a:t>
            </a:r>
            <a:br>
              <a:rPr lang="en-US" noProof="1" smtClean="0">
                <a:solidFill>
                  <a:srgbClr val="FF0000"/>
                </a:solidFill>
              </a:rPr>
            </a:br>
            <a:r>
              <a:rPr lang="en-US" noProof="1" smtClean="0">
                <a:solidFill>
                  <a:srgbClr val="FF0000"/>
                </a:solidFill>
              </a:rPr>
              <a:t>Medium Range with Hydrogen (LH2)</a:t>
            </a:r>
            <a:r>
              <a:rPr lang="en-US" noProof="1" smtClean="0">
                <a:solidFill>
                  <a:schemeClr val="tx1"/>
                </a:solidFill>
              </a:rPr>
              <a:t>: ATR 72</a:t>
            </a:r>
            <a:r>
              <a:rPr lang="en-US" noProof="1" smtClean="0">
                <a:solidFill>
                  <a:srgbClr val="FF0000"/>
                </a:solidFill>
              </a:rPr>
              <a:t/>
            </a:r>
            <a:br>
              <a:rPr lang="en-US" noProof="1" smtClean="0">
                <a:solidFill>
                  <a:srgbClr val="FF0000"/>
                </a:solidFill>
              </a:rPr>
            </a:br>
            <a:r>
              <a:rPr lang="en-US" noProof="1" smtClean="0"/>
              <a:t>Project "Green Freighter"</a:t>
            </a:r>
            <a:endParaRPr lang="en-US" noProof="1"/>
          </a:p>
        </p:txBody>
      </p:sp>
      <p:pic>
        <p:nvPicPr>
          <p:cNvPr id="720902" name="Picture 6"/>
          <p:cNvPicPr>
            <a:picLocks noChangeAspect="1" noChangeArrowheads="1"/>
          </p:cNvPicPr>
          <p:nvPr/>
        </p:nvPicPr>
        <p:blipFill>
          <a:blip r:embed="rId4" cstate="print"/>
          <a:srcRect/>
          <a:stretch>
            <a:fillRect/>
          </a:stretch>
        </p:blipFill>
        <p:spPr bwMode="auto">
          <a:xfrm>
            <a:off x="2329960" y="4248150"/>
            <a:ext cx="2573828" cy="2000250"/>
          </a:xfrm>
          <a:prstGeom prst="rect">
            <a:avLst/>
          </a:prstGeom>
          <a:noFill/>
          <a:ln w="9525">
            <a:noFill/>
            <a:miter lim="800000"/>
            <a:headEnd/>
            <a:tailEnd/>
          </a:ln>
        </p:spPr>
      </p:pic>
      <p:sp>
        <p:nvSpPr>
          <p:cNvPr id="721922" name="AutoShape 2" descr="https://www.fzt.haw-hamburg.de/pers/Scholz/GF/RF407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9" name="Picture 3"/>
          <p:cNvPicPr>
            <a:picLocks noChangeAspect="1" noChangeArrowheads="1"/>
          </p:cNvPicPr>
          <p:nvPr/>
        </p:nvPicPr>
        <p:blipFill>
          <a:blip r:embed="rId2" cstate="print"/>
          <a:srcRect/>
          <a:stretch>
            <a:fillRect/>
          </a:stretch>
        </p:blipFill>
        <p:spPr bwMode="auto">
          <a:xfrm rot="605612">
            <a:off x="4110476" y="668145"/>
            <a:ext cx="4914462" cy="2865629"/>
          </a:xfrm>
          <a:prstGeom prst="rect">
            <a:avLst/>
          </a:prstGeom>
          <a:noFill/>
          <a:ln w="9525">
            <a:solidFill>
              <a:schemeClr val="tx1"/>
            </a:solidFill>
            <a:miter lim="800000"/>
            <a:headEnd/>
            <a:tailEnd/>
          </a:ln>
        </p:spPr>
      </p:pic>
      <p:pic>
        <p:nvPicPr>
          <p:cNvPr id="149515" name="Picture 11"/>
          <p:cNvPicPr>
            <a:picLocks noChangeAspect="1" noChangeArrowheads="1"/>
          </p:cNvPicPr>
          <p:nvPr/>
        </p:nvPicPr>
        <p:blipFill>
          <a:blip r:embed="rId3" cstate="print"/>
          <a:srcRect/>
          <a:stretch>
            <a:fillRect/>
          </a:stretch>
        </p:blipFill>
        <p:spPr bwMode="auto">
          <a:xfrm>
            <a:off x="7353300" y="4152901"/>
            <a:ext cx="1514562" cy="1591532"/>
          </a:xfrm>
          <a:prstGeom prst="rect">
            <a:avLst/>
          </a:prstGeom>
          <a:noFill/>
          <a:ln w="9525">
            <a:noFill/>
            <a:miter lim="800000"/>
            <a:headEnd/>
            <a:tailEnd/>
          </a:ln>
          <a:effectLst/>
        </p:spPr>
      </p:pic>
      <p:sp>
        <p:nvSpPr>
          <p:cNvPr id="149517" name="Text Box 13"/>
          <p:cNvSpPr txBox="1">
            <a:spLocks noChangeArrowheads="1"/>
          </p:cNvSpPr>
          <p:nvPr/>
        </p:nvSpPr>
        <p:spPr bwMode="auto">
          <a:xfrm>
            <a:off x="6862763" y="5837238"/>
            <a:ext cx="2085827" cy="400110"/>
          </a:xfrm>
          <a:prstGeom prst="rect">
            <a:avLst/>
          </a:prstGeom>
          <a:noFill/>
          <a:ln w="9525">
            <a:noFill/>
            <a:miter lim="800000"/>
            <a:headEnd/>
            <a:tailEnd/>
          </a:ln>
          <a:effectLst/>
        </p:spPr>
        <p:txBody>
          <a:bodyPr wrap="none">
            <a:spAutoFit/>
          </a:bodyPr>
          <a:lstStyle/>
          <a:p>
            <a:r>
              <a:rPr lang="de-DE" sz="1000" dirty="0" smtClean="0">
                <a:solidFill>
                  <a:schemeClr val="tx1"/>
                </a:solidFill>
                <a:latin typeface="Arial" charset="0"/>
              </a:rPr>
              <a:t>HEINZE, TU Braunschweig, 2009</a:t>
            </a:r>
          </a:p>
          <a:p>
            <a:r>
              <a:rPr lang="de-DE" sz="1000" dirty="0" smtClean="0">
                <a:solidFill>
                  <a:schemeClr val="tx1"/>
                </a:solidFill>
                <a:latin typeface="Arial" charset="0"/>
              </a:rPr>
              <a:t>see http://GF.ProfScholz.de</a:t>
            </a:r>
            <a:endParaRPr lang="de-DE" sz="1000" dirty="0">
              <a:solidFill>
                <a:schemeClr val="tx1"/>
              </a:solidFill>
              <a:latin typeface="Arial" charset="0"/>
            </a:endParaRPr>
          </a:p>
        </p:txBody>
      </p:sp>
      <p:sp>
        <p:nvSpPr>
          <p:cNvPr id="9" name="Titel 1">
            <a:extLst>
              <a:ext uri="{FF2B5EF4-FFF2-40B4-BE49-F238E27FC236}">
                <a16:creationId xmlns:a16="http://schemas.microsoft.com/office/drawing/2014/main" id="{BC92417A-68A2-4335-A9A2-C3594B9C7A1D}"/>
              </a:ext>
            </a:extLst>
          </p:cNvPr>
          <p:cNvSpPr>
            <a:spLocks noGrp="1"/>
          </p:cNvSpPr>
          <p:nvPr>
            <p:ph type="title"/>
          </p:nvPr>
        </p:nvSpPr>
        <p:spPr>
          <a:xfrm>
            <a:off x="549490" y="797483"/>
            <a:ext cx="8224837" cy="1193242"/>
          </a:xfrm>
        </p:spPr>
        <p:txBody>
          <a:bodyPr/>
          <a:lstStyle/>
          <a:p>
            <a:pPr>
              <a:lnSpc>
                <a:spcPct val="120000"/>
              </a:lnSpc>
            </a:pPr>
            <a:r>
              <a:rPr lang="en-US" noProof="1" smtClean="0">
                <a:solidFill>
                  <a:srgbClr val="FF0000"/>
                </a:solidFill>
              </a:rPr>
              <a:t>Example: Freighter for</a:t>
            </a:r>
            <a:br>
              <a:rPr lang="en-US" noProof="1" smtClean="0">
                <a:solidFill>
                  <a:srgbClr val="FF0000"/>
                </a:solidFill>
              </a:rPr>
            </a:br>
            <a:r>
              <a:rPr lang="en-US" noProof="1" smtClean="0">
                <a:solidFill>
                  <a:srgbClr val="FF0000"/>
                </a:solidFill>
              </a:rPr>
              <a:t>Medium Range with Hydrogen (LH2)</a:t>
            </a:r>
            <a:r>
              <a:rPr lang="en-US" noProof="1" smtClean="0">
                <a:solidFill>
                  <a:schemeClr val="tx1"/>
                </a:solidFill>
              </a:rPr>
              <a:t>:</a:t>
            </a:r>
            <a:br>
              <a:rPr lang="en-US" noProof="1" smtClean="0">
                <a:solidFill>
                  <a:schemeClr val="tx1"/>
                </a:solidFill>
              </a:rPr>
            </a:br>
            <a:r>
              <a:rPr lang="en-US" noProof="1" smtClean="0">
                <a:solidFill>
                  <a:schemeClr val="tx1"/>
                </a:solidFill>
              </a:rPr>
              <a:t>ATR 72</a:t>
            </a:r>
            <a:endParaRPr lang="en-US" noProof="1"/>
          </a:p>
        </p:txBody>
      </p:sp>
      <p:pic>
        <p:nvPicPr>
          <p:cNvPr id="720900" name="Picture 4"/>
          <p:cNvPicPr>
            <a:picLocks noChangeAspect="1" noChangeArrowheads="1"/>
          </p:cNvPicPr>
          <p:nvPr/>
        </p:nvPicPr>
        <p:blipFill>
          <a:blip r:embed="rId4" cstate="print"/>
          <a:srcRect/>
          <a:stretch>
            <a:fillRect/>
          </a:stretch>
        </p:blipFill>
        <p:spPr bwMode="auto">
          <a:xfrm rot="565238">
            <a:off x="266700" y="3232251"/>
            <a:ext cx="3819525" cy="267801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901" name="Picture 5"/>
          <p:cNvPicPr>
            <a:picLocks noChangeAspect="1" noChangeArrowheads="1"/>
          </p:cNvPicPr>
          <p:nvPr/>
        </p:nvPicPr>
        <p:blipFill>
          <a:blip r:embed="rId2" cstate="print"/>
          <a:srcRect/>
          <a:stretch>
            <a:fillRect/>
          </a:stretch>
        </p:blipFill>
        <p:spPr bwMode="auto">
          <a:xfrm>
            <a:off x="3144044" y="904875"/>
            <a:ext cx="5856287" cy="5019675"/>
          </a:xfrm>
          <a:prstGeom prst="rect">
            <a:avLst/>
          </a:prstGeom>
          <a:noFill/>
          <a:ln w="9525">
            <a:noFill/>
            <a:miter lim="800000"/>
            <a:headEnd/>
            <a:tailEnd/>
          </a:ln>
        </p:spPr>
      </p:pic>
      <p:pic>
        <p:nvPicPr>
          <p:cNvPr id="149515" name="Picture 11"/>
          <p:cNvPicPr>
            <a:picLocks noChangeAspect="1" noChangeArrowheads="1"/>
          </p:cNvPicPr>
          <p:nvPr/>
        </p:nvPicPr>
        <p:blipFill>
          <a:blip r:embed="rId3" cstate="print"/>
          <a:srcRect/>
          <a:stretch>
            <a:fillRect/>
          </a:stretch>
        </p:blipFill>
        <p:spPr bwMode="auto">
          <a:xfrm>
            <a:off x="495300" y="4000501"/>
            <a:ext cx="1514562" cy="1591532"/>
          </a:xfrm>
          <a:prstGeom prst="rect">
            <a:avLst/>
          </a:prstGeom>
          <a:noFill/>
          <a:ln w="9525">
            <a:noFill/>
            <a:miter lim="800000"/>
            <a:headEnd/>
            <a:tailEnd/>
          </a:ln>
          <a:effectLst/>
        </p:spPr>
      </p:pic>
      <p:sp>
        <p:nvSpPr>
          <p:cNvPr id="149517" name="Text Box 13"/>
          <p:cNvSpPr txBox="1">
            <a:spLocks noChangeArrowheads="1"/>
          </p:cNvSpPr>
          <p:nvPr/>
        </p:nvSpPr>
        <p:spPr bwMode="auto">
          <a:xfrm>
            <a:off x="461963" y="5741988"/>
            <a:ext cx="2085827" cy="400110"/>
          </a:xfrm>
          <a:prstGeom prst="rect">
            <a:avLst/>
          </a:prstGeom>
          <a:noFill/>
          <a:ln w="9525">
            <a:noFill/>
            <a:miter lim="800000"/>
            <a:headEnd/>
            <a:tailEnd/>
          </a:ln>
          <a:effectLst/>
        </p:spPr>
        <p:txBody>
          <a:bodyPr wrap="none">
            <a:spAutoFit/>
          </a:bodyPr>
          <a:lstStyle/>
          <a:p>
            <a:r>
              <a:rPr lang="de-DE" sz="1000" dirty="0" smtClean="0">
                <a:solidFill>
                  <a:schemeClr val="tx1"/>
                </a:solidFill>
                <a:latin typeface="Arial" charset="0"/>
              </a:rPr>
              <a:t>HEINZE, TU Braunschweig, 2009</a:t>
            </a:r>
          </a:p>
          <a:p>
            <a:r>
              <a:rPr lang="de-DE" sz="1000" dirty="0" smtClean="0">
                <a:solidFill>
                  <a:schemeClr val="tx1"/>
                </a:solidFill>
                <a:latin typeface="Arial" charset="0"/>
              </a:rPr>
              <a:t>see http://GF.ProfScholz.de</a:t>
            </a:r>
            <a:endParaRPr lang="de-DE" sz="1000" dirty="0">
              <a:solidFill>
                <a:schemeClr val="tx1"/>
              </a:solidFill>
              <a:latin typeface="Arial" charset="0"/>
            </a:endParaRPr>
          </a:p>
        </p:txBody>
      </p:sp>
      <p:sp>
        <p:nvSpPr>
          <p:cNvPr id="9" name="Titel 1">
            <a:extLst>
              <a:ext uri="{FF2B5EF4-FFF2-40B4-BE49-F238E27FC236}">
                <a16:creationId xmlns:a16="http://schemas.microsoft.com/office/drawing/2014/main" id="{BC92417A-68A2-4335-A9A2-C3594B9C7A1D}"/>
              </a:ext>
            </a:extLst>
          </p:cNvPr>
          <p:cNvSpPr>
            <a:spLocks noGrp="1"/>
          </p:cNvSpPr>
          <p:nvPr>
            <p:ph type="title"/>
          </p:nvPr>
        </p:nvSpPr>
        <p:spPr>
          <a:xfrm>
            <a:off x="549490" y="879462"/>
            <a:ext cx="3429727" cy="1193242"/>
          </a:xfrm>
        </p:spPr>
        <p:txBody>
          <a:bodyPr/>
          <a:lstStyle/>
          <a:p>
            <a:pPr>
              <a:lnSpc>
                <a:spcPct val="120000"/>
              </a:lnSpc>
            </a:pPr>
            <a:r>
              <a:rPr lang="en-US" noProof="1" smtClean="0">
                <a:solidFill>
                  <a:srgbClr val="FF0000"/>
                </a:solidFill>
              </a:rPr>
              <a:t>Example: </a:t>
            </a:r>
            <a:r>
              <a:rPr lang="en-US" noProof="1" smtClean="0">
                <a:solidFill>
                  <a:srgbClr val="FF0000"/>
                </a:solidFill>
              </a:rPr>
              <a:t>Passenger Airplane </a:t>
            </a:r>
            <a:r>
              <a:rPr lang="en-US" noProof="1" smtClean="0">
                <a:solidFill>
                  <a:srgbClr val="FF0000"/>
                </a:solidFill>
              </a:rPr>
              <a:t>for Medium Range </a:t>
            </a:r>
            <a:br>
              <a:rPr lang="en-US" noProof="1" smtClean="0">
                <a:solidFill>
                  <a:srgbClr val="FF0000"/>
                </a:solidFill>
              </a:rPr>
            </a:br>
            <a:r>
              <a:rPr lang="en-US" noProof="1" smtClean="0">
                <a:solidFill>
                  <a:srgbClr val="FF0000"/>
                </a:solidFill>
              </a:rPr>
              <a:t>with Hydrogen (LH2)</a:t>
            </a:r>
            <a:br>
              <a:rPr lang="en-US" noProof="1" smtClean="0">
                <a:solidFill>
                  <a:srgbClr val="FF0000"/>
                </a:solidFill>
              </a:rPr>
            </a:br>
            <a:r>
              <a:rPr lang="en-US" noProof="1" smtClean="0"/>
              <a:t>Project "Green Freighter"</a:t>
            </a:r>
            <a:endParaRPr lang="en-US" noProof="1"/>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27806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Introduction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Long Range</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0" name="Picture 6" descr="BWB"/>
          <p:cNvPicPr>
            <a:picLocks noChangeAspect="1" noChangeArrowheads="1"/>
          </p:cNvPicPr>
          <p:nvPr/>
        </p:nvPicPr>
        <p:blipFill>
          <a:blip r:embed="rId2" cstate="print"/>
          <a:srcRect/>
          <a:stretch>
            <a:fillRect/>
          </a:stretch>
        </p:blipFill>
        <p:spPr bwMode="auto">
          <a:xfrm>
            <a:off x="488950" y="3032740"/>
            <a:ext cx="3635375" cy="3085486"/>
          </a:xfrm>
          <a:prstGeom prst="rect">
            <a:avLst/>
          </a:prstGeom>
          <a:noFill/>
        </p:spPr>
      </p:pic>
      <p:pic>
        <p:nvPicPr>
          <p:cNvPr id="149514" name="Picture 10" descr="LOCKHEED"/>
          <p:cNvPicPr>
            <a:picLocks noChangeAspect="1" noChangeArrowheads="1"/>
          </p:cNvPicPr>
          <p:nvPr/>
        </p:nvPicPr>
        <p:blipFill>
          <a:blip r:embed="rId3" cstate="print"/>
          <a:srcRect/>
          <a:stretch>
            <a:fillRect/>
          </a:stretch>
        </p:blipFill>
        <p:spPr bwMode="auto">
          <a:xfrm>
            <a:off x="4600054" y="869420"/>
            <a:ext cx="4420122" cy="3131080"/>
          </a:xfrm>
          <a:prstGeom prst="rect">
            <a:avLst/>
          </a:prstGeom>
          <a:noFill/>
        </p:spPr>
      </p:pic>
      <p:pic>
        <p:nvPicPr>
          <p:cNvPr id="149515" name="Picture 11"/>
          <p:cNvPicPr>
            <a:picLocks noChangeAspect="1" noChangeArrowheads="1"/>
          </p:cNvPicPr>
          <p:nvPr/>
        </p:nvPicPr>
        <p:blipFill>
          <a:blip r:embed="rId4" cstate="print"/>
          <a:srcRect/>
          <a:stretch>
            <a:fillRect/>
          </a:stretch>
        </p:blipFill>
        <p:spPr bwMode="auto">
          <a:xfrm>
            <a:off x="4724400" y="4343401"/>
            <a:ext cx="1514562" cy="1591532"/>
          </a:xfrm>
          <a:prstGeom prst="rect">
            <a:avLst/>
          </a:prstGeom>
          <a:noFill/>
          <a:ln w="9525">
            <a:noFill/>
            <a:miter lim="800000"/>
            <a:headEnd/>
            <a:tailEnd/>
          </a:ln>
          <a:effectLst/>
        </p:spPr>
      </p:pic>
      <p:sp>
        <p:nvSpPr>
          <p:cNvPr id="149517" name="Text Box 13"/>
          <p:cNvSpPr txBox="1">
            <a:spLocks noChangeArrowheads="1"/>
          </p:cNvSpPr>
          <p:nvPr/>
        </p:nvSpPr>
        <p:spPr bwMode="auto">
          <a:xfrm>
            <a:off x="6748463" y="5827713"/>
            <a:ext cx="2085827" cy="400110"/>
          </a:xfrm>
          <a:prstGeom prst="rect">
            <a:avLst/>
          </a:prstGeom>
          <a:noFill/>
          <a:ln w="9525">
            <a:noFill/>
            <a:miter lim="800000"/>
            <a:headEnd/>
            <a:tailEnd/>
          </a:ln>
          <a:effectLst/>
        </p:spPr>
        <p:txBody>
          <a:bodyPr wrap="none">
            <a:spAutoFit/>
          </a:bodyPr>
          <a:lstStyle/>
          <a:p>
            <a:r>
              <a:rPr lang="de-DE" sz="1000" dirty="0" smtClean="0">
                <a:solidFill>
                  <a:schemeClr val="tx1"/>
                </a:solidFill>
                <a:latin typeface="Arial" charset="0"/>
              </a:rPr>
              <a:t>HEINZE, TU Braunschweig, 2009</a:t>
            </a:r>
          </a:p>
          <a:p>
            <a:r>
              <a:rPr lang="de-DE" sz="1000" dirty="0" smtClean="0">
                <a:solidFill>
                  <a:schemeClr val="tx1"/>
                </a:solidFill>
                <a:latin typeface="Arial" charset="0"/>
              </a:rPr>
              <a:t>see http://GF.ProfScholz.de</a:t>
            </a:r>
            <a:endParaRPr lang="de-DE" sz="1000" dirty="0">
              <a:solidFill>
                <a:schemeClr val="tx1"/>
              </a:solidFill>
              <a:latin typeface="Arial" charset="0"/>
            </a:endParaRPr>
          </a:p>
        </p:txBody>
      </p:sp>
      <p:sp>
        <p:nvSpPr>
          <p:cNvPr id="9" name="Titel 1">
            <a:extLst>
              <a:ext uri="{FF2B5EF4-FFF2-40B4-BE49-F238E27FC236}">
                <a16:creationId xmlns:a16="http://schemas.microsoft.com/office/drawing/2014/main" id="{BC92417A-68A2-4335-A9A2-C3594B9C7A1D}"/>
              </a:ext>
            </a:extLst>
          </p:cNvPr>
          <p:cNvSpPr>
            <a:spLocks noGrp="1"/>
          </p:cNvSpPr>
          <p:nvPr>
            <p:ph type="title"/>
          </p:nvPr>
        </p:nvSpPr>
        <p:spPr>
          <a:xfrm>
            <a:off x="549490" y="797483"/>
            <a:ext cx="8224837" cy="1193242"/>
          </a:xfrm>
        </p:spPr>
        <p:txBody>
          <a:bodyPr/>
          <a:lstStyle/>
          <a:p>
            <a:pPr>
              <a:lnSpc>
                <a:spcPct val="120000"/>
              </a:lnSpc>
            </a:pPr>
            <a:r>
              <a:rPr lang="en-US" noProof="1" smtClean="0">
                <a:solidFill>
                  <a:srgbClr val="FF0000"/>
                </a:solidFill>
              </a:rPr>
              <a:t>Example: Freighter for Long Range </a:t>
            </a:r>
            <a:br>
              <a:rPr lang="en-US" noProof="1" smtClean="0">
                <a:solidFill>
                  <a:srgbClr val="FF0000"/>
                </a:solidFill>
              </a:rPr>
            </a:br>
            <a:r>
              <a:rPr lang="en-US" noProof="1" smtClean="0">
                <a:solidFill>
                  <a:srgbClr val="FF0000"/>
                </a:solidFill>
              </a:rPr>
              <a:t>with Hydrogen (LH2)</a:t>
            </a:r>
            <a:br>
              <a:rPr lang="en-US" noProof="1" smtClean="0">
                <a:solidFill>
                  <a:srgbClr val="FF0000"/>
                </a:solidFill>
              </a:rPr>
            </a:br>
            <a:r>
              <a:rPr lang="en-US" noProof="1" smtClean="0"/>
              <a:t>Project "Green Freighter"</a:t>
            </a:r>
            <a:endParaRPr lang="en-US" noProof="1"/>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7"/>
          <p:cNvGrpSpPr/>
          <p:nvPr/>
        </p:nvGrpSpPr>
        <p:grpSpPr>
          <a:xfrm>
            <a:off x="3095625" y="3567113"/>
            <a:ext cx="5657621" cy="2233411"/>
            <a:chOff x="466725" y="2576513"/>
            <a:chExt cx="5657621" cy="2233411"/>
          </a:xfrm>
        </p:grpSpPr>
        <p:pic>
          <p:nvPicPr>
            <p:cNvPr id="297989" name="Picture 5"/>
            <p:cNvPicPr>
              <a:picLocks noChangeAspect="1" noChangeArrowheads="1"/>
            </p:cNvPicPr>
            <p:nvPr/>
          </p:nvPicPr>
          <p:blipFill>
            <a:blip r:embed="rId2" cstate="print"/>
            <a:srcRect/>
            <a:stretch>
              <a:fillRect/>
            </a:stretch>
          </p:blipFill>
          <p:spPr bwMode="auto">
            <a:xfrm>
              <a:off x="4286250" y="2576513"/>
              <a:ext cx="1838096" cy="2185715"/>
            </a:xfrm>
            <a:prstGeom prst="rect">
              <a:avLst/>
            </a:prstGeom>
            <a:noFill/>
            <a:ln w="9525">
              <a:noFill/>
              <a:miter lim="800000"/>
              <a:headEnd/>
              <a:tailEnd/>
            </a:ln>
          </p:spPr>
        </p:pic>
        <p:pic>
          <p:nvPicPr>
            <p:cNvPr id="297988" name="Picture 4"/>
            <p:cNvPicPr>
              <a:picLocks noChangeAspect="1" noChangeArrowheads="1"/>
            </p:cNvPicPr>
            <p:nvPr/>
          </p:nvPicPr>
          <p:blipFill>
            <a:blip r:embed="rId3" cstate="print"/>
            <a:srcRect/>
            <a:stretch>
              <a:fillRect/>
            </a:stretch>
          </p:blipFill>
          <p:spPr bwMode="auto">
            <a:xfrm>
              <a:off x="466725" y="3200400"/>
              <a:ext cx="4571429" cy="1609524"/>
            </a:xfrm>
            <a:prstGeom prst="rect">
              <a:avLst/>
            </a:prstGeom>
            <a:noFill/>
            <a:ln w="9525">
              <a:noFill/>
              <a:miter lim="800000"/>
              <a:headEnd/>
              <a:tailEnd/>
            </a:ln>
          </p:spPr>
        </p:pic>
      </p:grpSp>
      <p:pic>
        <p:nvPicPr>
          <p:cNvPr id="297990" name="Picture 6"/>
          <p:cNvPicPr>
            <a:picLocks noChangeAspect="1" noChangeArrowheads="1"/>
          </p:cNvPicPr>
          <p:nvPr/>
        </p:nvPicPr>
        <p:blipFill>
          <a:blip r:embed="rId4" cstate="print"/>
          <a:srcRect/>
          <a:stretch>
            <a:fillRect/>
          </a:stretch>
        </p:blipFill>
        <p:spPr bwMode="auto">
          <a:xfrm>
            <a:off x="1047750" y="4719638"/>
            <a:ext cx="1166667" cy="576191"/>
          </a:xfrm>
          <a:prstGeom prst="rect">
            <a:avLst/>
          </a:prstGeom>
          <a:noFill/>
          <a:ln w="9525">
            <a:noFill/>
            <a:miter lim="800000"/>
            <a:headEnd/>
            <a:tailEnd/>
          </a:ln>
        </p:spPr>
      </p:pic>
      <p:pic>
        <p:nvPicPr>
          <p:cNvPr id="297991" name="Picture 7"/>
          <p:cNvPicPr>
            <a:picLocks noChangeAspect="1" noChangeArrowheads="1"/>
          </p:cNvPicPr>
          <p:nvPr/>
        </p:nvPicPr>
        <p:blipFill>
          <a:blip r:embed="rId5" cstate="print"/>
          <a:srcRect/>
          <a:stretch>
            <a:fillRect/>
          </a:stretch>
        </p:blipFill>
        <p:spPr bwMode="auto">
          <a:xfrm>
            <a:off x="5734050" y="1068963"/>
            <a:ext cx="2984500" cy="2560061"/>
          </a:xfrm>
          <a:prstGeom prst="rect">
            <a:avLst/>
          </a:prstGeom>
          <a:noFill/>
          <a:ln w="9525">
            <a:noFill/>
            <a:miter lim="800000"/>
            <a:headEnd/>
            <a:tailEnd/>
          </a:ln>
        </p:spPr>
      </p:pic>
      <p:pic>
        <p:nvPicPr>
          <p:cNvPr id="297992" name="Picture 8"/>
          <p:cNvPicPr>
            <a:picLocks noChangeAspect="1" noChangeArrowheads="1"/>
          </p:cNvPicPr>
          <p:nvPr/>
        </p:nvPicPr>
        <p:blipFill>
          <a:blip r:embed="rId6" cstate="print"/>
          <a:srcRect/>
          <a:stretch>
            <a:fillRect/>
          </a:stretch>
        </p:blipFill>
        <p:spPr bwMode="auto">
          <a:xfrm>
            <a:off x="2552699" y="2081303"/>
            <a:ext cx="3629025" cy="2195422"/>
          </a:xfrm>
          <a:prstGeom prst="rect">
            <a:avLst/>
          </a:prstGeom>
          <a:noFill/>
          <a:ln w="9525">
            <a:noFill/>
            <a:miter lim="800000"/>
            <a:headEnd/>
            <a:tailEnd/>
          </a:ln>
        </p:spPr>
      </p:pic>
      <p:sp>
        <p:nvSpPr>
          <p:cNvPr id="12" name="Rechteck 3"/>
          <p:cNvSpPr>
            <a:spLocks noChangeArrowheads="1"/>
          </p:cNvSpPr>
          <p:nvPr/>
        </p:nvSpPr>
        <p:spPr bwMode="auto">
          <a:xfrm>
            <a:off x="646113" y="801688"/>
            <a:ext cx="8078787" cy="683264"/>
          </a:xfrm>
          <a:prstGeom prst="rect">
            <a:avLst/>
          </a:prstGeom>
          <a:noFill/>
          <a:ln w="9525">
            <a:noFill/>
            <a:miter lim="800000"/>
            <a:headEnd/>
            <a:tailEnd/>
          </a:ln>
        </p:spPr>
        <p:txBody>
          <a:bodyPr wrap="square">
            <a:spAutoFit/>
          </a:bodyPr>
          <a:lstStyle/>
          <a:p>
            <a:pPr marL="341313" indent="-341313">
              <a:lnSpc>
                <a:spcPct val="12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b="1" dirty="0" smtClean="0">
                <a:solidFill>
                  <a:srgbClr val="FF0000"/>
                </a:solidFill>
                <a:latin typeface="Arial" charset="0"/>
                <a:cs typeface="Arial" charset="0"/>
              </a:rPr>
              <a:t>Large Passenger Aircraft for LH2 and Extreme Long Range</a:t>
            </a:r>
          </a:p>
          <a:p>
            <a:pPr marL="341313" indent="-341313">
              <a:lnSpc>
                <a:spcPct val="12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600" b="1" dirty="0" smtClean="0">
                <a:solidFill>
                  <a:schemeClr val="tx1"/>
                </a:solidFill>
                <a:latin typeface="Arial" charset="0"/>
                <a:cs typeface="Arial" charset="0"/>
              </a:rPr>
              <a:t>Lockheed 1976</a:t>
            </a:r>
          </a:p>
        </p:txBody>
      </p:sp>
      <p:grpSp>
        <p:nvGrpSpPr>
          <p:cNvPr id="3" name="Gruppieren 14"/>
          <p:cNvGrpSpPr/>
          <p:nvPr/>
        </p:nvGrpSpPr>
        <p:grpSpPr>
          <a:xfrm>
            <a:off x="652463" y="1562100"/>
            <a:ext cx="2776193" cy="754313"/>
            <a:chOff x="652463" y="1390650"/>
            <a:chExt cx="2776193" cy="1142899"/>
          </a:xfrm>
        </p:grpSpPr>
        <p:pic>
          <p:nvPicPr>
            <p:cNvPr id="297993" name="Picture 9"/>
            <p:cNvPicPr>
              <a:picLocks noChangeAspect="1" noChangeArrowheads="1"/>
            </p:cNvPicPr>
            <p:nvPr/>
          </p:nvPicPr>
          <p:blipFill>
            <a:blip r:embed="rId7" cstate="print"/>
            <a:srcRect/>
            <a:stretch>
              <a:fillRect/>
            </a:stretch>
          </p:blipFill>
          <p:spPr bwMode="auto">
            <a:xfrm>
              <a:off x="666751" y="1390650"/>
              <a:ext cx="2761905" cy="314286"/>
            </a:xfrm>
            <a:prstGeom prst="rect">
              <a:avLst/>
            </a:prstGeom>
            <a:noFill/>
            <a:ln w="9525">
              <a:noFill/>
              <a:miter lim="800000"/>
              <a:headEnd/>
              <a:tailEnd/>
            </a:ln>
          </p:spPr>
        </p:pic>
        <p:pic>
          <p:nvPicPr>
            <p:cNvPr id="297994" name="Picture 10"/>
            <p:cNvPicPr>
              <a:picLocks noChangeAspect="1" noChangeArrowheads="1"/>
            </p:cNvPicPr>
            <p:nvPr/>
          </p:nvPicPr>
          <p:blipFill>
            <a:blip r:embed="rId8" cstate="print"/>
            <a:srcRect/>
            <a:stretch>
              <a:fillRect/>
            </a:stretch>
          </p:blipFill>
          <p:spPr bwMode="auto">
            <a:xfrm>
              <a:off x="652463" y="1719263"/>
              <a:ext cx="2023810" cy="814286"/>
            </a:xfrm>
            <a:prstGeom prst="rect">
              <a:avLst/>
            </a:prstGeom>
            <a:noFill/>
            <a:ln w="9525">
              <a:noFill/>
              <a:miter lim="800000"/>
              <a:headEnd/>
              <a:tailEnd/>
            </a:ln>
          </p:spPr>
        </p:pic>
      </p:grpSp>
      <p:pic>
        <p:nvPicPr>
          <p:cNvPr id="297995" name="Picture 11"/>
          <p:cNvPicPr>
            <a:picLocks noChangeAspect="1" noChangeArrowheads="1"/>
          </p:cNvPicPr>
          <p:nvPr/>
        </p:nvPicPr>
        <p:blipFill>
          <a:blip r:embed="rId9" cstate="print"/>
          <a:srcRect/>
          <a:stretch>
            <a:fillRect/>
          </a:stretch>
        </p:blipFill>
        <p:spPr bwMode="auto">
          <a:xfrm>
            <a:off x="642938" y="2352675"/>
            <a:ext cx="4471987" cy="466739"/>
          </a:xfrm>
          <a:prstGeom prst="rect">
            <a:avLst/>
          </a:prstGeom>
          <a:noFill/>
          <a:ln w="9525">
            <a:noFill/>
            <a:miter lim="800000"/>
            <a:headEnd/>
            <a:tailEnd/>
          </a:ln>
        </p:spPr>
      </p:pic>
      <p:sp>
        <p:nvSpPr>
          <p:cNvPr id="17" name="Rechteck 16"/>
          <p:cNvSpPr/>
          <p:nvPr/>
        </p:nvSpPr>
        <p:spPr>
          <a:xfrm>
            <a:off x="457199" y="5881122"/>
            <a:ext cx="7753351" cy="400110"/>
          </a:xfrm>
          <a:prstGeom prst="rect">
            <a:avLst/>
          </a:prstGeom>
        </p:spPr>
        <p:txBody>
          <a:bodyPr wrap="square">
            <a:spAutoFit/>
          </a:bodyPr>
          <a:lstStyle/>
          <a:p>
            <a:r>
              <a:rPr lang="en-US" sz="1000" dirty="0" smtClean="0">
                <a:solidFill>
                  <a:schemeClr val="tx1"/>
                </a:solidFill>
              </a:rPr>
              <a:t>BREWER, G.D., MORRIS, R.E., 1976. </a:t>
            </a:r>
            <a:r>
              <a:rPr lang="en-US" sz="1000" i="1" dirty="0" smtClean="0">
                <a:solidFill>
                  <a:schemeClr val="tx1"/>
                </a:solidFill>
              </a:rPr>
              <a:t>Study of LH2 Fueled Subsonic Passenger Transport Aircraft</a:t>
            </a:r>
            <a:r>
              <a:rPr lang="en-US" sz="1000" dirty="0" smtClean="0">
                <a:solidFill>
                  <a:schemeClr val="tx1"/>
                </a:solidFill>
              </a:rPr>
              <a:t>. Lockheed, NASA CR-144935. Available from: https://ntrs.nasa.gov/citations/19760012056</a:t>
            </a:r>
            <a:endParaRPr lang="en-US" sz="1000" dirty="0">
              <a:solidFill>
                <a:schemeClr val="tx1"/>
              </a:solidFill>
            </a:endParaRPr>
          </a:p>
        </p:txBody>
      </p:sp>
      <p:sp>
        <p:nvSpPr>
          <p:cNvPr id="18" name="Rechteck 17"/>
          <p:cNvSpPr/>
          <p:nvPr/>
        </p:nvSpPr>
        <p:spPr>
          <a:xfrm>
            <a:off x="600074" y="2833122"/>
            <a:ext cx="1943101" cy="246221"/>
          </a:xfrm>
          <a:prstGeom prst="rect">
            <a:avLst/>
          </a:prstGeom>
        </p:spPr>
        <p:txBody>
          <a:bodyPr wrap="square">
            <a:spAutoFit/>
          </a:bodyPr>
          <a:lstStyle/>
          <a:p>
            <a:r>
              <a:rPr lang="en-US" sz="1000" b="1" dirty="0" smtClean="0">
                <a:solidFill>
                  <a:srgbClr val="FF0000"/>
                </a:solidFill>
              </a:rPr>
              <a:t>Range: 18530 km = 10000 NM</a:t>
            </a:r>
            <a:endParaRPr lang="en-US" sz="1000" b="1"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Environmental Evaluation</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p:cNvPicPr>
            <a:picLocks noChangeAspect="1" noChangeArrowheads="1"/>
          </p:cNvPicPr>
          <p:nvPr/>
        </p:nvPicPr>
        <p:blipFill>
          <a:blip r:embed="rId2" cstate="print"/>
          <a:srcRect/>
          <a:stretch>
            <a:fillRect/>
          </a:stretch>
        </p:blipFill>
        <p:spPr bwMode="auto">
          <a:xfrm>
            <a:off x="547688" y="1340961"/>
            <a:ext cx="8048625" cy="4212114"/>
          </a:xfrm>
          <a:prstGeom prst="rect">
            <a:avLst/>
          </a:prstGeom>
          <a:noFill/>
          <a:ln w="9525">
            <a:noFill/>
            <a:miter lim="800000"/>
            <a:headEnd/>
            <a:tailEnd/>
          </a:ln>
        </p:spPr>
      </p:pic>
      <p:sp>
        <p:nvSpPr>
          <p:cNvPr id="4" name="Rechteck 3"/>
          <p:cNvSpPr/>
          <p:nvPr/>
        </p:nvSpPr>
        <p:spPr>
          <a:xfrm>
            <a:off x="428625" y="5886361"/>
            <a:ext cx="8382000" cy="400110"/>
          </a:xfrm>
          <a:prstGeom prst="rect">
            <a:avLst/>
          </a:prstGeom>
        </p:spPr>
        <p:txBody>
          <a:bodyPr wrap="square">
            <a:spAutoFit/>
          </a:bodyPr>
          <a:lstStyle/>
          <a:p>
            <a:r>
              <a:rPr lang="en-US" sz="1000" dirty="0" smtClean="0">
                <a:solidFill>
                  <a:schemeClr val="tx1"/>
                </a:solidFill>
              </a:rPr>
              <a:t>BURZLAFF, Marcus, 2017. </a:t>
            </a:r>
            <a:r>
              <a:rPr lang="en-US" sz="1000" i="1" dirty="0" smtClean="0">
                <a:solidFill>
                  <a:schemeClr val="tx1"/>
                </a:solidFill>
              </a:rPr>
              <a:t>Aircraft Fuel Consumption - Estimation and Visualization</a:t>
            </a:r>
            <a:r>
              <a:rPr lang="en-US" sz="1000" dirty="0" smtClean="0">
                <a:solidFill>
                  <a:schemeClr val="tx1"/>
                </a:solidFill>
              </a:rPr>
              <a:t>. Project. Hamburg University of Applied Sciences, Aircraft Design and Systems Group (AERO). Available from: https://nbn-resolving.org/urn:nbn:de:gbv:18302-aero2017-12-13.019</a:t>
            </a:r>
          </a:p>
        </p:txBody>
      </p:sp>
      <p:sp>
        <p:nvSpPr>
          <p:cNvPr id="6" name="Textfeld 5"/>
          <p:cNvSpPr txBox="1"/>
          <p:nvPr/>
        </p:nvSpPr>
        <p:spPr>
          <a:xfrm>
            <a:off x="523875" y="895350"/>
            <a:ext cx="7791450" cy="338554"/>
          </a:xfrm>
          <a:prstGeom prst="rect">
            <a:avLst/>
          </a:prstGeom>
          <a:noFill/>
        </p:spPr>
        <p:txBody>
          <a:bodyPr wrap="square" rtlCol="0">
            <a:spAutoFit/>
          </a:bodyPr>
          <a:lstStyle/>
          <a:p>
            <a:r>
              <a:rPr lang="de-DE" sz="1600" b="1" dirty="0" smtClean="0">
                <a:solidFill>
                  <a:srgbClr val="FF0000"/>
                </a:solidFill>
              </a:rPr>
              <a:t>Fuel Consumption per 100 km and Person Depends on Flight Distance!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92417A-68A2-4335-A9A2-C3594B9C7A1D}"/>
              </a:ext>
            </a:extLst>
          </p:cNvPr>
          <p:cNvSpPr>
            <a:spLocks noGrp="1"/>
          </p:cNvSpPr>
          <p:nvPr>
            <p:ph type="title"/>
          </p:nvPr>
        </p:nvSpPr>
        <p:spPr>
          <a:xfrm>
            <a:off x="507206" y="825947"/>
            <a:ext cx="8224837" cy="446087"/>
          </a:xfrm>
        </p:spPr>
        <p:txBody>
          <a:bodyPr/>
          <a:lstStyle/>
          <a:p>
            <a:r>
              <a:rPr lang="de-DE" noProof="1" smtClean="0">
                <a:solidFill>
                  <a:srgbClr val="FF0000"/>
                </a:solidFill>
              </a:rPr>
              <a:t>E</a:t>
            </a:r>
            <a:r>
              <a:rPr lang="de-DE" dirty="0" smtClean="0">
                <a:solidFill>
                  <a:srgbClr val="FF0000"/>
                </a:solidFill>
              </a:rPr>
              <a:t>quivalent CO2</a:t>
            </a:r>
            <a:endParaRPr lang="de-DE" noProof="1">
              <a:solidFill>
                <a:srgbClr val="FF0000"/>
              </a:solidFill>
            </a:endParaRPr>
          </a:p>
        </p:txBody>
      </p:sp>
      <p:grpSp>
        <p:nvGrpSpPr>
          <p:cNvPr id="3" name="Gruppieren 10"/>
          <p:cNvGrpSpPr/>
          <p:nvPr/>
        </p:nvGrpSpPr>
        <p:grpSpPr>
          <a:xfrm>
            <a:off x="612315" y="1829683"/>
            <a:ext cx="7474410" cy="3504317"/>
            <a:chOff x="717090" y="2144008"/>
            <a:chExt cx="7709815" cy="3611820"/>
          </a:xfrm>
        </p:grpSpPr>
        <p:sp>
          <p:nvSpPr>
            <p:cNvPr id="6" name="Rechthoek: afgeronde hoeken 5">
              <a:extLst>
                <a:ext uri="{FF2B5EF4-FFF2-40B4-BE49-F238E27FC236}">
                  <a16:creationId xmlns:a16="http://schemas.microsoft.com/office/drawing/2014/main" id="{0100492F-2409-4398-8B5D-54A8433E335E}"/>
                </a:ext>
              </a:extLst>
            </p:cNvPr>
            <p:cNvSpPr/>
            <p:nvPr/>
          </p:nvSpPr>
          <p:spPr bwMode="auto">
            <a:xfrm>
              <a:off x="717090" y="2144009"/>
              <a:ext cx="2044621" cy="1198375"/>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lang="nl-BE" sz="4000" dirty="0" smtClean="0">
                  <a:solidFill>
                    <a:schemeClr val="tx1"/>
                  </a:solidFill>
                </a:rPr>
                <a:t>CO</a:t>
              </a:r>
              <a:r>
                <a:rPr lang="nl-BE" sz="4000" baseline="-25000" dirty="0" smtClean="0">
                  <a:solidFill>
                    <a:schemeClr val="tx1"/>
                  </a:solidFill>
                </a:rPr>
                <a:t>2</a:t>
              </a:r>
              <a:endParaRPr kumimoji="0" lang="nl-BE" sz="4000" b="0" i="0" u="none" strike="noStrike" cap="none" normalizeH="0" baseline="0" dirty="0">
                <a:ln>
                  <a:noFill/>
                </a:ln>
                <a:solidFill>
                  <a:schemeClr val="tx1"/>
                </a:solidFill>
                <a:effectLst/>
                <a:latin typeface="HAW Frutiger Next Regular" pitchFamily="2" charset="0"/>
              </a:endParaRPr>
            </a:p>
          </p:txBody>
        </p:sp>
        <p:sp>
          <p:nvSpPr>
            <p:cNvPr id="10" name="Rechthoek: afgeronde hoeken 9">
              <a:extLst>
                <a:ext uri="{FF2B5EF4-FFF2-40B4-BE49-F238E27FC236}">
                  <a16:creationId xmlns:a16="http://schemas.microsoft.com/office/drawing/2014/main" id="{E7EEC83A-EAC7-47CC-B195-D953285531B0}"/>
                </a:ext>
              </a:extLst>
            </p:cNvPr>
            <p:cNvSpPr/>
            <p:nvPr/>
          </p:nvSpPr>
          <p:spPr bwMode="auto">
            <a:xfrm>
              <a:off x="3549687" y="2144008"/>
              <a:ext cx="2044621" cy="1198375"/>
            </a:xfrm>
            <a:prstGeom prst="roundRect">
              <a:avLst/>
            </a:prstGeom>
            <a:solidFill>
              <a:srgbClr val="CC00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lang="en-US" sz="4000" noProof="1" smtClean="0"/>
                <a:t>NO</a:t>
              </a:r>
              <a:r>
                <a:rPr lang="en-US" sz="4000" baseline="-25000" noProof="1" smtClean="0"/>
                <a:t>x</a:t>
              </a:r>
              <a:endParaRPr kumimoji="0" lang="en-US" sz="4000" b="0" i="0" u="none" strike="noStrike" cap="none" normalizeH="0" baseline="0" noProof="1">
                <a:ln>
                  <a:noFill/>
                </a:ln>
                <a:solidFill>
                  <a:schemeClr val="bg1"/>
                </a:solidFill>
                <a:effectLst/>
                <a:latin typeface="HAW Frutiger Next Regular" pitchFamily="2" charset="0"/>
              </a:endParaRPr>
            </a:p>
          </p:txBody>
        </p:sp>
        <p:sp>
          <p:nvSpPr>
            <p:cNvPr id="12" name="Wolk 11">
              <a:extLst>
                <a:ext uri="{FF2B5EF4-FFF2-40B4-BE49-F238E27FC236}">
                  <a16:creationId xmlns:a16="http://schemas.microsoft.com/office/drawing/2014/main" id="{2D16D255-FEB5-4F40-905B-B1024E9CCD58}"/>
                </a:ext>
              </a:extLst>
            </p:cNvPr>
            <p:cNvSpPr/>
            <p:nvPr/>
          </p:nvSpPr>
          <p:spPr bwMode="auto">
            <a:xfrm>
              <a:off x="6382284" y="2144008"/>
              <a:ext cx="2044621" cy="1198375"/>
            </a:xfrm>
            <a:prstGeom prst="cloud">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kumimoji="0" lang="nl-BE" sz="4000" b="0" i="0" u="none" strike="noStrike" cap="none" normalizeH="0" baseline="0" dirty="0">
                  <a:ln>
                    <a:noFill/>
                  </a:ln>
                  <a:solidFill>
                    <a:schemeClr val="bg1"/>
                  </a:solidFill>
                  <a:effectLst/>
                  <a:latin typeface="HAW Frutiger Next Regular" pitchFamily="2" charset="0"/>
                </a:rPr>
                <a:t>AIC</a:t>
              </a:r>
            </a:p>
          </p:txBody>
        </p:sp>
        <p:sp>
          <p:nvSpPr>
            <p:cNvPr id="13" name="Rechthoek 12">
              <a:extLst>
                <a:ext uri="{FF2B5EF4-FFF2-40B4-BE49-F238E27FC236}">
                  <a16:creationId xmlns:a16="http://schemas.microsoft.com/office/drawing/2014/main" id="{95F1E73F-018A-41C1-9B27-5C85145060A2}"/>
                </a:ext>
              </a:extLst>
            </p:cNvPr>
            <p:cNvSpPr/>
            <p:nvPr/>
          </p:nvSpPr>
          <p:spPr bwMode="auto">
            <a:xfrm>
              <a:off x="3549687" y="4557453"/>
              <a:ext cx="2044621" cy="1198375"/>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r>
                <a:rPr lang="nl-BE" sz="4800" dirty="0">
                  <a:latin typeface="HAW Frutiger Next Regular" pitchFamily="2" charset="0"/>
                </a:rPr>
                <a:t>m</a:t>
              </a:r>
              <a:r>
                <a:rPr lang="nl-BE" sz="4800" baseline="-25000" dirty="0">
                  <a:latin typeface="HAW Frutiger Next Regular" pitchFamily="2" charset="0"/>
                </a:rPr>
                <a:t>CO2,eq</a:t>
              </a:r>
              <a:endParaRPr kumimoji="0" lang="nl-BE" sz="4800" b="0" i="0" u="none" strike="noStrike" cap="none" normalizeH="0" dirty="0">
                <a:ln>
                  <a:noFill/>
                </a:ln>
                <a:solidFill>
                  <a:schemeClr val="bg1"/>
                </a:solidFill>
                <a:effectLst/>
                <a:latin typeface="HAW Frutiger Next Regular" pitchFamily="2" charset="0"/>
              </a:endParaRPr>
            </a:p>
          </p:txBody>
        </p:sp>
        <p:cxnSp>
          <p:nvCxnSpPr>
            <p:cNvPr id="14" name="Rechte verbindingslijn met pijl 13">
              <a:extLst>
                <a:ext uri="{FF2B5EF4-FFF2-40B4-BE49-F238E27FC236}">
                  <a16:creationId xmlns:a16="http://schemas.microsoft.com/office/drawing/2014/main" id="{04B0945A-0B42-41AA-BAD7-8DBF07E303F7}"/>
                </a:ext>
              </a:extLst>
            </p:cNvPr>
            <p:cNvCxnSpPr/>
            <p:nvPr/>
          </p:nvCxnSpPr>
          <p:spPr bwMode="auto">
            <a:xfrm>
              <a:off x="1739401" y="3342384"/>
              <a:ext cx="1810286" cy="1215069"/>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16" name="Rechte verbindingslijn met pijl 15">
              <a:extLst>
                <a:ext uri="{FF2B5EF4-FFF2-40B4-BE49-F238E27FC236}">
                  <a16:creationId xmlns:a16="http://schemas.microsoft.com/office/drawing/2014/main" id="{9FA21694-3764-4724-9077-1C9687C6D306}"/>
                </a:ext>
              </a:extLst>
            </p:cNvPr>
            <p:cNvCxnSpPr/>
            <p:nvPr/>
          </p:nvCxnSpPr>
          <p:spPr bwMode="auto">
            <a:xfrm flipH="1">
              <a:off x="5594308" y="3342383"/>
              <a:ext cx="1810287" cy="121507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8" name="Rechte verbindingslijn met pijl 17">
              <a:extLst>
                <a:ext uri="{FF2B5EF4-FFF2-40B4-BE49-F238E27FC236}">
                  <a16:creationId xmlns:a16="http://schemas.microsoft.com/office/drawing/2014/main" id="{6D809788-C029-4491-879C-6D73D3EDC97C}"/>
                </a:ext>
              </a:extLst>
            </p:cNvPr>
            <p:cNvCxnSpPr/>
            <p:nvPr/>
          </p:nvCxnSpPr>
          <p:spPr bwMode="auto">
            <a:xfrm>
              <a:off x="4571998" y="3342383"/>
              <a:ext cx="0" cy="121507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grpSp>
      <p:sp>
        <p:nvSpPr>
          <p:cNvPr id="15" name="Textfeld 14"/>
          <p:cNvSpPr txBox="1"/>
          <p:nvPr/>
        </p:nvSpPr>
        <p:spPr>
          <a:xfrm>
            <a:off x="457199" y="5676900"/>
            <a:ext cx="8067676" cy="553998"/>
          </a:xfrm>
          <a:prstGeom prst="rect">
            <a:avLst/>
          </a:prstGeom>
          <a:noFill/>
        </p:spPr>
        <p:txBody>
          <a:bodyPr wrap="square" rtlCol="0">
            <a:spAutoFit/>
          </a:bodyPr>
          <a:lstStyle/>
          <a:p>
            <a:r>
              <a:rPr lang="de-DE" sz="1000" noProof="1" smtClean="0">
                <a:solidFill>
                  <a:schemeClr val="tx1"/>
                </a:solidFill>
              </a:rPr>
              <a:t>CAERS, Brecht, SCHOLZ, Dieter, 2020.</a:t>
            </a:r>
            <a:r>
              <a:rPr lang="en-US" sz="1000" noProof="1" smtClean="0">
                <a:solidFill>
                  <a:schemeClr val="tx1"/>
                </a:solidFill>
              </a:rPr>
              <a:t> </a:t>
            </a:r>
            <a:r>
              <a:rPr lang="en-US" sz="1000" i="1" noProof="1" smtClean="0">
                <a:solidFill>
                  <a:schemeClr val="tx1"/>
                </a:solidFill>
              </a:rPr>
              <a:t>Conditions for Passenger Aircraft Minimum Fuel Consumption, Direct Operating Costs and Environmental Impact</a:t>
            </a:r>
            <a:r>
              <a:rPr lang="en-US" sz="1000" noProof="1" smtClean="0">
                <a:solidFill>
                  <a:schemeClr val="tx1"/>
                </a:solidFill>
              </a:rPr>
              <a:t>. </a:t>
            </a:r>
            <a:r>
              <a:rPr lang="de-DE" sz="1000" noProof="1" smtClean="0">
                <a:solidFill>
                  <a:schemeClr val="tx1"/>
                </a:solidFill>
              </a:rPr>
              <a:t>German Aerospace Congress 2020 (DLRK 2020),</a:t>
            </a:r>
            <a:r>
              <a:rPr lang="en-US" sz="1000" dirty="0" smtClean="0">
                <a:solidFill>
                  <a:schemeClr val="tx1"/>
                </a:solidFill>
              </a:rPr>
              <a:t> Online, 01.-03.09.2020</a:t>
            </a:r>
            <a:r>
              <a:rPr lang="de-DE" sz="1000" noProof="1" smtClean="0">
                <a:solidFill>
                  <a:schemeClr val="tx1"/>
                </a:solidFill>
              </a:rPr>
              <a:t>.</a:t>
            </a:r>
          </a:p>
          <a:p>
            <a:r>
              <a:rPr lang="de-DE" sz="1000" noProof="1" smtClean="0">
                <a:solidFill>
                  <a:schemeClr val="tx1"/>
                </a:solidFill>
              </a:rPr>
              <a:t>Available from: https://doi.org/10.5281/zenodo.4068135</a:t>
            </a:r>
          </a:p>
        </p:txBody>
      </p:sp>
    </p:spTree>
    <p:extLst>
      <p:ext uri="{BB962C8B-B14F-4D97-AF65-F5344CB8AC3E}">
        <p14:creationId xmlns:p14="http://schemas.microsoft.com/office/powerpoint/2010/main" val="37010403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C92417A-68A2-4335-A9A2-C3594B9C7A1D}"/>
              </a:ext>
            </a:extLst>
          </p:cNvPr>
          <p:cNvSpPr>
            <a:spLocks noGrp="1"/>
          </p:cNvSpPr>
          <p:nvPr>
            <p:ph type="title"/>
          </p:nvPr>
        </p:nvSpPr>
        <p:spPr>
          <a:xfrm>
            <a:off x="539965" y="826058"/>
            <a:ext cx="8224837" cy="446087"/>
          </a:xfrm>
        </p:spPr>
        <p:txBody>
          <a:bodyPr/>
          <a:lstStyle/>
          <a:p>
            <a:pPr>
              <a:lnSpc>
                <a:spcPct val="120000"/>
              </a:lnSpc>
            </a:pPr>
            <a:r>
              <a:rPr lang="en-US" noProof="1" smtClean="0">
                <a:solidFill>
                  <a:srgbClr val="FF0000"/>
                </a:solidFill>
              </a:rPr>
              <a:t>Emissions, Change in Atmosphere, Climate Forcing</a:t>
            </a:r>
            <a:endParaRPr lang="en-US" noProof="1">
              <a:solidFill>
                <a:srgbClr val="FF0000"/>
              </a:solidFill>
            </a:endParaRPr>
          </a:p>
        </p:txBody>
      </p:sp>
      <p:pic>
        <p:nvPicPr>
          <p:cNvPr id="144386" name="Picture 2"/>
          <p:cNvPicPr>
            <a:picLocks noChangeAspect="1" noChangeArrowheads="1"/>
          </p:cNvPicPr>
          <p:nvPr/>
        </p:nvPicPr>
        <p:blipFill>
          <a:blip r:embed="rId2" cstate="print"/>
          <a:srcRect/>
          <a:stretch>
            <a:fillRect/>
          </a:stretch>
        </p:blipFill>
        <p:spPr bwMode="auto">
          <a:xfrm>
            <a:off x="295274" y="1376363"/>
            <a:ext cx="8477251" cy="3580591"/>
          </a:xfrm>
          <a:prstGeom prst="rect">
            <a:avLst/>
          </a:prstGeom>
          <a:noFill/>
          <a:ln w="9525">
            <a:noFill/>
            <a:miter lim="800000"/>
            <a:headEnd/>
            <a:tailEnd/>
          </a:ln>
        </p:spPr>
      </p:pic>
      <p:sp>
        <p:nvSpPr>
          <p:cNvPr id="5" name="Tekstvak 9">
            <a:extLst>
              <a:ext uri="{FF2B5EF4-FFF2-40B4-BE49-F238E27FC236}">
                <a16:creationId xmlns:a16="http://schemas.microsoft.com/office/drawing/2014/main" id="{2449851C-97BB-4269-9059-D7249966A5BB}"/>
              </a:ext>
            </a:extLst>
          </p:cNvPr>
          <p:cNvSpPr txBox="1"/>
          <p:nvPr/>
        </p:nvSpPr>
        <p:spPr>
          <a:xfrm>
            <a:off x="371475" y="6023335"/>
            <a:ext cx="8677275" cy="246221"/>
          </a:xfrm>
          <a:prstGeom prst="rect">
            <a:avLst/>
          </a:prstGeom>
          <a:noFill/>
        </p:spPr>
        <p:txBody>
          <a:bodyPr wrap="square" rtlCol="0">
            <a:spAutoFit/>
          </a:bodyPr>
          <a:lstStyle/>
          <a:p>
            <a:r>
              <a:rPr lang="de-DE" sz="1000" dirty="0" smtClean="0">
                <a:solidFill>
                  <a:schemeClr val="tx1"/>
                </a:solidFill>
              </a:rPr>
              <a:t>RAPP, Markus, 2019. Perspektive: Wasserstoff &amp; Hybride. Meeting: "Emissionsfreies Fliegen-wie weit ist der Weg?", Berlin, 13.11.2019</a:t>
            </a:r>
            <a:endParaRPr lang="en-US" sz="1000" dirty="0">
              <a:solidFill>
                <a:schemeClr val="tx1"/>
              </a:solidFill>
            </a:endParaRPr>
          </a:p>
        </p:txBody>
      </p:sp>
      <p:sp>
        <p:nvSpPr>
          <p:cNvPr id="6" name="Tekstvak 9">
            <a:extLst>
              <a:ext uri="{FF2B5EF4-FFF2-40B4-BE49-F238E27FC236}">
                <a16:creationId xmlns:a16="http://schemas.microsoft.com/office/drawing/2014/main" id="{2449851C-97BB-4269-9059-D7249966A5BB}"/>
              </a:ext>
            </a:extLst>
          </p:cNvPr>
          <p:cNvSpPr txBox="1"/>
          <p:nvPr/>
        </p:nvSpPr>
        <p:spPr>
          <a:xfrm>
            <a:off x="377212" y="5175610"/>
            <a:ext cx="6890363" cy="683264"/>
          </a:xfrm>
          <a:prstGeom prst="rect">
            <a:avLst/>
          </a:prstGeom>
          <a:noFill/>
        </p:spPr>
        <p:txBody>
          <a:bodyPr wrap="square" rtlCol="0">
            <a:spAutoFit/>
          </a:bodyPr>
          <a:lstStyle/>
          <a:p>
            <a:pPr>
              <a:lnSpc>
                <a:spcPct val="120000"/>
              </a:lnSpc>
            </a:pPr>
            <a:r>
              <a:rPr lang="en-US" sz="1600" dirty="0" smtClean="0">
                <a:solidFill>
                  <a:schemeClr val="tx1"/>
                </a:solidFill>
              </a:rPr>
              <a:t>CO2: 		</a:t>
            </a:r>
            <a:r>
              <a:rPr lang="en-US" sz="1600" dirty="0" smtClean="0">
                <a:solidFill>
                  <a:srgbClr val="FF0000"/>
                </a:solidFill>
              </a:rPr>
              <a:t>Long term influence</a:t>
            </a:r>
          </a:p>
          <a:p>
            <a:pPr>
              <a:lnSpc>
                <a:spcPct val="120000"/>
              </a:lnSpc>
            </a:pPr>
            <a:r>
              <a:rPr lang="en-US" sz="1600" dirty="0" smtClean="0">
                <a:solidFill>
                  <a:schemeClr val="tx1"/>
                </a:solidFill>
              </a:rPr>
              <a:t>Non-CO2:	</a:t>
            </a:r>
            <a:r>
              <a:rPr lang="en-US" sz="1600" dirty="0" smtClean="0">
                <a:solidFill>
                  <a:srgbClr val="008000"/>
                </a:solidFill>
              </a:rPr>
              <a:t>Short term influence </a:t>
            </a:r>
            <a:r>
              <a:rPr lang="en-US" sz="1600" dirty="0" smtClean="0">
                <a:solidFill>
                  <a:schemeClr val="tx1"/>
                </a:solidFill>
              </a:rPr>
              <a:t>(immediate mitigation is possible)</a:t>
            </a: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le 9"/>
          <p:cNvGraphicFramePr>
            <a:graphicFrameLocks noGrp="1"/>
          </p:cNvGraphicFramePr>
          <p:nvPr/>
        </p:nvGraphicFramePr>
        <p:xfrm>
          <a:off x="3838575" y="4168139"/>
          <a:ext cx="2724150" cy="1880234"/>
        </p:xfrm>
        <a:graphic>
          <a:graphicData uri="http://schemas.openxmlformats.org/drawingml/2006/table">
            <a:tbl>
              <a:tblPr/>
              <a:tblGrid>
                <a:gridCol w="1677496">
                  <a:extLst>
                    <a:ext uri="{9D8B030D-6E8A-4147-A177-3AD203B41FA5}">
                      <a16:colId xmlns:a16="http://schemas.microsoft.com/office/drawing/2014/main" val="20000"/>
                    </a:ext>
                  </a:extLst>
                </a:gridCol>
                <a:gridCol w="1046654">
                  <a:extLst>
                    <a:ext uri="{9D8B030D-6E8A-4147-A177-3AD203B41FA5}">
                      <a16:colId xmlns:a16="http://schemas.microsoft.com/office/drawing/2014/main" val="20001"/>
                    </a:ext>
                  </a:extLst>
                </a:gridCol>
              </a:tblGrid>
              <a:tr h="213091">
                <a:tc>
                  <a:txBody>
                    <a:bodyPr/>
                    <a:lstStyle/>
                    <a:p>
                      <a:pPr algn="just" hangingPunct="0">
                        <a:lnSpc>
                          <a:spcPct val="120000"/>
                        </a:lnSpc>
                        <a:spcAft>
                          <a:spcPts val="0"/>
                        </a:spcAft>
                      </a:pPr>
                      <a:r>
                        <a:rPr lang="en-US" sz="1000" b="1" dirty="0">
                          <a:latin typeface="Arial"/>
                          <a:ea typeface="Times New Roman"/>
                          <a:cs typeface="Times New Roman"/>
                        </a:rPr>
                        <a:t>Species</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lnSpc>
                          <a:spcPct val="120000"/>
                        </a:lnSpc>
                        <a:spcAft>
                          <a:spcPts val="0"/>
                        </a:spcAft>
                      </a:pPr>
                      <a:r>
                        <a:rPr lang="en-US" sz="1000" b="1" dirty="0">
                          <a:latin typeface="Arial"/>
                          <a:ea typeface="Times New Roman"/>
                          <a:cs typeface="Times New Roman"/>
                        </a:rPr>
                        <a:t>SGTP</a:t>
                      </a:r>
                      <a:r>
                        <a:rPr lang="en-US" sz="1000" b="1" baseline="-25000" dirty="0">
                          <a:latin typeface="Arial"/>
                          <a:ea typeface="Times New Roman"/>
                          <a:cs typeface="Times New Roman"/>
                        </a:rPr>
                        <a:t>i,100</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3091">
                <a:tc>
                  <a:txBody>
                    <a:bodyPr/>
                    <a:lstStyle/>
                    <a:p>
                      <a:pPr algn="just" hangingPunct="0">
                        <a:lnSpc>
                          <a:spcPct val="120000"/>
                        </a:lnSpc>
                        <a:spcAft>
                          <a:spcPts val="0"/>
                        </a:spcAft>
                      </a:pPr>
                      <a:r>
                        <a:rPr lang="en-US" sz="1000">
                          <a:latin typeface="Arial"/>
                          <a:ea typeface="Times New Roman"/>
                          <a:cs typeface="Times New Roman"/>
                        </a:rPr>
                        <a:t>CO</a:t>
                      </a:r>
                      <a:r>
                        <a:rPr lang="en-US" sz="1000" baseline="-25000">
                          <a:latin typeface="Arial"/>
                          <a:ea typeface="Times New Roman"/>
                          <a:cs typeface="Times New Roman"/>
                        </a:rPr>
                        <a:t>2</a:t>
                      </a:r>
                      <a:r>
                        <a:rPr lang="en-US" sz="1000">
                          <a:latin typeface="Arial"/>
                          <a:ea typeface="Times New Roman"/>
                          <a:cs typeface="Times New Roman"/>
                        </a:rPr>
                        <a:t> (K/kg CO</a:t>
                      </a:r>
                      <a:r>
                        <a:rPr lang="en-US" sz="1000" baseline="-25000">
                          <a:latin typeface="Arial"/>
                          <a:ea typeface="Times New Roman"/>
                          <a:cs typeface="Times New Roman"/>
                        </a:rPr>
                        <a:t>2</a:t>
                      </a:r>
                      <a:r>
                        <a:rPr lang="en-US" sz="1000">
                          <a:latin typeface="Arial"/>
                          <a:ea typeface="Times New Roman"/>
                          <a:cs typeface="Times New Roman"/>
                        </a:rPr>
                        <a:t>)</a:t>
                      </a:r>
                      <a:endParaRPr lang="en-US" sz="120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hangingPunct="0">
                        <a:lnSpc>
                          <a:spcPct val="120000"/>
                        </a:lnSpc>
                        <a:spcAft>
                          <a:spcPts val="0"/>
                        </a:spcAft>
                      </a:pPr>
                      <a:r>
                        <a:rPr lang="en-US" sz="1000" dirty="0" smtClean="0">
                          <a:latin typeface="Arial"/>
                          <a:ea typeface="Times New Roman"/>
                          <a:cs typeface="Times New Roman"/>
                        </a:rPr>
                        <a:t> 3,58 </a:t>
                      </a:r>
                      <a:r>
                        <a:rPr lang="en-US" sz="1000" dirty="0">
                          <a:latin typeface="Arial"/>
                          <a:ea typeface="Times New Roman"/>
                          <a:cs typeface="Times New Roman"/>
                        </a:rPr>
                        <a:t>∙ 10</a:t>
                      </a:r>
                      <a:r>
                        <a:rPr lang="en-US" sz="1000" baseline="30000" dirty="0">
                          <a:latin typeface="Arial"/>
                          <a:ea typeface="Times New Roman"/>
                          <a:cs typeface="Times New Roman"/>
                        </a:rPr>
                        <a:t>-14</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13091">
                <a:tc>
                  <a:txBody>
                    <a:bodyPr/>
                    <a:lstStyle/>
                    <a:p>
                      <a:pPr algn="just" hangingPunct="0">
                        <a:lnSpc>
                          <a:spcPct val="120000"/>
                        </a:lnSpc>
                        <a:spcAft>
                          <a:spcPts val="0"/>
                        </a:spcAft>
                      </a:pPr>
                      <a:r>
                        <a:rPr lang="en-US" sz="1000" dirty="0">
                          <a:latin typeface="Arial"/>
                          <a:ea typeface="Times New Roman"/>
                          <a:cs typeface="Times New Roman"/>
                        </a:rPr>
                        <a:t>Short O</a:t>
                      </a:r>
                      <a:r>
                        <a:rPr lang="en-US" sz="1000" baseline="-25000" dirty="0">
                          <a:latin typeface="Arial"/>
                          <a:ea typeface="Times New Roman"/>
                          <a:cs typeface="Times New Roman"/>
                        </a:rPr>
                        <a:t>3</a:t>
                      </a:r>
                      <a:r>
                        <a:rPr lang="en-US" sz="1000" dirty="0">
                          <a:latin typeface="Arial"/>
                          <a:ea typeface="Times New Roman"/>
                          <a:cs typeface="Times New Roman"/>
                        </a:rPr>
                        <a:t> (K/kg NO</a:t>
                      </a:r>
                      <a:r>
                        <a:rPr lang="en-US" sz="1000" baseline="-25000" dirty="0">
                          <a:latin typeface="Arial"/>
                          <a:ea typeface="Times New Roman"/>
                          <a:cs typeface="Times New Roman"/>
                        </a:rPr>
                        <a:t>x</a:t>
                      </a:r>
                      <a:r>
                        <a:rPr lang="en-US" sz="1000" dirty="0">
                          <a:latin typeface="Arial"/>
                          <a:ea typeface="Times New Roman"/>
                          <a:cs typeface="Times New Roman"/>
                        </a:rPr>
                        <a:t>)</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dirty="0" smtClean="0">
                          <a:latin typeface="Arial"/>
                          <a:ea typeface="Times New Roman"/>
                          <a:cs typeface="Times New Roman"/>
                        </a:rPr>
                        <a:t> 7,97 </a:t>
                      </a:r>
                      <a:r>
                        <a:rPr lang="en-US" sz="1000" dirty="0">
                          <a:latin typeface="Arial"/>
                          <a:ea typeface="Times New Roman"/>
                          <a:cs typeface="Times New Roman"/>
                        </a:rPr>
                        <a:t>∙ 10</a:t>
                      </a:r>
                      <a:r>
                        <a:rPr lang="en-US" sz="1000" baseline="30000" dirty="0">
                          <a:latin typeface="Arial"/>
                          <a:ea typeface="Times New Roman"/>
                          <a:cs typeface="Times New Roman"/>
                        </a:rPr>
                        <a:t>-12</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213091">
                <a:tc>
                  <a:txBody>
                    <a:bodyPr/>
                    <a:lstStyle/>
                    <a:p>
                      <a:pPr algn="just" hangingPunct="0">
                        <a:lnSpc>
                          <a:spcPct val="120000"/>
                        </a:lnSpc>
                        <a:spcAft>
                          <a:spcPts val="0"/>
                        </a:spcAft>
                      </a:pPr>
                      <a:r>
                        <a:rPr lang="en-US" sz="1000" noProof="1" smtClean="0">
                          <a:latin typeface="Arial"/>
                          <a:ea typeface="Times New Roman"/>
                          <a:cs typeface="Times New Roman"/>
                        </a:rPr>
                        <a:t>Long O</a:t>
                      </a:r>
                      <a:r>
                        <a:rPr lang="en-US" sz="1000" baseline="-25000" noProof="1" smtClean="0">
                          <a:latin typeface="Arial"/>
                          <a:ea typeface="Times New Roman"/>
                          <a:cs typeface="Times New Roman"/>
                        </a:rPr>
                        <a:t>3</a:t>
                      </a:r>
                      <a:r>
                        <a:rPr lang="en-US" sz="1000" noProof="1" smtClean="0">
                          <a:latin typeface="Arial"/>
                          <a:ea typeface="Times New Roman"/>
                          <a:cs typeface="Times New Roman"/>
                        </a:rPr>
                        <a:t> (K/NO</a:t>
                      </a:r>
                      <a:r>
                        <a:rPr lang="en-US" sz="1000" baseline="-25000" noProof="1" smtClean="0">
                          <a:latin typeface="Arial"/>
                          <a:ea typeface="Times New Roman"/>
                          <a:cs typeface="Times New Roman"/>
                        </a:rPr>
                        <a:t>x</a:t>
                      </a:r>
                      <a:r>
                        <a:rPr lang="en-US" sz="1000" noProof="1" smtClean="0">
                          <a:latin typeface="Arial"/>
                          <a:ea typeface="Times New Roman"/>
                          <a:cs typeface="Times New Roman"/>
                        </a:rPr>
                        <a:t>)</a:t>
                      </a:r>
                      <a:endParaRPr lang="en-US" sz="1200" noProof="1">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dirty="0">
                          <a:latin typeface="Arial"/>
                          <a:ea typeface="Times New Roman"/>
                          <a:cs typeface="Times New Roman"/>
                        </a:rPr>
                        <a:t>-9,14 ∙ 10</a:t>
                      </a:r>
                      <a:r>
                        <a:rPr lang="en-US" sz="1000" baseline="30000" dirty="0">
                          <a:latin typeface="Arial"/>
                          <a:ea typeface="Times New Roman"/>
                          <a:cs typeface="Times New Roman"/>
                        </a:rPr>
                        <a:t>-13</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3"/>
                  </a:ext>
                </a:extLst>
              </a:tr>
              <a:tr h="213091">
                <a:tc>
                  <a:txBody>
                    <a:bodyPr/>
                    <a:lstStyle/>
                    <a:p>
                      <a:pPr algn="just" hangingPunct="0">
                        <a:lnSpc>
                          <a:spcPct val="120000"/>
                        </a:lnSpc>
                        <a:spcAft>
                          <a:spcPts val="0"/>
                        </a:spcAft>
                      </a:pPr>
                      <a:r>
                        <a:rPr lang="en-US" sz="1000" dirty="0">
                          <a:latin typeface="Arial"/>
                          <a:ea typeface="Times New Roman"/>
                          <a:cs typeface="Times New Roman"/>
                        </a:rPr>
                        <a:t>CH</a:t>
                      </a:r>
                      <a:r>
                        <a:rPr lang="en-US" sz="1000" baseline="-25000" dirty="0">
                          <a:latin typeface="Arial"/>
                          <a:ea typeface="Times New Roman"/>
                          <a:cs typeface="Times New Roman"/>
                        </a:rPr>
                        <a:t>4</a:t>
                      </a:r>
                      <a:r>
                        <a:rPr lang="en-US" sz="1000" dirty="0">
                          <a:latin typeface="Arial"/>
                          <a:ea typeface="Times New Roman"/>
                          <a:cs typeface="Times New Roman"/>
                        </a:rPr>
                        <a:t> (K/kg NO</a:t>
                      </a:r>
                      <a:r>
                        <a:rPr lang="en-US" sz="1000" baseline="-25000" dirty="0">
                          <a:latin typeface="Arial"/>
                          <a:ea typeface="Times New Roman"/>
                          <a:cs typeface="Times New Roman"/>
                        </a:rPr>
                        <a:t>x</a:t>
                      </a:r>
                      <a:r>
                        <a:rPr lang="en-US" sz="1000" dirty="0">
                          <a:latin typeface="Arial"/>
                          <a:ea typeface="Times New Roman"/>
                          <a:cs typeface="Times New Roman"/>
                        </a:rPr>
                        <a:t>)</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dirty="0">
                          <a:latin typeface="Arial"/>
                          <a:ea typeface="Times New Roman"/>
                          <a:cs typeface="Times New Roman"/>
                        </a:rPr>
                        <a:t>-3,90 ∙ 10</a:t>
                      </a:r>
                      <a:r>
                        <a:rPr lang="en-US" sz="1000" baseline="30000" dirty="0">
                          <a:latin typeface="Arial"/>
                          <a:ea typeface="Times New Roman"/>
                          <a:cs typeface="Times New Roman"/>
                        </a:rPr>
                        <a:t>-12</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4"/>
                  </a:ext>
                </a:extLst>
              </a:tr>
              <a:tr h="194298">
                <a:tc>
                  <a:txBody>
                    <a:bodyPr/>
                    <a:lstStyle/>
                    <a:p>
                      <a:pPr algn="just" hangingPunct="0">
                        <a:lnSpc>
                          <a:spcPct val="120000"/>
                        </a:lnSpc>
                        <a:spcAft>
                          <a:spcPts val="0"/>
                        </a:spcAft>
                      </a:pPr>
                      <a:r>
                        <a:rPr lang="en-US" sz="1000" dirty="0" smtClean="0">
                          <a:latin typeface="Arial"/>
                          <a:ea typeface="Times New Roman"/>
                          <a:cs typeface="Times New Roman"/>
                        </a:rPr>
                        <a:t>Contrails (K/NM)</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dirty="0" smtClean="0">
                          <a:latin typeface="Arial"/>
                          <a:ea typeface="Times New Roman"/>
                          <a:cs typeface="Times New Roman"/>
                        </a:rPr>
                        <a:t> 2,54 </a:t>
                      </a:r>
                      <a:r>
                        <a:rPr lang="en-US" sz="1000" dirty="0">
                          <a:latin typeface="Arial"/>
                          <a:ea typeface="Times New Roman"/>
                          <a:cs typeface="Times New Roman"/>
                        </a:rPr>
                        <a:t>∙ 10</a:t>
                      </a:r>
                      <a:r>
                        <a:rPr lang="en-US" sz="1000" baseline="30000" dirty="0">
                          <a:latin typeface="Arial"/>
                          <a:ea typeface="Times New Roman"/>
                          <a:cs typeface="Times New Roman"/>
                        </a:rPr>
                        <a:t>-13</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5"/>
                  </a:ext>
                </a:extLst>
              </a:tr>
              <a:tr h="620481">
                <a:tc>
                  <a:txBody>
                    <a:bodyPr/>
                    <a:lstStyle/>
                    <a:p>
                      <a:pPr algn="just" hangingPunct="0">
                        <a:lnSpc>
                          <a:spcPct val="120000"/>
                        </a:lnSpc>
                        <a:spcAft>
                          <a:spcPts val="0"/>
                        </a:spcAft>
                      </a:pPr>
                      <a:r>
                        <a:rPr lang="en-US" sz="1000" dirty="0" smtClean="0">
                          <a:latin typeface="+mn-lt"/>
                          <a:ea typeface="Times New Roman"/>
                          <a:cs typeface="Times New Roman"/>
                        </a:rPr>
                        <a:t>Contrails (K/km)</a:t>
                      </a:r>
                    </a:p>
                    <a:p>
                      <a:pPr algn="just" hangingPunct="0">
                        <a:lnSpc>
                          <a:spcPct val="120000"/>
                        </a:lnSpc>
                        <a:spcAft>
                          <a:spcPts val="0"/>
                        </a:spcAft>
                      </a:pPr>
                      <a:r>
                        <a:rPr lang="en-US" sz="1000" dirty="0" smtClean="0">
                          <a:latin typeface="Arial"/>
                          <a:ea typeface="Times New Roman"/>
                          <a:cs typeface="Times New Roman"/>
                        </a:rPr>
                        <a:t>Cirrus (</a:t>
                      </a:r>
                      <a:r>
                        <a:rPr lang="en-US" sz="1000" dirty="0" smtClean="0">
                          <a:latin typeface="+mn-lt"/>
                          <a:ea typeface="Times New Roman"/>
                          <a:cs typeface="Times New Roman"/>
                        </a:rPr>
                        <a:t>K/NM)</a:t>
                      </a:r>
                    </a:p>
                    <a:p>
                      <a:pPr algn="just" hangingPunct="0">
                        <a:lnSpc>
                          <a:spcPct val="120000"/>
                        </a:lnSpc>
                        <a:spcAft>
                          <a:spcPts val="0"/>
                        </a:spcAft>
                      </a:pPr>
                      <a:r>
                        <a:rPr lang="en-US" sz="1000" dirty="0" smtClean="0">
                          <a:latin typeface="+mn-lt"/>
                          <a:ea typeface="Times New Roman"/>
                          <a:cs typeface="Times New Roman"/>
                        </a:rPr>
                        <a:t>Cirrus (K/km)</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just" defTabSz="914400" rtl="0" eaLnBrk="1" fontAlgn="auto" latinLnBrk="0" hangingPunct="0">
                        <a:lnSpc>
                          <a:spcPct val="120000"/>
                        </a:lnSpc>
                        <a:spcBef>
                          <a:spcPts val="0"/>
                        </a:spcBef>
                        <a:spcAft>
                          <a:spcPts val="0"/>
                        </a:spcAft>
                        <a:buClrTx/>
                        <a:buSzTx/>
                        <a:buFontTx/>
                        <a:buNone/>
                        <a:tabLst/>
                        <a:defRPr/>
                      </a:pPr>
                      <a:r>
                        <a:rPr lang="de-DE" sz="1000" dirty="0" smtClean="0">
                          <a:latin typeface="Arial"/>
                          <a:ea typeface="Times New Roman"/>
                          <a:cs typeface="Times New Roman"/>
                        </a:rPr>
                        <a:t> 1,37</a:t>
                      </a:r>
                      <a:r>
                        <a:rPr lang="en-US" sz="1000" dirty="0" smtClean="0">
                          <a:latin typeface="+mn-lt"/>
                          <a:ea typeface="Times New Roman"/>
                          <a:cs typeface="Times New Roman"/>
                        </a:rPr>
                        <a:t> ∙ 10</a:t>
                      </a:r>
                      <a:r>
                        <a:rPr lang="en-US" sz="1000" baseline="30000" dirty="0" smtClean="0">
                          <a:latin typeface="+mn-lt"/>
                          <a:ea typeface="Times New Roman"/>
                          <a:cs typeface="Times New Roman"/>
                        </a:rPr>
                        <a:t>-13</a:t>
                      </a:r>
                      <a:endParaRPr lang="en-US" sz="1200" dirty="0" smtClean="0">
                        <a:latin typeface="Times New Roman"/>
                        <a:ea typeface="Times New Roman"/>
                        <a:cs typeface="Times New Roman"/>
                      </a:endParaRPr>
                    </a:p>
                    <a:p>
                      <a:pPr algn="just" hangingPunct="0">
                        <a:lnSpc>
                          <a:spcPct val="120000"/>
                        </a:lnSpc>
                        <a:spcAft>
                          <a:spcPts val="0"/>
                        </a:spcAft>
                      </a:pPr>
                      <a:r>
                        <a:rPr lang="en-US" sz="1000" dirty="0" smtClean="0">
                          <a:latin typeface="Arial"/>
                          <a:ea typeface="Times New Roman"/>
                          <a:cs typeface="Times New Roman"/>
                        </a:rPr>
                        <a:t> 7,63 </a:t>
                      </a:r>
                      <a:r>
                        <a:rPr lang="en-US" sz="1000" dirty="0">
                          <a:latin typeface="Arial"/>
                          <a:ea typeface="Times New Roman"/>
                          <a:cs typeface="Times New Roman"/>
                        </a:rPr>
                        <a:t>∙ </a:t>
                      </a:r>
                      <a:r>
                        <a:rPr lang="en-US" sz="1000" dirty="0" smtClean="0">
                          <a:latin typeface="Arial"/>
                          <a:ea typeface="Times New Roman"/>
                          <a:cs typeface="Times New Roman"/>
                        </a:rPr>
                        <a:t>10</a:t>
                      </a:r>
                      <a:r>
                        <a:rPr lang="en-US" sz="1000" baseline="30000" dirty="0" smtClean="0">
                          <a:latin typeface="Arial"/>
                          <a:ea typeface="Times New Roman"/>
                          <a:cs typeface="Times New Roman"/>
                        </a:rPr>
                        <a:t>-13</a:t>
                      </a:r>
                    </a:p>
                    <a:p>
                      <a:pPr marL="0" marR="0" indent="0" algn="just" defTabSz="914400" rtl="0" eaLnBrk="1" fontAlgn="auto" latinLnBrk="0" hangingPunct="0">
                        <a:lnSpc>
                          <a:spcPct val="120000"/>
                        </a:lnSpc>
                        <a:spcBef>
                          <a:spcPts val="0"/>
                        </a:spcBef>
                        <a:spcAft>
                          <a:spcPts val="0"/>
                        </a:spcAft>
                        <a:buClrTx/>
                        <a:buSzTx/>
                        <a:buFontTx/>
                        <a:buNone/>
                        <a:tabLst/>
                        <a:defRPr/>
                      </a:pPr>
                      <a:r>
                        <a:rPr lang="en-US" sz="1000" dirty="0" smtClean="0">
                          <a:latin typeface="Arial" pitchFamily="34" charset="0"/>
                          <a:ea typeface="Times New Roman"/>
                          <a:cs typeface="Arial" pitchFamily="34" charset="0"/>
                        </a:rPr>
                        <a:t> 4,12 ∙ 10</a:t>
                      </a:r>
                      <a:r>
                        <a:rPr lang="en-US" sz="1000" baseline="30000" dirty="0" smtClean="0">
                          <a:latin typeface="Arial" pitchFamily="34" charset="0"/>
                          <a:ea typeface="Times New Roman"/>
                          <a:cs typeface="Arial" pitchFamily="34" charset="0"/>
                        </a:rPr>
                        <a:t>-13</a:t>
                      </a:r>
                      <a:endParaRPr lang="en-US" sz="1000" dirty="0" smtClean="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6"/>
                  </a:ext>
                </a:extLst>
              </a:tr>
            </a:tbl>
          </a:graphicData>
        </a:graphic>
      </p:graphicFrame>
      <p:sp>
        <p:nvSpPr>
          <p:cNvPr id="49766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976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97673" name="Object 9"/>
          <p:cNvGraphicFramePr>
            <a:graphicFrameLocks noChangeAspect="1"/>
          </p:cNvGraphicFramePr>
          <p:nvPr/>
        </p:nvGraphicFramePr>
        <p:xfrm>
          <a:off x="352425" y="2867025"/>
          <a:ext cx="7470775" cy="434975"/>
        </p:xfrm>
        <a:graphic>
          <a:graphicData uri="http://schemas.openxmlformats.org/presentationml/2006/ole">
            <mc:AlternateContent xmlns:mc="http://schemas.openxmlformats.org/markup-compatibility/2006">
              <mc:Choice xmlns:v="urn:schemas-microsoft-com:vml" Requires="v">
                <p:oleObj spid="_x0000_s695310" name="Document" r:id="rId3" imgW="5747369" imgH="335334" progId="Word.Document.12">
                  <p:embed/>
                </p:oleObj>
              </mc:Choice>
              <mc:Fallback>
                <p:oleObj name="Document" r:id="rId3" imgW="5747369" imgH="335334" progId="Word.Document.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2867025"/>
                        <a:ext cx="747077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7675" name="Object 11"/>
          <p:cNvGraphicFramePr>
            <a:graphicFrameLocks noChangeAspect="1"/>
          </p:cNvGraphicFramePr>
          <p:nvPr/>
        </p:nvGraphicFramePr>
        <p:xfrm>
          <a:off x="-399244" y="3429000"/>
          <a:ext cx="8571694" cy="742950"/>
        </p:xfrm>
        <a:graphic>
          <a:graphicData uri="http://schemas.openxmlformats.org/presentationml/2006/ole">
            <mc:AlternateContent xmlns:mc="http://schemas.openxmlformats.org/markup-compatibility/2006">
              <mc:Choice xmlns:v="urn:schemas-microsoft-com:vml" Requires="v">
                <p:oleObj spid="_x0000_s695311" name="Document" r:id="rId5" imgW="7881265" imgH="687615" progId="Word.Document.12">
                  <p:embed/>
                </p:oleObj>
              </mc:Choice>
              <mc:Fallback>
                <p:oleObj name="Document" r:id="rId5" imgW="7881265" imgH="687615" progId="Word.Document.12">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244" y="3429000"/>
                        <a:ext cx="8571694"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 name="Tabelle 19"/>
          <p:cNvGraphicFramePr>
            <a:graphicFrameLocks noGrp="1"/>
          </p:cNvGraphicFramePr>
          <p:nvPr/>
        </p:nvGraphicFramePr>
        <p:xfrm>
          <a:off x="661670" y="4200525"/>
          <a:ext cx="2737485" cy="914400"/>
        </p:xfrm>
        <a:graphic>
          <a:graphicData uri="http://schemas.openxmlformats.org/drawingml/2006/table">
            <a:tbl>
              <a:tblPr/>
              <a:tblGrid>
                <a:gridCol w="732790">
                  <a:extLst>
                    <a:ext uri="{9D8B030D-6E8A-4147-A177-3AD203B41FA5}">
                      <a16:colId xmlns:a16="http://schemas.microsoft.com/office/drawing/2014/main" val="20000"/>
                    </a:ext>
                  </a:extLst>
                </a:gridCol>
                <a:gridCol w="2004695">
                  <a:extLst>
                    <a:ext uri="{9D8B030D-6E8A-4147-A177-3AD203B41FA5}">
                      <a16:colId xmlns:a16="http://schemas.microsoft.com/office/drawing/2014/main" val="20001"/>
                    </a:ext>
                  </a:extLst>
                </a:gridCol>
              </a:tblGrid>
              <a:tr h="0">
                <a:tc>
                  <a:txBody>
                    <a:bodyPr/>
                    <a:lstStyle/>
                    <a:p>
                      <a:pPr algn="l" hangingPunct="0">
                        <a:lnSpc>
                          <a:spcPct val="120000"/>
                        </a:lnSpc>
                        <a:spcAft>
                          <a:spcPts val="0"/>
                        </a:spcAft>
                      </a:pPr>
                      <a:r>
                        <a:rPr lang="en-US" sz="1000" b="1" dirty="0">
                          <a:latin typeface="Arial"/>
                          <a:ea typeface="Times New Roman"/>
                          <a:cs typeface="Times New Roman"/>
                        </a:rPr>
                        <a:t>Species</a:t>
                      </a:r>
                      <a:endParaRPr lang="en-US" sz="1200" dirty="0">
                        <a:latin typeface="Times New Roman"/>
                        <a:ea typeface="Times New Roman"/>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lnSpc>
                          <a:spcPct val="120000"/>
                        </a:lnSpc>
                        <a:spcAft>
                          <a:spcPts val="0"/>
                        </a:spcAft>
                      </a:pPr>
                      <a:r>
                        <a:rPr lang="en-US" sz="1000" b="1" dirty="0">
                          <a:latin typeface="Arial"/>
                          <a:ea typeface="Times New Roman"/>
                          <a:cs typeface="Times New Roman"/>
                        </a:rPr>
                        <a:t>Emission </a:t>
                      </a:r>
                      <a:r>
                        <a:rPr lang="en-US" sz="1000" b="1" dirty="0" smtClean="0">
                          <a:latin typeface="Arial"/>
                          <a:ea typeface="Times New Roman"/>
                          <a:cs typeface="Times New Roman"/>
                        </a:rPr>
                        <a:t>Index, EI </a:t>
                      </a:r>
                      <a:r>
                        <a:rPr lang="en-US" sz="1000" b="1" dirty="0">
                          <a:latin typeface="Arial"/>
                          <a:ea typeface="Times New Roman"/>
                          <a:cs typeface="Times New Roman"/>
                        </a:rPr>
                        <a:t>(kg/kg fuel)</a:t>
                      </a:r>
                      <a:endParaRPr lang="en-US" sz="1200" dirty="0">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hangingPunct="0">
                        <a:lnSpc>
                          <a:spcPct val="120000"/>
                        </a:lnSpc>
                        <a:spcAft>
                          <a:spcPts val="0"/>
                        </a:spcAft>
                      </a:pPr>
                      <a:r>
                        <a:rPr lang="en-US" sz="1000">
                          <a:latin typeface="Arial"/>
                          <a:ea typeface="Times New Roman"/>
                          <a:cs typeface="Times New Roman"/>
                        </a:rPr>
                        <a:t>CO</a:t>
                      </a:r>
                      <a:r>
                        <a:rPr lang="en-US" sz="1000" baseline="-25000">
                          <a:latin typeface="Arial"/>
                          <a:ea typeface="Times New Roman"/>
                          <a:cs typeface="Times New Roman"/>
                        </a:rPr>
                        <a:t>2</a:t>
                      </a:r>
                      <a:endParaRPr lang="en-US" sz="120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hangingPunct="0">
                        <a:lnSpc>
                          <a:spcPct val="120000"/>
                        </a:lnSpc>
                        <a:spcAft>
                          <a:spcPts val="0"/>
                        </a:spcAft>
                      </a:pPr>
                      <a:r>
                        <a:rPr lang="en-US" sz="1000" dirty="0" smtClean="0">
                          <a:latin typeface="Arial"/>
                          <a:ea typeface="Times New Roman"/>
                          <a:cs typeface="Times New Roman"/>
                        </a:rPr>
                        <a:t>3,15</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0">
                <a:tc>
                  <a:txBody>
                    <a:bodyPr/>
                    <a:lstStyle/>
                    <a:p>
                      <a:pPr algn="just" hangingPunct="0">
                        <a:lnSpc>
                          <a:spcPct val="120000"/>
                        </a:lnSpc>
                        <a:spcAft>
                          <a:spcPts val="0"/>
                        </a:spcAft>
                      </a:pPr>
                      <a:r>
                        <a:rPr lang="en-US" sz="1000">
                          <a:latin typeface="Arial"/>
                          <a:ea typeface="Times New Roman"/>
                          <a:cs typeface="Times New Roman"/>
                        </a:rPr>
                        <a:t>H</a:t>
                      </a:r>
                      <a:r>
                        <a:rPr lang="en-US" sz="1000" baseline="-25000">
                          <a:latin typeface="Arial"/>
                          <a:ea typeface="Times New Roman"/>
                          <a:cs typeface="Times New Roman"/>
                        </a:rPr>
                        <a:t>2</a:t>
                      </a:r>
                      <a:r>
                        <a:rPr lang="en-US" sz="1000">
                          <a:latin typeface="Arial"/>
                          <a:ea typeface="Times New Roman"/>
                          <a:cs typeface="Times New Roman"/>
                        </a:rPr>
                        <a:t>O</a:t>
                      </a:r>
                      <a:endParaRPr lang="en-US" sz="120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dirty="0">
                          <a:latin typeface="Arial"/>
                          <a:ea typeface="Times New Roman"/>
                          <a:cs typeface="Times New Roman"/>
                        </a:rPr>
                        <a:t>1,23</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0">
                <a:tc>
                  <a:txBody>
                    <a:bodyPr/>
                    <a:lstStyle/>
                    <a:p>
                      <a:pPr algn="just" hangingPunct="0">
                        <a:lnSpc>
                          <a:spcPct val="120000"/>
                        </a:lnSpc>
                        <a:spcAft>
                          <a:spcPts val="0"/>
                        </a:spcAft>
                      </a:pPr>
                      <a:r>
                        <a:rPr lang="en-US" sz="1000" dirty="0">
                          <a:latin typeface="Arial"/>
                          <a:ea typeface="Times New Roman"/>
                          <a:cs typeface="Times New Roman"/>
                        </a:rPr>
                        <a:t>SO</a:t>
                      </a:r>
                      <a:r>
                        <a:rPr lang="en-US" sz="1000" baseline="-25000" dirty="0">
                          <a:latin typeface="Arial"/>
                          <a:ea typeface="Times New Roman"/>
                          <a:cs typeface="Times New Roman"/>
                        </a:rPr>
                        <a:t>2</a:t>
                      </a:r>
                      <a:endParaRPr lang="en-US" sz="1200" dirty="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hangingPunct="0">
                        <a:lnSpc>
                          <a:spcPct val="120000"/>
                        </a:lnSpc>
                        <a:spcAft>
                          <a:spcPts val="0"/>
                        </a:spcAft>
                      </a:pPr>
                      <a:r>
                        <a:rPr lang="en-US" sz="1000">
                          <a:latin typeface="Arial"/>
                          <a:ea typeface="Times New Roman"/>
                          <a:cs typeface="Times New Roman"/>
                        </a:rPr>
                        <a:t>2,00 ∙ 10</a:t>
                      </a:r>
                      <a:r>
                        <a:rPr lang="en-US" sz="1000" baseline="30000">
                          <a:latin typeface="Arial"/>
                          <a:ea typeface="Times New Roman"/>
                          <a:cs typeface="Times New Roman"/>
                        </a:rPr>
                        <a:t>-4</a:t>
                      </a:r>
                      <a:endParaRPr lang="en-US"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3"/>
                  </a:ext>
                </a:extLst>
              </a:tr>
              <a:tr h="0">
                <a:tc>
                  <a:txBody>
                    <a:bodyPr/>
                    <a:lstStyle/>
                    <a:p>
                      <a:pPr algn="just" hangingPunct="0">
                        <a:lnSpc>
                          <a:spcPct val="120000"/>
                        </a:lnSpc>
                        <a:spcAft>
                          <a:spcPts val="0"/>
                        </a:spcAft>
                      </a:pPr>
                      <a:r>
                        <a:rPr lang="en-US" sz="1000">
                          <a:latin typeface="Arial"/>
                          <a:ea typeface="Times New Roman"/>
                          <a:cs typeface="Times New Roman"/>
                        </a:rPr>
                        <a:t>Soot</a:t>
                      </a:r>
                      <a:endParaRPr lang="en-US" sz="1200">
                        <a:latin typeface="Times New Roman"/>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hangingPunct="0">
                        <a:lnSpc>
                          <a:spcPct val="120000"/>
                        </a:lnSpc>
                        <a:spcAft>
                          <a:spcPts val="0"/>
                        </a:spcAft>
                      </a:pPr>
                      <a:r>
                        <a:rPr lang="en-US" sz="1000" dirty="0">
                          <a:latin typeface="Arial"/>
                          <a:ea typeface="Times New Roman"/>
                          <a:cs typeface="Times New Roman"/>
                        </a:rPr>
                        <a:t>4,00 ∙ 10</a:t>
                      </a:r>
                      <a:r>
                        <a:rPr lang="en-US" sz="1000" baseline="30000" dirty="0">
                          <a:latin typeface="Arial"/>
                          <a:ea typeface="Times New Roman"/>
                          <a:cs typeface="Times New Roman"/>
                        </a:rPr>
                        <a:t>-5</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9768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97682" name="Picture 18"/>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885950" y="5534025"/>
            <a:ext cx="981075" cy="161925"/>
          </a:xfrm>
          <a:prstGeom prst="rect">
            <a:avLst/>
          </a:prstGeom>
          <a:noFill/>
        </p:spPr>
      </p:pic>
      <p:sp>
        <p:nvSpPr>
          <p:cNvPr id="49768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97684" name="Picture 2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971550" y="5781675"/>
            <a:ext cx="1895475" cy="152400"/>
          </a:xfrm>
          <a:prstGeom prst="rect">
            <a:avLst/>
          </a:prstGeom>
          <a:noFill/>
        </p:spPr>
      </p:pic>
      <p:sp>
        <p:nvSpPr>
          <p:cNvPr id="39" name="Textfeld 38"/>
          <p:cNvSpPr txBox="1"/>
          <p:nvPr/>
        </p:nvSpPr>
        <p:spPr>
          <a:xfrm>
            <a:off x="552052" y="2549525"/>
            <a:ext cx="4897751" cy="276999"/>
          </a:xfrm>
          <a:prstGeom prst="rect">
            <a:avLst/>
          </a:prstGeom>
          <a:noFill/>
        </p:spPr>
        <p:txBody>
          <a:bodyPr wrap="none" rtlCol="0">
            <a:spAutoFit/>
          </a:bodyPr>
          <a:lstStyle/>
          <a:p>
            <a:r>
              <a:rPr lang="de-DE" sz="1200" b="1" dirty="0" smtClean="0">
                <a:solidFill>
                  <a:srgbClr val="FF0000"/>
                </a:solidFill>
              </a:rPr>
              <a:t>Sustained Global Temperature Potential, SGTP (</a:t>
            </a:r>
            <a:r>
              <a:rPr lang="de-DE" sz="1200" b="1" dirty="0" smtClean="0">
                <a:solidFill>
                  <a:srgbClr val="FF0000"/>
                </a:solidFill>
                <a:sym typeface="Symbol"/>
              </a:rPr>
              <a:t>similar to GWP)</a:t>
            </a:r>
            <a:r>
              <a:rPr lang="de-DE" sz="1200" b="1" dirty="0" smtClean="0">
                <a:solidFill>
                  <a:srgbClr val="FF0000"/>
                </a:solidFill>
              </a:rPr>
              <a:t>:</a:t>
            </a:r>
          </a:p>
        </p:txBody>
      </p:sp>
      <p:sp>
        <p:nvSpPr>
          <p:cNvPr id="26" name="Titel 1">
            <a:extLst>
              <a:ext uri="{FF2B5EF4-FFF2-40B4-BE49-F238E27FC236}">
                <a16:creationId xmlns:a16="http://schemas.microsoft.com/office/drawing/2014/main" id="{630AEA5A-D04F-421A-9C2A-5AF0E584F6EC}"/>
              </a:ext>
            </a:extLst>
          </p:cNvPr>
          <p:cNvSpPr txBox="1">
            <a:spLocks/>
          </p:cNvSpPr>
          <p:nvPr/>
        </p:nvSpPr>
        <p:spPr>
          <a:xfrm>
            <a:off x="517254" y="9116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kern="0" noProof="1" smtClean="0">
                <a:solidFill>
                  <a:srgbClr val="FF0000"/>
                </a:solidFill>
              </a:rPr>
              <a:t>Altitude-Dependent Equivalent CO2 Mass</a:t>
            </a:r>
          </a:p>
        </p:txBody>
      </p:sp>
      <p:pic>
        <p:nvPicPr>
          <p:cNvPr id="28" name="Afbeelding 5">
            <a:extLst>
              <a:ext uri="{FF2B5EF4-FFF2-40B4-BE49-F238E27FC236}">
                <a16:creationId xmlns:a16="http://schemas.microsoft.com/office/drawing/2014/main" id="{4345F4F9-D358-4C2E-8DB5-B05B396CE752}"/>
              </a:ext>
            </a:extLst>
          </p:cNvPr>
          <p:cNvPicPr>
            <a:picLocks noChangeAspect="1"/>
          </p:cNvPicPr>
          <p:nvPr/>
        </p:nvPicPr>
        <p:blipFill>
          <a:blip r:embed="rId9" cstate="print"/>
          <a:stretch>
            <a:fillRect/>
          </a:stretch>
        </p:blipFill>
        <p:spPr>
          <a:xfrm>
            <a:off x="582178" y="1474595"/>
            <a:ext cx="8140006" cy="992379"/>
          </a:xfrm>
          <a:prstGeom prst="rect">
            <a:avLst/>
          </a:prstGeom>
          <a:ln w="28575">
            <a:solidFill>
              <a:srgbClr val="FF0000"/>
            </a:solidFill>
          </a:ln>
        </p:spPr>
      </p:pic>
      <p:sp>
        <p:nvSpPr>
          <p:cNvPr id="29" name="Textfeld 28"/>
          <p:cNvSpPr txBox="1"/>
          <p:nvPr/>
        </p:nvSpPr>
        <p:spPr>
          <a:xfrm>
            <a:off x="6752827" y="4092575"/>
            <a:ext cx="2148665" cy="2308324"/>
          </a:xfrm>
          <a:prstGeom prst="rect">
            <a:avLst/>
          </a:prstGeom>
          <a:noFill/>
        </p:spPr>
        <p:txBody>
          <a:bodyPr wrap="none" rtlCol="0">
            <a:spAutoFit/>
          </a:bodyPr>
          <a:lstStyle/>
          <a:p>
            <a:r>
              <a:rPr lang="de-DE" sz="1200" i="1" dirty="0" smtClean="0">
                <a:solidFill>
                  <a:schemeClr val="tx1"/>
                </a:solidFill>
              </a:rPr>
              <a:t>EI</a:t>
            </a:r>
            <a:r>
              <a:rPr lang="de-DE" sz="1200" dirty="0" smtClean="0">
                <a:solidFill>
                  <a:schemeClr val="tx1"/>
                </a:solidFill>
              </a:rPr>
              <a:t>	emission index</a:t>
            </a:r>
          </a:p>
          <a:p>
            <a:r>
              <a:rPr lang="de-DE" sz="1200" i="1" dirty="0" smtClean="0">
                <a:solidFill>
                  <a:schemeClr val="tx1"/>
                </a:solidFill>
              </a:rPr>
              <a:t>f</a:t>
            </a:r>
            <a:r>
              <a:rPr lang="de-DE" sz="1200" i="1" baseline="-25000" dirty="0" smtClean="0">
                <a:solidFill>
                  <a:schemeClr val="tx1"/>
                </a:solidFill>
              </a:rPr>
              <a:t>NM</a:t>
            </a:r>
            <a:r>
              <a:rPr lang="de-DE" sz="1200" dirty="0" smtClean="0">
                <a:solidFill>
                  <a:schemeClr val="tx1"/>
                </a:solidFill>
              </a:rPr>
              <a:t>	fuel consumption</a:t>
            </a:r>
          </a:p>
          <a:p>
            <a:r>
              <a:rPr lang="de-DE" sz="1200" dirty="0" smtClean="0">
                <a:solidFill>
                  <a:schemeClr val="tx1"/>
                </a:solidFill>
              </a:rPr>
              <a:t>	per NM or km</a:t>
            </a:r>
          </a:p>
          <a:p>
            <a:r>
              <a:rPr lang="de-DE" sz="1200" i="1" dirty="0" smtClean="0">
                <a:solidFill>
                  <a:schemeClr val="tx1"/>
                </a:solidFill>
              </a:rPr>
              <a:t>R</a:t>
            </a:r>
            <a:r>
              <a:rPr lang="de-DE" sz="1200" i="1" baseline="-25000" dirty="0" smtClean="0">
                <a:solidFill>
                  <a:schemeClr val="tx1"/>
                </a:solidFill>
              </a:rPr>
              <a:t>NM	</a:t>
            </a:r>
            <a:r>
              <a:rPr lang="de-DE" sz="1200" dirty="0" smtClean="0">
                <a:solidFill>
                  <a:schemeClr val="tx1"/>
                </a:solidFill>
              </a:rPr>
              <a:t>range in NM or km</a:t>
            </a:r>
          </a:p>
          <a:p>
            <a:r>
              <a:rPr lang="de-DE" sz="1200" i="1" dirty="0" smtClean="0">
                <a:solidFill>
                  <a:schemeClr val="tx1"/>
                </a:solidFill>
              </a:rPr>
              <a:t>CF</a:t>
            </a:r>
            <a:r>
              <a:rPr lang="de-DE" sz="1200" dirty="0" smtClean="0">
                <a:solidFill>
                  <a:schemeClr val="tx1"/>
                </a:solidFill>
              </a:rPr>
              <a:t>	characterization factor</a:t>
            </a:r>
          </a:p>
          <a:p>
            <a:endParaRPr lang="de-DE" sz="1200" dirty="0" smtClean="0">
              <a:solidFill>
                <a:schemeClr val="tx1"/>
              </a:solidFill>
            </a:endParaRPr>
          </a:p>
          <a:p>
            <a:r>
              <a:rPr lang="de-DE" sz="1200" b="1" dirty="0" smtClean="0">
                <a:solidFill>
                  <a:srgbClr val="0000FF"/>
                </a:solidFill>
              </a:rPr>
              <a:t>Cirrus/Contrails = 3.0</a:t>
            </a:r>
          </a:p>
          <a:p>
            <a:endParaRPr lang="de-DE" sz="1200" b="1" dirty="0" smtClean="0">
              <a:solidFill>
                <a:srgbClr val="0000FF"/>
              </a:solidFill>
            </a:endParaRPr>
          </a:p>
          <a:p>
            <a:r>
              <a:rPr lang="de-DE" sz="1200" dirty="0" smtClean="0">
                <a:solidFill>
                  <a:schemeClr val="tx1"/>
                </a:solidFill>
              </a:rPr>
              <a:t>water vapor not considered</a:t>
            </a:r>
          </a:p>
          <a:p>
            <a:endParaRPr lang="de-DE" sz="1200" dirty="0" smtClean="0">
              <a:solidFill>
                <a:schemeClr val="tx1"/>
              </a:solidFill>
            </a:endParaRPr>
          </a:p>
          <a:p>
            <a:r>
              <a:rPr lang="de-DE" sz="1200" dirty="0" smtClean="0">
                <a:solidFill>
                  <a:schemeClr val="tx1"/>
                </a:solidFill>
              </a:rPr>
              <a:t>AIC	aviation-induced</a:t>
            </a:r>
          </a:p>
          <a:p>
            <a:r>
              <a:rPr lang="de-DE" sz="1200" dirty="0" smtClean="0">
                <a:solidFill>
                  <a:schemeClr val="tx1"/>
                </a:solidFill>
              </a:rPr>
              <a:t>	cloudiness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39BEA46C-FDE1-49DB-A860-B96EFD2C7288}"/>
              </a:ext>
            </a:extLst>
          </p:cNvPr>
          <p:cNvSpPr>
            <a:spLocks noGrp="1"/>
          </p:cNvSpPr>
          <p:nvPr>
            <p:ph type="body" sz="quarter" idx="3"/>
          </p:nvPr>
        </p:nvSpPr>
        <p:spPr>
          <a:xfrm>
            <a:off x="1968146" y="2562224"/>
            <a:ext cx="2546704" cy="332585"/>
          </a:xfrm>
        </p:spPr>
        <p:txBody>
          <a:bodyPr/>
          <a:lstStyle/>
          <a:p>
            <a:r>
              <a:rPr lang="en-US" sz="1600" noProof="1" smtClean="0"/>
              <a:t>Forcing Factor </a:t>
            </a:r>
            <a:r>
              <a:rPr lang="en-US" sz="1600" i="1" noProof="1" smtClean="0"/>
              <a:t>s</a:t>
            </a:r>
            <a:r>
              <a:rPr lang="en-US" sz="1600" noProof="1" smtClean="0"/>
              <a:t> = f(</a:t>
            </a:r>
            <a:r>
              <a:rPr lang="en-US" sz="1600" i="1" noProof="1" smtClean="0"/>
              <a:t>h</a:t>
            </a:r>
            <a:r>
              <a:rPr lang="en-US" sz="1600" noProof="1" smtClean="0"/>
              <a:t>)</a:t>
            </a:r>
            <a:endParaRPr lang="en-US" sz="1600" noProof="1"/>
          </a:p>
        </p:txBody>
      </p:sp>
      <p:pic>
        <p:nvPicPr>
          <p:cNvPr id="8" name="Picture 29">
            <a:extLst>
              <a:ext uri="{FF2B5EF4-FFF2-40B4-BE49-F238E27FC236}">
                <a16:creationId xmlns:a16="http://schemas.microsoft.com/office/drawing/2014/main" id="{E4EA3D99-5360-43E3-8CB8-32070B351BB7}"/>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1181101" y="2865212"/>
            <a:ext cx="3429000" cy="3323588"/>
          </a:xfrm>
          <a:prstGeom prst="rect">
            <a:avLst/>
          </a:prstGeom>
        </p:spPr>
      </p:pic>
      <p:sp>
        <p:nvSpPr>
          <p:cNvPr id="10" name="Tekstvak 9">
            <a:extLst>
              <a:ext uri="{FF2B5EF4-FFF2-40B4-BE49-F238E27FC236}">
                <a16:creationId xmlns:a16="http://schemas.microsoft.com/office/drawing/2014/main" id="{2449851C-97BB-4269-9059-D7249966A5BB}"/>
              </a:ext>
            </a:extLst>
          </p:cNvPr>
          <p:cNvSpPr txBox="1"/>
          <p:nvPr/>
        </p:nvSpPr>
        <p:spPr>
          <a:xfrm>
            <a:off x="905435" y="6051910"/>
            <a:ext cx="1646613" cy="246221"/>
          </a:xfrm>
          <a:prstGeom prst="rect">
            <a:avLst/>
          </a:prstGeom>
          <a:noFill/>
        </p:spPr>
        <p:txBody>
          <a:bodyPr wrap="square" rtlCol="0">
            <a:spAutoFit/>
          </a:bodyPr>
          <a:lstStyle/>
          <a:p>
            <a:r>
              <a:rPr lang="en-US" sz="1000" dirty="0" smtClean="0">
                <a:solidFill>
                  <a:schemeClr val="tx1"/>
                </a:solidFill>
              </a:rPr>
              <a:t>Schwartz 2009 and 2011</a:t>
            </a:r>
            <a:endParaRPr lang="en-US" sz="1000" dirty="0">
              <a:solidFill>
                <a:schemeClr val="tx1"/>
              </a:solidFill>
            </a:endParaRPr>
          </a:p>
        </p:txBody>
      </p:sp>
      <p:sp>
        <p:nvSpPr>
          <p:cNvPr id="12" name="Titel 1">
            <a:extLst>
              <a:ext uri="{FF2B5EF4-FFF2-40B4-BE49-F238E27FC236}">
                <a16:creationId xmlns:a16="http://schemas.microsoft.com/office/drawing/2014/main" id="{630AEA5A-D04F-421A-9C2A-5AF0E584F6EC}"/>
              </a:ext>
            </a:extLst>
          </p:cNvPr>
          <p:cNvSpPr txBox="1">
            <a:spLocks/>
          </p:cNvSpPr>
          <p:nvPr/>
        </p:nvSpPr>
        <p:spPr>
          <a:xfrm>
            <a:off x="517254"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kern="0" noProof="1" smtClean="0">
                <a:solidFill>
                  <a:srgbClr val="FF0000"/>
                </a:solidFill>
              </a:rPr>
              <a:t>Altitude-Dependent Equivalent CO2 Mass</a:t>
            </a:r>
          </a:p>
        </p:txBody>
      </p:sp>
      <p:sp>
        <p:nvSpPr>
          <p:cNvPr id="16" name="Titel 1">
            <a:extLst>
              <a:ext uri="{FF2B5EF4-FFF2-40B4-BE49-F238E27FC236}">
                <a16:creationId xmlns:a16="http://schemas.microsoft.com/office/drawing/2014/main" id="{630AEA5A-D04F-421A-9C2A-5AF0E584F6EC}"/>
              </a:ext>
            </a:extLst>
          </p:cNvPr>
          <p:cNvSpPr txBox="1">
            <a:spLocks/>
          </p:cNvSpPr>
          <p:nvPr/>
        </p:nvSpPr>
        <p:spPr>
          <a:xfrm>
            <a:off x="1060179" y="1673672"/>
            <a:ext cx="825771"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kern="0" noProof="1" smtClean="0"/>
              <a:t>E.g.:</a:t>
            </a:r>
          </a:p>
        </p:txBody>
      </p:sp>
      <p:sp>
        <p:nvSpPr>
          <p:cNvPr id="17" name="Textfeld 16"/>
          <p:cNvSpPr txBox="1"/>
          <p:nvPr/>
        </p:nvSpPr>
        <p:spPr>
          <a:xfrm>
            <a:off x="4800600" y="3006725"/>
            <a:ext cx="3895725" cy="3231654"/>
          </a:xfrm>
          <a:prstGeom prst="rect">
            <a:avLst/>
          </a:prstGeom>
          <a:noFill/>
        </p:spPr>
        <p:txBody>
          <a:bodyPr wrap="square" rtlCol="0">
            <a:spAutoFit/>
          </a:bodyPr>
          <a:lstStyle/>
          <a:p>
            <a:pPr marL="180975" indent="-180975" algn="just">
              <a:lnSpc>
                <a:spcPct val="120000"/>
              </a:lnSpc>
              <a:buFont typeface="Arial" pitchFamily="34" charset="0"/>
              <a:buChar char="●"/>
            </a:pPr>
            <a:r>
              <a:rPr lang="de-DE" sz="1200" dirty="0" smtClean="0">
                <a:solidFill>
                  <a:schemeClr val="tx1"/>
                </a:solidFill>
              </a:rPr>
              <a:t>The curves go along with the ICAO Standard Atmosphere (ISA) </a:t>
            </a:r>
            <a:r>
              <a:rPr lang="de-DE" sz="1200" dirty="0" smtClean="0">
                <a:solidFill>
                  <a:srgbClr val="0000FF"/>
                </a:solidFill>
              </a:rPr>
              <a:t>applicable for average lattitudes</a:t>
            </a:r>
            <a:r>
              <a:rPr lang="de-DE" sz="1200" dirty="0" smtClean="0">
                <a:solidFill>
                  <a:schemeClr val="tx1"/>
                </a:solidFill>
              </a:rPr>
              <a:t>. With a first approximation, the curves could be adapted to other lattitudes by stretching and shrinking them proportionally to the altitude of the tropopause.</a:t>
            </a:r>
          </a:p>
          <a:p>
            <a:pPr marL="180975" indent="-180975" algn="just">
              <a:lnSpc>
                <a:spcPct val="120000"/>
              </a:lnSpc>
              <a:buFont typeface="Arial" pitchFamily="34" charset="0"/>
              <a:buChar char="●"/>
            </a:pPr>
            <a:r>
              <a:rPr lang="de-DE" sz="1200" dirty="0" smtClean="0">
                <a:solidFill>
                  <a:schemeClr val="tx1"/>
                </a:solidFill>
              </a:rPr>
              <a:t>The curves from SVENSSON 2004 (Fig. 1) show similar shapes. However, the importance of AIC is not yet as distinct.</a:t>
            </a:r>
          </a:p>
          <a:p>
            <a:pPr marL="180975" indent="-180975" algn="just">
              <a:lnSpc>
                <a:spcPct val="120000"/>
              </a:lnSpc>
              <a:buFont typeface="Arial" pitchFamily="34" charset="0"/>
              <a:buChar char="●"/>
            </a:pPr>
            <a:endParaRPr lang="de-DE" sz="1200" dirty="0" smtClean="0">
              <a:solidFill>
                <a:schemeClr val="tx1"/>
              </a:solidFill>
            </a:endParaRPr>
          </a:p>
          <a:p>
            <a:pPr marL="1588" indent="-1588" algn="just">
              <a:lnSpc>
                <a:spcPct val="120000"/>
              </a:lnSpc>
            </a:pPr>
            <a:r>
              <a:rPr lang="en-US" sz="1000" dirty="0" smtClean="0">
                <a:solidFill>
                  <a:schemeClr val="tx1"/>
                </a:solidFill>
              </a:rPr>
              <a:t>SVENSSON, Fredrik, HASSELROT, Anders, MOLDANOVA, Jana, 2004. Reduced Environmental Impact by Lowered Cruise Altitude for Liquid Hydrogen-Fuelled Aircraft. In: </a:t>
            </a:r>
            <a:r>
              <a:rPr lang="en-US" sz="1000" i="1" dirty="0" smtClean="0">
                <a:solidFill>
                  <a:schemeClr val="tx1"/>
                </a:solidFill>
              </a:rPr>
              <a:t>Aerospace Science and Technology</a:t>
            </a:r>
            <a:r>
              <a:rPr lang="en-US" sz="1000" dirty="0" smtClean="0">
                <a:solidFill>
                  <a:schemeClr val="tx1"/>
                </a:solidFill>
              </a:rPr>
              <a:t>, Vol. 8 (2004), Nr. 4, pp. 307–320. Available from: https://doi.org/10.1016/j.ast.2004.02.004</a:t>
            </a:r>
          </a:p>
        </p:txBody>
      </p:sp>
      <p:graphicFrame>
        <p:nvGraphicFramePr>
          <p:cNvPr id="305154" name="Object 2"/>
          <p:cNvGraphicFramePr>
            <a:graphicFrameLocks noChangeAspect="1"/>
          </p:cNvGraphicFramePr>
          <p:nvPr/>
        </p:nvGraphicFramePr>
        <p:xfrm>
          <a:off x="483437" y="1645024"/>
          <a:ext cx="8570913" cy="742950"/>
        </p:xfrm>
        <a:graphic>
          <a:graphicData uri="http://schemas.openxmlformats.org/presentationml/2006/ole">
            <mc:AlternateContent xmlns:mc="http://schemas.openxmlformats.org/markup-compatibility/2006">
              <mc:Choice xmlns:v="urn:schemas-microsoft-com:vml" Requires="v">
                <p:oleObj spid="_x0000_s696328" name="Document" r:id="rId5" imgW="7881265" imgH="687615" progId="Word.Document.12">
                  <p:embed/>
                </p:oleObj>
              </mc:Choice>
              <mc:Fallback>
                <p:oleObj name="Document" r:id="rId5" imgW="7881265" imgH="687615"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437" y="1645024"/>
                        <a:ext cx="8570913"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2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350578" y="2303370"/>
            <a:ext cx="2348424" cy="188818"/>
          </a:xfrm>
          <a:prstGeom prst="rect">
            <a:avLst/>
          </a:prstGeom>
          <a:noFill/>
        </p:spPr>
      </p:pic>
    </p:spTree>
    <p:extLst>
      <p:ext uri="{BB962C8B-B14F-4D97-AF65-F5344CB8AC3E}">
        <p14:creationId xmlns:p14="http://schemas.microsoft.com/office/powerpoint/2010/main" val="33961704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14"/>
          <p:cNvGrpSpPr/>
          <p:nvPr/>
        </p:nvGrpSpPr>
        <p:grpSpPr>
          <a:xfrm>
            <a:off x="474403" y="1665835"/>
            <a:ext cx="8195192" cy="3286845"/>
            <a:chOff x="474403" y="1646785"/>
            <a:chExt cx="8195192" cy="3286845"/>
          </a:xfrm>
        </p:grpSpPr>
        <p:pic>
          <p:nvPicPr>
            <p:cNvPr id="2" name="Afbeelding 1">
              <a:extLst>
                <a:ext uri="{FF2B5EF4-FFF2-40B4-BE49-F238E27FC236}">
                  <a16:creationId xmlns:a16="http://schemas.microsoft.com/office/drawing/2014/main" id="{5CF8BCA1-2FA8-4856-A472-E7E3A02ABE21}"/>
                </a:ext>
              </a:extLst>
            </p:cNvPr>
            <p:cNvPicPr>
              <a:picLocks noChangeAspect="1"/>
            </p:cNvPicPr>
            <p:nvPr/>
          </p:nvPicPr>
          <p:blipFill>
            <a:blip r:embed="rId3" cstate="print"/>
            <a:stretch>
              <a:fillRect/>
            </a:stretch>
          </p:blipFill>
          <p:spPr>
            <a:xfrm>
              <a:off x="474403" y="3266154"/>
              <a:ext cx="8195192" cy="1667476"/>
            </a:xfrm>
            <a:prstGeom prst="rect">
              <a:avLst/>
            </a:prstGeom>
          </p:spPr>
        </p:pic>
        <p:pic>
          <p:nvPicPr>
            <p:cNvPr id="6" name="Afbeelding 5">
              <a:extLst>
                <a:ext uri="{FF2B5EF4-FFF2-40B4-BE49-F238E27FC236}">
                  <a16:creationId xmlns:a16="http://schemas.microsoft.com/office/drawing/2014/main" id="{4345F4F9-D358-4C2E-8DB5-B05B396CE752}"/>
                </a:ext>
              </a:extLst>
            </p:cNvPr>
            <p:cNvPicPr>
              <a:picLocks noChangeAspect="1"/>
            </p:cNvPicPr>
            <p:nvPr/>
          </p:nvPicPr>
          <p:blipFill>
            <a:blip r:embed="rId4" cstate="print"/>
            <a:stretch>
              <a:fillRect/>
            </a:stretch>
          </p:blipFill>
          <p:spPr>
            <a:xfrm>
              <a:off x="717091" y="1646785"/>
              <a:ext cx="7709817" cy="939932"/>
            </a:xfrm>
            <a:prstGeom prst="rect">
              <a:avLst/>
            </a:prstGeom>
          </p:spPr>
        </p:pic>
        <p:cxnSp>
          <p:nvCxnSpPr>
            <p:cNvPr id="8" name="Rechte verbindingslijn met pijl 7">
              <a:extLst>
                <a:ext uri="{FF2B5EF4-FFF2-40B4-BE49-F238E27FC236}">
                  <a16:creationId xmlns:a16="http://schemas.microsoft.com/office/drawing/2014/main" id="{6AFB4B14-28CB-4F06-BD9C-E85FFC009447}"/>
                </a:ext>
              </a:extLst>
            </p:cNvPr>
            <p:cNvCxnSpPr>
              <a:stCxn id="6" idx="2"/>
            </p:cNvCxnSpPr>
            <p:nvPr/>
          </p:nvCxnSpPr>
          <p:spPr bwMode="auto">
            <a:xfrm>
              <a:off x="4572000" y="2586717"/>
              <a:ext cx="0" cy="49938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9" name="Tekstvak 8">
              <a:extLst>
                <a:ext uri="{FF2B5EF4-FFF2-40B4-BE49-F238E27FC236}">
                  <a16:creationId xmlns:a16="http://schemas.microsoft.com/office/drawing/2014/main" id="{9862F438-0E3C-4AB4-AB3E-F68423EDD226}"/>
                </a:ext>
              </a:extLst>
            </p:cNvPr>
            <p:cNvSpPr txBox="1"/>
            <p:nvPr/>
          </p:nvSpPr>
          <p:spPr>
            <a:xfrm>
              <a:off x="4829682" y="2636994"/>
              <a:ext cx="1669771" cy="369332"/>
            </a:xfrm>
            <a:prstGeom prst="rect">
              <a:avLst/>
            </a:prstGeom>
            <a:noFill/>
          </p:spPr>
          <p:txBody>
            <a:bodyPr wrap="square" rtlCol="0">
              <a:spAutoFit/>
            </a:bodyPr>
            <a:lstStyle/>
            <a:p>
              <a:r>
                <a:rPr lang="en-US" sz="1800" noProof="1" smtClean="0">
                  <a:solidFill>
                    <a:schemeClr val="tx1"/>
                  </a:solidFill>
                </a:rPr>
                <a:t>units only</a:t>
              </a:r>
              <a:endParaRPr lang="en-US" sz="1800" noProof="1"/>
            </a:p>
          </p:txBody>
        </p:sp>
      </p:grpSp>
      <p:sp>
        <p:nvSpPr>
          <p:cNvPr id="10" name="Titel 1">
            <a:extLst>
              <a:ext uri="{FF2B5EF4-FFF2-40B4-BE49-F238E27FC236}">
                <a16:creationId xmlns:a16="http://schemas.microsoft.com/office/drawing/2014/main" id="{630AEA5A-D04F-421A-9C2A-5AF0E584F6EC}"/>
              </a:ext>
            </a:extLst>
          </p:cNvPr>
          <p:cNvSpPr txBox="1">
            <a:spLocks/>
          </p:cNvSpPr>
          <p:nvPr/>
        </p:nvSpPr>
        <p:spPr>
          <a:xfrm>
            <a:off x="517254" y="9116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kern="0" noProof="1" smtClean="0">
                <a:solidFill>
                  <a:srgbClr val="FF0000"/>
                </a:solidFill>
              </a:rPr>
              <a:t>Altitude-Dependent Equivalent CO2 Mass</a:t>
            </a:r>
          </a:p>
        </p:txBody>
      </p:sp>
      <p:sp>
        <p:nvSpPr>
          <p:cNvPr id="14" name="Textfeld 13"/>
          <p:cNvSpPr txBox="1"/>
          <p:nvPr/>
        </p:nvSpPr>
        <p:spPr>
          <a:xfrm>
            <a:off x="457199" y="5105400"/>
            <a:ext cx="8067676" cy="1169551"/>
          </a:xfrm>
          <a:prstGeom prst="rect">
            <a:avLst/>
          </a:prstGeom>
          <a:noFill/>
        </p:spPr>
        <p:txBody>
          <a:bodyPr wrap="square" rtlCol="0">
            <a:spAutoFit/>
          </a:bodyPr>
          <a:lstStyle/>
          <a:p>
            <a:r>
              <a:rPr lang="en-US" sz="1000" noProof="1" smtClean="0">
                <a:solidFill>
                  <a:schemeClr val="tx1"/>
                </a:solidFill>
              </a:rPr>
              <a:t>SCHWARTZ, Emily, KROO, Ilan M., 2009. </a:t>
            </a:r>
            <a:r>
              <a:rPr lang="en-US" sz="1000" i="1" noProof="1" smtClean="0">
                <a:solidFill>
                  <a:schemeClr val="tx1"/>
                </a:solidFill>
              </a:rPr>
              <a:t>Aircraft Design: Trading Cost and Climate Impact</a:t>
            </a:r>
            <a:r>
              <a:rPr lang="en-US" sz="1000" noProof="1" smtClean="0">
                <a:solidFill>
                  <a:schemeClr val="tx1"/>
                </a:solidFill>
              </a:rPr>
              <a:t>.</a:t>
            </a:r>
          </a:p>
          <a:p>
            <a:r>
              <a:rPr lang="en-US" sz="1000" noProof="1" smtClean="0">
                <a:solidFill>
                  <a:schemeClr val="tx1"/>
                </a:solidFill>
              </a:rPr>
              <a:t>47th AIAA Aerospace Sciences Meeting including The New Horizons Forum and Aerospace Exposition,</a:t>
            </a:r>
          </a:p>
          <a:p>
            <a:r>
              <a:rPr lang="en-US" sz="1000" noProof="1" smtClean="0">
                <a:solidFill>
                  <a:schemeClr val="tx1"/>
                </a:solidFill>
              </a:rPr>
              <a:t>05.01.-08.01.2009, Orlando, Florida, AIAA 2009, No.1261. Available from: https://doi.org/10.2514/6.2009-1261</a:t>
            </a:r>
          </a:p>
          <a:p>
            <a:endParaRPr lang="de-DE" sz="1000" noProof="1" smtClean="0">
              <a:solidFill>
                <a:schemeClr val="tx1"/>
              </a:solidFill>
            </a:endParaRPr>
          </a:p>
          <a:p>
            <a:r>
              <a:rPr lang="de-DE" sz="1000" noProof="1" smtClean="0">
                <a:solidFill>
                  <a:schemeClr val="tx1"/>
                </a:solidFill>
              </a:rPr>
              <a:t>JOHANNING, Andreas, SCHOLZ, Dieter, 2014. </a:t>
            </a:r>
            <a:r>
              <a:rPr lang="en-US" sz="1000" i="1" noProof="1" smtClean="0">
                <a:solidFill>
                  <a:schemeClr val="tx1"/>
                </a:solidFill>
              </a:rPr>
              <a:t>Adapting Life Cycle Impact Assessment Methods for Application in Aircraft Design</a:t>
            </a:r>
            <a:r>
              <a:rPr lang="en-US" sz="1000" noProof="1" smtClean="0">
                <a:solidFill>
                  <a:schemeClr val="tx1"/>
                </a:solidFill>
              </a:rPr>
              <a:t>.</a:t>
            </a:r>
          </a:p>
          <a:p>
            <a:r>
              <a:rPr lang="de-DE" sz="1000" noProof="1" smtClean="0">
                <a:solidFill>
                  <a:schemeClr val="tx1"/>
                </a:solidFill>
              </a:rPr>
              <a:t>German Aerospace Congress 2014 (DLRK 2014), Augsburg, 16.-18.09.2014.</a:t>
            </a:r>
          </a:p>
          <a:p>
            <a:r>
              <a:rPr lang="de-DE" sz="1000" noProof="1" smtClean="0">
                <a:solidFill>
                  <a:schemeClr val="tx1"/>
                </a:solidFill>
              </a:rPr>
              <a:t>Available from: https://nbn-resolving.org/urn:nbn:de:101:1-201507202456. Download: http://Airport2030.ProfScholz.de</a:t>
            </a:r>
          </a:p>
        </p:txBody>
      </p:sp>
    </p:spTree>
    <p:extLst>
      <p:ext uri="{BB962C8B-B14F-4D97-AF65-F5344CB8AC3E}">
        <p14:creationId xmlns:p14="http://schemas.microsoft.com/office/powerpoint/2010/main" val="1933924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FF0000"/>
                </a:solidFill>
                <a:latin typeface="Arial" pitchFamily="34" charset="0"/>
                <a:ea typeface="+mj-ea"/>
                <a:cs typeface="Arial" pitchFamily="34" charset="0"/>
              </a:rPr>
              <a:t>Resources or Atmosphere  –  What is the Problem?</a:t>
            </a:r>
            <a:endParaRPr lang="de-DE" sz="2000" b="1" kern="0" dirty="0">
              <a:solidFill>
                <a:srgbClr val="FF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Introduction</a:t>
            </a:r>
          </a:p>
        </p:txBody>
      </p:sp>
      <p:pic>
        <p:nvPicPr>
          <p:cNvPr id="271362" name="Picture 2"/>
          <p:cNvPicPr>
            <a:picLocks noChangeAspect="1" noChangeArrowheads="1"/>
          </p:cNvPicPr>
          <p:nvPr/>
        </p:nvPicPr>
        <p:blipFill>
          <a:blip r:embed="rId2" cstate="print"/>
          <a:srcRect/>
          <a:stretch>
            <a:fillRect/>
          </a:stretch>
        </p:blipFill>
        <p:spPr bwMode="auto">
          <a:xfrm>
            <a:off x="1238250" y="1728789"/>
            <a:ext cx="4195763" cy="3284184"/>
          </a:xfrm>
          <a:prstGeom prst="rect">
            <a:avLst/>
          </a:prstGeom>
          <a:noFill/>
          <a:ln w="9525">
            <a:noFill/>
            <a:miter lim="800000"/>
            <a:headEnd/>
            <a:tailEnd/>
          </a:ln>
        </p:spPr>
      </p:pic>
      <p:sp>
        <p:nvSpPr>
          <p:cNvPr id="6" name="Rechteck 5"/>
          <p:cNvSpPr/>
          <p:nvPr/>
        </p:nvSpPr>
        <p:spPr>
          <a:xfrm>
            <a:off x="1200150" y="5063520"/>
            <a:ext cx="7496175" cy="1323439"/>
          </a:xfrm>
          <a:prstGeom prst="rect">
            <a:avLst/>
          </a:prstGeom>
        </p:spPr>
        <p:txBody>
          <a:bodyPr wrap="square">
            <a:spAutoFit/>
          </a:bodyPr>
          <a:lstStyle/>
          <a:p>
            <a:pPr algn="just"/>
            <a:r>
              <a:rPr lang="en-US" sz="1600" dirty="0" smtClean="0">
                <a:solidFill>
                  <a:srgbClr val="000000"/>
                </a:solidFill>
                <a:latin typeface="Arial" pitchFamily="34" charset="0"/>
                <a:cs typeface="Arial" pitchFamily="34" charset="0"/>
              </a:rPr>
              <a:t>Two barrels symbolize:</a:t>
            </a:r>
          </a:p>
          <a:p>
            <a:pPr marL="180975" indent="-180975" algn="just">
              <a:buFont typeface="Arial" pitchFamily="34" charset="0"/>
              <a:buChar char="●"/>
            </a:pPr>
            <a:r>
              <a:rPr lang="en-US" sz="1600" dirty="0" smtClean="0">
                <a:solidFill>
                  <a:srgbClr val="000000"/>
                </a:solidFill>
                <a:latin typeface="Arial" pitchFamily="34" charset="0"/>
                <a:cs typeface="Arial" pitchFamily="34" charset="0"/>
              </a:rPr>
              <a:t>left: the </a:t>
            </a:r>
            <a:r>
              <a:rPr lang="en-US" sz="1600" dirty="0" smtClean="0">
                <a:solidFill>
                  <a:srgbClr val="0000FF"/>
                </a:solidFill>
                <a:latin typeface="Arial" pitchFamily="34" charset="0"/>
                <a:cs typeface="Arial" pitchFamily="34" charset="0"/>
              </a:rPr>
              <a:t>finite fossil energy reserves </a:t>
            </a:r>
            <a:r>
              <a:rPr lang="en-US" sz="1600" dirty="0" smtClean="0">
                <a:solidFill>
                  <a:srgbClr val="000000"/>
                </a:solidFill>
                <a:latin typeface="Arial" pitchFamily="34" charset="0"/>
                <a:cs typeface="Arial" pitchFamily="34" charset="0"/>
              </a:rPr>
              <a:t>and</a:t>
            </a:r>
          </a:p>
          <a:p>
            <a:pPr marL="180975" indent="-180975" algn="just">
              <a:buFont typeface="Arial" pitchFamily="34" charset="0"/>
              <a:buChar char="●"/>
            </a:pPr>
            <a:r>
              <a:rPr lang="en-US" sz="1600" dirty="0" smtClean="0">
                <a:solidFill>
                  <a:srgbClr val="000000"/>
                </a:solidFill>
                <a:latin typeface="Arial" pitchFamily="34" charset="0"/>
                <a:cs typeface="Arial" pitchFamily="34" charset="0"/>
              </a:rPr>
              <a:t>right: the </a:t>
            </a:r>
            <a:r>
              <a:rPr lang="en-US" sz="1600" dirty="0" smtClean="0">
                <a:solidFill>
                  <a:srgbClr val="FF0000"/>
                </a:solidFill>
                <a:latin typeface="Arial" pitchFamily="34" charset="0"/>
                <a:cs typeface="Arial" pitchFamily="34" charset="0"/>
              </a:rPr>
              <a:t>finite capacity of the atmosphere </a:t>
            </a:r>
            <a:r>
              <a:rPr lang="en-US" sz="1600" dirty="0" smtClean="0">
                <a:solidFill>
                  <a:srgbClr val="000000"/>
                </a:solidFill>
                <a:latin typeface="Arial" pitchFamily="34" charset="0"/>
                <a:cs typeface="Arial" pitchFamily="34" charset="0"/>
              </a:rPr>
              <a:t>to absorb.</a:t>
            </a:r>
          </a:p>
          <a:p>
            <a:pPr marL="180975" indent="-180975" algn="just"/>
            <a:r>
              <a:rPr lang="de-DE" sz="1600" dirty="0" smtClean="0">
                <a:solidFill>
                  <a:srgbClr val="000000"/>
                </a:solidFill>
                <a:latin typeface="Arial" pitchFamily="34" charset="0"/>
                <a:cs typeface="Arial" pitchFamily="34" charset="0"/>
              </a:rPr>
              <a:t>It does not work to open the tap more each year.</a:t>
            </a:r>
          </a:p>
          <a:p>
            <a:pPr marL="180975" indent="-180975" algn="just"/>
            <a:r>
              <a:rPr lang="de-DE" sz="1600" dirty="0" smtClean="0">
                <a:solidFill>
                  <a:srgbClr val="000000"/>
                </a:solidFill>
                <a:latin typeface="Arial" pitchFamily="34" charset="0"/>
                <a:cs typeface="Arial" pitchFamily="34" charset="0"/>
              </a:rPr>
              <a:t>It also does not work to set the tap at constant flow. It needs to be closed!</a:t>
            </a:r>
            <a:endParaRPr lang="en-US" sz="1600" dirty="0">
              <a:solidFill>
                <a:srgbClr val="000000"/>
              </a:solidFill>
              <a:latin typeface="Arial" pitchFamily="34" charset="0"/>
              <a:cs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630AEA5A-D04F-421A-9C2A-5AF0E584F6EC}"/>
              </a:ext>
            </a:extLst>
          </p:cNvPr>
          <p:cNvSpPr txBox="1">
            <a:spLocks/>
          </p:cNvSpPr>
          <p:nvPr/>
        </p:nvSpPr>
        <p:spPr>
          <a:xfrm>
            <a:off x="517254" y="9211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kern="0" noProof="1" smtClean="0">
                <a:solidFill>
                  <a:srgbClr val="FF0000"/>
                </a:solidFill>
              </a:rPr>
              <a:t>Altitude-Dependent Equivalent CO2 Mass</a:t>
            </a:r>
          </a:p>
        </p:txBody>
      </p:sp>
      <p:sp>
        <p:nvSpPr>
          <p:cNvPr id="17" name="Textfeld 16"/>
          <p:cNvSpPr txBox="1"/>
          <p:nvPr/>
        </p:nvSpPr>
        <p:spPr>
          <a:xfrm>
            <a:off x="3868269" y="1895100"/>
            <a:ext cx="4764743" cy="1237262"/>
          </a:xfrm>
          <a:prstGeom prst="rect">
            <a:avLst/>
          </a:prstGeom>
          <a:noFill/>
        </p:spPr>
        <p:txBody>
          <a:bodyPr wrap="square" rtlCol="0">
            <a:spAutoFit/>
          </a:bodyPr>
          <a:lstStyle/>
          <a:p>
            <a:r>
              <a:rPr lang="en-US" sz="1200" dirty="0" smtClean="0">
                <a:solidFill>
                  <a:schemeClr val="tx1"/>
                </a:solidFill>
              </a:rPr>
              <a:t>Forcing factors (lines) with </a:t>
            </a:r>
            <a:r>
              <a:rPr lang="en-US" sz="1200" b="1" dirty="0" smtClean="0">
                <a:solidFill>
                  <a:schemeClr val="tx1"/>
                </a:solidFill>
              </a:rPr>
              <a:t>66% likelihood ranges</a:t>
            </a:r>
            <a:r>
              <a:rPr lang="en-US" sz="1200" dirty="0" smtClean="0">
                <a:solidFill>
                  <a:schemeClr val="tx1"/>
                </a:solidFill>
              </a:rPr>
              <a:t> (shaded areas). Altitudes with forcing factors based on </a:t>
            </a:r>
            <a:r>
              <a:rPr lang="en-US" sz="1200" dirty="0" err="1" smtClean="0">
                <a:solidFill>
                  <a:schemeClr val="tx1"/>
                </a:solidFill>
              </a:rPr>
              <a:t>raditiative</a:t>
            </a:r>
            <a:r>
              <a:rPr lang="en-US" sz="1200" dirty="0" smtClean="0">
                <a:solidFill>
                  <a:schemeClr val="tx1"/>
                </a:solidFill>
              </a:rPr>
              <a:t> forcing data with independent probability distributions. (SCHWARTZ 2011)</a:t>
            </a:r>
          </a:p>
          <a:p>
            <a:endParaRPr lang="de-DE" sz="1200" dirty="0" smtClean="0">
              <a:solidFill>
                <a:schemeClr val="tx1"/>
              </a:solidFill>
            </a:endParaRPr>
          </a:p>
          <a:p>
            <a:r>
              <a:rPr lang="de-DE" sz="1200" dirty="0" smtClean="0">
                <a:solidFill>
                  <a:schemeClr val="tx1"/>
                </a:solidFill>
              </a:rPr>
              <a:t>Based on KÖHLER 2008 and RÄDEL 2008.</a:t>
            </a:r>
            <a:endParaRPr lang="en-US" sz="1200" dirty="0" smtClean="0">
              <a:solidFill>
                <a:schemeClr val="tx1"/>
              </a:solidFill>
            </a:endParaRPr>
          </a:p>
          <a:p>
            <a:pPr marL="1588" indent="-1588" algn="just">
              <a:lnSpc>
                <a:spcPct val="120000"/>
              </a:lnSpc>
            </a:pPr>
            <a:endParaRPr lang="de-DE" sz="1200" dirty="0" smtClean="0">
              <a:solidFill>
                <a:schemeClr val="tx1"/>
              </a:solidFill>
            </a:endParaRPr>
          </a:p>
        </p:txBody>
      </p:sp>
      <p:pic>
        <p:nvPicPr>
          <p:cNvPr id="304130" name="Picture 2"/>
          <p:cNvPicPr>
            <a:picLocks noChangeAspect="1" noChangeArrowheads="1"/>
          </p:cNvPicPr>
          <p:nvPr/>
        </p:nvPicPr>
        <p:blipFill>
          <a:blip r:embed="rId3" cstate="print"/>
          <a:srcRect/>
          <a:stretch>
            <a:fillRect/>
          </a:stretch>
        </p:blipFill>
        <p:spPr bwMode="auto">
          <a:xfrm>
            <a:off x="484555" y="1794339"/>
            <a:ext cx="3155214" cy="2854464"/>
          </a:xfrm>
          <a:prstGeom prst="rect">
            <a:avLst/>
          </a:prstGeom>
          <a:noFill/>
          <a:ln w="9525">
            <a:noFill/>
            <a:miter lim="800000"/>
            <a:headEnd/>
            <a:tailEnd/>
          </a:ln>
        </p:spPr>
      </p:pic>
      <p:sp>
        <p:nvSpPr>
          <p:cNvPr id="23" name="Tijdelijke aanduiding voor tekst 4">
            <a:extLst>
              <a:ext uri="{FF2B5EF4-FFF2-40B4-BE49-F238E27FC236}">
                <a16:creationId xmlns:a16="http://schemas.microsoft.com/office/drawing/2014/main" id="{39BEA46C-FDE1-49DB-A860-B96EFD2C7288}"/>
              </a:ext>
            </a:extLst>
          </p:cNvPr>
          <p:cNvSpPr>
            <a:spLocks noGrp="1"/>
          </p:cNvSpPr>
          <p:nvPr>
            <p:ph type="body" sz="quarter" idx="3"/>
          </p:nvPr>
        </p:nvSpPr>
        <p:spPr>
          <a:xfrm>
            <a:off x="1143494" y="1477459"/>
            <a:ext cx="2546704" cy="332585"/>
          </a:xfrm>
        </p:spPr>
        <p:txBody>
          <a:bodyPr/>
          <a:lstStyle/>
          <a:p>
            <a:r>
              <a:rPr lang="en-US" sz="1600" noProof="1" smtClean="0"/>
              <a:t>Forcing Factor </a:t>
            </a:r>
            <a:r>
              <a:rPr lang="en-US" sz="1600" i="1" noProof="1" smtClean="0"/>
              <a:t>s</a:t>
            </a:r>
            <a:r>
              <a:rPr lang="en-US" sz="1600" noProof="1" smtClean="0"/>
              <a:t> = f(</a:t>
            </a:r>
            <a:r>
              <a:rPr lang="en-US" sz="1600" i="1" noProof="1" smtClean="0"/>
              <a:t>h</a:t>
            </a:r>
            <a:r>
              <a:rPr lang="en-US" sz="1600" noProof="1" smtClean="0"/>
              <a:t>)</a:t>
            </a:r>
            <a:endParaRPr lang="en-US" sz="1600" noProof="1"/>
          </a:p>
        </p:txBody>
      </p:sp>
      <p:sp>
        <p:nvSpPr>
          <p:cNvPr id="25" name="Rechteck 24"/>
          <p:cNvSpPr/>
          <p:nvPr/>
        </p:nvSpPr>
        <p:spPr>
          <a:xfrm>
            <a:off x="457201" y="4788484"/>
            <a:ext cx="8238564" cy="1477328"/>
          </a:xfrm>
          <a:prstGeom prst="rect">
            <a:avLst/>
          </a:prstGeom>
        </p:spPr>
        <p:txBody>
          <a:bodyPr wrap="square">
            <a:spAutoFit/>
          </a:bodyPr>
          <a:lstStyle/>
          <a:p>
            <a:r>
              <a:rPr lang="en-US" sz="1000" dirty="0" smtClean="0">
                <a:solidFill>
                  <a:schemeClr val="tx1"/>
                </a:solidFill>
              </a:rPr>
              <a:t>SCHWARTZ DALLARA, Emily, 2011. </a:t>
            </a:r>
            <a:r>
              <a:rPr lang="en-US" sz="1000" i="1" dirty="0" smtClean="0">
                <a:solidFill>
                  <a:schemeClr val="tx1"/>
                </a:solidFill>
              </a:rPr>
              <a:t>Aircraft Design for Reduced Climate Impact</a:t>
            </a:r>
            <a:r>
              <a:rPr lang="en-US" sz="1000" dirty="0" smtClean="0">
                <a:solidFill>
                  <a:schemeClr val="tx1"/>
                </a:solidFill>
              </a:rPr>
              <a:t>. Dissertation. Stanford University.</a:t>
            </a:r>
          </a:p>
          <a:p>
            <a:r>
              <a:rPr lang="en-US" sz="1000" dirty="0" smtClean="0">
                <a:solidFill>
                  <a:schemeClr val="tx1"/>
                </a:solidFill>
              </a:rPr>
              <a:t>Available from: http://purl.stanford.edu/yf499mg3300</a:t>
            </a:r>
          </a:p>
          <a:p>
            <a:endParaRPr lang="de-DE" sz="1000" dirty="0" smtClean="0">
              <a:solidFill>
                <a:schemeClr val="tx1"/>
              </a:solidFill>
            </a:endParaRPr>
          </a:p>
          <a:p>
            <a:pPr algn="just"/>
            <a:r>
              <a:rPr lang="en-US" sz="1000" noProof="1" smtClean="0">
                <a:solidFill>
                  <a:schemeClr val="tx1"/>
                </a:solidFill>
              </a:rPr>
              <a:t>KÖHLER, Marcus O., RÄDEL, Gaby, DESSENS, Olivier, SHINE, Keith P., ROGERS, Helen L., WILD, Oliver, PYLE, John A., 2008. Impact of Perturbations to Nitrogen Oxide Emissions From Global Aviation. In: Journal of Geophysical Research, 113. Available from: https://doi.org/10.1029/2007JD009140</a:t>
            </a:r>
          </a:p>
          <a:p>
            <a:pPr algn="just"/>
            <a:endParaRPr lang="en-US" sz="1000" noProof="1" smtClean="0">
              <a:solidFill>
                <a:schemeClr val="tx1"/>
              </a:solidFill>
            </a:endParaRPr>
          </a:p>
          <a:p>
            <a:pPr algn="just"/>
            <a:r>
              <a:rPr lang="en-US" sz="1000" noProof="1" smtClean="0">
                <a:solidFill>
                  <a:schemeClr val="tx1"/>
                </a:solidFill>
              </a:rPr>
              <a:t>RÄDEL, Gaby, SHINE, Keith P., 2008. Radiative Forcing by Persistent Contrails and Its Dependence on Cruise Altitudes. In: Journal of Geophysical Research, 113. Available from: https://doi.org/10.1029/2007JD009117</a:t>
            </a:r>
            <a:endParaRPr lang="en-US" sz="1000" dirty="0" smtClean="0">
              <a:solidFill>
                <a:schemeClr val="tx1"/>
              </a:solidFill>
            </a:endParaRPr>
          </a:p>
        </p:txBody>
      </p:sp>
    </p:spTree>
    <p:extLst>
      <p:ext uri="{BB962C8B-B14F-4D97-AF65-F5344CB8AC3E}">
        <p14:creationId xmlns:p14="http://schemas.microsoft.com/office/powerpoint/2010/main" val="33961704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cstate="print"/>
          <a:srcRect/>
          <a:stretch>
            <a:fillRect/>
          </a:stretch>
        </p:blipFill>
        <p:spPr bwMode="auto">
          <a:xfrm>
            <a:off x="564879" y="1461868"/>
            <a:ext cx="3032125" cy="3822919"/>
          </a:xfrm>
          <a:prstGeom prst="rect">
            <a:avLst/>
          </a:prstGeom>
          <a:noFill/>
          <a:ln w="9525">
            <a:solidFill>
              <a:schemeClr val="tx1"/>
            </a:solidFill>
            <a:miter lim="800000"/>
            <a:headEnd/>
            <a:tailEnd/>
          </a:ln>
        </p:spPr>
      </p:pic>
      <p:pic>
        <p:nvPicPr>
          <p:cNvPr id="263171" name="Picture 3"/>
          <p:cNvPicPr>
            <a:picLocks noChangeAspect="1" noChangeArrowheads="1"/>
          </p:cNvPicPr>
          <p:nvPr/>
        </p:nvPicPr>
        <p:blipFill>
          <a:blip r:embed="rId3" cstate="print"/>
          <a:srcRect/>
          <a:stretch>
            <a:fillRect/>
          </a:stretch>
        </p:blipFill>
        <p:spPr bwMode="auto">
          <a:xfrm>
            <a:off x="3839785" y="1466849"/>
            <a:ext cx="2942547" cy="3819525"/>
          </a:xfrm>
          <a:prstGeom prst="rect">
            <a:avLst/>
          </a:prstGeom>
          <a:noFill/>
          <a:ln w="9525">
            <a:solidFill>
              <a:schemeClr val="tx1"/>
            </a:solidFill>
            <a:miter lim="800000"/>
            <a:headEnd/>
            <a:tailEnd/>
          </a:ln>
        </p:spPr>
      </p:pic>
      <p:sp>
        <p:nvSpPr>
          <p:cNvPr id="9" name="Titel 1">
            <a:extLst>
              <a:ext uri="{FF2B5EF4-FFF2-40B4-BE49-F238E27FC236}">
                <a16:creationId xmlns:a16="http://schemas.microsoft.com/office/drawing/2014/main" id="{630AEA5A-D04F-421A-9C2A-5AF0E584F6EC}"/>
              </a:ext>
            </a:extLst>
          </p:cNvPr>
          <p:cNvSpPr txBox="1">
            <a:spLocks/>
          </p:cNvSpPr>
          <p:nvPr/>
        </p:nvSpPr>
        <p:spPr>
          <a:xfrm>
            <a:off x="469629" y="911672"/>
            <a:ext cx="8417196"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kern="0" noProof="1" smtClean="0">
                <a:solidFill>
                  <a:srgbClr val="FF0000"/>
                </a:solidFill>
              </a:rPr>
              <a:t>Aviation-Induced Cloudiness: Contrail Cirrus &amp; Persistent Contrails</a:t>
            </a:r>
          </a:p>
        </p:txBody>
      </p:sp>
      <p:sp>
        <p:nvSpPr>
          <p:cNvPr id="10" name="Rechteck 9"/>
          <p:cNvSpPr/>
          <p:nvPr/>
        </p:nvSpPr>
        <p:spPr>
          <a:xfrm>
            <a:off x="542925" y="5339745"/>
            <a:ext cx="8210550" cy="954107"/>
          </a:xfrm>
          <a:prstGeom prst="rect">
            <a:avLst/>
          </a:prstGeom>
        </p:spPr>
        <p:txBody>
          <a:bodyPr wrap="square">
            <a:spAutoFit/>
          </a:bodyPr>
          <a:lstStyle/>
          <a:p>
            <a:r>
              <a:rPr lang="en-US" sz="1200" noProof="1" smtClean="0">
                <a:solidFill>
                  <a:schemeClr val="tx1"/>
                </a:solidFill>
              </a:rPr>
              <a:t>(b) Aviation forcing components, of which aviation-induced cloudiness (AIC) account for more than half.</a:t>
            </a:r>
          </a:p>
          <a:p>
            <a:r>
              <a:rPr lang="en-US" sz="1200" noProof="1" smtClean="0">
                <a:solidFill>
                  <a:schemeClr val="tx1"/>
                </a:solidFill>
              </a:rPr>
              <a:t>(c) Breakdown of AIC radiative forcing into contrail cirrus and persistent contrails.</a:t>
            </a:r>
          </a:p>
          <a:p>
            <a:endParaRPr lang="en-US" sz="1200" noProof="1" smtClean="0">
              <a:solidFill>
                <a:schemeClr val="tx1"/>
              </a:solidFill>
            </a:endParaRPr>
          </a:p>
          <a:p>
            <a:r>
              <a:rPr lang="en-US" sz="1000" noProof="1" smtClean="0">
                <a:solidFill>
                  <a:schemeClr val="tx1"/>
                </a:solidFill>
              </a:rPr>
              <a:t>KÄRCHER, Bernd, 2018. Formation and Radiative Forcing of Contrail Cirrus. In: </a:t>
            </a:r>
            <a:r>
              <a:rPr lang="en-US" sz="1000" i="1" noProof="1" smtClean="0">
                <a:solidFill>
                  <a:schemeClr val="tx1"/>
                </a:solidFill>
              </a:rPr>
              <a:t>Nature Communications</a:t>
            </a:r>
            <a:r>
              <a:rPr lang="en-US" sz="1000" noProof="1" smtClean="0">
                <a:solidFill>
                  <a:schemeClr val="tx1"/>
                </a:solidFill>
              </a:rPr>
              <a:t>, Vol. 9, Article Number: 1824. Available from: https://doi.org/10.1038/s41467-018-04068-0</a:t>
            </a:r>
            <a:endParaRPr lang="en-US" sz="1000" noProof="1">
              <a:solidFill>
                <a:schemeClr val="tx1"/>
              </a:solidFill>
            </a:endParaRPr>
          </a:p>
        </p:txBody>
      </p:sp>
      <p:sp>
        <p:nvSpPr>
          <p:cNvPr id="11" name="Textfeld 10"/>
          <p:cNvSpPr txBox="1"/>
          <p:nvPr/>
        </p:nvSpPr>
        <p:spPr>
          <a:xfrm>
            <a:off x="6990952" y="3244850"/>
            <a:ext cx="1736373" cy="276999"/>
          </a:xfrm>
          <a:prstGeom prst="rect">
            <a:avLst/>
          </a:prstGeom>
          <a:noFill/>
        </p:spPr>
        <p:txBody>
          <a:bodyPr wrap="none" rtlCol="0">
            <a:spAutoFit/>
          </a:bodyPr>
          <a:lstStyle/>
          <a:p>
            <a:r>
              <a:rPr lang="de-DE" sz="1200" b="1" dirty="0" smtClean="0">
                <a:solidFill>
                  <a:srgbClr val="0000FF"/>
                </a:solidFill>
              </a:rPr>
              <a:t>Cirrus/Contrails = 4.0</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23875" y="895350"/>
            <a:ext cx="3027175" cy="338554"/>
          </a:xfrm>
          <a:prstGeom prst="rect">
            <a:avLst/>
          </a:prstGeom>
          <a:noFill/>
        </p:spPr>
        <p:txBody>
          <a:bodyPr wrap="none" rtlCol="0">
            <a:spAutoFit/>
          </a:bodyPr>
          <a:lstStyle/>
          <a:p>
            <a:r>
              <a:rPr lang="de-DE" sz="1600" b="1" dirty="0" smtClean="0">
                <a:solidFill>
                  <a:srgbClr val="FF0000"/>
                </a:solidFill>
              </a:rPr>
              <a:t>Life Cycle Assessment (LCA)</a:t>
            </a:r>
            <a:endParaRPr lang="de-DE" sz="1600" b="1" dirty="0" smtClean="0">
              <a:solidFill>
                <a:srgbClr val="0000FF"/>
              </a:solidFill>
            </a:endParaRPr>
          </a:p>
        </p:txBody>
      </p:sp>
      <p:sp>
        <p:nvSpPr>
          <p:cNvPr id="17" name="Textfeld 16"/>
          <p:cNvSpPr txBox="1"/>
          <p:nvPr/>
        </p:nvSpPr>
        <p:spPr>
          <a:xfrm>
            <a:off x="7124700" y="5800725"/>
            <a:ext cx="1794081" cy="246221"/>
          </a:xfrm>
          <a:prstGeom prst="rect">
            <a:avLst/>
          </a:prstGeom>
          <a:noFill/>
        </p:spPr>
        <p:txBody>
          <a:bodyPr wrap="none" rtlCol="0">
            <a:spAutoFit/>
          </a:bodyPr>
          <a:lstStyle/>
          <a:p>
            <a:r>
              <a:rPr lang="de-DE" sz="1000" dirty="0" smtClean="0">
                <a:solidFill>
                  <a:schemeClr val="tx1"/>
                </a:solidFill>
              </a:rPr>
              <a:t>Johanning 2014, 2016, 2017</a:t>
            </a:r>
            <a:endParaRPr lang="en-US" sz="1000" dirty="0">
              <a:solidFill>
                <a:schemeClr val="tx1"/>
              </a:solidFill>
            </a:endParaRPr>
          </a:p>
        </p:txBody>
      </p:sp>
      <p:sp>
        <p:nvSpPr>
          <p:cNvPr id="37" name="Rechteck 36"/>
          <p:cNvSpPr/>
          <p:nvPr/>
        </p:nvSpPr>
        <p:spPr>
          <a:xfrm>
            <a:off x="438150" y="6080552"/>
            <a:ext cx="8362950" cy="246221"/>
          </a:xfrm>
          <a:prstGeom prst="rect">
            <a:avLst/>
          </a:prstGeom>
        </p:spPr>
        <p:txBody>
          <a:bodyPr wrap="square">
            <a:spAutoFit/>
          </a:bodyPr>
          <a:lstStyle/>
          <a:p>
            <a:r>
              <a:rPr lang="en-US" sz="1000" dirty="0" smtClean="0">
                <a:solidFill>
                  <a:schemeClr val="tx1"/>
                </a:solidFill>
              </a:rPr>
              <a:t>ReCiPe Method: https://www.leidenuniv.nl/cml/ssp/publications/recipe_characterisation.pdf</a:t>
            </a:r>
          </a:p>
        </p:txBody>
      </p:sp>
      <p:grpSp>
        <p:nvGrpSpPr>
          <p:cNvPr id="40" name="Gruppieren 39"/>
          <p:cNvGrpSpPr/>
          <p:nvPr/>
        </p:nvGrpSpPr>
        <p:grpSpPr>
          <a:xfrm>
            <a:off x="654556" y="1244600"/>
            <a:ext cx="7458090" cy="4834467"/>
            <a:chOff x="654556" y="1244600"/>
            <a:chExt cx="7458090" cy="4834467"/>
          </a:xfrm>
        </p:grpSpPr>
        <p:sp>
          <p:nvSpPr>
            <p:cNvPr id="12" name="Rechteck 11"/>
            <p:cNvSpPr/>
            <p:nvPr/>
          </p:nvSpPr>
          <p:spPr bwMode="auto">
            <a:xfrm>
              <a:off x="7298267" y="3690408"/>
              <a:ext cx="778933" cy="254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8" name="Rechteck 17"/>
            <p:cNvSpPr/>
            <p:nvPr/>
          </p:nvSpPr>
          <p:spPr bwMode="auto">
            <a:xfrm>
              <a:off x="3164417" y="1575858"/>
              <a:ext cx="1626658" cy="254000"/>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20" name="Rechteck 19"/>
            <p:cNvSpPr/>
            <p:nvPr/>
          </p:nvSpPr>
          <p:spPr bwMode="auto">
            <a:xfrm>
              <a:off x="3173942" y="5709708"/>
              <a:ext cx="1626658" cy="254000"/>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3" name="Textfeld 12"/>
            <p:cNvSpPr txBox="1"/>
            <p:nvPr/>
          </p:nvSpPr>
          <p:spPr>
            <a:xfrm>
              <a:off x="5143500" y="1568450"/>
              <a:ext cx="2300630" cy="1169551"/>
            </a:xfrm>
            <a:prstGeom prst="rect">
              <a:avLst/>
            </a:prstGeom>
            <a:noFill/>
          </p:spPr>
          <p:txBody>
            <a:bodyPr wrap="none" rtlCol="0">
              <a:spAutoFit/>
            </a:bodyPr>
            <a:lstStyle/>
            <a:p>
              <a:r>
                <a:rPr lang="de-DE" sz="1400" b="1" dirty="0" smtClean="0">
                  <a:solidFill>
                    <a:schemeClr val="tx1"/>
                  </a:solidFill>
                </a:rPr>
                <a:t>From</a:t>
              </a:r>
            </a:p>
            <a:p>
              <a:r>
                <a:rPr lang="de-DE" sz="1400" b="1" dirty="0" smtClean="0">
                  <a:solidFill>
                    <a:srgbClr val="0000FF"/>
                  </a:solidFill>
                </a:rPr>
                <a:t>Inventory </a:t>
              </a:r>
              <a:r>
                <a:rPr lang="de-DE" sz="1400" b="1" dirty="0" smtClean="0">
                  <a:solidFill>
                    <a:schemeClr val="tx1"/>
                  </a:solidFill>
                </a:rPr>
                <a:t>via</a:t>
              </a:r>
            </a:p>
            <a:p>
              <a:r>
                <a:rPr lang="de-DE" sz="1400" b="1" dirty="0" smtClean="0">
                  <a:solidFill>
                    <a:srgbClr val="0000FF"/>
                  </a:solidFill>
                </a:rPr>
                <a:t>Midpoint Categories </a:t>
              </a:r>
              <a:r>
                <a:rPr lang="de-DE" sz="1400" b="1" dirty="0" smtClean="0">
                  <a:solidFill>
                    <a:schemeClr val="tx1"/>
                  </a:solidFill>
                </a:rPr>
                <a:t>and</a:t>
              </a:r>
            </a:p>
            <a:p>
              <a:r>
                <a:rPr lang="de-DE" sz="1400" b="1" dirty="0" smtClean="0">
                  <a:solidFill>
                    <a:srgbClr val="0000FF"/>
                  </a:solidFill>
                </a:rPr>
                <a:t>Endpoint Categories </a:t>
              </a:r>
              <a:r>
                <a:rPr lang="de-DE" sz="1400" b="1" dirty="0" smtClean="0">
                  <a:solidFill>
                    <a:schemeClr val="tx1"/>
                  </a:solidFill>
                </a:rPr>
                <a:t>to a</a:t>
              </a:r>
            </a:p>
            <a:p>
              <a:r>
                <a:rPr lang="de-DE" sz="1400" b="1" dirty="0" smtClean="0">
                  <a:solidFill>
                    <a:srgbClr val="FF0000"/>
                  </a:solidFill>
                </a:rPr>
                <a:t>Singel Score</a:t>
              </a:r>
            </a:p>
          </p:txBody>
        </p:sp>
        <p:sp>
          <p:nvSpPr>
            <p:cNvPr id="16" name="Textfeld 15"/>
            <p:cNvSpPr txBox="1"/>
            <p:nvPr/>
          </p:nvSpPr>
          <p:spPr>
            <a:xfrm>
              <a:off x="5324811" y="4483100"/>
              <a:ext cx="1611339" cy="461665"/>
            </a:xfrm>
            <a:prstGeom prst="rect">
              <a:avLst/>
            </a:prstGeom>
            <a:noFill/>
          </p:spPr>
          <p:txBody>
            <a:bodyPr wrap="none" rtlCol="0">
              <a:spAutoFit/>
            </a:bodyPr>
            <a:lstStyle/>
            <a:p>
              <a:pPr algn="ctr"/>
              <a:r>
                <a:rPr lang="de-DE" sz="1400" b="1" dirty="0" smtClean="0">
                  <a:solidFill>
                    <a:schemeClr val="tx1"/>
                  </a:solidFill>
                </a:rPr>
                <a:t>ReCiPe</a:t>
              </a:r>
            </a:p>
            <a:p>
              <a:pPr algn="ctr"/>
              <a:r>
                <a:rPr lang="de-DE" sz="1000" dirty="0" smtClean="0">
                  <a:solidFill>
                    <a:schemeClr val="tx1"/>
                  </a:solidFill>
                </a:rPr>
                <a:t>http://www.lcia-recipe.net</a:t>
              </a:r>
            </a:p>
          </p:txBody>
        </p:sp>
        <p:sp>
          <p:nvSpPr>
            <p:cNvPr id="14" name="Textfeld 13"/>
            <p:cNvSpPr txBox="1"/>
            <p:nvPr/>
          </p:nvSpPr>
          <p:spPr>
            <a:xfrm>
              <a:off x="654556" y="2044700"/>
              <a:ext cx="1516762" cy="461665"/>
            </a:xfrm>
            <a:prstGeom prst="rect">
              <a:avLst/>
            </a:prstGeom>
            <a:noFill/>
          </p:spPr>
          <p:txBody>
            <a:bodyPr wrap="none" rtlCol="0">
              <a:spAutoFit/>
            </a:bodyPr>
            <a:lstStyle/>
            <a:p>
              <a:pPr algn="ctr"/>
              <a:r>
                <a:rPr lang="de-DE" sz="1400" b="1" dirty="0" smtClean="0">
                  <a:solidFill>
                    <a:schemeClr val="tx1"/>
                  </a:solidFill>
                </a:rPr>
                <a:t>OpenLCA</a:t>
              </a:r>
            </a:p>
            <a:p>
              <a:pPr algn="ctr"/>
              <a:r>
                <a:rPr lang="de-DE" sz="1000" dirty="0" smtClean="0">
                  <a:solidFill>
                    <a:schemeClr val="tx1"/>
                  </a:solidFill>
                </a:rPr>
                <a:t>http://www.openlca.org</a:t>
              </a:r>
            </a:p>
          </p:txBody>
        </p:sp>
        <p:cxnSp>
          <p:nvCxnSpPr>
            <p:cNvPr id="19" name="Gerade Verbindung mit Pfeil 18"/>
            <p:cNvCxnSpPr/>
            <p:nvPr/>
          </p:nvCxnSpPr>
          <p:spPr bwMode="auto">
            <a:xfrm>
              <a:off x="1428750" y="3857625"/>
              <a:ext cx="495300" cy="0"/>
            </a:xfrm>
            <a:prstGeom prst="straightConnector1">
              <a:avLst/>
            </a:prstGeom>
            <a:solidFill>
              <a:srgbClr val="00B8FF"/>
            </a:solidFill>
            <a:ln w="57150" cap="flat" cmpd="sng" algn="ctr">
              <a:solidFill>
                <a:schemeClr val="tx1"/>
              </a:solidFill>
              <a:prstDash val="solid"/>
              <a:round/>
              <a:headEnd type="none" w="med" len="med"/>
              <a:tailEnd type="triangle" w="med" len="med"/>
            </a:ln>
            <a:effectLst/>
          </p:spPr>
        </p:cxnSp>
        <p:cxnSp>
          <p:nvCxnSpPr>
            <p:cNvPr id="21" name="Gerade Verbindung 20"/>
            <p:cNvCxnSpPr/>
            <p:nvPr/>
          </p:nvCxnSpPr>
          <p:spPr bwMode="auto">
            <a:xfrm flipV="1">
              <a:off x="1409700" y="2571750"/>
              <a:ext cx="0" cy="1314450"/>
            </a:xfrm>
            <a:prstGeom prst="line">
              <a:avLst/>
            </a:prstGeom>
            <a:solidFill>
              <a:srgbClr val="00B8FF"/>
            </a:solidFill>
            <a:ln w="38100" cap="flat" cmpd="sng" algn="ctr">
              <a:solidFill>
                <a:schemeClr val="tx1"/>
              </a:solidFill>
              <a:prstDash val="solid"/>
              <a:round/>
              <a:headEnd type="none" w="med" len="med"/>
              <a:tailEnd type="none" w="med" len="med"/>
            </a:ln>
            <a:effectLst/>
          </p:spPr>
        </p:cxnSp>
        <p:grpSp>
          <p:nvGrpSpPr>
            <p:cNvPr id="35" name="Gruppieren 34"/>
            <p:cNvGrpSpPr/>
            <p:nvPr/>
          </p:nvGrpSpPr>
          <p:grpSpPr>
            <a:xfrm>
              <a:off x="1927225" y="1244600"/>
              <a:ext cx="6185421" cy="4834467"/>
              <a:chOff x="1927225" y="1473200"/>
              <a:chExt cx="6185421" cy="4834467"/>
            </a:xfrm>
          </p:grpSpPr>
          <p:pic>
            <p:nvPicPr>
              <p:cNvPr id="478216" name="Picture 8"/>
              <p:cNvPicPr>
                <a:picLocks noChangeAspect="1" noChangeArrowheads="1"/>
              </p:cNvPicPr>
              <p:nvPr/>
            </p:nvPicPr>
            <p:blipFill>
              <a:blip r:embed="rId2" cstate="print"/>
              <a:srcRect/>
              <a:stretch>
                <a:fillRect/>
              </a:stretch>
            </p:blipFill>
            <p:spPr bwMode="auto">
              <a:xfrm>
                <a:off x="1927225" y="1490525"/>
                <a:ext cx="6185421" cy="4817142"/>
              </a:xfrm>
              <a:prstGeom prst="rect">
                <a:avLst/>
              </a:prstGeom>
              <a:noFill/>
              <a:ln>
                <a:noFill/>
              </a:ln>
            </p:spPr>
          </p:pic>
          <p:sp>
            <p:nvSpPr>
              <p:cNvPr id="24" name="Textfeld 23"/>
              <p:cNvSpPr txBox="1"/>
              <p:nvPr/>
            </p:nvSpPr>
            <p:spPr>
              <a:xfrm>
                <a:off x="3155583" y="1473200"/>
                <a:ext cx="1640193" cy="276999"/>
              </a:xfrm>
              <a:prstGeom prst="rect">
                <a:avLst/>
              </a:prstGeom>
              <a:solidFill>
                <a:schemeClr val="bg1"/>
              </a:solidFill>
            </p:spPr>
            <p:txBody>
              <a:bodyPr wrap="none" rtlCol="0">
                <a:spAutoFit/>
              </a:bodyPr>
              <a:lstStyle/>
              <a:p>
                <a:r>
                  <a:rPr lang="de-DE" sz="1200" b="1" dirty="0" smtClean="0">
                    <a:solidFill>
                      <a:schemeClr val="tx1"/>
                    </a:solidFill>
                  </a:rPr>
                  <a:t>Midpoint categories</a:t>
                </a:r>
              </a:p>
            </p:txBody>
          </p:sp>
          <p:sp>
            <p:nvSpPr>
              <p:cNvPr id="25" name="Textfeld 24"/>
              <p:cNvSpPr txBox="1"/>
              <p:nvPr/>
            </p:nvSpPr>
            <p:spPr>
              <a:xfrm>
                <a:off x="5279658" y="3330575"/>
                <a:ext cx="1665841" cy="276999"/>
              </a:xfrm>
              <a:prstGeom prst="rect">
                <a:avLst/>
              </a:prstGeom>
              <a:solidFill>
                <a:schemeClr val="bg1"/>
              </a:solidFill>
            </p:spPr>
            <p:txBody>
              <a:bodyPr wrap="none" rtlCol="0">
                <a:spAutoFit/>
              </a:bodyPr>
              <a:lstStyle/>
              <a:p>
                <a:r>
                  <a:rPr lang="de-DE" sz="1200" b="1" dirty="0" smtClean="0">
                    <a:solidFill>
                      <a:schemeClr val="tx1"/>
                    </a:solidFill>
                  </a:rPr>
                  <a:t>Endpoint categories</a:t>
                </a:r>
              </a:p>
            </p:txBody>
          </p:sp>
        </p:grpSp>
        <p:sp>
          <p:nvSpPr>
            <p:cNvPr id="22" name="Textfeld 21"/>
            <p:cNvSpPr txBox="1"/>
            <p:nvPr/>
          </p:nvSpPr>
          <p:spPr>
            <a:xfrm>
              <a:off x="2181225" y="1543050"/>
              <a:ext cx="891591" cy="307777"/>
            </a:xfrm>
            <a:prstGeom prst="rect">
              <a:avLst/>
            </a:prstGeom>
            <a:noFill/>
          </p:spPr>
          <p:txBody>
            <a:bodyPr wrap="none" rtlCol="0">
              <a:spAutoFit/>
            </a:bodyPr>
            <a:lstStyle/>
            <a:p>
              <a:r>
                <a:rPr lang="de-DE" sz="1400" b="1" dirty="0" smtClean="0">
                  <a:solidFill>
                    <a:srgbClr val="FF0000"/>
                  </a:solidFill>
                </a:rPr>
                <a:t>Climate:</a:t>
              </a:r>
              <a:endParaRPr lang="de-DE" sz="1400" b="1" dirty="0" smtClean="0">
                <a:solidFill>
                  <a:srgbClr val="0000FF"/>
                </a:solidFill>
              </a:endParaRPr>
            </a:p>
          </p:txBody>
        </p:sp>
        <p:sp>
          <p:nvSpPr>
            <p:cNvPr id="26" name="Textfeld 25"/>
            <p:cNvSpPr txBox="1"/>
            <p:nvPr/>
          </p:nvSpPr>
          <p:spPr>
            <a:xfrm>
              <a:off x="2181225" y="5676900"/>
              <a:ext cx="851515" cy="307777"/>
            </a:xfrm>
            <a:prstGeom prst="rect">
              <a:avLst/>
            </a:prstGeom>
            <a:noFill/>
          </p:spPr>
          <p:txBody>
            <a:bodyPr wrap="none" rtlCol="0">
              <a:spAutoFit/>
            </a:bodyPr>
            <a:lstStyle/>
            <a:p>
              <a:r>
                <a:rPr lang="de-DE" sz="1400" b="1" dirty="0" smtClean="0">
                  <a:solidFill>
                    <a:srgbClr val="FF0000"/>
                  </a:solidFill>
                </a:rPr>
                <a:t>Energy:</a:t>
              </a:r>
              <a:endParaRPr lang="de-DE" sz="1400" b="1" dirty="0" smtClean="0">
                <a:solidFill>
                  <a:srgbClr val="0000FF"/>
                </a:solidFill>
              </a:endParaRPr>
            </a:p>
          </p:txBody>
        </p:sp>
        <p:cxnSp>
          <p:nvCxnSpPr>
            <p:cNvPr id="28" name="Gerade Verbindung mit Pfeil 27"/>
            <p:cNvCxnSpPr/>
            <p:nvPr/>
          </p:nvCxnSpPr>
          <p:spPr bwMode="auto">
            <a:xfrm>
              <a:off x="4972050" y="1752600"/>
              <a:ext cx="2533650" cy="1714500"/>
            </a:xfrm>
            <a:prstGeom prst="straightConnector1">
              <a:avLst/>
            </a:prstGeom>
            <a:solidFill>
              <a:srgbClr val="00B8FF"/>
            </a:solidFill>
            <a:ln w="9525" cap="flat" cmpd="sng" algn="ctr">
              <a:solidFill>
                <a:srgbClr val="FF0000"/>
              </a:solidFill>
              <a:prstDash val="solid"/>
              <a:round/>
              <a:headEnd type="none" w="med" len="med"/>
              <a:tailEnd type="arrow"/>
            </a:ln>
            <a:effectLst/>
          </p:spPr>
        </p:cxnSp>
        <p:grpSp>
          <p:nvGrpSpPr>
            <p:cNvPr id="33" name="Gruppieren 32"/>
            <p:cNvGrpSpPr/>
            <p:nvPr/>
          </p:nvGrpSpPr>
          <p:grpSpPr>
            <a:xfrm>
              <a:off x="1945908" y="2768600"/>
              <a:ext cx="877163" cy="646331"/>
              <a:chOff x="1945908" y="2997200"/>
              <a:chExt cx="877163" cy="646331"/>
            </a:xfrm>
          </p:grpSpPr>
          <p:sp>
            <p:nvSpPr>
              <p:cNvPr id="23" name="Textfeld 22"/>
              <p:cNvSpPr txBox="1"/>
              <p:nvPr/>
            </p:nvSpPr>
            <p:spPr>
              <a:xfrm>
                <a:off x="1945908" y="2997200"/>
                <a:ext cx="877163" cy="646331"/>
              </a:xfrm>
              <a:prstGeom prst="rect">
                <a:avLst/>
              </a:prstGeom>
              <a:solidFill>
                <a:schemeClr val="bg1"/>
              </a:solidFill>
            </p:spPr>
            <p:txBody>
              <a:bodyPr wrap="none" rtlCol="0">
                <a:spAutoFit/>
              </a:bodyPr>
              <a:lstStyle/>
              <a:p>
                <a:r>
                  <a:rPr lang="de-DE" sz="1200" b="1" dirty="0" smtClean="0">
                    <a:solidFill>
                      <a:schemeClr val="tx1"/>
                    </a:solidFill>
                  </a:rPr>
                  <a:t>Inventory</a:t>
                </a:r>
              </a:p>
              <a:p>
                <a:r>
                  <a:rPr lang="de-DE" sz="1200" b="1" dirty="0" smtClean="0">
                    <a:solidFill>
                      <a:schemeClr val="tx1"/>
                    </a:solidFill>
                  </a:rPr>
                  <a:t>analysis</a:t>
                </a:r>
              </a:p>
              <a:p>
                <a:r>
                  <a:rPr lang="de-DE" sz="1200" b="1" dirty="0" smtClean="0">
                    <a:solidFill>
                      <a:schemeClr val="tx1"/>
                    </a:solidFill>
                  </a:rPr>
                  <a:t>results</a:t>
                </a:r>
              </a:p>
            </p:txBody>
          </p:sp>
          <p:sp>
            <p:nvSpPr>
              <p:cNvPr id="32" name="Rechteck 31"/>
              <p:cNvSpPr/>
              <p:nvPr/>
            </p:nvSpPr>
            <p:spPr bwMode="auto">
              <a:xfrm>
                <a:off x="1992842" y="3038474"/>
                <a:ext cx="778933" cy="201083"/>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sp>
          <p:nvSpPr>
            <p:cNvPr id="38" name="Rechteck 37"/>
            <p:cNvSpPr/>
            <p:nvPr/>
          </p:nvSpPr>
          <p:spPr bwMode="auto">
            <a:xfrm>
              <a:off x="5343525" y="4724400"/>
              <a:ext cx="1552575" cy="219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cxnSp>
          <p:nvCxnSpPr>
            <p:cNvPr id="29" name="Gerade Verbindung mit Pfeil 28"/>
            <p:cNvCxnSpPr/>
            <p:nvPr/>
          </p:nvCxnSpPr>
          <p:spPr bwMode="auto">
            <a:xfrm flipV="1">
              <a:off x="4972050" y="4133850"/>
              <a:ext cx="2533650" cy="1714500"/>
            </a:xfrm>
            <a:prstGeom prst="straightConnector1">
              <a:avLst/>
            </a:prstGeom>
            <a:solidFill>
              <a:srgbClr val="00B8FF"/>
            </a:solidFill>
            <a:ln w="9525" cap="flat" cmpd="sng" algn="ctr">
              <a:solidFill>
                <a:srgbClr val="FF0000"/>
              </a:solidFill>
              <a:prstDash val="solid"/>
              <a:round/>
              <a:headEnd type="none" w="med" len="med"/>
              <a:tailEnd type="arrow"/>
            </a:ln>
            <a:effectLst/>
          </p:spPr>
        </p:cxn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78D4B57-82F6-466F-9F4F-A52E319A7A9A}"/>
              </a:ext>
            </a:extLst>
          </p:cNvPr>
          <p:cNvSpPr txBox="1">
            <a:spLocks/>
          </p:cNvSpPr>
          <p:nvPr/>
        </p:nvSpPr>
        <p:spPr>
          <a:xfrm>
            <a:off x="535781" y="8354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de-DE" kern="0" noProof="1" smtClean="0">
                <a:solidFill>
                  <a:srgbClr val="FF0000"/>
                </a:solidFill>
              </a:rPr>
              <a:t>Positive Effect for the Environment: Fly Lower! </a:t>
            </a:r>
            <a:endParaRPr lang="de-DE" kern="0" noProof="1">
              <a:solidFill>
                <a:srgbClr val="FF0000"/>
              </a:solidFill>
            </a:endParaRPr>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153E09E7-AA27-456E-86DF-F632580C1AF3}"/>
                  </a:ext>
                </a:extLst>
              </p:cNvPr>
              <p:cNvSpPr txBox="1"/>
              <p:nvPr/>
            </p:nvSpPr>
            <p:spPr>
              <a:xfrm>
                <a:off x="6315608" y="1857198"/>
                <a:ext cx="2368810" cy="3065968"/>
              </a:xfrm>
              <a:prstGeom prst="rect">
                <a:avLst/>
              </a:prstGeom>
              <a:noFill/>
            </p:spPr>
            <p:txBody>
              <a:bodyPr wrap="square" rtlCol="0">
                <a:spAutoFit/>
              </a:bodyPr>
              <a:lstStyle/>
              <a:p>
                <a:r>
                  <a:rPr lang="en-US" sz="1600" dirty="0">
                    <a:solidFill>
                      <a:schemeClr val="tx1"/>
                    </a:solidFill>
                  </a:rPr>
                  <a:t>“Neutral” mix of 50 – 50 resource depletion and engine emissions</a:t>
                </a:r>
              </a:p>
              <a:p>
                <a:endParaRPr lang="en-US" sz="1600" dirty="0">
                  <a:solidFill>
                    <a:schemeClr val="tx1"/>
                  </a:solidFill>
                </a:endParaRPr>
              </a:p>
              <a:p>
                <a:r>
                  <a:rPr lang="en-US" sz="1600" dirty="0">
                    <a:solidFill>
                      <a:schemeClr val="tx1"/>
                    </a:solidFill>
                  </a:rPr>
                  <a:t>Clear altitude boundary from </a:t>
                </a:r>
                <a14:m>
                  <m:oMath xmlns:m="http://schemas.openxmlformats.org/officeDocument/2006/math">
                    <m:sSub>
                      <m:sSubPr>
                        <m:ctrlPr>
                          <a:rPr lang="en-US" sz="1600" i="1" smtClean="0">
                            <a:solidFill>
                              <a:schemeClr val="tx1"/>
                            </a:solidFill>
                            <a:latin typeface="Cambria Math" panose="02040503050406030204" pitchFamily="18" charset="0"/>
                          </a:rPr>
                        </m:ctrlPr>
                      </m:sSubPr>
                      <m:e>
                        <m:r>
                          <a:rPr lang="nl-NL" sz="1600" b="0" i="1" smtClean="0">
                            <a:solidFill>
                              <a:schemeClr val="tx1"/>
                            </a:solidFill>
                            <a:latin typeface="Cambria Math" panose="02040503050406030204" pitchFamily="18" charset="0"/>
                          </a:rPr>
                          <m:t>𝑚</m:t>
                        </m:r>
                      </m:e>
                      <m:sub>
                        <m:r>
                          <a:rPr lang="nl-NL" sz="1600" b="0" i="1" smtClean="0">
                            <a:solidFill>
                              <a:schemeClr val="tx1"/>
                            </a:solidFill>
                            <a:latin typeface="Cambria Math" panose="02040503050406030204" pitchFamily="18" charset="0"/>
                          </a:rPr>
                          <m:t>𝐶𝑂</m:t>
                        </m:r>
                        <m:r>
                          <a:rPr lang="nl-NL" sz="1600" b="0" i="1" smtClean="0">
                            <a:solidFill>
                              <a:schemeClr val="tx1"/>
                            </a:solidFill>
                            <a:latin typeface="Cambria Math" panose="02040503050406030204" pitchFamily="18" charset="0"/>
                          </a:rPr>
                          <m:t>2,</m:t>
                        </m:r>
                        <m:r>
                          <a:rPr lang="nl-NL" sz="1600" b="0" i="1" smtClean="0">
                            <a:solidFill>
                              <a:schemeClr val="tx1"/>
                            </a:solidFill>
                            <a:latin typeface="Cambria Math" panose="02040503050406030204" pitchFamily="18" charset="0"/>
                          </a:rPr>
                          <m:t>𝑒𝑞</m:t>
                        </m:r>
                      </m:sub>
                    </m:sSub>
                  </m:oMath>
                </a14:m>
                <a:r>
                  <a:rPr lang="en-US" sz="1600" dirty="0">
                    <a:solidFill>
                      <a:schemeClr val="tx1"/>
                    </a:solidFill>
                  </a:rPr>
                  <a:t> visible</a:t>
                </a:r>
              </a:p>
              <a:p>
                <a:endParaRPr lang="en-US" sz="1600" dirty="0">
                  <a:solidFill>
                    <a:schemeClr val="tx1"/>
                  </a:solidFill>
                </a:endParaRPr>
              </a:p>
              <a:p>
                <a:r>
                  <a:rPr lang="en-US" sz="1600" dirty="0">
                    <a:solidFill>
                      <a:schemeClr val="tx1"/>
                    </a:solidFill>
                  </a:rPr>
                  <a:t>Fuel consumption shape visible</a:t>
                </a:r>
              </a:p>
              <a:p>
                <a:endParaRPr lang="en-US" sz="1600" dirty="0">
                  <a:solidFill>
                    <a:schemeClr val="tx1"/>
                  </a:solidFill>
                </a:endParaRPr>
              </a:p>
              <a:p>
                <a:endParaRPr lang="en-US" sz="1600" dirty="0">
                  <a:solidFill>
                    <a:schemeClr val="tx1"/>
                  </a:solidFill>
                </a:endParaRPr>
              </a:p>
              <a:p>
                <a:r>
                  <a:rPr lang="en-US" sz="1600" dirty="0">
                    <a:solidFill>
                      <a:schemeClr val="tx1"/>
                    </a:solidFill>
                  </a:rPr>
                  <a:t>Fly low and slow</a:t>
                </a:r>
              </a:p>
            </p:txBody>
          </p:sp>
        </mc:Choice>
        <mc:Fallback xmlns="">
          <p:sp>
            <p:nvSpPr>
              <p:cNvPr id="6" name="Tekstvak 5">
                <a:extLst>
                  <a:ext uri="{FF2B5EF4-FFF2-40B4-BE49-F238E27FC236}">
                    <a16:creationId xmlns:a14="http://schemas.microsoft.com/office/drawing/2010/main" xmlns="" xmlns:a16="http://schemas.microsoft.com/office/drawing/2014/main" id="{153E09E7-AA27-456E-86DF-F632580C1AF3}"/>
                  </a:ext>
                </a:extLst>
              </p:cNvPr>
              <p:cNvSpPr txBox="1">
                <a:spLocks noRot="1" noChangeAspect="1" noMove="1" noResize="1" noEditPoints="1" noAdjustHandles="1" noChangeArrowheads="1" noChangeShapeType="1" noTextEdit="1"/>
              </p:cNvSpPr>
              <p:nvPr/>
            </p:nvSpPr>
            <p:spPr>
              <a:xfrm>
                <a:off x="6315608" y="1857198"/>
                <a:ext cx="2368810" cy="3065968"/>
              </a:xfrm>
              <a:prstGeom prst="rect">
                <a:avLst/>
              </a:prstGeom>
              <a:blipFill>
                <a:blip r:embed="rId3" cstate="print"/>
                <a:stretch>
                  <a:fillRect l="-1285" t="-596" r="-1285" b="-1789"/>
                </a:stretch>
              </a:blipFill>
            </p:spPr>
            <p:txBody>
              <a:bodyPr/>
              <a:lstStyle/>
              <a:p>
                <a:r>
                  <a:rPr lang="en-US">
                    <a:noFill/>
                  </a:rPr>
                  <a:t> </a:t>
                </a:r>
              </a:p>
            </p:txBody>
          </p:sp>
        </mc:Fallback>
      </mc:AlternateContent>
      <p:sp>
        <p:nvSpPr>
          <p:cNvPr id="2" name="Tekstvak 1">
            <a:extLst>
              <a:ext uri="{FF2B5EF4-FFF2-40B4-BE49-F238E27FC236}">
                <a16:creationId xmlns:a16="http://schemas.microsoft.com/office/drawing/2014/main" id="{A8F2867A-1626-4026-917B-9DF05A919198}"/>
              </a:ext>
            </a:extLst>
          </p:cNvPr>
          <p:cNvSpPr txBox="1"/>
          <p:nvPr/>
        </p:nvSpPr>
        <p:spPr>
          <a:xfrm>
            <a:off x="459581" y="5378674"/>
            <a:ext cx="5760084" cy="307777"/>
          </a:xfrm>
          <a:prstGeom prst="rect">
            <a:avLst/>
          </a:prstGeom>
          <a:noFill/>
        </p:spPr>
        <p:txBody>
          <a:bodyPr wrap="square" rtlCol="0">
            <a:spAutoFit/>
          </a:bodyPr>
          <a:lstStyle/>
          <a:p>
            <a:r>
              <a:rPr lang="en-US" sz="1400" dirty="0">
                <a:solidFill>
                  <a:schemeClr val="tx1"/>
                </a:solidFill>
              </a:rPr>
              <a:t>Units: normalized value between 0 and 1</a:t>
            </a:r>
          </a:p>
        </p:txBody>
      </p:sp>
      <p:pic>
        <p:nvPicPr>
          <p:cNvPr id="7" name="Picture 49">
            <a:extLst>
              <a:ext uri="{FF2B5EF4-FFF2-40B4-BE49-F238E27FC236}">
                <a16:creationId xmlns:a16="http://schemas.microsoft.com/office/drawing/2014/main" id="{EE7E4971-0D9F-4F30-8F42-07BEFF191F1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581" y="1760079"/>
            <a:ext cx="5760085" cy="3406775"/>
          </a:xfrm>
          <a:prstGeom prst="rect">
            <a:avLst/>
          </a:prstGeom>
          <a:noFill/>
          <a:ln>
            <a:noFill/>
          </a:ln>
        </p:spPr>
      </p:pic>
      <p:cxnSp>
        <p:nvCxnSpPr>
          <p:cNvPr id="9" name="Gerade Verbindung mit Pfeil 8"/>
          <p:cNvCxnSpPr/>
          <p:nvPr/>
        </p:nvCxnSpPr>
        <p:spPr bwMode="auto">
          <a:xfrm>
            <a:off x="295275" y="2066925"/>
            <a:ext cx="0" cy="3124200"/>
          </a:xfrm>
          <a:prstGeom prst="straightConnector1">
            <a:avLst/>
          </a:prstGeom>
          <a:solidFill>
            <a:srgbClr val="00B8FF"/>
          </a:solidFill>
          <a:ln w="57150" cap="flat" cmpd="sng" algn="ctr">
            <a:solidFill>
              <a:srgbClr val="FF0000"/>
            </a:solidFill>
            <a:prstDash val="solid"/>
            <a:round/>
            <a:headEnd type="none" w="med" len="med"/>
            <a:tailEnd type="arrow"/>
          </a:ln>
          <a:effectLst/>
        </p:spPr>
      </p:cxnSp>
      <p:cxnSp>
        <p:nvCxnSpPr>
          <p:cNvPr id="10" name="Gerade Verbindung mit Pfeil 9"/>
          <p:cNvCxnSpPr/>
          <p:nvPr/>
        </p:nvCxnSpPr>
        <p:spPr bwMode="auto">
          <a:xfrm>
            <a:off x="1266825" y="1647825"/>
            <a:ext cx="4914900" cy="0"/>
          </a:xfrm>
          <a:prstGeom prst="straightConnector1">
            <a:avLst/>
          </a:prstGeom>
          <a:solidFill>
            <a:srgbClr val="00B8FF"/>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9035784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26256" y="1373390"/>
            <a:ext cx="8274844" cy="4819781"/>
          </a:xfrm>
          <a:prstGeom prst="rect">
            <a:avLst/>
          </a:prstGeom>
        </p:spPr>
        <p:txBody>
          <a:bodyPr wrap="square">
            <a:spAutoFit/>
          </a:bodyPr>
          <a:lstStyle/>
          <a:p>
            <a:pPr algn="just">
              <a:lnSpc>
                <a:spcPct val="120000"/>
              </a:lnSpc>
            </a:pPr>
            <a:r>
              <a:rPr lang="en-US" sz="1600" dirty="0" smtClean="0">
                <a:solidFill>
                  <a:srgbClr val="0000FF"/>
                </a:solidFill>
              </a:rPr>
              <a:t>Changing</a:t>
            </a:r>
            <a:r>
              <a:rPr lang="en-US" sz="1600" dirty="0" smtClean="0">
                <a:solidFill>
                  <a:schemeClr val="tx1"/>
                </a:solidFill>
              </a:rPr>
              <a:t> the regular </a:t>
            </a:r>
            <a:r>
              <a:rPr lang="en-US" sz="1600" dirty="0" smtClean="0">
                <a:solidFill>
                  <a:srgbClr val="0000FF"/>
                </a:solidFill>
              </a:rPr>
              <a:t>cruise altitude </a:t>
            </a:r>
            <a:r>
              <a:rPr lang="en-US" sz="1600" dirty="0" smtClean="0">
                <a:solidFill>
                  <a:schemeClr val="tx1"/>
                </a:solidFill>
              </a:rPr>
              <a:t>of an Airbus A320-200 of about </a:t>
            </a:r>
            <a:r>
              <a:rPr lang="en-US" sz="1600" dirty="0" smtClean="0">
                <a:solidFill>
                  <a:srgbClr val="0000FF"/>
                </a:solidFill>
              </a:rPr>
              <a:t>11500 m to</a:t>
            </a:r>
            <a:r>
              <a:rPr lang="en-US" sz="1600" dirty="0" smtClean="0">
                <a:solidFill>
                  <a:schemeClr val="tx1"/>
                </a:solidFill>
              </a:rPr>
              <a:t> an altitude of </a:t>
            </a:r>
            <a:r>
              <a:rPr lang="en-US" sz="1600" dirty="0" smtClean="0">
                <a:solidFill>
                  <a:srgbClr val="0000FF"/>
                </a:solidFill>
              </a:rPr>
              <a:t>6500 m</a:t>
            </a:r>
            <a:r>
              <a:rPr lang="en-US" sz="1600" dirty="0" smtClean="0">
                <a:solidFill>
                  <a:schemeClr val="tx1"/>
                </a:solidFill>
              </a:rPr>
              <a:t> at a </a:t>
            </a:r>
            <a:r>
              <a:rPr lang="en-US" sz="1600" dirty="0" smtClean="0">
                <a:solidFill>
                  <a:srgbClr val="FF9900"/>
                </a:solidFill>
              </a:rPr>
              <a:t>constant Mach 0.78</a:t>
            </a:r>
            <a:r>
              <a:rPr lang="en-US" sz="1600" dirty="0" smtClean="0">
                <a:solidFill>
                  <a:schemeClr val="tx1"/>
                </a:solidFill>
              </a:rPr>
              <a:t> would result in:</a:t>
            </a:r>
          </a:p>
          <a:p>
            <a:pPr marL="180975" indent="-180975" algn="just">
              <a:lnSpc>
                <a:spcPct val="120000"/>
              </a:lnSpc>
              <a:buFont typeface="Arial" pitchFamily="34" charset="0"/>
              <a:buChar char="●"/>
            </a:pPr>
            <a:r>
              <a:rPr lang="en-US" sz="1600" dirty="0" smtClean="0">
                <a:solidFill>
                  <a:schemeClr val="tx1"/>
                </a:solidFill>
              </a:rPr>
              <a:t>a </a:t>
            </a:r>
            <a:r>
              <a:rPr lang="en-US" sz="1600" dirty="0" smtClean="0">
                <a:solidFill>
                  <a:srgbClr val="008000"/>
                </a:solidFill>
              </a:rPr>
              <a:t>decrease of equivalent CO2 mass of 78 %</a:t>
            </a:r>
            <a:r>
              <a:rPr lang="en-US" sz="1600" dirty="0" smtClean="0">
                <a:solidFill>
                  <a:schemeClr val="tx1"/>
                </a:solidFill>
              </a:rPr>
              <a:t> and</a:t>
            </a:r>
          </a:p>
          <a:p>
            <a:pPr marL="180975" indent="-180975" algn="just">
              <a:lnSpc>
                <a:spcPct val="120000"/>
              </a:lnSpc>
              <a:buFont typeface="Arial" pitchFamily="34" charset="0"/>
              <a:buChar char="●"/>
            </a:pPr>
            <a:r>
              <a:rPr lang="en-US" sz="1600" dirty="0" smtClean="0">
                <a:solidFill>
                  <a:schemeClr val="tx1"/>
                </a:solidFill>
              </a:rPr>
              <a:t>an </a:t>
            </a:r>
            <a:r>
              <a:rPr lang="en-US" sz="1600" dirty="0" smtClean="0">
                <a:solidFill>
                  <a:srgbClr val="FF0000"/>
                </a:solidFill>
              </a:rPr>
              <a:t>increase of fuel consumption of 5.6 %</a:t>
            </a:r>
            <a:r>
              <a:rPr lang="en-US" sz="1600" dirty="0" smtClean="0">
                <a:solidFill>
                  <a:schemeClr val="tx1"/>
                </a:solidFill>
              </a:rPr>
              <a:t>. </a:t>
            </a:r>
          </a:p>
          <a:p>
            <a:pPr marL="180975" lvl="1" indent="0" algn="just">
              <a:lnSpc>
                <a:spcPct val="120000"/>
              </a:lnSpc>
            </a:pPr>
            <a:r>
              <a:rPr lang="en-US" sz="1600" dirty="0" smtClean="0">
                <a:solidFill>
                  <a:schemeClr val="tx1"/>
                </a:solidFill>
              </a:rPr>
              <a:t>The increase of fuel consumption is mostly influenced by</a:t>
            </a:r>
          </a:p>
          <a:p>
            <a:pPr marL="361950" lvl="1" indent="-180975" algn="just">
              <a:lnSpc>
                <a:spcPct val="120000"/>
              </a:lnSpc>
              <a:buFont typeface="Courier New" pitchFamily="49" charset="0"/>
              <a:buChar char="o"/>
            </a:pPr>
            <a:r>
              <a:rPr lang="en-US" sz="1600" dirty="0" smtClean="0">
                <a:solidFill>
                  <a:schemeClr val="tx1"/>
                </a:solidFill>
              </a:rPr>
              <a:t>an increase of TSFC of 6.0 % and</a:t>
            </a:r>
          </a:p>
          <a:p>
            <a:pPr marL="361950" lvl="1" indent="-180975" algn="just">
              <a:lnSpc>
                <a:spcPct val="120000"/>
              </a:lnSpc>
              <a:buFont typeface="Courier New" pitchFamily="49" charset="0"/>
              <a:buChar char="o"/>
            </a:pPr>
            <a:r>
              <a:rPr lang="en-US" sz="1600" dirty="0" smtClean="0">
                <a:solidFill>
                  <a:schemeClr val="tx1"/>
                </a:solidFill>
              </a:rPr>
              <a:t>a decrease of the aerodynamic efficiency of 5.4 %.</a:t>
            </a:r>
          </a:p>
          <a:p>
            <a:pPr algn="just">
              <a:lnSpc>
                <a:spcPct val="120000"/>
              </a:lnSpc>
            </a:pPr>
            <a:r>
              <a:rPr lang="de-DE" sz="800" dirty="0" smtClean="0">
                <a:solidFill>
                  <a:schemeClr val="tx1"/>
                </a:solidFill>
              </a:rPr>
              <a:t> </a:t>
            </a:r>
            <a:endParaRPr lang="en-US" sz="800" dirty="0" smtClean="0">
              <a:solidFill>
                <a:schemeClr val="tx1"/>
              </a:solidFill>
            </a:endParaRPr>
          </a:p>
          <a:p>
            <a:pPr algn="just">
              <a:lnSpc>
                <a:spcPct val="120000"/>
              </a:lnSpc>
            </a:pPr>
            <a:r>
              <a:rPr lang="en-US" sz="1600" dirty="0" smtClean="0">
                <a:solidFill>
                  <a:schemeClr val="tx1"/>
                </a:solidFill>
              </a:rPr>
              <a:t>Combining equivalent CO2 mass and resource depletion (fuel consumption) into the environmental impact would result in a </a:t>
            </a:r>
            <a:r>
              <a:rPr lang="en-US" sz="1600" dirty="0" smtClean="0">
                <a:solidFill>
                  <a:srgbClr val="008000"/>
                </a:solidFill>
              </a:rPr>
              <a:t>decrease of 70 % in environmental impact</a:t>
            </a:r>
            <a:r>
              <a:rPr lang="en-US" sz="1600" dirty="0" smtClean="0">
                <a:solidFill>
                  <a:schemeClr val="tx1"/>
                </a:solidFill>
              </a:rPr>
              <a:t>.</a:t>
            </a:r>
          </a:p>
          <a:p>
            <a:pPr algn="just">
              <a:lnSpc>
                <a:spcPct val="120000"/>
              </a:lnSpc>
            </a:pPr>
            <a:r>
              <a:rPr lang="de-DE" sz="800" dirty="0" smtClean="0">
                <a:solidFill>
                  <a:schemeClr val="tx1"/>
                </a:solidFill>
              </a:rPr>
              <a:t>  </a:t>
            </a:r>
            <a:endParaRPr lang="en-US" sz="800" dirty="0" smtClean="0">
              <a:solidFill>
                <a:schemeClr val="tx1"/>
              </a:solidFill>
            </a:endParaRPr>
          </a:p>
          <a:p>
            <a:pPr algn="just">
              <a:lnSpc>
                <a:spcPct val="120000"/>
              </a:lnSpc>
            </a:pPr>
            <a:r>
              <a:rPr lang="en-US" sz="1600" dirty="0" smtClean="0">
                <a:solidFill>
                  <a:schemeClr val="tx1"/>
                </a:solidFill>
              </a:rPr>
              <a:t>As the Mach number is kept constant, </a:t>
            </a:r>
            <a:r>
              <a:rPr lang="en-US" sz="1600" dirty="0" smtClean="0">
                <a:solidFill>
                  <a:srgbClr val="FF0000"/>
                </a:solidFill>
              </a:rPr>
              <a:t>DOC</a:t>
            </a:r>
            <a:r>
              <a:rPr lang="en-US" sz="1600" dirty="0" smtClean="0">
                <a:solidFill>
                  <a:schemeClr val="tx1"/>
                </a:solidFill>
              </a:rPr>
              <a:t> are only effected by fuel consumption and </a:t>
            </a:r>
            <a:r>
              <a:rPr lang="en-US" sz="1600" dirty="0" smtClean="0">
                <a:solidFill>
                  <a:srgbClr val="FF0000"/>
                </a:solidFill>
              </a:rPr>
              <a:t>increase by only 0.6%</a:t>
            </a:r>
            <a:r>
              <a:rPr lang="en-US" sz="1600" dirty="0" smtClean="0">
                <a:solidFill>
                  <a:schemeClr val="tx1"/>
                </a:solidFill>
              </a:rPr>
              <a:t>.</a:t>
            </a:r>
          </a:p>
          <a:p>
            <a:pPr algn="just">
              <a:lnSpc>
                <a:spcPct val="120000"/>
              </a:lnSpc>
            </a:pPr>
            <a:r>
              <a:rPr lang="de-DE" sz="800" dirty="0" smtClean="0">
                <a:solidFill>
                  <a:schemeClr val="tx1"/>
                </a:solidFill>
              </a:rPr>
              <a:t> </a:t>
            </a:r>
          </a:p>
          <a:p>
            <a:pPr algn="just">
              <a:lnSpc>
                <a:spcPct val="120000"/>
              </a:lnSpc>
            </a:pPr>
            <a:r>
              <a:rPr lang="de-DE" sz="1600" dirty="0" smtClean="0">
                <a:solidFill>
                  <a:schemeClr val="tx1"/>
                </a:solidFill>
              </a:rPr>
              <a:t>However, for the atmosphere this is an exchange of </a:t>
            </a:r>
            <a:r>
              <a:rPr lang="de-DE" sz="1600" dirty="0" smtClean="0">
                <a:solidFill>
                  <a:srgbClr val="008000"/>
                </a:solidFill>
              </a:rPr>
              <a:t>considerable less short term non-CO2 warming potential</a:t>
            </a:r>
            <a:r>
              <a:rPr lang="de-DE" sz="1600" dirty="0" smtClean="0">
                <a:solidFill>
                  <a:schemeClr val="tx1"/>
                </a:solidFill>
              </a:rPr>
              <a:t> </a:t>
            </a:r>
            <a:r>
              <a:rPr lang="de-DE" sz="1600" dirty="0" smtClean="0">
                <a:solidFill>
                  <a:srgbClr val="0000FF"/>
                </a:solidFill>
              </a:rPr>
              <a:t>versus</a:t>
            </a:r>
            <a:r>
              <a:rPr lang="de-DE" sz="1600" dirty="0" smtClean="0">
                <a:solidFill>
                  <a:schemeClr val="tx1"/>
                </a:solidFill>
              </a:rPr>
              <a:t> </a:t>
            </a:r>
            <a:r>
              <a:rPr lang="de-DE" sz="1600" dirty="0" smtClean="0">
                <a:solidFill>
                  <a:srgbClr val="FF0000"/>
                </a:solidFill>
              </a:rPr>
              <a:t>a little more CO2 long term warming potential</a:t>
            </a:r>
            <a:r>
              <a:rPr lang="de-DE" sz="1600" dirty="0" smtClean="0">
                <a:solidFill>
                  <a:schemeClr val="tx1"/>
                </a:solidFill>
              </a:rPr>
              <a:t>. This exchange can be questioned, because it is not good for future generations.</a:t>
            </a:r>
            <a:endParaRPr lang="en-US" sz="1600" dirty="0" smtClean="0">
              <a:solidFill>
                <a:schemeClr val="tx1"/>
              </a:solidFill>
            </a:endParaRPr>
          </a:p>
        </p:txBody>
      </p:sp>
      <p:sp>
        <p:nvSpPr>
          <p:cNvPr id="5" name="Titel 1">
            <a:extLst>
              <a:ext uri="{FF2B5EF4-FFF2-40B4-BE49-F238E27FC236}">
                <a16:creationId xmlns:a16="http://schemas.microsoft.com/office/drawing/2014/main" id="{478D4B57-82F6-466F-9F4F-A52E319A7A9A}"/>
              </a:ext>
            </a:extLst>
          </p:cNvPr>
          <p:cNvSpPr txBox="1">
            <a:spLocks/>
          </p:cNvSpPr>
          <p:nvPr/>
        </p:nvSpPr>
        <p:spPr>
          <a:xfrm>
            <a:off x="535781" y="8354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de-DE" kern="0" noProof="1" smtClean="0">
                <a:solidFill>
                  <a:srgbClr val="FF0000"/>
                </a:solidFill>
              </a:rPr>
              <a:t>Positive Effect for the Environment: Fly Lower! </a:t>
            </a:r>
            <a:endParaRPr lang="de-DE" kern="0" noProof="1">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1"/>
          <p:cNvSpPr txBox="1">
            <a:spLocks noChangeArrowheads="1"/>
          </p:cNvSpPr>
          <p:nvPr/>
        </p:nvSpPr>
        <p:spPr bwMode="auto">
          <a:xfrm>
            <a:off x="454025" y="1744665"/>
            <a:ext cx="4775199" cy="2021066"/>
          </a:xfrm>
          <a:prstGeom prst="rect">
            <a:avLst/>
          </a:prstGeom>
          <a:noFill/>
          <a:ln w="9525">
            <a:noFill/>
            <a:miter lim="800000"/>
            <a:headEnd/>
            <a:tailEnd/>
          </a:ln>
        </p:spPr>
        <p:txBody>
          <a:bodyPr wrap="square">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800" b="1" dirty="0" smtClean="0">
                <a:solidFill>
                  <a:schemeClr val="tx1"/>
                </a:solidFill>
              </a:rPr>
              <a:t>Each </a:t>
            </a:r>
            <a:r>
              <a:rPr lang="de-DE" sz="2800" b="1" dirty="0" smtClean="0">
                <a:solidFill>
                  <a:srgbClr val="008000"/>
                </a:solidFill>
              </a:rPr>
              <a:t>Aircraft</a:t>
            </a:r>
            <a:r>
              <a:rPr lang="de-DE" sz="2800" b="1" dirty="0" smtClean="0">
                <a:solidFill>
                  <a:schemeClr val="tx1"/>
                </a:solidFill>
              </a:rPr>
              <a:t> of an Airline</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800" b="1" dirty="0" smtClean="0">
                <a:solidFill>
                  <a:schemeClr val="tx1"/>
                </a:solidFill>
              </a:rPr>
              <a:t> </a:t>
            </a:r>
            <a:r>
              <a:rPr lang="de-DE" sz="2800" b="1" dirty="0" smtClean="0">
                <a:solidFill>
                  <a:srgbClr val="008000"/>
                </a:solidFill>
              </a:rPr>
              <a:t>gets</a:t>
            </a:r>
            <a:r>
              <a:rPr lang="de-DE" sz="2800" b="1" dirty="0" smtClean="0">
                <a:solidFill>
                  <a:schemeClr val="tx1"/>
                </a:solidFill>
              </a:rPr>
              <a:t> an </a:t>
            </a:r>
            <a:r>
              <a:rPr lang="de-DE" sz="2800" b="1" dirty="0" smtClean="0">
                <a:solidFill>
                  <a:srgbClr val="008000"/>
                </a:solidFill>
              </a:rPr>
              <a:t>Ecolabel</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sz="2800" b="1" dirty="0" smtClean="0">
              <a:solidFill>
                <a:srgbClr val="008000"/>
              </a:solidFill>
            </a:endParaRP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b="1" dirty="0" smtClean="0">
                <a:solidFill>
                  <a:schemeClr val="tx1"/>
                </a:solidFill>
              </a:rPr>
              <a:t>Comparison among  all Passenger Aircraft</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1400" b="1" dirty="0" smtClean="0">
                <a:solidFill>
                  <a:schemeClr val="tx1"/>
                </a:solidFill>
              </a:rPr>
              <a:t>(A to G)</a:t>
            </a:r>
            <a:endParaRPr lang="de-DE" sz="1400" b="1" dirty="0">
              <a:solidFill>
                <a:schemeClr val="tx1"/>
              </a:solidFill>
            </a:endParaRPr>
          </a:p>
        </p:txBody>
      </p:sp>
      <p:sp>
        <p:nvSpPr>
          <p:cNvPr id="4" name="Textfeld 3"/>
          <p:cNvSpPr txBox="1"/>
          <p:nvPr/>
        </p:nvSpPr>
        <p:spPr>
          <a:xfrm>
            <a:off x="504825" y="895350"/>
            <a:ext cx="4134850" cy="338554"/>
          </a:xfrm>
          <a:prstGeom prst="rect">
            <a:avLst/>
          </a:prstGeom>
          <a:noFill/>
        </p:spPr>
        <p:txBody>
          <a:bodyPr wrap="none" rtlCol="0">
            <a:spAutoFit/>
          </a:bodyPr>
          <a:lstStyle/>
          <a:p>
            <a:r>
              <a:rPr lang="de-DE" sz="1600" b="1" dirty="0" smtClean="0">
                <a:solidFill>
                  <a:srgbClr val="FF0000"/>
                </a:solidFill>
              </a:rPr>
              <a:t>From Life Cycle Assessment to Ecolabel</a:t>
            </a:r>
            <a:endParaRPr lang="de-DE" sz="1600" b="1" dirty="0" smtClean="0">
              <a:solidFill>
                <a:srgbClr val="0000FF"/>
              </a:solidFill>
            </a:endParaRPr>
          </a:p>
        </p:txBody>
      </p:sp>
      <p:sp>
        <p:nvSpPr>
          <p:cNvPr id="5" name="Textfeld 4"/>
          <p:cNvSpPr txBox="1"/>
          <p:nvPr/>
        </p:nvSpPr>
        <p:spPr>
          <a:xfrm>
            <a:off x="438150" y="5438775"/>
            <a:ext cx="4343400" cy="861774"/>
          </a:xfrm>
          <a:prstGeom prst="rect">
            <a:avLst/>
          </a:prstGeom>
          <a:noFill/>
        </p:spPr>
        <p:txBody>
          <a:bodyPr wrap="square" rtlCol="0">
            <a:spAutoFit/>
          </a:bodyPr>
          <a:lstStyle/>
          <a:p>
            <a:r>
              <a:rPr lang="de-DE" sz="1000" b="1" noProof="1" smtClean="0">
                <a:solidFill>
                  <a:srgbClr val="0000FF"/>
                </a:solidFill>
              </a:rPr>
              <a:t>http://ecolabel.ProfScholz.de</a:t>
            </a:r>
          </a:p>
          <a:p>
            <a:endParaRPr lang="en-US" sz="1000" noProof="1" smtClean="0">
              <a:solidFill>
                <a:schemeClr val="tx1"/>
              </a:solidFill>
            </a:endParaRPr>
          </a:p>
          <a:p>
            <a:r>
              <a:rPr lang="en-US" sz="1000" noProof="1" smtClean="0">
                <a:solidFill>
                  <a:schemeClr val="tx1"/>
                </a:solidFill>
              </a:rPr>
              <a:t>SCHOLZ, Dieter, 2017. </a:t>
            </a:r>
            <a:r>
              <a:rPr lang="en-US" sz="1000" i="1" noProof="1" smtClean="0">
                <a:solidFill>
                  <a:schemeClr val="tx1"/>
                </a:solidFill>
              </a:rPr>
              <a:t>An Ecolabel for Aircraft</a:t>
            </a:r>
            <a:r>
              <a:rPr lang="en-US" sz="1000" noProof="1" smtClean="0">
                <a:solidFill>
                  <a:schemeClr val="tx1"/>
                </a:solidFill>
              </a:rPr>
              <a:t>. German Aerospace Congress 2017 (DLRK 2017), Munich, Germany, 05.-07.09.2017. Available from: https://doi.org/10.5281/zenodo.4072826</a:t>
            </a:r>
          </a:p>
        </p:txBody>
      </p:sp>
      <p:sp>
        <p:nvSpPr>
          <p:cNvPr id="7" name="Textfeld 6"/>
          <p:cNvSpPr txBox="1"/>
          <p:nvPr/>
        </p:nvSpPr>
        <p:spPr>
          <a:xfrm>
            <a:off x="5876926" y="5629275"/>
            <a:ext cx="2990850" cy="400110"/>
          </a:xfrm>
          <a:prstGeom prst="rect">
            <a:avLst/>
          </a:prstGeom>
          <a:solidFill>
            <a:schemeClr val="bg1"/>
          </a:solidFill>
        </p:spPr>
        <p:txBody>
          <a:bodyPr wrap="square" rtlCol="0">
            <a:spAutoFit/>
          </a:bodyPr>
          <a:lstStyle/>
          <a:p>
            <a:pPr algn="just"/>
            <a:r>
              <a:rPr lang="de-DE" sz="1000" dirty="0" smtClean="0">
                <a:solidFill>
                  <a:schemeClr val="tx1"/>
                </a:solidFill>
              </a:rPr>
              <a:t>Fuel consumed is allocated according to used cabin floor area for each class.</a:t>
            </a:r>
            <a:endParaRPr lang="en-US" sz="1000" dirty="0">
              <a:solidFill>
                <a:schemeClr val="tx1"/>
              </a:solidFill>
            </a:endParaRPr>
          </a:p>
        </p:txBody>
      </p:sp>
      <p:pic>
        <p:nvPicPr>
          <p:cNvPr id="385025" name="Picture 1"/>
          <p:cNvPicPr>
            <a:picLocks noChangeAspect="1" noChangeArrowheads="1"/>
          </p:cNvPicPr>
          <p:nvPr/>
        </p:nvPicPr>
        <p:blipFill>
          <a:blip r:embed="rId2" cstate="print"/>
          <a:srcRect/>
          <a:stretch>
            <a:fillRect/>
          </a:stretch>
        </p:blipFill>
        <p:spPr bwMode="auto">
          <a:xfrm>
            <a:off x="5819775" y="933449"/>
            <a:ext cx="3132137" cy="46755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1"/>
          <p:cNvSpPr txBox="1">
            <a:spLocks noChangeArrowheads="1"/>
          </p:cNvSpPr>
          <p:nvPr/>
        </p:nvSpPr>
        <p:spPr bwMode="auto">
          <a:xfrm>
            <a:off x="263526" y="2563815"/>
            <a:ext cx="8616950" cy="1553054"/>
          </a:xfrm>
          <a:prstGeom prst="rect">
            <a:avLst/>
          </a:prstGeom>
          <a:noFill/>
          <a:ln w="9525">
            <a:noFill/>
            <a:miter lim="800000"/>
            <a:headEnd/>
            <a:tailEnd/>
          </a:ln>
        </p:spPr>
        <p:txBody>
          <a:bodyPr>
            <a:spAutoFit/>
          </a:bodyPr>
          <a:lstStyle/>
          <a:p>
            <a:pPr marL="358775" lvl="2" indent="-358775" algn="ctr">
              <a:lnSpc>
                <a:spcPct val="120000"/>
              </a:lnSpc>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New Energies, Propulsion,</a:t>
            </a:r>
          </a:p>
          <a:p>
            <a:pPr marL="358775" lvl="2" indent="-358775" algn="ctr">
              <a:lnSpc>
                <a:spcPct val="120000"/>
              </a:lnSpc>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and Aircraft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Hydrogen (LH2)</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BC92417A-68A2-4335-A9A2-C3594B9C7A1D}"/>
              </a:ext>
            </a:extLst>
          </p:cNvPr>
          <p:cNvSpPr>
            <a:spLocks noGrp="1"/>
          </p:cNvSpPr>
          <p:nvPr>
            <p:ph type="title"/>
          </p:nvPr>
        </p:nvSpPr>
        <p:spPr>
          <a:xfrm>
            <a:off x="539965" y="921308"/>
            <a:ext cx="8224837" cy="446087"/>
          </a:xfrm>
        </p:spPr>
        <p:txBody>
          <a:bodyPr/>
          <a:lstStyle/>
          <a:p>
            <a:pPr>
              <a:lnSpc>
                <a:spcPct val="120000"/>
              </a:lnSpc>
            </a:pPr>
            <a:r>
              <a:rPr lang="de-DE" dirty="0" smtClean="0">
                <a:solidFill>
                  <a:srgbClr val="FF0000"/>
                </a:solidFill>
              </a:rPr>
              <a:t>Airbus: "Zero-Emission" Hybrid – Hydrogen Passenger Aircraft</a:t>
            </a:r>
            <a:endParaRPr lang="de-DE" dirty="0">
              <a:solidFill>
                <a:srgbClr val="FF0000"/>
              </a:solidFill>
            </a:endParaRPr>
          </a:p>
        </p:txBody>
      </p:sp>
      <p:sp>
        <p:nvSpPr>
          <p:cNvPr id="13" name="Textfeld 12"/>
          <p:cNvSpPr txBox="1"/>
          <p:nvPr/>
        </p:nvSpPr>
        <p:spPr>
          <a:xfrm>
            <a:off x="568540" y="5105400"/>
            <a:ext cx="8333202" cy="535531"/>
          </a:xfrm>
          <a:prstGeom prst="rect">
            <a:avLst/>
          </a:prstGeom>
          <a:noFill/>
        </p:spPr>
        <p:txBody>
          <a:bodyPr wrap="square" rtlCol="0">
            <a:spAutoFit/>
          </a:bodyPr>
          <a:lstStyle/>
          <a:p>
            <a:pPr marL="0" lvl="1" indent="0" algn="just">
              <a:lnSpc>
                <a:spcPct val="120000"/>
              </a:lnSpc>
            </a:pPr>
            <a:r>
              <a:rPr lang="en-US" sz="1200" b="1" dirty="0" smtClean="0">
                <a:solidFill>
                  <a:schemeClr val="tx1"/>
                </a:solidFill>
              </a:rPr>
              <a:t>"At  Airbus, we have the </a:t>
            </a:r>
            <a:r>
              <a:rPr lang="en-US" sz="1200" b="1" dirty="0" smtClean="0">
                <a:solidFill>
                  <a:srgbClr val="CC0099"/>
                </a:solidFill>
              </a:rPr>
              <a:t>ambition</a:t>
            </a:r>
            <a:r>
              <a:rPr lang="en-US" sz="1200" b="1" dirty="0" smtClean="0">
                <a:solidFill>
                  <a:schemeClr val="tx1"/>
                </a:solidFill>
              </a:rPr>
              <a:t> to develop the world’s </a:t>
            </a:r>
            <a:r>
              <a:rPr lang="en-US" sz="1200" b="1" dirty="0" smtClean="0">
                <a:solidFill>
                  <a:srgbClr val="FF0000"/>
                </a:solidFill>
              </a:rPr>
              <a:t>first</a:t>
            </a:r>
            <a:r>
              <a:rPr lang="en-US" sz="1200" b="1" dirty="0" smtClean="0">
                <a:solidFill>
                  <a:schemeClr val="tx1"/>
                </a:solidFill>
              </a:rPr>
              <a:t> </a:t>
            </a:r>
            <a:r>
              <a:rPr lang="en-US" sz="1200" b="1" dirty="0" smtClean="0">
                <a:solidFill>
                  <a:srgbClr val="00B050"/>
                </a:solidFill>
              </a:rPr>
              <a:t>zero-emission</a:t>
            </a:r>
            <a:r>
              <a:rPr lang="en-US" sz="1200" b="1" dirty="0" smtClean="0">
                <a:solidFill>
                  <a:schemeClr val="tx1"/>
                </a:solidFill>
              </a:rPr>
              <a:t> </a:t>
            </a:r>
            <a:r>
              <a:rPr lang="en-US" sz="1200" b="1" dirty="0" smtClean="0">
                <a:solidFill>
                  <a:srgbClr val="FF0000"/>
                </a:solidFill>
              </a:rPr>
              <a:t>commercial</a:t>
            </a:r>
            <a:r>
              <a:rPr lang="en-US" sz="1200" b="1" dirty="0" smtClean="0">
                <a:solidFill>
                  <a:schemeClr val="tx1"/>
                </a:solidFill>
              </a:rPr>
              <a:t> </a:t>
            </a:r>
            <a:r>
              <a:rPr lang="en-US" sz="1200" b="1" dirty="0" smtClean="0">
                <a:solidFill>
                  <a:srgbClr val="0000FF"/>
                </a:solidFill>
              </a:rPr>
              <a:t>aircraft</a:t>
            </a:r>
            <a:r>
              <a:rPr lang="en-US" sz="1200" b="1" dirty="0" smtClean="0">
                <a:solidFill>
                  <a:schemeClr val="tx1"/>
                </a:solidFill>
              </a:rPr>
              <a:t> by </a:t>
            </a:r>
            <a:r>
              <a:rPr lang="en-US" sz="1200" b="1" dirty="0" smtClean="0">
                <a:solidFill>
                  <a:srgbClr val="FF0000"/>
                </a:solidFill>
              </a:rPr>
              <a:t>2035</a:t>
            </a:r>
            <a:r>
              <a:rPr lang="en-US" sz="1200" b="1" dirty="0" smtClean="0">
                <a:solidFill>
                  <a:schemeClr val="tx1"/>
                </a:solidFill>
              </a:rPr>
              <a:t>."</a:t>
            </a:r>
          </a:p>
          <a:p>
            <a:pPr marL="0" lvl="1" indent="0" algn="just">
              <a:lnSpc>
                <a:spcPct val="120000"/>
              </a:lnSpc>
            </a:pPr>
            <a:r>
              <a:rPr lang="de-DE" sz="1200" dirty="0" smtClean="0">
                <a:solidFill>
                  <a:schemeClr val="tx1"/>
                </a:solidFill>
              </a:rPr>
              <a:t>Statement from 2020-09-21.</a:t>
            </a:r>
            <a:endParaRPr lang="en-US" sz="1200" dirty="0" smtClean="0">
              <a:solidFill>
                <a:schemeClr val="tx1"/>
              </a:solidFill>
            </a:endParaRPr>
          </a:p>
        </p:txBody>
      </p:sp>
      <p:pic>
        <p:nvPicPr>
          <p:cNvPr id="108546" name="Picture 2"/>
          <p:cNvPicPr>
            <a:picLocks noChangeAspect="1" noChangeArrowheads="1"/>
          </p:cNvPicPr>
          <p:nvPr/>
        </p:nvPicPr>
        <p:blipFill>
          <a:blip r:embed="rId2" cstate="print"/>
          <a:srcRect/>
          <a:stretch>
            <a:fillRect/>
          </a:stretch>
        </p:blipFill>
        <p:spPr bwMode="auto">
          <a:xfrm>
            <a:off x="628650" y="1514475"/>
            <a:ext cx="8233878" cy="3590925"/>
          </a:xfrm>
          <a:prstGeom prst="rect">
            <a:avLst/>
          </a:prstGeom>
          <a:noFill/>
          <a:ln w="9525">
            <a:noFill/>
            <a:miter lim="800000"/>
            <a:headEnd/>
            <a:tailEnd/>
          </a:ln>
        </p:spPr>
      </p:pic>
      <p:sp>
        <p:nvSpPr>
          <p:cNvPr id="6" name="Rechteck 5"/>
          <p:cNvSpPr/>
          <p:nvPr/>
        </p:nvSpPr>
        <p:spPr>
          <a:xfrm>
            <a:off x="568539" y="5696837"/>
            <a:ext cx="8203985" cy="535531"/>
          </a:xfrm>
          <a:prstGeom prst="rect">
            <a:avLst/>
          </a:prstGeom>
        </p:spPr>
        <p:txBody>
          <a:bodyPr wrap="square">
            <a:spAutoFit/>
          </a:bodyPr>
          <a:lstStyle/>
          <a:p>
            <a:pPr algn="just">
              <a:lnSpc>
                <a:spcPct val="120000"/>
              </a:lnSpc>
            </a:pPr>
            <a:r>
              <a:rPr lang="en-US" sz="1200" b="1" dirty="0" smtClean="0">
                <a:solidFill>
                  <a:schemeClr val="tx1"/>
                </a:solidFill>
              </a:rPr>
              <a:t>Beware! </a:t>
            </a:r>
            <a:r>
              <a:rPr lang="en-US" sz="1200" b="1" dirty="0" smtClean="0">
                <a:solidFill>
                  <a:srgbClr val="FF0000"/>
                </a:solidFill>
              </a:rPr>
              <a:t>"Zero-emission" is never possible</a:t>
            </a:r>
            <a:r>
              <a:rPr lang="en-US" sz="1200" b="1" dirty="0" smtClean="0">
                <a:solidFill>
                  <a:schemeClr val="tx1"/>
                </a:solidFill>
              </a:rPr>
              <a:t>; not for aircraft, not for animals/humans (CO2, CH4).</a:t>
            </a:r>
          </a:p>
          <a:p>
            <a:pPr algn="just">
              <a:lnSpc>
                <a:spcPct val="120000"/>
              </a:lnSpc>
            </a:pPr>
            <a:r>
              <a:rPr lang="de-DE" sz="1200" dirty="0" smtClean="0">
                <a:solidFill>
                  <a:schemeClr val="tx1"/>
                </a:solidFill>
              </a:rPr>
              <a:t>For details: SCHOLZ, Dieter, 2020. </a:t>
            </a:r>
            <a:r>
              <a:rPr lang="en-US" sz="1200" i="1" dirty="0" smtClean="0">
                <a:solidFill>
                  <a:srgbClr val="0000FF"/>
                </a:solidFill>
              </a:rPr>
              <a:t>Design of Hydrogen Passenger Aircraft – How much 'Zero-Emission' is Possible? </a:t>
            </a:r>
            <a:endParaRPr lang="en-US" sz="1200" b="1" dirty="0" smtClean="0">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5" name="Picture 1"/>
          <p:cNvPicPr>
            <a:picLocks noChangeAspect="1" noChangeArrowheads="1"/>
          </p:cNvPicPr>
          <p:nvPr/>
        </p:nvPicPr>
        <p:blipFill>
          <a:blip r:embed="rId2" cstate="print"/>
          <a:srcRect/>
          <a:stretch>
            <a:fillRect/>
          </a:stretch>
        </p:blipFill>
        <p:spPr bwMode="auto">
          <a:xfrm>
            <a:off x="628650" y="1596950"/>
            <a:ext cx="4432300" cy="4478413"/>
          </a:xfrm>
          <a:prstGeom prst="rect">
            <a:avLst/>
          </a:prstGeom>
          <a:noFill/>
          <a:ln w="9525">
            <a:noFill/>
            <a:miter lim="800000"/>
            <a:headEnd/>
            <a:tailEnd/>
          </a:ln>
        </p:spPr>
      </p:pic>
      <p:sp>
        <p:nvSpPr>
          <p:cNvPr id="4" name="Titel 1">
            <a:extLst>
              <a:ext uri="{FF2B5EF4-FFF2-40B4-BE49-F238E27FC236}">
                <a16:creationId xmlns:a16="http://schemas.microsoft.com/office/drawing/2014/main" id="{BC92417A-68A2-4335-A9A2-C3594B9C7A1D}"/>
              </a:ext>
            </a:extLst>
          </p:cNvPr>
          <p:cNvSpPr>
            <a:spLocks noGrp="1"/>
          </p:cNvSpPr>
          <p:nvPr>
            <p:ph type="title"/>
          </p:nvPr>
        </p:nvSpPr>
        <p:spPr>
          <a:xfrm>
            <a:off x="539965" y="921308"/>
            <a:ext cx="8224837" cy="446087"/>
          </a:xfrm>
        </p:spPr>
        <p:txBody>
          <a:bodyPr/>
          <a:lstStyle/>
          <a:p>
            <a:pPr>
              <a:lnSpc>
                <a:spcPct val="120000"/>
              </a:lnSpc>
            </a:pPr>
            <a:r>
              <a:rPr lang="de-DE" dirty="0" smtClean="0">
                <a:solidFill>
                  <a:srgbClr val="FF0000"/>
                </a:solidFill>
              </a:rPr>
              <a:t>How Many Passengers Go into this Airplane (Intended for 200 Pax)?</a:t>
            </a:r>
            <a:endParaRPr lang="de-DE" dirty="0">
              <a:solidFill>
                <a:srgbClr val="FF0000"/>
              </a:solidFill>
            </a:endParaRPr>
          </a:p>
        </p:txBody>
      </p:sp>
      <p:sp>
        <p:nvSpPr>
          <p:cNvPr id="5" name="Rechteck 4"/>
          <p:cNvSpPr/>
          <p:nvPr/>
        </p:nvSpPr>
        <p:spPr>
          <a:xfrm>
            <a:off x="5343525" y="1572512"/>
            <a:ext cx="3381376" cy="1643527"/>
          </a:xfrm>
          <a:prstGeom prst="rect">
            <a:avLst/>
          </a:prstGeom>
        </p:spPr>
        <p:txBody>
          <a:bodyPr wrap="square">
            <a:spAutoFit/>
          </a:bodyPr>
          <a:lstStyle/>
          <a:p>
            <a:pPr algn="just">
              <a:lnSpc>
                <a:spcPct val="120000"/>
              </a:lnSpc>
            </a:pPr>
            <a:r>
              <a:rPr lang="de-DE" sz="1200" b="1" dirty="0" smtClean="0">
                <a:solidFill>
                  <a:srgbClr val="0000FF"/>
                </a:solidFill>
              </a:rPr>
              <a:t>Answer:</a:t>
            </a:r>
          </a:p>
          <a:p>
            <a:pPr algn="just">
              <a:lnSpc>
                <a:spcPct val="120000"/>
              </a:lnSpc>
            </a:pPr>
            <a:endParaRPr lang="en-US" sz="1200" b="1" dirty="0" smtClean="0">
              <a:solidFill>
                <a:srgbClr val="0000FF"/>
              </a:solidFill>
            </a:endParaRPr>
          </a:p>
          <a:p>
            <a:pPr algn="just">
              <a:lnSpc>
                <a:spcPct val="120000"/>
              </a:lnSpc>
            </a:pPr>
            <a:r>
              <a:rPr lang="en-US" sz="1200" b="1" dirty="0" smtClean="0">
                <a:solidFill>
                  <a:schemeClr val="tx1"/>
                </a:solidFill>
              </a:rPr>
              <a:t>If you assume its the largest type door (Type A): </a:t>
            </a:r>
            <a:r>
              <a:rPr lang="en-US" sz="1200" b="1" dirty="0" smtClean="0">
                <a:solidFill>
                  <a:srgbClr val="0000FF"/>
                </a:solidFill>
              </a:rPr>
              <a:t>max. 110 </a:t>
            </a:r>
            <a:r>
              <a:rPr lang="en-US" sz="1200" b="1" dirty="0" err="1" smtClean="0">
                <a:solidFill>
                  <a:srgbClr val="0000FF"/>
                </a:solidFill>
              </a:rPr>
              <a:t>Pax</a:t>
            </a:r>
            <a:r>
              <a:rPr lang="en-US" sz="1200" b="1" dirty="0" smtClean="0">
                <a:solidFill>
                  <a:srgbClr val="0000FF"/>
                </a:solidFill>
              </a:rPr>
              <a:t> </a:t>
            </a:r>
            <a:r>
              <a:rPr lang="en-US" sz="1200" b="1" dirty="0" smtClean="0">
                <a:solidFill>
                  <a:schemeClr val="tx1"/>
                </a:solidFill>
              </a:rPr>
              <a:t>are allowed.</a:t>
            </a:r>
          </a:p>
          <a:p>
            <a:pPr algn="just">
              <a:lnSpc>
                <a:spcPct val="120000"/>
              </a:lnSpc>
            </a:pPr>
            <a:endParaRPr lang="en-US" sz="1200" b="1" dirty="0" smtClean="0">
              <a:solidFill>
                <a:schemeClr val="tx1"/>
              </a:solidFill>
            </a:endParaRPr>
          </a:p>
          <a:p>
            <a:pPr algn="just">
              <a:lnSpc>
                <a:spcPct val="120000"/>
              </a:lnSpc>
            </a:pPr>
            <a:r>
              <a:rPr lang="en-US" sz="1200" b="1" dirty="0" smtClean="0">
                <a:solidFill>
                  <a:schemeClr val="tx1"/>
                </a:solidFill>
              </a:rPr>
              <a:t>If you look at the proportions of the aircraft: </a:t>
            </a:r>
            <a:r>
              <a:rPr lang="en-US" sz="1200" b="1" dirty="0" smtClean="0">
                <a:solidFill>
                  <a:srgbClr val="0000FF"/>
                </a:solidFill>
              </a:rPr>
              <a:t>≈ 20 </a:t>
            </a:r>
            <a:r>
              <a:rPr lang="en-US" sz="1200" b="1" dirty="0" err="1" smtClean="0">
                <a:solidFill>
                  <a:srgbClr val="0000FF"/>
                </a:solidFill>
              </a:rPr>
              <a:t>Pax</a:t>
            </a:r>
            <a:r>
              <a:rPr lang="en-US" sz="1200" b="1" dirty="0" smtClean="0">
                <a:solidFill>
                  <a:srgbClr val="0000FF"/>
                </a:solidFill>
              </a:rPr>
              <a:t> !?</a:t>
            </a:r>
          </a:p>
        </p:txBody>
      </p:sp>
      <p:cxnSp>
        <p:nvCxnSpPr>
          <p:cNvPr id="7" name="Gerade Verbindung mit Pfeil 6"/>
          <p:cNvCxnSpPr/>
          <p:nvPr/>
        </p:nvCxnSpPr>
        <p:spPr bwMode="auto">
          <a:xfrm flipH="1" flipV="1">
            <a:off x="3343275" y="5457825"/>
            <a:ext cx="133350" cy="762000"/>
          </a:xfrm>
          <a:prstGeom prst="straightConnector1">
            <a:avLst/>
          </a:prstGeom>
          <a:solidFill>
            <a:srgbClr val="00B8FF"/>
          </a:solidFill>
          <a:ln w="762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FF0000"/>
                </a:solidFill>
                <a:latin typeface="Arial" pitchFamily="34" charset="0"/>
                <a:ea typeface="+mj-ea"/>
                <a:cs typeface="Arial" pitchFamily="34" charset="0"/>
              </a:rPr>
              <a:t>"Green Deal" (2050) and "Fit for 55" (2030)</a:t>
            </a:r>
            <a:endParaRPr lang="de-DE" sz="2000" b="1" kern="0" dirty="0">
              <a:solidFill>
                <a:srgbClr val="FF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rPr>
              <a:t>Introduction</a:t>
            </a:r>
          </a:p>
        </p:txBody>
      </p:sp>
      <p:pic>
        <p:nvPicPr>
          <p:cNvPr id="275458" name="Picture 2"/>
          <p:cNvPicPr>
            <a:picLocks noChangeAspect="1" noChangeArrowheads="1"/>
          </p:cNvPicPr>
          <p:nvPr/>
        </p:nvPicPr>
        <p:blipFill>
          <a:blip r:embed="rId2" cstate="print"/>
          <a:srcRect/>
          <a:stretch>
            <a:fillRect/>
          </a:stretch>
        </p:blipFill>
        <p:spPr bwMode="auto">
          <a:xfrm>
            <a:off x="609600" y="1962150"/>
            <a:ext cx="5067300" cy="3771900"/>
          </a:xfrm>
          <a:prstGeom prst="rect">
            <a:avLst/>
          </a:prstGeom>
          <a:noFill/>
          <a:ln w="9525">
            <a:noFill/>
            <a:miter lim="800000"/>
            <a:headEnd/>
            <a:tailEnd/>
          </a:ln>
        </p:spPr>
      </p:pic>
      <p:sp>
        <p:nvSpPr>
          <p:cNvPr id="6" name="Rechteck 5"/>
          <p:cNvSpPr/>
          <p:nvPr/>
        </p:nvSpPr>
        <p:spPr>
          <a:xfrm>
            <a:off x="5781676" y="1993374"/>
            <a:ext cx="3048000" cy="3804118"/>
          </a:xfrm>
          <a:prstGeom prst="rect">
            <a:avLst/>
          </a:prstGeom>
        </p:spPr>
        <p:txBody>
          <a:bodyPr wrap="square">
            <a:spAutoFit/>
          </a:bodyPr>
          <a:lstStyle/>
          <a:p>
            <a:pPr algn="just">
              <a:lnSpc>
                <a:spcPct val="120000"/>
              </a:lnSpc>
            </a:pPr>
            <a:r>
              <a:rPr lang="en-US" sz="1400" noProof="1" smtClean="0">
                <a:solidFill>
                  <a:srgbClr val="000000"/>
                </a:solidFill>
                <a:latin typeface="Arial" pitchFamily="34" charset="0"/>
                <a:cs typeface="Arial" pitchFamily="34" charset="0"/>
              </a:rPr>
              <a:t>The </a:t>
            </a:r>
            <a:r>
              <a:rPr lang="en-US" sz="1400" noProof="1" smtClean="0">
                <a:solidFill>
                  <a:srgbClr val="FF0000"/>
                </a:solidFill>
                <a:latin typeface="Arial" pitchFamily="34" charset="0"/>
                <a:cs typeface="Arial" pitchFamily="34" charset="0"/>
              </a:rPr>
              <a:t>equivalent CO2 emissions </a:t>
            </a:r>
            <a:r>
              <a:rPr lang="en-US" sz="1400" noProof="1" smtClean="0">
                <a:solidFill>
                  <a:srgbClr val="000000"/>
                </a:solidFill>
                <a:latin typeface="Arial" pitchFamily="34" charset="0"/>
                <a:cs typeface="Arial" pitchFamily="34" charset="0"/>
              </a:rPr>
              <a:t>(in 1000 tonnes or kt) </a:t>
            </a:r>
            <a:r>
              <a:rPr lang="en-US" sz="1400" noProof="1" smtClean="0">
                <a:solidFill>
                  <a:srgbClr val="FF0000"/>
                </a:solidFill>
                <a:latin typeface="Arial" pitchFamily="34" charset="0"/>
                <a:cs typeface="Arial" pitchFamily="34" charset="0"/>
              </a:rPr>
              <a:t>of</a:t>
            </a:r>
            <a:r>
              <a:rPr lang="en-US" sz="1400" noProof="1" smtClean="0">
                <a:solidFill>
                  <a:srgbClr val="000000"/>
                </a:solidFill>
                <a:latin typeface="Arial" pitchFamily="34" charset="0"/>
                <a:cs typeface="Arial" pitchFamily="34" charset="0"/>
              </a:rPr>
              <a:t> international </a:t>
            </a:r>
            <a:r>
              <a:rPr lang="en-US" sz="1400" noProof="1" smtClean="0">
                <a:solidFill>
                  <a:srgbClr val="FF0000"/>
                </a:solidFill>
                <a:latin typeface="Arial" pitchFamily="34" charset="0"/>
                <a:cs typeface="Arial" pitchFamily="34" charset="0"/>
              </a:rPr>
              <a:t>aviation</a:t>
            </a:r>
            <a:r>
              <a:rPr lang="en-US" sz="1400" noProof="1" smtClean="0">
                <a:solidFill>
                  <a:srgbClr val="000000"/>
                </a:solidFill>
                <a:latin typeface="Arial" pitchFamily="34" charset="0"/>
                <a:cs typeface="Arial" pitchFamily="34" charset="0"/>
              </a:rPr>
              <a:t> in the EU are </a:t>
            </a:r>
            <a:r>
              <a:rPr lang="en-US" sz="1400" noProof="1" smtClean="0">
                <a:solidFill>
                  <a:srgbClr val="FF0000"/>
                </a:solidFill>
                <a:latin typeface="Arial" pitchFamily="34" charset="0"/>
                <a:cs typeface="Arial" pitchFamily="34" charset="0"/>
              </a:rPr>
              <a:t>rising continuously</a:t>
            </a:r>
            <a:r>
              <a:rPr lang="en-US" sz="1400" noProof="1" smtClean="0">
                <a:solidFill>
                  <a:srgbClr val="000000"/>
                </a:solidFill>
                <a:latin typeface="Arial" pitchFamily="34" charset="0"/>
                <a:cs typeface="Arial" pitchFamily="34" charset="0"/>
              </a:rPr>
              <a:t> (red line). According to the "Green Deal" of the EU, they have to go to 45% of the 1990 value (by 2030) (green line). Diagram created with data from. EEA 2019 (</a:t>
            </a:r>
            <a:r>
              <a:rPr lang="en-US" sz="1400" noProof="1" smtClean="0">
                <a:solidFill>
                  <a:schemeClr val="tx1"/>
                </a:solidFill>
                <a:latin typeface="Arial" pitchFamily="34" charset="0"/>
                <a:cs typeface="Arial" pitchFamily="34" charset="0"/>
              </a:rPr>
              <a:t>https://perma.cc/2EZ6-DQBN</a:t>
            </a:r>
            <a:r>
              <a:rPr lang="en-US" sz="1400" noProof="1" smtClean="0">
                <a:solidFill>
                  <a:srgbClr val="0000FF"/>
                </a:solidFill>
                <a:latin typeface="Arial" pitchFamily="34" charset="0"/>
                <a:cs typeface="Arial" pitchFamily="34" charset="0"/>
              </a:rPr>
              <a:t>)</a:t>
            </a:r>
          </a:p>
          <a:p>
            <a:pPr algn="just">
              <a:lnSpc>
                <a:spcPct val="120000"/>
              </a:lnSpc>
            </a:pPr>
            <a:endParaRPr lang="de-DE" sz="1400" noProof="1" smtClean="0">
              <a:solidFill>
                <a:srgbClr val="0000FF"/>
              </a:solidFill>
            </a:endParaRPr>
          </a:p>
          <a:p>
            <a:pPr algn="just">
              <a:lnSpc>
                <a:spcPct val="120000"/>
              </a:lnSpc>
            </a:pPr>
            <a:r>
              <a:rPr lang="de-DE" sz="1400" noProof="1" smtClean="0">
                <a:solidFill>
                  <a:srgbClr val="008000"/>
                </a:solidFill>
                <a:latin typeface="Arial" pitchFamily="34" charset="0"/>
                <a:cs typeface="Arial" pitchFamily="34" charset="0"/>
              </a:rPr>
              <a:t>80% of humans on earth never flew and will probably never fly.</a:t>
            </a:r>
          </a:p>
          <a:p>
            <a:pPr algn="just">
              <a:lnSpc>
                <a:spcPct val="120000"/>
              </a:lnSpc>
            </a:pPr>
            <a:r>
              <a:rPr lang="de-DE" sz="500" noProof="1" smtClean="0">
                <a:solidFill>
                  <a:srgbClr val="008000"/>
                </a:solidFill>
              </a:rPr>
              <a:t> </a:t>
            </a:r>
          </a:p>
          <a:p>
            <a:pPr algn="just">
              <a:lnSpc>
                <a:spcPct val="120000"/>
              </a:lnSpc>
            </a:pPr>
            <a:r>
              <a:rPr lang="de-DE" sz="1400" noProof="1" smtClean="0">
                <a:solidFill>
                  <a:srgbClr val="FF0000"/>
                </a:solidFill>
                <a:latin typeface="Arial" pitchFamily="34" charset="0"/>
                <a:cs typeface="Arial" pitchFamily="34" charset="0"/>
              </a:rPr>
              <a:t>Global warming from aviation is a "rich world's problem"!</a:t>
            </a:r>
            <a:r>
              <a:rPr lang="de-DE" sz="1400" noProof="1" smtClean="0">
                <a:solidFill>
                  <a:srgbClr val="008000"/>
                </a:solidFill>
                <a:latin typeface="Arial" pitchFamily="34" charset="0"/>
                <a:cs typeface="Arial" pitchFamily="34" charset="0"/>
              </a:rPr>
              <a:t> </a:t>
            </a:r>
            <a:endParaRPr lang="en-US" sz="1400" noProof="1">
              <a:solidFill>
                <a:srgbClr val="008000"/>
              </a:solidFill>
              <a:latin typeface="Arial" pitchFamily="34" charset="0"/>
              <a:cs typeface="Arial" pitchFamily="34" charset="0"/>
            </a:endParaRPr>
          </a:p>
        </p:txBody>
      </p:sp>
      <p:sp>
        <p:nvSpPr>
          <p:cNvPr id="7" name="Rechteck 6"/>
          <p:cNvSpPr/>
          <p:nvPr/>
        </p:nvSpPr>
        <p:spPr bwMode="auto">
          <a:xfrm>
            <a:off x="5800725" y="4514850"/>
            <a:ext cx="3095625" cy="132397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p:cNvPicPr>
            <a:picLocks noChangeAspect="1" noChangeArrowheads="1"/>
          </p:cNvPicPr>
          <p:nvPr/>
        </p:nvPicPr>
        <p:blipFill>
          <a:blip r:embed="rId2" cstate="print"/>
          <a:srcRect/>
          <a:stretch>
            <a:fillRect/>
          </a:stretch>
        </p:blipFill>
        <p:spPr bwMode="auto">
          <a:xfrm>
            <a:off x="2281237" y="1557338"/>
            <a:ext cx="4581526" cy="2817270"/>
          </a:xfrm>
          <a:prstGeom prst="rect">
            <a:avLst/>
          </a:prstGeom>
          <a:noFill/>
          <a:ln w="9525">
            <a:noFill/>
            <a:miter lim="800000"/>
            <a:headEnd/>
            <a:tailEnd/>
          </a:ln>
        </p:spPr>
      </p:pic>
      <p:sp>
        <p:nvSpPr>
          <p:cNvPr id="49766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976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9768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9768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uppieren 40"/>
          <p:cNvGrpSpPr/>
          <p:nvPr/>
        </p:nvGrpSpPr>
        <p:grpSpPr>
          <a:xfrm>
            <a:off x="3197034" y="4514850"/>
            <a:ext cx="2815680" cy="1597799"/>
            <a:chOff x="3006534" y="4514850"/>
            <a:chExt cx="2815680" cy="1597799"/>
          </a:xfrm>
        </p:grpSpPr>
        <p:sp>
          <p:nvSpPr>
            <p:cNvPr id="6" name="Textfeld 5"/>
            <p:cNvSpPr txBox="1"/>
            <p:nvPr/>
          </p:nvSpPr>
          <p:spPr>
            <a:xfrm>
              <a:off x="3006534" y="5114162"/>
              <a:ext cx="1866921" cy="430887"/>
            </a:xfrm>
            <a:prstGeom prst="rect">
              <a:avLst/>
            </a:prstGeom>
            <a:noFill/>
          </p:spPr>
          <p:txBody>
            <a:bodyPr wrap="none" rtlCol="0">
              <a:spAutoFit/>
            </a:bodyPr>
            <a:lstStyle/>
            <a:p>
              <a:pPr algn="ctr"/>
              <a:r>
                <a:rPr lang="de-DE" sz="1200" b="1" dirty="0" smtClean="0">
                  <a:solidFill>
                    <a:schemeClr val="tx1"/>
                  </a:solidFill>
                </a:rPr>
                <a:t>EMEP/EEA  Guidebook</a:t>
              </a:r>
            </a:p>
            <a:p>
              <a:pPr algn="ctr"/>
              <a:r>
                <a:rPr lang="de-DE" sz="1000" dirty="0" smtClean="0">
                  <a:solidFill>
                    <a:schemeClr val="tx1"/>
                  </a:solidFill>
                </a:rPr>
                <a:t>https://www.eea.europa.eu</a:t>
              </a:r>
            </a:p>
          </p:txBody>
        </p:sp>
        <p:cxnSp>
          <p:nvCxnSpPr>
            <p:cNvPr id="7" name="Gerade Verbindung mit Pfeil 6"/>
            <p:cNvCxnSpPr/>
            <p:nvPr/>
          </p:nvCxnSpPr>
          <p:spPr bwMode="auto">
            <a:xfrm rot="16200000" flipV="1">
              <a:off x="3619814" y="4847345"/>
              <a:ext cx="640361" cy="0"/>
            </a:xfrm>
            <a:prstGeom prst="straightConnector1">
              <a:avLst/>
            </a:prstGeom>
            <a:solidFill>
              <a:srgbClr val="00B8FF"/>
            </a:solidFill>
            <a:ln w="57150" cap="flat" cmpd="sng" algn="ctr">
              <a:solidFill>
                <a:schemeClr val="tx1"/>
              </a:solidFill>
              <a:prstDash val="solid"/>
              <a:round/>
              <a:headEnd type="none" w="med" len="med"/>
              <a:tailEnd type="triangle" w="med" len="med"/>
            </a:ln>
            <a:effectLst/>
          </p:spPr>
        </p:cxnSp>
        <p:sp>
          <p:nvSpPr>
            <p:cNvPr id="8" name="Textfeld 7"/>
            <p:cNvSpPr txBox="1"/>
            <p:nvPr/>
          </p:nvSpPr>
          <p:spPr>
            <a:xfrm>
              <a:off x="3627173" y="5754524"/>
              <a:ext cx="2051941" cy="358125"/>
            </a:xfrm>
            <a:prstGeom prst="rect">
              <a:avLst/>
            </a:prstGeom>
            <a:noFill/>
          </p:spPr>
          <p:txBody>
            <a:bodyPr wrap="none" rtlCol="0">
              <a:spAutoFit/>
            </a:bodyPr>
            <a:lstStyle/>
            <a:p>
              <a:pPr algn="ctr"/>
              <a:r>
                <a:rPr lang="de-DE" sz="1200" b="1" dirty="0" smtClean="0">
                  <a:solidFill>
                    <a:schemeClr val="tx1"/>
                  </a:solidFill>
                </a:rPr>
                <a:t>Own Fuel Calculation</a:t>
              </a:r>
            </a:p>
          </p:txBody>
        </p:sp>
        <p:sp>
          <p:nvSpPr>
            <p:cNvPr id="25" name="Textfeld 24"/>
            <p:cNvSpPr txBox="1"/>
            <p:nvPr/>
          </p:nvSpPr>
          <p:spPr>
            <a:xfrm>
              <a:off x="3223061" y="4687255"/>
              <a:ext cx="634224" cy="358125"/>
            </a:xfrm>
            <a:prstGeom prst="rect">
              <a:avLst/>
            </a:prstGeom>
            <a:noFill/>
          </p:spPr>
          <p:txBody>
            <a:bodyPr wrap="none" rtlCol="0">
              <a:spAutoFit/>
            </a:bodyPr>
            <a:lstStyle/>
            <a:p>
              <a:r>
                <a:rPr lang="de-DE" sz="1200" b="1" i="1" dirty="0" smtClean="0">
                  <a:solidFill>
                    <a:schemeClr val="tx1"/>
                  </a:solidFill>
                </a:rPr>
                <a:t>EI</a:t>
              </a:r>
              <a:r>
                <a:rPr lang="de-DE" sz="1200" b="1" i="1" baseline="-25000" dirty="0" smtClean="0">
                  <a:solidFill>
                    <a:schemeClr val="tx1"/>
                  </a:solidFill>
                </a:rPr>
                <a:t>NOx</a:t>
              </a:r>
              <a:endParaRPr lang="en-US" sz="1200" b="1" i="1" baseline="-25000" dirty="0">
                <a:solidFill>
                  <a:schemeClr val="tx1"/>
                </a:solidFill>
              </a:endParaRPr>
            </a:p>
          </p:txBody>
        </p:sp>
        <p:cxnSp>
          <p:nvCxnSpPr>
            <p:cNvPr id="27" name="Gerade Verbindung mit Pfeil 26"/>
            <p:cNvCxnSpPr/>
            <p:nvPr/>
          </p:nvCxnSpPr>
          <p:spPr bwMode="auto">
            <a:xfrm flipV="1">
              <a:off x="5366289" y="4514850"/>
              <a:ext cx="0" cy="1219149"/>
            </a:xfrm>
            <a:prstGeom prst="straightConnector1">
              <a:avLst/>
            </a:prstGeom>
            <a:solidFill>
              <a:srgbClr val="00B8FF"/>
            </a:solidFill>
            <a:ln w="57150" cap="flat" cmpd="sng" algn="ctr">
              <a:solidFill>
                <a:schemeClr val="tx1"/>
              </a:solidFill>
              <a:prstDash val="solid"/>
              <a:round/>
              <a:headEnd type="none" w="med" len="med"/>
              <a:tailEnd type="triangle" w="med" len="med"/>
            </a:ln>
            <a:effectLst/>
          </p:spPr>
        </p:cxnSp>
        <p:sp>
          <p:nvSpPr>
            <p:cNvPr id="36" name="Textfeld 35"/>
            <p:cNvSpPr txBox="1"/>
            <p:nvPr/>
          </p:nvSpPr>
          <p:spPr>
            <a:xfrm>
              <a:off x="5373645" y="4687255"/>
              <a:ext cx="448569" cy="358125"/>
            </a:xfrm>
            <a:prstGeom prst="rect">
              <a:avLst/>
            </a:prstGeom>
            <a:noFill/>
          </p:spPr>
          <p:txBody>
            <a:bodyPr wrap="none" rtlCol="0">
              <a:spAutoFit/>
            </a:bodyPr>
            <a:lstStyle/>
            <a:p>
              <a:r>
                <a:rPr lang="de-DE" sz="1200" b="1" i="1" dirty="0" smtClean="0">
                  <a:solidFill>
                    <a:schemeClr val="tx1"/>
                  </a:solidFill>
                </a:rPr>
                <a:t>m</a:t>
              </a:r>
              <a:r>
                <a:rPr lang="de-DE" sz="1200" b="1" i="1" baseline="-25000" dirty="0" smtClean="0">
                  <a:solidFill>
                    <a:schemeClr val="tx1"/>
                  </a:solidFill>
                </a:rPr>
                <a:t>F</a:t>
              </a:r>
              <a:endParaRPr lang="en-US" sz="1200" b="1" i="1" baseline="-25000" dirty="0">
                <a:solidFill>
                  <a:schemeClr val="tx1"/>
                </a:solidFill>
              </a:endParaRPr>
            </a:p>
          </p:txBody>
        </p:sp>
      </p:grpSp>
      <p:sp>
        <p:nvSpPr>
          <p:cNvPr id="26" name="Titel 1">
            <a:extLst>
              <a:ext uri="{FF2B5EF4-FFF2-40B4-BE49-F238E27FC236}">
                <a16:creationId xmlns:a16="http://schemas.microsoft.com/office/drawing/2014/main" id="{630AEA5A-D04F-421A-9C2A-5AF0E584F6EC}"/>
              </a:ext>
            </a:extLst>
          </p:cNvPr>
          <p:cNvSpPr txBox="1">
            <a:spLocks/>
          </p:cNvSpPr>
          <p:nvPr/>
        </p:nvSpPr>
        <p:spPr>
          <a:xfrm>
            <a:off x="517254" y="959297"/>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en-US" kern="0" noProof="1" smtClean="0">
                <a:solidFill>
                  <a:srgbClr val="FF0000"/>
                </a:solidFill>
              </a:rPr>
              <a:t>Kerosene and LH2 Combustion</a:t>
            </a:r>
          </a:p>
        </p:txBody>
      </p:sp>
      <p:cxnSp>
        <p:nvCxnSpPr>
          <p:cNvPr id="24" name="Gerade Verbindung 23"/>
          <p:cNvCxnSpPr/>
          <p:nvPr/>
        </p:nvCxnSpPr>
        <p:spPr bwMode="auto">
          <a:xfrm>
            <a:off x="3457575" y="164782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29" name="Gerade Verbindung 28"/>
          <p:cNvCxnSpPr/>
          <p:nvPr/>
        </p:nvCxnSpPr>
        <p:spPr bwMode="auto">
          <a:xfrm>
            <a:off x="4381500" y="212407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0" name="Gerade Verbindung 29"/>
          <p:cNvCxnSpPr/>
          <p:nvPr/>
        </p:nvCxnSpPr>
        <p:spPr bwMode="auto">
          <a:xfrm>
            <a:off x="4114800" y="1676400"/>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1" name="Gerade Verbindung 30"/>
          <p:cNvCxnSpPr/>
          <p:nvPr/>
        </p:nvCxnSpPr>
        <p:spPr bwMode="auto">
          <a:xfrm>
            <a:off x="5257800" y="3733800"/>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2" name="Gerade Verbindung 31"/>
          <p:cNvCxnSpPr/>
          <p:nvPr/>
        </p:nvCxnSpPr>
        <p:spPr bwMode="auto">
          <a:xfrm>
            <a:off x="3533775" y="347662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3" name="Gerade Verbindung 32"/>
          <p:cNvCxnSpPr/>
          <p:nvPr/>
        </p:nvCxnSpPr>
        <p:spPr bwMode="auto">
          <a:xfrm>
            <a:off x="6391275" y="2114550"/>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4" name="Gerade Verbindung 33"/>
          <p:cNvCxnSpPr/>
          <p:nvPr/>
        </p:nvCxnSpPr>
        <p:spPr bwMode="auto">
          <a:xfrm>
            <a:off x="4714875" y="372427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5" name="Gerade Verbindung 34"/>
          <p:cNvCxnSpPr/>
          <p:nvPr/>
        </p:nvCxnSpPr>
        <p:spPr bwMode="auto">
          <a:xfrm>
            <a:off x="4152900" y="3733800"/>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cxnSp>
        <p:nvCxnSpPr>
          <p:cNvPr id="37" name="Gerade Verbindung 36"/>
          <p:cNvCxnSpPr/>
          <p:nvPr/>
        </p:nvCxnSpPr>
        <p:spPr bwMode="auto">
          <a:xfrm>
            <a:off x="3533775" y="372427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grpSp>
        <p:nvGrpSpPr>
          <p:cNvPr id="3" name="Gruppieren 42"/>
          <p:cNvGrpSpPr/>
          <p:nvPr/>
        </p:nvGrpSpPr>
        <p:grpSpPr>
          <a:xfrm>
            <a:off x="583929" y="4914900"/>
            <a:ext cx="1819275" cy="647700"/>
            <a:chOff x="457200" y="4914900"/>
            <a:chExt cx="1819275" cy="647700"/>
          </a:xfrm>
        </p:grpSpPr>
        <p:sp>
          <p:nvSpPr>
            <p:cNvPr id="40" name="Textfeld 39"/>
            <p:cNvSpPr txBox="1"/>
            <p:nvPr/>
          </p:nvSpPr>
          <p:spPr>
            <a:xfrm>
              <a:off x="860861" y="5001580"/>
              <a:ext cx="1292341" cy="461665"/>
            </a:xfrm>
            <a:prstGeom prst="rect">
              <a:avLst/>
            </a:prstGeom>
            <a:noFill/>
          </p:spPr>
          <p:txBody>
            <a:bodyPr wrap="none" rtlCol="0">
              <a:spAutoFit/>
            </a:bodyPr>
            <a:lstStyle/>
            <a:p>
              <a:r>
                <a:rPr lang="de-DE" sz="1200" dirty="0" smtClean="0">
                  <a:solidFill>
                    <a:schemeClr val="tx1"/>
                  </a:solidFill>
                </a:rPr>
                <a:t>not included in</a:t>
              </a:r>
            </a:p>
            <a:p>
              <a:r>
                <a:rPr lang="de-DE" sz="1200" dirty="0" smtClean="0">
                  <a:solidFill>
                    <a:schemeClr val="tx1"/>
                  </a:solidFill>
                </a:rPr>
                <a:t>LH2 combustion</a:t>
              </a:r>
            </a:p>
          </p:txBody>
        </p:sp>
        <p:cxnSp>
          <p:nvCxnSpPr>
            <p:cNvPr id="38" name="Gerade Verbindung 37"/>
            <p:cNvCxnSpPr/>
            <p:nvPr/>
          </p:nvCxnSpPr>
          <p:spPr bwMode="auto">
            <a:xfrm>
              <a:off x="609600" y="5153025"/>
              <a:ext cx="171450" cy="171450"/>
            </a:xfrm>
            <a:prstGeom prst="line">
              <a:avLst/>
            </a:prstGeom>
            <a:solidFill>
              <a:srgbClr val="00B8FF"/>
            </a:solidFill>
            <a:ln w="19050" cap="flat" cmpd="sng" algn="ctr">
              <a:solidFill>
                <a:srgbClr val="FF0000"/>
              </a:solidFill>
              <a:prstDash val="solid"/>
              <a:round/>
              <a:headEnd type="none" w="med" len="med"/>
              <a:tailEnd type="none" w="med" len="med"/>
            </a:ln>
            <a:effectLst/>
          </p:spPr>
        </p:cxnSp>
        <p:sp>
          <p:nvSpPr>
            <p:cNvPr id="42" name="Rechteck 41"/>
            <p:cNvSpPr/>
            <p:nvPr/>
          </p:nvSpPr>
          <p:spPr bwMode="auto">
            <a:xfrm>
              <a:off x="457200" y="4914900"/>
              <a:ext cx="1819275" cy="6477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630AEA5A-D04F-421A-9C2A-5AF0E584F6EC}"/>
              </a:ext>
            </a:extLst>
          </p:cNvPr>
          <p:cNvSpPr txBox="1">
            <a:spLocks/>
          </p:cNvSpPr>
          <p:nvPr/>
        </p:nvSpPr>
        <p:spPr>
          <a:xfrm>
            <a:off x="536304" y="873572"/>
            <a:ext cx="8224837" cy="783778"/>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pPr>
              <a:lnSpc>
                <a:spcPct val="120000"/>
              </a:lnSpc>
            </a:pPr>
            <a:r>
              <a:rPr lang="en-US" kern="0" noProof="1" smtClean="0">
                <a:solidFill>
                  <a:srgbClr val="FF0000"/>
                </a:solidFill>
              </a:rPr>
              <a:t>Comparing the Emissions of Kerosene and Hydrogen Aircraft</a:t>
            </a:r>
          </a:p>
          <a:p>
            <a:pPr>
              <a:lnSpc>
                <a:spcPct val="120000"/>
              </a:lnSpc>
            </a:pPr>
            <a:endParaRPr lang="en-US" kern="0" noProof="1">
              <a:solidFill>
                <a:srgbClr val="FF0000"/>
              </a:solidFill>
            </a:endParaRPr>
          </a:p>
        </p:txBody>
      </p:sp>
      <p:pic>
        <p:nvPicPr>
          <p:cNvPr id="262146" name="Picture 2"/>
          <p:cNvPicPr>
            <a:picLocks noChangeAspect="1" noChangeArrowheads="1"/>
          </p:cNvPicPr>
          <p:nvPr/>
        </p:nvPicPr>
        <p:blipFill>
          <a:blip r:embed="rId2" cstate="print"/>
          <a:srcRect/>
          <a:stretch>
            <a:fillRect/>
          </a:stretch>
        </p:blipFill>
        <p:spPr bwMode="auto">
          <a:xfrm>
            <a:off x="142874" y="3162300"/>
            <a:ext cx="4373334" cy="2666667"/>
          </a:xfrm>
          <a:prstGeom prst="rect">
            <a:avLst/>
          </a:prstGeom>
          <a:noFill/>
          <a:ln w="9525">
            <a:noFill/>
            <a:miter lim="800000"/>
            <a:headEnd/>
            <a:tailEnd/>
          </a:ln>
        </p:spPr>
      </p:pic>
      <p:pic>
        <p:nvPicPr>
          <p:cNvPr id="262148" name="Picture 4"/>
          <p:cNvPicPr>
            <a:picLocks noChangeAspect="1" noChangeArrowheads="1"/>
          </p:cNvPicPr>
          <p:nvPr/>
        </p:nvPicPr>
        <p:blipFill>
          <a:blip r:embed="rId3" cstate="print"/>
          <a:srcRect/>
          <a:stretch>
            <a:fillRect/>
          </a:stretch>
        </p:blipFill>
        <p:spPr bwMode="auto">
          <a:xfrm>
            <a:off x="4600573" y="2667000"/>
            <a:ext cx="4373334" cy="3185756"/>
          </a:xfrm>
          <a:prstGeom prst="rect">
            <a:avLst/>
          </a:prstGeom>
          <a:noFill/>
          <a:ln w="9525">
            <a:noFill/>
            <a:miter lim="800000"/>
            <a:headEnd/>
            <a:tailEnd/>
          </a:ln>
        </p:spPr>
      </p:pic>
      <p:sp>
        <p:nvSpPr>
          <p:cNvPr id="12" name="Textfeld 22"/>
          <p:cNvSpPr txBox="1"/>
          <p:nvPr/>
        </p:nvSpPr>
        <p:spPr>
          <a:xfrm>
            <a:off x="152400" y="1709736"/>
            <a:ext cx="4343400" cy="1357313"/>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just"/>
            <a:r>
              <a:rPr lang="en-US" sz="1100" baseline="0" noProof="1" smtClean="0"/>
              <a:t>Here </a:t>
            </a:r>
            <a:r>
              <a:rPr lang="en-US" sz="1100" baseline="0" noProof="1" smtClean="0">
                <a:solidFill>
                  <a:srgbClr val="CC0099"/>
                </a:solidFill>
              </a:rPr>
              <a:t>secondary effects</a:t>
            </a:r>
            <a:r>
              <a:rPr lang="en-US" sz="1100" baseline="0" noProof="1" smtClean="0">
                <a:solidFill>
                  <a:srgbClr val="008000"/>
                </a:solidFill>
              </a:rPr>
              <a:t> </a:t>
            </a:r>
            <a:r>
              <a:rPr lang="en-US" sz="1100" baseline="0" noProof="1" smtClean="0"/>
              <a:t>are applied on top of the primary effect for </a:t>
            </a:r>
            <a:r>
              <a:rPr lang="en-US" sz="1100" baseline="0" noProof="1" smtClean="0">
                <a:solidFill>
                  <a:srgbClr val="008000"/>
                </a:solidFill>
              </a:rPr>
              <a:t>contrails</a:t>
            </a:r>
            <a:r>
              <a:rPr lang="en-US" sz="1100" baseline="0" noProof="1" smtClean="0"/>
              <a:t> due to larger ice crystals (factor 0.77) and for visible contrails (factor 0.77 </a:t>
            </a:r>
            <a:r>
              <a:rPr lang="en-US" sz="1100" u="sng" baseline="0" noProof="1" smtClean="0"/>
              <a:t>assumed</a:t>
            </a:r>
            <a:r>
              <a:rPr lang="en-US" sz="1100" baseline="0" noProof="1" smtClean="0"/>
              <a:t>) leading all together to a </a:t>
            </a:r>
            <a:r>
              <a:rPr lang="en-US" sz="1100" baseline="0" noProof="1" smtClean="0">
                <a:solidFill>
                  <a:srgbClr val="008000"/>
                </a:solidFill>
              </a:rPr>
              <a:t>reduction factor </a:t>
            </a:r>
            <a:r>
              <a:rPr lang="en-US" sz="1100" baseline="0" noProof="1" smtClean="0"/>
              <a:t>of 0.77² = </a:t>
            </a:r>
            <a:r>
              <a:rPr lang="en-US" sz="1100" baseline="0" noProof="1" smtClean="0">
                <a:solidFill>
                  <a:srgbClr val="008000"/>
                </a:solidFill>
              </a:rPr>
              <a:t>0.6</a:t>
            </a:r>
            <a:r>
              <a:rPr lang="en-US" sz="1100" baseline="0" noProof="1" smtClean="0"/>
              <a:t>. The </a:t>
            </a:r>
            <a:r>
              <a:rPr lang="en-US" sz="1100" baseline="0" noProof="1" smtClean="0">
                <a:solidFill>
                  <a:srgbClr val="008000"/>
                </a:solidFill>
              </a:rPr>
              <a:t>same factor is </a:t>
            </a:r>
            <a:r>
              <a:rPr lang="en-US" sz="1100" u="sng" baseline="0" noProof="1" smtClean="0">
                <a:solidFill>
                  <a:srgbClr val="008000"/>
                </a:solidFill>
              </a:rPr>
              <a:t>assumed</a:t>
            </a:r>
            <a:r>
              <a:rPr lang="en-US" sz="1100" baseline="0" noProof="1" smtClean="0">
                <a:solidFill>
                  <a:srgbClr val="008000"/>
                </a:solidFill>
              </a:rPr>
              <a:t> for </a:t>
            </a:r>
            <a:r>
              <a:rPr lang="en-US" sz="1100" noProof="1" smtClean="0">
                <a:solidFill>
                  <a:srgbClr val="008000"/>
                </a:solidFill>
              </a:rPr>
              <a:t>cirrus clouds</a:t>
            </a:r>
            <a:r>
              <a:rPr lang="en-US" sz="1100" noProof="1" smtClean="0"/>
              <a:t>. </a:t>
            </a:r>
            <a:r>
              <a:rPr lang="en-US" sz="1100" baseline="0" noProof="1" smtClean="0">
                <a:solidFill>
                  <a:schemeClr val="tx1"/>
                </a:solidFill>
                <a:latin typeface="+mn-lt"/>
                <a:ea typeface="+mn-ea"/>
                <a:cs typeface="+mn-cs"/>
              </a:rPr>
              <a:t>For </a:t>
            </a:r>
            <a:r>
              <a:rPr lang="en-US" sz="1100" baseline="0" noProof="1" smtClean="0">
                <a:solidFill>
                  <a:srgbClr val="008000"/>
                </a:solidFill>
                <a:latin typeface="+mn-lt"/>
                <a:ea typeface="+mn-ea"/>
                <a:cs typeface="+mn-cs"/>
              </a:rPr>
              <a:t>NOx a factor of 0.35 is </a:t>
            </a:r>
            <a:r>
              <a:rPr lang="en-US" sz="1100" u="sng" baseline="0" noProof="1" smtClean="0">
                <a:solidFill>
                  <a:srgbClr val="008000"/>
                </a:solidFill>
                <a:latin typeface="+mn-lt"/>
                <a:ea typeface="+mn-ea"/>
                <a:cs typeface="+mn-cs"/>
              </a:rPr>
              <a:t>assumed</a:t>
            </a:r>
            <a:r>
              <a:rPr lang="en-US" sz="1100" baseline="0" noProof="1" smtClean="0">
                <a:solidFill>
                  <a:schemeClr val="tx1"/>
                </a:solidFill>
                <a:latin typeface="+mn-lt"/>
                <a:ea typeface="+mn-ea"/>
                <a:cs typeface="+mn-cs"/>
              </a:rPr>
              <a:t> due to lean combustion</a:t>
            </a:r>
            <a:r>
              <a:rPr lang="en-US" sz="1100" noProof="1" smtClean="0">
                <a:solidFill>
                  <a:schemeClr val="tx1"/>
                </a:solidFill>
                <a:latin typeface="+mn-lt"/>
                <a:ea typeface="+mn-ea"/>
                <a:cs typeface="+mn-cs"/>
              </a:rPr>
              <a:t> and low flame temperature. With that </a:t>
            </a:r>
            <a:r>
              <a:rPr lang="en-US" sz="1100" baseline="0" noProof="1" smtClean="0">
                <a:solidFill>
                  <a:srgbClr val="008000"/>
                </a:solidFill>
                <a:latin typeface="+mn-lt"/>
                <a:ea typeface="+mn-ea"/>
                <a:cs typeface="+mn-cs"/>
              </a:rPr>
              <a:t>equivalent CO2 mass is now in the order of that for kerosene propulsion</a:t>
            </a:r>
            <a:r>
              <a:rPr lang="en-US" noProof="1" smtClean="0"/>
              <a:t>. See Excel table:</a:t>
            </a:r>
          </a:p>
          <a:p>
            <a:pPr algn="just"/>
            <a:r>
              <a:rPr lang="en-US" noProof="1" smtClean="0"/>
              <a:t>https://doi.org/10.7910/DVN/DLJUUK</a:t>
            </a:r>
            <a:endParaRPr lang="en-US" sz="1100" noProof="1"/>
          </a:p>
        </p:txBody>
      </p:sp>
      <p:pic>
        <p:nvPicPr>
          <p:cNvPr id="300034" name="Picture 2"/>
          <p:cNvPicPr>
            <a:picLocks noChangeAspect="1" noChangeArrowheads="1"/>
          </p:cNvPicPr>
          <p:nvPr/>
        </p:nvPicPr>
        <p:blipFill>
          <a:blip r:embed="rId4" cstate="print"/>
          <a:srcRect/>
          <a:stretch>
            <a:fillRect/>
          </a:stretch>
        </p:blipFill>
        <p:spPr bwMode="auto">
          <a:xfrm>
            <a:off x="7143749" y="1330517"/>
            <a:ext cx="1628775" cy="1288857"/>
          </a:xfrm>
          <a:prstGeom prst="rect">
            <a:avLst/>
          </a:prstGeom>
          <a:noFill/>
          <a:ln w="9525">
            <a:noFill/>
            <a:miter lim="800000"/>
            <a:headEnd/>
            <a:tailEnd/>
          </a:ln>
        </p:spPr>
      </p:pic>
      <p:sp>
        <p:nvSpPr>
          <p:cNvPr id="9" name="Textfeld 22"/>
          <p:cNvSpPr txBox="1"/>
          <p:nvPr/>
        </p:nvSpPr>
        <p:spPr>
          <a:xfrm>
            <a:off x="5019675" y="1719261"/>
            <a:ext cx="2162173" cy="90011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just"/>
            <a:r>
              <a:rPr lang="en-US" sz="1100" baseline="0" noProof="1" smtClean="0">
                <a:solidFill>
                  <a:srgbClr val="CC0099"/>
                </a:solidFill>
              </a:rPr>
              <a:t>LH2 versus kerosene aircraft</a:t>
            </a:r>
            <a:r>
              <a:rPr lang="en-US" sz="1100" noProof="1" smtClean="0">
                <a:solidFill>
                  <a:srgbClr val="CC0099"/>
                </a:solidFill>
              </a:rPr>
              <a:t> </a:t>
            </a:r>
            <a:r>
              <a:rPr lang="en-US" sz="1100" baseline="0" noProof="1" smtClean="0"/>
              <a:t>as function of altitude. </a:t>
            </a:r>
            <a:r>
              <a:rPr lang="en-US" sz="1100" baseline="0" noProof="1" smtClean="0">
                <a:solidFill>
                  <a:srgbClr val="008000"/>
                </a:solidFill>
              </a:rPr>
              <a:t>LH2 aircraft benefit at high or low altitudes </a:t>
            </a:r>
            <a:r>
              <a:rPr lang="en-US" sz="1100" baseline="0" noProof="1" smtClean="0"/>
              <a:t>compared to kerosene aircraft.</a:t>
            </a:r>
            <a:endParaRPr lang="en-US" sz="1100" noProof="1"/>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txBox="1">
            <a:spLocks noChangeArrowheads="1"/>
          </p:cNvSpPr>
          <p:nvPr/>
        </p:nvSpPr>
        <p:spPr bwMode="auto">
          <a:xfrm>
            <a:off x="522288" y="127793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Airbus – </a:t>
            </a:r>
            <a:r>
              <a:rPr lang="de-DE" sz="2000" b="1" kern="0" dirty="0" smtClean="0">
                <a:solidFill>
                  <a:srgbClr val="FF0000"/>
                </a:solidFill>
                <a:latin typeface="Arial" pitchFamily="34" charset="0"/>
                <a:ea typeface="+mj-ea"/>
                <a:cs typeface="Arial" pitchFamily="34" charset="0"/>
              </a:rPr>
              <a:t>Past</a:t>
            </a:r>
            <a:r>
              <a:rPr lang="de-DE" sz="2000" b="1" kern="0" dirty="0" smtClean="0">
                <a:solidFill>
                  <a:srgbClr val="000000"/>
                </a:solidFill>
                <a:latin typeface="Arial" pitchFamily="34" charset="0"/>
                <a:ea typeface="+mj-ea"/>
                <a:cs typeface="Arial" pitchFamily="34" charset="0"/>
              </a:rPr>
              <a:t> Technology </a:t>
            </a:r>
            <a:r>
              <a:rPr lang="de-DE" sz="2000" b="1" kern="0" dirty="0" smtClean="0">
                <a:solidFill>
                  <a:srgbClr val="FF0000"/>
                </a:solidFill>
                <a:latin typeface="Arial" pitchFamily="34" charset="0"/>
                <a:ea typeface="+mj-ea"/>
                <a:cs typeface="Arial" pitchFamily="34" charset="0"/>
              </a:rPr>
              <a:t>Timeline</a:t>
            </a:r>
            <a:r>
              <a:rPr lang="de-DE" sz="2000" b="1" kern="0" dirty="0" smtClean="0">
                <a:solidFill>
                  <a:srgbClr val="000000"/>
                </a:solidFill>
                <a:latin typeface="Arial" pitchFamily="34" charset="0"/>
                <a:ea typeface="+mj-ea"/>
                <a:cs typeface="Arial" pitchFamily="34" charset="0"/>
              </a:rPr>
              <a:t> for Hydrogen</a:t>
            </a:r>
            <a:endParaRPr lang="de-DE" sz="2000" b="1" kern="0" dirty="0">
              <a:solidFill>
                <a:schemeClr val="bg1">
                  <a:lumMod val="50000"/>
                </a:schemeClr>
              </a:solidFill>
              <a:latin typeface="Arial" pitchFamily="34" charset="0"/>
              <a:ea typeface="+mj-ea"/>
              <a:cs typeface="Arial" pitchFamily="34" charset="0"/>
            </a:endParaRPr>
          </a:p>
        </p:txBody>
      </p:sp>
      <p:grpSp>
        <p:nvGrpSpPr>
          <p:cNvPr id="2" name="Gruppieren 13"/>
          <p:cNvGrpSpPr/>
          <p:nvPr/>
        </p:nvGrpSpPr>
        <p:grpSpPr>
          <a:xfrm>
            <a:off x="1346200" y="2283736"/>
            <a:ext cx="6451600" cy="3365250"/>
            <a:chOff x="495300" y="2283736"/>
            <a:chExt cx="6451600" cy="3365250"/>
          </a:xfrm>
        </p:grpSpPr>
        <p:pic>
          <p:nvPicPr>
            <p:cNvPr id="269314" name="Picture 2"/>
            <p:cNvPicPr>
              <a:picLocks noChangeAspect="1" noChangeArrowheads="1"/>
            </p:cNvPicPr>
            <p:nvPr/>
          </p:nvPicPr>
          <p:blipFill>
            <a:blip r:embed="rId2" cstate="print"/>
            <a:srcRect/>
            <a:stretch>
              <a:fillRect/>
            </a:stretch>
          </p:blipFill>
          <p:spPr bwMode="auto">
            <a:xfrm>
              <a:off x="495300" y="3201154"/>
              <a:ext cx="6451600" cy="1089859"/>
            </a:xfrm>
            <a:prstGeom prst="rect">
              <a:avLst/>
            </a:prstGeom>
            <a:noFill/>
            <a:ln w="9525">
              <a:noFill/>
              <a:miter lim="800000"/>
              <a:headEnd/>
              <a:tailEnd/>
            </a:ln>
          </p:spPr>
        </p:pic>
        <p:sp>
          <p:nvSpPr>
            <p:cNvPr id="10" name="Rechteck 9"/>
            <p:cNvSpPr/>
            <p:nvPr/>
          </p:nvSpPr>
          <p:spPr>
            <a:xfrm>
              <a:off x="585347" y="4217343"/>
              <a:ext cx="2157963" cy="276999"/>
            </a:xfrm>
            <a:prstGeom prst="rect">
              <a:avLst/>
            </a:prstGeom>
          </p:spPr>
          <p:txBody>
            <a:bodyPr wrap="none">
              <a:spAutoFit/>
            </a:bodyPr>
            <a:lstStyle/>
            <a:p>
              <a:r>
                <a:rPr lang="en-US" sz="1200" dirty="0" smtClean="0">
                  <a:solidFill>
                    <a:srgbClr val="0000FF"/>
                  </a:solidFill>
                  <a:latin typeface="Arial" pitchFamily="34" charset="0"/>
                  <a:cs typeface="Arial" pitchFamily="34" charset="0"/>
                </a:rPr>
                <a:t>https://perma.cc/RF4R-LS8R</a:t>
              </a:r>
              <a:endParaRPr lang="en-US" sz="1200" dirty="0">
                <a:solidFill>
                  <a:srgbClr val="0000FF"/>
                </a:solidFill>
                <a:latin typeface="Arial" pitchFamily="34" charset="0"/>
                <a:cs typeface="Arial" pitchFamily="34" charset="0"/>
              </a:endParaRPr>
            </a:p>
          </p:txBody>
        </p:sp>
        <p:grpSp>
          <p:nvGrpSpPr>
            <p:cNvPr id="3" name="Gruppieren 12"/>
            <p:cNvGrpSpPr/>
            <p:nvPr/>
          </p:nvGrpSpPr>
          <p:grpSpPr>
            <a:xfrm>
              <a:off x="647700" y="2283736"/>
              <a:ext cx="5273675" cy="3365250"/>
              <a:chOff x="647700" y="2283736"/>
              <a:chExt cx="5273675" cy="3365250"/>
            </a:xfrm>
          </p:grpSpPr>
          <p:pic>
            <p:nvPicPr>
              <p:cNvPr id="269315" name="Picture 3"/>
              <p:cNvPicPr>
                <a:picLocks noChangeAspect="1" noChangeArrowheads="1"/>
              </p:cNvPicPr>
              <p:nvPr/>
            </p:nvPicPr>
            <p:blipFill>
              <a:blip r:embed="rId3" cstate="print"/>
              <a:srcRect/>
              <a:stretch>
                <a:fillRect/>
              </a:stretch>
            </p:blipFill>
            <p:spPr bwMode="auto">
              <a:xfrm>
                <a:off x="647700" y="2283736"/>
                <a:ext cx="3086100" cy="916663"/>
              </a:xfrm>
              <a:prstGeom prst="rect">
                <a:avLst/>
              </a:prstGeom>
              <a:noFill/>
              <a:ln w="9525">
                <a:noFill/>
                <a:miter lim="800000"/>
                <a:headEnd/>
                <a:tailEnd/>
              </a:ln>
            </p:spPr>
          </p:pic>
          <p:sp>
            <p:nvSpPr>
              <p:cNvPr id="11" name="Text Box 7"/>
              <p:cNvSpPr txBox="1">
                <a:spLocks noChangeArrowheads="1"/>
              </p:cNvSpPr>
              <p:nvPr/>
            </p:nvSpPr>
            <p:spPr bwMode="auto">
              <a:xfrm>
                <a:off x="3738122" y="2774950"/>
                <a:ext cx="1028700" cy="265615"/>
              </a:xfrm>
              <a:prstGeom prst="rect">
                <a:avLst/>
              </a:prstGeom>
              <a:noFill/>
              <a:ln w="9525">
                <a:noFill/>
                <a:miter lim="800000"/>
                <a:headEnd/>
                <a:tailEnd/>
              </a:ln>
            </p:spPr>
            <p:txBody>
              <a:bodyPr wrap="square" lIns="80165" tIns="40083" rIns="80165" bIns="40083">
                <a:spAutoFit/>
              </a:bodyPr>
              <a:lstStyle/>
              <a:p>
                <a:pPr marL="180975" indent="-180975" defTabSz="801688">
                  <a:spcBef>
                    <a:spcPct val="50000"/>
                  </a:spcBef>
                </a:pPr>
                <a:r>
                  <a:rPr lang="de-DE" sz="1200" b="1" noProof="1" smtClean="0">
                    <a:solidFill>
                      <a:srgbClr val="FF0000"/>
                    </a:solidFill>
                    <a:latin typeface="Arial" pitchFamily="34" charset="0"/>
                  </a:rPr>
                  <a:t>1995-08-30</a:t>
                </a:r>
                <a:endParaRPr lang="en-US" sz="1200" b="1" noProof="1" smtClean="0">
                  <a:solidFill>
                    <a:srgbClr val="FF0000"/>
                  </a:solidFill>
                  <a:latin typeface="Arial" pitchFamily="34" charset="0"/>
                </a:endParaRPr>
              </a:p>
            </p:txBody>
          </p:sp>
          <p:sp>
            <p:nvSpPr>
              <p:cNvPr id="17" name="Text Box 7"/>
              <p:cNvSpPr txBox="1">
                <a:spLocks noChangeArrowheads="1"/>
              </p:cNvSpPr>
              <p:nvPr/>
            </p:nvSpPr>
            <p:spPr bwMode="auto">
              <a:xfrm>
                <a:off x="680596" y="5137150"/>
                <a:ext cx="5240779" cy="511836"/>
              </a:xfrm>
              <a:prstGeom prst="rect">
                <a:avLst/>
              </a:prstGeom>
              <a:noFill/>
              <a:ln w="9525">
                <a:noFill/>
                <a:miter lim="800000"/>
                <a:headEnd/>
                <a:tailEnd/>
              </a:ln>
            </p:spPr>
            <p:txBody>
              <a:bodyPr wrap="square" lIns="80165" tIns="40083" rIns="80165" bIns="40083">
                <a:spAutoFit/>
              </a:bodyPr>
              <a:lstStyle/>
              <a:p>
                <a:pPr marL="180975" indent="-180975" defTabSz="801688">
                  <a:spcBef>
                    <a:spcPct val="50000"/>
                  </a:spcBef>
                </a:pPr>
                <a:r>
                  <a:rPr lang="de-DE" sz="2800" b="1" noProof="1" smtClean="0">
                    <a:solidFill>
                      <a:srgbClr val="FF0000"/>
                    </a:solidFill>
                    <a:latin typeface="Arial" pitchFamily="34" charset="0"/>
                  </a:rPr>
                  <a:t>... but nothing happend!</a:t>
                </a:r>
                <a:endParaRPr lang="en-US" sz="2800" b="1" noProof="1" smtClean="0">
                  <a:solidFill>
                    <a:srgbClr val="FF0000"/>
                  </a:solidFill>
                  <a:latin typeface="Arial" pitchFamily="34" charset="0"/>
                </a:endParaRPr>
              </a:p>
            </p:txBody>
          </p:sp>
        </p:grpSp>
      </p:grpSp>
      <p:cxnSp>
        <p:nvCxnSpPr>
          <p:cNvPr id="16" name="Gerade Verbindung 15"/>
          <p:cNvCxnSpPr/>
          <p:nvPr/>
        </p:nvCxnSpPr>
        <p:spPr bwMode="auto">
          <a:xfrm>
            <a:off x="4171950" y="3724275"/>
            <a:ext cx="43815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bwMode="auto">
          <a:xfrm>
            <a:off x="522288" y="13350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Airbus' EU Briefing, 2021-02-09</a:t>
            </a:r>
            <a:endParaRPr lang="de-DE" sz="2000" b="1" kern="0" dirty="0">
              <a:solidFill>
                <a:srgbClr val="000000"/>
              </a:solidFill>
              <a:latin typeface="Arial" pitchFamily="34" charset="0"/>
              <a:ea typeface="+mj-ea"/>
              <a:cs typeface="Arial" pitchFamily="34" charset="0"/>
            </a:endParaRPr>
          </a:p>
        </p:txBody>
      </p:sp>
      <p:grpSp>
        <p:nvGrpSpPr>
          <p:cNvPr id="2" name="Gruppieren 11"/>
          <p:cNvGrpSpPr/>
          <p:nvPr/>
        </p:nvGrpSpPr>
        <p:grpSpPr>
          <a:xfrm>
            <a:off x="104775" y="1775109"/>
            <a:ext cx="8791575" cy="4535204"/>
            <a:chOff x="104775" y="1775109"/>
            <a:chExt cx="8791575" cy="4535204"/>
          </a:xfrm>
        </p:grpSpPr>
        <p:pic>
          <p:nvPicPr>
            <p:cNvPr id="267266" name="Picture 2"/>
            <p:cNvPicPr>
              <a:picLocks noChangeAspect="1" noChangeArrowheads="1"/>
            </p:cNvPicPr>
            <p:nvPr/>
          </p:nvPicPr>
          <p:blipFill>
            <a:blip r:embed="rId2" cstate="print"/>
            <a:srcRect/>
            <a:stretch>
              <a:fillRect/>
            </a:stretch>
          </p:blipFill>
          <p:spPr bwMode="auto">
            <a:xfrm>
              <a:off x="247650" y="1775109"/>
              <a:ext cx="8648700" cy="4535204"/>
            </a:xfrm>
            <a:prstGeom prst="rect">
              <a:avLst/>
            </a:prstGeom>
            <a:noFill/>
            <a:ln w="9525">
              <a:solidFill>
                <a:srgbClr val="000000"/>
              </a:solidFill>
              <a:miter lim="800000"/>
              <a:headEnd/>
              <a:tailEnd/>
            </a:ln>
          </p:spPr>
        </p:pic>
        <p:cxnSp>
          <p:nvCxnSpPr>
            <p:cNvPr id="8" name="Gerade Verbindung mit Pfeil 7"/>
            <p:cNvCxnSpPr/>
            <p:nvPr/>
          </p:nvCxnSpPr>
          <p:spPr bwMode="auto">
            <a:xfrm>
              <a:off x="104775" y="4905375"/>
              <a:ext cx="342900"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9" name="Gerade Verbindung mit Pfeil 8"/>
            <p:cNvCxnSpPr/>
            <p:nvPr/>
          </p:nvCxnSpPr>
          <p:spPr bwMode="auto">
            <a:xfrm rot="5400000">
              <a:off x="7667625" y="2314575"/>
              <a:ext cx="342900"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10" name="Rechteck 9"/>
            <p:cNvSpPr/>
            <p:nvPr/>
          </p:nvSpPr>
          <p:spPr bwMode="auto">
            <a:xfrm>
              <a:off x="7429500" y="4914900"/>
              <a:ext cx="857250" cy="29527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grpSp>
      <p:sp>
        <p:nvSpPr>
          <p:cNvPr id="11" name="Rechteck 10"/>
          <p:cNvSpPr/>
          <p:nvPr/>
        </p:nvSpPr>
        <p:spPr>
          <a:xfrm>
            <a:off x="152176" y="6065193"/>
            <a:ext cx="2124299" cy="276999"/>
          </a:xfrm>
          <a:prstGeom prst="rect">
            <a:avLst/>
          </a:prstGeom>
          <a:solidFill>
            <a:schemeClr val="bg1"/>
          </a:solidFill>
          <a:ln w="9525">
            <a:solidFill>
              <a:srgbClr val="000000"/>
            </a:solidFill>
          </a:ln>
          <a:effectLst>
            <a:outerShdw blurRad="254000" dist="127000" dir="2700000" algn="ctr" rotWithShape="0">
              <a:srgbClr val="000000"/>
            </a:outerShdw>
          </a:effectLst>
        </p:spPr>
        <p:txBody>
          <a:bodyPr wrap="none">
            <a:spAutoFit/>
          </a:bodyPr>
          <a:lstStyle/>
          <a:p>
            <a:r>
              <a:rPr lang="en-US" sz="1200" dirty="0" smtClean="0">
                <a:solidFill>
                  <a:srgbClr val="0000FF"/>
                </a:solidFill>
                <a:latin typeface="Arial" pitchFamily="34" charset="0"/>
                <a:cs typeface="Arial" pitchFamily="34" charset="0"/>
              </a:rPr>
              <a:t>https://perma.cc/2G6J-76DA</a:t>
            </a:r>
            <a:endParaRPr lang="en-US" sz="1200" dirty="0">
              <a:solidFill>
                <a:srgbClr val="0000FF"/>
              </a:solidFill>
              <a:latin typeface="Arial" pitchFamily="34" charset="0"/>
              <a:cs typeface="Arial" pitchFamily="34" charset="0"/>
            </a:endParaRPr>
          </a:p>
        </p:txBody>
      </p:sp>
      <p:sp>
        <p:nvSpPr>
          <p:cNvPr id="12" name="Rectangle 11"/>
          <p:cNvSpPr txBox="1">
            <a:spLocks noChangeArrowheads="1"/>
          </p:cNvSpPr>
          <p:nvPr/>
        </p:nvSpPr>
        <p:spPr bwMode="auto">
          <a:xfrm>
            <a:off x="522288" y="944563"/>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Airbus – </a:t>
            </a:r>
            <a:r>
              <a:rPr lang="de-DE" sz="2000" b="1" kern="0" dirty="0" smtClean="0">
                <a:solidFill>
                  <a:srgbClr val="FF0000"/>
                </a:solidFill>
                <a:latin typeface="Arial" pitchFamily="34" charset="0"/>
                <a:ea typeface="+mj-ea"/>
                <a:cs typeface="Arial" pitchFamily="34" charset="0"/>
              </a:rPr>
              <a:t>Future</a:t>
            </a:r>
            <a:r>
              <a:rPr lang="de-DE" sz="2000" b="1" kern="0" dirty="0" smtClean="0">
                <a:solidFill>
                  <a:srgbClr val="000000"/>
                </a:solidFill>
                <a:latin typeface="Arial" pitchFamily="34" charset="0"/>
                <a:ea typeface="+mj-ea"/>
                <a:cs typeface="Arial" pitchFamily="34" charset="0"/>
              </a:rPr>
              <a:t> Technology </a:t>
            </a:r>
            <a:r>
              <a:rPr lang="de-DE" sz="2000" b="1" kern="0" dirty="0" smtClean="0">
                <a:solidFill>
                  <a:srgbClr val="FF0000"/>
                </a:solidFill>
                <a:latin typeface="Arial" pitchFamily="34" charset="0"/>
                <a:ea typeface="+mj-ea"/>
                <a:cs typeface="Arial" pitchFamily="34" charset="0"/>
              </a:rPr>
              <a:t>Timeline</a:t>
            </a:r>
            <a:r>
              <a:rPr lang="de-DE" sz="2000" b="1" kern="0" dirty="0" smtClean="0">
                <a:solidFill>
                  <a:srgbClr val="000000"/>
                </a:solidFill>
                <a:latin typeface="Arial" pitchFamily="34" charset="0"/>
                <a:ea typeface="+mj-ea"/>
                <a:cs typeface="Arial" pitchFamily="34" charset="0"/>
              </a:rPr>
              <a:t> for Hydrogen</a:t>
            </a:r>
            <a:endParaRPr lang="de-DE" sz="2000" b="1" kern="0" dirty="0">
              <a:solidFill>
                <a:schemeClr val="bg1">
                  <a:lumMod val="50000"/>
                </a:schemeClr>
              </a:solidFill>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Hydrogen (LH2) and SAF</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181927" y="1419226"/>
            <a:ext cx="2913312" cy="4057650"/>
          </a:xfrm>
          <a:prstGeom prst="rect">
            <a:avLst/>
          </a:prstGeom>
          <a:noFill/>
          <a:ln w="12700">
            <a:solidFill>
              <a:schemeClr val="tx1"/>
            </a:solidFill>
            <a:miter lim="800000"/>
            <a:headEnd/>
            <a:tailEnd/>
          </a:ln>
        </p:spPr>
      </p:pic>
      <p:sp>
        <p:nvSpPr>
          <p:cNvPr id="4" name="Titel 1">
            <a:extLst>
              <a:ext uri="{FF2B5EF4-FFF2-40B4-BE49-F238E27FC236}">
                <a16:creationId xmlns:a16="http://schemas.microsoft.com/office/drawing/2014/main" id="{BC92417A-68A2-4335-A9A2-C3594B9C7A1D}"/>
              </a:ext>
            </a:extLst>
          </p:cNvPr>
          <p:cNvSpPr>
            <a:spLocks noGrp="1"/>
          </p:cNvSpPr>
          <p:nvPr>
            <p:ph type="title"/>
          </p:nvPr>
        </p:nvSpPr>
        <p:spPr>
          <a:xfrm>
            <a:off x="559015" y="845108"/>
            <a:ext cx="8224837" cy="446087"/>
          </a:xfrm>
        </p:spPr>
        <p:txBody>
          <a:bodyPr/>
          <a:lstStyle/>
          <a:p>
            <a:pPr>
              <a:lnSpc>
                <a:spcPct val="120000"/>
              </a:lnSpc>
            </a:pPr>
            <a:r>
              <a:rPr lang="en-US" noProof="1" smtClean="0">
                <a:solidFill>
                  <a:srgbClr val="FF0000"/>
                </a:solidFill>
              </a:rPr>
              <a:t>EU-Study, May 2020</a:t>
            </a:r>
            <a:endParaRPr lang="en-US" noProof="1">
              <a:solidFill>
                <a:srgbClr val="FF0000"/>
              </a:solidFill>
            </a:endParaRPr>
          </a:p>
        </p:txBody>
      </p:sp>
      <p:sp>
        <p:nvSpPr>
          <p:cNvPr id="5" name="Rechteck 4"/>
          <p:cNvSpPr/>
          <p:nvPr/>
        </p:nvSpPr>
        <p:spPr>
          <a:xfrm>
            <a:off x="146130" y="5484168"/>
            <a:ext cx="2494594" cy="400110"/>
          </a:xfrm>
          <a:prstGeom prst="rect">
            <a:avLst/>
          </a:prstGeom>
        </p:spPr>
        <p:txBody>
          <a:bodyPr wrap="none">
            <a:spAutoFit/>
          </a:bodyPr>
          <a:lstStyle/>
          <a:p>
            <a:r>
              <a:rPr lang="en-US" sz="1000" dirty="0" smtClean="0">
                <a:solidFill>
                  <a:schemeClr val="tx1"/>
                </a:solidFill>
              </a:rPr>
              <a:t>https://doi.org/10.2843/471510</a:t>
            </a:r>
          </a:p>
          <a:p>
            <a:r>
              <a:rPr lang="de-DE" sz="1000" dirty="0" smtClean="0">
                <a:solidFill>
                  <a:srgbClr val="0000FF"/>
                </a:solidFill>
              </a:rPr>
              <a:t>Archived at</a:t>
            </a:r>
            <a:r>
              <a:rPr lang="de-DE" sz="1000" dirty="0" smtClean="0">
                <a:solidFill>
                  <a:schemeClr val="tx1"/>
                </a:solidFill>
              </a:rPr>
              <a:t>: https://perma.cc/BJJ6-5L74</a:t>
            </a:r>
            <a:endParaRPr lang="en-US" sz="1000" dirty="0">
              <a:solidFill>
                <a:schemeClr val="tx1"/>
              </a:solidFill>
            </a:endParaRPr>
          </a:p>
        </p:txBody>
      </p:sp>
      <p:grpSp>
        <p:nvGrpSpPr>
          <p:cNvPr id="2" name="Gruppieren 13"/>
          <p:cNvGrpSpPr/>
          <p:nvPr/>
        </p:nvGrpSpPr>
        <p:grpSpPr>
          <a:xfrm>
            <a:off x="3190874" y="1096391"/>
            <a:ext cx="5857876" cy="1758828"/>
            <a:chOff x="3171824" y="1363091"/>
            <a:chExt cx="5857876" cy="1758828"/>
          </a:xfrm>
        </p:grpSpPr>
        <p:pic>
          <p:nvPicPr>
            <p:cNvPr id="134149" name="Picture 5"/>
            <p:cNvPicPr>
              <a:picLocks noChangeAspect="1" noChangeArrowheads="1"/>
            </p:cNvPicPr>
            <p:nvPr/>
          </p:nvPicPr>
          <p:blipFill>
            <a:blip r:embed="rId3" cstate="print"/>
            <a:srcRect/>
            <a:stretch>
              <a:fillRect/>
            </a:stretch>
          </p:blipFill>
          <p:spPr bwMode="auto">
            <a:xfrm>
              <a:off x="3171824" y="1363091"/>
              <a:ext cx="5857876" cy="1758828"/>
            </a:xfrm>
            <a:prstGeom prst="rect">
              <a:avLst/>
            </a:prstGeom>
            <a:noFill/>
            <a:ln w="9525">
              <a:noFill/>
              <a:miter lim="800000"/>
              <a:headEnd/>
              <a:tailEnd/>
            </a:ln>
          </p:spPr>
        </p:pic>
        <p:cxnSp>
          <p:nvCxnSpPr>
            <p:cNvPr id="9" name="Gerade Verbindung 8"/>
            <p:cNvCxnSpPr/>
            <p:nvPr/>
          </p:nvCxnSpPr>
          <p:spPr bwMode="auto">
            <a:xfrm>
              <a:off x="3333750" y="1990725"/>
              <a:ext cx="5181600" cy="0"/>
            </a:xfrm>
            <a:prstGeom prst="line">
              <a:avLst/>
            </a:prstGeom>
            <a:solidFill>
              <a:srgbClr val="00B8FF"/>
            </a:solidFill>
            <a:ln w="28575" cap="flat" cmpd="sng" algn="ctr">
              <a:solidFill>
                <a:srgbClr val="FF0000"/>
              </a:solidFill>
              <a:prstDash val="solid"/>
              <a:round/>
              <a:headEnd type="none" w="med" len="med"/>
              <a:tailEnd type="none" w="med" len="med"/>
            </a:ln>
            <a:effectLst/>
          </p:spPr>
        </p:cxnSp>
        <p:cxnSp>
          <p:nvCxnSpPr>
            <p:cNvPr id="11" name="Gerade Verbindung 10"/>
            <p:cNvCxnSpPr/>
            <p:nvPr/>
          </p:nvCxnSpPr>
          <p:spPr bwMode="auto">
            <a:xfrm>
              <a:off x="3333750" y="2657475"/>
              <a:ext cx="5181600" cy="0"/>
            </a:xfrm>
            <a:prstGeom prst="line">
              <a:avLst/>
            </a:prstGeom>
            <a:solidFill>
              <a:srgbClr val="00B8FF"/>
            </a:solidFill>
            <a:ln w="28575" cap="flat" cmpd="sng" algn="ctr">
              <a:solidFill>
                <a:srgbClr val="008000"/>
              </a:solidFill>
              <a:prstDash val="solid"/>
              <a:round/>
              <a:headEnd type="none" w="med" len="med"/>
              <a:tailEnd type="none" w="med" len="med"/>
            </a:ln>
            <a:effectLst/>
          </p:spPr>
        </p:cxnSp>
      </p:grpSp>
      <p:pic>
        <p:nvPicPr>
          <p:cNvPr id="134150" name="Picture 6"/>
          <p:cNvPicPr>
            <a:picLocks noChangeAspect="1" noChangeArrowheads="1"/>
          </p:cNvPicPr>
          <p:nvPr/>
        </p:nvPicPr>
        <p:blipFill>
          <a:blip r:embed="rId4" cstate="print"/>
          <a:srcRect/>
          <a:stretch>
            <a:fillRect/>
          </a:stretch>
        </p:blipFill>
        <p:spPr bwMode="auto">
          <a:xfrm>
            <a:off x="180975" y="5848350"/>
            <a:ext cx="1543050" cy="444608"/>
          </a:xfrm>
          <a:prstGeom prst="rect">
            <a:avLst/>
          </a:prstGeom>
          <a:noFill/>
          <a:ln w="9525">
            <a:noFill/>
            <a:miter lim="800000"/>
            <a:headEnd/>
            <a:tailEnd/>
          </a:ln>
        </p:spPr>
      </p:pic>
      <p:sp>
        <p:nvSpPr>
          <p:cNvPr id="16" name="Rechteck 15"/>
          <p:cNvSpPr/>
          <p:nvPr/>
        </p:nvSpPr>
        <p:spPr>
          <a:xfrm>
            <a:off x="1717755" y="5922318"/>
            <a:ext cx="1327608" cy="276999"/>
          </a:xfrm>
          <a:prstGeom prst="rect">
            <a:avLst/>
          </a:prstGeom>
        </p:spPr>
        <p:txBody>
          <a:bodyPr wrap="none">
            <a:spAutoFit/>
          </a:bodyPr>
          <a:lstStyle/>
          <a:p>
            <a:r>
              <a:rPr lang="en-US" sz="1200" dirty="0" smtClean="0">
                <a:solidFill>
                  <a:schemeClr val="tx1"/>
                </a:solidFill>
              </a:rPr>
              <a:t>and many others</a:t>
            </a:r>
            <a:endParaRPr lang="en-US" sz="1200" dirty="0">
              <a:solidFill>
                <a:schemeClr val="tx1"/>
              </a:solidFill>
            </a:endParaRPr>
          </a:p>
        </p:txBody>
      </p:sp>
      <p:sp>
        <p:nvSpPr>
          <p:cNvPr id="18" name="Rechteck 17"/>
          <p:cNvSpPr/>
          <p:nvPr/>
        </p:nvSpPr>
        <p:spPr>
          <a:xfrm>
            <a:off x="5642759" y="902643"/>
            <a:ext cx="954107" cy="276999"/>
          </a:xfrm>
          <a:prstGeom prst="rect">
            <a:avLst/>
          </a:prstGeom>
        </p:spPr>
        <p:txBody>
          <a:bodyPr wrap="none">
            <a:spAutoFit/>
          </a:bodyPr>
          <a:lstStyle/>
          <a:p>
            <a:r>
              <a:rPr lang="en-US" sz="1200" b="1" dirty="0" smtClean="0">
                <a:solidFill>
                  <a:srgbClr val="FF0000"/>
                </a:solidFill>
              </a:rPr>
              <a:t>Emissions</a:t>
            </a:r>
            <a:endParaRPr lang="en-US" sz="1200" b="1" dirty="0">
              <a:solidFill>
                <a:srgbClr val="FF0000"/>
              </a:solidFill>
            </a:endParaRPr>
          </a:p>
        </p:txBody>
      </p:sp>
      <p:grpSp>
        <p:nvGrpSpPr>
          <p:cNvPr id="3" name="Gruppieren 28"/>
          <p:cNvGrpSpPr/>
          <p:nvPr/>
        </p:nvGrpSpPr>
        <p:grpSpPr>
          <a:xfrm>
            <a:off x="3248405" y="2826693"/>
            <a:ext cx="4980815" cy="3469332"/>
            <a:chOff x="3629405" y="2826693"/>
            <a:chExt cx="4980815" cy="3469332"/>
          </a:xfrm>
        </p:grpSpPr>
        <p:pic>
          <p:nvPicPr>
            <p:cNvPr id="134151" name="Picture 7"/>
            <p:cNvPicPr>
              <a:picLocks noChangeAspect="1" noChangeArrowheads="1"/>
            </p:cNvPicPr>
            <p:nvPr/>
          </p:nvPicPr>
          <p:blipFill>
            <a:blip r:embed="rId5" cstate="print"/>
            <a:srcRect/>
            <a:stretch>
              <a:fillRect/>
            </a:stretch>
          </p:blipFill>
          <p:spPr bwMode="auto">
            <a:xfrm>
              <a:off x="3629405" y="3112210"/>
              <a:ext cx="4980815" cy="3183815"/>
            </a:xfrm>
            <a:prstGeom prst="rect">
              <a:avLst/>
            </a:prstGeom>
            <a:noFill/>
            <a:ln w="9525">
              <a:noFill/>
              <a:miter lim="800000"/>
              <a:headEnd/>
              <a:tailEnd/>
            </a:ln>
          </p:spPr>
        </p:pic>
        <p:sp>
          <p:nvSpPr>
            <p:cNvPr id="19" name="Rechteck 18"/>
            <p:cNvSpPr/>
            <p:nvPr/>
          </p:nvSpPr>
          <p:spPr>
            <a:xfrm>
              <a:off x="5138341" y="2826693"/>
              <a:ext cx="1970411" cy="276999"/>
            </a:xfrm>
            <a:prstGeom prst="rect">
              <a:avLst/>
            </a:prstGeom>
          </p:spPr>
          <p:txBody>
            <a:bodyPr wrap="none">
              <a:spAutoFit/>
            </a:bodyPr>
            <a:lstStyle/>
            <a:p>
              <a:r>
                <a:rPr lang="en-US" sz="1200" b="1" dirty="0" smtClean="0">
                  <a:solidFill>
                    <a:srgbClr val="FF0000"/>
                  </a:solidFill>
                </a:rPr>
                <a:t>Energy / Primary Energy</a:t>
              </a:r>
              <a:endParaRPr lang="en-US" sz="1200" b="1" dirty="0">
                <a:solidFill>
                  <a:srgbClr val="FF0000"/>
                </a:solidFill>
              </a:endParaRPr>
            </a:p>
          </p:txBody>
        </p:sp>
      </p:grpSp>
      <p:sp>
        <p:nvSpPr>
          <p:cNvPr id="20" name="Rechteck 19"/>
          <p:cNvSpPr/>
          <p:nvPr/>
        </p:nvSpPr>
        <p:spPr>
          <a:xfrm>
            <a:off x="8519716" y="2121843"/>
            <a:ext cx="534121" cy="276999"/>
          </a:xfrm>
          <a:prstGeom prst="rect">
            <a:avLst/>
          </a:prstGeom>
        </p:spPr>
        <p:txBody>
          <a:bodyPr wrap="none">
            <a:spAutoFit/>
          </a:bodyPr>
          <a:lstStyle/>
          <a:p>
            <a:r>
              <a:rPr lang="en-US" sz="1200" b="1" dirty="0" smtClean="0">
                <a:solidFill>
                  <a:srgbClr val="FF0000"/>
                </a:solidFill>
              </a:rPr>
              <a:t>≠ 0%</a:t>
            </a:r>
            <a:endParaRPr lang="en-US" sz="1200" b="1" dirty="0">
              <a:solidFill>
                <a:srgbClr val="FF0000"/>
              </a:solidFill>
            </a:endParaRPr>
          </a:p>
        </p:txBody>
      </p:sp>
      <p:cxnSp>
        <p:nvCxnSpPr>
          <p:cNvPr id="22" name="Gerade Verbindung mit Pfeil 21"/>
          <p:cNvCxnSpPr/>
          <p:nvPr/>
        </p:nvCxnSpPr>
        <p:spPr bwMode="auto">
          <a:xfrm>
            <a:off x="8763000" y="981075"/>
            <a:ext cx="0" cy="1152526"/>
          </a:xfrm>
          <a:prstGeom prst="straightConnector1">
            <a:avLst/>
          </a:prstGeom>
          <a:solidFill>
            <a:srgbClr val="00B8FF"/>
          </a:solidFill>
          <a:ln w="76200" cap="flat" cmpd="sng" algn="ctr">
            <a:solidFill>
              <a:srgbClr val="FF0000"/>
            </a:solidFill>
            <a:prstDash val="solid"/>
            <a:round/>
            <a:headEnd type="none" w="med" len="med"/>
            <a:tailEnd type="arrow"/>
          </a:ln>
          <a:effectLst/>
        </p:spPr>
      </p:cxnSp>
      <p:sp>
        <p:nvSpPr>
          <p:cNvPr id="26" name="Rechteck 25"/>
          <p:cNvSpPr/>
          <p:nvPr/>
        </p:nvSpPr>
        <p:spPr>
          <a:xfrm>
            <a:off x="8241718" y="3845868"/>
            <a:ext cx="397866" cy="276999"/>
          </a:xfrm>
          <a:prstGeom prst="rect">
            <a:avLst/>
          </a:prstGeom>
        </p:spPr>
        <p:txBody>
          <a:bodyPr wrap="none">
            <a:spAutoFit/>
          </a:bodyPr>
          <a:lstStyle/>
          <a:p>
            <a:r>
              <a:rPr lang="en-US" sz="1200" b="1" dirty="0" smtClean="0">
                <a:solidFill>
                  <a:srgbClr val="0000FF"/>
                </a:solidFill>
              </a:rPr>
              <a:t>1.7</a:t>
            </a:r>
          </a:p>
        </p:txBody>
      </p:sp>
      <p:sp>
        <p:nvSpPr>
          <p:cNvPr id="27" name="Rechteck 26"/>
          <p:cNvSpPr/>
          <p:nvPr/>
        </p:nvSpPr>
        <p:spPr>
          <a:xfrm>
            <a:off x="8241718" y="4988868"/>
            <a:ext cx="869854" cy="1477328"/>
          </a:xfrm>
          <a:prstGeom prst="rect">
            <a:avLst/>
          </a:prstGeom>
        </p:spPr>
        <p:txBody>
          <a:bodyPr wrap="none">
            <a:spAutoFit/>
          </a:bodyPr>
          <a:lstStyle/>
          <a:p>
            <a:r>
              <a:rPr lang="en-US" sz="1200" b="1" dirty="0" smtClean="0">
                <a:solidFill>
                  <a:srgbClr val="0000FF"/>
                </a:solidFill>
              </a:rPr>
              <a:t>4.6</a:t>
            </a:r>
          </a:p>
          <a:p>
            <a:r>
              <a:rPr lang="de-DE" sz="600" b="1" dirty="0" smtClean="0">
                <a:solidFill>
                  <a:srgbClr val="FF0000"/>
                </a:solidFill>
              </a:rPr>
              <a:t> </a:t>
            </a:r>
          </a:p>
          <a:p>
            <a:r>
              <a:rPr lang="de-DE" sz="1200" dirty="0" smtClean="0">
                <a:solidFill>
                  <a:srgbClr val="CC0099"/>
                </a:solidFill>
              </a:rPr>
              <a:t>PtL needs</a:t>
            </a:r>
          </a:p>
          <a:p>
            <a:r>
              <a:rPr lang="de-DE" sz="1200" dirty="0" smtClean="0">
                <a:solidFill>
                  <a:srgbClr val="CC0099"/>
                </a:solidFill>
              </a:rPr>
              <a:t>2.7 times</a:t>
            </a:r>
          </a:p>
          <a:p>
            <a:r>
              <a:rPr lang="de-DE" sz="1200" dirty="0" smtClean="0">
                <a:solidFill>
                  <a:srgbClr val="CC0099"/>
                </a:solidFill>
              </a:rPr>
              <a:t>more</a:t>
            </a:r>
          </a:p>
          <a:p>
            <a:r>
              <a:rPr lang="de-DE" sz="1200" dirty="0" smtClean="0">
                <a:solidFill>
                  <a:srgbClr val="CC0099"/>
                </a:solidFill>
              </a:rPr>
              <a:t>energy</a:t>
            </a:r>
          </a:p>
          <a:p>
            <a:r>
              <a:rPr lang="de-DE" sz="1200" dirty="0" smtClean="0">
                <a:solidFill>
                  <a:srgbClr val="CC0099"/>
                </a:solidFill>
              </a:rPr>
              <a:t>than LH2!</a:t>
            </a:r>
            <a:endParaRPr lang="en-US" sz="1200" dirty="0" smtClean="0">
              <a:solidFill>
                <a:srgbClr val="CC0099"/>
              </a:solidFill>
            </a:endParaRPr>
          </a:p>
          <a:p>
            <a:endParaRPr lang="en-US" sz="1200" b="1" dirty="0">
              <a:solidFill>
                <a:srgbClr val="FF0000"/>
              </a:solidFill>
            </a:endParaRPr>
          </a:p>
        </p:txBody>
      </p:sp>
      <p:sp>
        <p:nvSpPr>
          <p:cNvPr id="28" name="Rechteck 27"/>
          <p:cNvSpPr/>
          <p:nvPr/>
        </p:nvSpPr>
        <p:spPr>
          <a:xfrm>
            <a:off x="8236802" y="3055293"/>
            <a:ext cx="652743" cy="553998"/>
          </a:xfrm>
          <a:prstGeom prst="rect">
            <a:avLst/>
          </a:prstGeom>
        </p:spPr>
        <p:txBody>
          <a:bodyPr wrap="none">
            <a:spAutoFit/>
          </a:bodyPr>
          <a:lstStyle/>
          <a:p>
            <a:r>
              <a:rPr lang="de-DE" sz="1000" b="1" dirty="0" smtClean="0">
                <a:solidFill>
                  <a:schemeClr val="tx1"/>
                </a:solidFill>
              </a:rPr>
              <a:t>primary</a:t>
            </a:r>
          </a:p>
          <a:p>
            <a:r>
              <a:rPr lang="de-DE" sz="1000" b="1" dirty="0" smtClean="0">
                <a:solidFill>
                  <a:schemeClr val="tx1"/>
                </a:solidFill>
              </a:rPr>
              <a:t>energy</a:t>
            </a:r>
          </a:p>
          <a:p>
            <a:r>
              <a:rPr lang="de-DE" sz="1000" b="1" dirty="0" smtClean="0">
                <a:solidFill>
                  <a:schemeClr val="tx1"/>
                </a:solidFill>
              </a:rPr>
              <a:t>factor</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cstate="print"/>
          <a:srcRect/>
          <a:stretch>
            <a:fillRect/>
          </a:stretch>
        </p:blipFill>
        <p:spPr bwMode="auto">
          <a:xfrm>
            <a:off x="161265" y="1633539"/>
            <a:ext cx="8868434" cy="4605336"/>
          </a:xfrm>
          <a:prstGeom prst="rect">
            <a:avLst/>
          </a:prstGeom>
          <a:noFill/>
          <a:ln w="9525">
            <a:noFill/>
            <a:miter lim="800000"/>
            <a:headEnd/>
            <a:tailEnd/>
          </a:ln>
        </p:spPr>
      </p:pic>
      <p:sp>
        <p:nvSpPr>
          <p:cNvPr id="4" name="Titel 1">
            <a:extLst>
              <a:ext uri="{FF2B5EF4-FFF2-40B4-BE49-F238E27FC236}">
                <a16:creationId xmlns:a16="http://schemas.microsoft.com/office/drawing/2014/main"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noProof="1" smtClean="0">
                <a:solidFill>
                  <a:srgbClr val="FF0000"/>
                </a:solidFill>
              </a:rPr>
              <a:t>Refueling One A350 Once per Day:</a:t>
            </a:r>
            <a:br>
              <a:rPr lang="en-US" noProof="1" smtClean="0">
                <a:solidFill>
                  <a:srgbClr val="FF0000"/>
                </a:solidFill>
              </a:rPr>
            </a:br>
            <a:r>
              <a:rPr lang="en-US" noProof="1" smtClean="0">
                <a:solidFill>
                  <a:srgbClr val="FF0000"/>
                </a:solidFill>
              </a:rPr>
              <a:t>52 of the Larges Wind Power Plants (4.6 MW each) Are Needed!</a:t>
            </a:r>
            <a:endParaRPr lang="en-US" noProof="1">
              <a:solidFill>
                <a:srgbClr val="FF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C92417A-68A2-4335-A9A2-C3594B9C7A1D}"/>
              </a:ext>
            </a:extLst>
          </p:cNvPr>
          <p:cNvSpPr>
            <a:spLocks noGrp="1"/>
          </p:cNvSpPr>
          <p:nvPr>
            <p:ph type="title"/>
          </p:nvPr>
        </p:nvSpPr>
        <p:spPr>
          <a:xfrm>
            <a:off x="539965" y="740333"/>
            <a:ext cx="8224837" cy="446087"/>
          </a:xfrm>
        </p:spPr>
        <p:txBody>
          <a:bodyPr/>
          <a:lstStyle/>
          <a:p>
            <a:pPr>
              <a:lnSpc>
                <a:spcPct val="120000"/>
              </a:lnSpc>
            </a:pPr>
            <a:r>
              <a:rPr lang="en-US" noProof="1" smtClean="0">
                <a:solidFill>
                  <a:schemeClr val="tx1"/>
                </a:solidFill>
              </a:rPr>
              <a:t>EU-Study, May 2020:  </a:t>
            </a:r>
            <a:r>
              <a:rPr lang="en-US" noProof="1" smtClean="0">
                <a:solidFill>
                  <a:srgbClr val="FF0000"/>
                </a:solidFill>
              </a:rPr>
              <a:t>Aviation's Energy Demand – Too Much</a:t>
            </a:r>
            <a:endParaRPr lang="en-US" noProof="1">
              <a:solidFill>
                <a:srgbClr val="FF0000"/>
              </a:solidFill>
            </a:endParaRPr>
          </a:p>
        </p:txBody>
      </p:sp>
      <p:sp>
        <p:nvSpPr>
          <p:cNvPr id="7" name="Textfeld 6"/>
          <p:cNvSpPr txBox="1"/>
          <p:nvPr/>
        </p:nvSpPr>
        <p:spPr>
          <a:xfrm>
            <a:off x="542925" y="3248025"/>
            <a:ext cx="8381999" cy="2930033"/>
          </a:xfrm>
          <a:prstGeom prst="rect">
            <a:avLst/>
          </a:prstGeom>
          <a:noFill/>
        </p:spPr>
        <p:txBody>
          <a:bodyPr wrap="square" rtlCol="0">
            <a:spAutoFit/>
          </a:bodyPr>
          <a:lstStyle/>
          <a:p>
            <a:r>
              <a:rPr lang="en-US" sz="1400" noProof="1" smtClean="0">
                <a:solidFill>
                  <a:schemeClr val="tx1"/>
                </a:solidFill>
              </a:rPr>
              <a:t>Footnote 38:   Total generation capacity of renewable energy: 2351 GW (2018)</a:t>
            </a:r>
          </a:p>
          <a:p>
            <a:r>
              <a:rPr lang="en-US" sz="1000" noProof="1" smtClean="0">
                <a:solidFill>
                  <a:schemeClr val="tx1"/>
                </a:solidFill>
              </a:rPr>
              <a:t> </a:t>
            </a:r>
          </a:p>
          <a:p>
            <a:pPr algn="just"/>
            <a:r>
              <a:rPr lang="en-US" sz="1400" i="1" noProof="1" smtClean="0">
                <a:solidFill>
                  <a:schemeClr val="tx1"/>
                </a:solidFill>
              </a:rPr>
              <a:t>Globally, total renewable energy generation capacity reached 2,351 GW at the end of last year – about a third of total installed electricity capacity. </a:t>
            </a:r>
            <a:r>
              <a:rPr lang="en-US" sz="1400" i="1" noProof="1" smtClean="0">
                <a:solidFill>
                  <a:srgbClr val="0000FF"/>
                </a:solidFill>
              </a:rPr>
              <a:t>Hydropower</a:t>
            </a:r>
            <a:r>
              <a:rPr lang="en-US" sz="1400" i="1" noProof="1" smtClean="0">
                <a:solidFill>
                  <a:schemeClr val="tx1"/>
                </a:solidFill>
              </a:rPr>
              <a:t> accounts for the largest share with an installed capacity of </a:t>
            </a:r>
            <a:r>
              <a:rPr lang="en-US" sz="1400" i="1" noProof="1" smtClean="0">
                <a:solidFill>
                  <a:srgbClr val="0000FF"/>
                </a:solidFill>
              </a:rPr>
              <a:t>1,172 GW </a:t>
            </a:r>
            <a:r>
              <a:rPr lang="en-US" sz="1400" i="1" noProof="1" smtClean="0">
                <a:solidFill>
                  <a:schemeClr val="tx1"/>
                </a:solidFill>
              </a:rPr>
              <a:t>– about half of the total. </a:t>
            </a:r>
            <a:r>
              <a:rPr lang="en-US" sz="1400" i="1" u="sng" noProof="1" smtClean="0">
                <a:solidFill>
                  <a:srgbClr val="008000"/>
                </a:solidFill>
              </a:rPr>
              <a:t>Wind</a:t>
            </a:r>
            <a:r>
              <a:rPr lang="en-US" sz="1400" i="1" noProof="1" smtClean="0">
                <a:solidFill>
                  <a:schemeClr val="tx1"/>
                </a:solidFill>
              </a:rPr>
              <a:t> and </a:t>
            </a:r>
            <a:r>
              <a:rPr lang="en-US" sz="1400" i="1" u="sng" noProof="1" smtClean="0">
                <a:solidFill>
                  <a:srgbClr val="FF0000"/>
                </a:solidFill>
              </a:rPr>
              <a:t>solar</a:t>
            </a:r>
            <a:r>
              <a:rPr lang="en-US" sz="1400" i="1" noProof="1" smtClean="0">
                <a:solidFill>
                  <a:schemeClr val="tx1"/>
                </a:solidFill>
              </a:rPr>
              <a:t> energy account for most of the remainder, with capacities of </a:t>
            </a:r>
            <a:r>
              <a:rPr lang="en-US" sz="1400" i="1" u="sng" noProof="1" smtClean="0">
                <a:solidFill>
                  <a:srgbClr val="008000"/>
                </a:solidFill>
              </a:rPr>
              <a:t>564 GW </a:t>
            </a:r>
            <a:r>
              <a:rPr lang="en-US" sz="1400" i="1" noProof="1" smtClean="0">
                <a:solidFill>
                  <a:schemeClr val="tx1"/>
                </a:solidFill>
              </a:rPr>
              <a:t>and </a:t>
            </a:r>
            <a:r>
              <a:rPr lang="en-US" sz="1400" i="1" u="sng" noProof="1" smtClean="0">
                <a:solidFill>
                  <a:srgbClr val="FF0000"/>
                </a:solidFill>
              </a:rPr>
              <a:t>480 GW</a:t>
            </a:r>
            <a:r>
              <a:rPr lang="en-US" sz="1400" i="1" noProof="1" smtClean="0">
                <a:solidFill>
                  <a:schemeClr val="tx1"/>
                </a:solidFill>
              </a:rPr>
              <a:t>, respectively. Other renewables included 121 GW of bioenergy, 13 GW of geothermal energy and 500 MW of marine energy (tide, wave and ocean energy).</a:t>
            </a:r>
          </a:p>
          <a:p>
            <a:endParaRPr lang="en-US" sz="1000" noProof="1" smtClean="0">
              <a:solidFill>
                <a:schemeClr val="tx1"/>
              </a:solidFill>
            </a:endParaRPr>
          </a:p>
          <a:p>
            <a:r>
              <a:rPr lang="en-US" sz="1000" noProof="1" smtClean="0">
                <a:solidFill>
                  <a:schemeClr val="tx1"/>
                </a:solidFill>
              </a:rPr>
              <a:t>https://www.hydroreview.com/2019/04/03/irena-reports-renewable-energy-now-accounts-for-a-third-of-global-power-capacity</a:t>
            </a:r>
          </a:p>
          <a:p>
            <a:r>
              <a:rPr lang="en-US" sz="1000" noProof="1" smtClean="0">
                <a:solidFill>
                  <a:srgbClr val="0000FF"/>
                </a:solidFill>
              </a:rPr>
              <a:t>Archived at</a:t>
            </a:r>
            <a:r>
              <a:rPr lang="en-US" sz="1000" noProof="1" smtClean="0">
                <a:solidFill>
                  <a:schemeClr val="tx1"/>
                </a:solidFill>
              </a:rPr>
              <a:t>: https://perma.cc/YLY4-CG2R</a:t>
            </a:r>
          </a:p>
          <a:p>
            <a:endParaRPr lang="en-US" sz="1000" noProof="1" smtClean="0">
              <a:solidFill>
                <a:schemeClr val="tx1"/>
              </a:solidFill>
            </a:endParaRPr>
          </a:p>
          <a:p>
            <a:pPr>
              <a:lnSpc>
                <a:spcPct val="120000"/>
              </a:lnSpc>
            </a:pPr>
            <a:r>
              <a:rPr lang="en-US" sz="1400" b="1" noProof="1" smtClean="0">
                <a:solidFill>
                  <a:srgbClr val="FF0000"/>
                </a:solidFill>
              </a:rPr>
              <a:t>Aviation's energy demand today is too high</a:t>
            </a:r>
            <a:r>
              <a:rPr lang="en-US" sz="1400" noProof="1" smtClean="0">
                <a:solidFill>
                  <a:schemeClr val="tx1"/>
                </a:solidFill>
              </a:rPr>
              <a:t>: Minium needed </a:t>
            </a:r>
            <a:r>
              <a:rPr lang="en-US" sz="1400" u="sng" noProof="1" smtClean="0">
                <a:solidFill>
                  <a:schemeClr val="tx1"/>
                </a:solidFill>
              </a:rPr>
              <a:t>all</a:t>
            </a:r>
            <a:r>
              <a:rPr lang="en-US" sz="1400" noProof="1" smtClean="0">
                <a:solidFill>
                  <a:schemeClr val="tx1"/>
                </a:solidFill>
              </a:rPr>
              <a:t> wind or solar energy available today!</a:t>
            </a:r>
          </a:p>
          <a:p>
            <a:pPr>
              <a:lnSpc>
                <a:spcPct val="120000"/>
              </a:lnSpc>
            </a:pPr>
            <a:r>
              <a:rPr lang="en-US" sz="1400" b="1" noProof="1" smtClean="0">
                <a:solidFill>
                  <a:srgbClr val="008000"/>
                </a:solidFill>
              </a:rPr>
              <a:t>First we need to reduce the amount of air travel.</a:t>
            </a:r>
          </a:p>
          <a:p>
            <a:pPr>
              <a:lnSpc>
                <a:spcPct val="120000"/>
              </a:lnSpc>
            </a:pPr>
            <a:r>
              <a:rPr lang="en-US" sz="1400" noProof="1" smtClean="0">
                <a:solidFill>
                  <a:schemeClr val="tx1"/>
                </a:solidFill>
              </a:rPr>
              <a:t>Then we may have a chance to power aviation with renewable energy.</a:t>
            </a:r>
            <a:endParaRPr lang="en-US" sz="1400" noProof="1">
              <a:solidFill>
                <a:schemeClr val="tx1"/>
              </a:solidFill>
            </a:endParaRPr>
          </a:p>
        </p:txBody>
      </p:sp>
      <p:grpSp>
        <p:nvGrpSpPr>
          <p:cNvPr id="2" name="Gruppieren 13"/>
          <p:cNvGrpSpPr/>
          <p:nvPr/>
        </p:nvGrpSpPr>
        <p:grpSpPr>
          <a:xfrm>
            <a:off x="581025" y="1133475"/>
            <a:ext cx="8267700" cy="1758429"/>
            <a:chOff x="533400" y="1628775"/>
            <a:chExt cx="8267700" cy="1758429"/>
          </a:xfrm>
        </p:grpSpPr>
        <p:pic>
          <p:nvPicPr>
            <p:cNvPr id="135170" name="Picture 2"/>
            <p:cNvPicPr>
              <a:picLocks noChangeAspect="1" noChangeArrowheads="1"/>
            </p:cNvPicPr>
            <p:nvPr/>
          </p:nvPicPr>
          <p:blipFill>
            <a:blip r:embed="rId2" cstate="print"/>
            <a:srcRect/>
            <a:stretch>
              <a:fillRect/>
            </a:stretch>
          </p:blipFill>
          <p:spPr bwMode="auto">
            <a:xfrm>
              <a:off x="533400" y="1628775"/>
              <a:ext cx="8267700" cy="1758429"/>
            </a:xfrm>
            <a:prstGeom prst="rect">
              <a:avLst/>
            </a:prstGeom>
            <a:noFill/>
            <a:ln w="9525">
              <a:noFill/>
              <a:miter lim="800000"/>
              <a:headEnd/>
              <a:tailEnd/>
            </a:ln>
          </p:spPr>
        </p:pic>
        <p:cxnSp>
          <p:nvCxnSpPr>
            <p:cNvPr id="5" name="Gerade Verbindung 4"/>
            <p:cNvCxnSpPr/>
            <p:nvPr/>
          </p:nvCxnSpPr>
          <p:spPr bwMode="auto">
            <a:xfrm>
              <a:off x="914400" y="1885950"/>
              <a:ext cx="7800975" cy="0"/>
            </a:xfrm>
            <a:prstGeom prst="line">
              <a:avLst/>
            </a:prstGeom>
            <a:solidFill>
              <a:srgbClr val="00B8FF"/>
            </a:solidFill>
            <a:ln w="28575" cap="flat" cmpd="sng" algn="ctr">
              <a:solidFill>
                <a:srgbClr val="FF0000"/>
              </a:solidFill>
              <a:prstDash val="solid"/>
              <a:round/>
              <a:headEnd type="none" w="med" len="med"/>
              <a:tailEnd type="none" w="med" len="med"/>
            </a:ln>
            <a:effectLst/>
          </p:spPr>
        </p:cxnSp>
        <p:sp>
          <p:nvSpPr>
            <p:cNvPr id="13" name="Textfeld 12"/>
            <p:cNvSpPr txBox="1"/>
            <p:nvPr/>
          </p:nvSpPr>
          <p:spPr>
            <a:xfrm>
              <a:off x="5210175" y="3076575"/>
              <a:ext cx="3284874" cy="307777"/>
            </a:xfrm>
            <a:prstGeom prst="rect">
              <a:avLst/>
            </a:prstGeom>
            <a:noFill/>
          </p:spPr>
          <p:txBody>
            <a:bodyPr wrap="none" rtlCol="0">
              <a:spAutoFit/>
            </a:bodyPr>
            <a:lstStyle/>
            <a:p>
              <a:r>
                <a:rPr lang="de-DE" sz="1400" dirty="0" smtClean="0">
                  <a:solidFill>
                    <a:schemeClr val="tx1"/>
                  </a:solidFill>
                </a:rPr>
                <a:t>(                                                           )</a:t>
              </a:r>
              <a:endParaRPr lang="en-US" sz="1400" dirty="0">
                <a:solidFill>
                  <a:schemeClr val="tx1"/>
                </a:solidFill>
              </a:endParaRPr>
            </a:p>
          </p:txBody>
        </p:sp>
      </p:grpSp>
      <p:sp>
        <p:nvSpPr>
          <p:cNvPr id="8" name="Rechteck 7"/>
          <p:cNvSpPr/>
          <p:nvPr/>
        </p:nvSpPr>
        <p:spPr>
          <a:xfrm>
            <a:off x="546179" y="2864793"/>
            <a:ext cx="4235371" cy="246221"/>
          </a:xfrm>
          <a:prstGeom prst="rect">
            <a:avLst/>
          </a:prstGeom>
        </p:spPr>
        <p:txBody>
          <a:bodyPr wrap="square">
            <a:spAutoFit/>
          </a:bodyPr>
          <a:lstStyle/>
          <a:p>
            <a:r>
              <a:rPr lang="en-US" sz="1000" dirty="0" smtClean="0">
                <a:solidFill>
                  <a:schemeClr val="tx1"/>
                </a:solidFill>
              </a:rPr>
              <a:t>https://doi.org/10.2843/471510, </a:t>
            </a:r>
            <a:r>
              <a:rPr lang="de-DE" sz="1000" dirty="0" smtClean="0">
                <a:solidFill>
                  <a:srgbClr val="0000FF"/>
                </a:solidFill>
              </a:rPr>
              <a:t>Archived at</a:t>
            </a:r>
            <a:r>
              <a:rPr lang="de-DE" sz="1000" dirty="0" smtClean="0">
                <a:solidFill>
                  <a:schemeClr val="tx1"/>
                </a:solidFill>
              </a:rPr>
              <a:t>: https://perma.cc/BJJ6-5L74</a:t>
            </a:r>
            <a:endParaRPr lang="en-US" sz="1000" dirty="0">
              <a:solidFill>
                <a:schemeClr val="tx1"/>
              </a:solidFill>
            </a:endParaRPr>
          </a:p>
        </p:txBody>
      </p:sp>
      <p:sp>
        <p:nvSpPr>
          <p:cNvPr id="9" name="Rechteck 8"/>
          <p:cNvSpPr/>
          <p:nvPr/>
        </p:nvSpPr>
        <p:spPr bwMode="auto">
          <a:xfrm>
            <a:off x="5514975" y="1143000"/>
            <a:ext cx="1752600" cy="24765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7" name="Picture 3"/>
          <p:cNvPicPr>
            <a:picLocks noChangeAspect="1" noChangeArrowheads="1"/>
          </p:cNvPicPr>
          <p:nvPr/>
        </p:nvPicPr>
        <p:blipFill>
          <a:blip r:embed="rId2" cstate="print"/>
          <a:srcRect/>
          <a:stretch>
            <a:fillRect/>
          </a:stretch>
        </p:blipFill>
        <p:spPr bwMode="auto">
          <a:xfrm>
            <a:off x="561974" y="1764996"/>
            <a:ext cx="6786563" cy="3154667"/>
          </a:xfrm>
          <a:prstGeom prst="rect">
            <a:avLst/>
          </a:prstGeom>
          <a:noFill/>
          <a:ln w="9525">
            <a:noFill/>
            <a:miter lim="800000"/>
            <a:headEnd/>
            <a:tailEnd/>
          </a:ln>
        </p:spPr>
      </p:pic>
      <p:sp>
        <p:nvSpPr>
          <p:cNvPr id="6" name="Rechteck 5"/>
          <p:cNvSpPr/>
          <p:nvPr/>
        </p:nvSpPr>
        <p:spPr>
          <a:xfrm>
            <a:off x="400049" y="4838849"/>
            <a:ext cx="7372351" cy="1514261"/>
          </a:xfrm>
          <a:prstGeom prst="rect">
            <a:avLst/>
          </a:prstGeom>
        </p:spPr>
        <p:txBody>
          <a:bodyPr wrap="square">
            <a:spAutoFit/>
          </a:bodyPr>
          <a:lstStyle/>
          <a:p>
            <a:pPr marL="361950" indent="-361950">
              <a:lnSpc>
                <a:spcPct val="110000"/>
              </a:lnSpc>
            </a:pPr>
            <a:r>
              <a:rPr lang="en-US" sz="1200" noProof="1" smtClean="0">
                <a:solidFill>
                  <a:srgbClr val="000000"/>
                </a:solidFill>
                <a:latin typeface="Arial" pitchFamily="34" charset="0"/>
                <a:cs typeface="Arial" pitchFamily="34" charset="0"/>
              </a:rPr>
              <a:t>1.)	1 kWh of renewable energy ...</a:t>
            </a:r>
          </a:p>
          <a:p>
            <a:pPr marL="361950" indent="-361950">
              <a:lnSpc>
                <a:spcPct val="110000"/>
              </a:lnSpc>
            </a:pPr>
            <a:r>
              <a:rPr lang="en-US" sz="1200" noProof="1" smtClean="0">
                <a:solidFill>
                  <a:srgbClr val="000000"/>
                </a:solidFill>
                <a:latin typeface="Arial" pitchFamily="34" charset="0"/>
                <a:cs typeface="Arial" pitchFamily="34" charset="0"/>
              </a:rPr>
              <a:t>2.)	... can replace 2.5 kWh lignite in coal-fired power plants (efficiency 40%);</a:t>
            </a:r>
          </a:p>
          <a:p>
            <a:pPr marL="361950" indent="-361950">
              <a:lnSpc>
                <a:spcPct val="110000"/>
              </a:lnSpc>
            </a:pPr>
            <a:r>
              <a:rPr lang="en-US" sz="1200" noProof="1" smtClean="0">
                <a:solidFill>
                  <a:srgbClr val="000000"/>
                </a:solidFill>
                <a:latin typeface="Arial" pitchFamily="34" charset="0"/>
                <a:cs typeface="Arial" pitchFamily="34" charset="0"/>
              </a:rPr>
              <a:t>3.)	This corresponds to 0.9 kg of CO2 (0.36 kg of CO2 for 1 kWh of energy from lignite *).</a:t>
            </a:r>
          </a:p>
          <a:p>
            <a:pPr marL="361950" indent="-361950">
              <a:lnSpc>
                <a:spcPct val="110000"/>
              </a:lnSpc>
            </a:pPr>
            <a:r>
              <a:rPr lang="en-US" sz="1200" noProof="1" smtClean="0">
                <a:solidFill>
                  <a:srgbClr val="000000"/>
                </a:solidFill>
                <a:latin typeface="Arial" pitchFamily="34" charset="0"/>
                <a:cs typeface="Arial" pitchFamily="34" charset="0"/>
              </a:rPr>
              <a:t>4.)	... converted into Sustainable Aviation Fuel (SAF) only 0.22 kWh remain (efficiency: 70% electrolysis, 32% Fischer-Tropsch), 99% transport; https://perma.cc/BJJ6-5L74</a:t>
            </a:r>
          </a:p>
          <a:p>
            <a:pPr marL="361950" indent="-361950">
              <a:lnSpc>
                <a:spcPct val="110000"/>
              </a:lnSpc>
            </a:pPr>
            <a:r>
              <a:rPr lang="en-US" sz="1200" noProof="1" smtClean="0">
                <a:solidFill>
                  <a:srgbClr val="000000"/>
                </a:solidFill>
                <a:latin typeface="Arial" pitchFamily="34" charset="0"/>
                <a:cs typeface="Arial" pitchFamily="34" charset="0"/>
              </a:rPr>
              <a:t>5.)	which save only 0.057 kg of CO2 (0.26 kg of CO2 for 1 kWh of kerosene *).</a:t>
            </a:r>
          </a:p>
          <a:p>
            <a:pPr marL="361950" indent="-361950">
              <a:lnSpc>
                <a:spcPct val="110000"/>
              </a:lnSpc>
            </a:pPr>
            <a:r>
              <a:rPr lang="en-US" sz="1200" noProof="1" smtClean="0">
                <a:solidFill>
                  <a:srgbClr val="000000"/>
                </a:solidFill>
                <a:latin typeface="Arial" pitchFamily="34" charset="0"/>
                <a:cs typeface="Arial" pitchFamily="34" charset="0"/>
              </a:rPr>
              <a:t>	* UBA, 2016: CO2 Emission Factors for Fossil Fuels. https://bit.ly/3r8avD1</a:t>
            </a:r>
            <a:endParaRPr lang="en-US" sz="1200" noProof="1">
              <a:solidFill>
                <a:srgbClr val="000000"/>
              </a:solidFill>
              <a:latin typeface="Arial" pitchFamily="34" charset="0"/>
              <a:cs typeface="Arial" pitchFamily="34" charset="0"/>
            </a:endParaRPr>
          </a:p>
        </p:txBody>
      </p:sp>
      <p:sp>
        <p:nvSpPr>
          <p:cNvPr id="10" name="Rechteck 9"/>
          <p:cNvSpPr/>
          <p:nvPr/>
        </p:nvSpPr>
        <p:spPr>
          <a:xfrm>
            <a:off x="6024213" y="2140893"/>
            <a:ext cx="1731564" cy="276999"/>
          </a:xfrm>
          <a:prstGeom prst="rect">
            <a:avLst/>
          </a:prstGeom>
          <a:solidFill>
            <a:schemeClr val="bg1"/>
          </a:solidFill>
          <a:ln w="6350">
            <a:solidFill>
              <a:srgbClr val="000000"/>
            </a:solidFill>
          </a:ln>
          <a:effectLst>
            <a:outerShdw blurRad="50800" dist="38100" dir="2700000" algn="tl" rotWithShape="0">
              <a:prstClr val="black">
                <a:alpha val="40000"/>
              </a:prstClr>
            </a:outerShdw>
          </a:effectLst>
        </p:spPr>
        <p:txBody>
          <a:bodyPr wrap="none">
            <a:spAutoFit/>
          </a:bodyPr>
          <a:lstStyle/>
          <a:p>
            <a:r>
              <a:rPr lang="en-US" sz="1200" dirty="0" smtClean="0">
                <a:solidFill>
                  <a:srgbClr val="000000"/>
                </a:solidFill>
                <a:latin typeface="Arial" pitchFamily="34" charset="0"/>
                <a:cs typeface="Arial" pitchFamily="34" charset="0"/>
                <a:hlinkClick r:id="rId3"/>
              </a:rPr>
              <a:t>http://ptl.ProfScholz.de</a:t>
            </a:r>
            <a:endParaRPr lang="en-US" sz="1200" dirty="0">
              <a:solidFill>
                <a:srgbClr val="000000"/>
              </a:solidFill>
              <a:latin typeface="Arial" pitchFamily="34" charset="0"/>
              <a:cs typeface="Arial" pitchFamily="34" charset="0"/>
            </a:endParaRPr>
          </a:p>
        </p:txBody>
      </p:sp>
      <p:sp>
        <p:nvSpPr>
          <p:cNvPr id="11" name="Rectangle 11"/>
          <p:cNvSpPr txBox="1">
            <a:spLocks noChangeArrowheads="1"/>
          </p:cNvSpPr>
          <p:nvPr/>
        </p:nvSpPr>
        <p:spPr bwMode="auto">
          <a:xfrm>
            <a:off x="522288" y="1120418"/>
            <a:ext cx="8431212" cy="436562"/>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FF0000"/>
                </a:solidFill>
                <a:latin typeface="Arial" pitchFamily="34" charset="0"/>
                <a:ea typeface="+mj-ea"/>
                <a:cs typeface="Arial" pitchFamily="34" charset="0"/>
              </a:rPr>
              <a:t>Best Use Renewable Energy to Replace Coal Power </a:t>
            </a:r>
            <a:r>
              <a:rPr lang="de-DE" sz="2000" b="1" kern="0" dirty="0" err="1" smtClean="0">
                <a:solidFill>
                  <a:srgbClr val="FF0000"/>
                </a:solidFill>
                <a:latin typeface="Arial" pitchFamily="34" charset="0"/>
                <a:ea typeface="+mj-ea"/>
                <a:cs typeface="Arial" pitchFamily="34" charset="0"/>
              </a:rPr>
              <a:t>Plants</a:t>
            </a:r>
            <a:r>
              <a:rPr lang="de-DE" sz="2000" b="1" kern="0" dirty="0" smtClean="0">
                <a:solidFill>
                  <a:srgbClr val="FF0000"/>
                </a:solidFill>
                <a:latin typeface="Arial" pitchFamily="34" charset="0"/>
                <a:ea typeface="+mj-ea"/>
                <a:cs typeface="Arial" pitchFamily="34" charset="0"/>
              </a:rPr>
              <a:t> (</a:t>
            </a:r>
            <a:r>
              <a:rPr lang="de-DE" sz="2000" b="1" kern="0" dirty="0" err="1" smtClean="0">
                <a:solidFill>
                  <a:srgbClr val="FF0000"/>
                </a:solidFill>
                <a:latin typeface="Arial" pitchFamily="34" charset="0"/>
                <a:ea typeface="+mj-ea"/>
                <a:cs typeface="Arial" pitchFamily="34" charset="0"/>
              </a:rPr>
              <a:t>PtL</a:t>
            </a:r>
            <a:r>
              <a:rPr lang="de-DE" sz="2000" b="1" kern="0" dirty="0" smtClean="0">
                <a:solidFill>
                  <a:srgbClr val="FF0000"/>
                </a:solidFill>
                <a:latin typeface="Arial" pitchFamily="34" charset="0"/>
                <a:ea typeface="+mj-ea"/>
                <a:cs typeface="Arial" pitchFamily="34" charset="0"/>
              </a:rPr>
              <a:t>)</a:t>
            </a:r>
            <a:endParaRPr lang="de-DE" sz="2000" b="1" kern="0" dirty="0">
              <a:solidFill>
                <a:srgbClr val="FF0000"/>
              </a:solidFill>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2" cstate="print"/>
          <a:srcRect/>
          <a:stretch>
            <a:fillRect/>
          </a:stretch>
        </p:blipFill>
        <p:spPr bwMode="auto">
          <a:xfrm>
            <a:off x="2809875" y="1631221"/>
            <a:ext cx="5962650" cy="2712178"/>
          </a:xfrm>
          <a:prstGeom prst="rect">
            <a:avLst/>
          </a:prstGeom>
          <a:noFill/>
          <a:ln w="9525">
            <a:noFill/>
            <a:miter lim="800000"/>
            <a:headEnd/>
            <a:tailEnd/>
          </a:ln>
        </p:spPr>
      </p:pic>
      <p:sp>
        <p:nvSpPr>
          <p:cNvPr id="8" name="Rectangle 11"/>
          <p:cNvSpPr txBox="1">
            <a:spLocks noChangeArrowheads="1"/>
          </p:cNvSpPr>
          <p:nvPr/>
        </p:nvSpPr>
        <p:spPr bwMode="auto">
          <a:xfrm>
            <a:off x="522288" y="1025822"/>
            <a:ext cx="8431212" cy="436562"/>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FF0000"/>
                </a:solidFill>
                <a:latin typeface="Arial" pitchFamily="34" charset="0"/>
                <a:ea typeface="+mj-ea"/>
                <a:cs typeface="Arial" pitchFamily="34" charset="0"/>
              </a:rPr>
              <a:t>Best Use Renewable Energy to Replace Coal Power </a:t>
            </a:r>
            <a:r>
              <a:rPr lang="de-DE" sz="2000" b="1" kern="0" dirty="0" err="1" smtClean="0">
                <a:solidFill>
                  <a:srgbClr val="FF0000"/>
                </a:solidFill>
                <a:latin typeface="Arial" pitchFamily="34" charset="0"/>
                <a:ea typeface="+mj-ea"/>
                <a:cs typeface="Arial" pitchFamily="34" charset="0"/>
              </a:rPr>
              <a:t>Plants</a:t>
            </a:r>
            <a:r>
              <a:rPr lang="de-DE" sz="2000" b="1" kern="0" dirty="0" smtClean="0">
                <a:solidFill>
                  <a:srgbClr val="FF0000"/>
                </a:solidFill>
                <a:latin typeface="Arial" pitchFamily="34" charset="0"/>
                <a:ea typeface="+mj-ea"/>
                <a:cs typeface="Arial" pitchFamily="34" charset="0"/>
              </a:rPr>
              <a:t> (LH2)</a:t>
            </a:r>
            <a:endParaRPr lang="de-DE" sz="2000" b="1" kern="0" dirty="0">
              <a:solidFill>
                <a:srgbClr val="FF0000"/>
              </a:solidFill>
              <a:latin typeface="Arial" pitchFamily="34" charset="0"/>
              <a:ea typeface="+mj-ea"/>
              <a:cs typeface="Arial" pitchFamily="34" charset="0"/>
            </a:endParaRPr>
          </a:p>
        </p:txBody>
      </p:sp>
      <p:sp>
        <p:nvSpPr>
          <p:cNvPr id="6" name="Rechteck 5"/>
          <p:cNvSpPr/>
          <p:nvPr/>
        </p:nvSpPr>
        <p:spPr>
          <a:xfrm>
            <a:off x="152398" y="4114949"/>
            <a:ext cx="8591552" cy="2326791"/>
          </a:xfrm>
          <a:prstGeom prst="rect">
            <a:avLst/>
          </a:prstGeom>
        </p:spPr>
        <p:txBody>
          <a:bodyPr wrap="square">
            <a:spAutoFit/>
          </a:bodyPr>
          <a:lstStyle/>
          <a:p>
            <a:pPr marL="361950" indent="-361950">
              <a:lnSpc>
                <a:spcPct val="110000"/>
              </a:lnSpc>
            </a:pPr>
            <a:r>
              <a:rPr lang="en-US" sz="1200" dirty="0" smtClean="0">
                <a:solidFill>
                  <a:srgbClr val="000000"/>
                </a:solidFill>
                <a:latin typeface="Arial" pitchFamily="34" charset="0"/>
                <a:cs typeface="Arial" pitchFamily="34" charset="0"/>
              </a:rPr>
              <a:t>1.)	1 kWh of renewable energy ...</a:t>
            </a:r>
          </a:p>
          <a:p>
            <a:pPr marL="361950" indent="-361950">
              <a:lnSpc>
                <a:spcPct val="110000"/>
              </a:lnSpc>
            </a:pPr>
            <a:r>
              <a:rPr lang="en-US" sz="1200" dirty="0" smtClean="0">
                <a:solidFill>
                  <a:srgbClr val="000000"/>
                </a:solidFill>
                <a:latin typeface="Arial" pitchFamily="34" charset="0"/>
                <a:cs typeface="Arial" pitchFamily="34" charset="0"/>
              </a:rPr>
              <a:t>2.)	... can substitute 2,5 kWh of coal (lignite, brown coal) in a coal power plant (efficiency of a coal power plant: 40%) this is </a:t>
            </a:r>
          </a:p>
          <a:p>
            <a:pPr marL="361950" indent="-361950">
              <a:lnSpc>
                <a:spcPct val="110000"/>
              </a:lnSpc>
            </a:pPr>
            <a:r>
              <a:rPr lang="en-US" sz="1200" dirty="0" smtClean="0">
                <a:solidFill>
                  <a:srgbClr val="000000"/>
                </a:solidFill>
                <a:latin typeface="Arial" pitchFamily="34" charset="0"/>
                <a:cs typeface="Arial" pitchFamily="34" charset="0"/>
              </a:rPr>
              <a:t>3.)	... equivalent to 0.9 kg CO2 (0.36 kg CO2 for 1 kWh of energy burning lignite*) </a:t>
            </a:r>
          </a:p>
          <a:p>
            <a:pPr marL="361950" indent="-361950">
              <a:lnSpc>
                <a:spcPct val="110000"/>
              </a:lnSpc>
            </a:pPr>
            <a:r>
              <a:rPr lang="en-US" sz="1200" dirty="0" smtClean="0">
                <a:solidFill>
                  <a:srgbClr val="000000"/>
                </a:solidFill>
                <a:latin typeface="Arial" pitchFamily="34" charset="0"/>
                <a:cs typeface="Arial" pitchFamily="34" charset="0"/>
              </a:rPr>
              <a:t>4.)	... but if used in an aircraft it generates LH2 with energy of 0.6 kWh (efficiencies: 70% electrolysis, 83% liquefaction &amp; transport)</a:t>
            </a:r>
          </a:p>
          <a:p>
            <a:pPr marL="361950" indent="-361950">
              <a:lnSpc>
                <a:spcPct val="110000"/>
              </a:lnSpc>
            </a:pPr>
            <a:r>
              <a:rPr lang="en-US" sz="1200" dirty="0" smtClean="0">
                <a:solidFill>
                  <a:srgbClr val="000000"/>
                </a:solidFill>
                <a:latin typeface="Arial" pitchFamily="34" charset="0"/>
                <a:cs typeface="Arial" pitchFamily="34" charset="0"/>
              </a:rPr>
              <a:t>5.)	LH2 aircraft consume (say) 10% more energy (higher operating empty mass, more wetted area); so a kerosene aircraft needs ...</a:t>
            </a:r>
          </a:p>
          <a:p>
            <a:pPr marL="361950" indent="-361950">
              <a:lnSpc>
                <a:spcPct val="110000"/>
              </a:lnSpc>
            </a:pPr>
            <a:r>
              <a:rPr lang="en-US" sz="1200" dirty="0" smtClean="0">
                <a:solidFill>
                  <a:srgbClr val="000000"/>
                </a:solidFill>
                <a:latin typeface="Arial" pitchFamily="34" charset="0"/>
                <a:cs typeface="Arial" pitchFamily="34" charset="0"/>
              </a:rPr>
              <a:t>6.)	only 0.55 kWh, which can be substituted. This is equivalent to 0.14 kg CO2 (0.26 kg CO2 for 1 kWh of energy burning kerosene*).</a:t>
            </a:r>
          </a:p>
          <a:p>
            <a:pPr marL="361950" indent="-361950">
              <a:lnSpc>
                <a:spcPct val="110000"/>
              </a:lnSpc>
            </a:pPr>
            <a:r>
              <a:rPr lang="en-US" sz="1200" dirty="0" smtClean="0">
                <a:solidFill>
                  <a:srgbClr val="000000"/>
                </a:solidFill>
                <a:latin typeface="Arial" pitchFamily="34" charset="0"/>
                <a:cs typeface="Arial" pitchFamily="34" charset="0"/>
              </a:rPr>
              <a:t>7.)	Note: Not considered is that hydrogen aircraft may come with higher non-CO2 effects than kerosene aircraft.</a:t>
            </a:r>
          </a:p>
          <a:p>
            <a:pPr marL="361950" indent="-361950">
              <a:lnSpc>
                <a:spcPct val="110000"/>
              </a:lnSpc>
            </a:pPr>
            <a:r>
              <a:rPr lang="en-US" sz="1200" dirty="0" smtClean="0">
                <a:solidFill>
                  <a:srgbClr val="000000"/>
                </a:solidFill>
                <a:latin typeface="Arial" pitchFamily="34" charset="0"/>
                <a:cs typeface="Arial" pitchFamily="34" charset="0"/>
              </a:rPr>
              <a:t>	* UBA, 2016. CO2 Emission Factors for Fossil Fuels. Available from: https://bit.ly/3r8avD1</a:t>
            </a:r>
            <a:endParaRPr lang="en-US" sz="1200" dirty="0">
              <a:solidFill>
                <a:srgbClr val="000000"/>
              </a:solidFill>
              <a:latin typeface="Arial" pitchFamily="34" charset="0"/>
              <a:cs typeface="Arial" pitchFamily="34" charset="0"/>
            </a:endParaRPr>
          </a:p>
        </p:txBody>
      </p:sp>
      <p:sp>
        <p:nvSpPr>
          <p:cNvPr id="7" name="Rechteck 6"/>
          <p:cNvSpPr/>
          <p:nvPr/>
        </p:nvSpPr>
        <p:spPr>
          <a:xfrm>
            <a:off x="642588" y="2760018"/>
            <a:ext cx="1731564" cy="276999"/>
          </a:xfrm>
          <a:prstGeom prst="rect">
            <a:avLst/>
          </a:prstGeom>
          <a:solidFill>
            <a:schemeClr val="bg1"/>
          </a:solidFill>
          <a:ln w="6350">
            <a:solidFill>
              <a:srgbClr val="000000"/>
            </a:solidFill>
          </a:ln>
          <a:effectLst>
            <a:outerShdw blurRad="50800" dist="38100" dir="2700000" algn="tl" rotWithShape="0">
              <a:prstClr val="black">
                <a:alpha val="40000"/>
              </a:prstClr>
            </a:outerShdw>
          </a:effectLst>
        </p:spPr>
        <p:txBody>
          <a:bodyPr wrap="none">
            <a:spAutoFit/>
          </a:bodyPr>
          <a:lstStyle/>
          <a:p>
            <a:r>
              <a:rPr lang="en-US" sz="1200" dirty="0" smtClean="0">
                <a:solidFill>
                  <a:srgbClr val="0000FF"/>
                </a:solidFill>
                <a:latin typeface="Arial" pitchFamily="34" charset="0"/>
                <a:cs typeface="Arial" pitchFamily="34" charset="0"/>
              </a:rPr>
              <a:t>http://ptl.ProfScholz.de</a:t>
            </a:r>
            <a:endParaRPr lang="en-US" sz="1200"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5413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FF0000"/>
                </a:solidFill>
                <a:latin typeface="Arial" pitchFamily="34" charset="0"/>
                <a:ea typeface="+mj-ea"/>
                <a:cs typeface="Arial" pitchFamily="34" charset="0"/>
              </a:rPr>
              <a:t>Two "Schools" Marching towards Zero Emission</a:t>
            </a:r>
            <a:endParaRPr lang="de-DE" sz="2000" b="1" kern="0" dirty="0">
              <a:solidFill>
                <a:srgbClr val="FF0000"/>
              </a:solidFill>
              <a:latin typeface="Arial" pitchFamily="34" charset="0"/>
              <a:ea typeface="+mj-ea"/>
              <a:cs typeface="Arial" pitchFamily="34" charset="0"/>
            </a:endParaRPr>
          </a:p>
        </p:txBody>
      </p:sp>
      <p:sp>
        <p:nvSpPr>
          <p:cNvPr id="9" name="Textfeld 8"/>
          <p:cNvSpPr txBox="1"/>
          <p:nvPr/>
        </p:nvSpPr>
        <p:spPr>
          <a:xfrm>
            <a:off x="542924" y="1952625"/>
            <a:ext cx="8429626" cy="3046988"/>
          </a:xfrm>
          <a:prstGeom prst="rect">
            <a:avLst/>
          </a:prstGeom>
          <a:noFill/>
        </p:spPr>
        <p:txBody>
          <a:bodyPr wrap="square" rtlCol="0">
            <a:spAutoFit/>
          </a:bodyPr>
          <a:lstStyle/>
          <a:p>
            <a:pPr marL="342900" lvl="0" indent="-342900">
              <a:lnSpc>
                <a:spcPct val="120000"/>
              </a:lnSpc>
              <a:spcAft>
                <a:spcPts val="0"/>
              </a:spcAft>
            </a:pPr>
            <a:r>
              <a:rPr lang="en-US" sz="2000" dirty="0" smtClean="0">
                <a:solidFill>
                  <a:srgbClr val="000000"/>
                </a:solidFill>
                <a:latin typeface="Arial" pitchFamily="34" charset="0"/>
                <a:ea typeface="Calibri"/>
                <a:cs typeface="Arial" pitchFamily="34" charset="0"/>
              </a:rPr>
              <a:t>1.)	The </a:t>
            </a:r>
            <a:r>
              <a:rPr lang="en-US" sz="2000" dirty="0" smtClean="0">
                <a:solidFill>
                  <a:srgbClr val="0000FF"/>
                </a:solidFill>
                <a:latin typeface="Arial" pitchFamily="34" charset="0"/>
                <a:ea typeface="Calibri"/>
                <a:cs typeface="Arial" pitchFamily="34" charset="0"/>
              </a:rPr>
              <a:t>traditional</a:t>
            </a:r>
            <a:r>
              <a:rPr lang="en-US" sz="2000" dirty="0" smtClean="0">
                <a:solidFill>
                  <a:srgbClr val="000000"/>
                </a:solidFill>
                <a:latin typeface="Arial" pitchFamily="34" charset="0"/>
                <a:ea typeface="Calibri"/>
                <a:cs typeface="Arial" pitchFamily="34" charset="0"/>
              </a:rPr>
              <a:t> school: "We have to </a:t>
            </a:r>
            <a:r>
              <a:rPr lang="en-US" sz="2000" dirty="0" smtClean="0">
                <a:solidFill>
                  <a:srgbClr val="008000"/>
                </a:solidFill>
                <a:latin typeface="Arial" pitchFamily="34" charset="0"/>
                <a:ea typeface="Calibri"/>
                <a:cs typeface="Arial" pitchFamily="34" charset="0"/>
              </a:rPr>
              <a:t>increase efficiency</a:t>
            </a:r>
            <a:r>
              <a:rPr lang="en-US" sz="2000" dirty="0" smtClean="0">
                <a:solidFill>
                  <a:srgbClr val="000000"/>
                </a:solidFill>
                <a:ea typeface="Calibri"/>
              </a:rPr>
              <a:t>.</a:t>
            </a:r>
            <a:r>
              <a:rPr lang="en-US" sz="2000" dirty="0" smtClean="0">
                <a:solidFill>
                  <a:srgbClr val="000000"/>
                </a:solidFill>
                <a:latin typeface="Arial" pitchFamily="34" charset="0"/>
                <a:ea typeface="Calibri"/>
                <a:cs typeface="Arial" pitchFamily="34" charset="0"/>
              </a:rPr>
              <a:t>"</a:t>
            </a:r>
          </a:p>
          <a:p>
            <a:pPr marL="342900" lvl="0" indent="-342900">
              <a:lnSpc>
                <a:spcPct val="120000"/>
              </a:lnSpc>
              <a:spcAft>
                <a:spcPts val="0"/>
              </a:spcAft>
            </a:pPr>
            <a:r>
              <a:rPr lang="de-DE" sz="2000" dirty="0" smtClean="0">
                <a:solidFill>
                  <a:srgbClr val="000000"/>
                </a:solidFill>
                <a:ea typeface="Calibri"/>
              </a:rPr>
              <a:t>	</a:t>
            </a:r>
            <a:r>
              <a:rPr lang="de-DE" sz="2000" u="sng" dirty="0" smtClean="0">
                <a:solidFill>
                  <a:srgbClr val="000000"/>
                </a:solidFill>
                <a:ea typeface="Calibri"/>
              </a:rPr>
              <a:t>Critique</a:t>
            </a:r>
            <a:r>
              <a:rPr lang="de-DE" sz="2000" dirty="0" smtClean="0">
                <a:solidFill>
                  <a:srgbClr val="000000"/>
                </a:solidFill>
                <a:ea typeface="Calibri"/>
              </a:rPr>
              <a:t>: "You will never make it to zero emission!"</a:t>
            </a:r>
            <a:endParaRPr lang="en-US" sz="2000" dirty="0" smtClean="0">
              <a:solidFill>
                <a:srgbClr val="000000"/>
              </a:solidFill>
              <a:latin typeface="Arial" pitchFamily="34" charset="0"/>
              <a:ea typeface="Calibri"/>
              <a:cs typeface="Arial" pitchFamily="34" charset="0"/>
            </a:endParaRPr>
          </a:p>
          <a:p>
            <a:pPr marL="342900" lvl="0" indent="-342900">
              <a:lnSpc>
                <a:spcPct val="120000"/>
              </a:lnSpc>
              <a:spcAft>
                <a:spcPts val="0"/>
              </a:spcAft>
              <a:buFont typeface="+mj-lt"/>
              <a:buAutoNum type="arabicPeriod"/>
            </a:pPr>
            <a:endParaRPr lang="de-DE" sz="2000" dirty="0" smtClean="0">
              <a:solidFill>
                <a:srgbClr val="000000"/>
              </a:solidFill>
              <a:latin typeface="Arial" pitchFamily="34" charset="0"/>
              <a:ea typeface="Calibri"/>
              <a:cs typeface="Arial" pitchFamily="34" charset="0"/>
            </a:endParaRPr>
          </a:p>
          <a:p>
            <a:pPr marL="342900" lvl="0" indent="-342900">
              <a:lnSpc>
                <a:spcPct val="120000"/>
              </a:lnSpc>
              <a:spcAft>
                <a:spcPts val="0"/>
              </a:spcAft>
            </a:pPr>
            <a:endParaRPr lang="en-US" sz="2000" dirty="0" smtClean="0">
              <a:solidFill>
                <a:srgbClr val="000000"/>
              </a:solidFill>
              <a:latin typeface="Arial" pitchFamily="34" charset="0"/>
              <a:ea typeface="Calibri"/>
              <a:cs typeface="Arial" pitchFamily="34" charset="0"/>
            </a:endParaRPr>
          </a:p>
          <a:p>
            <a:pPr marL="342900" lvl="0" indent="-342900">
              <a:lnSpc>
                <a:spcPct val="120000"/>
              </a:lnSpc>
              <a:spcAft>
                <a:spcPts val="0"/>
              </a:spcAft>
            </a:pPr>
            <a:r>
              <a:rPr lang="en-US" sz="2000" dirty="0" smtClean="0">
                <a:solidFill>
                  <a:srgbClr val="000000"/>
                </a:solidFill>
                <a:latin typeface="Arial" pitchFamily="34" charset="0"/>
                <a:ea typeface="Calibri"/>
                <a:cs typeface="Arial" pitchFamily="34" charset="0"/>
              </a:rPr>
              <a:t>2.) The </a:t>
            </a:r>
            <a:r>
              <a:rPr lang="en-US" sz="2000" dirty="0" smtClean="0">
                <a:solidFill>
                  <a:srgbClr val="0000FF"/>
                </a:solidFill>
                <a:latin typeface="Arial" pitchFamily="34" charset="0"/>
                <a:ea typeface="Calibri"/>
                <a:cs typeface="Arial" pitchFamily="34" charset="0"/>
              </a:rPr>
              <a:t>new</a:t>
            </a:r>
            <a:r>
              <a:rPr lang="en-US" sz="2000" dirty="0" smtClean="0">
                <a:solidFill>
                  <a:srgbClr val="000000"/>
                </a:solidFill>
                <a:latin typeface="Arial" pitchFamily="34" charset="0"/>
                <a:ea typeface="Calibri"/>
                <a:cs typeface="Arial" pitchFamily="34" charset="0"/>
              </a:rPr>
              <a:t> school: "We have to </a:t>
            </a:r>
            <a:r>
              <a:rPr lang="en-US" sz="2000" dirty="0" smtClean="0">
                <a:solidFill>
                  <a:srgbClr val="008000"/>
                </a:solidFill>
                <a:latin typeface="Arial" pitchFamily="34" charset="0"/>
                <a:ea typeface="Calibri"/>
                <a:cs typeface="Arial" pitchFamily="34" charset="0"/>
              </a:rPr>
              <a:t>apply new fuels </a:t>
            </a:r>
            <a:r>
              <a:rPr lang="en-US" sz="2000" dirty="0" smtClean="0">
                <a:solidFill>
                  <a:srgbClr val="000000"/>
                </a:solidFill>
                <a:latin typeface="Arial" pitchFamily="34" charset="0"/>
                <a:ea typeface="Calibri"/>
                <a:cs typeface="Arial" pitchFamily="34" charset="0"/>
              </a:rPr>
              <a:t>and do </a:t>
            </a:r>
            <a:r>
              <a:rPr lang="en-US" sz="2000" dirty="0" smtClean="0">
                <a:solidFill>
                  <a:srgbClr val="FF0000"/>
                </a:solidFill>
                <a:latin typeface="Arial" pitchFamily="34" charset="0"/>
                <a:ea typeface="Calibri"/>
                <a:cs typeface="Arial" pitchFamily="34" charset="0"/>
              </a:rPr>
              <a:t>not care about their overall inefficiency</a:t>
            </a:r>
            <a:r>
              <a:rPr lang="en-US" sz="2000" dirty="0" smtClean="0">
                <a:solidFill>
                  <a:srgbClr val="000000"/>
                </a:solidFill>
                <a:latin typeface="Arial" pitchFamily="34" charset="0"/>
                <a:ea typeface="Calibri"/>
                <a:cs typeface="Arial" pitchFamily="34" charset="0"/>
              </a:rPr>
              <a:t>, because all energy will be renewable energy, which is without harm."</a:t>
            </a:r>
          </a:p>
          <a:p>
            <a:pPr marL="342900" lvl="0" indent="-342900">
              <a:lnSpc>
                <a:spcPct val="120000"/>
              </a:lnSpc>
              <a:spcAft>
                <a:spcPts val="0"/>
              </a:spcAft>
            </a:pPr>
            <a:r>
              <a:rPr lang="de-DE" sz="2000" dirty="0" smtClean="0">
                <a:solidFill>
                  <a:srgbClr val="000000"/>
                </a:solidFill>
              </a:rPr>
              <a:t>	</a:t>
            </a:r>
            <a:r>
              <a:rPr lang="de-DE" sz="2000" u="sng" dirty="0" smtClean="0">
                <a:solidFill>
                  <a:srgbClr val="000000"/>
                </a:solidFill>
                <a:ea typeface="Calibri"/>
              </a:rPr>
              <a:t>Critique:</a:t>
            </a:r>
            <a:r>
              <a:rPr lang="de-DE" sz="2000" dirty="0" smtClean="0">
                <a:solidFill>
                  <a:srgbClr val="000000"/>
                </a:solidFill>
                <a:ea typeface="Calibri"/>
              </a:rPr>
              <a:t> "You will run out of energy resources!"</a:t>
            </a:r>
            <a:endParaRPr lang="de-DE" sz="2000" dirty="0" smtClean="0">
              <a:solidFill>
                <a:srgbClr val="000000"/>
              </a:solidFill>
              <a:latin typeface="Arial" pitchFamily="34" charset="0"/>
              <a:cs typeface="Arial" pitchFamily="34" charset="0"/>
            </a:endParaRPr>
          </a:p>
        </p:txBody>
      </p:sp>
      <p:sp>
        <p:nvSpPr>
          <p:cNvPr id="10"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rPr>
              <a:t>Introduction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bwMode="auto">
          <a:xfrm>
            <a:off x="6134100" y="1809750"/>
            <a:ext cx="2914650" cy="213360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pic>
        <p:nvPicPr>
          <p:cNvPr id="276482" name="Picture 2"/>
          <p:cNvPicPr>
            <a:picLocks noChangeAspect="1" noChangeArrowheads="1"/>
          </p:cNvPicPr>
          <p:nvPr/>
        </p:nvPicPr>
        <p:blipFill>
          <a:blip r:embed="rId2" cstate="print"/>
          <a:srcRect/>
          <a:stretch>
            <a:fillRect/>
          </a:stretch>
        </p:blipFill>
        <p:spPr bwMode="auto">
          <a:xfrm>
            <a:off x="166688" y="1657350"/>
            <a:ext cx="5915025" cy="4629150"/>
          </a:xfrm>
          <a:prstGeom prst="rect">
            <a:avLst/>
          </a:prstGeom>
          <a:noFill/>
          <a:ln w="9525">
            <a:noFill/>
            <a:miter lim="800000"/>
            <a:headEnd/>
            <a:tailEnd/>
          </a:ln>
        </p:spPr>
      </p:pic>
      <p:sp>
        <p:nvSpPr>
          <p:cNvPr id="8" name="Rectangle 11"/>
          <p:cNvSpPr txBox="1">
            <a:spLocks noChangeArrowheads="1"/>
          </p:cNvSpPr>
          <p:nvPr/>
        </p:nvSpPr>
        <p:spPr bwMode="auto">
          <a:xfrm>
            <a:off x="522288" y="135413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The Carbon Cycle</a:t>
            </a:r>
            <a:endParaRPr lang="de-DE" sz="2000" b="1" kern="0" dirty="0">
              <a:solidFill>
                <a:srgbClr val="00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
        <p:nvSpPr>
          <p:cNvPr id="6" name="Text Box 7"/>
          <p:cNvSpPr txBox="1">
            <a:spLocks noChangeArrowheads="1"/>
          </p:cNvSpPr>
          <p:nvPr/>
        </p:nvSpPr>
        <p:spPr bwMode="auto">
          <a:xfrm>
            <a:off x="6038850" y="1708150"/>
            <a:ext cx="2905125" cy="2130741"/>
          </a:xfrm>
          <a:prstGeom prst="rect">
            <a:avLst/>
          </a:prstGeom>
          <a:solidFill>
            <a:schemeClr val="bg1"/>
          </a:solidFill>
          <a:ln w="19050">
            <a:solidFill>
              <a:srgbClr val="000000"/>
            </a:solidFill>
            <a:miter lim="800000"/>
            <a:headEnd/>
            <a:tailEnd/>
          </a:ln>
        </p:spPr>
        <p:txBody>
          <a:bodyPr wrap="square" lIns="80165" tIns="40083" rIns="80165" bIns="40083">
            <a:spAutoFit/>
          </a:bodyPr>
          <a:lstStyle/>
          <a:p>
            <a:pPr marL="180975" indent="-180975" algn="just" defTabSz="801688">
              <a:lnSpc>
                <a:spcPct val="120000"/>
              </a:lnSpc>
              <a:spcBef>
                <a:spcPct val="50000"/>
              </a:spcBef>
              <a:buFont typeface="Arial" pitchFamily="34" charset="0"/>
              <a:buChar char="●"/>
            </a:pPr>
            <a:r>
              <a:rPr lang="en-US" sz="1200" b="1" noProof="1" smtClean="0">
                <a:solidFill>
                  <a:srgbClr val="FF0000"/>
                </a:solidFill>
                <a:latin typeface="Arial" pitchFamily="34" charset="0"/>
              </a:rPr>
              <a:t>SAF need DAC </a:t>
            </a:r>
            <a:r>
              <a:rPr lang="en-US" sz="1200" b="1" noProof="1" smtClean="0">
                <a:solidFill>
                  <a:srgbClr val="000000"/>
                </a:solidFill>
                <a:latin typeface="Arial" pitchFamily="34" charset="0"/>
              </a:rPr>
              <a:t>(Direct Air Capure) to </a:t>
            </a:r>
            <a:r>
              <a:rPr lang="en-US" sz="1200" b="1" noProof="1" smtClean="0">
                <a:solidFill>
                  <a:srgbClr val="FF0000"/>
                </a:solidFill>
                <a:latin typeface="Arial" pitchFamily="34" charset="0"/>
              </a:rPr>
              <a:t>compensate for CO2 </a:t>
            </a:r>
            <a:r>
              <a:rPr lang="en-US" sz="1200" b="1" noProof="1" smtClean="0">
                <a:solidFill>
                  <a:srgbClr val="000000"/>
                </a:solidFill>
                <a:latin typeface="Arial" pitchFamily="34" charset="0"/>
              </a:rPr>
              <a:t>("cabon cycle")</a:t>
            </a:r>
          </a:p>
          <a:p>
            <a:pPr marL="180975" indent="-180975" algn="just" defTabSz="801688">
              <a:lnSpc>
                <a:spcPct val="120000"/>
              </a:lnSpc>
              <a:spcBef>
                <a:spcPct val="50000"/>
              </a:spcBef>
              <a:buFont typeface="Arial" pitchFamily="34" charset="0"/>
              <a:buChar char="●"/>
            </a:pPr>
            <a:r>
              <a:rPr lang="de-DE" sz="1200" b="1" noProof="1" smtClean="0">
                <a:solidFill>
                  <a:srgbClr val="000000"/>
                </a:solidFill>
                <a:latin typeface="Arial" pitchFamily="34" charset="0"/>
              </a:rPr>
              <a:t>In addition: SAF and BioFuel need </a:t>
            </a:r>
            <a:r>
              <a:rPr lang="de-DE" sz="1200" b="1" u="sng" noProof="1" smtClean="0">
                <a:solidFill>
                  <a:srgbClr val="0000FF"/>
                </a:solidFill>
                <a:latin typeface="Arial" pitchFamily="34" charset="0"/>
              </a:rPr>
              <a:t>more DAC</a:t>
            </a:r>
            <a:r>
              <a:rPr lang="de-DE" sz="1200" b="1" noProof="1" smtClean="0">
                <a:solidFill>
                  <a:srgbClr val="0000FF"/>
                </a:solidFill>
                <a:latin typeface="Arial" pitchFamily="34" charset="0"/>
              </a:rPr>
              <a:t> to compensate for </a:t>
            </a:r>
            <a:r>
              <a:rPr lang="de-DE" sz="1200" b="1" noProof="1" smtClean="0">
                <a:solidFill>
                  <a:srgbClr val="000000"/>
                </a:solidFill>
                <a:latin typeface="Arial" pitchFamily="34" charset="0"/>
              </a:rPr>
              <a:t>the global warming effect due to </a:t>
            </a:r>
          </a:p>
          <a:p>
            <a:pPr marL="638175" lvl="1" indent="-180975" algn="just" defTabSz="801688">
              <a:lnSpc>
                <a:spcPct val="120000"/>
              </a:lnSpc>
              <a:spcBef>
                <a:spcPct val="50000"/>
              </a:spcBef>
              <a:buFont typeface="Courier New" pitchFamily="49" charset="0"/>
              <a:buChar char="o"/>
            </a:pPr>
            <a:r>
              <a:rPr lang="de-DE" sz="1200" b="1" noProof="1" smtClean="0">
                <a:solidFill>
                  <a:srgbClr val="0000FF"/>
                </a:solidFill>
                <a:latin typeface="Arial" pitchFamily="34" charset="0"/>
              </a:rPr>
              <a:t>NOX and</a:t>
            </a:r>
          </a:p>
          <a:p>
            <a:pPr marL="638175" lvl="1" indent="-180975" algn="just" defTabSz="801688">
              <a:lnSpc>
                <a:spcPct val="120000"/>
              </a:lnSpc>
              <a:spcBef>
                <a:spcPct val="50000"/>
              </a:spcBef>
              <a:buFont typeface="Courier New" pitchFamily="49" charset="0"/>
              <a:buChar char="o"/>
            </a:pPr>
            <a:r>
              <a:rPr lang="de-DE" sz="1200" b="1" noProof="1" smtClean="0">
                <a:solidFill>
                  <a:srgbClr val="0000FF"/>
                </a:solidFill>
                <a:latin typeface="Arial" pitchFamily="34" charset="0"/>
              </a:rPr>
              <a:t>H2O (AIC)</a:t>
            </a:r>
            <a:endParaRPr lang="en-US" sz="1200" b="1" noProof="1" smtClean="0">
              <a:solidFill>
                <a:srgbClr val="0000FF"/>
              </a:solidFill>
              <a:latin typeface="Arial" pitchFamily="34" charset="0"/>
            </a:endParaRPr>
          </a:p>
        </p:txBody>
      </p:sp>
      <p:sp>
        <p:nvSpPr>
          <p:cNvPr id="9" name="Rechteck 8"/>
          <p:cNvSpPr/>
          <p:nvPr/>
        </p:nvSpPr>
        <p:spPr>
          <a:xfrm>
            <a:off x="6057900" y="4364504"/>
            <a:ext cx="2924175" cy="978729"/>
          </a:xfrm>
          <a:prstGeom prst="rect">
            <a:avLst/>
          </a:prstGeom>
        </p:spPr>
        <p:txBody>
          <a:bodyPr wrap="square">
            <a:spAutoFit/>
          </a:bodyPr>
          <a:lstStyle/>
          <a:p>
            <a:pPr algn="just">
              <a:lnSpc>
                <a:spcPct val="120000"/>
              </a:lnSpc>
            </a:pPr>
            <a:r>
              <a:rPr lang="en-US" sz="1200" dirty="0" smtClean="0">
                <a:solidFill>
                  <a:srgbClr val="000000"/>
                </a:solidFill>
                <a:latin typeface="Arial" pitchFamily="34" charset="0"/>
                <a:cs typeface="Arial" pitchFamily="34" charset="0"/>
              </a:rPr>
              <a:t>Production of synthetic kerosene (e-fuel) with power-to-liquid (</a:t>
            </a:r>
            <a:r>
              <a:rPr lang="en-US" sz="1200" dirty="0" err="1" smtClean="0">
                <a:solidFill>
                  <a:srgbClr val="000000"/>
                </a:solidFill>
                <a:latin typeface="Arial" pitchFamily="34" charset="0"/>
                <a:cs typeface="Arial" pitchFamily="34" charset="0"/>
              </a:rPr>
              <a:t>PtL</a:t>
            </a:r>
            <a:r>
              <a:rPr lang="en-US" sz="1200" dirty="0" smtClean="0">
                <a:solidFill>
                  <a:srgbClr val="000000"/>
                </a:solidFill>
                <a:latin typeface="Arial" pitchFamily="34" charset="0"/>
                <a:cs typeface="Arial" pitchFamily="34" charset="0"/>
              </a:rPr>
              <a:t>). Taking CO2 from the air (Direct Air Capture, DAC) enables a carbon cycle.</a:t>
            </a:r>
            <a:endParaRPr lang="en-US" sz="1200" dirty="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Electric Flight ?</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552450" y="819150"/>
            <a:ext cx="3094117" cy="683264"/>
          </a:xfrm>
          <a:prstGeom prst="rect">
            <a:avLst/>
          </a:prstGeom>
          <a:noFill/>
        </p:spPr>
        <p:txBody>
          <a:bodyPr wrap="none" rtlCol="0">
            <a:spAutoFit/>
          </a:bodyPr>
          <a:lstStyle/>
          <a:p>
            <a:pPr>
              <a:lnSpc>
                <a:spcPct val="120000"/>
              </a:lnSpc>
            </a:pPr>
            <a:r>
              <a:rPr lang="de-DE" sz="1600" b="1" dirty="0" smtClean="0">
                <a:solidFill>
                  <a:srgbClr val="FF0000"/>
                </a:solidFill>
              </a:rPr>
              <a:t>Calculating Maximum Range</a:t>
            </a:r>
          </a:p>
          <a:p>
            <a:pPr>
              <a:lnSpc>
                <a:spcPct val="120000"/>
              </a:lnSpc>
            </a:pPr>
            <a:r>
              <a:rPr lang="de-DE" sz="1600" b="1" dirty="0" smtClean="0">
                <a:solidFill>
                  <a:srgbClr val="FF0000"/>
                </a:solidFill>
              </a:rPr>
              <a:t>for Battery–Electric Flight</a:t>
            </a:r>
            <a:endParaRPr lang="de-DE" sz="1600" b="1" dirty="0" smtClean="0">
              <a:solidFill>
                <a:srgbClr val="0000FF"/>
              </a:solidFill>
            </a:endParaRPr>
          </a:p>
        </p:txBody>
      </p:sp>
      <p:grpSp>
        <p:nvGrpSpPr>
          <p:cNvPr id="6" name="Gruppieren 5"/>
          <p:cNvGrpSpPr/>
          <p:nvPr/>
        </p:nvGrpSpPr>
        <p:grpSpPr>
          <a:xfrm>
            <a:off x="495300" y="1589088"/>
            <a:ext cx="5505450" cy="4041775"/>
            <a:chOff x="495300" y="1589088"/>
            <a:chExt cx="5505450" cy="4041775"/>
          </a:xfrm>
        </p:grpSpPr>
        <p:graphicFrame>
          <p:nvGraphicFramePr>
            <p:cNvPr id="10" name="Objekt 9"/>
            <p:cNvGraphicFramePr>
              <a:graphicFrameLocks noChangeAspect="1"/>
            </p:cNvGraphicFramePr>
            <p:nvPr/>
          </p:nvGraphicFramePr>
          <p:xfrm>
            <a:off x="557213" y="1589088"/>
            <a:ext cx="5443537" cy="4041775"/>
          </p:xfrm>
          <a:graphic>
            <a:graphicData uri="http://schemas.openxmlformats.org/presentationml/2006/ole">
              <mc:AlternateContent xmlns:mc="http://schemas.openxmlformats.org/markup-compatibility/2006">
                <mc:Choice xmlns:v="urn:schemas-microsoft-com:vml" Requires="v">
                  <p:oleObj spid="_x0000_s370729" name="Equation" r:id="rId3" imgW="3479760" imgH="2387520" progId="Equation.3">
                    <p:embed/>
                  </p:oleObj>
                </mc:Choice>
                <mc:Fallback>
                  <p:oleObj name="Equation" r:id="rId3" imgW="3479760" imgH="238752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1589088"/>
                          <a:ext cx="5443537" cy="4041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p:cNvSpPr/>
            <p:nvPr/>
          </p:nvSpPr>
          <p:spPr bwMode="auto">
            <a:xfrm>
              <a:off x="495300" y="4200525"/>
              <a:ext cx="2752725" cy="714375"/>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pSp>
      <p:graphicFrame>
        <p:nvGraphicFramePr>
          <p:cNvPr id="370693" name="Object 5"/>
          <p:cNvGraphicFramePr>
            <a:graphicFrameLocks noChangeAspect="1"/>
          </p:cNvGraphicFramePr>
          <p:nvPr/>
        </p:nvGraphicFramePr>
        <p:xfrm>
          <a:off x="6635750" y="939800"/>
          <a:ext cx="2309813" cy="2513013"/>
        </p:xfrm>
        <a:graphic>
          <a:graphicData uri="http://schemas.openxmlformats.org/presentationml/2006/ole">
            <mc:AlternateContent xmlns:mc="http://schemas.openxmlformats.org/markup-compatibility/2006">
              <mc:Choice xmlns:v="urn:schemas-microsoft-com:vml" Requires="v">
                <p:oleObj spid="_x0000_s370730" name="Equation" r:id="rId5" imgW="2311200" imgH="2514600" progId="Equation.3">
                  <p:embed/>
                </p:oleObj>
              </mc:Choice>
              <mc:Fallback>
                <p:oleObj name="Equation" r:id="rId5" imgW="2311200" imgH="251460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5750" y="939800"/>
                        <a:ext cx="2309813" cy="25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0694" name="Picture 6"/>
          <p:cNvPicPr>
            <a:picLocks noChangeAspect="1" noChangeArrowheads="1"/>
          </p:cNvPicPr>
          <p:nvPr/>
        </p:nvPicPr>
        <p:blipFill>
          <a:blip r:embed="rId7" cstate="print"/>
          <a:srcRect/>
          <a:stretch>
            <a:fillRect/>
          </a:stretch>
        </p:blipFill>
        <p:spPr bwMode="auto">
          <a:xfrm>
            <a:off x="3592986" y="3562350"/>
            <a:ext cx="5398614" cy="2719388"/>
          </a:xfrm>
          <a:prstGeom prst="rect">
            <a:avLst/>
          </a:prstGeom>
          <a:noFill/>
          <a:ln w="9525">
            <a:noFill/>
            <a:miter lim="800000"/>
            <a:headEnd/>
            <a:tailEnd/>
          </a:ln>
        </p:spPr>
      </p:pic>
      <p:graphicFrame>
        <p:nvGraphicFramePr>
          <p:cNvPr id="370695" name="Object 7"/>
          <p:cNvGraphicFramePr>
            <a:graphicFrameLocks noChangeAspect="1"/>
          </p:cNvGraphicFramePr>
          <p:nvPr/>
        </p:nvGraphicFramePr>
        <p:xfrm>
          <a:off x="7191375" y="3733800"/>
          <a:ext cx="941388" cy="1038225"/>
        </p:xfrm>
        <a:graphic>
          <a:graphicData uri="http://schemas.openxmlformats.org/presentationml/2006/ole">
            <mc:AlternateContent xmlns:mc="http://schemas.openxmlformats.org/markup-compatibility/2006">
              <mc:Choice xmlns:v="urn:schemas-microsoft-com:vml" Requires="v">
                <p:oleObj spid="_x0000_s370731" name="Equation" r:id="rId8" imgW="152280" imgH="203040" progId="Equation.3">
                  <p:embed/>
                </p:oleObj>
              </mc:Choice>
              <mc:Fallback>
                <p:oleObj name="Equation" r:id="rId8" imgW="152280" imgH="203040"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1375" y="3733800"/>
                        <a:ext cx="941388"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7"/>
          <p:cNvGraphicFramePr>
            <a:graphicFrameLocks noChangeAspect="1"/>
          </p:cNvGraphicFramePr>
          <p:nvPr/>
        </p:nvGraphicFramePr>
        <p:xfrm>
          <a:off x="7191375" y="4743450"/>
          <a:ext cx="941388" cy="1038225"/>
        </p:xfrm>
        <a:graphic>
          <a:graphicData uri="http://schemas.openxmlformats.org/presentationml/2006/ole">
            <mc:AlternateContent xmlns:mc="http://schemas.openxmlformats.org/markup-compatibility/2006">
              <mc:Choice xmlns:v="urn:schemas-microsoft-com:vml" Requires="v">
                <p:oleObj spid="_x0000_s370732" name="Equation" r:id="rId10" imgW="152280" imgH="203040" progId="Equation.3">
                  <p:embed/>
                </p:oleObj>
              </mc:Choice>
              <mc:Fallback>
                <p:oleObj name="Equation" r:id="rId10" imgW="152280" imgH="20304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91375" y="4743450"/>
                        <a:ext cx="941388"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kt 12"/>
          <p:cNvGraphicFramePr>
            <a:graphicFrameLocks noChangeAspect="1"/>
          </p:cNvGraphicFramePr>
          <p:nvPr/>
        </p:nvGraphicFramePr>
        <p:xfrm>
          <a:off x="8013700" y="3968750"/>
          <a:ext cx="917575" cy="490538"/>
        </p:xfrm>
        <a:graphic>
          <a:graphicData uri="http://schemas.openxmlformats.org/presentationml/2006/ole">
            <mc:AlternateContent xmlns:mc="http://schemas.openxmlformats.org/markup-compatibility/2006">
              <mc:Choice xmlns:v="urn:schemas-microsoft-com:vml" Requires="v">
                <p:oleObj spid="_x0000_s370733" name="Equation" r:id="rId12" imgW="761760" imgH="406080" progId="Equation.3">
                  <p:embed/>
                </p:oleObj>
              </mc:Choice>
              <mc:Fallback>
                <p:oleObj name="Equation" r:id="rId12" imgW="761760" imgH="406080" progId="Equation.3">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3700" y="3968750"/>
                        <a:ext cx="917575" cy="49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kt 13"/>
          <p:cNvGraphicFramePr>
            <a:graphicFrameLocks noChangeAspect="1"/>
          </p:cNvGraphicFramePr>
          <p:nvPr/>
        </p:nvGraphicFramePr>
        <p:xfrm>
          <a:off x="8013700" y="4968875"/>
          <a:ext cx="917575" cy="490538"/>
        </p:xfrm>
        <a:graphic>
          <a:graphicData uri="http://schemas.openxmlformats.org/presentationml/2006/ole">
            <mc:AlternateContent xmlns:mc="http://schemas.openxmlformats.org/markup-compatibility/2006">
              <mc:Choice xmlns:v="urn:schemas-microsoft-com:vml" Requires="v">
                <p:oleObj spid="_x0000_s370734" name="Equation" r:id="rId14" imgW="761760" imgH="406080" progId="Equation.3">
                  <p:embed/>
                </p:oleObj>
              </mc:Choice>
              <mc:Fallback>
                <p:oleObj name="Equation" r:id="rId14" imgW="761760" imgH="406080" progId="Equation.3">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3700" y="4968875"/>
                        <a:ext cx="917575" cy="49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Ellipse 14"/>
          <p:cNvSpPr/>
          <p:nvPr/>
        </p:nvSpPr>
        <p:spPr bwMode="auto">
          <a:xfrm>
            <a:off x="4943475" y="5324475"/>
            <a:ext cx="228600" cy="228600"/>
          </a:xfrm>
          <a:prstGeom prst="ellipse">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6" name="Ellipse 15"/>
          <p:cNvSpPr/>
          <p:nvPr/>
        </p:nvSpPr>
        <p:spPr bwMode="auto">
          <a:xfrm>
            <a:off x="1819275" y="6010275"/>
            <a:ext cx="228600" cy="228600"/>
          </a:xfrm>
          <a:prstGeom prst="ellipse">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7" name="Textfeld 16"/>
          <p:cNvSpPr txBox="1"/>
          <p:nvPr/>
        </p:nvSpPr>
        <p:spPr>
          <a:xfrm>
            <a:off x="1998831" y="5981702"/>
            <a:ext cx="1609736" cy="276999"/>
          </a:xfrm>
          <a:prstGeom prst="rect">
            <a:avLst/>
          </a:prstGeom>
          <a:noFill/>
        </p:spPr>
        <p:txBody>
          <a:bodyPr wrap="none" rtlCol="0">
            <a:spAutoFit/>
          </a:bodyPr>
          <a:lstStyle/>
          <a:p>
            <a:r>
              <a:rPr lang="en-US" sz="1200" dirty="0" smtClean="0">
                <a:solidFill>
                  <a:schemeClr val="tx1"/>
                </a:solidFill>
              </a:rPr>
              <a:t>: realistic parameters</a:t>
            </a:r>
            <a:endParaRPr lang="en-US" sz="1200" dirty="0">
              <a:solidFill>
                <a:schemeClr val="tx1"/>
              </a:solidFill>
            </a:endParaRPr>
          </a:p>
        </p:txBody>
      </p:sp>
      <p:sp>
        <p:nvSpPr>
          <p:cNvPr id="18" name="Ellipse 17"/>
          <p:cNvSpPr/>
          <p:nvPr/>
        </p:nvSpPr>
        <p:spPr bwMode="auto">
          <a:xfrm>
            <a:off x="7534275" y="4972050"/>
            <a:ext cx="228600" cy="228600"/>
          </a:xfrm>
          <a:prstGeom prst="ellipse">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9" name="Ellipse 18"/>
          <p:cNvSpPr/>
          <p:nvPr/>
        </p:nvSpPr>
        <p:spPr bwMode="auto">
          <a:xfrm>
            <a:off x="8562974" y="5067300"/>
            <a:ext cx="409576" cy="238125"/>
          </a:xfrm>
          <a:prstGeom prst="ellipse">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533400" y="1162050"/>
            <a:ext cx="184731" cy="338554"/>
          </a:xfrm>
          <a:prstGeom prst="rect">
            <a:avLst/>
          </a:prstGeom>
          <a:noFill/>
        </p:spPr>
        <p:txBody>
          <a:bodyPr wrap="none" rtlCol="0">
            <a:spAutoFit/>
          </a:bodyPr>
          <a:lstStyle/>
          <a:p>
            <a:endParaRPr lang="de-DE" sz="1600" dirty="0" smtClean="0">
              <a:solidFill>
                <a:schemeClr val="tx1"/>
              </a:solidFill>
            </a:endParaRPr>
          </a:p>
        </p:txBody>
      </p:sp>
      <p:pic>
        <p:nvPicPr>
          <p:cNvPr id="8" name="Picture 2" descr="Resultado de imagen de e fan x">
            <a:extLst>
              <a:ext uri="{FF2B5EF4-FFF2-40B4-BE49-F238E27FC236}">
                <a16:creationId xmlns:a16="http://schemas.microsoft.com/office/drawing/2014/main" id="{228BFE79-1564-4B55-8297-6745D96F91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1641166"/>
            <a:ext cx="6534151" cy="3697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2514600" y="3124200"/>
            <a:ext cx="372218" cy="461665"/>
          </a:xfrm>
          <a:prstGeom prst="rect">
            <a:avLst/>
          </a:prstGeom>
          <a:noFill/>
        </p:spPr>
        <p:txBody>
          <a:bodyPr wrap="none" rtlCol="0">
            <a:spAutoFit/>
          </a:bodyPr>
          <a:lstStyle/>
          <a:p>
            <a:r>
              <a:rPr lang="de-DE" b="1" dirty="0" smtClean="0">
                <a:solidFill>
                  <a:srgbClr val="FF0000"/>
                </a:solidFill>
              </a:rPr>
              <a:t>?</a:t>
            </a:r>
            <a:endParaRPr lang="en-US" b="1" dirty="0">
              <a:solidFill>
                <a:srgbClr val="FF0000"/>
              </a:solidFill>
            </a:endParaRPr>
          </a:p>
        </p:txBody>
      </p:sp>
      <p:sp>
        <p:nvSpPr>
          <p:cNvPr id="12" name="Textfeld 11"/>
          <p:cNvSpPr txBox="1"/>
          <p:nvPr/>
        </p:nvSpPr>
        <p:spPr>
          <a:xfrm>
            <a:off x="523875" y="5572125"/>
            <a:ext cx="7896225" cy="646331"/>
          </a:xfrm>
          <a:prstGeom prst="rect">
            <a:avLst/>
          </a:prstGeom>
          <a:noFill/>
        </p:spPr>
        <p:txBody>
          <a:bodyPr wrap="square" rtlCol="0">
            <a:spAutoFit/>
          </a:bodyPr>
          <a:lstStyle/>
          <a:p>
            <a:pPr marL="180975" indent="-180975" algn="just">
              <a:buFont typeface="Arial" pitchFamily="34" charset="0"/>
              <a:buChar char="●"/>
            </a:pPr>
            <a:r>
              <a:rPr lang="de-DE" sz="1200" dirty="0" smtClean="0">
                <a:solidFill>
                  <a:schemeClr val="tx1"/>
                </a:solidFill>
              </a:rPr>
              <a:t> Electric engines have at best the same mass as an aviation gas turbine.</a:t>
            </a:r>
          </a:p>
          <a:p>
            <a:pPr marL="180975" indent="-180975" algn="just">
              <a:buFont typeface="Arial" pitchFamily="34" charset="0"/>
              <a:buChar char="●"/>
            </a:pPr>
            <a:r>
              <a:rPr lang="de-DE" sz="1200" dirty="0" smtClean="0">
                <a:solidFill>
                  <a:schemeClr val="tx1"/>
                </a:solidFill>
              </a:rPr>
              <a:t> The new propulsion system (gas turbine, generator, electric motor) has</a:t>
            </a:r>
          </a:p>
          <a:p>
            <a:pPr marL="180975" indent="-180975" algn="just"/>
            <a:r>
              <a:rPr lang="de-DE" sz="1200" dirty="0" smtClean="0">
                <a:solidFill>
                  <a:srgbClr val="FF0000"/>
                </a:solidFill>
              </a:rPr>
              <a:t>	at least 3 times the mass of the original propulsion system</a:t>
            </a:r>
            <a:r>
              <a:rPr lang="de-DE" sz="1200" dirty="0" smtClean="0">
                <a:solidFill>
                  <a:schemeClr val="tx1"/>
                </a:solidFill>
              </a:rPr>
              <a:t>, which could do with only the gas turbine.</a:t>
            </a:r>
            <a:endParaRPr lang="en-US" sz="1200" dirty="0" smtClean="0">
              <a:solidFill>
                <a:schemeClr val="tx1"/>
              </a:solidFill>
            </a:endParaRPr>
          </a:p>
        </p:txBody>
      </p:sp>
      <p:sp>
        <p:nvSpPr>
          <p:cNvPr id="14" name="Textfeld 13"/>
          <p:cNvSpPr txBox="1"/>
          <p:nvPr/>
        </p:nvSpPr>
        <p:spPr>
          <a:xfrm>
            <a:off x="1838325" y="4438650"/>
            <a:ext cx="243978" cy="276999"/>
          </a:xfrm>
          <a:prstGeom prst="rect">
            <a:avLst/>
          </a:prstGeom>
          <a:noFill/>
          <a:ln w="12700">
            <a:noFill/>
          </a:ln>
        </p:spPr>
        <p:txBody>
          <a:bodyPr wrap="none" rtlCol="0">
            <a:spAutoFit/>
          </a:bodyPr>
          <a:lstStyle/>
          <a:p>
            <a:r>
              <a:rPr lang="de-DE" sz="1200" dirty="0" smtClean="0">
                <a:solidFill>
                  <a:schemeClr val="tx1"/>
                </a:solidFill>
              </a:rPr>
              <a:t>*</a:t>
            </a:r>
            <a:endParaRPr lang="en-US" sz="1200" dirty="0">
              <a:solidFill>
                <a:schemeClr val="tx1"/>
              </a:solidFill>
            </a:endParaRPr>
          </a:p>
        </p:txBody>
      </p:sp>
      <p:sp>
        <p:nvSpPr>
          <p:cNvPr id="15" name="Textfeld 14"/>
          <p:cNvSpPr txBox="1"/>
          <p:nvPr/>
        </p:nvSpPr>
        <p:spPr>
          <a:xfrm>
            <a:off x="990600" y="4895850"/>
            <a:ext cx="1843774" cy="430887"/>
          </a:xfrm>
          <a:prstGeom prst="rect">
            <a:avLst/>
          </a:prstGeom>
          <a:noFill/>
          <a:ln w="12700">
            <a:noFill/>
          </a:ln>
        </p:spPr>
        <p:txBody>
          <a:bodyPr wrap="none" rtlCol="0">
            <a:spAutoFit/>
          </a:bodyPr>
          <a:lstStyle/>
          <a:p>
            <a:r>
              <a:rPr lang="de-DE" sz="1200" dirty="0" smtClean="0">
                <a:solidFill>
                  <a:schemeClr val="tx1"/>
                </a:solidFill>
              </a:rPr>
              <a:t>* </a:t>
            </a:r>
            <a:r>
              <a:rPr lang="de-DE" sz="1000" dirty="0" smtClean="0">
                <a:solidFill>
                  <a:schemeClr val="tx1"/>
                </a:solidFill>
              </a:rPr>
              <a:t>Siemens eAircraft Unit</a:t>
            </a:r>
          </a:p>
          <a:p>
            <a:r>
              <a:rPr lang="de-DE" sz="1000" dirty="0" smtClean="0">
                <a:solidFill>
                  <a:schemeClr val="tx1"/>
                </a:solidFill>
              </a:rPr>
              <a:t>   sold to Rolls-Royce in 2019</a:t>
            </a:r>
            <a:endParaRPr lang="en-US" sz="1000" dirty="0">
              <a:solidFill>
                <a:schemeClr val="tx1"/>
              </a:solidFill>
            </a:endParaRPr>
          </a:p>
        </p:txBody>
      </p:sp>
      <p:sp>
        <p:nvSpPr>
          <p:cNvPr id="17" name="Titel 1">
            <a:extLst>
              <a:ext uri="{FF2B5EF4-FFF2-40B4-BE49-F238E27FC236}">
                <a16:creationId xmlns:a16="http://schemas.microsoft.com/office/drawing/2014/main" id="{BC92417A-68A2-4335-A9A2-C3594B9C7A1D}"/>
              </a:ext>
            </a:extLst>
          </p:cNvPr>
          <p:cNvSpPr txBox="1">
            <a:spLocks/>
          </p:cNvSpPr>
          <p:nvPr/>
        </p:nvSpPr>
        <p:spPr>
          <a:xfrm>
            <a:off x="539965" y="921308"/>
            <a:ext cx="8224837" cy="507442"/>
          </a:xfrm>
          <a:prstGeom prst="rect">
            <a:avLst/>
          </a:prstGeom>
        </p:spPr>
        <p:txBody>
          <a:bodyPr/>
          <a:lstStyle/>
          <a:p>
            <a:pPr lvl="0" eaLnBrk="0" hangingPunct="0">
              <a:lnSpc>
                <a:spcPct val="120000"/>
              </a:lnSpc>
              <a:buClr>
                <a:srgbClr val="000000"/>
              </a:buClr>
              <a:buSzPct val="100000"/>
            </a:pPr>
            <a:r>
              <a:rPr lang="de-DE" sz="1600" b="1" kern="0" dirty="0" smtClean="0">
                <a:solidFill>
                  <a:srgbClr val="FF0000"/>
                </a:solidFill>
              </a:rPr>
              <a:t>Airbus / Rolls-Royce: E-Fan X: H</a:t>
            </a:r>
            <a:r>
              <a:rPr kumimoji="0" lang="de-DE" sz="1600" b="1" i="0" u="none" strike="noStrike" kern="0" cap="none" spc="0" normalizeH="0" baseline="0" dirty="0" smtClean="0">
                <a:ln>
                  <a:noFill/>
                </a:ln>
                <a:solidFill>
                  <a:srgbClr val="FF0000"/>
                </a:solidFill>
                <a:effectLst/>
                <a:uLnTx/>
                <a:uFillTx/>
                <a:latin typeface="+mj-lt"/>
                <a:ea typeface="+mj-ea"/>
                <a:cs typeface="+mj-cs"/>
              </a:rPr>
              <a:t>ybrid–Electric Flight</a:t>
            </a:r>
            <a:endParaRPr kumimoji="0" lang="de-DE" sz="1600" b="1" i="0" u="none" strike="noStrike" kern="0" cap="none" spc="0" normalizeH="0" baseline="0" dirty="0">
              <a:ln>
                <a:noFill/>
              </a:ln>
              <a:solidFill>
                <a:srgbClr val="FF0000"/>
              </a:solidFill>
              <a:effectLst/>
              <a:uLnTx/>
              <a:uFillTx/>
              <a:latin typeface="+mj-lt"/>
              <a:ea typeface="+mj-ea"/>
              <a:cs typeface="+mj-cs"/>
            </a:endParaRPr>
          </a:p>
        </p:txBody>
      </p:sp>
      <p:sp>
        <p:nvSpPr>
          <p:cNvPr id="13" name="Rechteck 12"/>
          <p:cNvSpPr/>
          <p:nvPr/>
        </p:nvSpPr>
        <p:spPr>
          <a:xfrm rot="16200000">
            <a:off x="6153150" y="3556218"/>
            <a:ext cx="4572000" cy="707886"/>
          </a:xfrm>
          <a:prstGeom prst="rect">
            <a:avLst/>
          </a:prstGeom>
        </p:spPr>
        <p:txBody>
          <a:bodyPr>
            <a:spAutoFit/>
          </a:bodyPr>
          <a:lstStyle/>
          <a:p>
            <a:r>
              <a:rPr lang="en-US" sz="1000" dirty="0" smtClean="0">
                <a:solidFill>
                  <a:schemeClr val="tx1"/>
                </a:solidFill>
              </a:rPr>
              <a:t>ROLLCE-ROYCE, 2017. We’ve Teamed up with Airbus and Siemens to Fly a Hybrid-Electric Aircraft by 2020. Twitter, 2017-11-28. Available from: https://twitter.com/RollsRoyce/status/935443638137622528</a:t>
            </a:r>
          </a:p>
          <a:p>
            <a:r>
              <a:rPr lang="en-US" sz="1000" dirty="0" smtClean="0">
                <a:solidFill>
                  <a:srgbClr val="0000FF"/>
                </a:solidFill>
              </a:rPr>
              <a:t>Archived at</a:t>
            </a:r>
            <a:r>
              <a:rPr lang="en-US" sz="1000" dirty="0" smtClean="0">
                <a:solidFill>
                  <a:schemeClr val="tx1"/>
                </a:solidFill>
              </a:rPr>
              <a:t>: https://perma.cc/C26X-PLCR</a:t>
            </a:r>
            <a:endParaRPr lang="en-US" sz="1000" dirty="0">
              <a:solidFill>
                <a:schemeClr val="tx1"/>
              </a:solidFill>
            </a:endParaRPr>
          </a:p>
        </p:txBody>
      </p:sp>
      <p:sp>
        <p:nvSpPr>
          <p:cNvPr id="16" name="Ellipse 15"/>
          <p:cNvSpPr/>
          <p:nvPr/>
        </p:nvSpPr>
        <p:spPr bwMode="auto">
          <a:xfrm>
            <a:off x="5353050" y="3314700"/>
            <a:ext cx="381000" cy="381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8" name="Ellipse 17"/>
          <p:cNvSpPr/>
          <p:nvPr/>
        </p:nvSpPr>
        <p:spPr bwMode="auto">
          <a:xfrm>
            <a:off x="2933700" y="2209800"/>
            <a:ext cx="5334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19" name="Rechteck 18"/>
          <p:cNvSpPr/>
          <p:nvPr/>
        </p:nvSpPr>
        <p:spPr bwMode="auto">
          <a:xfrm>
            <a:off x="4781550" y="3324225"/>
            <a:ext cx="590550" cy="36195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920684" y="4391025"/>
            <a:ext cx="4095993" cy="677108"/>
          </a:xfrm>
          <a:prstGeom prst="rect">
            <a:avLst/>
          </a:prstGeom>
          <a:noFill/>
        </p:spPr>
        <p:txBody>
          <a:bodyPr wrap="none" rtlCol="0">
            <a:spAutoFit/>
          </a:bodyPr>
          <a:lstStyle/>
          <a:p>
            <a:pPr algn="r"/>
            <a:r>
              <a:rPr lang="en-US" sz="1000" dirty="0" smtClean="0">
                <a:solidFill>
                  <a:schemeClr val="tx1"/>
                </a:solidFill>
              </a:rPr>
              <a:t>https://www.airbus.com/innovation/zero-emission/electric-flight.html</a:t>
            </a:r>
          </a:p>
          <a:p>
            <a:pPr algn="r"/>
            <a:r>
              <a:rPr lang="en-US" sz="1000" dirty="0" smtClean="0">
                <a:solidFill>
                  <a:srgbClr val="0000FF"/>
                </a:solidFill>
              </a:rPr>
              <a:t>Archived at</a:t>
            </a:r>
            <a:r>
              <a:rPr lang="en-US" sz="1000" dirty="0" smtClean="0">
                <a:solidFill>
                  <a:schemeClr val="tx1"/>
                </a:solidFill>
              </a:rPr>
              <a:t>: https://perma.cc/9ZPP-ULRS</a:t>
            </a:r>
          </a:p>
          <a:p>
            <a:pPr algn="r"/>
            <a:r>
              <a:rPr lang="en-US" sz="800" dirty="0" smtClean="0">
                <a:solidFill>
                  <a:schemeClr val="tx1"/>
                </a:solidFill>
              </a:rPr>
              <a:t>https://www.airbus.com/newsroom/stories/our-decarbonisation-journey-continues.html</a:t>
            </a:r>
          </a:p>
          <a:p>
            <a:pPr algn="r"/>
            <a:r>
              <a:rPr lang="de-DE" sz="1000" dirty="0" smtClean="0">
                <a:solidFill>
                  <a:srgbClr val="0000FF"/>
                </a:solidFill>
              </a:rPr>
              <a:t>Archived at</a:t>
            </a:r>
            <a:r>
              <a:rPr lang="de-DE" sz="1000" dirty="0" smtClean="0">
                <a:solidFill>
                  <a:schemeClr val="tx1"/>
                </a:solidFill>
              </a:rPr>
              <a:t>: https://perma.cc/CPS5-RB94</a:t>
            </a:r>
            <a:endParaRPr lang="en-US" sz="1000" dirty="0">
              <a:solidFill>
                <a:schemeClr val="tx1"/>
              </a:solidFill>
            </a:endParaRPr>
          </a:p>
        </p:txBody>
      </p:sp>
      <p:grpSp>
        <p:nvGrpSpPr>
          <p:cNvPr id="2" name="Gruppieren 8"/>
          <p:cNvGrpSpPr/>
          <p:nvPr/>
        </p:nvGrpSpPr>
        <p:grpSpPr>
          <a:xfrm>
            <a:off x="638174" y="1443038"/>
            <a:ext cx="8325473" cy="2919411"/>
            <a:chOff x="638174" y="1824038"/>
            <a:chExt cx="8325473" cy="2919411"/>
          </a:xfrm>
        </p:grpSpPr>
        <p:pic>
          <p:nvPicPr>
            <p:cNvPr id="113666" name="Picture 2"/>
            <p:cNvPicPr>
              <a:picLocks noChangeAspect="1" noChangeArrowheads="1"/>
            </p:cNvPicPr>
            <p:nvPr/>
          </p:nvPicPr>
          <p:blipFill>
            <a:blip r:embed="rId2" cstate="print"/>
            <a:srcRect/>
            <a:stretch>
              <a:fillRect/>
            </a:stretch>
          </p:blipFill>
          <p:spPr bwMode="auto">
            <a:xfrm>
              <a:off x="638174" y="1824038"/>
              <a:ext cx="8325473" cy="2919411"/>
            </a:xfrm>
            <a:prstGeom prst="rect">
              <a:avLst/>
            </a:prstGeom>
            <a:noFill/>
            <a:ln w="9525">
              <a:noFill/>
              <a:miter lim="800000"/>
              <a:headEnd/>
              <a:tailEnd/>
            </a:ln>
          </p:spPr>
        </p:pic>
        <p:cxnSp>
          <p:nvCxnSpPr>
            <p:cNvPr id="6" name="Gerade Verbindung 5"/>
            <p:cNvCxnSpPr/>
            <p:nvPr/>
          </p:nvCxnSpPr>
          <p:spPr bwMode="auto">
            <a:xfrm>
              <a:off x="1562100" y="4067175"/>
              <a:ext cx="904875" cy="0"/>
            </a:xfrm>
            <a:prstGeom prst="line">
              <a:avLst/>
            </a:prstGeom>
            <a:solidFill>
              <a:srgbClr val="00B8FF"/>
            </a:solidFill>
            <a:ln w="28575" cap="flat" cmpd="sng" algn="ctr">
              <a:solidFill>
                <a:srgbClr val="FF0000"/>
              </a:solidFill>
              <a:prstDash val="solid"/>
              <a:round/>
              <a:headEnd type="none" w="med" len="med"/>
              <a:tailEnd type="none" w="med" len="med"/>
            </a:ln>
            <a:effectLst/>
          </p:spPr>
        </p:cxnSp>
      </p:grpSp>
      <p:pic>
        <p:nvPicPr>
          <p:cNvPr id="113668" name="Picture 4"/>
          <p:cNvPicPr>
            <a:picLocks noChangeAspect="1" noChangeArrowheads="1"/>
          </p:cNvPicPr>
          <p:nvPr/>
        </p:nvPicPr>
        <p:blipFill>
          <a:blip r:embed="rId3" cstate="print"/>
          <a:srcRect/>
          <a:stretch>
            <a:fillRect/>
          </a:stretch>
        </p:blipFill>
        <p:spPr bwMode="auto">
          <a:xfrm>
            <a:off x="638174" y="4524375"/>
            <a:ext cx="3865908" cy="1671923"/>
          </a:xfrm>
          <a:prstGeom prst="rect">
            <a:avLst/>
          </a:prstGeom>
          <a:noFill/>
          <a:ln w="9525">
            <a:noFill/>
            <a:miter lim="800000"/>
            <a:headEnd/>
            <a:tailEnd/>
          </a:ln>
        </p:spPr>
      </p:pic>
      <p:sp>
        <p:nvSpPr>
          <p:cNvPr id="10" name="Textfeld 9"/>
          <p:cNvSpPr txBox="1"/>
          <p:nvPr/>
        </p:nvSpPr>
        <p:spPr>
          <a:xfrm>
            <a:off x="5032894" y="5543550"/>
            <a:ext cx="3935693" cy="738664"/>
          </a:xfrm>
          <a:prstGeom prst="rect">
            <a:avLst/>
          </a:prstGeom>
          <a:noFill/>
        </p:spPr>
        <p:txBody>
          <a:bodyPr wrap="none" rtlCol="0">
            <a:spAutoFit/>
          </a:bodyPr>
          <a:lstStyle/>
          <a:p>
            <a:r>
              <a:rPr lang="en-US" sz="1200" b="1" dirty="0" smtClean="0">
                <a:solidFill>
                  <a:schemeClr val="tx1"/>
                </a:solidFill>
              </a:rPr>
              <a:t>For more on hybrid-electric flight see Bibliography</a:t>
            </a:r>
            <a:r>
              <a:rPr lang="en-US" sz="1200" dirty="0" smtClean="0">
                <a:solidFill>
                  <a:schemeClr val="tx1"/>
                </a:solidFill>
              </a:rPr>
              <a:t>:</a:t>
            </a:r>
          </a:p>
          <a:p>
            <a:r>
              <a:rPr lang="de-DE" sz="1000" dirty="0" smtClean="0">
                <a:solidFill>
                  <a:schemeClr val="tx1"/>
                </a:solidFill>
              </a:rPr>
              <a:t>SCHOLZ 2018, https://doi.org/10.15488/3986</a:t>
            </a:r>
          </a:p>
          <a:p>
            <a:r>
              <a:rPr lang="de-DE" sz="1000" dirty="0" smtClean="0">
                <a:solidFill>
                  <a:schemeClr val="tx1"/>
                </a:solidFill>
              </a:rPr>
              <a:t>SCHOLZ 2019, https://doi.org/10.5281/zenodo.3265212</a:t>
            </a:r>
          </a:p>
          <a:p>
            <a:r>
              <a:rPr lang="de-DE" sz="1000" dirty="0" smtClean="0">
                <a:solidFill>
                  <a:schemeClr val="tx1"/>
                </a:solidFill>
              </a:rPr>
              <a:t>SCHOLZ 2019, https://doi.org/10.5281/zenodo.4072283</a:t>
            </a:r>
          </a:p>
        </p:txBody>
      </p:sp>
      <p:sp>
        <p:nvSpPr>
          <p:cNvPr id="11" name="Textfeld 10"/>
          <p:cNvSpPr txBox="1"/>
          <p:nvPr/>
        </p:nvSpPr>
        <p:spPr>
          <a:xfrm>
            <a:off x="3676650" y="5924550"/>
            <a:ext cx="864339" cy="246221"/>
          </a:xfrm>
          <a:prstGeom prst="rect">
            <a:avLst/>
          </a:prstGeom>
          <a:noFill/>
        </p:spPr>
        <p:txBody>
          <a:bodyPr wrap="none" rtlCol="0">
            <a:spAutoFit/>
          </a:bodyPr>
          <a:lstStyle/>
          <a:p>
            <a:r>
              <a:rPr lang="de-DE" sz="1000" dirty="0" smtClean="0"/>
              <a:t>Airbus 2018</a:t>
            </a:r>
            <a:endParaRPr lang="en-US" sz="1000" dirty="0"/>
          </a:p>
        </p:txBody>
      </p:sp>
      <p:sp>
        <p:nvSpPr>
          <p:cNvPr id="15" name="Titel 1">
            <a:extLst>
              <a:ext uri="{FF2B5EF4-FFF2-40B4-BE49-F238E27FC236}">
                <a16:creationId xmlns:a16="http://schemas.microsoft.com/office/drawing/2014/main" id="{BC92417A-68A2-4335-A9A2-C3594B9C7A1D}"/>
              </a:ext>
            </a:extLst>
          </p:cNvPr>
          <p:cNvSpPr txBox="1">
            <a:spLocks/>
          </p:cNvSpPr>
          <p:nvPr/>
        </p:nvSpPr>
        <p:spPr>
          <a:xfrm>
            <a:off x="539965" y="921308"/>
            <a:ext cx="8224837" cy="507442"/>
          </a:xfrm>
          <a:prstGeom prst="rect">
            <a:avLst/>
          </a:prstGeom>
        </p:spPr>
        <p:txBody>
          <a:bodyPr/>
          <a:lstStyle/>
          <a:p>
            <a:pPr lvl="0" eaLnBrk="0" hangingPunct="0">
              <a:lnSpc>
                <a:spcPct val="120000"/>
              </a:lnSpc>
              <a:buClr>
                <a:srgbClr val="000000"/>
              </a:buClr>
              <a:buSzPct val="100000"/>
            </a:pPr>
            <a:r>
              <a:rPr lang="de-DE" sz="1600" b="1" kern="0" dirty="0" smtClean="0">
                <a:solidFill>
                  <a:srgbClr val="FF0000"/>
                </a:solidFill>
              </a:rPr>
              <a:t>Airbus / Rolls-Royce: E-Fan X: </a:t>
            </a:r>
            <a:r>
              <a:rPr lang="de-DE" sz="1600" b="1" kern="0" dirty="0" smtClean="0">
                <a:solidFill>
                  <a:srgbClr val="FF0000"/>
                </a:solidFill>
                <a:latin typeface="+mj-lt"/>
                <a:ea typeface="+mj-ea"/>
                <a:cs typeface="+mj-cs"/>
              </a:rPr>
              <a:t>H</a:t>
            </a:r>
            <a:r>
              <a:rPr kumimoji="0" lang="de-DE" sz="1600" b="1" i="0" u="none" strike="noStrike" kern="0" cap="none" spc="0" normalizeH="0" baseline="0" dirty="0" smtClean="0">
                <a:ln>
                  <a:noFill/>
                </a:ln>
                <a:solidFill>
                  <a:srgbClr val="FF0000"/>
                </a:solidFill>
                <a:effectLst/>
                <a:uLnTx/>
                <a:uFillTx/>
                <a:latin typeface="+mj-lt"/>
                <a:ea typeface="+mj-ea"/>
                <a:cs typeface="+mj-cs"/>
              </a:rPr>
              <a:t>ybrid</a:t>
            </a:r>
            <a:r>
              <a:rPr kumimoji="0" lang="de-DE" sz="1600" b="1" i="0" u="none" strike="noStrike" kern="0" cap="none" spc="0" normalizeH="0" dirty="0" smtClean="0">
                <a:ln>
                  <a:noFill/>
                </a:ln>
                <a:solidFill>
                  <a:srgbClr val="FF0000"/>
                </a:solidFill>
                <a:effectLst/>
                <a:uLnTx/>
                <a:uFillTx/>
                <a:latin typeface="+mj-lt"/>
                <a:ea typeface="+mj-ea"/>
                <a:cs typeface="+mj-cs"/>
              </a:rPr>
              <a:t> </a:t>
            </a:r>
            <a:r>
              <a:rPr kumimoji="0" lang="de-DE" sz="1600" b="1" i="0" u="none" strike="noStrike" kern="0" cap="none" spc="0" normalizeH="0" baseline="0" dirty="0" smtClean="0">
                <a:ln>
                  <a:noFill/>
                </a:ln>
                <a:solidFill>
                  <a:srgbClr val="FF0000"/>
                </a:solidFill>
                <a:effectLst/>
                <a:uLnTx/>
                <a:uFillTx/>
                <a:latin typeface="+mj-lt"/>
                <a:ea typeface="+mj-ea"/>
                <a:cs typeface="+mj-cs"/>
              </a:rPr>
              <a:t>– Electric Flight</a:t>
            </a:r>
            <a:endParaRPr kumimoji="0" lang="de-DE" sz="1600" b="1" i="0" u="none" strike="noStrike" kern="0" cap="none" spc="0" normalizeH="0" baseline="0" dirty="0">
              <a:ln>
                <a:noFill/>
              </a:ln>
              <a:solidFill>
                <a:srgbClr val="FF0000"/>
              </a:solidFill>
              <a:effectLst/>
              <a:uLnTx/>
              <a:uFillTx/>
              <a:latin typeface="+mj-lt"/>
              <a:ea typeface="+mj-ea"/>
              <a:cs typeface="+mj-cs"/>
            </a:endParaRPr>
          </a:p>
        </p:txBody>
      </p:sp>
      <p:sp>
        <p:nvSpPr>
          <p:cNvPr id="16" name="Titel 1">
            <a:extLst>
              <a:ext uri="{FF2B5EF4-FFF2-40B4-BE49-F238E27FC236}">
                <a16:creationId xmlns:a16="http://schemas.microsoft.com/office/drawing/2014/main" id="{BC92417A-68A2-4335-A9A2-C3594B9C7A1D}"/>
              </a:ext>
            </a:extLst>
          </p:cNvPr>
          <p:cNvSpPr txBox="1">
            <a:spLocks/>
          </p:cNvSpPr>
          <p:nvPr/>
        </p:nvSpPr>
        <p:spPr>
          <a:xfrm>
            <a:off x="2847976" y="5702858"/>
            <a:ext cx="800100" cy="507442"/>
          </a:xfrm>
          <a:prstGeom prst="rect">
            <a:avLst/>
          </a:prstGeom>
        </p:spPr>
        <p:txBody>
          <a:bodyPr/>
          <a:lstStyle/>
          <a:p>
            <a:pPr lvl="0" eaLnBrk="0" hangingPunct="0">
              <a:lnSpc>
                <a:spcPct val="120000"/>
              </a:lnSpc>
              <a:buClr>
                <a:srgbClr val="000000"/>
              </a:buClr>
              <a:buSzPct val="100000"/>
            </a:pPr>
            <a:r>
              <a:rPr lang="de-DE" sz="2600" b="1" kern="0" dirty="0" smtClean="0">
                <a:solidFill>
                  <a:srgbClr val="FF0000"/>
                </a:solidFill>
              </a:rPr>
              <a:t>???</a:t>
            </a:r>
            <a:endParaRPr kumimoji="0" lang="de-DE" sz="2600" b="1" i="0" u="none" strike="noStrike" kern="0" cap="none" spc="0" normalizeH="0" baseline="0" dirty="0">
              <a:ln>
                <a:noFill/>
              </a:ln>
              <a:solidFill>
                <a:srgbClr val="FF0000"/>
              </a:solidFill>
              <a:effectLst/>
              <a:uLnTx/>
              <a:uFillTx/>
              <a:latin typeface="+mj-lt"/>
              <a:ea typeface="+mj-ea"/>
              <a:cs typeface="+mj-cs"/>
            </a:endParaRPr>
          </a:p>
        </p:txBody>
      </p:sp>
      <p:sp>
        <p:nvSpPr>
          <p:cNvPr id="17" name="Titel 1">
            <a:extLst>
              <a:ext uri="{FF2B5EF4-FFF2-40B4-BE49-F238E27FC236}">
                <a16:creationId xmlns:a16="http://schemas.microsoft.com/office/drawing/2014/main" id="{BC92417A-68A2-4335-A9A2-C3594B9C7A1D}"/>
              </a:ext>
            </a:extLst>
          </p:cNvPr>
          <p:cNvSpPr txBox="1">
            <a:spLocks/>
          </p:cNvSpPr>
          <p:nvPr/>
        </p:nvSpPr>
        <p:spPr>
          <a:xfrm>
            <a:off x="1619251" y="3578783"/>
            <a:ext cx="800100" cy="507442"/>
          </a:xfrm>
          <a:prstGeom prst="rect">
            <a:avLst/>
          </a:prstGeom>
        </p:spPr>
        <p:txBody>
          <a:bodyPr/>
          <a:lstStyle/>
          <a:p>
            <a:pPr lvl="0" eaLnBrk="0" hangingPunct="0">
              <a:lnSpc>
                <a:spcPct val="120000"/>
              </a:lnSpc>
              <a:buClr>
                <a:srgbClr val="000000"/>
              </a:buClr>
              <a:buSzPct val="100000"/>
            </a:pPr>
            <a:r>
              <a:rPr lang="de-DE" sz="2600" b="1" kern="0" dirty="0" smtClean="0">
                <a:solidFill>
                  <a:srgbClr val="FF0000"/>
                </a:solidFill>
              </a:rPr>
              <a:t>???</a:t>
            </a:r>
            <a:endParaRPr kumimoji="0" lang="de-DE" sz="2600" b="1" i="0" u="none" strike="noStrike" kern="0" cap="none" spc="0" normalizeH="0" baseline="0" dirty="0">
              <a:ln>
                <a:noFill/>
              </a:ln>
              <a:solidFill>
                <a:srgbClr val="FF0000"/>
              </a:solidFill>
              <a:effectLst/>
              <a:uLnTx/>
              <a:uFillTx/>
              <a:latin typeface="+mj-lt"/>
              <a:ea typeface="+mj-ea"/>
              <a:cs typeface="+mj-cs"/>
            </a:endParaRPr>
          </a:p>
        </p:txBody>
      </p:sp>
      <p:sp>
        <p:nvSpPr>
          <p:cNvPr id="18" name="Titel 1">
            <a:extLst>
              <a:ext uri="{FF2B5EF4-FFF2-40B4-BE49-F238E27FC236}">
                <a16:creationId xmlns:a16="http://schemas.microsoft.com/office/drawing/2014/main" id="{BC92417A-68A2-4335-A9A2-C3594B9C7A1D}"/>
              </a:ext>
            </a:extLst>
          </p:cNvPr>
          <p:cNvSpPr txBox="1">
            <a:spLocks/>
          </p:cNvSpPr>
          <p:nvPr/>
        </p:nvSpPr>
        <p:spPr>
          <a:xfrm>
            <a:off x="2933700" y="3778808"/>
            <a:ext cx="5619749" cy="507442"/>
          </a:xfrm>
          <a:prstGeom prst="rect">
            <a:avLst/>
          </a:prstGeom>
        </p:spPr>
        <p:txBody>
          <a:bodyPr/>
          <a:lstStyle/>
          <a:p>
            <a:pPr lvl="0" eaLnBrk="0" hangingPunct="0">
              <a:lnSpc>
                <a:spcPct val="120000"/>
              </a:lnSpc>
              <a:buClr>
                <a:srgbClr val="000000"/>
              </a:buClr>
              <a:buSzPct val="100000"/>
            </a:pPr>
            <a:r>
              <a:rPr lang="de-DE" sz="2000" b="1" kern="0" dirty="0" smtClean="0">
                <a:solidFill>
                  <a:srgbClr val="FF0000"/>
                </a:solidFill>
              </a:rPr>
              <a:t>Project cancelled: 2020-04-24</a:t>
            </a:r>
            <a:endParaRPr kumimoji="0" lang="de-DE" sz="2000" b="1" i="0" u="none" strike="noStrike" kern="0" cap="none" spc="0" normalizeH="0" baseline="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e 12"/>
          <p:cNvSpPr/>
          <p:nvPr/>
        </p:nvSpPr>
        <p:spPr bwMode="auto">
          <a:xfrm>
            <a:off x="6619875" y="2362199"/>
            <a:ext cx="504825" cy="504825"/>
          </a:xfrm>
          <a:prstGeom prst="ellipse">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graphicFrame>
        <p:nvGraphicFramePr>
          <p:cNvPr id="244738" name="Object 2"/>
          <p:cNvGraphicFramePr>
            <a:graphicFrameLocks noChangeAspect="1"/>
          </p:cNvGraphicFramePr>
          <p:nvPr/>
        </p:nvGraphicFramePr>
        <p:xfrm>
          <a:off x="590552" y="1544640"/>
          <a:ext cx="7867650" cy="1750575"/>
        </p:xfrm>
        <a:graphic>
          <a:graphicData uri="http://schemas.openxmlformats.org/presentationml/2006/ole">
            <mc:AlternateContent xmlns:mc="http://schemas.openxmlformats.org/markup-compatibility/2006">
              <mc:Choice xmlns:v="urn:schemas-microsoft-com:vml" Requires="v">
                <p:oleObj spid="_x0000_s736276" name="Document" r:id="rId3" imgW="5746651" imgH="1291216" progId="Word.Document.12">
                  <p:embed/>
                </p:oleObj>
              </mc:Choice>
              <mc:Fallback>
                <p:oleObj name="Document" r:id="rId3" imgW="5746651" imgH="1291216" progId="Word.Document.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2" y="1544640"/>
                        <a:ext cx="7867650" cy="175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feld 3"/>
          <p:cNvSpPr txBox="1"/>
          <p:nvPr/>
        </p:nvSpPr>
        <p:spPr>
          <a:xfrm>
            <a:off x="4989681" y="3381377"/>
            <a:ext cx="3859043" cy="2771775"/>
          </a:xfrm>
          <a:prstGeom prst="rect">
            <a:avLst/>
          </a:prstGeom>
          <a:noFill/>
        </p:spPr>
        <p:txBody>
          <a:bodyPr wrap="square" rtlCol="0">
            <a:noAutofit/>
          </a:bodyPr>
          <a:lstStyle/>
          <a:p>
            <a:pPr marL="180975" indent="-180975" algn="just">
              <a:buFont typeface="Arial" pitchFamily="34" charset="0"/>
              <a:buChar char="•"/>
            </a:pPr>
            <a:r>
              <a:rPr lang="de-DE" sz="1600" dirty="0" smtClean="0">
                <a:solidFill>
                  <a:schemeClr val="tx1"/>
                </a:solidFill>
              </a:rPr>
              <a:t>It depends on the required </a:t>
            </a:r>
            <a:r>
              <a:rPr lang="de-DE" sz="1600" dirty="0" smtClean="0">
                <a:solidFill>
                  <a:srgbClr val="008000"/>
                </a:solidFill>
              </a:rPr>
              <a:t>climb gradient, </a:t>
            </a:r>
            <a:r>
              <a:rPr lang="de-DE" sz="1600" b="1" dirty="0" smtClean="0">
                <a:solidFill>
                  <a:srgbClr val="008000"/>
                </a:solidFill>
              </a:rPr>
              <a:t>sin </a:t>
            </a:r>
            <a:r>
              <a:rPr lang="de-DE" sz="1600" b="1" dirty="0" smtClean="0">
                <a:solidFill>
                  <a:srgbClr val="008000"/>
                </a:solidFill>
                <a:latin typeface="Symbol" pitchFamily="18" charset="2"/>
              </a:rPr>
              <a:t>g</a:t>
            </a:r>
            <a:r>
              <a:rPr lang="de-DE" sz="1600" dirty="0" smtClean="0">
                <a:solidFill>
                  <a:schemeClr val="tx1"/>
                </a:solidFill>
              </a:rPr>
              <a:t>.</a:t>
            </a:r>
          </a:p>
          <a:p>
            <a:pPr marL="180975" indent="-180975" algn="just">
              <a:buFont typeface="Arial" pitchFamily="34" charset="0"/>
              <a:buChar char="•"/>
            </a:pPr>
            <a:r>
              <a:rPr lang="de-DE" sz="1600" dirty="0" smtClean="0">
                <a:solidFill>
                  <a:schemeClr val="tx1"/>
                </a:solidFill>
              </a:rPr>
              <a:t>It is </a:t>
            </a:r>
            <a:r>
              <a:rPr lang="de-DE" sz="1600" dirty="0" smtClean="0">
                <a:solidFill>
                  <a:srgbClr val="0000FF"/>
                </a:solidFill>
              </a:rPr>
              <a:t>not defined today</a:t>
            </a:r>
            <a:r>
              <a:rPr lang="de-DE" sz="1600" dirty="0" smtClean="0">
                <a:solidFill>
                  <a:schemeClr val="tx1"/>
                </a:solidFill>
              </a:rPr>
              <a:t>, how a One-Engine-Inoperative (OEI) climb is treated by CS-25 with respect to sin </a:t>
            </a:r>
            <a:r>
              <a:rPr lang="de-DE" sz="1600" dirty="0" smtClean="0">
                <a:solidFill>
                  <a:schemeClr val="tx1"/>
                </a:solidFill>
                <a:latin typeface="Symbol" pitchFamily="18" charset="2"/>
              </a:rPr>
              <a:t>g</a:t>
            </a:r>
            <a:r>
              <a:rPr lang="de-DE" sz="1600" dirty="0" smtClean="0">
                <a:solidFill>
                  <a:schemeClr val="tx1"/>
                </a:solidFill>
              </a:rPr>
              <a:t>.</a:t>
            </a:r>
          </a:p>
          <a:p>
            <a:pPr marL="180975" indent="-180975" algn="just">
              <a:buFont typeface="Arial" pitchFamily="34" charset="0"/>
              <a:buChar char="•"/>
            </a:pPr>
            <a:r>
              <a:rPr lang="de-DE" sz="1600" dirty="0" smtClean="0">
                <a:solidFill>
                  <a:srgbClr val="FF0000"/>
                </a:solidFill>
              </a:rPr>
              <a:t>Many engines </a:t>
            </a:r>
            <a:r>
              <a:rPr lang="de-DE" sz="1600" dirty="0" smtClean="0">
                <a:solidFill>
                  <a:schemeClr val="tx1"/>
                </a:solidFill>
              </a:rPr>
              <a:t>could also lead to </a:t>
            </a:r>
            <a:r>
              <a:rPr lang="de-DE" sz="1600" dirty="0" smtClean="0">
                <a:solidFill>
                  <a:srgbClr val="FF0000"/>
                </a:solidFill>
              </a:rPr>
              <a:t>increased thrust requirements</a:t>
            </a:r>
            <a:r>
              <a:rPr lang="de-DE" sz="1600" dirty="0" smtClean="0">
                <a:solidFill>
                  <a:schemeClr val="tx1"/>
                </a:solidFill>
              </a:rPr>
              <a:t>!?</a:t>
            </a:r>
          </a:p>
          <a:p>
            <a:pPr marL="180975" indent="-180975" algn="just">
              <a:buFont typeface="Arial" pitchFamily="34" charset="0"/>
              <a:buChar char="•"/>
            </a:pPr>
            <a:endParaRPr lang="de-DE" sz="1600" dirty="0" smtClean="0">
              <a:solidFill>
                <a:schemeClr val="tx1"/>
              </a:solidFill>
            </a:endParaRPr>
          </a:p>
        </p:txBody>
      </p:sp>
      <p:graphicFrame>
        <p:nvGraphicFramePr>
          <p:cNvPr id="244740" name="Object 4"/>
          <p:cNvGraphicFramePr>
            <a:graphicFrameLocks noChangeAspect="1"/>
          </p:cNvGraphicFramePr>
          <p:nvPr/>
        </p:nvGraphicFramePr>
        <p:xfrm>
          <a:off x="4525963" y="2281238"/>
          <a:ext cx="2665470" cy="652462"/>
        </p:xfrm>
        <a:graphic>
          <a:graphicData uri="http://schemas.openxmlformats.org/presentationml/2006/ole">
            <mc:AlternateContent xmlns:mc="http://schemas.openxmlformats.org/markup-compatibility/2006">
              <mc:Choice xmlns:v="urn:schemas-microsoft-com:vml" Requires="v">
                <p:oleObj spid="_x0000_s736277" name="Equation" r:id="rId5" imgW="1978756" imgH="483530" progId="Equation.3">
                  <p:embed/>
                </p:oleObj>
              </mc:Choice>
              <mc:Fallback>
                <p:oleObj name="Equation" r:id="rId5" imgW="1978756" imgH="48353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5963" y="2281238"/>
                        <a:ext cx="2665470" cy="6524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feld 11"/>
          <p:cNvSpPr txBox="1"/>
          <p:nvPr/>
        </p:nvSpPr>
        <p:spPr>
          <a:xfrm>
            <a:off x="495301" y="1162050"/>
            <a:ext cx="8277225" cy="338554"/>
          </a:xfrm>
          <a:prstGeom prst="rect">
            <a:avLst/>
          </a:prstGeom>
          <a:noFill/>
        </p:spPr>
        <p:txBody>
          <a:bodyPr wrap="square" rtlCol="0">
            <a:spAutoFit/>
          </a:bodyPr>
          <a:lstStyle/>
          <a:p>
            <a:r>
              <a:rPr lang="de-DE" sz="1600" b="1" dirty="0" smtClean="0">
                <a:solidFill>
                  <a:srgbClr val="FF0000"/>
                </a:solidFill>
              </a:rPr>
              <a:t>Savings due to a Large Number of (Electric) Engines? </a:t>
            </a:r>
            <a:r>
              <a:rPr lang="de-DE" sz="1600" dirty="0" smtClean="0">
                <a:solidFill>
                  <a:schemeClr val="tx1"/>
                </a:solidFill>
              </a:rPr>
              <a:t>–</a:t>
            </a:r>
            <a:r>
              <a:rPr lang="de-DE" sz="1600" b="1" dirty="0" smtClean="0">
                <a:solidFill>
                  <a:srgbClr val="FF0000"/>
                </a:solidFill>
                <a:sym typeface="Symbol"/>
              </a:rPr>
              <a:t> </a:t>
            </a:r>
            <a:r>
              <a:rPr lang="de-DE" sz="1600" b="1" dirty="0" smtClean="0">
                <a:solidFill>
                  <a:srgbClr val="0000FF"/>
                </a:solidFill>
                <a:sym typeface="Symbol"/>
              </a:rPr>
              <a:t>Climb OEI: sin </a:t>
            </a:r>
            <a:endParaRPr lang="de-DE" sz="1600" b="1" dirty="0" smtClean="0">
              <a:solidFill>
                <a:srgbClr val="0000FF"/>
              </a:solidFill>
            </a:endParaRPr>
          </a:p>
        </p:txBody>
      </p:sp>
      <p:pic>
        <p:nvPicPr>
          <p:cNvPr id="244743" name="Picture 7"/>
          <p:cNvPicPr>
            <a:picLocks noChangeAspect="1" noChangeArrowheads="1"/>
          </p:cNvPicPr>
          <p:nvPr/>
        </p:nvPicPr>
        <p:blipFill>
          <a:blip r:embed="rId7" cstate="print"/>
          <a:srcRect/>
          <a:stretch>
            <a:fillRect/>
          </a:stretch>
        </p:blipFill>
        <p:spPr bwMode="auto">
          <a:xfrm>
            <a:off x="638177" y="3424425"/>
            <a:ext cx="4286250" cy="2809688"/>
          </a:xfrm>
          <a:prstGeom prst="rect">
            <a:avLst/>
          </a:prstGeom>
          <a:noFill/>
          <a:ln w="9525">
            <a:noFill/>
            <a:miter lim="800000"/>
            <a:headEnd/>
            <a:tailEnd/>
          </a:ln>
        </p:spPr>
      </p:pic>
      <p:sp>
        <p:nvSpPr>
          <p:cNvPr id="14" name="Textfeld 13"/>
          <p:cNvSpPr txBox="1"/>
          <p:nvPr/>
        </p:nvSpPr>
        <p:spPr>
          <a:xfrm>
            <a:off x="3324225" y="3648076"/>
            <a:ext cx="1438275" cy="523875"/>
          </a:xfrm>
          <a:prstGeom prst="rect">
            <a:avLst/>
          </a:prstGeom>
          <a:noFill/>
        </p:spPr>
        <p:txBody>
          <a:bodyPr wrap="square" rtlCol="0">
            <a:noAutofit/>
          </a:bodyPr>
          <a:lstStyle/>
          <a:p>
            <a:r>
              <a:rPr lang="de-DE" sz="1000" b="1" dirty="0" smtClean="0">
                <a:solidFill>
                  <a:srgbClr val="FF3300"/>
                </a:solidFill>
              </a:rPr>
              <a:t>sin </a:t>
            </a:r>
            <a:r>
              <a:rPr lang="de-DE" sz="1000" b="1" dirty="0" smtClean="0">
                <a:solidFill>
                  <a:srgbClr val="FF3300"/>
                </a:solidFill>
                <a:latin typeface="Symbol" pitchFamily="18" charset="2"/>
              </a:rPr>
              <a:t>g</a:t>
            </a:r>
            <a:r>
              <a:rPr lang="de-DE" sz="1000" b="1" dirty="0" smtClean="0">
                <a:solidFill>
                  <a:srgbClr val="FF3300"/>
                </a:solidFill>
              </a:rPr>
              <a:t> increased </a:t>
            </a:r>
            <a:r>
              <a:rPr lang="de-DE" sz="1000" dirty="0" smtClean="0">
                <a:solidFill>
                  <a:schemeClr val="tx1"/>
                </a:solidFill>
              </a:rPr>
              <a:t>beyond 3% by 0,3%-points per engine</a:t>
            </a:r>
            <a:endParaRPr lang="en-US" sz="1000" dirty="0">
              <a:solidFill>
                <a:schemeClr val="tx1"/>
              </a:solidFill>
            </a:endParaRPr>
          </a:p>
        </p:txBody>
      </p:sp>
      <p:sp>
        <p:nvSpPr>
          <p:cNvPr id="15" name="Textfeld 14"/>
          <p:cNvSpPr txBox="1"/>
          <p:nvPr/>
        </p:nvSpPr>
        <p:spPr>
          <a:xfrm>
            <a:off x="3324225" y="4791077"/>
            <a:ext cx="1438275" cy="523875"/>
          </a:xfrm>
          <a:prstGeom prst="rect">
            <a:avLst/>
          </a:prstGeom>
          <a:noFill/>
        </p:spPr>
        <p:txBody>
          <a:bodyPr wrap="square" rtlCol="0">
            <a:noAutofit/>
          </a:bodyPr>
          <a:lstStyle/>
          <a:p>
            <a:r>
              <a:rPr lang="de-DE" sz="1000" b="1" dirty="0" smtClean="0">
                <a:solidFill>
                  <a:srgbClr val="0000FF"/>
                </a:solidFill>
              </a:rPr>
              <a:t>sin </a:t>
            </a:r>
            <a:r>
              <a:rPr lang="de-DE" sz="1000" b="1" dirty="0" smtClean="0">
                <a:solidFill>
                  <a:srgbClr val="0000FF"/>
                </a:solidFill>
                <a:latin typeface="Symbol" pitchFamily="18" charset="2"/>
              </a:rPr>
              <a:t>g</a:t>
            </a:r>
            <a:r>
              <a:rPr lang="de-DE" sz="1000" b="1" dirty="0" smtClean="0">
                <a:solidFill>
                  <a:srgbClr val="0000FF"/>
                </a:solidFill>
              </a:rPr>
              <a:t> kept constant </a:t>
            </a:r>
            <a:r>
              <a:rPr lang="de-DE" sz="1000" dirty="0" smtClean="0">
                <a:solidFill>
                  <a:schemeClr val="tx1"/>
                </a:solidFill>
              </a:rPr>
              <a:t>at 3% for larger number of engines</a:t>
            </a:r>
            <a:endParaRPr lang="en-US" sz="1000" dirty="0">
              <a:solidFill>
                <a:schemeClr val="tx1"/>
              </a:solidFill>
            </a:endParaRPr>
          </a:p>
        </p:txBody>
      </p:sp>
      <p:sp>
        <p:nvSpPr>
          <p:cNvPr id="16" name="Textfeld 15"/>
          <p:cNvSpPr txBox="1"/>
          <p:nvPr/>
        </p:nvSpPr>
        <p:spPr>
          <a:xfrm>
            <a:off x="3333751" y="4295776"/>
            <a:ext cx="1438275" cy="381000"/>
          </a:xfrm>
          <a:prstGeom prst="rect">
            <a:avLst/>
          </a:prstGeom>
          <a:noFill/>
        </p:spPr>
        <p:txBody>
          <a:bodyPr wrap="square" rtlCol="0">
            <a:noAutofit/>
          </a:bodyPr>
          <a:lstStyle/>
          <a:p>
            <a:r>
              <a:rPr lang="de-DE" sz="1000" dirty="0" smtClean="0">
                <a:solidFill>
                  <a:schemeClr val="tx1"/>
                </a:solidFill>
              </a:rPr>
              <a:t>assumed: </a:t>
            </a:r>
          </a:p>
          <a:p>
            <a:r>
              <a:rPr lang="de-DE" sz="1000" i="1" dirty="0" smtClean="0">
                <a:solidFill>
                  <a:schemeClr val="tx1"/>
                </a:solidFill>
              </a:rPr>
              <a:t>E</a:t>
            </a:r>
            <a:r>
              <a:rPr lang="de-DE" sz="1000" dirty="0" smtClean="0">
                <a:solidFill>
                  <a:schemeClr val="tx1"/>
                </a:solidFill>
              </a:rPr>
              <a:t> = </a:t>
            </a:r>
            <a:r>
              <a:rPr lang="de-DE" sz="1000" i="1" dirty="0" smtClean="0">
                <a:solidFill>
                  <a:schemeClr val="tx1"/>
                </a:solidFill>
              </a:rPr>
              <a:t>L</a:t>
            </a:r>
            <a:r>
              <a:rPr lang="de-DE" sz="1000" dirty="0" smtClean="0">
                <a:solidFill>
                  <a:schemeClr val="tx1"/>
                </a:solidFill>
              </a:rPr>
              <a:t>/</a:t>
            </a:r>
            <a:r>
              <a:rPr lang="de-DE" sz="1000" i="1" dirty="0" smtClean="0">
                <a:solidFill>
                  <a:schemeClr val="tx1"/>
                </a:solidFill>
              </a:rPr>
              <a:t>D</a:t>
            </a:r>
            <a:r>
              <a:rPr lang="de-DE" sz="1000" dirty="0" smtClean="0">
                <a:solidFill>
                  <a:schemeClr val="tx1"/>
                </a:solidFill>
              </a:rPr>
              <a:t> = 20</a:t>
            </a:r>
            <a:endParaRPr lang="en-US" sz="1000" dirty="0">
              <a:solidFill>
                <a:schemeClr val="tx1"/>
              </a:solidFill>
            </a:endParaRPr>
          </a:p>
        </p:txBody>
      </p:sp>
      <p:sp>
        <p:nvSpPr>
          <p:cNvPr id="11"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000000"/>
                </a:solidFill>
              </a:rPr>
              <a:t>Electric Flight</a:t>
            </a:r>
            <a:endParaRPr lang="en-US" sz="1200" b="1" dirty="0">
              <a:solidFill>
                <a:srgbClr val="000000"/>
              </a:solidFill>
            </a:endParaRPr>
          </a:p>
        </p:txBody>
      </p:sp>
      <p:graphicFrame>
        <p:nvGraphicFramePr>
          <p:cNvPr id="244741" name="Object 5"/>
          <p:cNvGraphicFramePr>
            <a:graphicFrameLocks noChangeAspect="1"/>
          </p:cNvGraphicFramePr>
          <p:nvPr/>
        </p:nvGraphicFramePr>
        <p:xfrm>
          <a:off x="5940425" y="5248275"/>
          <a:ext cx="1970088" cy="1041400"/>
        </p:xfrm>
        <a:graphic>
          <a:graphicData uri="http://schemas.openxmlformats.org/presentationml/2006/ole">
            <mc:AlternateContent xmlns:mc="http://schemas.openxmlformats.org/markup-compatibility/2006">
              <mc:Choice xmlns:v="urn:schemas-microsoft-com:vml" Requires="v">
                <p:oleObj spid="_x0000_s736278" name="Equation" r:id="rId8" imgW="1968480" imgH="1041120" progId="Equation.3">
                  <p:embed/>
                </p:oleObj>
              </mc:Choice>
              <mc:Fallback>
                <p:oleObj name="Equation" r:id="rId8" imgW="1968480" imgH="104112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0425" y="5248275"/>
                        <a:ext cx="1970088"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7" name="Gerade Verbindung mit Pfeil 16"/>
          <p:cNvCxnSpPr/>
          <p:nvPr/>
        </p:nvCxnSpPr>
        <p:spPr bwMode="auto">
          <a:xfrm>
            <a:off x="1466850" y="2390775"/>
            <a:ext cx="0" cy="419100"/>
          </a:xfrm>
          <a:prstGeom prst="straightConnector1">
            <a:avLst/>
          </a:prstGeom>
          <a:solidFill>
            <a:srgbClr val="00B8FF"/>
          </a:solidFill>
          <a:ln w="38100" cap="flat" cmpd="sng" algn="ctr">
            <a:solidFill>
              <a:srgbClr val="FF0000"/>
            </a:solidFill>
            <a:prstDash val="solid"/>
            <a:round/>
            <a:headEnd type="none" w="med" len="med"/>
            <a:tailEnd type="arrow"/>
          </a:ln>
          <a:effectLst/>
        </p:spPr>
      </p:cxnSp>
      <p:sp>
        <p:nvSpPr>
          <p:cNvPr id="18" name="Textfeld 17"/>
          <p:cNvSpPr txBox="1"/>
          <p:nvPr/>
        </p:nvSpPr>
        <p:spPr>
          <a:xfrm>
            <a:off x="685800" y="2409825"/>
            <a:ext cx="638316" cy="369332"/>
          </a:xfrm>
          <a:prstGeom prst="rect">
            <a:avLst/>
          </a:prstGeom>
          <a:noFill/>
        </p:spPr>
        <p:txBody>
          <a:bodyPr wrap="none" rtlCol="0">
            <a:spAutoFit/>
          </a:bodyPr>
          <a:lstStyle/>
          <a:p>
            <a:r>
              <a:rPr lang="de-DE" sz="1800" dirty="0" smtClean="0">
                <a:solidFill>
                  <a:srgbClr val="FF0000"/>
                </a:solidFill>
              </a:rPr>
              <a:t>sin </a:t>
            </a:r>
            <a:r>
              <a:rPr lang="de-DE" sz="1800" dirty="0" smtClean="0">
                <a:solidFill>
                  <a:srgbClr val="FF0000"/>
                </a:solidFill>
                <a:sym typeface="Symbol"/>
              </a:rPr>
              <a:t></a:t>
            </a:r>
            <a:endParaRPr lang="en-US" sz="1800" dirty="0">
              <a:solidFill>
                <a:srgbClr val="FF00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4738" name="Object 2"/>
          <p:cNvGraphicFramePr>
            <a:graphicFrameLocks noChangeAspect="1"/>
          </p:cNvGraphicFramePr>
          <p:nvPr/>
        </p:nvGraphicFramePr>
        <p:xfrm>
          <a:off x="590550" y="1543050"/>
          <a:ext cx="7829550" cy="1933575"/>
        </p:xfrm>
        <a:graphic>
          <a:graphicData uri="http://schemas.openxmlformats.org/presentationml/2006/ole">
            <mc:AlternateContent xmlns:mc="http://schemas.openxmlformats.org/markup-compatibility/2006">
              <mc:Choice xmlns:v="urn:schemas-microsoft-com:vml" Requires="v">
                <p:oleObj spid="_x0000_s737306" name="Document" r:id="rId3" imgW="5746651" imgH="1428595" progId="Word.Document.12">
                  <p:embed/>
                </p:oleObj>
              </mc:Choice>
              <mc:Fallback>
                <p:oleObj name="Document" r:id="rId3" imgW="5746651" imgH="1428595" progId="Word.Document.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1543050"/>
                        <a:ext cx="782955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feld 3"/>
          <p:cNvSpPr txBox="1"/>
          <p:nvPr/>
        </p:nvSpPr>
        <p:spPr>
          <a:xfrm>
            <a:off x="6000751" y="3171827"/>
            <a:ext cx="2943224" cy="3028948"/>
          </a:xfrm>
          <a:prstGeom prst="rect">
            <a:avLst/>
          </a:prstGeom>
          <a:noFill/>
        </p:spPr>
        <p:txBody>
          <a:bodyPr wrap="square" rtlCol="0">
            <a:noAutofit/>
          </a:bodyPr>
          <a:lstStyle/>
          <a:p>
            <a:pPr marL="180975" indent="-180975" algn="just">
              <a:buFont typeface="Arial" pitchFamily="34" charset="0"/>
              <a:buChar char="•"/>
            </a:pPr>
            <a:r>
              <a:rPr lang="de-DE" sz="1400" dirty="0" smtClean="0">
                <a:solidFill>
                  <a:schemeClr val="tx1"/>
                </a:solidFill>
              </a:rPr>
              <a:t>For a design with very many engines </a:t>
            </a:r>
            <a:r>
              <a:rPr lang="de-DE" sz="1400" i="1" dirty="0" smtClean="0">
                <a:solidFill>
                  <a:schemeClr val="tx1"/>
                </a:solidFill>
              </a:rPr>
              <a:t>n</a:t>
            </a:r>
            <a:r>
              <a:rPr lang="de-DE" sz="1400" i="1" baseline="-25000" dirty="0" smtClean="0">
                <a:solidFill>
                  <a:schemeClr val="tx1"/>
                </a:solidFill>
              </a:rPr>
              <a:t>E</a:t>
            </a:r>
            <a:r>
              <a:rPr lang="de-DE" sz="1400" dirty="0" smtClean="0">
                <a:solidFill>
                  <a:schemeClr val="tx1"/>
                </a:solidFill>
              </a:rPr>
              <a:t>, </a:t>
            </a:r>
            <a:r>
              <a:rPr lang="de-DE" sz="1400" dirty="0" smtClean="0">
                <a:solidFill>
                  <a:srgbClr val="0000FF"/>
                </a:solidFill>
              </a:rPr>
              <a:t>EASA / FAA could re-define the thrust factor</a:t>
            </a:r>
            <a:r>
              <a:rPr lang="de-DE" sz="1400" dirty="0" smtClean="0">
                <a:solidFill>
                  <a:schemeClr val="tx1"/>
                </a:solidFill>
              </a:rPr>
              <a:t>.</a:t>
            </a:r>
          </a:p>
          <a:p>
            <a:pPr marL="180975" indent="-180975" algn="just">
              <a:buFont typeface="Arial" pitchFamily="34" charset="0"/>
              <a:buChar char="•"/>
            </a:pPr>
            <a:r>
              <a:rPr lang="de-DE" sz="1400" dirty="0" smtClean="0">
                <a:solidFill>
                  <a:schemeClr val="tx1"/>
                </a:solidFill>
              </a:rPr>
              <a:t>The number of engines assumed inoperative </a:t>
            </a:r>
            <a:r>
              <a:rPr lang="de-DE" sz="1400" i="1" dirty="0" smtClean="0">
                <a:solidFill>
                  <a:schemeClr val="tx1"/>
                </a:solidFill>
              </a:rPr>
              <a:t>n</a:t>
            </a:r>
            <a:r>
              <a:rPr lang="de-DE" sz="1400" i="1" baseline="-25000" dirty="0" smtClean="0">
                <a:solidFill>
                  <a:schemeClr val="tx1"/>
                </a:solidFill>
              </a:rPr>
              <a:t>E,inop</a:t>
            </a:r>
            <a:r>
              <a:rPr lang="de-DE" sz="1400" dirty="0" smtClean="0">
                <a:solidFill>
                  <a:schemeClr val="tx1"/>
                </a:solidFill>
              </a:rPr>
              <a:t> could be increased:</a:t>
            </a:r>
          </a:p>
          <a:p>
            <a:pPr marL="180975" indent="-180975" algn="just"/>
            <a:r>
              <a:rPr lang="de-DE" sz="1400" i="1" dirty="0" smtClean="0">
                <a:solidFill>
                  <a:schemeClr val="tx1"/>
                </a:solidFill>
              </a:rPr>
              <a:t>        n</a:t>
            </a:r>
            <a:r>
              <a:rPr lang="de-DE" sz="1400" i="1" baseline="-25000" dirty="0" smtClean="0">
                <a:solidFill>
                  <a:schemeClr val="tx1"/>
                </a:solidFill>
              </a:rPr>
              <a:t>E,inop</a:t>
            </a:r>
            <a:r>
              <a:rPr lang="de-DE" sz="1400" dirty="0" smtClean="0">
                <a:solidFill>
                  <a:schemeClr val="tx1"/>
                </a:solidFill>
              </a:rPr>
              <a:t> &gt;1, for larger </a:t>
            </a:r>
            <a:r>
              <a:rPr lang="de-DE" sz="1400" i="1" dirty="0" smtClean="0">
                <a:solidFill>
                  <a:schemeClr val="tx1"/>
                </a:solidFill>
              </a:rPr>
              <a:t>n</a:t>
            </a:r>
            <a:r>
              <a:rPr lang="de-DE" sz="1400" i="1" baseline="-25000" dirty="0" smtClean="0">
                <a:solidFill>
                  <a:schemeClr val="tx1"/>
                </a:solidFill>
              </a:rPr>
              <a:t>E</a:t>
            </a:r>
          </a:p>
          <a:p>
            <a:pPr marL="180975" indent="-180975" algn="just"/>
            <a:r>
              <a:rPr lang="de-DE" sz="700" dirty="0" smtClean="0">
                <a:solidFill>
                  <a:schemeClr val="tx1"/>
                </a:solidFill>
              </a:rPr>
              <a:t> </a:t>
            </a:r>
          </a:p>
          <a:p>
            <a:pPr marL="180975" indent="-180975" algn="just">
              <a:buFont typeface="Arial" pitchFamily="34" charset="0"/>
              <a:buChar char="•"/>
            </a:pPr>
            <a:r>
              <a:rPr lang="de-DE" sz="1200" dirty="0" smtClean="0">
                <a:solidFill>
                  <a:schemeClr val="tx1"/>
                </a:solidFill>
              </a:rPr>
              <a:t>4 engines with 1 failed need a thrust factor of 1.33. 20 engines with 4 failed need a thrust factor of 1.25 – only slightly less. However, probability for 4 engines failed from 20 is very low.</a:t>
            </a:r>
          </a:p>
          <a:p>
            <a:pPr marL="180975" indent="-180975" algn="just">
              <a:buFont typeface="Arial" pitchFamily="34" charset="0"/>
              <a:buChar char="•"/>
            </a:pPr>
            <a:r>
              <a:rPr lang="de-DE" sz="1400" dirty="0" smtClean="0">
                <a:solidFill>
                  <a:schemeClr val="tx1"/>
                </a:solidFill>
              </a:rPr>
              <a:t>Applied, this </a:t>
            </a:r>
            <a:r>
              <a:rPr lang="de-DE" sz="1400" dirty="0" smtClean="0">
                <a:solidFill>
                  <a:srgbClr val="FF0000"/>
                </a:solidFill>
              </a:rPr>
              <a:t>could reduce the advantage of many engines</a:t>
            </a:r>
            <a:r>
              <a:rPr lang="de-DE" sz="1400" dirty="0" smtClean="0">
                <a:solidFill>
                  <a:schemeClr val="tx1"/>
                </a:solidFill>
              </a:rPr>
              <a:t>.</a:t>
            </a:r>
          </a:p>
        </p:txBody>
      </p:sp>
      <p:graphicFrame>
        <p:nvGraphicFramePr>
          <p:cNvPr id="244740" name="Object 4"/>
          <p:cNvGraphicFramePr>
            <a:graphicFrameLocks noChangeAspect="1"/>
          </p:cNvGraphicFramePr>
          <p:nvPr/>
        </p:nvGraphicFramePr>
        <p:xfrm>
          <a:off x="6040438" y="1709738"/>
          <a:ext cx="2665470" cy="652462"/>
        </p:xfrm>
        <a:graphic>
          <a:graphicData uri="http://schemas.openxmlformats.org/presentationml/2006/ole">
            <mc:AlternateContent xmlns:mc="http://schemas.openxmlformats.org/markup-compatibility/2006">
              <mc:Choice xmlns:v="urn:schemas-microsoft-com:vml" Requires="v">
                <p:oleObj spid="_x0000_s737307" name="Equation" r:id="rId5" imgW="1978756" imgH="483530" progId="Equation.3">
                  <p:embed/>
                </p:oleObj>
              </mc:Choice>
              <mc:Fallback>
                <p:oleObj name="Equation" r:id="rId5" imgW="1978756" imgH="48353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0438" y="1709738"/>
                        <a:ext cx="2665470" cy="6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feld 11"/>
          <p:cNvSpPr txBox="1"/>
          <p:nvPr/>
        </p:nvSpPr>
        <p:spPr>
          <a:xfrm>
            <a:off x="495301" y="1162050"/>
            <a:ext cx="8277225" cy="338554"/>
          </a:xfrm>
          <a:prstGeom prst="rect">
            <a:avLst/>
          </a:prstGeom>
          <a:noFill/>
        </p:spPr>
        <p:txBody>
          <a:bodyPr wrap="square" rtlCol="0">
            <a:spAutoFit/>
          </a:bodyPr>
          <a:lstStyle/>
          <a:p>
            <a:r>
              <a:rPr lang="en-US" sz="1600" b="1" noProof="1" smtClean="0">
                <a:solidFill>
                  <a:srgbClr val="FF0000"/>
                </a:solidFill>
              </a:rPr>
              <a:t>Savings due to a Large Number of (Electric) Engines? </a:t>
            </a:r>
            <a:r>
              <a:rPr lang="en-US" sz="1600" noProof="1" smtClean="0">
                <a:solidFill>
                  <a:schemeClr val="tx1"/>
                </a:solidFill>
              </a:rPr>
              <a:t>–</a:t>
            </a:r>
            <a:r>
              <a:rPr lang="en-US" sz="1600" b="1" noProof="1" smtClean="0">
                <a:solidFill>
                  <a:srgbClr val="FF0000"/>
                </a:solidFill>
                <a:sym typeface="Symbol"/>
              </a:rPr>
              <a:t> </a:t>
            </a:r>
            <a:r>
              <a:rPr lang="en-US" sz="1600" b="1" noProof="1" smtClean="0">
                <a:solidFill>
                  <a:srgbClr val="0000FF"/>
                </a:solidFill>
                <a:sym typeface="Symbol"/>
              </a:rPr>
              <a:t>One Engine Inop or More?</a:t>
            </a:r>
            <a:endParaRPr lang="en-US" sz="1600" b="1" noProof="1" smtClean="0">
              <a:solidFill>
                <a:srgbClr val="0000FF"/>
              </a:solidFill>
            </a:endParaRPr>
          </a:p>
        </p:txBody>
      </p:sp>
      <p:sp>
        <p:nvSpPr>
          <p:cNvPr id="11"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000000"/>
                </a:solidFill>
              </a:rPr>
              <a:t>Electric Flight</a:t>
            </a:r>
            <a:endParaRPr lang="en-US" sz="1200" b="1" dirty="0">
              <a:solidFill>
                <a:srgbClr val="000000"/>
              </a:solidFill>
            </a:endParaRPr>
          </a:p>
        </p:txBody>
      </p:sp>
      <p:graphicFrame>
        <p:nvGraphicFramePr>
          <p:cNvPr id="441352" name="Object 8"/>
          <p:cNvGraphicFramePr>
            <a:graphicFrameLocks noChangeAspect="1"/>
          </p:cNvGraphicFramePr>
          <p:nvPr/>
        </p:nvGraphicFramePr>
        <p:xfrm>
          <a:off x="7966075" y="2541588"/>
          <a:ext cx="925513" cy="565150"/>
        </p:xfrm>
        <a:graphic>
          <a:graphicData uri="http://schemas.openxmlformats.org/presentationml/2006/ole">
            <mc:AlternateContent xmlns:mc="http://schemas.openxmlformats.org/markup-compatibility/2006">
              <mc:Choice xmlns:v="urn:schemas-microsoft-com:vml" Requires="v">
                <p:oleObj spid="_x0000_s737308" name="Equation" r:id="rId7" imgW="685800" imgH="419040" progId="Equation.3">
                  <p:embed/>
                </p:oleObj>
              </mc:Choice>
              <mc:Fallback>
                <p:oleObj name="Equation" r:id="rId7" imgW="685800" imgH="4190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6075" y="2541588"/>
                        <a:ext cx="925513"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Textfeld 17"/>
          <p:cNvSpPr txBox="1"/>
          <p:nvPr/>
        </p:nvSpPr>
        <p:spPr>
          <a:xfrm>
            <a:off x="5972175" y="2628901"/>
            <a:ext cx="2162175" cy="400050"/>
          </a:xfrm>
          <a:prstGeom prst="rect">
            <a:avLst/>
          </a:prstGeom>
          <a:noFill/>
        </p:spPr>
        <p:txBody>
          <a:bodyPr wrap="square" rtlCol="0">
            <a:noAutofit/>
          </a:bodyPr>
          <a:lstStyle/>
          <a:p>
            <a:pPr marL="180975" indent="-180975" algn="just"/>
            <a:r>
              <a:rPr lang="de-DE" sz="1600" dirty="0" smtClean="0">
                <a:solidFill>
                  <a:srgbClr val="0000FF"/>
                </a:solidFill>
              </a:rPr>
              <a:t>general thrust factor</a:t>
            </a:r>
            <a:r>
              <a:rPr lang="de-DE" sz="1600" dirty="0" smtClean="0">
                <a:solidFill>
                  <a:schemeClr val="tx1"/>
                </a:solidFill>
              </a:rPr>
              <a:t>:</a:t>
            </a:r>
          </a:p>
        </p:txBody>
      </p:sp>
      <p:pic>
        <p:nvPicPr>
          <p:cNvPr id="441356" name="Picture 12"/>
          <p:cNvPicPr>
            <a:picLocks noChangeAspect="1" noChangeArrowheads="1"/>
          </p:cNvPicPr>
          <p:nvPr/>
        </p:nvPicPr>
        <p:blipFill>
          <a:blip r:embed="rId9" cstate="print"/>
          <a:srcRect/>
          <a:stretch>
            <a:fillRect/>
          </a:stretch>
        </p:blipFill>
        <p:spPr bwMode="auto">
          <a:xfrm>
            <a:off x="585788" y="3033713"/>
            <a:ext cx="5256670" cy="3167062"/>
          </a:xfrm>
          <a:prstGeom prst="rect">
            <a:avLst/>
          </a:prstGeom>
          <a:noFill/>
          <a:ln w="9525">
            <a:noFill/>
            <a:miter lim="800000"/>
            <a:headEnd/>
            <a:tailEnd/>
          </a:ln>
        </p:spPr>
      </p:pic>
      <p:graphicFrame>
        <p:nvGraphicFramePr>
          <p:cNvPr id="441353" name="Object 9"/>
          <p:cNvGraphicFramePr>
            <a:graphicFrameLocks noChangeAspect="1"/>
          </p:cNvGraphicFramePr>
          <p:nvPr/>
        </p:nvGraphicFramePr>
        <p:xfrm>
          <a:off x="4543425" y="3300413"/>
          <a:ext cx="925513" cy="565150"/>
        </p:xfrm>
        <a:graphic>
          <a:graphicData uri="http://schemas.openxmlformats.org/presentationml/2006/ole">
            <mc:AlternateContent xmlns:mc="http://schemas.openxmlformats.org/markup-compatibility/2006">
              <mc:Choice xmlns:v="urn:schemas-microsoft-com:vml" Requires="v">
                <p:oleObj spid="_x0000_s737309" name="Equation" r:id="rId10" imgW="685800" imgH="419040" progId="Equation.3">
                  <p:embed/>
                </p:oleObj>
              </mc:Choice>
              <mc:Fallback>
                <p:oleObj name="Equation" r:id="rId10" imgW="685800" imgH="41904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3425" y="3300413"/>
                        <a:ext cx="925513"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Rechteck 22"/>
          <p:cNvSpPr/>
          <p:nvPr/>
        </p:nvSpPr>
        <p:spPr bwMode="auto">
          <a:xfrm>
            <a:off x="6010275" y="2495550"/>
            <a:ext cx="2971800" cy="66675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sp>
        <p:nvSpPr>
          <p:cNvPr id="24" name="Ellipse 23"/>
          <p:cNvSpPr/>
          <p:nvPr/>
        </p:nvSpPr>
        <p:spPr bwMode="auto">
          <a:xfrm>
            <a:off x="6877050" y="1619250"/>
            <a:ext cx="838200" cy="838200"/>
          </a:xfrm>
          <a:prstGeom prst="ellipse">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HAW Frutiger Next Regular" pitchFamily="2" charset="0"/>
            </a:endParaRPr>
          </a:p>
        </p:txBody>
      </p:sp>
      <p:cxnSp>
        <p:nvCxnSpPr>
          <p:cNvPr id="26" name="Gerade Verbindung mit Pfeil 25"/>
          <p:cNvCxnSpPr>
            <a:stCxn id="24" idx="5"/>
          </p:cNvCxnSpPr>
          <p:nvPr/>
        </p:nvCxnSpPr>
        <p:spPr bwMode="auto">
          <a:xfrm>
            <a:off x="7592498" y="2334699"/>
            <a:ext cx="560902" cy="322776"/>
          </a:xfrm>
          <a:prstGeom prst="straightConnector1">
            <a:avLst/>
          </a:prstGeom>
          <a:solidFill>
            <a:srgbClr val="00B8FF"/>
          </a:solidFill>
          <a:ln w="38100" cap="flat" cmpd="sng" algn="ctr">
            <a:solidFill>
              <a:srgbClr val="FF33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feld 86"/>
          <p:cNvSpPr txBox="1"/>
          <p:nvPr/>
        </p:nvSpPr>
        <p:spPr>
          <a:xfrm>
            <a:off x="495300" y="1162050"/>
            <a:ext cx="6678816" cy="338554"/>
          </a:xfrm>
          <a:prstGeom prst="rect">
            <a:avLst/>
          </a:prstGeom>
          <a:noFill/>
        </p:spPr>
        <p:txBody>
          <a:bodyPr wrap="none" rtlCol="0">
            <a:spAutoFit/>
          </a:bodyPr>
          <a:lstStyle/>
          <a:p>
            <a:r>
              <a:rPr lang="de-DE" sz="1600" b="1" dirty="0" smtClean="0">
                <a:solidFill>
                  <a:srgbClr val="FF0000"/>
                </a:solidFill>
              </a:rPr>
              <a:t>An Infinite Number of Engines Reduces the Propeller Area to Zero!</a:t>
            </a:r>
          </a:p>
        </p:txBody>
      </p:sp>
      <p:sp>
        <p:nvSpPr>
          <p:cNvPr id="88"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000000"/>
                </a:solidFill>
              </a:rPr>
              <a:t>Electric Flight</a:t>
            </a:r>
            <a:endParaRPr lang="en-US" sz="1200" b="1" dirty="0">
              <a:solidFill>
                <a:srgbClr val="000000"/>
              </a:solidFill>
            </a:endParaRPr>
          </a:p>
        </p:txBody>
      </p:sp>
      <p:sp>
        <p:nvSpPr>
          <p:cNvPr id="106" name="Textfeld 105"/>
          <p:cNvSpPr txBox="1"/>
          <p:nvPr/>
        </p:nvSpPr>
        <p:spPr>
          <a:xfrm>
            <a:off x="495300" y="1533525"/>
            <a:ext cx="8286750" cy="1384995"/>
          </a:xfrm>
          <a:prstGeom prst="rect">
            <a:avLst/>
          </a:prstGeom>
          <a:noFill/>
        </p:spPr>
        <p:txBody>
          <a:bodyPr wrap="square" rtlCol="0">
            <a:spAutoFit/>
          </a:bodyPr>
          <a:lstStyle/>
          <a:p>
            <a:pPr algn="just">
              <a:lnSpc>
                <a:spcPct val="150000"/>
              </a:lnSpc>
            </a:pPr>
            <a:r>
              <a:rPr lang="de-DE" sz="1400" dirty="0" smtClean="0">
                <a:solidFill>
                  <a:schemeClr val="tx1"/>
                </a:solidFill>
              </a:rPr>
              <a:t>The more propellers are put on the wing the smaller their diameter. As the number of propellers goes to infinity the propeller area is only a line on the wing and the propeller area goes to zero.</a:t>
            </a:r>
          </a:p>
          <a:p>
            <a:pPr algn="just">
              <a:lnSpc>
                <a:spcPct val="150000"/>
              </a:lnSpc>
            </a:pPr>
            <a:endParaRPr lang="de-DE" sz="1400" dirty="0" smtClean="0">
              <a:solidFill>
                <a:schemeClr val="tx1"/>
              </a:solidFill>
            </a:endParaRPr>
          </a:p>
          <a:p>
            <a:pPr algn="just">
              <a:lnSpc>
                <a:spcPct val="150000"/>
              </a:lnSpc>
            </a:pPr>
            <a:r>
              <a:rPr lang="de-DE" sz="1400" dirty="0" smtClean="0">
                <a:solidFill>
                  <a:schemeClr val="tx1"/>
                </a:solidFill>
              </a:rPr>
              <a:t>To maximize the total propeller area, </a:t>
            </a:r>
            <a:r>
              <a:rPr lang="de-DE" sz="1400" dirty="0" smtClean="0">
                <a:solidFill>
                  <a:srgbClr val="0000FF"/>
                </a:solidFill>
              </a:rPr>
              <a:t>an optimum number of propellers may be 4</a:t>
            </a:r>
            <a:r>
              <a:rPr lang="de-DE" sz="1400" dirty="0" smtClean="0">
                <a:solidFill>
                  <a:schemeClr val="tx1"/>
                </a:solidFill>
              </a:rPr>
              <a:t>.</a:t>
            </a:r>
          </a:p>
        </p:txBody>
      </p:sp>
      <p:pic>
        <p:nvPicPr>
          <p:cNvPr id="495618" name="Picture 2"/>
          <p:cNvPicPr>
            <a:picLocks noChangeAspect="1" noChangeArrowheads="1"/>
          </p:cNvPicPr>
          <p:nvPr/>
        </p:nvPicPr>
        <p:blipFill>
          <a:blip r:embed="rId2" cstate="print"/>
          <a:srcRect/>
          <a:stretch>
            <a:fillRect/>
          </a:stretch>
        </p:blipFill>
        <p:spPr bwMode="auto">
          <a:xfrm>
            <a:off x="573183" y="3257548"/>
            <a:ext cx="8104091" cy="2743201"/>
          </a:xfrm>
          <a:prstGeom prst="rect">
            <a:avLst/>
          </a:prstGeom>
          <a:noFill/>
          <a:ln w="9525">
            <a:noFill/>
            <a:miter lim="800000"/>
            <a:headEnd/>
            <a:tailEnd/>
          </a:ln>
        </p:spPr>
      </p:pic>
      <p:sp>
        <p:nvSpPr>
          <p:cNvPr id="113" name="Textfeld 112"/>
          <p:cNvSpPr txBox="1"/>
          <p:nvPr/>
        </p:nvSpPr>
        <p:spPr>
          <a:xfrm>
            <a:off x="6905625" y="6020361"/>
            <a:ext cx="1838325" cy="276999"/>
          </a:xfrm>
          <a:prstGeom prst="rect">
            <a:avLst/>
          </a:prstGeom>
          <a:noFill/>
        </p:spPr>
        <p:txBody>
          <a:bodyPr wrap="square" rtlCol="0">
            <a:spAutoFit/>
          </a:bodyPr>
          <a:lstStyle/>
          <a:p>
            <a:r>
              <a:rPr lang="en-US" sz="1200" dirty="0" smtClean="0">
                <a:solidFill>
                  <a:schemeClr val="tx1"/>
                </a:solidFill>
              </a:rPr>
              <a:t>Rolls-Royce (NAS 2016)</a:t>
            </a:r>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Flying Less !</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638175" y="854747"/>
            <a:ext cx="5876925" cy="4830691"/>
          </a:xfrm>
          <a:prstGeom prst="rect">
            <a:avLst/>
          </a:prstGeom>
          <a:noFill/>
          <a:ln w="9525">
            <a:noFill/>
            <a:miter lim="800000"/>
            <a:headEnd/>
            <a:tailEnd/>
          </a:ln>
        </p:spPr>
      </p:pic>
      <p:sp>
        <p:nvSpPr>
          <p:cNvPr id="4" name="Rechteck 3"/>
          <p:cNvSpPr/>
          <p:nvPr/>
        </p:nvSpPr>
        <p:spPr>
          <a:xfrm>
            <a:off x="742951" y="5760988"/>
            <a:ext cx="7781924" cy="553998"/>
          </a:xfrm>
          <a:prstGeom prst="rect">
            <a:avLst/>
          </a:prstGeom>
        </p:spPr>
        <p:txBody>
          <a:bodyPr wrap="square">
            <a:spAutoFit/>
          </a:bodyPr>
          <a:lstStyle/>
          <a:p>
            <a:r>
              <a:rPr lang="en-US" sz="1000" dirty="0" smtClean="0">
                <a:solidFill>
                  <a:schemeClr val="tx1"/>
                </a:solidFill>
              </a:rPr>
              <a:t>https://www.lemonde.fr/idees/article/2020/05/29/aeronautique-la-transition-ecologique-impose-une-profonde-transformation-de-notre-industrie_6041127_3232.html</a:t>
            </a:r>
          </a:p>
          <a:p>
            <a:r>
              <a:rPr lang="de-DE" sz="1000" dirty="0" smtClean="0">
                <a:solidFill>
                  <a:srgbClr val="0000FF"/>
                </a:solidFill>
              </a:rPr>
              <a:t>Archived at</a:t>
            </a:r>
            <a:r>
              <a:rPr lang="de-DE" sz="1000" dirty="0" smtClean="0">
                <a:solidFill>
                  <a:schemeClr val="tx1"/>
                </a:solidFill>
              </a:rPr>
              <a:t>: https://perma.cc/5L84-G4QN</a:t>
            </a:r>
            <a:endParaRPr lang="en-US" sz="1000" dirty="0">
              <a:solidFill>
                <a:schemeClr val="tx1"/>
              </a:solidFill>
            </a:endParaRPr>
          </a:p>
        </p:txBody>
      </p:sp>
      <p:cxnSp>
        <p:nvCxnSpPr>
          <p:cNvPr id="5" name="Gerade Verbindung 4"/>
          <p:cNvCxnSpPr/>
          <p:nvPr/>
        </p:nvCxnSpPr>
        <p:spPr bwMode="auto">
          <a:xfrm>
            <a:off x="4962525" y="4819650"/>
            <a:ext cx="1295400" cy="0"/>
          </a:xfrm>
          <a:prstGeom prst="line">
            <a:avLst/>
          </a:prstGeom>
          <a:solidFill>
            <a:srgbClr val="00B8FF"/>
          </a:solidFill>
          <a:ln w="28575" cap="flat" cmpd="sng" algn="ctr">
            <a:solidFill>
              <a:srgbClr val="FF0000"/>
            </a:solidFill>
            <a:prstDash val="solid"/>
            <a:round/>
            <a:headEnd type="none" w="med" len="med"/>
            <a:tailEnd type="none" w="med" len="med"/>
          </a:ln>
          <a:effectLst/>
        </p:spPr>
      </p:cxnSp>
      <p:cxnSp>
        <p:nvCxnSpPr>
          <p:cNvPr id="7" name="Gerade Verbindung 6"/>
          <p:cNvCxnSpPr/>
          <p:nvPr/>
        </p:nvCxnSpPr>
        <p:spPr bwMode="auto">
          <a:xfrm>
            <a:off x="819150" y="5038725"/>
            <a:ext cx="1552575" cy="0"/>
          </a:xfrm>
          <a:prstGeom prst="line">
            <a:avLst/>
          </a:prstGeom>
          <a:solidFill>
            <a:srgbClr val="00B8FF"/>
          </a:solidFill>
          <a:ln w="28575" cap="flat" cmpd="sng" algn="ctr">
            <a:solidFill>
              <a:srgbClr val="FF0000"/>
            </a:solidFill>
            <a:prstDash val="solid"/>
            <a:round/>
            <a:headEnd type="none" w="med" len="med"/>
            <a:tailEnd type="none" w="med" len="med"/>
          </a:ln>
          <a:effectLst/>
        </p:spPr>
      </p:cxnSp>
      <p:cxnSp>
        <p:nvCxnSpPr>
          <p:cNvPr id="9" name="Gerade Verbindung 8"/>
          <p:cNvCxnSpPr/>
          <p:nvPr/>
        </p:nvCxnSpPr>
        <p:spPr bwMode="auto">
          <a:xfrm>
            <a:off x="2114550" y="5229225"/>
            <a:ext cx="1552575" cy="0"/>
          </a:xfrm>
          <a:prstGeom prst="line">
            <a:avLst/>
          </a:prstGeom>
          <a:solidFill>
            <a:srgbClr val="00B8FF"/>
          </a:solidFill>
          <a:ln w="28575" cap="flat" cmpd="sng" algn="ctr">
            <a:solidFill>
              <a:srgbClr val="008000"/>
            </a:solidFill>
            <a:prstDash val="solid"/>
            <a:round/>
            <a:headEnd type="none" w="med" len="med"/>
            <a:tailEnd type="none" w="med" len="med"/>
          </a:ln>
          <a:effectLst/>
        </p:spPr>
      </p:cxnSp>
      <p:cxnSp>
        <p:nvCxnSpPr>
          <p:cNvPr id="10" name="Gerade Verbindung 9"/>
          <p:cNvCxnSpPr/>
          <p:nvPr/>
        </p:nvCxnSpPr>
        <p:spPr bwMode="auto">
          <a:xfrm>
            <a:off x="1238250" y="5543550"/>
            <a:ext cx="704850" cy="0"/>
          </a:xfrm>
          <a:prstGeom prst="line">
            <a:avLst/>
          </a:prstGeom>
          <a:solidFill>
            <a:srgbClr val="00B8FF"/>
          </a:solidFill>
          <a:ln w="28575" cap="flat" cmpd="sng" algn="ctr">
            <a:solidFill>
              <a:srgbClr val="FF0000"/>
            </a:solidFill>
            <a:prstDash val="solid"/>
            <a:round/>
            <a:headEnd type="none" w="med" len="med"/>
            <a:tailEnd type="none" w="med" len="med"/>
          </a:ln>
          <a:effectLst/>
        </p:spPr>
      </p:cxnSp>
      <p:sp>
        <p:nvSpPr>
          <p:cNvPr id="12" name="Rechteck 11"/>
          <p:cNvSpPr/>
          <p:nvPr/>
        </p:nvSpPr>
        <p:spPr>
          <a:xfrm>
            <a:off x="6936032" y="3379143"/>
            <a:ext cx="1765227" cy="523220"/>
          </a:xfrm>
          <a:prstGeom prst="rect">
            <a:avLst/>
          </a:prstGeom>
          <a:ln w="12700">
            <a:solidFill>
              <a:schemeClr val="tx1"/>
            </a:solidFill>
          </a:ln>
        </p:spPr>
        <p:txBody>
          <a:bodyPr wrap="none">
            <a:spAutoFit/>
          </a:bodyPr>
          <a:lstStyle/>
          <a:p>
            <a:r>
              <a:rPr lang="en-US" sz="1400" i="1" dirty="0" smtClean="0">
                <a:solidFill>
                  <a:schemeClr val="tx1"/>
                </a:solidFill>
              </a:rPr>
              <a:t>Google translation</a:t>
            </a:r>
          </a:p>
          <a:p>
            <a:r>
              <a:rPr lang="en-US" sz="1400" i="1" dirty="0" smtClean="0">
                <a:solidFill>
                  <a:schemeClr val="tx1"/>
                </a:solidFill>
              </a:rPr>
              <a:t>of French webpage.</a:t>
            </a:r>
            <a:endParaRPr lang="en-US" sz="1400" i="1"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FF0000"/>
                </a:solidFill>
                <a:latin typeface="Arial" pitchFamily="34" charset="0"/>
                <a:ea typeface="+mj-ea"/>
                <a:cs typeface="Arial" pitchFamily="34" charset="0"/>
              </a:rPr>
              <a:t>The Way towards Zero Emission</a:t>
            </a:r>
            <a:endParaRPr lang="de-DE" sz="2000" b="1" kern="0" dirty="0">
              <a:solidFill>
                <a:srgbClr val="FF0000"/>
              </a:solidFill>
              <a:latin typeface="Arial" pitchFamily="34" charset="0"/>
              <a:ea typeface="+mj-ea"/>
              <a:cs typeface="Arial" pitchFamily="34" charset="0"/>
            </a:endParaRPr>
          </a:p>
        </p:txBody>
      </p:sp>
      <p:sp>
        <p:nvSpPr>
          <p:cNvPr id="9" name="Textfeld 8"/>
          <p:cNvSpPr txBox="1"/>
          <p:nvPr/>
        </p:nvSpPr>
        <p:spPr>
          <a:xfrm>
            <a:off x="542924" y="1952625"/>
            <a:ext cx="8429626" cy="2677656"/>
          </a:xfrm>
          <a:prstGeom prst="rect">
            <a:avLst/>
          </a:prstGeom>
          <a:noFill/>
        </p:spPr>
        <p:txBody>
          <a:bodyPr wrap="square" rtlCol="0">
            <a:spAutoFit/>
          </a:bodyPr>
          <a:lstStyle/>
          <a:p>
            <a:pPr>
              <a:lnSpc>
                <a:spcPct val="120000"/>
              </a:lnSpc>
              <a:spcAft>
                <a:spcPts val="0"/>
              </a:spcAft>
            </a:pPr>
            <a:r>
              <a:rPr lang="en-US" sz="2000" b="1" dirty="0" smtClean="0">
                <a:solidFill>
                  <a:srgbClr val="00B050"/>
                </a:solidFill>
                <a:latin typeface="Arial" pitchFamily="34" charset="0"/>
                <a:ea typeface="Calibri"/>
                <a:cs typeface="Arial" pitchFamily="34" charset="0"/>
              </a:rPr>
              <a:t>Zero Emission can be achieved</a:t>
            </a:r>
            <a:r>
              <a:rPr lang="en-US" sz="2000" dirty="0" smtClean="0">
                <a:solidFill>
                  <a:srgbClr val="00B050"/>
                </a:solidFill>
                <a:latin typeface="Arial" pitchFamily="34" charset="0"/>
                <a:ea typeface="Calibri"/>
                <a:cs typeface="Arial" pitchFamily="34" charset="0"/>
              </a:rPr>
              <a:t> </a:t>
            </a:r>
            <a:r>
              <a:rPr lang="en-US" sz="2000" dirty="0" smtClean="0">
                <a:solidFill>
                  <a:srgbClr val="000000"/>
                </a:solidFill>
                <a:latin typeface="Arial" pitchFamily="34" charset="0"/>
                <a:ea typeface="Calibri"/>
                <a:cs typeface="Arial" pitchFamily="34" charset="0"/>
              </a:rPr>
              <a:t>by a combination of these principles:</a:t>
            </a:r>
          </a:p>
          <a:p>
            <a:pPr marL="342900" lvl="0" indent="-342900">
              <a:lnSpc>
                <a:spcPct val="120000"/>
              </a:lnSpc>
              <a:spcAft>
                <a:spcPts val="0"/>
              </a:spcAft>
              <a:buFont typeface="+mj-lt"/>
              <a:buAutoNum type="arabicPeriod"/>
            </a:pPr>
            <a:r>
              <a:rPr lang="en-US" sz="2000" dirty="0" smtClean="0">
                <a:solidFill>
                  <a:srgbClr val="000000"/>
                </a:solidFill>
                <a:latin typeface="Arial" pitchFamily="34" charset="0"/>
                <a:ea typeface="Calibri"/>
                <a:cs typeface="Arial" pitchFamily="34" charset="0"/>
              </a:rPr>
              <a:t>apply </a:t>
            </a:r>
            <a:r>
              <a:rPr lang="en-US" sz="2000" dirty="0" smtClean="0">
                <a:solidFill>
                  <a:schemeClr val="tx1"/>
                </a:solidFill>
                <a:latin typeface="Arial" pitchFamily="34" charset="0"/>
                <a:ea typeface="Calibri"/>
                <a:cs typeface="Arial" pitchFamily="34" charset="0"/>
              </a:rPr>
              <a:t>new technologies </a:t>
            </a:r>
            <a:r>
              <a:rPr lang="en-US" sz="2000" dirty="0" smtClean="0">
                <a:solidFill>
                  <a:srgbClr val="000000"/>
                </a:solidFill>
                <a:latin typeface="Arial" pitchFamily="34" charset="0"/>
                <a:ea typeface="Calibri"/>
                <a:cs typeface="Arial" pitchFamily="34" charset="0"/>
              </a:rPr>
              <a:t>to </a:t>
            </a:r>
            <a:r>
              <a:rPr lang="en-US" sz="2000" dirty="0" smtClean="0">
                <a:solidFill>
                  <a:srgbClr val="0000FF"/>
                </a:solidFill>
                <a:latin typeface="Arial" pitchFamily="34" charset="0"/>
                <a:ea typeface="Calibri"/>
                <a:cs typeface="Arial" pitchFamily="34" charset="0"/>
              </a:rPr>
              <a:t>increase efficiency</a:t>
            </a:r>
            <a:r>
              <a:rPr lang="en-US" sz="2000" dirty="0" smtClean="0">
                <a:solidFill>
                  <a:srgbClr val="000000"/>
                </a:solidFill>
                <a:latin typeface="Arial" pitchFamily="34" charset="0"/>
                <a:ea typeface="Calibri"/>
                <a:cs typeface="Arial" pitchFamily="34" charset="0"/>
              </a:rPr>
              <a:t>, and:</a:t>
            </a:r>
          </a:p>
          <a:p>
            <a:pPr marL="342900" lvl="0" indent="-342900">
              <a:lnSpc>
                <a:spcPct val="120000"/>
              </a:lnSpc>
              <a:spcAft>
                <a:spcPts val="0"/>
              </a:spcAft>
              <a:buFont typeface="+mj-lt"/>
              <a:buAutoNum type="arabicPeriod"/>
            </a:pPr>
            <a:r>
              <a:rPr lang="en-US" sz="2000" dirty="0" smtClean="0">
                <a:solidFill>
                  <a:srgbClr val="000000"/>
                </a:solidFill>
                <a:latin typeface="Arial" pitchFamily="34" charset="0"/>
                <a:ea typeface="Calibri"/>
                <a:cs typeface="Arial" pitchFamily="34" charset="0"/>
              </a:rPr>
              <a:t>apply </a:t>
            </a:r>
            <a:r>
              <a:rPr lang="en-US" sz="2000" dirty="0" smtClean="0">
                <a:solidFill>
                  <a:srgbClr val="0000FF"/>
                </a:solidFill>
                <a:latin typeface="Arial" pitchFamily="34" charset="0"/>
                <a:ea typeface="Calibri"/>
                <a:cs typeface="Arial" pitchFamily="34" charset="0"/>
              </a:rPr>
              <a:t>new fuels </a:t>
            </a:r>
            <a:r>
              <a:rPr lang="en-US" sz="2000" dirty="0" smtClean="0">
                <a:solidFill>
                  <a:srgbClr val="000000"/>
                </a:solidFill>
                <a:latin typeface="Arial" pitchFamily="34" charset="0"/>
                <a:ea typeface="Calibri"/>
                <a:cs typeface="Arial" pitchFamily="34" charset="0"/>
              </a:rPr>
              <a:t>and with </a:t>
            </a:r>
            <a:r>
              <a:rPr lang="en-US" sz="2000" dirty="0" smtClean="0">
                <a:solidFill>
                  <a:schemeClr val="tx1"/>
                </a:solidFill>
                <a:latin typeface="Arial" pitchFamily="34" charset="0"/>
                <a:ea typeface="Calibri"/>
                <a:cs typeface="Arial" pitchFamily="34" charset="0"/>
              </a:rPr>
              <a:t>new means of propulsion/flying </a:t>
            </a:r>
            <a:r>
              <a:rPr lang="en-US" sz="2000" dirty="0" smtClean="0">
                <a:solidFill>
                  <a:srgbClr val="000000"/>
                </a:solidFill>
                <a:latin typeface="Arial" pitchFamily="34" charset="0"/>
                <a:ea typeface="Calibri"/>
                <a:cs typeface="Arial" pitchFamily="34" charset="0"/>
              </a:rPr>
              <a:t>with no or </a:t>
            </a:r>
            <a:r>
              <a:rPr lang="en-US" sz="2000" dirty="0" smtClean="0">
                <a:solidFill>
                  <a:srgbClr val="008000"/>
                </a:solidFill>
                <a:latin typeface="Arial" pitchFamily="34" charset="0"/>
                <a:ea typeface="Calibri"/>
                <a:cs typeface="Arial" pitchFamily="34" charset="0"/>
              </a:rPr>
              <a:t>less emissions</a:t>
            </a:r>
            <a:r>
              <a:rPr lang="en-US" sz="2000" dirty="0" smtClean="0">
                <a:solidFill>
                  <a:srgbClr val="000000"/>
                </a:solidFill>
                <a:latin typeface="Arial" pitchFamily="34" charset="0"/>
                <a:ea typeface="Calibri"/>
                <a:cs typeface="Arial" pitchFamily="34" charset="0"/>
              </a:rPr>
              <a:t>, and: </a:t>
            </a:r>
          </a:p>
          <a:p>
            <a:pPr marL="342900" lvl="0" indent="-342900">
              <a:lnSpc>
                <a:spcPct val="120000"/>
              </a:lnSpc>
              <a:spcAft>
                <a:spcPts val="0"/>
              </a:spcAft>
              <a:buFont typeface="+mj-lt"/>
              <a:buAutoNum type="arabicPeriod"/>
            </a:pPr>
            <a:r>
              <a:rPr lang="en-US" sz="2000" dirty="0" smtClean="0">
                <a:solidFill>
                  <a:srgbClr val="000000"/>
                </a:solidFill>
                <a:latin typeface="Arial" pitchFamily="34" charset="0"/>
                <a:ea typeface="Calibri"/>
                <a:cs typeface="Arial" pitchFamily="34" charset="0"/>
              </a:rPr>
              <a:t>apply the </a:t>
            </a:r>
            <a:r>
              <a:rPr lang="en-US" sz="2000" dirty="0" smtClean="0">
                <a:solidFill>
                  <a:srgbClr val="0000FF"/>
                </a:solidFill>
                <a:latin typeface="Arial" pitchFamily="34" charset="0"/>
                <a:ea typeface="Calibri"/>
                <a:cs typeface="Arial" pitchFamily="34" charset="0"/>
              </a:rPr>
              <a:t>carbon (CO2) cycle </a:t>
            </a:r>
            <a:r>
              <a:rPr lang="en-US" sz="2000" dirty="0" smtClean="0">
                <a:solidFill>
                  <a:srgbClr val="000000"/>
                </a:solidFill>
                <a:latin typeface="Arial" pitchFamily="34" charset="0"/>
                <a:ea typeface="Calibri"/>
                <a:cs typeface="Arial" pitchFamily="34" charset="0"/>
              </a:rPr>
              <a:t>with </a:t>
            </a:r>
            <a:r>
              <a:rPr lang="en-US" sz="2000" noProof="1" smtClean="0">
                <a:solidFill>
                  <a:srgbClr val="000000"/>
                </a:solidFill>
                <a:latin typeface="Arial" pitchFamily="34" charset="0"/>
                <a:ea typeface="Calibri"/>
                <a:cs typeface="Arial" pitchFamily="34" charset="0"/>
              </a:rPr>
              <a:t>biofuels</a:t>
            </a:r>
            <a:r>
              <a:rPr lang="en-US" sz="2000" dirty="0" smtClean="0">
                <a:solidFill>
                  <a:srgbClr val="000000"/>
                </a:solidFill>
                <a:latin typeface="Arial" pitchFamily="34" charset="0"/>
                <a:ea typeface="Calibri"/>
                <a:cs typeface="Arial" pitchFamily="34" charset="0"/>
              </a:rPr>
              <a:t> or SAF from </a:t>
            </a:r>
            <a:r>
              <a:rPr lang="en-US" sz="2000" dirty="0" err="1" smtClean="0">
                <a:solidFill>
                  <a:srgbClr val="000000"/>
                </a:solidFill>
                <a:latin typeface="Arial" pitchFamily="34" charset="0"/>
                <a:ea typeface="Calibri"/>
                <a:cs typeface="Arial" pitchFamily="34" charset="0"/>
              </a:rPr>
              <a:t>PtL</a:t>
            </a:r>
            <a:r>
              <a:rPr lang="en-US" sz="2000" dirty="0" smtClean="0">
                <a:solidFill>
                  <a:srgbClr val="000000"/>
                </a:solidFill>
                <a:latin typeface="Arial" pitchFamily="34" charset="0"/>
                <a:ea typeface="Calibri"/>
                <a:cs typeface="Arial" pitchFamily="34" charset="0"/>
              </a:rPr>
              <a:t>, and:</a:t>
            </a:r>
          </a:p>
          <a:p>
            <a:pPr marL="342900" lvl="0" indent="-342900">
              <a:lnSpc>
                <a:spcPct val="120000"/>
              </a:lnSpc>
              <a:spcAft>
                <a:spcPts val="0"/>
              </a:spcAft>
              <a:buFont typeface="+mj-lt"/>
              <a:buAutoNum type="arabicPeriod"/>
            </a:pPr>
            <a:r>
              <a:rPr lang="en-US" sz="2000" dirty="0" smtClean="0">
                <a:solidFill>
                  <a:srgbClr val="0000FF"/>
                </a:solidFill>
                <a:latin typeface="Arial" pitchFamily="34" charset="0"/>
                <a:ea typeface="Calibri"/>
                <a:cs typeface="Arial" pitchFamily="34" charset="0"/>
              </a:rPr>
              <a:t>compensate</a:t>
            </a:r>
            <a:r>
              <a:rPr lang="en-US" sz="2000" dirty="0" smtClean="0">
                <a:solidFill>
                  <a:srgbClr val="000000"/>
                </a:solidFill>
                <a:latin typeface="Arial" pitchFamily="34" charset="0"/>
                <a:ea typeface="Calibri"/>
                <a:cs typeface="Arial" pitchFamily="34" charset="0"/>
              </a:rPr>
              <a:t> remaining emissions.</a:t>
            </a:r>
          </a:p>
          <a:p>
            <a:pPr marL="180975" indent="-180975" algn="just">
              <a:lnSpc>
                <a:spcPct val="120000"/>
              </a:lnSpc>
              <a:buFont typeface="Arial" pitchFamily="34" charset="0"/>
              <a:buChar char="●"/>
            </a:pPr>
            <a:endParaRPr lang="de-DE" sz="2000" dirty="0" smtClean="0">
              <a:solidFill>
                <a:srgbClr val="000000"/>
              </a:solidFill>
              <a:latin typeface="Arial" pitchFamily="34" charset="0"/>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rPr>
              <a:t>Introduction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5560071" y="930196"/>
            <a:ext cx="3431528" cy="3175079"/>
          </a:xfrm>
          <a:prstGeom prst="rect">
            <a:avLst/>
          </a:prstGeom>
          <a:noFill/>
          <a:ln w="9525">
            <a:noFill/>
            <a:miter lim="800000"/>
            <a:headEnd/>
            <a:tailEnd/>
          </a:ln>
        </p:spPr>
      </p:pic>
      <p:pic>
        <p:nvPicPr>
          <p:cNvPr id="133123" name="Picture 3"/>
          <p:cNvPicPr>
            <a:picLocks noChangeAspect="1" noChangeArrowheads="1"/>
          </p:cNvPicPr>
          <p:nvPr/>
        </p:nvPicPr>
        <p:blipFill>
          <a:blip r:embed="rId3" cstate="print"/>
          <a:srcRect/>
          <a:stretch>
            <a:fillRect/>
          </a:stretch>
        </p:blipFill>
        <p:spPr bwMode="auto">
          <a:xfrm>
            <a:off x="3703356" y="4800600"/>
            <a:ext cx="5288243" cy="1190624"/>
          </a:xfrm>
          <a:prstGeom prst="rect">
            <a:avLst/>
          </a:prstGeom>
          <a:noFill/>
          <a:ln w="9525">
            <a:noFill/>
            <a:miter lim="800000"/>
            <a:headEnd/>
            <a:tailEnd/>
          </a:ln>
        </p:spPr>
      </p:pic>
      <p:pic>
        <p:nvPicPr>
          <p:cNvPr id="133124" name="Picture 4"/>
          <p:cNvPicPr>
            <a:picLocks noChangeAspect="1" noChangeArrowheads="1"/>
          </p:cNvPicPr>
          <p:nvPr/>
        </p:nvPicPr>
        <p:blipFill>
          <a:blip r:embed="rId4" cstate="print"/>
          <a:srcRect/>
          <a:stretch>
            <a:fillRect/>
          </a:stretch>
        </p:blipFill>
        <p:spPr bwMode="auto">
          <a:xfrm>
            <a:off x="3684817" y="1652309"/>
            <a:ext cx="1720621" cy="1157286"/>
          </a:xfrm>
          <a:prstGeom prst="rect">
            <a:avLst/>
          </a:prstGeom>
          <a:noFill/>
          <a:ln w="9525">
            <a:noFill/>
            <a:miter lim="800000"/>
            <a:headEnd/>
            <a:tailEnd/>
          </a:ln>
        </p:spPr>
      </p:pic>
      <p:sp>
        <p:nvSpPr>
          <p:cNvPr id="6" name="Rechteck 5"/>
          <p:cNvSpPr/>
          <p:nvPr/>
        </p:nvSpPr>
        <p:spPr>
          <a:xfrm>
            <a:off x="6202607" y="4255443"/>
            <a:ext cx="2172390" cy="307777"/>
          </a:xfrm>
          <a:prstGeom prst="rect">
            <a:avLst/>
          </a:prstGeom>
        </p:spPr>
        <p:txBody>
          <a:bodyPr wrap="none">
            <a:spAutoFit/>
          </a:bodyPr>
          <a:lstStyle/>
          <a:p>
            <a:r>
              <a:rPr lang="en-US" sz="1400" dirty="0" smtClean="0">
                <a:solidFill>
                  <a:schemeClr val="tx1"/>
                </a:solidFill>
              </a:rPr>
              <a:t>https://stay-grounded.org</a:t>
            </a:r>
            <a:endParaRPr lang="en-US" sz="1400" dirty="0">
              <a:solidFill>
                <a:schemeClr val="tx1"/>
              </a:solidFill>
            </a:endParaRPr>
          </a:p>
        </p:txBody>
      </p:sp>
      <p:sp>
        <p:nvSpPr>
          <p:cNvPr id="7" name="Titel 1">
            <a:extLst>
              <a:ext uri="{FF2B5EF4-FFF2-40B4-BE49-F238E27FC236}">
                <a16:creationId xmlns:a16="http://schemas.microsoft.com/office/drawing/2014/main" id="{BC92417A-68A2-4335-A9A2-C3594B9C7A1D}"/>
              </a:ext>
            </a:extLst>
          </p:cNvPr>
          <p:cNvSpPr>
            <a:spLocks noGrp="1"/>
          </p:cNvSpPr>
          <p:nvPr>
            <p:ph type="title"/>
          </p:nvPr>
        </p:nvSpPr>
        <p:spPr>
          <a:xfrm>
            <a:off x="539965" y="826059"/>
            <a:ext cx="8029047" cy="722712"/>
          </a:xfrm>
        </p:spPr>
        <p:txBody>
          <a:bodyPr/>
          <a:lstStyle/>
          <a:p>
            <a:pPr>
              <a:lnSpc>
                <a:spcPct val="120000"/>
              </a:lnSpc>
            </a:pPr>
            <a:r>
              <a:rPr lang="en-US" dirty="0">
                <a:solidFill>
                  <a:srgbClr val="FF0000"/>
                </a:solidFill>
              </a:rPr>
              <a:t>Largest Reduction of Emissions </a:t>
            </a:r>
            <a:r>
              <a:rPr lang="en-US" dirty="0" smtClean="0">
                <a:solidFill>
                  <a:srgbClr val="FF0000"/>
                </a:solidFill>
              </a:rPr>
              <a:t>in</a:t>
            </a:r>
            <a:br>
              <a:rPr lang="en-US" dirty="0" smtClean="0">
                <a:solidFill>
                  <a:srgbClr val="FF0000"/>
                </a:solidFill>
              </a:rPr>
            </a:br>
            <a:r>
              <a:rPr lang="en-US" dirty="0" smtClean="0">
                <a:solidFill>
                  <a:srgbClr val="FF0000"/>
                </a:solidFill>
              </a:rPr>
              <a:t>Aviation </a:t>
            </a:r>
            <a:r>
              <a:rPr lang="en-US" dirty="0">
                <a:solidFill>
                  <a:srgbClr val="FF0000"/>
                </a:solidFill>
              </a:rPr>
              <a:t>History from the Corona–Pandemic</a:t>
            </a:r>
            <a:endParaRPr lang="en-US" noProof="1">
              <a:solidFill>
                <a:srgbClr val="FF0000"/>
              </a:solidFill>
            </a:endParaRPr>
          </a:p>
        </p:txBody>
      </p:sp>
      <p:pic>
        <p:nvPicPr>
          <p:cNvPr id="133125" name="Picture 5"/>
          <p:cNvPicPr>
            <a:picLocks noChangeAspect="1" noChangeArrowheads="1"/>
          </p:cNvPicPr>
          <p:nvPr/>
        </p:nvPicPr>
        <p:blipFill>
          <a:blip r:embed="rId5" cstate="print"/>
          <a:srcRect/>
          <a:stretch>
            <a:fillRect/>
          </a:stretch>
        </p:blipFill>
        <p:spPr bwMode="auto">
          <a:xfrm>
            <a:off x="644740" y="1652309"/>
            <a:ext cx="2892409" cy="4338915"/>
          </a:xfrm>
          <a:prstGeom prst="rect">
            <a:avLst/>
          </a:prstGeom>
          <a:noFill/>
          <a:ln w="9525">
            <a:noFill/>
            <a:miter lim="800000"/>
            <a:headEnd/>
            <a:tailEnd/>
          </a:ln>
        </p:spPr>
      </p:pic>
      <p:sp>
        <p:nvSpPr>
          <p:cNvPr id="9" name="Rechteck 8"/>
          <p:cNvSpPr/>
          <p:nvPr/>
        </p:nvSpPr>
        <p:spPr>
          <a:xfrm>
            <a:off x="570996" y="5998518"/>
            <a:ext cx="2411238" cy="246221"/>
          </a:xfrm>
          <a:prstGeom prst="rect">
            <a:avLst/>
          </a:prstGeom>
        </p:spPr>
        <p:txBody>
          <a:bodyPr wrap="none">
            <a:spAutoFit/>
          </a:bodyPr>
          <a:lstStyle/>
          <a:p>
            <a:r>
              <a:rPr lang="en-US" sz="1000" noProof="1" smtClean="0">
                <a:solidFill>
                  <a:schemeClr val="tx1"/>
                </a:solidFill>
              </a:rPr>
              <a:t>Ikreis, CC BY-SA, https://bit.ly/2Jn11T0</a:t>
            </a:r>
            <a:endParaRPr lang="en-US" sz="1000" noProof="1">
              <a:solidFill>
                <a:schemeClr val="tx1"/>
              </a:solidFill>
            </a:endParaRPr>
          </a:p>
        </p:txBody>
      </p:sp>
      <p:sp>
        <p:nvSpPr>
          <p:cNvPr id="10" name="Rechteck 9"/>
          <p:cNvSpPr/>
          <p:nvPr/>
        </p:nvSpPr>
        <p:spPr>
          <a:xfrm>
            <a:off x="3640382" y="3398193"/>
            <a:ext cx="1817443" cy="738664"/>
          </a:xfrm>
          <a:prstGeom prst="rect">
            <a:avLst/>
          </a:prstGeom>
        </p:spPr>
        <p:txBody>
          <a:bodyPr wrap="square">
            <a:spAutoFit/>
          </a:bodyPr>
          <a:lstStyle/>
          <a:p>
            <a:pPr algn="ctr"/>
            <a:r>
              <a:rPr lang="en-US" sz="1400" dirty="0" smtClean="0">
                <a:solidFill>
                  <a:srgbClr val="008000"/>
                </a:solidFill>
              </a:rPr>
              <a:t>Traffic reduction is more efficient than technology</a:t>
            </a:r>
            <a:endParaRPr lang="en-US" sz="1400" dirty="0">
              <a:solidFill>
                <a:srgbClr val="0080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C92417A-68A2-4335-A9A2-C3594B9C7A1D}"/>
              </a:ext>
            </a:extLst>
          </p:cNvPr>
          <p:cNvSpPr>
            <a:spLocks noGrp="1"/>
          </p:cNvSpPr>
          <p:nvPr>
            <p:ph type="title"/>
          </p:nvPr>
        </p:nvSpPr>
        <p:spPr>
          <a:xfrm>
            <a:off x="539965" y="921308"/>
            <a:ext cx="8224837" cy="446087"/>
          </a:xfrm>
        </p:spPr>
        <p:txBody>
          <a:bodyPr/>
          <a:lstStyle/>
          <a:p>
            <a:pPr>
              <a:lnSpc>
                <a:spcPct val="120000"/>
              </a:lnSpc>
            </a:pPr>
            <a:r>
              <a:rPr lang="en-US" noProof="1" smtClean="0">
                <a:solidFill>
                  <a:srgbClr val="FF0000"/>
                </a:solidFill>
              </a:rPr>
              <a:t>Saving the World Starts in Our Mind: Video "The Bill"</a:t>
            </a:r>
            <a:endParaRPr lang="en-US" noProof="1">
              <a:solidFill>
                <a:srgbClr val="FF0000"/>
              </a:solidFill>
            </a:endParaRPr>
          </a:p>
        </p:txBody>
      </p:sp>
      <p:sp>
        <p:nvSpPr>
          <p:cNvPr id="4" name="Textfeld 3"/>
          <p:cNvSpPr txBox="1"/>
          <p:nvPr/>
        </p:nvSpPr>
        <p:spPr>
          <a:xfrm>
            <a:off x="539965" y="1323975"/>
            <a:ext cx="8261135" cy="1200329"/>
          </a:xfrm>
          <a:prstGeom prst="rect">
            <a:avLst/>
          </a:prstGeom>
          <a:noFill/>
        </p:spPr>
        <p:txBody>
          <a:bodyPr wrap="square" rtlCol="0">
            <a:spAutoFit/>
          </a:bodyPr>
          <a:lstStyle/>
          <a:p>
            <a:pPr marL="180975" indent="-180975" algn="just">
              <a:lnSpc>
                <a:spcPct val="120000"/>
              </a:lnSpc>
            </a:pPr>
            <a:r>
              <a:rPr lang="de-DE" sz="1500" dirty="0" smtClean="0">
                <a:solidFill>
                  <a:schemeClr val="tx1"/>
                </a:solidFill>
              </a:rPr>
              <a:t>Watch "The Bill", a short video (4:21).</a:t>
            </a:r>
          </a:p>
          <a:p>
            <a:pPr marL="180975" indent="-180975" algn="just">
              <a:lnSpc>
                <a:spcPct val="120000"/>
              </a:lnSpc>
            </a:pPr>
            <a:r>
              <a:rPr lang="de-DE" sz="1500" dirty="0" smtClean="0">
                <a:solidFill>
                  <a:srgbClr val="0000FF"/>
                </a:solidFill>
              </a:rPr>
              <a:t>The video may make you think about how we live and what (</a:t>
            </a:r>
            <a:r>
              <a:rPr lang="de-DE" sz="1500" dirty="0" smtClean="0">
                <a:solidFill>
                  <a:srgbClr val="FF0000"/>
                </a:solidFill>
              </a:rPr>
              <a:t>how much flying</a:t>
            </a:r>
            <a:r>
              <a:rPr lang="de-DE" sz="1500" dirty="0" smtClean="0">
                <a:solidFill>
                  <a:srgbClr val="0000FF"/>
                </a:solidFill>
              </a:rPr>
              <a:t>) we really need.</a:t>
            </a:r>
          </a:p>
          <a:p>
            <a:pPr marL="180975" indent="-180975" algn="just">
              <a:lnSpc>
                <a:spcPct val="120000"/>
              </a:lnSpc>
            </a:pPr>
            <a:r>
              <a:rPr lang="de-DE" sz="1500" dirty="0" smtClean="0">
                <a:solidFill>
                  <a:schemeClr val="tx1"/>
                </a:solidFill>
              </a:rPr>
              <a:t>	https://youtu.be/EmirohM3hac (German)</a:t>
            </a:r>
          </a:p>
          <a:p>
            <a:pPr marL="180975" indent="-180975" algn="just">
              <a:lnSpc>
                <a:spcPct val="120000"/>
              </a:lnSpc>
            </a:pPr>
            <a:r>
              <a:rPr lang="de-DE" sz="1500" dirty="0" smtClean="0">
                <a:solidFill>
                  <a:schemeClr val="tx1"/>
                </a:solidFill>
              </a:rPr>
              <a:t>	https://youtu.be/rWfb0VMCQHE (English Subtitles)</a:t>
            </a:r>
            <a:endParaRPr lang="en-US" sz="1600" dirty="0" smtClean="0">
              <a:solidFill>
                <a:schemeClr val="tx1"/>
              </a:solidFill>
            </a:endParaRPr>
          </a:p>
        </p:txBody>
      </p:sp>
      <p:pic>
        <p:nvPicPr>
          <p:cNvPr id="301058" name="Picture 2"/>
          <p:cNvPicPr>
            <a:picLocks noChangeAspect="1" noChangeArrowheads="1"/>
          </p:cNvPicPr>
          <p:nvPr/>
        </p:nvPicPr>
        <p:blipFill>
          <a:blip r:embed="rId2" cstate="print"/>
          <a:srcRect/>
          <a:stretch>
            <a:fillRect/>
          </a:stretch>
        </p:blipFill>
        <p:spPr bwMode="auto">
          <a:xfrm>
            <a:off x="628650" y="2509838"/>
            <a:ext cx="7446963" cy="3762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1"/>
          <p:cNvSpPr txBox="1">
            <a:spLocks noChangeArrowheads="1"/>
          </p:cNvSpPr>
          <p:nvPr/>
        </p:nvSpPr>
        <p:spPr bwMode="auto">
          <a:xfrm>
            <a:off x="263526" y="2563815"/>
            <a:ext cx="8616950" cy="70788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000" b="1" dirty="0" smtClean="0">
                <a:solidFill>
                  <a:srgbClr val="0000FF"/>
                </a:solidFill>
              </a:rPr>
              <a:t>Summary</a:t>
            </a:r>
            <a:endParaRPr lang="de-DE" sz="4000" b="1" dirty="0">
              <a:solidFill>
                <a:srgbClr val="0000FF"/>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33400" y="1535642"/>
            <a:ext cx="8277225" cy="4745915"/>
          </a:xfrm>
          <a:prstGeom prst="rect">
            <a:avLst/>
          </a:prstGeom>
          <a:noFill/>
        </p:spPr>
        <p:txBody>
          <a:bodyPr wrap="square" rtlCol="0">
            <a:spAutoFit/>
          </a:bodyPr>
          <a:lstStyle/>
          <a:p>
            <a:pPr marL="180975" indent="-180975" algn="just">
              <a:lnSpc>
                <a:spcPct val="120000"/>
              </a:lnSpc>
              <a:buFont typeface="Arial" pitchFamily="34" charset="0"/>
              <a:buChar char="•"/>
            </a:pPr>
            <a:r>
              <a:rPr lang="de-DE" sz="1400" dirty="0" smtClean="0">
                <a:solidFill>
                  <a:srgbClr val="FF0000"/>
                </a:solidFill>
              </a:rPr>
              <a:t>Urban Air Mobility </a:t>
            </a:r>
            <a:r>
              <a:rPr lang="de-DE" sz="1400" dirty="0" smtClean="0">
                <a:solidFill>
                  <a:schemeClr val="tx1"/>
                </a:solidFill>
              </a:rPr>
              <a:t>is for the rich. No benefit to the environment. No reduction of congestion.</a:t>
            </a:r>
          </a:p>
          <a:p>
            <a:pPr marL="180975" indent="-180975" algn="just">
              <a:lnSpc>
                <a:spcPct val="120000"/>
              </a:lnSpc>
              <a:buFont typeface="Arial" pitchFamily="34" charset="0"/>
              <a:buChar char="•"/>
            </a:pPr>
            <a:r>
              <a:rPr lang="de-DE" sz="1400" dirty="0" smtClean="0">
                <a:solidFill>
                  <a:srgbClr val="008000"/>
                </a:solidFill>
              </a:rPr>
              <a:t>Short Range is for the train.</a:t>
            </a:r>
          </a:p>
          <a:p>
            <a:pPr marL="180975" indent="-180975" algn="just">
              <a:lnSpc>
                <a:spcPct val="120000"/>
              </a:lnSpc>
              <a:buFont typeface="Arial" pitchFamily="34" charset="0"/>
              <a:buChar char="•"/>
            </a:pPr>
            <a:r>
              <a:rPr lang="de-DE" sz="1400" dirty="0" smtClean="0">
                <a:solidFill>
                  <a:srgbClr val="008000"/>
                </a:solidFill>
              </a:rPr>
              <a:t>Medium Range between Megacities is for the train.</a:t>
            </a:r>
          </a:p>
          <a:p>
            <a:pPr marL="180975" indent="-180975" algn="just">
              <a:lnSpc>
                <a:spcPct val="120000"/>
              </a:lnSpc>
              <a:buFont typeface="Arial" pitchFamily="34" charset="0"/>
              <a:buChar char="•"/>
            </a:pPr>
            <a:r>
              <a:rPr lang="de-DE" sz="1400" dirty="0" smtClean="0">
                <a:solidFill>
                  <a:schemeClr val="tx1"/>
                </a:solidFill>
              </a:rPr>
              <a:t>For other Medium Range operation: </a:t>
            </a:r>
            <a:r>
              <a:rPr lang="de-DE" sz="1400" dirty="0" smtClean="0">
                <a:solidFill>
                  <a:srgbClr val="CC0099"/>
                </a:solidFill>
              </a:rPr>
              <a:t>Propeller aircraft with smart design</a:t>
            </a:r>
            <a:r>
              <a:rPr lang="de-DE" sz="1400" dirty="0" smtClean="0">
                <a:solidFill>
                  <a:schemeClr val="tx1"/>
                </a:solidFill>
              </a:rPr>
              <a:t>. </a:t>
            </a:r>
            <a:r>
              <a:rPr lang="de-DE" sz="1400" dirty="0" smtClean="0">
                <a:solidFill>
                  <a:srgbClr val="0000FF"/>
                </a:solidFill>
              </a:rPr>
              <a:t>Hydrogen could be used.</a:t>
            </a:r>
          </a:p>
          <a:p>
            <a:pPr marL="180975" indent="-180975" algn="just">
              <a:lnSpc>
                <a:spcPct val="120000"/>
              </a:lnSpc>
              <a:buFont typeface="Arial" pitchFamily="34" charset="0"/>
              <a:buChar char="•"/>
            </a:pPr>
            <a:r>
              <a:rPr lang="de-DE" sz="1400" dirty="0" smtClean="0">
                <a:solidFill>
                  <a:schemeClr val="tx1"/>
                </a:solidFill>
              </a:rPr>
              <a:t>Long Range: </a:t>
            </a:r>
            <a:r>
              <a:rPr lang="de-DE" sz="1400" dirty="0" smtClean="0">
                <a:solidFill>
                  <a:srgbClr val="008000"/>
                </a:solidFill>
              </a:rPr>
              <a:t>Drop-in fuel</a:t>
            </a:r>
            <a:r>
              <a:rPr lang="de-DE" sz="1400" dirty="0" smtClean="0">
                <a:solidFill>
                  <a:schemeClr val="tx1"/>
                </a:solidFill>
              </a:rPr>
              <a:t> from renewable energy (SAF, E-Fuel), but: </a:t>
            </a:r>
            <a:r>
              <a:rPr lang="de-DE" sz="1400" dirty="0" smtClean="0">
                <a:solidFill>
                  <a:srgbClr val="FF0000"/>
                </a:solidFill>
              </a:rPr>
              <a:t>high primary energy needs</a:t>
            </a:r>
            <a:r>
              <a:rPr lang="de-DE" sz="1400" dirty="0" smtClean="0">
                <a:solidFill>
                  <a:schemeClr val="tx1"/>
                </a:solidFill>
              </a:rPr>
              <a:t>. Hydrogen possible, but inefficient aircraft design.</a:t>
            </a:r>
            <a:r>
              <a:rPr lang="de-DE" sz="700" dirty="0" smtClean="0">
                <a:solidFill>
                  <a:schemeClr val="tx1"/>
                </a:solidFill>
              </a:rPr>
              <a:t> </a:t>
            </a:r>
          </a:p>
          <a:p>
            <a:pPr marL="180975" indent="-180975" algn="just">
              <a:lnSpc>
                <a:spcPct val="120000"/>
              </a:lnSpc>
              <a:buFont typeface="Arial" pitchFamily="34" charset="0"/>
              <a:buChar char="•"/>
            </a:pPr>
            <a:r>
              <a:rPr lang="de-DE" sz="1400" dirty="0" smtClean="0">
                <a:solidFill>
                  <a:srgbClr val="0000FF"/>
                </a:solidFill>
              </a:rPr>
              <a:t>Published</a:t>
            </a:r>
            <a:r>
              <a:rPr lang="de-DE" sz="1400" dirty="0" smtClean="0">
                <a:solidFill>
                  <a:schemeClr val="tx1"/>
                </a:solidFill>
              </a:rPr>
              <a:t> </a:t>
            </a:r>
            <a:r>
              <a:rPr lang="de-DE" sz="1400" dirty="0" smtClean="0">
                <a:solidFill>
                  <a:srgbClr val="0000FF"/>
                </a:solidFill>
              </a:rPr>
              <a:t>fuel consumption</a:t>
            </a:r>
            <a:r>
              <a:rPr lang="de-DE" sz="1400" dirty="0" smtClean="0">
                <a:solidFill>
                  <a:schemeClr val="tx1"/>
                </a:solidFill>
              </a:rPr>
              <a:t> and an </a:t>
            </a:r>
            <a:r>
              <a:rPr lang="de-DE" sz="1400" dirty="0" smtClean="0">
                <a:solidFill>
                  <a:srgbClr val="0000FF"/>
                </a:solidFill>
              </a:rPr>
              <a:t>ecolabel </a:t>
            </a:r>
            <a:r>
              <a:rPr lang="de-DE" sz="1400" dirty="0" smtClean="0">
                <a:solidFill>
                  <a:schemeClr val="tx1"/>
                </a:solidFill>
              </a:rPr>
              <a:t>for all aircraft would be beneficial.</a:t>
            </a:r>
          </a:p>
          <a:p>
            <a:pPr marL="180975" indent="-180975" algn="just">
              <a:lnSpc>
                <a:spcPct val="120000"/>
              </a:lnSpc>
              <a:buFont typeface="Arial" pitchFamily="34" charset="0"/>
              <a:buChar char="•"/>
            </a:pPr>
            <a:r>
              <a:rPr lang="de-DE" sz="1400" dirty="0" smtClean="0">
                <a:solidFill>
                  <a:schemeClr val="tx1"/>
                </a:solidFill>
              </a:rPr>
              <a:t>Decisions should be based on a Life Cycle Analysis (LCA).</a:t>
            </a:r>
          </a:p>
          <a:p>
            <a:pPr marL="180975" indent="-180975" algn="just">
              <a:lnSpc>
                <a:spcPct val="120000"/>
              </a:lnSpc>
              <a:buFont typeface="Arial" pitchFamily="34" charset="0"/>
              <a:buChar char="•"/>
            </a:pPr>
            <a:r>
              <a:rPr lang="de-DE" sz="1400" dirty="0" smtClean="0">
                <a:solidFill>
                  <a:srgbClr val="FF0000"/>
                </a:solidFill>
              </a:rPr>
              <a:t>Aviation </a:t>
            </a:r>
            <a:r>
              <a:rPr lang="de-DE" sz="1400" dirty="0" smtClean="0">
                <a:solidFill>
                  <a:schemeClr val="tx1"/>
                </a:solidFill>
              </a:rPr>
              <a:t>has a </a:t>
            </a:r>
            <a:r>
              <a:rPr lang="de-DE" sz="1400" dirty="0" smtClean="0">
                <a:solidFill>
                  <a:srgbClr val="FF0000"/>
                </a:solidFill>
              </a:rPr>
              <a:t>water problem</a:t>
            </a:r>
            <a:r>
              <a:rPr lang="de-DE" sz="1400" dirty="0" smtClean="0">
                <a:solidFill>
                  <a:schemeClr val="tx1"/>
                </a:solidFill>
              </a:rPr>
              <a:t> (AIC). Less so a CO2 problem.</a:t>
            </a:r>
          </a:p>
          <a:p>
            <a:pPr marL="180975" indent="-180975" algn="just">
              <a:lnSpc>
                <a:spcPct val="120000"/>
              </a:lnSpc>
              <a:buFont typeface="Arial" pitchFamily="34" charset="0"/>
              <a:buChar char="•"/>
            </a:pPr>
            <a:r>
              <a:rPr lang="de-DE" sz="1400" dirty="0" smtClean="0">
                <a:solidFill>
                  <a:schemeClr val="tx1"/>
                </a:solidFill>
              </a:rPr>
              <a:t>But: </a:t>
            </a:r>
            <a:r>
              <a:rPr lang="de-DE" sz="1400" dirty="0" smtClean="0">
                <a:solidFill>
                  <a:srgbClr val="FF0000"/>
                </a:solidFill>
              </a:rPr>
              <a:t>CO2</a:t>
            </a:r>
            <a:r>
              <a:rPr lang="de-DE" sz="1400" dirty="0" smtClean="0">
                <a:solidFill>
                  <a:schemeClr val="tx1"/>
                </a:solidFill>
              </a:rPr>
              <a:t> dominates </a:t>
            </a:r>
            <a:r>
              <a:rPr lang="de-DE" sz="1400" dirty="0" smtClean="0">
                <a:solidFill>
                  <a:srgbClr val="FF0000"/>
                </a:solidFill>
              </a:rPr>
              <a:t>in the long run</a:t>
            </a:r>
            <a:r>
              <a:rPr lang="de-DE" sz="1400" dirty="0" smtClean="0">
                <a:solidFill>
                  <a:schemeClr val="tx1"/>
                </a:solidFill>
              </a:rPr>
              <a:t>.</a:t>
            </a:r>
          </a:p>
          <a:p>
            <a:pPr marL="180975" indent="-180975" algn="just">
              <a:lnSpc>
                <a:spcPct val="120000"/>
              </a:lnSpc>
              <a:buFont typeface="Arial" pitchFamily="34" charset="0"/>
              <a:buChar char="•"/>
            </a:pPr>
            <a:r>
              <a:rPr lang="de-DE" sz="1400" dirty="0" smtClean="0">
                <a:solidFill>
                  <a:srgbClr val="008000"/>
                </a:solidFill>
              </a:rPr>
              <a:t>Flying lower </a:t>
            </a:r>
            <a:r>
              <a:rPr lang="de-DE" sz="1400" dirty="0" smtClean="0">
                <a:solidFill>
                  <a:schemeClr val="tx1"/>
                </a:solidFill>
              </a:rPr>
              <a:t>has substancial environmental benefits. Similar other options exist.</a:t>
            </a:r>
          </a:p>
          <a:p>
            <a:pPr marL="180975" indent="-180975" algn="just">
              <a:lnSpc>
                <a:spcPct val="120000"/>
              </a:lnSpc>
              <a:buFont typeface="Arial" pitchFamily="34" charset="0"/>
              <a:buChar char="•"/>
            </a:pPr>
            <a:r>
              <a:rPr lang="de-DE" sz="1400" dirty="0" smtClean="0">
                <a:solidFill>
                  <a:srgbClr val="FF0000"/>
                </a:solidFill>
              </a:rPr>
              <a:t>Battery-electric flight </a:t>
            </a:r>
            <a:r>
              <a:rPr lang="de-DE" sz="1400" dirty="0" smtClean="0">
                <a:solidFill>
                  <a:schemeClr val="tx1"/>
                </a:solidFill>
              </a:rPr>
              <a:t>only works on short range (where it is generally not needed).</a:t>
            </a:r>
          </a:p>
          <a:p>
            <a:pPr marL="180975" indent="-180975" algn="just">
              <a:lnSpc>
                <a:spcPct val="120000"/>
              </a:lnSpc>
              <a:buFont typeface="Arial" pitchFamily="34" charset="0"/>
              <a:buChar char="•"/>
            </a:pPr>
            <a:r>
              <a:rPr lang="de-DE" sz="1400" dirty="0" smtClean="0">
                <a:solidFill>
                  <a:srgbClr val="FF0000"/>
                </a:solidFill>
              </a:rPr>
              <a:t>Hybrid-electric flight </a:t>
            </a:r>
            <a:r>
              <a:rPr lang="de-DE" sz="1400" dirty="0" smtClean="0">
                <a:solidFill>
                  <a:schemeClr val="tx1"/>
                </a:solidFill>
              </a:rPr>
              <a:t>has no advantages for passenger aircraft.</a:t>
            </a:r>
          </a:p>
          <a:p>
            <a:pPr marL="180975" indent="-180975" algn="just">
              <a:lnSpc>
                <a:spcPct val="120000"/>
              </a:lnSpc>
              <a:buFont typeface="Arial" pitchFamily="34" charset="0"/>
              <a:buChar char="•"/>
            </a:pPr>
            <a:r>
              <a:rPr lang="de-DE" sz="1400" dirty="0" smtClean="0">
                <a:solidFill>
                  <a:srgbClr val="0000FF"/>
                </a:solidFill>
              </a:rPr>
              <a:t>Burning hydrogen </a:t>
            </a:r>
            <a:r>
              <a:rPr lang="de-DE" sz="1400" dirty="0" smtClean="0">
                <a:solidFill>
                  <a:schemeClr val="tx1"/>
                </a:solidFill>
              </a:rPr>
              <a:t>has the same radiative forcing like kerosene, but </a:t>
            </a:r>
            <a:r>
              <a:rPr lang="de-DE" sz="1400" dirty="0" smtClean="0">
                <a:solidFill>
                  <a:srgbClr val="0000FF"/>
                </a:solidFill>
              </a:rPr>
              <a:t>avoids the accumulation of CO2</a:t>
            </a:r>
            <a:r>
              <a:rPr lang="de-DE" sz="1400" dirty="0" smtClean="0">
                <a:solidFill>
                  <a:schemeClr val="tx1"/>
                </a:solidFill>
              </a:rPr>
              <a:t>.</a:t>
            </a:r>
          </a:p>
          <a:p>
            <a:pPr marL="180975" indent="-180975" algn="just">
              <a:lnSpc>
                <a:spcPct val="120000"/>
              </a:lnSpc>
              <a:buFont typeface="Arial" pitchFamily="34" charset="0"/>
              <a:buChar char="•"/>
            </a:pPr>
            <a:r>
              <a:rPr lang="de-DE" sz="1400" dirty="0" smtClean="0">
                <a:solidFill>
                  <a:schemeClr val="tx1"/>
                </a:solidFill>
              </a:rPr>
              <a:t>Aviation to the extend as today (2019) may face problems to be supplied with renewable energy. Aviation must not use renewable energy already allocated for other use (e.g. the substitution of coal power plants).</a:t>
            </a:r>
          </a:p>
          <a:p>
            <a:pPr marL="180975" indent="-180975" algn="just">
              <a:lnSpc>
                <a:spcPct val="120000"/>
              </a:lnSpc>
              <a:buFont typeface="Arial" pitchFamily="34" charset="0"/>
              <a:buChar char="•"/>
            </a:pPr>
            <a:r>
              <a:rPr lang="de-DE" sz="1400" dirty="0" smtClean="0">
                <a:solidFill>
                  <a:srgbClr val="008000"/>
                </a:solidFill>
              </a:rPr>
              <a:t>Flying less </a:t>
            </a:r>
            <a:r>
              <a:rPr lang="de-DE" sz="1400" dirty="0" smtClean="0">
                <a:solidFill>
                  <a:schemeClr val="tx1"/>
                </a:solidFill>
              </a:rPr>
              <a:t>needs to be considered.</a:t>
            </a:r>
          </a:p>
        </p:txBody>
      </p:sp>
      <p:sp>
        <p:nvSpPr>
          <p:cNvPr id="5" name="Textfeld 4"/>
          <p:cNvSpPr txBox="1"/>
          <p:nvPr/>
        </p:nvSpPr>
        <p:spPr>
          <a:xfrm>
            <a:off x="533400" y="1000125"/>
            <a:ext cx="1119217" cy="338554"/>
          </a:xfrm>
          <a:prstGeom prst="rect">
            <a:avLst/>
          </a:prstGeom>
          <a:noFill/>
        </p:spPr>
        <p:txBody>
          <a:bodyPr wrap="none" rtlCol="0">
            <a:spAutoFit/>
          </a:bodyPr>
          <a:lstStyle/>
          <a:p>
            <a:r>
              <a:rPr lang="de-DE" sz="1600" b="1" dirty="0" smtClean="0">
                <a:solidFill>
                  <a:srgbClr val="FF0000"/>
                </a:solidFill>
              </a:rPr>
              <a:t>Summary</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Grp="1" noChangeArrowheads="1"/>
          </p:cNvSpPr>
          <p:nvPr>
            <p:ph type="title" idx="4294967295"/>
          </p:nvPr>
        </p:nvSpPr>
        <p:spPr>
          <a:xfrm>
            <a:off x="522288" y="1268414"/>
            <a:ext cx="8226425" cy="447675"/>
          </a:xfrm>
        </p:spPr>
        <p:txBody>
          <a:bodyPr/>
          <a:lstStyle/>
          <a:p>
            <a:pPr marL="341313" indent="-34131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dirty="0" smtClean="0"/>
              <a:t>Contact</a:t>
            </a:r>
          </a:p>
        </p:txBody>
      </p:sp>
      <p:sp>
        <p:nvSpPr>
          <p:cNvPr id="68611" name="Rectangle 3"/>
          <p:cNvSpPr>
            <a:spLocks noGrp="1" noChangeArrowheads="1"/>
          </p:cNvSpPr>
          <p:nvPr>
            <p:ph type="body" idx="4294967295"/>
          </p:nvPr>
        </p:nvSpPr>
        <p:spPr>
          <a:xfrm>
            <a:off x="1547813" y="2030414"/>
            <a:ext cx="6069012" cy="1331912"/>
          </a:xfrm>
        </p:spPr>
        <p:txBody>
          <a:bodyPr/>
          <a:lstStyle/>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dirty="0" smtClean="0"/>
              <a:t>info@ProfScholz.de</a:t>
            </a:r>
          </a:p>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dirty="0" smtClean="0"/>
          </a:p>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dirty="0" smtClean="0"/>
              <a:t>http://www.ProfScholz.de</a:t>
            </a:r>
          </a:p>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dirty="0" smtClean="0">
                <a:solidFill>
                  <a:schemeClr val="tx1"/>
                </a:solidFill>
              </a:rPr>
              <a:t>http://AERO.ProfScholz.de</a:t>
            </a:r>
          </a:p>
          <a:p>
            <a:pPr marL="341313" indent="-341313" algn="ctr" eaLnBrk="1" hangingPunct="1">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dirty="0" smtClean="0">
              <a:solidFill>
                <a:schemeClr val="tx1"/>
              </a:solidFill>
            </a:endParaRPr>
          </a:p>
        </p:txBody>
      </p:sp>
      <p:sp>
        <p:nvSpPr>
          <p:cNvPr id="8"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err="1" smtClean="0">
                <a:solidFill>
                  <a:srgbClr val="000000"/>
                </a:solidFill>
              </a:rPr>
              <a:t>RAeS</a:t>
            </a:r>
            <a:r>
              <a:rPr lang="en-US" sz="1200" b="1" dirty="0" smtClean="0">
                <a:solidFill>
                  <a:srgbClr val="000000"/>
                </a:solidFill>
              </a:rPr>
              <a:t> Conference: Alternative Propulsion Systems – The Challenges and Opportunities for Aircraft Design</a:t>
            </a:r>
            <a:endParaRPr lang="de-DE" sz="1200" b="1" dirty="0">
              <a:solidFill>
                <a:srgbClr val="000000"/>
              </a:solidFill>
            </a:endParaRPr>
          </a:p>
        </p:txBody>
      </p:sp>
      <p:grpSp>
        <p:nvGrpSpPr>
          <p:cNvPr id="5" name="Gruppieren 4"/>
          <p:cNvGrpSpPr/>
          <p:nvPr/>
        </p:nvGrpSpPr>
        <p:grpSpPr>
          <a:xfrm>
            <a:off x="504825" y="3736977"/>
            <a:ext cx="8229600" cy="2149474"/>
            <a:chOff x="457200" y="3194052"/>
            <a:chExt cx="8229600" cy="2149474"/>
          </a:xfrm>
        </p:grpSpPr>
        <p:sp>
          <p:nvSpPr>
            <p:cNvPr id="6" name="Rectangle 2"/>
            <p:cNvSpPr txBox="1">
              <a:spLocks noChangeArrowheads="1"/>
            </p:cNvSpPr>
            <p:nvPr/>
          </p:nvSpPr>
          <p:spPr bwMode="auto">
            <a:xfrm>
              <a:off x="457200" y="3194052"/>
              <a:ext cx="8229600" cy="2149474"/>
            </a:xfrm>
            <a:prstGeom prst="rect">
              <a:avLst/>
            </a:prstGeom>
            <a:noFill/>
            <a:ln w="6350">
              <a:solidFill>
                <a:schemeClr val="tx1"/>
              </a:solidFill>
              <a:round/>
              <a:headEnd/>
              <a:tailEnd/>
            </a:ln>
          </p:spPr>
          <p:txBody>
            <a:bodyPr lIns="90000" tIns="46800" rIns="90000" bIns="46800"/>
            <a:lstStyle>
              <a:defPPr>
                <a:defRPr lang="en-GB"/>
              </a:defPPr>
              <a:lvl1pPr algn="l" defTabSz="449263" rtl="0" fontAlgn="base">
                <a:spcBef>
                  <a:spcPct val="0"/>
                </a:spcBef>
                <a:spcAft>
                  <a:spcPct val="0"/>
                </a:spcAft>
                <a:defRPr sz="2400" kern="1200">
                  <a:solidFill>
                    <a:schemeClr val="bg1"/>
                  </a:solidFill>
                  <a:latin typeface="Arial" pitchFamily="34" charset="0"/>
                  <a:ea typeface="+mn-ea"/>
                  <a:cs typeface="Arial" pitchFamily="34" charset="0"/>
                </a:defRPr>
              </a:lvl1pPr>
              <a:lvl2pPr marL="742950" indent="-285750" algn="l" defTabSz="449263" rtl="0" fontAlgn="base">
                <a:spcBef>
                  <a:spcPct val="0"/>
                </a:spcBef>
                <a:spcAft>
                  <a:spcPct val="0"/>
                </a:spcAft>
                <a:defRPr sz="2400" kern="1200">
                  <a:solidFill>
                    <a:schemeClr val="bg1"/>
                  </a:solidFill>
                  <a:latin typeface="Arial" pitchFamily="34" charset="0"/>
                  <a:ea typeface="+mn-ea"/>
                  <a:cs typeface="Arial" pitchFamily="34" charset="0"/>
                </a:defRPr>
              </a:lvl2pPr>
              <a:lvl3pPr marL="11430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3pPr>
              <a:lvl4pPr marL="16002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4pPr>
              <a:lvl5pPr marL="20574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5pPr>
              <a:lvl6pPr marL="2286000" algn="l" defTabSz="914400" rtl="0" eaLnBrk="1" latinLnBrk="0" hangingPunct="1">
                <a:defRPr sz="2400" kern="1200">
                  <a:solidFill>
                    <a:schemeClr val="bg1"/>
                  </a:solidFill>
                  <a:latin typeface="Arial" pitchFamily="34" charset="0"/>
                  <a:ea typeface="+mn-ea"/>
                  <a:cs typeface="Arial" pitchFamily="34" charset="0"/>
                </a:defRPr>
              </a:lvl6pPr>
              <a:lvl7pPr marL="2743200" algn="l" defTabSz="914400" rtl="0" eaLnBrk="1" latinLnBrk="0" hangingPunct="1">
                <a:defRPr sz="2400" kern="1200">
                  <a:solidFill>
                    <a:schemeClr val="bg1"/>
                  </a:solidFill>
                  <a:latin typeface="Arial" pitchFamily="34" charset="0"/>
                  <a:ea typeface="+mn-ea"/>
                  <a:cs typeface="Arial" pitchFamily="34" charset="0"/>
                </a:defRPr>
              </a:lvl7pPr>
              <a:lvl8pPr marL="3200400" algn="l" defTabSz="914400" rtl="0" eaLnBrk="1" latinLnBrk="0" hangingPunct="1">
                <a:defRPr sz="2400" kern="1200">
                  <a:solidFill>
                    <a:schemeClr val="bg1"/>
                  </a:solidFill>
                  <a:latin typeface="Arial" pitchFamily="34" charset="0"/>
                  <a:ea typeface="+mn-ea"/>
                  <a:cs typeface="Arial" pitchFamily="34" charset="0"/>
                </a:defRPr>
              </a:lvl8pPr>
              <a:lvl9pPr marL="3657600" algn="l" defTabSz="914400" rtl="0" eaLnBrk="1" latinLnBrk="0" hangingPunct="1">
                <a:defRPr sz="2400" kern="1200">
                  <a:solidFill>
                    <a:schemeClr val="bg1"/>
                  </a:solidFill>
                  <a:latin typeface="Arial" pitchFamily="34" charset="0"/>
                  <a:ea typeface="+mn-ea"/>
                  <a:cs typeface="Arial" pitchFamily="34" charset="0"/>
                </a:defRPr>
              </a:lvl9pPr>
            </a:lstStyle>
            <a:p>
              <a:r>
                <a:rPr lang="en-US" sz="1200" b="1" noProof="1" smtClean="0">
                  <a:solidFill>
                    <a:schemeClr val="tx1"/>
                  </a:solidFill>
                </a:rPr>
                <a:t>How to quote this document:</a:t>
              </a:r>
            </a:p>
            <a:p>
              <a:endParaRPr lang="en-US" sz="1200" noProof="1" smtClean="0">
                <a:solidFill>
                  <a:schemeClr val="tx1"/>
                </a:solidFill>
              </a:endParaRPr>
            </a:p>
            <a:p>
              <a:r>
                <a:rPr lang="en-US" sz="1200" noProof="1" smtClean="0">
                  <a:solidFill>
                    <a:schemeClr val="tx1"/>
                  </a:solidFill>
                </a:rPr>
                <a:t>SCHOLZ, Dieter, 2020. </a:t>
              </a:r>
              <a:r>
                <a:rPr lang="en-US" sz="1200" i="1" noProof="1" smtClean="0">
                  <a:solidFill>
                    <a:schemeClr val="tx1"/>
                  </a:solidFill>
                </a:rPr>
                <a:t>Passenger Aircraft Design towards Lower Emissions with SAF, LH2, and Batteries</a:t>
              </a:r>
              <a:br>
                <a:rPr lang="en-US" sz="1200" i="1" noProof="1" smtClean="0">
                  <a:solidFill>
                    <a:schemeClr val="tx1"/>
                  </a:solidFill>
                </a:rPr>
              </a:br>
              <a:r>
                <a:rPr lang="en-US" sz="1200" i="1" noProof="1" smtClean="0">
                  <a:solidFill>
                    <a:schemeClr val="tx1"/>
                  </a:solidFill>
                </a:rPr>
                <a:t>(Pros &amp; Cons). </a:t>
              </a:r>
              <a:r>
                <a:rPr lang="en-US" sz="1200" noProof="1" smtClean="0">
                  <a:solidFill>
                    <a:schemeClr val="tx1"/>
                  </a:solidFill>
                </a:rPr>
                <a:t>RAeS Conference: Alternative Propulsion Systems – The Challenges and Opportunities for Aircraft Design. London, UK / Hybrid, 01.–02.12.2021. – Available from: </a:t>
              </a:r>
              <a:r>
                <a:rPr lang="en-US" sz="1200" u="sng" noProof="1">
                  <a:solidFill>
                    <a:srgbClr val="0000FF"/>
                  </a:solidFill>
                </a:rPr>
                <a:t>https://</a:t>
              </a:r>
              <a:r>
                <a:rPr lang="en-US" sz="1200" u="sng" noProof="1" smtClean="0">
                  <a:solidFill>
                    <a:srgbClr val="0000FF"/>
                  </a:solidFill>
                </a:rPr>
                <a:t>doi.org/10.5281/zenodo.5904292</a:t>
              </a:r>
            </a:p>
            <a:p>
              <a:endParaRPr lang="en-US" sz="1200" noProof="1" smtClean="0">
                <a:solidFill>
                  <a:schemeClr val="tx1"/>
                </a:solidFill>
              </a:endParaRPr>
            </a:p>
            <a:p>
              <a:endParaRPr lang="en-US" sz="1200" noProof="1" smtClean="0">
                <a:solidFill>
                  <a:schemeClr val="tx1"/>
                </a:solidFill>
              </a:endParaRPr>
            </a:p>
            <a:p>
              <a:r>
                <a:rPr lang="en-US" sz="1200" noProof="1" smtClean="0">
                  <a:solidFill>
                    <a:schemeClr val="tx1"/>
                  </a:solidFill>
                  <a:sym typeface="Symbol"/>
                </a:rPr>
                <a:t> </a:t>
              </a:r>
              <a:r>
                <a:rPr lang="en-US" sz="1200" noProof="1" smtClean="0">
                  <a:solidFill>
                    <a:schemeClr val="tx1"/>
                  </a:solidFill>
                </a:rPr>
                <a:t>Copyright by Author, CC BY-NC-SA, </a:t>
              </a:r>
              <a:r>
                <a:rPr lang="en-US" sz="1200" u="sng" noProof="1" smtClean="0">
                  <a:solidFill>
                    <a:srgbClr val="0000FF"/>
                  </a:solidFill>
                </a:rPr>
                <a:t>https://creativecommons.org/licenses/by-nc-sa/4.0</a:t>
              </a:r>
            </a:p>
            <a:p>
              <a:endParaRPr lang="en-US" sz="1200" noProof="1" smtClean="0">
                <a:solidFill>
                  <a:schemeClr val="tx1"/>
                </a:solidFill>
              </a:endParaRPr>
            </a:p>
            <a:p>
              <a:pPr algn="just"/>
              <a:endParaRPr lang="en-US" sz="1200" noProof="1" smtClean="0">
                <a:solidFill>
                  <a:schemeClr val="tx1"/>
                </a:solidFill>
              </a:endParaRPr>
            </a:p>
            <a:p>
              <a:pPr algn="just"/>
              <a:endParaRPr lang="en-US" sz="1200" noProof="1" smtClean="0">
                <a:solidFill>
                  <a:schemeClr val="tx1"/>
                </a:solidFill>
              </a:endParaRPr>
            </a:p>
            <a:p>
              <a:pPr algn="just"/>
              <a:endParaRPr lang="en-US" sz="1200" noProof="1" smtClean="0">
                <a:solidFill>
                  <a:schemeClr val="tx1"/>
                </a:solidFill>
              </a:endParaRPr>
            </a:p>
            <a:p>
              <a:pPr algn="just"/>
              <a:endParaRPr lang="en-US" sz="1200" noProof="1" smtClean="0">
                <a:solidFill>
                  <a:schemeClr val="tx1"/>
                </a:solidFill>
              </a:endParaRPr>
            </a:p>
            <a:p>
              <a:pPr algn="just"/>
              <a:endParaRPr lang="en-US" sz="1200" noProof="1" smtClean="0">
                <a:solidFill>
                  <a:schemeClr val="tx1"/>
                </a:solidFill>
              </a:endParaRPr>
            </a:p>
            <a:p>
              <a:pPr algn="just"/>
              <a:endParaRPr lang="en-US" sz="1200" noProof="1">
                <a:solidFill>
                  <a:schemeClr val="tx1"/>
                </a:solidFill>
              </a:endParaRPr>
            </a:p>
          </p:txBody>
        </p:sp>
        <p:pic>
          <p:nvPicPr>
            <p:cNvPr id="7" name="Picture 2"/>
            <p:cNvPicPr>
              <a:picLocks noChangeAspect="1" noChangeArrowheads="1"/>
            </p:cNvPicPr>
            <p:nvPr/>
          </p:nvPicPr>
          <p:blipFill>
            <a:blip r:embed="rId3" cstate="print"/>
            <a:srcRect/>
            <a:stretch>
              <a:fillRect/>
            </a:stretch>
          </p:blipFill>
          <p:spPr bwMode="auto">
            <a:xfrm>
              <a:off x="561976" y="4776789"/>
              <a:ext cx="1211035" cy="423862"/>
            </a:xfrm>
            <a:prstGeom prst="rect">
              <a:avLst/>
            </a:prstGeom>
            <a:noFill/>
            <a:ln w="6350">
              <a:solidFill>
                <a:schemeClr val="tx1"/>
              </a:solidFill>
              <a:miter lim="800000"/>
              <a:headEnd/>
              <a:tailEnd/>
            </a:ln>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C92417A-68A2-4335-A9A2-C3594B9C7A1D}"/>
              </a:ext>
            </a:extLst>
          </p:cNvPr>
          <p:cNvSpPr txBox="1">
            <a:spLocks/>
          </p:cNvSpPr>
          <p:nvPr/>
        </p:nvSpPr>
        <p:spPr>
          <a:xfrm>
            <a:off x="511390" y="1140383"/>
            <a:ext cx="8224837" cy="446087"/>
          </a:xfrm>
          <a:prstGeom prst="rect">
            <a:avLst/>
          </a:prstGeom>
        </p:spPr>
        <p:txBody>
          <a:bodyPr/>
          <a:lstStyle/>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r>
              <a:rPr kumimoji="0" lang="en-US" sz="2000" b="1" i="0" u="none" strike="noStrike" kern="0" cap="none" spc="0" normalizeH="0" baseline="0" noProof="1" smtClean="0">
                <a:ln>
                  <a:noFill/>
                </a:ln>
                <a:solidFill>
                  <a:srgbClr val="000000"/>
                </a:solidFill>
                <a:effectLst/>
                <a:uLnTx/>
                <a:uFillTx/>
                <a:latin typeface="+mj-lt"/>
                <a:ea typeface="+mj-ea"/>
                <a:cs typeface="+mj-cs"/>
              </a:rPr>
              <a:t>Bibliography / Literature</a:t>
            </a:r>
          </a:p>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endParaRPr kumimoji="0" lang="en-US" sz="2000" b="1" i="0" u="none" strike="noStrike" kern="0" cap="none" spc="0" normalizeH="0" baseline="0" noProof="1">
              <a:ln>
                <a:noFill/>
              </a:ln>
              <a:solidFill>
                <a:srgbClr val="000000"/>
              </a:solidFill>
              <a:effectLst/>
              <a:uLnTx/>
              <a:uFillTx/>
              <a:latin typeface="+mj-lt"/>
              <a:ea typeface="+mj-ea"/>
              <a:cs typeface="+mj-cs"/>
            </a:endParaRPr>
          </a:p>
        </p:txBody>
      </p:sp>
      <p:sp>
        <p:nvSpPr>
          <p:cNvPr id="6" name="Text Box 15"/>
          <p:cNvSpPr txBox="1">
            <a:spLocks noChangeArrowheads="1"/>
          </p:cNvSpPr>
          <p:nvPr/>
        </p:nvSpPr>
        <p:spPr bwMode="auto">
          <a:xfrm>
            <a:off x="539552" y="1616381"/>
            <a:ext cx="8064896" cy="4555093"/>
          </a:xfrm>
          <a:prstGeom prst="rect">
            <a:avLst/>
          </a:prstGeom>
          <a:noFill/>
          <a:ln w="9525">
            <a:noFill/>
            <a:miter lim="800000"/>
            <a:headEnd/>
            <a:tailEnd/>
          </a:ln>
          <a:effectLst/>
        </p:spPr>
        <p:txBody>
          <a:bodyPr wrap="square">
            <a:spAutoFit/>
          </a:bodyPr>
          <a:lstStyle/>
          <a:p>
            <a:pPr algn="just"/>
            <a:r>
              <a:rPr lang="en-US" sz="1000" b="1" noProof="1" smtClean="0">
                <a:solidFill>
                  <a:schemeClr val="tx1"/>
                </a:solidFill>
                <a:latin typeface="Arial" pitchFamily="34" charset="0"/>
                <a:cs typeface="Arial" pitchFamily="34" charset="0"/>
              </a:rPr>
              <a:t>Cryoplane: Reports, Licentiate, Paper</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WESTENBERGER, Andreas, 2003: </a:t>
            </a:r>
            <a:r>
              <a:rPr lang="en-US" sz="1000" i="1" noProof="1" smtClean="0">
                <a:solidFill>
                  <a:schemeClr val="tx1"/>
                </a:solidFill>
                <a:latin typeface="Arial" pitchFamily="34" charset="0"/>
                <a:cs typeface="Arial" pitchFamily="34" charset="0"/>
              </a:rPr>
              <a:t>Liquid Hydrogen Fuelled Aircraft – System Analysis, CRYOPLANE.</a:t>
            </a:r>
            <a:r>
              <a:rPr lang="en-US" sz="1000" noProof="1" smtClean="0">
                <a:solidFill>
                  <a:schemeClr val="tx1"/>
                </a:solidFill>
                <a:latin typeface="Arial" pitchFamily="34" charset="0"/>
                <a:cs typeface="Arial" pitchFamily="34" charset="0"/>
              </a:rPr>
              <a:t> Final Technical Report.</a:t>
            </a:r>
          </a:p>
          <a:p>
            <a:pPr algn="just"/>
            <a:r>
              <a:rPr lang="en-US" sz="1000" noProof="1" smtClean="0">
                <a:solidFill>
                  <a:schemeClr val="tx1"/>
                </a:solidFill>
                <a:latin typeface="Arial" pitchFamily="34" charset="0"/>
                <a:cs typeface="Arial" pitchFamily="34" charset="0"/>
              </a:rPr>
              <a:t>Available from: http://purl.org/AeroLectures/2004-02-26 (PDF)</a:t>
            </a:r>
          </a:p>
          <a:p>
            <a:pPr algn="just"/>
            <a:endParaRPr lang="en-US" sz="1000" noProof="1">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SCHOLZ, Dieter; SEECKT, Kolja, 2010: </a:t>
            </a:r>
            <a:r>
              <a:rPr lang="en-US" sz="1000" i="1" noProof="1" smtClean="0">
                <a:solidFill>
                  <a:schemeClr val="tx1"/>
                </a:solidFill>
                <a:latin typeface="Arial" pitchFamily="34" charset="0"/>
                <a:cs typeface="Arial" pitchFamily="34" charset="0"/>
              </a:rPr>
              <a:t>Schlussbericht - FH3-Projekt "Grüner Frachter"</a:t>
            </a:r>
            <a:r>
              <a:rPr lang="en-US" sz="1000" noProof="1" smtClean="0">
                <a:solidFill>
                  <a:schemeClr val="tx1"/>
                </a:solidFill>
                <a:latin typeface="Arial" pitchFamily="34" charset="0"/>
                <a:cs typeface="Arial" pitchFamily="34" charset="0"/>
              </a:rPr>
              <a:t>. HAW Hamburg, Department F&amp;F, AERO. Berichts-Nr.: GF_WT0.1_AB. Download: http://GF.ProfScholz.de</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EU, 2020. </a:t>
            </a:r>
            <a:r>
              <a:rPr lang="en-US" sz="1000" i="1" noProof="1" smtClean="0">
                <a:solidFill>
                  <a:schemeClr val="tx1"/>
                </a:solidFill>
                <a:latin typeface="Arial" pitchFamily="34" charset="0"/>
                <a:cs typeface="Arial" pitchFamily="34" charset="0"/>
              </a:rPr>
              <a:t>Hydrogen-Powered Aviation</a:t>
            </a:r>
            <a:r>
              <a:rPr lang="en-US" sz="1000" noProof="1" smtClean="0">
                <a:solidFill>
                  <a:schemeClr val="tx1"/>
                </a:solidFill>
                <a:latin typeface="Arial" pitchFamily="34" charset="0"/>
                <a:cs typeface="Arial" pitchFamily="34" charset="0"/>
              </a:rPr>
              <a:t>. Available from: https://doi.org/10.2843/471510. Archived at: https://perma.cc/BJJ6-5L74</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SEECKT, Kolja, 2010. </a:t>
            </a:r>
            <a:r>
              <a:rPr lang="en-US" sz="1000" i="1" noProof="1" smtClean="0">
                <a:solidFill>
                  <a:schemeClr val="tx1"/>
                </a:solidFill>
                <a:latin typeface="Arial" pitchFamily="34" charset="0"/>
                <a:cs typeface="Arial" pitchFamily="34" charset="0"/>
              </a:rPr>
              <a:t>Conceptual Design and Investigation of Hydrogen-Fueled Regional Freighter Aircraft</a:t>
            </a:r>
            <a:r>
              <a:rPr lang="en-US" sz="1000" noProof="1" smtClean="0">
                <a:solidFill>
                  <a:schemeClr val="tx1"/>
                </a:solidFill>
                <a:latin typeface="Arial" pitchFamily="34" charset="0"/>
                <a:cs typeface="Arial" pitchFamily="34" charset="0"/>
              </a:rPr>
              <a:t>. Stockholm, KTH, Licentiate Thesis in Cooperation with HAW Hamburg. Download: http://GF.ProfScholz.de</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SEECKT, Kolja, HEINZE, Wolfgang, SCHOLZ, Dieter, 2008. The Green Freighter Project – Objectives and First Results. In: </a:t>
            </a:r>
            <a:r>
              <a:rPr lang="en-US" sz="1000" i="1" noProof="1" smtClean="0">
                <a:solidFill>
                  <a:schemeClr val="tx1"/>
                </a:solidFill>
                <a:latin typeface="Arial" pitchFamily="34" charset="0"/>
                <a:cs typeface="Arial" pitchFamily="34" charset="0"/>
              </a:rPr>
              <a:t>CD Proceedings: ICAS 2008 - 26th Congress of the International Council of the Aeronautical Sciences including the 8th AIAA Aviation Technoloy, Integration, and Operations (ATIO) Conference</a:t>
            </a:r>
            <a:r>
              <a:rPr lang="en-US" sz="1000" noProof="1" smtClean="0">
                <a:solidFill>
                  <a:schemeClr val="tx1"/>
                </a:solidFill>
                <a:latin typeface="Arial" pitchFamily="34" charset="0"/>
                <a:cs typeface="Arial" pitchFamily="34" charset="0"/>
              </a:rPr>
              <a:t> (Anchorage, Alaska, USA, 14.-19.09.2008). Edinburgh, UK: Optimage Ltd.  Paper: ICAS 2008-4.10.3. Download: http://GF.ProfScholz.de</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SEECKT, Kolja, SCHOLZ, Dieter, 2009. Jet versus Prop, Hydrogen versus Kerosene for a Regional Freighter Aircraft. In: DGLR: </a:t>
            </a:r>
            <a:r>
              <a:rPr lang="en-US" sz="1000" i="1" noProof="1" smtClean="0">
                <a:solidFill>
                  <a:schemeClr val="tx1"/>
                </a:solidFill>
                <a:latin typeface="Arial" pitchFamily="34" charset="0"/>
                <a:cs typeface="Arial" pitchFamily="34" charset="0"/>
              </a:rPr>
              <a:t>Deutscher Luft- und Raumfahrtkongress 2009 : Tagungsband - Ausgewählte Manuskripte</a:t>
            </a:r>
            <a:r>
              <a:rPr lang="en-US" sz="1000" noProof="1" smtClean="0">
                <a:solidFill>
                  <a:schemeClr val="tx1"/>
                </a:solidFill>
                <a:latin typeface="Arial" pitchFamily="34" charset="0"/>
                <a:cs typeface="Arial" pitchFamily="34" charset="0"/>
              </a:rPr>
              <a:t> (DLRK, Aachen, 08.-10.09.2009). Download: http://GF.ProfScholz.de</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HEINZE, W., HANSEN, L.-U., WERNER-SPATZ, C., HORST, P., 2009. </a:t>
            </a:r>
            <a:r>
              <a:rPr lang="en-US" sz="1000" i="1" noProof="1" smtClean="0">
                <a:solidFill>
                  <a:schemeClr val="tx1"/>
                </a:solidFill>
                <a:latin typeface="Arial" pitchFamily="34" charset="0"/>
                <a:cs typeface="Arial" pitchFamily="34" charset="0"/>
              </a:rPr>
              <a:t>Gesamtentwurfsuntersuchungen zu BWB-Frachtflugzeugen mit alternativen Treibstoffen</a:t>
            </a:r>
            <a:r>
              <a:rPr lang="en-US" sz="1000" noProof="1" smtClean="0">
                <a:solidFill>
                  <a:schemeClr val="tx1"/>
                </a:solidFill>
                <a:latin typeface="Arial" pitchFamily="34" charset="0"/>
                <a:cs typeface="Arial" pitchFamily="34" charset="0"/>
              </a:rPr>
              <a:t> (Deutscher Luft- und Raumfahrtkongress, Aachen, 08.-10.09.2009). Download: http://GF.ProfScholz.de</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SEECKT, Kolja, SCHOLZ, Dieter, 2010. Application of the Aircraft Preliminary Sizing Tool PreSTo to Kerosene and Liquid Hydrogen Fueled Regional Freighter Aircraft. In: DGLR: </a:t>
            </a:r>
            <a:r>
              <a:rPr lang="en-US" sz="1000" i="1" noProof="1" smtClean="0">
                <a:solidFill>
                  <a:schemeClr val="tx1"/>
                </a:solidFill>
                <a:latin typeface="Arial" pitchFamily="34" charset="0"/>
                <a:cs typeface="Arial" pitchFamily="34" charset="0"/>
              </a:rPr>
              <a:t>Deutscher Luft- und Raumfahrtkongress 2010: Tagungsband - Ausgewählte Manuskripte</a:t>
            </a:r>
            <a:r>
              <a:rPr lang="en-US" sz="1000" noProof="1" smtClean="0">
                <a:solidFill>
                  <a:schemeClr val="tx1"/>
                </a:solidFill>
                <a:latin typeface="Arial" pitchFamily="34" charset="0"/>
                <a:cs typeface="Arial" pitchFamily="34" charset="0"/>
              </a:rPr>
              <a:t> (DLRK, Hamburg, 31.08.-02.09.2010). Download: http://GF.ProfScholz.de</a:t>
            </a:r>
          </a:p>
        </p:txBody>
      </p:sp>
      <p:sp>
        <p:nvSpPr>
          <p:cNvPr id="5" name="Text Box 3"/>
          <p:cNvSpPr txBox="1">
            <a:spLocks noChangeArrowheads="1"/>
          </p:cNvSpPr>
          <p:nvPr/>
        </p:nvSpPr>
        <p:spPr bwMode="auto">
          <a:xfrm>
            <a:off x="533400" y="869951"/>
            <a:ext cx="8081963" cy="265113"/>
          </a:xfrm>
          <a:prstGeom prst="rect">
            <a:avLst/>
          </a:prstGeom>
          <a:noFill/>
          <a:ln w="9525">
            <a:noFill/>
            <a:round/>
            <a:headEnd/>
            <a:tailEnd/>
          </a:ln>
        </p:spPr>
        <p:txBody>
          <a:bodyPr lIns="80280" tIns="39960" rIns="80280" bIns="39960">
            <a:spAutoFit/>
          </a:bodyPr>
          <a:lstStyle/>
          <a:p>
            <a:pPr eaLnBrk="0" hangingPunct="0">
              <a:spcBef>
                <a:spcPts val="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err="1" smtClean="0">
                <a:solidFill>
                  <a:srgbClr val="000000"/>
                </a:solidFill>
              </a:rPr>
              <a:t>RAeS</a:t>
            </a:r>
            <a:r>
              <a:rPr lang="en-US" sz="1200" b="1" dirty="0" smtClean="0">
                <a:solidFill>
                  <a:srgbClr val="000000"/>
                </a:solidFill>
              </a:rPr>
              <a:t> Conference: Alternative Propulsion Systems – The Challenges and Opportunities for Aircraft Design</a:t>
            </a:r>
            <a:endParaRPr lang="de-DE" sz="1200" b="1" dirty="0">
              <a:solidFill>
                <a:srgbClr val="00000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p:cNvSpPr txBox="1">
            <a:spLocks noChangeArrowheads="1"/>
          </p:cNvSpPr>
          <p:nvPr/>
        </p:nvSpPr>
        <p:spPr bwMode="auto">
          <a:xfrm>
            <a:off x="539552" y="902006"/>
            <a:ext cx="8064896" cy="5355312"/>
          </a:xfrm>
          <a:prstGeom prst="rect">
            <a:avLst/>
          </a:prstGeom>
          <a:noFill/>
          <a:ln w="9525">
            <a:noFill/>
            <a:miter lim="800000"/>
            <a:headEnd/>
            <a:tailEnd/>
          </a:ln>
          <a:effectLst/>
        </p:spPr>
        <p:txBody>
          <a:bodyPr wrap="square">
            <a:spAutoFit/>
          </a:bodyPr>
          <a:lstStyle/>
          <a:p>
            <a:pPr algn="just"/>
            <a:r>
              <a:rPr lang="en-US" sz="1000" noProof="1" smtClean="0">
                <a:solidFill>
                  <a:schemeClr val="tx1"/>
                </a:solidFill>
                <a:latin typeface="Arial" pitchFamily="34" charset="0"/>
                <a:cs typeface="Arial" pitchFamily="34" charset="0"/>
              </a:rPr>
              <a:t>SCHOLZ, Dieter, DIB, Leon, 2015. </a:t>
            </a:r>
            <a:r>
              <a:rPr lang="en-US" sz="1000" i="1" noProof="1" smtClean="0">
                <a:solidFill>
                  <a:schemeClr val="tx1"/>
                </a:solidFill>
                <a:latin typeface="Arial" pitchFamily="34" charset="0"/>
                <a:cs typeface="Arial" pitchFamily="34" charset="0"/>
              </a:rPr>
              <a:t>Hydrogen as Future Fuel Used in Minimum Change Derivatives of the Airbus A321</a:t>
            </a:r>
            <a:r>
              <a:rPr lang="en-US" sz="1000" noProof="1" smtClean="0">
                <a:solidFill>
                  <a:schemeClr val="tx1"/>
                </a:solidFill>
                <a:latin typeface="Arial" pitchFamily="34" charset="0"/>
                <a:cs typeface="Arial" pitchFamily="34" charset="0"/>
              </a:rPr>
              <a:t>. German Aerospace Congress 2015 (DLRK 2015), Rostock, Germany, 22.-24.09.2015. Available from: https://doi.org/10.5281/zenodo.4073172 </a:t>
            </a:r>
          </a:p>
          <a:p>
            <a:pPr algn="just"/>
            <a:endParaRPr lang="de-DE" sz="1000" noProof="1" smtClean="0">
              <a:solidFill>
                <a:schemeClr val="tx1"/>
              </a:solidFill>
            </a:endParaRPr>
          </a:p>
          <a:p>
            <a:pPr algn="just"/>
            <a:r>
              <a:rPr lang="en-US" sz="1000" noProof="1" smtClean="0">
                <a:solidFill>
                  <a:schemeClr val="tx1"/>
                </a:solidFill>
              </a:rPr>
              <a:t>DIB, Leon, 2015. </a:t>
            </a:r>
            <a:r>
              <a:rPr lang="en-US" sz="1000" i="1" dirty="0" smtClean="0">
                <a:solidFill>
                  <a:schemeClr val="tx1"/>
                </a:solidFill>
              </a:rPr>
              <a:t>The Aviation Fuel and the Passenger Aircraft for the Future – Hydrogen</a:t>
            </a:r>
            <a:r>
              <a:rPr lang="en-US" sz="1000" dirty="0" smtClean="0">
                <a:solidFill>
                  <a:schemeClr val="tx1"/>
                </a:solidFill>
              </a:rPr>
              <a:t>. Master Thesis. HAW Hamburg. Available from: http://Library.ProfScholz.de</a:t>
            </a:r>
          </a:p>
          <a:p>
            <a:pPr algn="just"/>
            <a:endParaRPr lang="de-DE" sz="1000" noProof="1" smtClean="0">
              <a:solidFill>
                <a:schemeClr val="tx1"/>
              </a:solidFill>
              <a:latin typeface="Arial" pitchFamily="34" charset="0"/>
              <a:cs typeface="Arial" pitchFamily="34" charset="0"/>
            </a:endParaRPr>
          </a:p>
          <a:p>
            <a:r>
              <a:rPr lang="de-DE" sz="1000" dirty="0" smtClean="0">
                <a:solidFill>
                  <a:srgbClr val="0000FF"/>
                </a:solidFill>
              </a:rPr>
              <a:t>SCHOLZ, Dieter, 2020. </a:t>
            </a:r>
            <a:r>
              <a:rPr lang="en-US" sz="1000" i="1" dirty="0" smtClean="0">
                <a:solidFill>
                  <a:srgbClr val="0000FF"/>
                </a:solidFill>
              </a:rPr>
              <a:t>Design of Hydrogen Passenger Aircraft – How much 'Zero-Emission' is Possible? </a:t>
            </a:r>
            <a:r>
              <a:rPr lang="en-US" sz="1000" dirty="0" smtClean="0">
                <a:solidFill>
                  <a:srgbClr val="0000FF"/>
                </a:solidFill>
              </a:rPr>
              <a:t>Hamburg Aerospace Lecture Series, HAW Hamburg (online), 19.11.2020. Available from: https://doi.org/10.5281/zenodo.4301104</a:t>
            </a:r>
          </a:p>
          <a:p>
            <a:pPr algn="just"/>
            <a:endParaRPr lang="en-US" sz="1000" noProof="1" smtClean="0">
              <a:solidFill>
                <a:schemeClr val="tx1"/>
              </a:solidFill>
              <a:latin typeface="Arial" pitchFamily="34" charset="0"/>
              <a:cs typeface="Arial" pitchFamily="34" charset="0"/>
            </a:endParaRPr>
          </a:p>
          <a:p>
            <a:pPr algn="just"/>
            <a:endParaRPr lang="en-US" sz="1000" noProof="1" smtClean="0">
              <a:solidFill>
                <a:schemeClr val="tx1"/>
              </a:solidFill>
              <a:latin typeface="Arial" pitchFamily="34" charset="0"/>
              <a:cs typeface="Arial" pitchFamily="34" charset="0"/>
            </a:endParaRPr>
          </a:p>
          <a:p>
            <a:pPr algn="just"/>
            <a:r>
              <a:rPr lang="en-US" sz="1000" b="1" noProof="1" smtClean="0">
                <a:solidFill>
                  <a:schemeClr val="tx1"/>
                </a:solidFill>
                <a:latin typeface="Arial" pitchFamily="34" charset="0"/>
                <a:cs typeface="Arial" pitchFamily="34" charset="0"/>
              </a:rPr>
              <a:t>Green Aviation and Aviation Ethics</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SCHOLZ, Dieter, 2012. </a:t>
            </a:r>
            <a:r>
              <a:rPr lang="en-US" sz="1000" i="1" noProof="1" smtClean="0">
                <a:solidFill>
                  <a:schemeClr val="tx1"/>
                </a:solidFill>
                <a:latin typeface="Arial" pitchFamily="34" charset="0"/>
                <a:cs typeface="Arial" pitchFamily="34" charset="0"/>
              </a:rPr>
              <a:t>Eco-Efficiency in Aviation – Flying Off Course?</a:t>
            </a:r>
            <a:r>
              <a:rPr lang="en-US" sz="1000" noProof="1" smtClean="0">
                <a:solidFill>
                  <a:schemeClr val="tx1"/>
                </a:solidFill>
                <a:latin typeface="Arial" pitchFamily="34" charset="0"/>
                <a:cs typeface="Arial" pitchFamily="34" charset="0"/>
              </a:rPr>
              <a:t> German Aerospace Congress 2012 (DLRK 2012), Berlin, Germany, 10.-12.09.2012. Available from: https://doi.org/10.5281/zenodo.4067014</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SCHOLZ, Dieter, 2020. </a:t>
            </a:r>
            <a:r>
              <a:rPr lang="en-US" sz="1000" i="1" noProof="1" smtClean="0">
                <a:solidFill>
                  <a:schemeClr val="tx1"/>
                </a:solidFill>
                <a:latin typeface="Arial" pitchFamily="34" charset="0"/>
                <a:cs typeface="Arial" pitchFamily="34" charset="0"/>
              </a:rPr>
              <a:t>Airbus' Cabin Air Explanations during the Corona Pandemic – Presented, Analyzed, and Criticized</a:t>
            </a:r>
            <a:r>
              <a:rPr lang="en-US" sz="1000" noProof="1" smtClean="0">
                <a:solidFill>
                  <a:schemeClr val="tx1"/>
                </a:solidFill>
                <a:latin typeface="Arial" pitchFamily="34" charset="0"/>
                <a:cs typeface="Arial" pitchFamily="34" charset="0"/>
              </a:rPr>
              <a:t>. Available from: http://purl.org/corona/M2020-06-19 (PDF)</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SCHOLZ, Dieter, 2020. </a:t>
            </a:r>
            <a:r>
              <a:rPr lang="en-US" sz="1000" i="1" noProof="1" smtClean="0">
                <a:solidFill>
                  <a:schemeClr val="tx1"/>
                </a:solidFill>
                <a:latin typeface="Arial" pitchFamily="34" charset="0"/>
                <a:cs typeface="Arial" pitchFamily="34" charset="0"/>
              </a:rPr>
              <a:t>Review of CO2 Reduction Promises and Visions for 2020 in Aviation</a:t>
            </a:r>
            <a:r>
              <a:rPr lang="en-US" sz="1000" noProof="1" smtClean="0">
                <a:solidFill>
                  <a:schemeClr val="tx1"/>
                </a:solidFill>
                <a:latin typeface="Arial" pitchFamily="34" charset="0"/>
                <a:cs typeface="Arial" pitchFamily="34" charset="0"/>
              </a:rPr>
              <a:t>. German Aerospace Congress 2020 (DLRK 2020), Online, 01.-03.09.2020. Available from: https://doi.org/10.5281/zenodo.4066959</a:t>
            </a:r>
          </a:p>
          <a:p>
            <a:pPr algn="just"/>
            <a:endParaRPr lang="en-US" sz="1000" noProof="1" smtClean="0">
              <a:solidFill>
                <a:schemeClr val="tx1"/>
              </a:solidFill>
              <a:latin typeface="Arial" pitchFamily="34" charset="0"/>
              <a:cs typeface="Arial" pitchFamily="34" charset="0"/>
            </a:endParaRPr>
          </a:p>
          <a:p>
            <a:pPr algn="just">
              <a:lnSpc>
                <a:spcPct val="120000"/>
              </a:lnSpc>
            </a:pPr>
            <a:r>
              <a:rPr lang="en-US" sz="1000" noProof="1" smtClean="0">
                <a:solidFill>
                  <a:srgbClr val="0000FF"/>
                </a:solidFill>
                <a:latin typeface="Arial" pitchFamily="34" charset="0"/>
                <a:cs typeface="Arial" pitchFamily="34" charset="0"/>
              </a:rPr>
              <a:t>SCHOLZ, Dieter, 2020. </a:t>
            </a:r>
            <a:r>
              <a:rPr lang="en-US" sz="1000" i="1" noProof="1" smtClean="0">
                <a:solidFill>
                  <a:srgbClr val="0000FF"/>
                </a:solidFill>
                <a:latin typeface="Arial" pitchFamily="34" charset="0"/>
                <a:cs typeface="Arial" pitchFamily="34" charset="0"/>
              </a:rPr>
              <a:t>Aviation Ethics – Growth, Gain, Greed, and Guilt</a:t>
            </a:r>
            <a:r>
              <a:rPr lang="en-US" sz="1000" noProof="1" smtClean="0">
                <a:solidFill>
                  <a:srgbClr val="0000FF"/>
                </a:solidFill>
                <a:latin typeface="Arial" pitchFamily="34" charset="0"/>
                <a:cs typeface="Arial" pitchFamily="34" charset="0"/>
              </a:rPr>
              <a:t>. German Aerospace Congress 2020</a:t>
            </a:r>
          </a:p>
          <a:p>
            <a:pPr algn="just"/>
            <a:r>
              <a:rPr lang="en-US" sz="1000" noProof="1" smtClean="0">
                <a:solidFill>
                  <a:srgbClr val="0000FF"/>
                </a:solidFill>
                <a:latin typeface="Arial" pitchFamily="34" charset="0"/>
                <a:cs typeface="Arial" pitchFamily="34" charset="0"/>
              </a:rPr>
              <a:t>(DLRK 2020), Online, 01.-03.09.2020. Available from: https://doi.org/10.5281/zenodo.4068009</a:t>
            </a:r>
          </a:p>
          <a:p>
            <a:pPr algn="just"/>
            <a:endParaRPr lang="en-US" sz="1000" noProof="1" smtClean="0">
              <a:solidFill>
                <a:schemeClr val="tx1"/>
              </a:solidFill>
              <a:latin typeface="Arial" pitchFamily="34" charset="0"/>
              <a:cs typeface="Arial" pitchFamily="34" charset="0"/>
            </a:endParaRPr>
          </a:p>
          <a:p>
            <a:pPr algn="just"/>
            <a:endParaRPr lang="en-US" sz="1000" noProof="1" smtClean="0">
              <a:solidFill>
                <a:schemeClr val="tx1"/>
              </a:solidFill>
              <a:latin typeface="Arial" pitchFamily="34" charset="0"/>
              <a:cs typeface="Arial" pitchFamily="34" charset="0"/>
            </a:endParaRPr>
          </a:p>
          <a:p>
            <a:pPr algn="just"/>
            <a:r>
              <a:rPr lang="en-US" sz="1000" b="1" noProof="1" smtClean="0">
                <a:solidFill>
                  <a:schemeClr val="tx1"/>
                </a:solidFill>
                <a:latin typeface="Arial" pitchFamily="34" charset="0"/>
                <a:cs typeface="Arial" pitchFamily="34" charset="0"/>
              </a:rPr>
              <a:t>Evaluation of Aircraft Configurations</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SCHOLZ, Dieter, 2006. Die Blended Wing Body Flugzeugkonfiguration. Hamburg Aerospace Lecture Series, 2006-09-28. Available from: https://bit.ly/3leyyMr (PDF)</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JOHANNING, Andreas, SCHOLZ, Dieter, 2012. Novel Low-Flying Propeller-Driven Aircraft Concept For Reduced Direct Operating Costs And Emissions. In: </a:t>
            </a:r>
            <a:r>
              <a:rPr lang="en-US" sz="1000" i="1" noProof="1" smtClean="0">
                <a:solidFill>
                  <a:schemeClr val="tx1"/>
                </a:solidFill>
                <a:latin typeface="Arial" pitchFamily="34" charset="0"/>
                <a:cs typeface="Arial" pitchFamily="34" charset="0"/>
              </a:rPr>
              <a:t>CD Proceedings: ICAS 2012 - 28th Congress of the International Council of the Aeronautical Sciences</a:t>
            </a:r>
            <a:r>
              <a:rPr lang="en-US" sz="1000" noProof="1" smtClean="0">
                <a:solidFill>
                  <a:schemeClr val="tx1"/>
                </a:solidFill>
                <a:latin typeface="Arial" pitchFamily="34" charset="0"/>
                <a:cs typeface="Arial" pitchFamily="34" charset="0"/>
              </a:rPr>
              <a:t> (ICAS, Brisbane, 23.-28.09.2012). Edinburgh, UK: Optimage Ltd, 2012. Paper: ICAS2012-1.10.5. Download: http://Airport2030.ProfScholz.de</a:t>
            </a:r>
          </a:p>
          <a:p>
            <a:pPr algn="just"/>
            <a:endParaRPr lang="en-US" sz="1000" noProof="1"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p:cNvSpPr txBox="1">
            <a:spLocks noChangeArrowheads="1"/>
          </p:cNvSpPr>
          <p:nvPr/>
        </p:nvSpPr>
        <p:spPr bwMode="auto">
          <a:xfrm>
            <a:off x="539552" y="902007"/>
            <a:ext cx="8064896" cy="5478423"/>
          </a:xfrm>
          <a:prstGeom prst="rect">
            <a:avLst/>
          </a:prstGeom>
          <a:noFill/>
          <a:ln w="9525">
            <a:noFill/>
            <a:miter lim="800000"/>
            <a:headEnd/>
            <a:tailEnd/>
          </a:ln>
          <a:effectLst/>
        </p:spPr>
        <p:txBody>
          <a:bodyPr wrap="square">
            <a:spAutoFit/>
          </a:bodyPr>
          <a:lstStyle/>
          <a:p>
            <a:pPr algn="just"/>
            <a:r>
              <a:rPr lang="en-US" sz="1000" noProof="1" smtClean="0">
                <a:solidFill>
                  <a:schemeClr val="tx1"/>
                </a:solidFill>
              </a:rPr>
              <a:t>SCHOLZ, Dieter, JOHANNING, Andreas, 2014. </a:t>
            </a:r>
            <a:r>
              <a:rPr lang="en-US" sz="1000" i="1" noProof="1" smtClean="0">
                <a:solidFill>
                  <a:schemeClr val="tx1"/>
                </a:solidFill>
              </a:rPr>
              <a:t>Smart Turboprop – A Possible A320 Successor</a:t>
            </a:r>
            <a:r>
              <a:rPr lang="en-US" sz="1000" noProof="1" smtClean="0">
                <a:solidFill>
                  <a:schemeClr val="tx1"/>
                </a:solidFill>
              </a:rPr>
              <a:t>. 4th Symposium on Collaboration in Aircraft Design (25.-27.11.2014, Toulouse, France). Presentation. Download: http://Airport2030.ProfScholz.de</a:t>
            </a:r>
          </a:p>
          <a:p>
            <a:pPr algn="just"/>
            <a:endParaRPr lang="en-US" sz="1000" noProof="1" smtClean="0">
              <a:solidFill>
                <a:schemeClr val="tx1"/>
              </a:solidFill>
            </a:endParaRPr>
          </a:p>
          <a:p>
            <a:pPr algn="just"/>
            <a:r>
              <a:rPr lang="en-US" sz="1000" noProof="1" smtClean="0">
                <a:solidFill>
                  <a:schemeClr val="tx1"/>
                </a:solidFill>
              </a:rPr>
              <a:t>JOHANNING, Andreas, SCHOLZ, Dieter, 2014. </a:t>
            </a:r>
            <a:r>
              <a:rPr lang="en-US" sz="1000" i="1" noProof="1" smtClean="0">
                <a:solidFill>
                  <a:schemeClr val="tx1"/>
                </a:solidFill>
              </a:rPr>
              <a:t>Airport2030, AP4.1: Evolutionäre Flugzeugkonfigurationen - Schlussbericht</a:t>
            </a:r>
            <a:r>
              <a:rPr lang="en-US" sz="1000" noProof="1" smtClean="0">
                <a:solidFill>
                  <a:schemeClr val="tx1"/>
                </a:solidFill>
              </a:rPr>
              <a:t>. HAW Hamburg, Department F&amp;F, AERO. Berichts-Nr.: Airport2030_AB_Schlussbericht. Download: http://Airport2030.ProfScholz.de</a:t>
            </a:r>
          </a:p>
          <a:p>
            <a:pPr algn="just"/>
            <a:endParaRPr lang="de-DE" sz="1000" noProof="1" smtClean="0">
              <a:solidFill>
                <a:schemeClr val="tx1"/>
              </a:solidFill>
            </a:endParaRPr>
          </a:p>
          <a:p>
            <a:pPr algn="just"/>
            <a:endParaRPr lang="en-US" sz="1000" b="1" noProof="1" smtClean="0">
              <a:solidFill>
                <a:schemeClr val="tx1"/>
              </a:solidFill>
            </a:endParaRPr>
          </a:p>
          <a:p>
            <a:pPr algn="just"/>
            <a:r>
              <a:rPr lang="en-US" sz="1000" b="1" noProof="1" smtClean="0">
                <a:solidFill>
                  <a:schemeClr val="tx1"/>
                </a:solidFill>
                <a:latin typeface="Arial" pitchFamily="34" charset="0"/>
                <a:cs typeface="Arial" pitchFamily="34" charset="0"/>
              </a:rPr>
              <a:t>Hybrid-Electric Aircraft</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SCHOLZ, Dieter, 2018. Evaluating Aircraft with Electric and Hybrid Propulsion. In: </a:t>
            </a:r>
            <a:r>
              <a:rPr lang="en-US" sz="1000" i="1" noProof="1" smtClean="0">
                <a:solidFill>
                  <a:schemeClr val="tx1"/>
                </a:solidFill>
                <a:latin typeface="Arial" pitchFamily="34" charset="0"/>
                <a:cs typeface="Arial" pitchFamily="34" charset="0"/>
              </a:rPr>
              <a:t>UKIP Media &amp; Events: Conference Proceedings : Electric &amp; Hybrid Aerospace Symposium 2018</a:t>
            </a:r>
            <a:r>
              <a:rPr lang="en-US" sz="1000" noProof="1" smtClean="0">
                <a:solidFill>
                  <a:schemeClr val="tx1"/>
                </a:solidFill>
                <a:latin typeface="Arial" pitchFamily="34" charset="0"/>
                <a:cs typeface="Arial" pitchFamily="34" charset="0"/>
              </a:rPr>
              <a:t> (Cologne, 08.-09.11.2018). Available from: https://doi.org/10.15488/3986. Available from: http://EHA2018.ProfScholz.de (PDF)</a:t>
            </a:r>
          </a:p>
          <a:p>
            <a:pPr algn="just"/>
            <a:endParaRPr lang="de-DE" sz="1000" noProof="1" smtClean="0">
              <a:solidFill>
                <a:schemeClr val="tx1"/>
              </a:solidFill>
              <a:latin typeface="Arial" pitchFamily="34" charset="0"/>
              <a:cs typeface="Arial" pitchFamily="34" charset="0"/>
            </a:endParaRPr>
          </a:p>
          <a:p>
            <a:pPr algn="just"/>
            <a:r>
              <a:rPr lang="en-US" sz="1000" noProof="1" smtClean="0">
                <a:solidFill>
                  <a:schemeClr val="tx1"/>
                </a:solidFill>
              </a:rPr>
              <a:t>SCHOLZ, Dieter, 2019. </a:t>
            </a:r>
            <a:r>
              <a:rPr lang="en-US" sz="1000" i="1" noProof="1" smtClean="0">
                <a:solidFill>
                  <a:schemeClr val="tx1"/>
                </a:solidFill>
              </a:rPr>
              <a:t>Electric and Hybrid Aviation – From Media Hype to Flight Physics</a:t>
            </a:r>
            <a:r>
              <a:rPr lang="en-US" sz="1000" noProof="1" smtClean="0">
                <a:solidFill>
                  <a:schemeClr val="tx1"/>
                </a:solidFill>
              </a:rPr>
              <a:t>. Hamburg Aerospace Lecture Series, 2019-04-25. Available from: https://doi.org/10.5281/zenodo.3265212</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SCHOLZ, Dieter, 2019. </a:t>
            </a:r>
            <a:r>
              <a:rPr lang="en-US" sz="1000" i="1" noProof="1" smtClean="0">
                <a:solidFill>
                  <a:schemeClr val="tx1"/>
                </a:solidFill>
                <a:latin typeface="Arial" pitchFamily="34" charset="0"/>
                <a:cs typeface="Arial" pitchFamily="34" charset="0"/>
              </a:rPr>
              <a:t>Limits to Principles of Electric Flight</a:t>
            </a:r>
            <a:r>
              <a:rPr lang="en-US" sz="1000" noProof="1" smtClean="0">
                <a:solidFill>
                  <a:schemeClr val="tx1"/>
                </a:solidFill>
                <a:latin typeface="Arial" pitchFamily="34" charset="0"/>
                <a:cs typeface="Arial" pitchFamily="34" charset="0"/>
              </a:rPr>
              <a:t>. German Aerospace Congress 2019 (DLRK 2019), Darmstadt, 30.09.-02.10.2019. Available from:https://doi.org/10.5281/zenodo.4072283</a:t>
            </a:r>
          </a:p>
          <a:p>
            <a:pPr algn="just"/>
            <a:endParaRPr lang="en-US" sz="1000" noProof="1" smtClean="0">
              <a:solidFill>
                <a:schemeClr val="tx1"/>
              </a:solidFill>
              <a:latin typeface="Arial" pitchFamily="34" charset="0"/>
              <a:cs typeface="Arial" pitchFamily="34" charset="0"/>
            </a:endParaRPr>
          </a:p>
          <a:p>
            <a:pPr algn="just"/>
            <a:endParaRPr lang="en-US" sz="1000" noProof="1" smtClean="0">
              <a:solidFill>
                <a:schemeClr val="tx1"/>
              </a:solidFill>
              <a:latin typeface="Arial" pitchFamily="34" charset="0"/>
              <a:cs typeface="Arial" pitchFamily="34" charset="0"/>
            </a:endParaRPr>
          </a:p>
          <a:p>
            <a:pPr algn="just"/>
            <a:r>
              <a:rPr lang="en-US" sz="1000" b="1" noProof="1" smtClean="0">
                <a:solidFill>
                  <a:schemeClr val="tx1"/>
                </a:solidFill>
                <a:latin typeface="Arial" pitchFamily="34" charset="0"/>
                <a:cs typeface="Arial" pitchFamily="34" charset="0"/>
              </a:rPr>
              <a:t>Life Cycle Analysis (LCA): Dissertation, Paper</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JOHANNING, Andreas, 2017. </a:t>
            </a:r>
            <a:r>
              <a:rPr lang="en-US" sz="1000" i="1" noProof="1" smtClean="0">
                <a:solidFill>
                  <a:schemeClr val="tx1"/>
                </a:solidFill>
                <a:latin typeface="Arial" pitchFamily="34" charset="0"/>
                <a:cs typeface="Arial" pitchFamily="34" charset="0"/>
              </a:rPr>
              <a:t>Methodik zur Ökobilanzierung im Flugzeugvorentwurf</a:t>
            </a:r>
            <a:r>
              <a:rPr lang="en-US" sz="1000" noProof="1" smtClean="0">
                <a:solidFill>
                  <a:schemeClr val="tx1"/>
                </a:solidFill>
                <a:latin typeface="Arial" pitchFamily="34" charset="0"/>
                <a:cs typeface="Arial" pitchFamily="34" charset="0"/>
              </a:rPr>
              <a:t>. München: Verlag Dr. Hut. Dissertation. ISBN 978-3-8439-3179-3. Download: http://Airport2030.ProfScholz.de</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JOHANNING, Andreas, 2016: </a:t>
            </a:r>
            <a:r>
              <a:rPr lang="en-US" sz="1000" i="1" noProof="1" smtClean="0">
                <a:solidFill>
                  <a:schemeClr val="tx1"/>
                </a:solidFill>
                <a:latin typeface="Arial" pitchFamily="34" charset="0"/>
                <a:cs typeface="Arial" pitchFamily="34" charset="0"/>
              </a:rPr>
              <a:t>Life Cycle Assessment in Conceptual Aircraft Design – Excel Tool LCA-AD</a:t>
            </a:r>
            <a:r>
              <a:rPr lang="en-US" sz="1000" noProof="1" smtClean="0">
                <a:solidFill>
                  <a:schemeClr val="tx1"/>
                </a:solidFill>
                <a:latin typeface="Arial" pitchFamily="34" charset="0"/>
                <a:cs typeface="Arial" pitchFamily="34" charset="0"/>
              </a:rPr>
              <a:t>. Available from: http://doi.org/10.13140/RG.2.1.1531.0485</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JOHANNING, Andreas, SCHOLZ, Dieter, 2013. </a:t>
            </a:r>
            <a:r>
              <a:rPr lang="en-US" sz="1000" i="1" noProof="1" smtClean="0">
                <a:solidFill>
                  <a:schemeClr val="tx1"/>
                </a:solidFill>
                <a:latin typeface="Arial" pitchFamily="34" charset="0"/>
                <a:cs typeface="Arial" pitchFamily="34" charset="0"/>
              </a:rPr>
              <a:t>A First Step Towards the Integration of Life Cycle Assessment into Conceptual Aircraft Design</a:t>
            </a:r>
            <a:r>
              <a:rPr lang="en-US" sz="1000" noProof="1" smtClean="0">
                <a:solidFill>
                  <a:schemeClr val="tx1"/>
                </a:solidFill>
                <a:latin typeface="Arial" pitchFamily="34" charset="0"/>
                <a:cs typeface="Arial" pitchFamily="34" charset="0"/>
              </a:rPr>
              <a:t>. German Aerospace Congress 2013 (DLRK 2013), Stuttgart, 10.-12.09.2013.</a:t>
            </a:r>
          </a:p>
          <a:p>
            <a:pPr algn="just"/>
            <a:r>
              <a:rPr lang="en-US" sz="1000" noProof="1" smtClean="0">
                <a:solidFill>
                  <a:schemeClr val="tx1"/>
                </a:solidFill>
                <a:latin typeface="Arial" pitchFamily="34" charset="0"/>
                <a:cs typeface="Arial" pitchFamily="34" charset="0"/>
              </a:rPr>
              <a:t>Available from: https://nbn-resolving.org/urn:nbn:de:101:1-201407183813. Download: http://Airport2030.ProfScholz.de</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JOHANNING, Andreas; SCHOLZ, Dieter, 2014. Conceptual Aircraft Design Based on Lifecycle Assessment.  In: </a:t>
            </a:r>
            <a:r>
              <a:rPr lang="en-US" sz="1000" i="1" noProof="1" smtClean="0">
                <a:solidFill>
                  <a:schemeClr val="tx1"/>
                </a:solidFill>
                <a:latin typeface="Arial" pitchFamily="34" charset="0"/>
                <a:cs typeface="Arial" pitchFamily="34" charset="0"/>
              </a:rPr>
              <a:t>ICAS 2014 - 29th Congress of the International Council of the Aeronautical Sciences</a:t>
            </a:r>
            <a:r>
              <a:rPr lang="en-US" sz="1000" noProof="1" smtClean="0">
                <a:solidFill>
                  <a:schemeClr val="tx1"/>
                </a:solidFill>
                <a:latin typeface="Arial" pitchFamily="34" charset="0"/>
                <a:cs typeface="Arial" pitchFamily="34" charset="0"/>
              </a:rPr>
              <a:t> (St. Petersburg, 07.-12.09.2014). Paper: ICAS2014-9.10.1. Download: http://Airport2030.ProfScholz.de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p:cNvSpPr txBox="1">
            <a:spLocks noChangeArrowheads="1"/>
          </p:cNvSpPr>
          <p:nvPr/>
        </p:nvSpPr>
        <p:spPr bwMode="auto">
          <a:xfrm>
            <a:off x="539552" y="902006"/>
            <a:ext cx="8064896" cy="5016758"/>
          </a:xfrm>
          <a:prstGeom prst="rect">
            <a:avLst/>
          </a:prstGeom>
          <a:noFill/>
          <a:ln w="9525">
            <a:noFill/>
            <a:miter lim="800000"/>
            <a:headEnd/>
            <a:tailEnd/>
          </a:ln>
          <a:effectLst/>
        </p:spPr>
        <p:txBody>
          <a:bodyPr wrap="square">
            <a:spAutoFit/>
          </a:bodyPr>
          <a:lstStyle/>
          <a:p>
            <a:pPr algn="just"/>
            <a:r>
              <a:rPr lang="en-US" sz="1000" noProof="1" smtClean="0">
                <a:solidFill>
                  <a:schemeClr val="tx1"/>
                </a:solidFill>
              </a:rPr>
              <a:t>JOHANNING, Andreas, SCHOLZ, Dieter, 2014. </a:t>
            </a:r>
            <a:r>
              <a:rPr lang="en-US" sz="1000" i="1" noProof="1" smtClean="0">
                <a:solidFill>
                  <a:schemeClr val="tx1"/>
                </a:solidFill>
              </a:rPr>
              <a:t>Adapting Life Cycle Impact Assessment Methods for Application in Aircraft Design</a:t>
            </a:r>
            <a:r>
              <a:rPr lang="en-US" sz="1000" noProof="1" smtClean="0">
                <a:solidFill>
                  <a:schemeClr val="tx1"/>
                </a:solidFill>
              </a:rPr>
              <a:t>.</a:t>
            </a:r>
          </a:p>
          <a:p>
            <a:pPr algn="just"/>
            <a:r>
              <a:rPr lang="en-US" sz="1000" noProof="1" smtClean="0">
                <a:solidFill>
                  <a:schemeClr val="tx1"/>
                </a:solidFill>
              </a:rPr>
              <a:t>German Aerospace Congress 2014 (DLRK 2014), Augsburg, 16.-18.09.2014. Available from: https://nbn-resolving.org/urn:nbn:de:101:1-201507202456. Download: http://Airport2030.ProfScholz.de</a:t>
            </a:r>
          </a:p>
          <a:p>
            <a:pPr algn="just"/>
            <a:endParaRPr lang="en-US" sz="1000" noProof="1" smtClean="0">
              <a:solidFill>
                <a:schemeClr val="tx1"/>
              </a:solidFill>
            </a:endParaRPr>
          </a:p>
          <a:p>
            <a:pPr algn="just"/>
            <a:r>
              <a:rPr lang="en-US" sz="1000" noProof="1" smtClean="0">
                <a:solidFill>
                  <a:schemeClr val="tx1"/>
                </a:solidFill>
                <a:latin typeface="Arial" pitchFamily="34" charset="0"/>
                <a:cs typeface="Arial" pitchFamily="34" charset="0"/>
              </a:rPr>
              <a:t>JOHANNING, Andreas, SCHOLZ, Dieter, 2015. Comparison of the Potential Environmental Impact Improvements of Future Aircraft Concepts Using Life Cycle Assessment. In: CEAS: </a:t>
            </a:r>
            <a:r>
              <a:rPr lang="en-US" sz="1000" i="1" noProof="1" smtClean="0">
                <a:solidFill>
                  <a:schemeClr val="tx1"/>
                </a:solidFill>
                <a:latin typeface="Arial" pitchFamily="34" charset="0"/>
                <a:cs typeface="Arial" pitchFamily="34" charset="0"/>
              </a:rPr>
              <a:t>5th CEAS Air&amp;Space Conference: Proceedings</a:t>
            </a:r>
            <a:r>
              <a:rPr lang="en-US" sz="1000" noProof="1" smtClean="0">
                <a:solidFill>
                  <a:schemeClr val="tx1"/>
                </a:solidFill>
                <a:latin typeface="Arial" pitchFamily="34" charset="0"/>
                <a:cs typeface="Arial" pitchFamily="34" charset="0"/>
              </a:rPr>
              <a:t> (CEAS2015, Delft, 07.-11.09.2015). DocumentID: 80. Download: http://Airport2030.ProfScholz.de</a:t>
            </a:r>
          </a:p>
          <a:p>
            <a:pPr algn="just"/>
            <a:endParaRPr lang="en-US" sz="1000" noProof="1" smtClean="0">
              <a:solidFill>
                <a:schemeClr val="tx1"/>
              </a:solidFill>
              <a:latin typeface="Arial" pitchFamily="34" charset="0"/>
              <a:cs typeface="Arial" pitchFamily="34" charset="0"/>
            </a:endParaRPr>
          </a:p>
          <a:p>
            <a:pPr algn="just"/>
            <a:endParaRPr lang="en-US" sz="1000" noProof="1" smtClean="0">
              <a:solidFill>
                <a:schemeClr val="tx1"/>
              </a:solidFill>
              <a:latin typeface="Arial" pitchFamily="34" charset="0"/>
              <a:cs typeface="Arial" pitchFamily="34" charset="0"/>
            </a:endParaRPr>
          </a:p>
          <a:p>
            <a:pPr algn="just"/>
            <a:r>
              <a:rPr lang="en-US" sz="1000" b="1" noProof="1" smtClean="0">
                <a:solidFill>
                  <a:schemeClr val="tx1"/>
                </a:solidFill>
                <a:latin typeface="Arial" pitchFamily="34" charset="0"/>
                <a:cs typeface="Arial" pitchFamily="34" charset="0"/>
              </a:rPr>
              <a:t>Environmental Impact</a:t>
            </a:r>
          </a:p>
          <a:p>
            <a:pPr algn="just"/>
            <a:endParaRPr lang="en-US" sz="1000" baseline="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SCHWARTZ, Emily, KROO, Ilan M., 2009. </a:t>
            </a:r>
            <a:r>
              <a:rPr lang="en-US" sz="1000" i="1" noProof="1" smtClean="0">
                <a:solidFill>
                  <a:schemeClr val="tx1"/>
                </a:solidFill>
                <a:latin typeface="Arial" pitchFamily="34" charset="0"/>
                <a:cs typeface="Arial" pitchFamily="34" charset="0"/>
              </a:rPr>
              <a:t>Aircraft Design: Trading Cost and Climate Impact</a:t>
            </a:r>
            <a:r>
              <a:rPr lang="en-US" sz="1000" noProof="1" smtClean="0">
                <a:solidFill>
                  <a:schemeClr val="tx1"/>
                </a:solidFill>
                <a:latin typeface="Arial" pitchFamily="34" charset="0"/>
                <a:cs typeface="Arial" pitchFamily="34" charset="0"/>
              </a:rPr>
              <a:t>. 47th AIAA Aerospace Sciences Meeting including The New Horizons Forum and Aerospace Exposition, 05.01.-08.01.2009, Orlando, Florida, AIAA 2009, No.1261. Available from: https://doi.org/10.2514/6.2009-1261</a:t>
            </a:r>
          </a:p>
          <a:p>
            <a:pPr algn="just"/>
            <a:endParaRPr lang="en-US" sz="1000" noProof="1" smtClean="0">
              <a:solidFill>
                <a:schemeClr val="tx1"/>
              </a:solidFill>
            </a:endParaRPr>
          </a:p>
          <a:p>
            <a:pPr algn="just"/>
            <a:r>
              <a:rPr lang="en-US" sz="1000" noProof="1" smtClean="0">
                <a:solidFill>
                  <a:schemeClr val="tx1"/>
                </a:solidFill>
              </a:rPr>
              <a:t>SCHWARTZ DALLARA, Emily, 2011. </a:t>
            </a:r>
            <a:r>
              <a:rPr lang="en-US" sz="1000" i="1" noProof="1" smtClean="0">
                <a:solidFill>
                  <a:schemeClr val="tx1"/>
                </a:solidFill>
              </a:rPr>
              <a:t>Aircraft Design for Reduced Climate Impact</a:t>
            </a:r>
            <a:r>
              <a:rPr lang="en-US" sz="1000" noProof="1" smtClean="0">
                <a:solidFill>
                  <a:schemeClr val="tx1"/>
                </a:solidFill>
              </a:rPr>
              <a:t>. Dissertation. Stanford University. Available from: http://purl.stanford.edu/yf499mg3300 – Forcing Factor s(h) based on: KÖHLER 2008 and RÄDEL 2008.</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rPr>
              <a:t>KÖHLER, Marcus O., RÄDEL, Gaby, DESSENS, Olivier, SHINE, Keith P., ROGERS, Helen L., WILD, Oliver, PYLE, John A., 2008. Impact of Perturbations to Nitrogen Oxide Emissions From Global Aviation. In: Journal of Geophysical Research, 113. Available from: https://doi.org/10.1029/2007JD009140</a:t>
            </a:r>
          </a:p>
          <a:p>
            <a:pPr algn="just"/>
            <a:endParaRPr lang="en-US" sz="1000" noProof="1" smtClean="0">
              <a:solidFill>
                <a:schemeClr val="tx1"/>
              </a:solidFill>
            </a:endParaRPr>
          </a:p>
          <a:p>
            <a:pPr algn="just"/>
            <a:r>
              <a:rPr lang="en-US" sz="1000" noProof="1" smtClean="0">
                <a:solidFill>
                  <a:schemeClr val="tx1"/>
                </a:solidFill>
              </a:rPr>
              <a:t>RÄDEL, Gaby, SHINE, Keith P., 2008. Radiative Forcing by Persistent Contrails and Its Dependence on Cruise Altitudes. In: Journal of Geophysical Research, 113. Available from: https://doi.org/10.1029/2007JD009117</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rPr>
              <a:t>CAERS, Brecht, SCHOLZ, Dieter, 2020. Conditions for Passenger Aircraft Minimum Fuel Consumption, Direct Operating Costs and Environmental Impact. German Aerospace Congress 2020 (DLRK 2020), Online, 01.-03.09.2020.</a:t>
            </a:r>
          </a:p>
          <a:p>
            <a:pPr algn="just"/>
            <a:r>
              <a:rPr lang="en-US" sz="1000" noProof="1" smtClean="0">
                <a:solidFill>
                  <a:schemeClr val="tx1"/>
                </a:solidFill>
              </a:rPr>
              <a:t>Available from: https://doi.org/10.5281/zenodo.4068135</a:t>
            </a:r>
          </a:p>
          <a:p>
            <a:pPr algn="just"/>
            <a:endParaRPr lang="en-US" sz="1000" baseline="0" noProof="1" smtClean="0">
              <a:solidFill>
                <a:schemeClr val="tx1"/>
              </a:solidFill>
              <a:latin typeface="Arial" pitchFamily="34" charset="0"/>
              <a:cs typeface="Arial" pitchFamily="34" charset="0"/>
            </a:endParaRPr>
          </a:p>
          <a:p>
            <a:pPr algn="just"/>
            <a:r>
              <a:rPr lang="en-US" sz="1000" baseline="0" noProof="1" smtClean="0">
                <a:solidFill>
                  <a:schemeClr val="tx1"/>
                </a:solidFill>
                <a:latin typeface="Arial" pitchFamily="34" charset="0"/>
                <a:cs typeface="Arial" pitchFamily="34" charset="0"/>
              </a:rPr>
              <a:t>SCHOLZ, Dieter, 2020. </a:t>
            </a:r>
            <a:r>
              <a:rPr lang="en-US" sz="1000" i="1" baseline="0" noProof="1" smtClean="0">
                <a:solidFill>
                  <a:schemeClr val="tx1"/>
                </a:solidFill>
                <a:latin typeface="Arial" pitchFamily="34" charset="0"/>
                <a:cs typeface="Arial" pitchFamily="34" charset="0"/>
              </a:rPr>
              <a:t>Calculation of the Emission Characteristics of Aircraft Kerosene and Hydrogen Propulsion</a:t>
            </a:r>
            <a:r>
              <a:rPr lang="en-US" sz="1000" baseline="0" noProof="1" smtClean="0">
                <a:solidFill>
                  <a:schemeClr val="tx1"/>
                </a:solidFill>
                <a:latin typeface="Arial" pitchFamily="34" charset="0"/>
                <a:cs typeface="Arial" pitchFamily="34" charset="0"/>
              </a:rPr>
              <a:t>. Excel table.</a:t>
            </a:r>
            <a:r>
              <a:rPr lang="en-US" sz="1000" noProof="1" smtClean="0">
                <a:solidFill>
                  <a:schemeClr val="tx1"/>
                </a:solidFill>
                <a:latin typeface="Arial" pitchFamily="34" charset="0"/>
                <a:cs typeface="Arial" pitchFamily="34" charset="0"/>
              </a:rPr>
              <a:t> Available from: https://doi.org/10.7910/DVN/DLJUUK</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p:cNvSpPr txBox="1">
            <a:spLocks noChangeArrowheads="1"/>
          </p:cNvSpPr>
          <p:nvPr/>
        </p:nvSpPr>
        <p:spPr bwMode="auto">
          <a:xfrm>
            <a:off x="539552" y="902006"/>
            <a:ext cx="8064896" cy="4555093"/>
          </a:xfrm>
          <a:prstGeom prst="rect">
            <a:avLst/>
          </a:prstGeom>
          <a:noFill/>
          <a:ln w="9525">
            <a:noFill/>
            <a:miter lim="800000"/>
            <a:headEnd/>
            <a:tailEnd/>
          </a:ln>
          <a:effectLst/>
        </p:spPr>
        <p:txBody>
          <a:bodyPr wrap="square">
            <a:spAutoFit/>
          </a:bodyPr>
          <a:lstStyle/>
          <a:p>
            <a:pPr algn="just"/>
            <a:r>
              <a:rPr lang="en-US" sz="1000" b="1" noProof="1" smtClean="0">
                <a:solidFill>
                  <a:schemeClr val="tx1"/>
                </a:solidFill>
              </a:rPr>
              <a:t>Aircraft Design</a:t>
            </a:r>
          </a:p>
          <a:p>
            <a:pPr algn="just"/>
            <a:endParaRPr lang="en-US" sz="1000" noProof="1" smtClean="0">
              <a:solidFill>
                <a:schemeClr val="tx1"/>
              </a:solidFill>
            </a:endParaRPr>
          </a:p>
          <a:p>
            <a:pPr algn="just"/>
            <a:r>
              <a:rPr lang="en-US" sz="1000" noProof="1" smtClean="0">
                <a:solidFill>
                  <a:schemeClr val="tx1"/>
                </a:solidFill>
              </a:rPr>
              <a:t>SCHOLZ, Dieter, 2015: </a:t>
            </a:r>
            <a:r>
              <a:rPr lang="en-US" sz="1000" i="1" noProof="1" smtClean="0">
                <a:solidFill>
                  <a:schemeClr val="tx1"/>
                </a:solidFill>
              </a:rPr>
              <a:t>Aircraft Design</a:t>
            </a:r>
            <a:r>
              <a:rPr lang="en-US" sz="1000" noProof="1" smtClean="0">
                <a:solidFill>
                  <a:schemeClr val="tx1"/>
                </a:solidFill>
              </a:rPr>
              <a:t>, 2015. Lecture notes and more as part of "Hamburg Open Online University (HOOU)". Webpage: http://HOOU.ProfScholz.de</a:t>
            </a:r>
          </a:p>
          <a:p>
            <a:pPr algn="just"/>
            <a:endParaRPr lang="en-US" sz="1000" b="1" noProof="1" smtClean="0">
              <a:solidFill>
                <a:schemeClr val="tx1"/>
              </a:solidFill>
              <a:latin typeface="Arial" pitchFamily="34" charset="0"/>
              <a:cs typeface="Arial" pitchFamily="34" charset="0"/>
            </a:endParaRPr>
          </a:p>
          <a:p>
            <a:pPr algn="just"/>
            <a:endParaRPr lang="en-US" sz="1000" b="1" noProof="1" smtClean="0">
              <a:solidFill>
                <a:schemeClr val="tx1"/>
              </a:solidFill>
            </a:endParaRPr>
          </a:p>
          <a:p>
            <a:pPr algn="just"/>
            <a:r>
              <a:rPr lang="en-US" sz="1000" b="1" noProof="1" smtClean="0">
                <a:solidFill>
                  <a:schemeClr val="tx1"/>
                </a:solidFill>
                <a:latin typeface="Arial" pitchFamily="34" charset="0"/>
                <a:cs typeface="Arial" pitchFamily="34" charset="0"/>
              </a:rPr>
              <a:t>DOC</a:t>
            </a:r>
          </a:p>
          <a:p>
            <a:pPr algn="just"/>
            <a:endParaRPr lang="en-US" sz="1000" noProof="1" smtClean="0">
              <a:solidFill>
                <a:schemeClr val="tx1"/>
              </a:solidFill>
              <a:latin typeface="Arial" pitchFamily="34" charset="0"/>
              <a:cs typeface="Arial" pitchFamily="34" charset="0"/>
            </a:endParaRPr>
          </a:p>
          <a:p>
            <a:pPr algn="just"/>
            <a:r>
              <a:rPr lang="en-US" sz="1000" noProof="1" smtClean="0">
                <a:solidFill>
                  <a:schemeClr val="tx1"/>
                </a:solidFill>
                <a:latin typeface="Arial" pitchFamily="34" charset="0"/>
                <a:cs typeface="Arial" pitchFamily="34" charset="0"/>
              </a:rPr>
              <a:t>SCHOLZ, Dieter, THORBECK, Jürgen, 2013. </a:t>
            </a:r>
            <a:r>
              <a:rPr lang="en-US" sz="1000" i="1" noProof="1" smtClean="0">
                <a:solidFill>
                  <a:schemeClr val="tx1"/>
                </a:solidFill>
                <a:latin typeface="Arial" pitchFamily="34" charset="0"/>
                <a:cs typeface="Arial" pitchFamily="34" charset="0"/>
              </a:rPr>
              <a:t>TU Berlin DOC Method</a:t>
            </a:r>
            <a:r>
              <a:rPr lang="en-US" sz="1000" noProof="1" smtClean="0">
                <a:solidFill>
                  <a:schemeClr val="tx1"/>
                </a:solidFill>
                <a:latin typeface="Arial" pitchFamily="34" charset="0"/>
                <a:cs typeface="Arial" pitchFamily="34" charset="0"/>
              </a:rPr>
              <a:t>. 3rd SCAD - Symposium on Collaboration in Aircraft Design, (Linköping University, 19.-20.09.2013). Hamburg: AERO, 2013. – Download: http://reports-at-aero.ProfScholz.de, </a:t>
            </a:r>
          </a:p>
          <a:p>
            <a:pPr algn="just"/>
            <a:r>
              <a:rPr lang="en-US" sz="1000" noProof="1" smtClean="0">
                <a:solidFill>
                  <a:schemeClr val="tx1"/>
                </a:solidFill>
                <a:latin typeface="Arial" pitchFamily="34" charset="0"/>
                <a:cs typeface="Arial" pitchFamily="34" charset="0"/>
              </a:rPr>
              <a:t>http://www.fzt.haw-hamburg.de/pers/Scholz/Aero/TU-Berlin_DOC-Method_with_remarks_13-09-19.pdf</a:t>
            </a:r>
          </a:p>
          <a:p>
            <a:pPr algn="just"/>
            <a:endParaRPr lang="en-US" sz="1000" b="1" noProof="1" smtClean="0">
              <a:solidFill>
                <a:schemeClr val="tx1"/>
              </a:solidFill>
            </a:endParaRPr>
          </a:p>
          <a:p>
            <a:pPr algn="just"/>
            <a:endParaRPr lang="en-US" sz="1000" b="1" noProof="1" smtClean="0">
              <a:solidFill>
                <a:schemeClr val="tx1"/>
              </a:solidFill>
              <a:latin typeface="Arial" pitchFamily="34" charset="0"/>
              <a:cs typeface="Arial" pitchFamily="34" charset="0"/>
            </a:endParaRPr>
          </a:p>
          <a:p>
            <a:pPr algn="just"/>
            <a:r>
              <a:rPr lang="en-US" sz="1000" b="1" noProof="1" smtClean="0">
                <a:solidFill>
                  <a:schemeClr val="tx1"/>
                </a:solidFill>
              </a:rPr>
              <a:t>Further References</a:t>
            </a:r>
            <a:endParaRPr lang="en-US" sz="1000" noProof="1" smtClean="0">
              <a:solidFill>
                <a:schemeClr val="tx1"/>
              </a:solidFill>
            </a:endParaRPr>
          </a:p>
          <a:p>
            <a:pPr algn="just"/>
            <a:endParaRPr lang="en-US" sz="1000" b="1" noProof="1" smtClean="0">
              <a:solidFill>
                <a:schemeClr val="tx1"/>
              </a:solidFill>
            </a:endParaRPr>
          </a:p>
          <a:p>
            <a:pPr algn="just"/>
            <a:r>
              <a:rPr lang="en-US" sz="1000" noProof="1" smtClean="0">
                <a:solidFill>
                  <a:schemeClr val="tx1"/>
                </a:solidFill>
              </a:rPr>
              <a:t>CALDWELL, Niall, 2018. Digital Displacement: Hydraulic Power for the Digital Age. In: UKIP Media &amp; Events: </a:t>
            </a:r>
            <a:r>
              <a:rPr lang="en-US" sz="1000" i="1" noProof="1" smtClean="0">
                <a:solidFill>
                  <a:schemeClr val="tx1"/>
                </a:solidFill>
              </a:rPr>
              <a:t>Conference Proceedings : Electric &amp; Hybrid Aerospace Symposium 2018 </a:t>
            </a:r>
            <a:r>
              <a:rPr lang="en-US" sz="1000" noProof="1" smtClean="0">
                <a:solidFill>
                  <a:schemeClr val="tx1"/>
                </a:solidFill>
              </a:rPr>
              <a:t>(Cologne, 08.-09. November 2018)</a:t>
            </a:r>
          </a:p>
          <a:p>
            <a:pPr algn="just"/>
            <a:endParaRPr lang="en-US" sz="1000" noProof="1" smtClean="0">
              <a:solidFill>
                <a:schemeClr val="tx1"/>
              </a:solidFill>
            </a:endParaRPr>
          </a:p>
          <a:p>
            <a:pPr algn="just"/>
            <a:r>
              <a:rPr lang="en-US" sz="1000" noProof="1" smtClean="0">
                <a:solidFill>
                  <a:schemeClr val="tx1"/>
                </a:solidFill>
              </a:rPr>
              <a:t>CANNON, Frank, 2016. Aircraft Cabin Air Contamination and Aerotoxic Syndrome – A Review of the Evidence. In: Collegium Basilea: </a:t>
            </a:r>
            <a:r>
              <a:rPr lang="en-US" sz="1000" i="1" noProof="1" smtClean="0">
                <a:solidFill>
                  <a:schemeClr val="tx1"/>
                </a:solidFill>
              </a:rPr>
              <a:t>Nanotechnology Perceptions</a:t>
            </a:r>
            <a:r>
              <a:rPr lang="en-US" sz="1000" noProof="1" smtClean="0">
                <a:solidFill>
                  <a:schemeClr val="tx1"/>
                </a:solidFill>
              </a:rPr>
              <a:t>, Vol. 12 (2016), pp. 73-99. Available from: https://doi.org/10.4024/N08CA16A.ntp.12.02. Download: URL: http://skybrary.aero/bookshelf/books/3594.pdf</a:t>
            </a:r>
          </a:p>
          <a:p>
            <a:pPr algn="just"/>
            <a:endParaRPr lang="en-US" sz="1000" noProof="1" smtClean="0">
              <a:solidFill>
                <a:schemeClr val="tx1"/>
              </a:solidFill>
            </a:endParaRPr>
          </a:p>
          <a:p>
            <a:pPr algn="just"/>
            <a:r>
              <a:rPr lang="en-US" sz="1000" noProof="1" smtClean="0">
                <a:solidFill>
                  <a:schemeClr val="tx1"/>
                </a:solidFill>
              </a:rPr>
              <a:t>SUN, X., ZHANG, Y., WANDELT, S., 2017. Air Transport versus High-Speed Rail – An Overview and Research Agenda. In: </a:t>
            </a:r>
            <a:r>
              <a:rPr lang="en-US" sz="1000" i="1" noProof="1" smtClean="0">
                <a:solidFill>
                  <a:schemeClr val="tx1"/>
                </a:solidFill>
              </a:rPr>
              <a:t>Journal of Advanced Transportation</a:t>
            </a:r>
            <a:r>
              <a:rPr lang="en-US" sz="1000" noProof="1" smtClean="0">
                <a:solidFill>
                  <a:schemeClr val="tx1"/>
                </a:solidFill>
              </a:rPr>
              <a:t>, Vol. 2017, Article ID 8426926. Available form: https://doi.org/10.1155/2017/8426926</a:t>
            </a:r>
          </a:p>
          <a:p>
            <a:pPr algn="just"/>
            <a:endParaRPr lang="en-US" sz="1000" b="1" noProof="1" smtClean="0">
              <a:solidFill>
                <a:schemeClr val="tx1"/>
              </a:solidFill>
            </a:endParaRPr>
          </a:p>
          <a:p>
            <a:pPr algn="just"/>
            <a:endParaRPr lang="en-US" sz="1000" b="1" noProof="1" smtClean="0">
              <a:solidFill>
                <a:schemeClr val="tx1"/>
              </a:solidFill>
            </a:endParaRPr>
          </a:p>
          <a:p>
            <a:pPr algn="just"/>
            <a:endParaRPr lang="en-US" sz="1000" b="1" noProof="1" smtClean="0">
              <a:solidFill>
                <a:schemeClr val="tx1"/>
              </a:solidFill>
            </a:endParaRPr>
          </a:p>
          <a:p>
            <a:pPr algn="just"/>
            <a:endParaRPr lang="en-US" sz="1000" b="1" noProof="1" smtClean="0">
              <a:solidFill>
                <a:schemeClr val="tx1"/>
              </a:solidFill>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en-US" sz="2000" b="1" kern="0" dirty="0" smtClean="0">
                <a:solidFill>
                  <a:srgbClr val="FF0000"/>
                </a:solidFill>
                <a:latin typeface="Arial" pitchFamily="34" charset="0"/>
                <a:ea typeface="+mj-ea"/>
                <a:cs typeface="Arial" pitchFamily="34" charset="0"/>
              </a:rPr>
              <a:t>The Problems with Zero Emission Measures </a:t>
            </a:r>
            <a:endParaRPr lang="de-DE" sz="2000" b="1" kern="0" dirty="0">
              <a:solidFill>
                <a:srgbClr val="FF0000"/>
              </a:solidFill>
              <a:latin typeface="Arial" pitchFamily="34" charset="0"/>
              <a:ea typeface="+mj-ea"/>
              <a:cs typeface="Arial" pitchFamily="34" charset="0"/>
            </a:endParaRPr>
          </a:p>
        </p:txBody>
      </p:sp>
      <p:sp>
        <p:nvSpPr>
          <p:cNvPr id="9" name="Textfeld 8"/>
          <p:cNvSpPr txBox="1"/>
          <p:nvPr/>
        </p:nvSpPr>
        <p:spPr>
          <a:xfrm>
            <a:off x="504824" y="1771650"/>
            <a:ext cx="8429626" cy="4524315"/>
          </a:xfrm>
          <a:prstGeom prst="rect">
            <a:avLst/>
          </a:prstGeom>
          <a:noFill/>
        </p:spPr>
        <p:txBody>
          <a:bodyPr wrap="square" rtlCol="0">
            <a:spAutoFit/>
          </a:bodyPr>
          <a:lstStyle/>
          <a:p>
            <a:pPr marL="1257300" indent="-1257300" algn="just">
              <a:lnSpc>
                <a:spcPct val="120000"/>
              </a:lnSpc>
              <a:spcAft>
                <a:spcPts val="0"/>
              </a:spcAft>
            </a:pPr>
            <a:r>
              <a:rPr lang="en-US" sz="1600" dirty="0" smtClean="0">
                <a:solidFill>
                  <a:srgbClr val="0000FF"/>
                </a:solidFill>
                <a:latin typeface="Arial" pitchFamily="34" charset="0"/>
                <a:ea typeface="Calibri"/>
                <a:cs typeface="Arial" pitchFamily="34" charset="0"/>
              </a:rPr>
              <a:t>Efficiency</a:t>
            </a:r>
            <a:r>
              <a:rPr lang="en-US" sz="1600" dirty="0" smtClean="0">
                <a:solidFill>
                  <a:srgbClr val="000000"/>
                </a:solidFill>
                <a:latin typeface="Arial" pitchFamily="34" charset="0"/>
                <a:ea typeface="Calibri"/>
                <a:cs typeface="Arial" pitchFamily="34" charset="0"/>
              </a:rPr>
              <a:t>:	</a:t>
            </a:r>
            <a:r>
              <a:rPr lang="en-US" sz="1600" b="1" dirty="0" smtClean="0">
                <a:solidFill>
                  <a:srgbClr val="000000"/>
                </a:solidFill>
                <a:latin typeface="Arial" pitchFamily="34" charset="0"/>
                <a:ea typeface="Calibri"/>
                <a:cs typeface="Arial" pitchFamily="34" charset="0"/>
              </a:rPr>
              <a:t>Mathematical fact</a:t>
            </a:r>
            <a:r>
              <a:rPr lang="en-US" sz="1600" dirty="0" smtClean="0">
                <a:solidFill>
                  <a:srgbClr val="000000"/>
                </a:solidFill>
                <a:latin typeface="Arial" pitchFamily="34" charset="0"/>
                <a:ea typeface="Calibri"/>
                <a:cs typeface="Arial" pitchFamily="34" charset="0"/>
              </a:rPr>
              <a:t>: </a:t>
            </a:r>
            <a:r>
              <a:rPr lang="en-US" sz="1600" dirty="0" smtClean="0">
                <a:solidFill>
                  <a:srgbClr val="FF0000"/>
                </a:solidFill>
                <a:latin typeface="Arial" pitchFamily="34" charset="0"/>
                <a:ea typeface="Calibri"/>
                <a:cs typeface="Arial" pitchFamily="34" charset="0"/>
              </a:rPr>
              <a:t>Adding measures with improved efficiency </a:t>
            </a:r>
            <a:r>
              <a:rPr lang="en-US" sz="1600" dirty="0" smtClean="0">
                <a:solidFill>
                  <a:srgbClr val="000000"/>
                </a:solidFill>
                <a:latin typeface="Arial" pitchFamily="34" charset="0"/>
                <a:ea typeface="Calibri"/>
                <a:cs typeface="Arial" pitchFamily="34" charset="0"/>
              </a:rPr>
              <a:t>on top of each other </a:t>
            </a:r>
            <a:r>
              <a:rPr lang="en-US" sz="1600" dirty="0" smtClean="0">
                <a:solidFill>
                  <a:srgbClr val="FF0000"/>
                </a:solidFill>
                <a:latin typeface="Arial" pitchFamily="34" charset="0"/>
                <a:ea typeface="Calibri"/>
                <a:cs typeface="Arial" pitchFamily="34" charset="0"/>
              </a:rPr>
              <a:t>does not lead to zero emissions</a:t>
            </a:r>
            <a:r>
              <a:rPr lang="en-US" sz="1600" dirty="0" smtClean="0">
                <a:solidFill>
                  <a:srgbClr val="000000"/>
                </a:solidFill>
                <a:latin typeface="Arial" pitchFamily="34" charset="0"/>
                <a:ea typeface="Calibri"/>
                <a:cs typeface="Arial" pitchFamily="34" charset="0"/>
              </a:rPr>
              <a:t>. Example: If you take an aircraft that burns only 50% of the fuel on a magic ATM system that reduces the distance by 50% you do not get zero emission, but 25% emission of the reference.</a:t>
            </a:r>
          </a:p>
          <a:p>
            <a:pPr marL="1257300" indent="-1257300" algn="just">
              <a:lnSpc>
                <a:spcPct val="120000"/>
              </a:lnSpc>
              <a:spcAft>
                <a:spcPts val="0"/>
              </a:spcAft>
            </a:pPr>
            <a:r>
              <a:rPr lang="en-US" sz="1600" dirty="0" smtClean="0">
                <a:solidFill>
                  <a:srgbClr val="000000"/>
                </a:solidFill>
                <a:latin typeface="Arial" pitchFamily="34" charset="0"/>
                <a:ea typeface="Calibri"/>
                <a:cs typeface="Arial" pitchFamily="34" charset="0"/>
              </a:rPr>
              <a:t>	</a:t>
            </a:r>
            <a:r>
              <a:rPr lang="en-US" sz="1600" b="1" dirty="0" smtClean="0">
                <a:solidFill>
                  <a:srgbClr val="000000"/>
                </a:solidFill>
                <a:latin typeface="Arial" pitchFamily="34" charset="0"/>
                <a:ea typeface="Calibri"/>
                <a:cs typeface="Arial" pitchFamily="34" charset="0"/>
              </a:rPr>
              <a:t>Experience</a:t>
            </a:r>
            <a:r>
              <a:rPr lang="en-US" sz="1600" dirty="0" smtClean="0">
                <a:solidFill>
                  <a:srgbClr val="000000"/>
                </a:solidFill>
                <a:latin typeface="Arial" pitchFamily="34" charset="0"/>
                <a:ea typeface="Calibri"/>
                <a:cs typeface="Arial" pitchFamily="34" charset="0"/>
              </a:rPr>
              <a:t>: The </a:t>
            </a:r>
            <a:r>
              <a:rPr lang="en-US" sz="1600" dirty="0" smtClean="0">
                <a:solidFill>
                  <a:srgbClr val="FF0000"/>
                </a:solidFill>
                <a:latin typeface="Arial" pitchFamily="34" charset="0"/>
                <a:ea typeface="Calibri"/>
                <a:cs typeface="Arial" pitchFamily="34" charset="0"/>
              </a:rPr>
              <a:t>rebound effect</a:t>
            </a:r>
            <a:r>
              <a:rPr lang="en-US" sz="1600" dirty="0" smtClean="0">
                <a:solidFill>
                  <a:srgbClr val="000000"/>
                </a:solidFill>
                <a:latin typeface="Arial" pitchFamily="34" charset="0"/>
                <a:ea typeface="Calibri"/>
                <a:cs typeface="Arial" pitchFamily="34" charset="0"/>
              </a:rPr>
              <a:t> teaches us that in the long run increased efficiency leads to a lower price, which leads to more demand, which leads to more emissions.</a:t>
            </a:r>
          </a:p>
          <a:p>
            <a:pPr marL="1257300" indent="-1257300" algn="just">
              <a:lnSpc>
                <a:spcPct val="120000"/>
              </a:lnSpc>
              <a:spcAft>
                <a:spcPts val="0"/>
              </a:spcAft>
            </a:pPr>
            <a:r>
              <a:rPr lang="en-US" sz="1600" dirty="0" smtClean="0">
                <a:solidFill>
                  <a:srgbClr val="0000FF"/>
                </a:solidFill>
                <a:latin typeface="Arial" pitchFamily="34" charset="0"/>
                <a:ea typeface="Calibri"/>
                <a:cs typeface="Arial" pitchFamily="34" charset="0"/>
              </a:rPr>
              <a:t>Fuels</a:t>
            </a:r>
            <a:r>
              <a:rPr lang="en-US" sz="1600" dirty="0" smtClean="0">
                <a:solidFill>
                  <a:srgbClr val="000000"/>
                </a:solidFill>
                <a:latin typeface="Arial" pitchFamily="34" charset="0"/>
                <a:ea typeface="Calibri"/>
                <a:cs typeface="Arial" pitchFamily="34" charset="0"/>
              </a:rPr>
              <a:t>:	It is not so easy. </a:t>
            </a:r>
            <a:r>
              <a:rPr lang="en-US" sz="1600" dirty="0" smtClean="0">
                <a:solidFill>
                  <a:srgbClr val="FF0000"/>
                </a:solidFill>
                <a:latin typeface="Arial" pitchFamily="34" charset="0"/>
                <a:ea typeface="Calibri"/>
                <a:cs typeface="Arial" pitchFamily="34" charset="0"/>
              </a:rPr>
              <a:t>Electricity does not just come from the socket</a:t>
            </a:r>
            <a:r>
              <a:rPr lang="en-US" sz="1600" dirty="0" smtClean="0">
                <a:solidFill>
                  <a:srgbClr val="000000"/>
                </a:solidFill>
                <a:latin typeface="Arial" pitchFamily="34" charset="0"/>
                <a:ea typeface="Calibri"/>
                <a:cs typeface="Arial" pitchFamily="34" charset="0"/>
              </a:rPr>
              <a:t>. The energy production needs to be considered with a </a:t>
            </a:r>
            <a:r>
              <a:rPr lang="en-US" sz="1600" dirty="0" smtClean="0">
                <a:solidFill>
                  <a:srgbClr val="00B050"/>
                </a:solidFill>
                <a:latin typeface="Arial" pitchFamily="34" charset="0"/>
                <a:ea typeface="Calibri"/>
                <a:cs typeface="Arial" pitchFamily="34" charset="0"/>
              </a:rPr>
              <a:t>Life Cycle Analyses (LCA)</a:t>
            </a:r>
            <a:r>
              <a:rPr lang="en-US" sz="1600" dirty="0" smtClean="0">
                <a:solidFill>
                  <a:srgbClr val="000000"/>
                </a:solidFill>
                <a:latin typeface="Arial" pitchFamily="34" charset="0"/>
                <a:ea typeface="Calibri"/>
                <a:cs typeface="Arial" pitchFamily="34" charset="0"/>
              </a:rPr>
              <a:t>. </a:t>
            </a:r>
            <a:r>
              <a:rPr lang="en-US" sz="1600" dirty="0" smtClean="0">
                <a:solidFill>
                  <a:srgbClr val="FF0000"/>
                </a:solidFill>
                <a:latin typeface="Arial" pitchFamily="34" charset="0"/>
                <a:ea typeface="Calibri"/>
                <a:cs typeface="Arial" pitchFamily="34" charset="0"/>
              </a:rPr>
              <a:t>Hydrogen combustion </a:t>
            </a:r>
            <a:r>
              <a:rPr lang="en-US" sz="1600" dirty="0" smtClean="0">
                <a:solidFill>
                  <a:srgbClr val="000000"/>
                </a:solidFill>
                <a:latin typeface="Arial" pitchFamily="34" charset="0"/>
                <a:ea typeface="Calibri"/>
                <a:cs typeface="Arial" pitchFamily="34" charset="0"/>
              </a:rPr>
              <a:t>does not produce CO2, but has non-CO2 effects. </a:t>
            </a:r>
            <a:r>
              <a:rPr lang="en-US" sz="1600" i="1" dirty="0" smtClean="0">
                <a:solidFill>
                  <a:srgbClr val="000000"/>
                </a:solidFill>
                <a:latin typeface="Arial" pitchFamily="34" charset="0"/>
                <a:ea typeface="Calibri"/>
                <a:cs typeface="Arial" pitchFamily="34" charset="0"/>
              </a:rPr>
              <a:t>Details later</a:t>
            </a:r>
            <a:r>
              <a:rPr lang="en-US" sz="1600" dirty="0" smtClean="0">
                <a:solidFill>
                  <a:srgbClr val="000000"/>
                </a:solidFill>
                <a:latin typeface="Arial" pitchFamily="34" charset="0"/>
                <a:ea typeface="Calibri"/>
                <a:cs typeface="Arial" pitchFamily="34" charset="0"/>
              </a:rPr>
              <a:t>.</a:t>
            </a:r>
          </a:p>
          <a:p>
            <a:pPr marL="1257300" indent="-1257300" algn="just">
              <a:lnSpc>
                <a:spcPct val="120000"/>
              </a:lnSpc>
              <a:spcAft>
                <a:spcPts val="0"/>
              </a:spcAft>
            </a:pPr>
            <a:r>
              <a:rPr lang="en-US" sz="1600" dirty="0" smtClean="0">
                <a:solidFill>
                  <a:srgbClr val="0000FF"/>
                </a:solidFill>
                <a:latin typeface="Arial" pitchFamily="34" charset="0"/>
                <a:ea typeface="Calibri"/>
                <a:cs typeface="Arial" pitchFamily="34" charset="0"/>
              </a:rPr>
              <a:t>CO2 Cycle</a:t>
            </a:r>
            <a:r>
              <a:rPr lang="en-US" sz="1600" dirty="0" smtClean="0">
                <a:solidFill>
                  <a:srgbClr val="000000"/>
                </a:solidFill>
                <a:latin typeface="Arial" pitchFamily="34" charset="0"/>
                <a:ea typeface="Calibri"/>
                <a:cs typeface="Arial" pitchFamily="34" charset="0"/>
              </a:rPr>
              <a:t>:	A </a:t>
            </a:r>
            <a:r>
              <a:rPr lang="en-US" sz="1600" dirty="0" err="1" smtClean="0">
                <a:solidFill>
                  <a:srgbClr val="0000FF"/>
                </a:solidFill>
                <a:latin typeface="Arial" pitchFamily="34" charset="0"/>
                <a:ea typeface="Calibri"/>
                <a:cs typeface="Arial" pitchFamily="34" charset="0"/>
              </a:rPr>
              <a:t>biofuel</a:t>
            </a:r>
            <a:r>
              <a:rPr lang="en-US" sz="1600" dirty="0" smtClean="0">
                <a:solidFill>
                  <a:srgbClr val="0000FF"/>
                </a:solidFill>
                <a:latin typeface="Arial" pitchFamily="34" charset="0"/>
                <a:ea typeface="Calibri"/>
                <a:cs typeface="Arial" pitchFamily="34" charset="0"/>
              </a:rPr>
              <a:t> carbon cycle </a:t>
            </a:r>
            <a:r>
              <a:rPr lang="en-US" sz="1600" dirty="0" smtClean="0">
                <a:solidFill>
                  <a:srgbClr val="000000"/>
                </a:solidFill>
                <a:latin typeface="Arial" pitchFamily="34" charset="0"/>
                <a:ea typeface="Calibri"/>
                <a:cs typeface="Arial" pitchFamily="34" charset="0"/>
              </a:rPr>
              <a:t>is not 100% efficient. It </a:t>
            </a:r>
            <a:r>
              <a:rPr lang="en-US" sz="1600" dirty="0" smtClean="0">
                <a:solidFill>
                  <a:srgbClr val="0000FF"/>
                </a:solidFill>
                <a:latin typeface="Arial" pitchFamily="34" charset="0"/>
                <a:ea typeface="Calibri"/>
                <a:cs typeface="Arial" pitchFamily="34" charset="0"/>
              </a:rPr>
              <a:t>reduces CO2 by about 50%</a:t>
            </a:r>
            <a:r>
              <a:rPr lang="en-US" sz="1600" dirty="0" smtClean="0">
                <a:solidFill>
                  <a:srgbClr val="000000"/>
                </a:solidFill>
                <a:latin typeface="Arial" pitchFamily="34" charset="0"/>
                <a:ea typeface="Calibri"/>
                <a:cs typeface="Arial" pitchFamily="34" charset="0"/>
              </a:rPr>
              <a:t>.</a:t>
            </a:r>
          </a:p>
          <a:p>
            <a:pPr marL="1257300" indent="-1257300" algn="just">
              <a:lnSpc>
                <a:spcPct val="120000"/>
              </a:lnSpc>
              <a:spcAft>
                <a:spcPts val="0"/>
              </a:spcAft>
            </a:pPr>
            <a:r>
              <a:rPr lang="en-US" sz="1600" dirty="0" smtClean="0">
                <a:solidFill>
                  <a:srgbClr val="0000FF"/>
                </a:solidFill>
                <a:latin typeface="Arial" pitchFamily="34" charset="0"/>
                <a:ea typeface="Calibri"/>
                <a:cs typeface="Arial" pitchFamily="34" charset="0"/>
              </a:rPr>
              <a:t>Compensate</a:t>
            </a:r>
            <a:r>
              <a:rPr lang="en-US" sz="1600" dirty="0" smtClean="0">
                <a:solidFill>
                  <a:srgbClr val="000000"/>
                </a:solidFill>
                <a:latin typeface="Arial" pitchFamily="34" charset="0"/>
                <a:ea typeface="Calibri"/>
                <a:cs typeface="Arial" pitchFamily="34" charset="0"/>
              </a:rPr>
              <a:t>:	</a:t>
            </a:r>
            <a:r>
              <a:rPr lang="en-US" sz="1600" dirty="0" smtClean="0">
                <a:solidFill>
                  <a:srgbClr val="FF0000"/>
                </a:solidFill>
                <a:latin typeface="Arial" pitchFamily="34" charset="0"/>
                <a:ea typeface="Calibri"/>
                <a:cs typeface="Arial" pitchFamily="34" charset="0"/>
              </a:rPr>
              <a:t>Compensating</a:t>
            </a:r>
            <a:r>
              <a:rPr lang="en-US" sz="1600" dirty="0" smtClean="0">
                <a:solidFill>
                  <a:srgbClr val="000000"/>
                </a:solidFill>
                <a:latin typeface="Arial" pitchFamily="34" charset="0"/>
                <a:ea typeface="Calibri"/>
                <a:cs typeface="Arial" pitchFamily="34" charset="0"/>
              </a:rPr>
              <a:t> emissions </a:t>
            </a:r>
            <a:r>
              <a:rPr lang="en-US" sz="1600" dirty="0" smtClean="0">
                <a:solidFill>
                  <a:srgbClr val="FF0000"/>
                </a:solidFill>
                <a:latin typeface="Arial" pitchFamily="34" charset="0"/>
                <a:ea typeface="Calibri"/>
                <a:cs typeface="Arial" pitchFamily="34" charset="0"/>
              </a:rPr>
              <a:t>may not be sustainable</a:t>
            </a:r>
            <a:r>
              <a:rPr lang="en-US" sz="1600" dirty="0" smtClean="0">
                <a:solidFill>
                  <a:srgbClr val="000000"/>
                </a:solidFill>
                <a:latin typeface="Arial" pitchFamily="34" charset="0"/>
                <a:ea typeface="Calibri"/>
                <a:cs typeface="Arial" pitchFamily="34" charset="0"/>
              </a:rPr>
              <a:t>. A new forest that is cut after 30 years is not a long term carbon sink. Compensation comes with </a:t>
            </a:r>
            <a:r>
              <a:rPr lang="en-US" sz="1600" dirty="0" smtClean="0">
                <a:solidFill>
                  <a:srgbClr val="FF0000"/>
                </a:solidFill>
                <a:latin typeface="Arial" pitchFamily="34" charset="0"/>
                <a:ea typeface="Calibri"/>
                <a:cs typeface="Arial" pitchFamily="34" charset="0"/>
              </a:rPr>
              <a:t>philosophical questions</a:t>
            </a:r>
            <a:r>
              <a:rPr lang="en-US" sz="1600" dirty="0" smtClean="0">
                <a:solidFill>
                  <a:srgbClr val="000000"/>
                </a:solidFill>
                <a:latin typeface="Arial" pitchFamily="34" charset="0"/>
                <a:ea typeface="Calibri"/>
                <a:cs typeface="Arial" pitchFamily="34" charset="0"/>
              </a:rPr>
              <a:t>. No one likes to pay for compensation.</a:t>
            </a: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rPr>
              <a:t>Introduction</a:t>
            </a: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lnDef>
    <a:txDef>
      <a:spPr bwMode="auto">
        <a:noFill/>
        <a:ln w="9525">
          <a:noFill/>
          <a:round/>
          <a:headEnd/>
          <a:tailEnd/>
        </a:ln>
      </a:spPr>
      <a:bodyPr vert="horz" wrap="square" lIns="91440" tIns="45720" rIns="91440" bIns="45720" numCol="1" anchor="ctr"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sz="2000" b="1" i="0" u="none" strike="noStrike" kern="0" cap="none" spc="0" normalizeH="0" baseline="0" noProof="0" dirty="0" smtClean="0">
            <a:ln>
              <a:noFill/>
            </a:ln>
            <a:solidFill>
              <a:srgbClr val="000000"/>
            </a:solidFill>
            <a:effectLst/>
            <a:uLnTx/>
            <a:uFillTx/>
            <a:latin typeface="+mj-lt"/>
            <a:ea typeface="+mj-ea"/>
            <a:cs typeface="+mj-cs"/>
          </a:defRPr>
        </a:defPPr>
      </a:lstStyle>
    </a:tx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HAW Frutiger Next Regular" pitchFamily="2"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7661</Words>
  <Application>Microsoft Office PowerPoint</Application>
  <PresentationFormat>Bildschirmpräsentation (4:3)</PresentationFormat>
  <Paragraphs>789</Paragraphs>
  <Slides>89</Slides>
  <Notes>9</Notes>
  <HiddenSlides>0</HiddenSlides>
  <MMClips>0</MMClips>
  <ScaleCrop>false</ScaleCrop>
  <HeadingPairs>
    <vt:vector size="8" baseType="variant">
      <vt:variant>
        <vt:lpstr>Verwendete Schriftarten</vt:lpstr>
      </vt:variant>
      <vt:variant>
        <vt:i4>9</vt:i4>
      </vt:variant>
      <vt:variant>
        <vt:lpstr>Design</vt:lpstr>
      </vt:variant>
      <vt:variant>
        <vt:i4>3</vt:i4>
      </vt:variant>
      <vt:variant>
        <vt:lpstr>Eingebettete OLE-Server</vt:lpstr>
      </vt:variant>
      <vt:variant>
        <vt:i4>2</vt:i4>
      </vt:variant>
      <vt:variant>
        <vt:lpstr>Folientitel</vt:lpstr>
      </vt:variant>
      <vt:variant>
        <vt:i4>89</vt:i4>
      </vt:variant>
    </vt:vector>
  </HeadingPairs>
  <TitlesOfParts>
    <vt:vector size="103" baseType="lpstr">
      <vt:lpstr>Arial</vt:lpstr>
      <vt:lpstr>Calibri</vt:lpstr>
      <vt:lpstr>Cambria Math</vt:lpstr>
      <vt:lpstr>Courier New</vt:lpstr>
      <vt:lpstr>HAW Frutiger Next Regular</vt:lpstr>
      <vt:lpstr>Lucida Sans Unicode</vt:lpstr>
      <vt:lpstr>Symbol</vt:lpstr>
      <vt:lpstr>Times New Roman</vt:lpstr>
      <vt:lpstr>Wingdings</vt:lpstr>
      <vt:lpstr>Standarddesign</vt:lpstr>
      <vt:lpstr>2_Standarddesign</vt:lpstr>
      <vt:lpstr>1_Standarddesign</vt:lpstr>
      <vt:lpstr>Equation</vt:lpstr>
      <vt:lpstr>Document</vt:lpstr>
      <vt:lpstr>Passenger Aircraft Design towards Lower Emissions with SAF, LH2, and Batteries (Pros &amp; Cons) </vt:lpstr>
      <vt:lpstr>Contents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Example: Freighter for Medium Range with Hydrogen (LH2): ATR 72 Project "Green Freighter"</vt:lpstr>
      <vt:lpstr>Example: Freighter for Medium Range with Hydrogen (LH2): ATR 72</vt:lpstr>
      <vt:lpstr>Example: Passenger Airplane for Medium Range  with Hydrogen (LH2) Project "Green Freighter"</vt:lpstr>
      <vt:lpstr>PowerPoint-Präsentation</vt:lpstr>
      <vt:lpstr>Example: Freighter for Long Range  with Hydrogen (LH2) Project "Green Freighter"</vt:lpstr>
      <vt:lpstr>PowerPoint-Präsentation</vt:lpstr>
      <vt:lpstr>PowerPoint-Präsentation</vt:lpstr>
      <vt:lpstr>PowerPoint-Präsentation</vt:lpstr>
      <vt:lpstr>Equivalent CO2</vt:lpstr>
      <vt:lpstr>Emissions, Change in Atmosphere, Climate Forcing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Airbus: "Zero-Emission" Hybrid – Hydrogen Passenger Aircraft</vt:lpstr>
      <vt:lpstr>How Many Passengers Go into this Airplane (Intended for 200 Pax)?</vt:lpstr>
      <vt:lpstr>PowerPoint-Präsentation</vt:lpstr>
      <vt:lpstr>PowerPoint-Präsentation</vt:lpstr>
      <vt:lpstr>PowerPoint-Präsentation</vt:lpstr>
      <vt:lpstr>PowerPoint-Präsentation</vt:lpstr>
      <vt:lpstr>PowerPoint-Präsentation</vt:lpstr>
      <vt:lpstr>EU-Study, May 2020</vt:lpstr>
      <vt:lpstr>Refueling One A350 Once per Day: 52 of the Larges Wind Power Plants (4.6 MW each) Are Needed!</vt:lpstr>
      <vt:lpstr>EU-Study, May 2020:  Aviation's Energy Demand – Too Much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Largest Reduction of Emissions in Aviation History from the Corona–Pandemic</vt:lpstr>
      <vt:lpstr>Saving the World Starts in Our Mind: Video "The Bill"</vt:lpstr>
      <vt:lpstr>PowerPoint-Präsentation</vt:lpstr>
      <vt:lpstr>PowerPoint-Präsentation</vt:lpstr>
      <vt:lpstr>Contact</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Grüner Fachworkshop zum Thema Luftverkehr</dc:title>
  <dc:creator>Dieter SCHOLZ</dc:creator>
  <cp:lastModifiedBy>admin</cp:lastModifiedBy>
  <cp:revision>961</cp:revision>
  <cp:lastPrinted>1601-01-01T00:00:00Z</cp:lastPrinted>
  <dcterms:created xsi:type="dcterms:W3CDTF">2009-10-23T14:53:16Z</dcterms:created>
  <dcterms:modified xsi:type="dcterms:W3CDTF">2022-01-26T01:15:34Z</dcterms:modified>
</cp:coreProperties>
</file>