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84"/>
  </p:notesMasterIdLst>
  <p:handoutMasterIdLst>
    <p:handoutMasterId r:id="rId85"/>
  </p:handoutMasterIdLst>
  <p:sldIdLst>
    <p:sldId id="267" r:id="rId2"/>
    <p:sldId id="484" r:id="rId3"/>
    <p:sldId id="291" r:id="rId4"/>
    <p:sldId id="371" r:id="rId5"/>
    <p:sldId id="465" r:id="rId6"/>
    <p:sldId id="466" r:id="rId7"/>
    <p:sldId id="348" r:id="rId8"/>
    <p:sldId id="412" r:id="rId9"/>
    <p:sldId id="361" r:id="rId10"/>
    <p:sldId id="358" r:id="rId11"/>
    <p:sldId id="377" r:id="rId12"/>
    <p:sldId id="433" r:id="rId13"/>
    <p:sldId id="445" r:id="rId14"/>
    <p:sldId id="446" r:id="rId15"/>
    <p:sldId id="447" r:id="rId16"/>
    <p:sldId id="448" r:id="rId17"/>
    <p:sldId id="449" r:id="rId18"/>
    <p:sldId id="450" r:id="rId19"/>
    <p:sldId id="380" r:id="rId20"/>
    <p:sldId id="451" r:id="rId21"/>
    <p:sldId id="452" r:id="rId22"/>
    <p:sldId id="453" r:id="rId23"/>
    <p:sldId id="392" r:id="rId24"/>
    <p:sldId id="389" r:id="rId25"/>
    <p:sldId id="396" r:id="rId26"/>
    <p:sldId id="393" r:id="rId27"/>
    <p:sldId id="394" r:id="rId28"/>
    <p:sldId id="454" r:id="rId29"/>
    <p:sldId id="426" r:id="rId30"/>
    <p:sldId id="388" r:id="rId31"/>
    <p:sldId id="456" r:id="rId32"/>
    <p:sldId id="455" r:id="rId33"/>
    <p:sldId id="403" r:id="rId34"/>
    <p:sldId id="457" r:id="rId35"/>
    <p:sldId id="402" r:id="rId36"/>
    <p:sldId id="459" r:id="rId37"/>
    <p:sldId id="458" r:id="rId38"/>
    <p:sldId id="401" r:id="rId39"/>
    <p:sldId id="487" r:id="rId40"/>
    <p:sldId id="460" r:id="rId41"/>
    <p:sldId id="404" r:id="rId42"/>
    <p:sldId id="489" r:id="rId43"/>
    <p:sldId id="490" r:id="rId44"/>
    <p:sldId id="491" r:id="rId45"/>
    <p:sldId id="488" r:id="rId46"/>
    <p:sldId id="405" r:id="rId47"/>
    <p:sldId id="429" r:id="rId48"/>
    <p:sldId id="462" r:id="rId49"/>
    <p:sldId id="461" r:id="rId50"/>
    <p:sldId id="463" r:id="rId51"/>
    <p:sldId id="434" r:id="rId52"/>
    <p:sldId id="439" r:id="rId53"/>
    <p:sldId id="469" r:id="rId54"/>
    <p:sldId id="486" r:id="rId55"/>
    <p:sldId id="485" r:id="rId56"/>
    <p:sldId id="435" r:id="rId57"/>
    <p:sldId id="436" r:id="rId58"/>
    <p:sldId id="437" r:id="rId59"/>
    <p:sldId id="438" r:id="rId60"/>
    <p:sldId id="470" r:id="rId61"/>
    <p:sldId id="471" r:id="rId62"/>
    <p:sldId id="472" r:id="rId63"/>
    <p:sldId id="473" r:id="rId64"/>
    <p:sldId id="474" r:id="rId65"/>
    <p:sldId id="441" r:id="rId66"/>
    <p:sldId id="442" r:id="rId67"/>
    <p:sldId id="443" r:id="rId68"/>
    <p:sldId id="475" r:id="rId69"/>
    <p:sldId id="444" r:id="rId70"/>
    <p:sldId id="440" r:id="rId71"/>
    <p:sldId id="467" r:id="rId72"/>
    <p:sldId id="464" r:id="rId73"/>
    <p:sldId id="468" r:id="rId74"/>
    <p:sldId id="477" r:id="rId75"/>
    <p:sldId id="479" r:id="rId76"/>
    <p:sldId id="480" r:id="rId77"/>
    <p:sldId id="481" r:id="rId78"/>
    <p:sldId id="482" r:id="rId79"/>
    <p:sldId id="483" r:id="rId80"/>
    <p:sldId id="356" r:id="rId81"/>
    <p:sldId id="478" r:id="rId82"/>
    <p:sldId id="476" r:id="rId83"/>
  </p:sldIdLst>
  <p:sldSz cx="9144000" cy="6858000" type="screen4x3"/>
  <p:notesSz cx="6858000" cy="9144000"/>
  <p:defaultTextStyle>
    <a:defPPr>
      <a:defRPr lang="de-DE"/>
    </a:defPPr>
    <a:lvl1pPr algn="l" rtl="0" eaLnBrk="0" fontAlgn="base" hangingPunct="0">
      <a:spcBef>
        <a:spcPct val="0"/>
      </a:spcBef>
      <a:spcAft>
        <a:spcPct val="0"/>
      </a:spcAft>
      <a:defRPr sz="2400" kern="1200">
        <a:solidFill>
          <a:schemeClr val="tx1"/>
        </a:solidFill>
        <a:latin typeface="HAW Frutiger Next Regular" pitchFamily="2" charset="0"/>
        <a:ea typeface="+mn-ea"/>
        <a:cs typeface="+mn-cs"/>
      </a:defRPr>
    </a:lvl1pPr>
    <a:lvl2pPr marL="4572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2pPr>
    <a:lvl3pPr marL="9144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3pPr>
    <a:lvl4pPr marL="13716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4pPr>
    <a:lvl5pPr marL="18288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5pPr>
    <a:lvl6pPr marL="2286000" algn="l" defTabSz="914400" rtl="0" eaLnBrk="1" latinLnBrk="0" hangingPunct="1">
      <a:defRPr sz="2400" kern="1200">
        <a:solidFill>
          <a:schemeClr val="tx1"/>
        </a:solidFill>
        <a:latin typeface="HAW Frutiger Next Regular" pitchFamily="2" charset="0"/>
        <a:ea typeface="+mn-ea"/>
        <a:cs typeface="+mn-cs"/>
      </a:defRPr>
    </a:lvl6pPr>
    <a:lvl7pPr marL="2743200" algn="l" defTabSz="914400" rtl="0" eaLnBrk="1" latinLnBrk="0" hangingPunct="1">
      <a:defRPr sz="2400" kern="1200">
        <a:solidFill>
          <a:schemeClr val="tx1"/>
        </a:solidFill>
        <a:latin typeface="HAW Frutiger Next Regular" pitchFamily="2" charset="0"/>
        <a:ea typeface="+mn-ea"/>
        <a:cs typeface="+mn-cs"/>
      </a:defRPr>
    </a:lvl7pPr>
    <a:lvl8pPr marL="3200400" algn="l" defTabSz="914400" rtl="0" eaLnBrk="1" latinLnBrk="0" hangingPunct="1">
      <a:defRPr sz="2400" kern="1200">
        <a:solidFill>
          <a:schemeClr val="tx1"/>
        </a:solidFill>
        <a:latin typeface="HAW Frutiger Next Regular" pitchFamily="2" charset="0"/>
        <a:ea typeface="+mn-ea"/>
        <a:cs typeface="+mn-cs"/>
      </a:defRPr>
    </a:lvl8pPr>
    <a:lvl9pPr marL="3657600" algn="l" defTabSz="914400" rtl="0" eaLnBrk="1" latinLnBrk="0" hangingPunct="1">
      <a:defRPr sz="2400" kern="1200">
        <a:solidFill>
          <a:schemeClr val="tx1"/>
        </a:solidFill>
        <a:latin typeface="HAW Frutiger Next Regular"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D2A000"/>
    <a:srgbClr val="EAB200"/>
    <a:srgbClr val="FF3300"/>
    <a:srgbClr val="3333FF"/>
    <a:srgbClr val="01F52A"/>
    <a:srgbClr val="000066"/>
    <a:srgbClr val="A3A3A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47" autoAdjust="0"/>
    <p:restoredTop sz="87864" autoAdjust="0"/>
  </p:normalViewPr>
  <p:slideViewPr>
    <p:cSldViewPr snapToGrid="0">
      <p:cViewPr>
        <p:scale>
          <a:sx n="100" d="100"/>
          <a:sy n="100" d="100"/>
        </p:scale>
        <p:origin x="-348"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22"/>
    </p:cViewPr>
  </p:sorterViewPr>
  <p:notesViewPr>
    <p:cSldViewPr snapToGrid="0">
      <p:cViewPr varScale="1">
        <p:scale>
          <a:sx n="80" d="100"/>
          <a:sy n="80" d="100"/>
        </p:scale>
        <p:origin x="-197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604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604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604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456BABC-55EF-4D0E-80E1-EA8645A2471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7AFE8C-CF92-4071-9715-C6B13ACFA10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AW Frutiger Next Regular"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HAW Frutiger Next Regular"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HAW Frutiger Next Regular"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HAW Frutiger Next Regular"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HAW Frutiger Next Regula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AE879B0-2D14-4418-A1FA-0571C451EAFC}" type="slidenum">
              <a:rPr lang="de-DE" smtClean="0"/>
              <a:pPr/>
              <a:t>1</a:t>
            </a:fld>
            <a:endParaRPr lang="de-DE" smtClean="0"/>
          </a:p>
        </p:txBody>
      </p:sp>
      <p:sp>
        <p:nvSpPr>
          <p:cNvPr id="47107" name="Rectangle 2"/>
          <p:cNvSpPr>
            <a:spLocks noGrp="1" noRot="1" noChangeAspect="1" noChangeArrowheads="1" noTextEdit="1"/>
          </p:cNvSpPr>
          <p:nvPr>
            <p:ph type="sldImg"/>
          </p:nvPr>
        </p:nvSpPr>
        <p:spPr>
          <a:xfrm>
            <a:off x="1144588" y="684213"/>
            <a:ext cx="4573587" cy="3430587"/>
          </a:xfrm>
          <a:ln/>
        </p:spPr>
      </p:sp>
      <p:sp>
        <p:nvSpPr>
          <p:cNvPr id="47108" name="Rectangle 3"/>
          <p:cNvSpPr>
            <a:spLocks noGrp="1" noChangeArrowheads="1"/>
          </p:cNvSpPr>
          <p:nvPr>
            <p:ph type="body" idx="1"/>
          </p:nvPr>
        </p:nvSpPr>
        <p:spPr>
          <a:xfrm>
            <a:off x="915988" y="4341813"/>
            <a:ext cx="5026025" cy="4117975"/>
          </a:xfrm>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a:ln/>
        </p:spPr>
      </p:sp>
      <p:sp>
        <p:nvSpPr>
          <p:cNvPr id="49155" name="Notizenplatzhalter 2"/>
          <p:cNvSpPr>
            <a:spLocks noGrp="1"/>
          </p:cNvSpPr>
          <p:nvPr>
            <p:ph type="body" idx="1"/>
          </p:nvPr>
        </p:nvSpPr>
        <p:spPr>
          <a:noFill/>
          <a:ln/>
        </p:spPr>
        <p:txBody>
          <a:bodyPr/>
          <a:lstStyle/>
          <a:p>
            <a:endParaRPr lang="en-US" dirty="0" smtClean="0"/>
          </a:p>
        </p:txBody>
      </p:sp>
      <p:sp>
        <p:nvSpPr>
          <p:cNvPr id="49156" name="Foliennummernplatzhalter 3"/>
          <p:cNvSpPr>
            <a:spLocks noGrp="1"/>
          </p:cNvSpPr>
          <p:nvPr>
            <p:ph type="sldNum" sz="quarter" idx="5"/>
          </p:nvPr>
        </p:nvSpPr>
        <p:spPr>
          <a:noFill/>
        </p:spPr>
        <p:txBody>
          <a:bodyPr/>
          <a:lstStyle/>
          <a:p>
            <a:fld id="{BCCE4FCF-2625-4CD9-85D8-EDEE52324239}" type="slidenum">
              <a:rPr lang="de-DE" smtClean="0"/>
              <a:pPr/>
              <a:t>3</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pPr>
              <a:defRPr/>
            </a:pPr>
            <a:fld id="{357AFE8C-CF92-4071-9715-C6B13ACFA100}" type="slidenum">
              <a:rPr lang="de-DE" smtClean="0"/>
              <a:pPr>
                <a:defRPr/>
              </a:pPr>
              <a:t>7</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p>
            <a:fld id="{901D1C43-62D4-4806-8CED-61A8594D71BF}" type="slidenum">
              <a:rPr lang="de-DE" smtClean="0"/>
              <a:pPr/>
              <a:t>80</a:t>
            </a:fld>
            <a:endParaRPr lang="de-DE"/>
          </a:p>
        </p:txBody>
      </p:sp>
      <p:sp>
        <p:nvSpPr>
          <p:cNvPr id="88067" name="Rectangle 1"/>
          <p:cNvSpPr>
            <a:spLocks noGrp="1" noRot="1" noChangeAspect="1" noChangeArrowheads="1" noTextEdit="1"/>
          </p:cNvSpPr>
          <p:nvPr>
            <p:ph type="sldImg"/>
          </p:nvPr>
        </p:nvSpPr>
        <p:spPr>
          <a:xfrm>
            <a:off x="1141413" y="685800"/>
            <a:ext cx="4575175" cy="3430588"/>
          </a:xfrm>
          <a:ln/>
        </p:spPr>
      </p:sp>
      <p:sp>
        <p:nvSpPr>
          <p:cNvPr id="88068" name="Rectangle 2"/>
          <p:cNvSpPr>
            <a:spLocks noGrp="1" noChangeArrowheads="1"/>
          </p:cNvSpPr>
          <p:nvPr>
            <p:ph type="body" idx="1"/>
          </p:nvPr>
        </p:nvSpPr>
        <p:spPr>
          <a:xfrm>
            <a:off x="915525" y="4344357"/>
            <a:ext cx="5026951" cy="4113169"/>
          </a:xfrm>
          <a:noFill/>
          <a:ln/>
        </p:spPr>
        <p:txBody>
          <a:bodyPr wrap="none" anchor="ctr"/>
          <a:lstStyle/>
          <a:p>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p>
            <a:fld id="{901D1C43-62D4-4806-8CED-61A8594D71BF}" type="slidenum">
              <a:rPr lang="de-DE" smtClean="0"/>
              <a:pPr/>
              <a:t>81</a:t>
            </a:fld>
            <a:endParaRPr lang="de-DE"/>
          </a:p>
        </p:txBody>
      </p:sp>
      <p:sp>
        <p:nvSpPr>
          <p:cNvPr id="88067" name="Rectangle 1"/>
          <p:cNvSpPr>
            <a:spLocks noGrp="1" noRot="1" noChangeAspect="1" noChangeArrowheads="1" noTextEdit="1"/>
          </p:cNvSpPr>
          <p:nvPr>
            <p:ph type="sldImg"/>
          </p:nvPr>
        </p:nvSpPr>
        <p:spPr>
          <a:xfrm>
            <a:off x="1141413" y="685800"/>
            <a:ext cx="4575175" cy="3430588"/>
          </a:xfrm>
          <a:ln/>
        </p:spPr>
      </p:sp>
      <p:sp>
        <p:nvSpPr>
          <p:cNvPr id="88068" name="Rectangle 2"/>
          <p:cNvSpPr>
            <a:spLocks noGrp="1" noChangeArrowheads="1"/>
          </p:cNvSpPr>
          <p:nvPr>
            <p:ph type="body" idx="1"/>
          </p:nvPr>
        </p:nvSpPr>
        <p:spPr>
          <a:xfrm>
            <a:off x="915525" y="4344357"/>
            <a:ext cx="5026951" cy="4113169"/>
          </a:xfrm>
          <a:noFill/>
          <a:ln/>
        </p:spPr>
        <p:txBody>
          <a:bodyPr wrap="none" anchor="ctr"/>
          <a:lstStyle/>
          <a:p>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Line 7"/>
          <p:cNvSpPr>
            <a:spLocks noChangeShapeType="1"/>
          </p:cNvSpPr>
          <p:nvPr userDrawn="1"/>
        </p:nvSpPr>
        <p:spPr bwMode="auto">
          <a:xfrm>
            <a:off x="0" y="1676400"/>
            <a:ext cx="615950" cy="0"/>
          </a:xfrm>
          <a:prstGeom prst="line">
            <a:avLst/>
          </a:prstGeom>
          <a:noFill/>
          <a:ln w="90043">
            <a:solidFill>
              <a:srgbClr val="A3A3A3"/>
            </a:solidFill>
            <a:round/>
            <a:headEnd/>
            <a:tailEnd/>
          </a:ln>
          <a:effectLst/>
        </p:spPr>
        <p:txBody>
          <a:bodyPr wrap="none" anchor="ctr"/>
          <a:lstStyle/>
          <a:p>
            <a:pPr>
              <a:defRPr/>
            </a:pPr>
            <a:endParaRPr lang="en-US"/>
          </a:p>
        </p:txBody>
      </p:sp>
      <p:sp>
        <p:nvSpPr>
          <p:cNvPr id="3" name="Line 8"/>
          <p:cNvSpPr>
            <a:spLocks noChangeShapeType="1"/>
          </p:cNvSpPr>
          <p:nvPr userDrawn="1"/>
        </p:nvSpPr>
        <p:spPr bwMode="auto">
          <a:xfrm>
            <a:off x="615950" y="1676400"/>
            <a:ext cx="8528050" cy="0"/>
          </a:xfrm>
          <a:prstGeom prst="line">
            <a:avLst/>
          </a:prstGeom>
          <a:noFill/>
          <a:ln w="90043">
            <a:solidFill>
              <a:srgbClr val="000070"/>
            </a:solidFill>
            <a:round/>
            <a:headEnd/>
            <a:tailEnd/>
          </a:ln>
          <a:effectLst/>
        </p:spPr>
        <p:txBody>
          <a:bodyPr wrap="none" anchor="ctr"/>
          <a:lstStyle/>
          <a:p>
            <a:pPr>
              <a:defRPr/>
            </a:pPr>
            <a:endParaRPr lang="en-US"/>
          </a:p>
        </p:txBody>
      </p:sp>
      <p:sp>
        <p:nvSpPr>
          <p:cNvPr id="4" name="Text Box 10"/>
          <p:cNvSpPr txBox="1">
            <a:spLocks noChangeArrowheads="1"/>
          </p:cNvSpPr>
          <p:nvPr userDrawn="1"/>
        </p:nvSpPr>
        <p:spPr bwMode="auto">
          <a:xfrm>
            <a:off x="533400" y="1828800"/>
            <a:ext cx="8081963" cy="265113"/>
          </a:xfrm>
          <a:prstGeom prst="rect">
            <a:avLst/>
          </a:prstGeom>
          <a:noFill/>
          <a:ln w="9525">
            <a:noFill/>
            <a:miter lim="800000"/>
            <a:headEnd/>
            <a:tailEnd/>
          </a:ln>
          <a:effectLst/>
        </p:spPr>
        <p:txBody>
          <a:bodyPr lIns="80165" tIns="40083" rIns="80165" bIns="40083">
            <a:spAutoFit/>
          </a:bodyPr>
          <a:lstStyle/>
          <a:p>
            <a:pPr defTabSz="801688">
              <a:spcBef>
                <a:spcPct val="50000"/>
              </a:spcBef>
              <a:defRPr/>
            </a:pPr>
            <a:r>
              <a:rPr lang="de-DE" sz="1200" b="1" dirty="0">
                <a:solidFill>
                  <a:srgbClr val="000000"/>
                </a:solidFill>
                <a:latin typeface="Arial" pitchFamily="34" charset="0"/>
                <a:cs typeface="Arial" pitchFamily="34" charset="0"/>
              </a:rPr>
              <a:t>AIRCRAFT DESIGN AND SYSTEMS GROUP (AERO)</a:t>
            </a:r>
          </a:p>
        </p:txBody>
      </p:sp>
      <p:pic>
        <p:nvPicPr>
          <p:cNvPr id="5" name="Picture 11" descr="logoAero_l"/>
          <p:cNvPicPr>
            <a:picLocks noChangeAspect="1" noChangeArrowheads="1"/>
          </p:cNvPicPr>
          <p:nvPr userDrawn="1"/>
        </p:nvPicPr>
        <p:blipFill>
          <a:blip r:embed="rId2" cstate="print"/>
          <a:srcRect/>
          <a:stretch>
            <a:fillRect/>
          </a:stretch>
        </p:blipFill>
        <p:spPr bwMode="auto">
          <a:xfrm>
            <a:off x="582613" y="333375"/>
            <a:ext cx="1584325" cy="982663"/>
          </a:xfrm>
          <a:prstGeom prst="rect">
            <a:avLst/>
          </a:prstGeom>
          <a:noFill/>
          <a:ln w="9525">
            <a:noFill/>
            <a:miter lim="800000"/>
            <a:headEnd/>
            <a:tailEnd/>
          </a:ln>
        </p:spPr>
      </p:pic>
      <p:sp>
        <p:nvSpPr>
          <p:cNvPr id="6" name="Line 14"/>
          <p:cNvSpPr>
            <a:spLocks noChangeShapeType="1"/>
          </p:cNvSpPr>
          <p:nvPr userDrawn="1"/>
        </p:nvSpPr>
        <p:spPr bwMode="auto">
          <a:xfrm>
            <a:off x="6629400" y="1658938"/>
            <a:ext cx="0" cy="5199062"/>
          </a:xfrm>
          <a:prstGeom prst="line">
            <a:avLst/>
          </a:prstGeom>
          <a:noFill/>
          <a:ln w="25400">
            <a:solidFill>
              <a:srgbClr val="000070"/>
            </a:solidFill>
            <a:round/>
            <a:headEnd/>
            <a:tailEnd/>
          </a:ln>
          <a:effectLst/>
        </p:spPr>
        <p:txBody>
          <a:bodyPr wrap="none" anchor="ctr"/>
          <a:lstStyle/>
          <a:p>
            <a:pPr>
              <a:defRPr/>
            </a:pPr>
            <a:endParaRPr lang="en-US"/>
          </a:p>
        </p:txBody>
      </p:sp>
      <p:grpSp>
        <p:nvGrpSpPr>
          <p:cNvPr id="7" name="Group 11"/>
          <p:cNvGrpSpPr>
            <a:grpSpLocks/>
          </p:cNvGrpSpPr>
          <p:nvPr userDrawn="1"/>
        </p:nvGrpSpPr>
        <p:grpSpPr bwMode="auto">
          <a:xfrm>
            <a:off x="5003800" y="260350"/>
            <a:ext cx="3787775" cy="1146175"/>
            <a:chOff x="5274" y="532"/>
            <a:chExt cx="5964" cy="1804"/>
          </a:xfrm>
        </p:grpSpPr>
        <p:sp>
          <p:nvSpPr>
            <p:cNvPr id="8" name="Text Box 12"/>
            <p:cNvSpPr txBox="1">
              <a:spLocks noChangeArrowheads="1"/>
            </p:cNvSpPr>
            <p:nvPr/>
          </p:nvSpPr>
          <p:spPr bwMode="auto">
            <a:xfrm>
              <a:off x="5274" y="717"/>
              <a:ext cx="5964" cy="1619"/>
            </a:xfrm>
            <a:prstGeom prst="rect">
              <a:avLst/>
            </a:prstGeom>
            <a:solidFill>
              <a:srgbClr val="FFFFFF"/>
            </a:solidFill>
            <a:ln w="9525">
              <a:noFill/>
              <a:miter lim="800000"/>
              <a:headEnd/>
              <a:tailEnd/>
            </a:ln>
          </p:spPr>
          <p:txBody>
            <a:bodyPr lIns="0" tIns="0" rIns="0" bIns="0"/>
            <a:lstStyle/>
            <a:p>
              <a:pPr>
                <a:spcAft>
                  <a:spcPts val="1000"/>
                </a:spcAft>
                <a:defRPr/>
              </a:pPr>
              <a:endParaRPr lang="en-US" sz="1000" dirty="0">
                <a:solidFill>
                  <a:srgbClr val="000080"/>
                </a:solidFill>
                <a:latin typeface="Frutiger Roman" charset="0"/>
              </a:endParaRPr>
            </a:p>
            <a:p>
              <a:pPr>
                <a:spcBef>
                  <a:spcPts val="0"/>
                </a:spcBef>
                <a:spcAft>
                  <a:spcPts val="600"/>
                </a:spcAft>
                <a:defRPr/>
              </a:pPr>
              <a:endParaRPr lang="en-US" sz="1000" dirty="0">
                <a:solidFill>
                  <a:srgbClr val="000080"/>
                </a:solidFill>
                <a:latin typeface="Frutiger Roman" charset="0"/>
              </a:endParaRPr>
            </a:p>
            <a:p>
              <a:pPr>
                <a:spcBef>
                  <a:spcPts val="0"/>
                </a:spcBef>
                <a:spcAft>
                  <a:spcPts val="600"/>
                </a:spcAft>
                <a:defRPr/>
              </a:pPr>
              <a:r>
                <a:rPr lang="en-US" sz="1000" dirty="0">
                  <a:solidFill>
                    <a:srgbClr val="000080"/>
                  </a:solidFill>
                  <a:latin typeface="Frutiger Roman" charset="0"/>
                </a:rPr>
                <a:t>Hochschule für Angewandte Wissenschaften Hamburg</a:t>
              </a:r>
            </a:p>
            <a:p>
              <a:pPr algn="r">
                <a:spcAft>
                  <a:spcPts val="1000"/>
                </a:spcAft>
                <a:defRPr/>
              </a:pPr>
              <a:r>
                <a:rPr lang="en-US" sz="1000" i="1" dirty="0">
                  <a:solidFill>
                    <a:srgbClr val="000080"/>
                  </a:solidFill>
                  <a:latin typeface="Frutiger Roman" charset="0"/>
                </a:rPr>
                <a:t>Hamburg University of Applied Sciences</a:t>
              </a:r>
              <a:endParaRPr lang="en-US" dirty="0"/>
            </a:p>
          </p:txBody>
        </p:sp>
        <p:grpSp>
          <p:nvGrpSpPr>
            <p:cNvPr id="9" name="Group 13"/>
            <p:cNvGrpSpPr>
              <a:grpSpLocks/>
            </p:cNvGrpSpPr>
            <p:nvPr/>
          </p:nvGrpSpPr>
          <p:grpSpPr bwMode="auto">
            <a:xfrm>
              <a:off x="8901" y="546"/>
              <a:ext cx="790" cy="798"/>
              <a:chOff x="3398" y="2893"/>
              <a:chExt cx="1077" cy="1010"/>
            </a:xfrm>
          </p:grpSpPr>
          <p:grpSp>
            <p:nvGrpSpPr>
              <p:cNvPr id="10" name="Group 14"/>
              <p:cNvGrpSpPr>
                <a:grpSpLocks/>
              </p:cNvGrpSpPr>
              <p:nvPr/>
            </p:nvGrpSpPr>
            <p:grpSpPr bwMode="auto">
              <a:xfrm>
                <a:off x="3398" y="2893"/>
                <a:ext cx="1077" cy="143"/>
                <a:chOff x="3398" y="2893"/>
                <a:chExt cx="1077" cy="143"/>
              </a:xfrm>
            </p:grpSpPr>
            <p:sp>
              <p:nvSpPr>
                <p:cNvPr id="20" name="Line 15"/>
                <p:cNvSpPr>
                  <a:spLocks noChangeShapeType="1"/>
                </p:cNvSpPr>
                <p:nvPr/>
              </p:nvSpPr>
              <p:spPr bwMode="auto">
                <a:xfrm>
                  <a:off x="3688" y="3037"/>
                  <a:ext cx="787" cy="0"/>
                </a:xfrm>
                <a:prstGeom prst="line">
                  <a:avLst/>
                </a:prstGeom>
                <a:noFill/>
                <a:ln w="44450">
                  <a:solidFill>
                    <a:srgbClr val="000080"/>
                  </a:solidFill>
                  <a:round/>
                  <a:headEnd/>
                  <a:tailEnd/>
                </a:ln>
              </p:spPr>
              <p:txBody>
                <a:bodyPr/>
                <a:lstStyle/>
                <a:p>
                  <a:pPr>
                    <a:defRPr/>
                  </a:pPr>
                  <a:endParaRPr lang="en-US"/>
                </a:p>
              </p:txBody>
            </p:sp>
            <p:sp>
              <p:nvSpPr>
                <p:cNvPr id="21" name="Line 16"/>
                <p:cNvSpPr>
                  <a:spLocks noChangeShapeType="1"/>
                </p:cNvSpPr>
                <p:nvPr/>
              </p:nvSpPr>
              <p:spPr bwMode="auto">
                <a:xfrm>
                  <a:off x="3398" y="2894"/>
                  <a:ext cx="791" cy="0"/>
                </a:xfrm>
                <a:prstGeom prst="line">
                  <a:avLst/>
                </a:prstGeom>
                <a:noFill/>
                <a:ln w="44450">
                  <a:solidFill>
                    <a:srgbClr val="99CCFF"/>
                  </a:solidFill>
                  <a:round/>
                  <a:headEnd/>
                  <a:tailEnd/>
                </a:ln>
              </p:spPr>
              <p:txBody>
                <a:bodyPr/>
                <a:lstStyle/>
                <a:p>
                  <a:pPr>
                    <a:defRPr/>
                  </a:pPr>
                  <a:endParaRPr lang="en-US"/>
                </a:p>
              </p:txBody>
            </p:sp>
          </p:grpSp>
          <p:grpSp>
            <p:nvGrpSpPr>
              <p:cNvPr id="11" name="Group 17"/>
              <p:cNvGrpSpPr>
                <a:grpSpLocks/>
              </p:cNvGrpSpPr>
              <p:nvPr/>
            </p:nvGrpSpPr>
            <p:grpSpPr bwMode="auto">
              <a:xfrm>
                <a:off x="3398" y="3761"/>
                <a:ext cx="1077" cy="142"/>
                <a:chOff x="3398" y="2892"/>
                <a:chExt cx="1077" cy="142"/>
              </a:xfrm>
            </p:grpSpPr>
            <p:sp>
              <p:nvSpPr>
                <p:cNvPr id="18" name="Line 18"/>
                <p:cNvSpPr>
                  <a:spLocks noChangeShapeType="1"/>
                </p:cNvSpPr>
                <p:nvPr/>
              </p:nvSpPr>
              <p:spPr bwMode="auto">
                <a:xfrm>
                  <a:off x="3688" y="3034"/>
                  <a:ext cx="787" cy="0"/>
                </a:xfrm>
                <a:prstGeom prst="line">
                  <a:avLst/>
                </a:prstGeom>
                <a:noFill/>
                <a:ln w="44450">
                  <a:solidFill>
                    <a:srgbClr val="000080"/>
                  </a:solidFill>
                  <a:round/>
                  <a:headEnd/>
                  <a:tailEnd/>
                </a:ln>
              </p:spPr>
              <p:txBody>
                <a:bodyPr/>
                <a:lstStyle/>
                <a:p>
                  <a:pPr>
                    <a:defRPr/>
                  </a:pPr>
                  <a:endParaRPr lang="en-US"/>
                </a:p>
              </p:txBody>
            </p:sp>
            <p:sp>
              <p:nvSpPr>
                <p:cNvPr id="19" name="Line 19"/>
                <p:cNvSpPr>
                  <a:spLocks noChangeShapeType="1"/>
                </p:cNvSpPr>
                <p:nvPr/>
              </p:nvSpPr>
              <p:spPr bwMode="auto">
                <a:xfrm>
                  <a:off x="3398" y="2892"/>
                  <a:ext cx="791" cy="0"/>
                </a:xfrm>
                <a:prstGeom prst="line">
                  <a:avLst/>
                </a:prstGeom>
                <a:noFill/>
                <a:ln w="44450">
                  <a:solidFill>
                    <a:srgbClr val="99CCFF"/>
                  </a:solidFill>
                  <a:round/>
                  <a:headEnd/>
                  <a:tailEnd/>
                </a:ln>
              </p:spPr>
              <p:txBody>
                <a:bodyPr/>
                <a:lstStyle/>
                <a:p>
                  <a:pPr>
                    <a:defRPr/>
                  </a:pPr>
                  <a:endParaRPr lang="en-US"/>
                </a:p>
              </p:txBody>
            </p:sp>
          </p:grpSp>
          <p:grpSp>
            <p:nvGrpSpPr>
              <p:cNvPr id="12" name="Group 20"/>
              <p:cNvGrpSpPr>
                <a:grpSpLocks/>
              </p:cNvGrpSpPr>
              <p:nvPr/>
            </p:nvGrpSpPr>
            <p:grpSpPr bwMode="auto">
              <a:xfrm>
                <a:off x="3398" y="3479"/>
                <a:ext cx="1077" cy="142"/>
                <a:chOff x="3398" y="2893"/>
                <a:chExt cx="1077" cy="142"/>
              </a:xfrm>
            </p:grpSpPr>
            <p:sp>
              <p:nvSpPr>
                <p:cNvPr id="16" name="Line 21"/>
                <p:cNvSpPr>
                  <a:spLocks noChangeShapeType="1"/>
                </p:cNvSpPr>
                <p:nvPr/>
              </p:nvSpPr>
              <p:spPr bwMode="auto">
                <a:xfrm>
                  <a:off x="3688" y="3036"/>
                  <a:ext cx="787" cy="0"/>
                </a:xfrm>
                <a:prstGeom prst="line">
                  <a:avLst/>
                </a:prstGeom>
                <a:noFill/>
                <a:ln w="44450">
                  <a:solidFill>
                    <a:srgbClr val="000080"/>
                  </a:solidFill>
                  <a:round/>
                  <a:headEnd/>
                  <a:tailEnd/>
                </a:ln>
              </p:spPr>
              <p:txBody>
                <a:bodyPr/>
                <a:lstStyle/>
                <a:p>
                  <a:pPr>
                    <a:defRPr/>
                  </a:pPr>
                  <a:endParaRPr lang="en-US"/>
                </a:p>
              </p:txBody>
            </p:sp>
            <p:sp>
              <p:nvSpPr>
                <p:cNvPr id="17" name="Line 22"/>
                <p:cNvSpPr>
                  <a:spLocks noChangeShapeType="1"/>
                </p:cNvSpPr>
                <p:nvPr/>
              </p:nvSpPr>
              <p:spPr bwMode="auto">
                <a:xfrm>
                  <a:off x="3398" y="2893"/>
                  <a:ext cx="791" cy="0"/>
                </a:xfrm>
                <a:prstGeom prst="line">
                  <a:avLst/>
                </a:prstGeom>
                <a:noFill/>
                <a:ln w="44450">
                  <a:solidFill>
                    <a:srgbClr val="99CCFF"/>
                  </a:solidFill>
                  <a:round/>
                  <a:headEnd/>
                  <a:tailEnd/>
                </a:ln>
              </p:spPr>
              <p:txBody>
                <a:bodyPr/>
                <a:lstStyle/>
                <a:p>
                  <a:pPr>
                    <a:defRPr/>
                  </a:pPr>
                  <a:endParaRPr lang="en-US"/>
                </a:p>
              </p:txBody>
            </p:sp>
          </p:grpSp>
          <p:grpSp>
            <p:nvGrpSpPr>
              <p:cNvPr id="13" name="Group 23"/>
              <p:cNvGrpSpPr>
                <a:grpSpLocks/>
              </p:cNvGrpSpPr>
              <p:nvPr/>
            </p:nvGrpSpPr>
            <p:grpSpPr bwMode="auto">
              <a:xfrm>
                <a:off x="3398" y="3181"/>
                <a:ext cx="1077" cy="140"/>
                <a:chOff x="3398" y="2897"/>
                <a:chExt cx="1077" cy="140"/>
              </a:xfrm>
            </p:grpSpPr>
            <p:sp>
              <p:nvSpPr>
                <p:cNvPr id="14" name="Line 24"/>
                <p:cNvSpPr>
                  <a:spLocks noChangeShapeType="1"/>
                </p:cNvSpPr>
                <p:nvPr/>
              </p:nvSpPr>
              <p:spPr bwMode="auto">
                <a:xfrm>
                  <a:off x="3688" y="3037"/>
                  <a:ext cx="787" cy="0"/>
                </a:xfrm>
                <a:prstGeom prst="line">
                  <a:avLst/>
                </a:prstGeom>
                <a:noFill/>
                <a:ln w="44450">
                  <a:solidFill>
                    <a:srgbClr val="000080"/>
                  </a:solidFill>
                  <a:round/>
                  <a:headEnd/>
                  <a:tailEnd/>
                </a:ln>
              </p:spPr>
              <p:txBody>
                <a:bodyPr/>
                <a:lstStyle/>
                <a:p>
                  <a:pPr>
                    <a:defRPr/>
                  </a:pPr>
                  <a:endParaRPr lang="en-US"/>
                </a:p>
              </p:txBody>
            </p:sp>
            <p:sp>
              <p:nvSpPr>
                <p:cNvPr id="15" name="Line 25"/>
                <p:cNvSpPr>
                  <a:spLocks noChangeShapeType="1"/>
                </p:cNvSpPr>
                <p:nvPr/>
              </p:nvSpPr>
              <p:spPr bwMode="auto">
                <a:xfrm>
                  <a:off x="3398" y="2898"/>
                  <a:ext cx="791" cy="0"/>
                </a:xfrm>
                <a:prstGeom prst="line">
                  <a:avLst/>
                </a:prstGeom>
                <a:noFill/>
                <a:ln w="44450">
                  <a:solidFill>
                    <a:srgbClr val="99CCFF"/>
                  </a:solidFill>
                  <a:round/>
                  <a:headEnd/>
                  <a:tailEnd/>
                </a:ln>
              </p:spPr>
              <p:txBody>
                <a:bodyPr/>
                <a:lstStyle/>
                <a:p>
                  <a:pPr>
                    <a:defRPr/>
                  </a:pPr>
                  <a:endParaRPr lang="en-US"/>
                </a:p>
              </p:txBody>
            </p:sp>
          </p:gr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522288" y="1630363"/>
            <a:ext cx="8226425" cy="447675"/>
          </a:xfrm>
          <a:prstGeom prst="rect">
            <a:avLst/>
          </a:prstGeom>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519113" y="2200275"/>
            <a:ext cx="8229600" cy="4108450"/>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91313" y="1630363"/>
            <a:ext cx="2057400" cy="4678362"/>
          </a:xfrm>
          <a:prstGeom prst="rect">
            <a:avLst/>
          </a:prstGeo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519113" y="1630363"/>
            <a:ext cx="6019800" cy="4678362"/>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8" y="1630363"/>
            <a:ext cx="8226425" cy="447675"/>
          </a:xfrm>
          <a:prstGeom prst="rect">
            <a:avLst/>
          </a:prstGeo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519113" y="2200275"/>
            <a:ext cx="4038600" cy="410845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710113" y="2200275"/>
            <a:ext cx="4038600" cy="410845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9113" y="2200277"/>
            <a:ext cx="8228012" cy="41068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22288" y="1630363"/>
            <a:ext cx="8226425" cy="447675"/>
          </a:xfrm>
          <a:prstGeom prst="rect">
            <a:avLst/>
          </a:prstGeom>
        </p:spPr>
        <p:txBody>
          <a:bodyPr/>
          <a:lstStyle>
            <a:lvl1pPr>
              <a:defRPr>
                <a:latin typeface="Arial" pitchFamily="34" charset="0"/>
                <a:cs typeface="Arial" pitchFamily="34" charset="0"/>
              </a:defRPr>
            </a:lvl1pPr>
          </a:lstStyle>
          <a:p>
            <a:r>
              <a:rPr lang="de-DE" dirty="0" smtClean="0"/>
              <a:t>Titelmasterformat durch Klicken bearbeiten</a:t>
            </a:r>
            <a:endParaRPr lang="en-US" dirty="0"/>
          </a:p>
        </p:txBody>
      </p:sp>
      <p:sp>
        <p:nvSpPr>
          <p:cNvPr id="3" name="Inhaltsplatzhalter 2"/>
          <p:cNvSpPr>
            <a:spLocks noGrp="1"/>
          </p:cNvSpPr>
          <p:nvPr>
            <p:ph idx="1"/>
          </p:nvPr>
        </p:nvSpPr>
        <p:spPr>
          <a:xfrm>
            <a:off x="519113" y="2200275"/>
            <a:ext cx="8229600" cy="410845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22288" y="1630363"/>
            <a:ext cx="8226425" cy="447675"/>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519113" y="2200275"/>
            <a:ext cx="4038600" cy="4108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710113" y="2200275"/>
            <a:ext cx="4038600" cy="4108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22288" y="1630363"/>
            <a:ext cx="8226425" cy="447675"/>
          </a:xfrm>
          <a:prstGeom prst="rect">
            <a:avLst/>
          </a:prstGeom>
        </p:spPr>
        <p:txBody>
          <a:bodyPr/>
          <a:lstStyle/>
          <a:p>
            <a:r>
              <a:rPr lang="de-DE" smtClean="0"/>
              <a:t>Titelmasterformat durch Klicken bearbeiten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6" name="Line 4"/>
          <p:cNvSpPr>
            <a:spLocks noChangeShapeType="1"/>
          </p:cNvSpPr>
          <p:nvPr userDrawn="1"/>
        </p:nvSpPr>
        <p:spPr bwMode="auto">
          <a:xfrm>
            <a:off x="0" y="6381750"/>
            <a:ext cx="615950" cy="0"/>
          </a:xfrm>
          <a:prstGeom prst="line">
            <a:avLst/>
          </a:prstGeom>
          <a:noFill/>
          <a:ln w="19050">
            <a:solidFill>
              <a:schemeClr val="tx1"/>
            </a:solidFill>
            <a:round/>
            <a:headEnd/>
            <a:tailEnd/>
          </a:ln>
          <a:effectLst/>
        </p:spPr>
        <p:txBody>
          <a:bodyPr wrap="none" anchor="ctr"/>
          <a:lstStyle/>
          <a:p>
            <a:pPr>
              <a:defRPr/>
            </a:pPr>
            <a:endParaRPr lang="en-US"/>
          </a:p>
        </p:txBody>
      </p:sp>
      <p:sp>
        <p:nvSpPr>
          <p:cNvPr id="33797" name="Rectangle 5"/>
          <p:cNvSpPr>
            <a:spLocks noChangeArrowheads="1"/>
          </p:cNvSpPr>
          <p:nvPr/>
        </p:nvSpPr>
        <p:spPr bwMode="auto">
          <a:xfrm>
            <a:off x="2424113" y="6427788"/>
            <a:ext cx="3228975" cy="457200"/>
          </a:xfrm>
          <a:prstGeom prst="rect">
            <a:avLst/>
          </a:prstGeom>
          <a:noFill/>
          <a:ln w="9525">
            <a:noFill/>
            <a:miter lim="800000"/>
            <a:headEnd/>
            <a:tailEnd/>
          </a:ln>
          <a:effectLst/>
        </p:spPr>
        <p:txBody>
          <a:bodyPr lIns="91428" tIns="45715" rIns="91428" bIns="45715"/>
          <a:lstStyle/>
          <a:p>
            <a:pPr algn="ctr">
              <a:defRPr/>
            </a:pPr>
            <a:r>
              <a:rPr lang="de-DE" sz="1000" dirty="0" smtClean="0">
                <a:solidFill>
                  <a:srgbClr val="000000"/>
                </a:solidFill>
                <a:latin typeface="Arial" pitchFamily="34" charset="0"/>
                <a:cs typeface="Arial" pitchFamily="34" charset="0"/>
              </a:rPr>
              <a:t>German Aerospace Congress 2021</a:t>
            </a:r>
            <a:endParaRPr lang="de-DE" sz="1000" dirty="0">
              <a:solidFill>
                <a:srgbClr val="000000"/>
              </a:solidFill>
              <a:latin typeface="Arial" pitchFamily="34" charset="0"/>
              <a:cs typeface="Arial" pitchFamily="34" charset="0"/>
            </a:endParaRPr>
          </a:p>
          <a:p>
            <a:pPr algn="ctr">
              <a:defRPr/>
            </a:pPr>
            <a:r>
              <a:rPr lang="de-DE" sz="1000" dirty="0" smtClean="0">
                <a:solidFill>
                  <a:srgbClr val="000000"/>
                </a:solidFill>
                <a:latin typeface="Arial" pitchFamily="34" charset="0"/>
                <a:cs typeface="Arial" pitchFamily="34" charset="0"/>
              </a:rPr>
              <a:t>Online, 01.09.2021</a:t>
            </a:r>
            <a:endParaRPr lang="de-DE" sz="1000" dirty="0">
              <a:solidFill>
                <a:srgbClr val="000000"/>
              </a:solidFill>
              <a:latin typeface="Arial" pitchFamily="34" charset="0"/>
              <a:cs typeface="Arial" pitchFamily="34" charset="0"/>
            </a:endParaRPr>
          </a:p>
        </p:txBody>
      </p:sp>
      <p:pic>
        <p:nvPicPr>
          <p:cNvPr id="3076" name="Picture 6" descr="logoAero_l"/>
          <p:cNvPicPr>
            <a:picLocks noChangeAspect="1" noChangeArrowheads="1"/>
          </p:cNvPicPr>
          <p:nvPr userDrawn="1"/>
        </p:nvPicPr>
        <p:blipFill>
          <a:blip r:embed="rId16" cstate="print"/>
          <a:srcRect/>
          <a:stretch>
            <a:fillRect/>
          </a:stretch>
        </p:blipFill>
        <p:spPr bwMode="auto">
          <a:xfrm>
            <a:off x="8496300" y="6464300"/>
            <a:ext cx="504825" cy="312738"/>
          </a:xfrm>
          <a:prstGeom prst="rect">
            <a:avLst/>
          </a:prstGeom>
          <a:noFill/>
          <a:ln w="9525">
            <a:noFill/>
            <a:miter lim="800000"/>
            <a:headEnd/>
            <a:tailEnd/>
          </a:ln>
        </p:spPr>
      </p:pic>
      <p:sp>
        <p:nvSpPr>
          <p:cNvPr id="33799" name="Rectangle 7"/>
          <p:cNvSpPr>
            <a:spLocks noChangeArrowheads="1"/>
          </p:cNvSpPr>
          <p:nvPr userDrawn="1"/>
        </p:nvSpPr>
        <p:spPr bwMode="auto">
          <a:xfrm>
            <a:off x="395288" y="6427788"/>
            <a:ext cx="3671887" cy="385762"/>
          </a:xfrm>
          <a:prstGeom prst="rect">
            <a:avLst/>
          </a:prstGeom>
          <a:noFill/>
          <a:ln w="9525">
            <a:noFill/>
            <a:miter lim="800000"/>
            <a:headEnd/>
            <a:tailEnd/>
          </a:ln>
          <a:effectLst/>
        </p:spPr>
        <p:txBody>
          <a:bodyPr lIns="91428" tIns="45715" rIns="91428" bIns="45715"/>
          <a:lstStyle/>
          <a:p>
            <a:pPr>
              <a:defRPr/>
            </a:pPr>
            <a:r>
              <a:rPr lang="de-DE" sz="1000" dirty="0">
                <a:solidFill>
                  <a:srgbClr val="000000"/>
                </a:solidFill>
                <a:latin typeface="Arial" pitchFamily="34" charset="0"/>
                <a:cs typeface="Arial" pitchFamily="34" charset="0"/>
              </a:rPr>
              <a:t>Dieter Scholz</a:t>
            </a:r>
          </a:p>
          <a:p>
            <a:pPr>
              <a:defRPr/>
            </a:pPr>
            <a:r>
              <a:rPr lang="en-US" sz="1000" dirty="0" smtClean="0">
                <a:solidFill>
                  <a:srgbClr val="000000"/>
                </a:solidFill>
                <a:latin typeface="Arial" pitchFamily="34" charset="0"/>
                <a:cs typeface="Arial" pitchFamily="34" charset="0"/>
              </a:rPr>
              <a:t>Zero Emissions</a:t>
            </a:r>
            <a:endParaRPr lang="de-DE" sz="1000" dirty="0">
              <a:solidFill>
                <a:srgbClr val="000000"/>
              </a:solidFill>
              <a:latin typeface="Arial" pitchFamily="34" charset="0"/>
              <a:cs typeface="Arial" pitchFamily="34" charset="0"/>
            </a:endParaRPr>
          </a:p>
        </p:txBody>
      </p:sp>
      <p:sp>
        <p:nvSpPr>
          <p:cNvPr id="33804" name="Line 12"/>
          <p:cNvSpPr>
            <a:spLocks noChangeShapeType="1"/>
          </p:cNvSpPr>
          <p:nvPr userDrawn="1"/>
        </p:nvSpPr>
        <p:spPr bwMode="auto">
          <a:xfrm>
            <a:off x="0" y="908050"/>
            <a:ext cx="615950" cy="0"/>
          </a:xfrm>
          <a:prstGeom prst="line">
            <a:avLst/>
          </a:prstGeom>
          <a:noFill/>
          <a:ln w="90043">
            <a:solidFill>
              <a:srgbClr val="A3A3A3"/>
            </a:solidFill>
            <a:round/>
            <a:headEnd/>
            <a:tailEnd/>
          </a:ln>
          <a:effectLst/>
        </p:spPr>
        <p:txBody>
          <a:bodyPr wrap="none" anchor="ctr"/>
          <a:lstStyle/>
          <a:p>
            <a:pPr>
              <a:defRPr/>
            </a:pPr>
            <a:endParaRPr lang="en-US"/>
          </a:p>
        </p:txBody>
      </p:sp>
      <p:sp>
        <p:nvSpPr>
          <p:cNvPr id="33805" name="Line 13"/>
          <p:cNvSpPr>
            <a:spLocks noChangeShapeType="1"/>
          </p:cNvSpPr>
          <p:nvPr userDrawn="1"/>
        </p:nvSpPr>
        <p:spPr bwMode="auto">
          <a:xfrm>
            <a:off x="615950" y="908050"/>
            <a:ext cx="8528050" cy="0"/>
          </a:xfrm>
          <a:prstGeom prst="line">
            <a:avLst/>
          </a:prstGeom>
          <a:noFill/>
          <a:ln w="90043">
            <a:solidFill>
              <a:srgbClr val="000070"/>
            </a:solidFill>
            <a:round/>
            <a:headEnd/>
            <a:tailEnd/>
          </a:ln>
          <a:effectLst/>
        </p:spPr>
        <p:txBody>
          <a:bodyPr wrap="none" anchor="ctr"/>
          <a:lstStyle/>
          <a:p>
            <a:pPr>
              <a:defRPr/>
            </a:pPr>
            <a:endParaRPr lang="en-US"/>
          </a:p>
        </p:txBody>
      </p:sp>
      <p:sp>
        <p:nvSpPr>
          <p:cNvPr id="33807" name="Rectangle 15"/>
          <p:cNvSpPr>
            <a:spLocks noChangeArrowheads="1"/>
          </p:cNvSpPr>
          <p:nvPr/>
        </p:nvSpPr>
        <p:spPr bwMode="auto">
          <a:xfrm>
            <a:off x="5651500" y="6427788"/>
            <a:ext cx="2808288" cy="457200"/>
          </a:xfrm>
          <a:prstGeom prst="rect">
            <a:avLst/>
          </a:prstGeom>
          <a:noFill/>
          <a:ln w="9525">
            <a:noFill/>
            <a:miter lim="800000"/>
            <a:headEnd/>
            <a:tailEnd/>
          </a:ln>
          <a:effectLst/>
        </p:spPr>
        <p:txBody>
          <a:bodyPr lIns="91428" tIns="45715" rIns="91428" bIns="45715"/>
          <a:lstStyle/>
          <a:p>
            <a:pPr algn="r">
              <a:defRPr/>
            </a:pPr>
            <a:r>
              <a:rPr lang="de-DE" sz="1000" dirty="0" smtClean="0">
                <a:solidFill>
                  <a:srgbClr val="000000"/>
                </a:solidFill>
                <a:latin typeface="Arial" pitchFamily="34" charset="0"/>
                <a:cs typeface="Arial" pitchFamily="34" charset="0"/>
              </a:rPr>
              <a:t>Page </a:t>
            </a:r>
            <a:fld id="{CBE85A50-B7B8-4500-84F1-059A2D37F430}" type="slidenum">
              <a:rPr lang="de-DE" sz="1000">
                <a:solidFill>
                  <a:srgbClr val="000000"/>
                </a:solidFill>
                <a:latin typeface="Arial" pitchFamily="34" charset="0"/>
                <a:cs typeface="Arial" pitchFamily="34" charset="0"/>
              </a:rPr>
              <a:pPr algn="r">
                <a:defRPr/>
              </a:pPr>
              <a:t>‹Nr.›</a:t>
            </a:fld>
            <a:endParaRPr lang="de-DE" sz="1000" dirty="0">
              <a:solidFill>
                <a:srgbClr val="000000"/>
              </a:solidFill>
              <a:latin typeface="Arial" pitchFamily="34" charset="0"/>
              <a:cs typeface="Arial" pitchFamily="34" charset="0"/>
            </a:endParaRPr>
          </a:p>
          <a:p>
            <a:pPr algn="r">
              <a:defRPr/>
            </a:pPr>
            <a:r>
              <a:rPr lang="de-DE" sz="1000" dirty="0">
                <a:solidFill>
                  <a:srgbClr val="000000"/>
                </a:solidFill>
                <a:latin typeface="Arial" pitchFamily="34" charset="0"/>
                <a:cs typeface="Arial" pitchFamily="34" charset="0"/>
              </a:rPr>
              <a:t>Aircraft Design and Systems </a:t>
            </a:r>
            <a:r>
              <a:rPr lang="de-DE" sz="1000" dirty="0" smtClean="0">
                <a:solidFill>
                  <a:srgbClr val="000000"/>
                </a:solidFill>
                <a:latin typeface="Arial" pitchFamily="34" charset="0"/>
                <a:cs typeface="Arial" pitchFamily="34" charset="0"/>
              </a:rPr>
              <a:t>Group (AERO)</a:t>
            </a:r>
            <a:endParaRPr lang="de-DE" sz="1000" dirty="0">
              <a:solidFill>
                <a:srgbClr val="000000"/>
              </a:solidFill>
              <a:latin typeface="Arial" pitchFamily="34" charset="0"/>
              <a:cs typeface="Arial" pitchFamily="34" charset="0"/>
            </a:endParaRPr>
          </a:p>
        </p:txBody>
      </p:sp>
      <p:sp>
        <p:nvSpPr>
          <p:cNvPr id="33810" name="Line 18"/>
          <p:cNvSpPr>
            <a:spLocks noChangeShapeType="1"/>
          </p:cNvSpPr>
          <p:nvPr userDrawn="1"/>
        </p:nvSpPr>
        <p:spPr bwMode="auto">
          <a:xfrm>
            <a:off x="0" y="6381750"/>
            <a:ext cx="9144000" cy="0"/>
          </a:xfrm>
          <a:prstGeom prst="line">
            <a:avLst/>
          </a:prstGeom>
          <a:noFill/>
          <a:ln w="25400">
            <a:solidFill>
              <a:srgbClr val="000070"/>
            </a:solidFill>
            <a:round/>
            <a:headEnd/>
            <a:tailEnd/>
          </a:ln>
          <a:effectLst/>
        </p:spPr>
        <p:txBody>
          <a:bodyPr wrap="none" anchor="ctr"/>
          <a:lstStyle/>
          <a:p>
            <a:pPr>
              <a:defRPr/>
            </a:pPr>
            <a:endParaRPr lang="en-US"/>
          </a:p>
        </p:txBody>
      </p:sp>
      <p:pic>
        <p:nvPicPr>
          <p:cNvPr id="28" name="Grafik 27" descr="logoHAW_L.png"/>
          <p:cNvPicPr>
            <a:picLocks noChangeAspect="1"/>
          </p:cNvPicPr>
          <p:nvPr userDrawn="1"/>
        </p:nvPicPr>
        <p:blipFill>
          <a:blip r:embed="rId17" cstate="print"/>
          <a:stretch>
            <a:fillRect/>
          </a:stretch>
        </p:blipFill>
        <p:spPr>
          <a:xfrm>
            <a:off x="7184799" y="100410"/>
            <a:ext cx="1809750" cy="663575"/>
          </a:xfrm>
          <a:prstGeom prst="rect">
            <a:avLst/>
          </a:prstGeom>
        </p:spPr>
      </p:pic>
    </p:spTree>
  </p:cSld>
  <p:clrMap bg1="lt1" tx1="dk1" bg2="lt2" tx2="dk2" accent1="accent1" accent2="accent2" accent3="accent3" accent4="accent4" accent5="accent5" accent6="accent6" hlink="hlink" folHlink="folHlink"/>
  <p:sldLayoutIdLst>
    <p:sldLayoutId id="2147483908"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9" r:id="rId13"/>
    <p:sldLayoutId id="2147483910" r:id="rId14"/>
  </p:sldLayoutIdLst>
  <p:txStyles>
    <p:titleStyle>
      <a:lvl1pPr algn="l" rtl="0" eaLnBrk="0" fontAlgn="base" hangingPunct="0">
        <a:spcBef>
          <a:spcPct val="0"/>
        </a:spcBef>
        <a:spcAft>
          <a:spcPct val="0"/>
        </a:spcAft>
        <a:defRPr sz="1600" b="1">
          <a:solidFill>
            <a:srgbClr val="000000"/>
          </a:solidFill>
          <a:latin typeface="Arial" pitchFamily="34" charset="0"/>
          <a:ea typeface="+mj-ea"/>
          <a:cs typeface="Arial" pitchFamily="34" charset="0"/>
        </a:defRPr>
      </a:lvl1pPr>
      <a:lvl2pPr algn="l" rtl="0" eaLnBrk="0" fontAlgn="base" hangingPunct="0">
        <a:spcBef>
          <a:spcPct val="0"/>
        </a:spcBef>
        <a:spcAft>
          <a:spcPct val="0"/>
        </a:spcAft>
        <a:defRPr sz="1600" b="1">
          <a:solidFill>
            <a:srgbClr val="000000"/>
          </a:solidFill>
          <a:latin typeface="Arial" pitchFamily="34" charset="0"/>
          <a:cs typeface="Arial" pitchFamily="34" charset="0"/>
        </a:defRPr>
      </a:lvl2pPr>
      <a:lvl3pPr algn="l" rtl="0" eaLnBrk="0" fontAlgn="base" hangingPunct="0">
        <a:spcBef>
          <a:spcPct val="0"/>
        </a:spcBef>
        <a:spcAft>
          <a:spcPct val="0"/>
        </a:spcAft>
        <a:defRPr sz="1600" b="1">
          <a:solidFill>
            <a:srgbClr val="000000"/>
          </a:solidFill>
          <a:latin typeface="Arial" pitchFamily="34" charset="0"/>
          <a:cs typeface="Arial" pitchFamily="34" charset="0"/>
        </a:defRPr>
      </a:lvl3pPr>
      <a:lvl4pPr algn="l" rtl="0" eaLnBrk="0" fontAlgn="base" hangingPunct="0">
        <a:spcBef>
          <a:spcPct val="0"/>
        </a:spcBef>
        <a:spcAft>
          <a:spcPct val="0"/>
        </a:spcAft>
        <a:defRPr sz="1600" b="1">
          <a:solidFill>
            <a:srgbClr val="000000"/>
          </a:solidFill>
          <a:latin typeface="Arial" pitchFamily="34" charset="0"/>
          <a:cs typeface="Arial" pitchFamily="34" charset="0"/>
        </a:defRPr>
      </a:lvl4pPr>
      <a:lvl5pPr algn="l" rtl="0" eaLnBrk="0" fontAlgn="base" hangingPunct="0">
        <a:spcBef>
          <a:spcPct val="0"/>
        </a:spcBef>
        <a:spcAft>
          <a:spcPct val="0"/>
        </a:spcAft>
        <a:defRPr sz="1600" b="1">
          <a:solidFill>
            <a:srgbClr val="000000"/>
          </a:solidFill>
          <a:latin typeface="Arial" pitchFamily="34" charset="0"/>
          <a:cs typeface="Arial" pitchFamily="34" charset="0"/>
        </a:defRPr>
      </a:lvl5pPr>
      <a:lvl6pPr marL="457200" algn="l" rtl="0" fontAlgn="base">
        <a:spcBef>
          <a:spcPct val="0"/>
        </a:spcBef>
        <a:spcAft>
          <a:spcPct val="0"/>
        </a:spcAft>
        <a:defRPr sz="1600" b="1">
          <a:solidFill>
            <a:srgbClr val="000000"/>
          </a:solidFill>
          <a:latin typeface="HAW Frutiger Next Regular" pitchFamily="2" charset="0"/>
        </a:defRPr>
      </a:lvl6pPr>
      <a:lvl7pPr marL="914400" algn="l" rtl="0" fontAlgn="base">
        <a:spcBef>
          <a:spcPct val="0"/>
        </a:spcBef>
        <a:spcAft>
          <a:spcPct val="0"/>
        </a:spcAft>
        <a:defRPr sz="1600" b="1">
          <a:solidFill>
            <a:srgbClr val="000000"/>
          </a:solidFill>
          <a:latin typeface="HAW Frutiger Next Regular" pitchFamily="2" charset="0"/>
        </a:defRPr>
      </a:lvl7pPr>
      <a:lvl8pPr marL="1371600" algn="l" rtl="0" fontAlgn="base">
        <a:spcBef>
          <a:spcPct val="0"/>
        </a:spcBef>
        <a:spcAft>
          <a:spcPct val="0"/>
        </a:spcAft>
        <a:defRPr sz="1600" b="1">
          <a:solidFill>
            <a:srgbClr val="000000"/>
          </a:solidFill>
          <a:latin typeface="HAW Frutiger Next Regular" pitchFamily="2" charset="0"/>
        </a:defRPr>
      </a:lvl8pPr>
      <a:lvl9pPr marL="1828800" algn="l" rtl="0" fontAlgn="base">
        <a:spcBef>
          <a:spcPct val="0"/>
        </a:spcBef>
        <a:spcAft>
          <a:spcPct val="0"/>
        </a:spcAft>
        <a:defRPr sz="1600" b="1">
          <a:solidFill>
            <a:srgbClr val="000000"/>
          </a:solidFill>
          <a:latin typeface="HAW Frutiger Next Regular" pitchFamily="2" charset="0"/>
        </a:defRPr>
      </a:lvl9pPr>
    </p:titleStyle>
    <p:bodyStyle>
      <a:lvl1pPr marL="342900" indent="-342900" algn="l" rtl="0" eaLnBrk="0" fontAlgn="base" hangingPunct="0">
        <a:spcBef>
          <a:spcPct val="20000"/>
        </a:spcBef>
        <a:spcAft>
          <a:spcPct val="0"/>
        </a:spcAft>
        <a:buFont typeface="Wingdings" pitchFamily="2" charset="2"/>
        <a:buChar char="§"/>
        <a:defRPr sz="1600">
          <a:solidFill>
            <a:srgbClr val="000000"/>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1400">
          <a:solidFill>
            <a:srgbClr val="000000"/>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200" b="1">
          <a:solidFill>
            <a:srgbClr val="000000"/>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200" b="1">
          <a:solidFill>
            <a:srgbClr val="000000"/>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200" b="1">
          <a:solidFill>
            <a:srgbClr val="000000"/>
          </a:solidFill>
          <a:latin typeface="Arial" pitchFamily="34" charset="0"/>
          <a:cs typeface="Arial" pitchFamily="34" charset="0"/>
        </a:defRPr>
      </a:lvl5pPr>
      <a:lvl6pPr marL="2514600" indent="-228600" algn="l" rtl="0" fontAlgn="base">
        <a:spcBef>
          <a:spcPct val="20000"/>
        </a:spcBef>
        <a:spcAft>
          <a:spcPct val="0"/>
        </a:spcAft>
        <a:defRPr sz="1200" b="1">
          <a:solidFill>
            <a:srgbClr val="000000"/>
          </a:solidFill>
          <a:latin typeface="+mn-lt"/>
        </a:defRPr>
      </a:lvl6pPr>
      <a:lvl7pPr marL="2971800" indent="-228600" algn="l" rtl="0" fontAlgn="base">
        <a:spcBef>
          <a:spcPct val="20000"/>
        </a:spcBef>
        <a:spcAft>
          <a:spcPct val="0"/>
        </a:spcAft>
        <a:defRPr sz="1200" b="1">
          <a:solidFill>
            <a:srgbClr val="000000"/>
          </a:solidFill>
          <a:latin typeface="+mn-lt"/>
        </a:defRPr>
      </a:lvl7pPr>
      <a:lvl8pPr marL="3429000" indent="-228600" algn="l" rtl="0" fontAlgn="base">
        <a:spcBef>
          <a:spcPct val="20000"/>
        </a:spcBef>
        <a:spcAft>
          <a:spcPct val="0"/>
        </a:spcAft>
        <a:defRPr sz="1200" b="1">
          <a:solidFill>
            <a:srgbClr val="000000"/>
          </a:solidFill>
          <a:latin typeface="+mn-lt"/>
        </a:defRPr>
      </a:lvl8pPr>
      <a:lvl9pPr marL="3886200" indent="-228600" algn="l" rtl="0" fontAlgn="base">
        <a:spcBef>
          <a:spcPct val="20000"/>
        </a:spcBef>
        <a:spcAft>
          <a:spcPct val="0"/>
        </a:spcAft>
        <a:defRPr sz="12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5281/zenodo.591901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doi.org/10.31224/osf.io/ac6p8" TargetMode="External"/><Relationship Id="rId5" Type="http://schemas.openxmlformats.org/officeDocument/2006/relationships/package" Target="../embeddings/Microsoft_Office_Word_Document1.docx"/><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Office_Word_Document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4.xml.rels><?xml version="1.0" encoding="UTF-8" standalone="yes"?>
<Relationships xmlns="http://schemas.openxmlformats.org/package/2006/relationships"><Relationship Id="rId3" Type="http://schemas.openxmlformats.org/officeDocument/2006/relationships/hyperlink" Target="https://de.wikipedia.org/wiki/L&#252;ftungseffizienz"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Office_Word_Document6.doc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Word_Document7.doc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Office_Word_Document8.docx"/><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Office_Word_Document9.doc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Office_Word_Document10.docx"/><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perma.cc/686X-X9AZ?type=imag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perma.cc/686X-X9AZ?type=imag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QYP255V03BY?t=544"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youtu.be/QYP255V03BY?t=375"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youtu.be/tVkf2ogGG_Y?t=4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youtu.be/ll-4LUfcr_s?t=33" TargetMode="External"/><Relationship Id="rId1" Type="http://schemas.openxmlformats.org/officeDocument/2006/relationships/slideLayout" Target="../slideLayouts/slideLayout2.xml"/><Relationship Id="rId6" Type="http://schemas.openxmlformats.org/officeDocument/2006/relationships/hyperlink" Target="https://youtu.be/ll-4LUfcr_s?t=67"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LV00dLUdK0k" TargetMode="External"/><Relationship Id="rId2" Type="http://schemas.openxmlformats.org/officeDocument/2006/relationships/hyperlink" Target="https://www.facebook.com/watch/?v=582384906021127" TargetMode="External"/><Relationship Id="rId1" Type="http://schemas.openxmlformats.org/officeDocument/2006/relationships/slideLayout" Target="../slideLayouts/slideLayout2.xml"/><Relationship Id="rId6" Type="http://schemas.openxmlformats.org/officeDocument/2006/relationships/hyperlink" Target="https://perma.cc/YA6L-JEJ6" TargetMode="External"/><Relationship Id="rId5" Type="http://schemas.openxmlformats.org/officeDocument/2006/relationships/image" Target="../media/image38.jpeg"/><Relationship Id="rId4" Type="http://schemas.openxmlformats.org/officeDocument/2006/relationships/hyperlink" Target="https://doi.org/10.31224/osf.io/b9dkp"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erma.cc/UQ59-AZ3F"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perma.cc/MR7X-Y73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perma.cc/S5VV-UNS2"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erma.cc/QD3Z-YTVA"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gineering.purdue.edu/~yanchen/infec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t2QV5aqo_bI"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oi.org/10.5281/zenodo.5356568"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LV00dLUdK0k"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s://doi.org/10.31224/osf.io/b9dk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erma.cc/NE83-9GS9"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erma.cc/Y2VV-ZJEM" TargetMode="External"/><Relationship Id="rId2" Type="http://schemas.openxmlformats.org/officeDocument/2006/relationships/hyperlink" Target="https://perma.cc/S29W-VDNM" TargetMode="External"/><Relationship Id="rId1" Type="http://schemas.openxmlformats.org/officeDocument/2006/relationships/slideLayout" Target="../slideLayouts/slideLayout2.xml"/><Relationship Id="rId5" Type="http://schemas.openxmlformats.org/officeDocument/2006/relationships/hyperlink" Target="https://perma.cc/8SWH-2BKD" TargetMode="Externa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hyperlink" Target="https://perma.cc/686X-X9AZ?type=image" TargetMode="External"/><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8" Type="http://schemas.openxmlformats.org/officeDocument/2006/relationships/hyperlink" Target="https://perma.cc/64N4-JVEE" TargetMode="External"/><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5281/zenodo.406800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nbn-resolving.org/urn:nbn:de:gbv:18302-aero2021-07-03.01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2822/309946" TargetMode="External"/><Relationship Id="rId2" Type="http://schemas.openxmlformats.org/officeDocument/2006/relationships/hyperlink" Target="https://www.easa.europa.eu/eaer" TargetMode="External"/><Relationship Id="rId1" Type="http://schemas.openxmlformats.org/officeDocument/2006/relationships/slideLayout" Target="../slideLayouts/slideLayout2.xml"/><Relationship Id="rId6" Type="http://schemas.openxmlformats.org/officeDocument/2006/relationships/hyperlink" Target="https://perma.cc/C3BF-79MU" TargetMode="External"/><Relationship Id="rId5" Type="http://schemas.openxmlformats.org/officeDocument/2006/relationships/hyperlink" Target="https://ec.europa.eu/info/sites/info/files/research_and_innovation/funding/documents/ec_rtd_he-partnerships-clean-aviation.pdf" TargetMode="External"/><Relationship Id="rId4" Type="http://schemas.openxmlformats.org/officeDocument/2006/relationships/hyperlink" Target="https://www.clean-aviation.eu/"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2822/309946" TargetMode="External"/><Relationship Id="rId2" Type="http://schemas.openxmlformats.org/officeDocument/2006/relationships/hyperlink" Target="https://www.easa.europa.eu/eaer" TargetMode="External"/><Relationship Id="rId1" Type="http://schemas.openxmlformats.org/officeDocument/2006/relationships/slideLayout" Target="../slideLayouts/slideLayout2.xml"/><Relationship Id="rId6" Type="http://schemas.openxmlformats.org/officeDocument/2006/relationships/hyperlink" Target="https://perma.cc/C3BF-79MU" TargetMode="External"/><Relationship Id="rId5" Type="http://schemas.openxmlformats.org/officeDocument/2006/relationships/hyperlink" Target="https://ec.europa.eu/info/sites/info/files/research_and_innovation/funding/documents/ec_rtd_he-partnerships-clean-aviation.pdf" TargetMode="External"/><Relationship Id="rId4" Type="http://schemas.openxmlformats.org/officeDocument/2006/relationships/hyperlink" Target="https://www.clean-aviation.eu/"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perma.cc/HJ6L-3HUB" TargetMode="External"/><Relationship Id="rId2" Type="http://schemas.openxmlformats.org/officeDocument/2006/relationships/hyperlink" Target="https://www.airbus.com/innovation/zero-emission/hydrogen/zeroe.html" TargetMode="External"/><Relationship Id="rId1" Type="http://schemas.openxmlformats.org/officeDocument/2006/relationships/slideLayout" Target="../slideLayouts/slideLayout2.xml"/><Relationship Id="rId6" Type="http://schemas.openxmlformats.org/officeDocument/2006/relationships/hyperlink" Target="https://perma.cc/M5VN-HG3Z" TargetMode="External"/><Relationship Id="rId5" Type="http://schemas.openxmlformats.org/officeDocument/2006/relationships/hyperlink" Target="https://www.airbus.com/innovation/zero-emission.html" TargetMode="External"/><Relationship Id="rId4" Type="http://schemas.openxmlformats.org/officeDocument/2006/relationships/hyperlink" Target="https://www.dlr.de/content/de/artikel/news/2020/04/20201014_deutschland-auf-kurs-zum-klimaneutralen-fliege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dlr.de/content/en/downloads/2020/statement-zero-emission-aviation.pdf" TargetMode="External"/><Relationship Id="rId2" Type="http://schemas.openxmlformats.org/officeDocument/2006/relationships/hyperlink" Target="https://www.dlr.de/content/en/articles/news/2020/04/20201124_research-initiative-pioneers-sustainable-flight.html" TargetMode="External"/><Relationship Id="rId1" Type="http://schemas.openxmlformats.org/officeDocument/2006/relationships/slideLayout" Target="../slideLayouts/slideLayout2.xml"/><Relationship Id="rId6" Type="http://schemas.openxmlformats.org/officeDocument/2006/relationships/hyperlink" Target="https://perma.cc/7JBX-69RZ" TargetMode="External"/><Relationship Id="rId5" Type="http://schemas.openxmlformats.org/officeDocument/2006/relationships/hyperlink" Target="https://www.destination2050.eu/" TargetMode="External"/><Relationship Id="rId4" Type="http://schemas.openxmlformats.org/officeDocument/2006/relationships/hyperlink" Target="https://perma.cc/54LM-JGKX"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5281/zenodo.4301103" TargetMode="External"/><Relationship Id="rId2" Type="http://schemas.openxmlformats.org/officeDocument/2006/relationships/hyperlink" Target="https://doi.org/10.7910/DVN/DLJUUK"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s://doi.org/10.7910/DVN/DLJUUK" TargetMode="Externa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s://doi.org/10.7910/DVN/DLJUUK" TargetMode="Externa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hyperlink" Target="https://perma.cc/2EZ6-DQBN"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erma.cc/BJJ6-5L74" TargetMode="External"/><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ptl.profscholz.de/" TargetMode="External"/><Relationship Id="rId4" Type="http://schemas.openxmlformats.org/officeDocument/2006/relationships/hyperlink" Target="https://bit.ly/3r8avD1"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bit.ly/3r8avD1"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ptl.profscholz.d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bit.ly/3mWHo6c"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perma.cc/82VC-KEBR"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erma.cc/RF4R-LS8R"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hyperlink" Target="https://perma.cc/2G6J-76DA"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perma.cc/E2YR-HBNW"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perma.cc/TS4W-MNRA" TargetMode="External"/><Relationship Id="rId2" Type="http://schemas.openxmlformats.org/officeDocument/2006/relationships/hyperlink" Target="https://perma.cc/7S7A-HVP2"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oi.org/10.5281/zenodo.5919013"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hyperlink" Target="https://creativecommons.org/licenses/by-nc-sa/4.0"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corona.profscholz.de/"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doi.org/10.5281/zenodo.5356568"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purl.stanford.edu/yf499mg3300" TargetMode="External"/><Relationship Id="rId2" Type="http://schemas.openxmlformats.org/officeDocument/2006/relationships/hyperlink" Target="https://doi.org/10.2514/6.2009-1261" TargetMode="External"/><Relationship Id="rId1" Type="http://schemas.openxmlformats.org/officeDocument/2006/relationships/slideLayout" Target="../slideLayouts/slideLayout13.xml"/><Relationship Id="rId5" Type="http://schemas.openxmlformats.org/officeDocument/2006/relationships/hyperlink" Target="https://doi.org/10.1029/2007JD009117" TargetMode="External"/><Relationship Id="rId4" Type="http://schemas.openxmlformats.org/officeDocument/2006/relationships/hyperlink" Target="https://doi.org/10.1029/2007JD0091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idx="4294967295"/>
          </p:nvPr>
        </p:nvSpPr>
        <p:spPr bwMode="auto">
          <a:xfrm>
            <a:off x="501650" y="2492375"/>
            <a:ext cx="5813425" cy="1296988"/>
          </a:xfrm>
          <a:prstGeom prst="rect">
            <a:avLst/>
          </a:prstGeom>
          <a:solidFill>
            <a:srgbClr val="FFFFFF"/>
          </a:solidFill>
          <a:ln>
            <a:miter lim="800000"/>
            <a:headEnd/>
            <a:tailEnd/>
          </a:ln>
        </p:spPr>
        <p:txBody>
          <a:bodyPr/>
          <a:lstStyle/>
          <a:p>
            <a:pPr eaLnBrk="1" hangingPunct="1">
              <a:lnSpc>
                <a:spcPct val="110000"/>
              </a:lnSpc>
            </a:pPr>
            <a:r>
              <a:rPr lang="en-US" sz="2000" dirty="0" smtClean="0"/>
              <a:t>Zero Emission – </a:t>
            </a:r>
            <a:br>
              <a:rPr lang="en-US" sz="2000" dirty="0" smtClean="0"/>
            </a:br>
            <a:r>
              <a:rPr lang="en-US" sz="2000" dirty="0" smtClean="0"/>
              <a:t>The New Credo in Civil Aviation</a:t>
            </a:r>
            <a:br>
              <a:rPr lang="en-US" sz="2000" dirty="0" smtClean="0"/>
            </a:br>
            <a:r>
              <a:rPr lang="en-US" dirty="0" smtClean="0"/>
              <a:t>     </a:t>
            </a:r>
            <a:r>
              <a:rPr lang="en-US" dirty="0" smtClean="0">
                <a:solidFill>
                  <a:srgbClr val="FF0000"/>
                </a:solidFill>
              </a:rPr>
              <a:t>Internal</a:t>
            </a:r>
            <a:r>
              <a:rPr lang="en-US" dirty="0" smtClean="0"/>
              <a:t>:  Cabin Ventilation Against the Corona Virus</a:t>
            </a:r>
            <a:br>
              <a:rPr lang="en-US" dirty="0" smtClean="0"/>
            </a:br>
            <a:r>
              <a:rPr lang="en-US" dirty="0" smtClean="0"/>
              <a:t>     </a:t>
            </a:r>
            <a:r>
              <a:rPr lang="en-US" dirty="0" smtClean="0">
                <a:solidFill>
                  <a:srgbClr val="0000FF"/>
                </a:solidFill>
              </a:rPr>
              <a:t>External</a:t>
            </a:r>
            <a:r>
              <a:rPr lang="en-US" dirty="0" smtClean="0"/>
              <a:t>: CO2, NOX, AIC</a:t>
            </a:r>
            <a:r>
              <a:rPr lang="en-US" sz="2000" dirty="0" smtClean="0"/>
              <a:t/>
            </a:r>
            <a:br>
              <a:rPr lang="en-US" sz="2000" dirty="0" smtClean="0"/>
            </a:br>
            <a:endParaRPr lang="en-US" sz="1200" b="0" dirty="0" smtClean="0"/>
          </a:p>
        </p:txBody>
      </p:sp>
      <p:sp>
        <p:nvSpPr>
          <p:cNvPr id="5123" name="Rectangle 4"/>
          <p:cNvSpPr>
            <a:spLocks noChangeArrowheads="1"/>
          </p:cNvSpPr>
          <p:nvPr/>
        </p:nvSpPr>
        <p:spPr bwMode="auto">
          <a:xfrm>
            <a:off x="8135938" y="6129338"/>
            <a:ext cx="865187" cy="576262"/>
          </a:xfrm>
          <a:prstGeom prst="rect">
            <a:avLst/>
          </a:prstGeom>
          <a:solidFill>
            <a:srgbClr val="FFFFFF"/>
          </a:solidFill>
          <a:ln w="9525">
            <a:noFill/>
            <a:miter lim="800000"/>
            <a:headEnd/>
            <a:tailEnd/>
          </a:ln>
        </p:spPr>
        <p:txBody>
          <a:bodyPr wrap="none" anchor="ctr"/>
          <a:lstStyle/>
          <a:p>
            <a:endParaRPr lang="en-US" dirty="0"/>
          </a:p>
        </p:txBody>
      </p:sp>
      <p:sp>
        <p:nvSpPr>
          <p:cNvPr id="5124" name="Text Box 5"/>
          <p:cNvSpPr txBox="1">
            <a:spLocks noChangeArrowheads="1"/>
          </p:cNvSpPr>
          <p:nvPr/>
        </p:nvSpPr>
        <p:spPr bwMode="auto">
          <a:xfrm>
            <a:off x="514350" y="4164013"/>
            <a:ext cx="5929313" cy="935037"/>
          </a:xfrm>
          <a:prstGeom prst="rect">
            <a:avLst/>
          </a:prstGeom>
          <a:noFill/>
          <a:ln w="3175">
            <a:noFill/>
            <a:miter lim="800000"/>
            <a:headEnd/>
            <a:tailEnd/>
          </a:ln>
        </p:spPr>
        <p:txBody>
          <a:bodyPr/>
          <a:lstStyle/>
          <a:p>
            <a:pPr defTabSz="801688" eaLnBrk="1" hangingPunct="1">
              <a:lnSpc>
                <a:spcPct val="110000"/>
              </a:lnSpc>
              <a:spcBef>
                <a:spcPct val="20000"/>
              </a:spcBef>
              <a:tabLst>
                <a:tab pos="1701800" algn="l"/>
              </a:tabLst>
            </a:pPr>
            <a:r>
              <a:rPr lang="de-DE" sz="1600" dirty="0">
                <a:solidFill>
                  <a:srgbClr val="000000"/>
                </a:solidFill>
                <a:latin typeface="Arial" pitchFamily="34" charset="0"/>
                <a:cs typeface="Arial" pitchFamily="34" charset="0"/>
              </a:rPr>
              <a:t>Dieter Scholz	</a:t>
            </a:r>
            <a:r>
              <a:rPr lang="ro-RO" sz="1600" dirty="0">
                <a:solidFill>
                  <a:srgbClr val="000000"/>
                </a:solidFill>
                <a:latin typeface="Arial" pitchFamily="34" charset="0"/>
                <a:cs typeface="Arial" pitchFamily="34" charset="0"/>
              </a:rPr>
              <a:t>Hamburg Universit</a:t>
            </a:r>
            <a:r>
              <a:rPr lang="de-DE" sz="1600" dirty="0">
                <a:solidFill>
                  <a:srgbClr val="000000"/>
                </a:solidFill>
                <a:latin typeface="Arial" pitchFamily="34" charset="0"/>
                <a:cs typeface="Arial" pitchFamily="34" charset="0"/>
              </a:rPr>
              <a:t>y</a:t>
            </a:r>
            <a:r>
              <a:rPr lang="ro-RO" sz="1600" dirty="0">
                <a:solidFill>
                  <a:srgbClr val="000000"/>
                </a:solidFill>
                <a:latin typeface="Arial" pitchFamily="34" charset="0"/>
                <a:cs typeface="Arial" pitchFamily="34" charset="0"/>
              </a:rPr>
              <a:t> of Ap</a:t>
            </a:r>
            <a:r>
              <a:rPr lang="de-DE" sz="1600" dirty="0">
                <a:solidFill>
                  <a:srgbClr val="000000"/>
                </a:solidFill>
                <a:latin typeface="Arial" pitchFamily="34" charset="0"/>
                <a:cs typeface="Arial" pitchFamily="34" charset="0"/>
              </a:rPr>
              <a:t>p</a:t>
            </a:r>
            <a:r>
              <a:rPr lang="ro-RO" sz="1600" dirty="0">
                <a:solidFill>
                  <a:srgbClr val="000000"/>
                </a:solidFill>
                <a:latin typeface="Arial" pitchFamily="34" charset="0"/>
                <a:cs typeface="Arial" pitchFamily="34" charset="0"/>
              </a:rPr>
              <a:t>lied Sciences</a:t>
            </a:r>
            <a:endParaRPr lang="de-DE" sz="1600" dirty="0">
              <a:solidFill>
                <a:srgbClr val="000000"/>
              </a:solidFill>
              <a:latin typeface="Arial" pitchFamily="34" charset="0"/>
              <a:cs typeface="Arial" pitchFamily="34" charset="0"/>
            </a:endParaRPr>
          </a:p>
          <a:p>
            <a:pPr defTabSz="801688" eaLnBrk="1" hangingPunct="1">
              <a:lnSpc>
                <a:spcPct val="80000"/>
              </a:lnSpc>
              <a:spcBef>
                <a:spcPct val="20000"/>
              </a:spcBef>
              <a:tabLst>
                <a:tab pos="1701800" algn="l"/>
              </a:tabLst>
            </a:pPr>
            <a:endParaRPr lang="de-DE" sz="1600" dirty="0">
              <a:solidFill>
                <a:srgbClr val="000000"/>
              </a:solidFill>
              <a:latin typeface="Arial" pitchFamily="34" charset="0"/>
              <a:cs typeface="Arial" pitchFamily="34" charset="0"/>
            </a:endParaRPr>
          </a:p>
        </p:txBody>
      </p:sp>
      <p:sp>
        <p:nvSpPr>
          <p:cNvPr id="5125" name="Text Box 3"/>
          <p:cNvSpPr txBox="1">
            <a:spLocks noChangeArrowheads="1"/>
          </p:cNvSpPr>
          <p:nvPr/>
        </p:nvSpPr>
        <p:spPr bwMode="auto">
          <a:xfrm>
            <a:off x="511175" y="5545137"/>
            <a:ext cx="4895850" cy="757130"/>
          </a:xfrm>
          <a:prstGeom prst="rect">
            <a:avLst/>
          </a:prstGeom>
          <a:noFill/>
          <a:ln w="3175">
            <a:noFill/>
            <a:miter lim="800000"/>
            <a:headEnd/>
            <a:tailEnd/>
          </a:ln>
        </p:spPr>
        <p:txBody>
          <a:bodyPr wrap="square">
            <a:spAutoFit/>
          </a:bodyPr>
          <a:lstStyle/>
          <a:p>
            <a:pPr defTabSz="801688" eaLnBrk="1" hangingPunct="1">
              <a:lnSpc>
                <a:spcPct val="120000"/>
              </a:lnSpc>
              <a:spcBef>
                <a:spcPts val="0"/>
              </a:spcBef>
            </a:pPr>
            <a:r>
              <a:rPr lang="de-DE" sz="1200" b="1" dirty="0" smtClean="0">
                <a:solidFill>
                  <a:srgbClr val="000000"/>
                </a:solidFill>
                <a:latin typeface="Arial" pitchFamily="34" charset="0"/>
                <a:cs typeface="Arial" pitchFamily="34" charset="0"/>
              </a:rPr>
              <a:t>German Aerospace Congress</a:t>
            </a:r>
            <a:r>
              <a:rPr lang="de-DE" sz="1200" dirty="0" smtClean="0">
                <a:solidFill>
                  <a:srgbClr val="000000"/>
                </a:solidFill>
                <a:latin typeface="Arial" pitchFamily="34" charset="0"/>
                <a:cs typeface="Arial" pitchFamily="34" charset="0"/>
              </a:rPr>
              <a:t> </a:t>
            </a:r>
            <a:r>
              <a:rPr lang="de-DE" sz="1200" b="1" dirty="0" smtClean="0">
                <a:solidFill>
                  <a:srgbClr val="000000"/>
                </a:solidFill>
                <a:latin typeface="Arial" pitchFamily="34" charset="0"/>
                <a:cs typeface="Arial" pitchFamily="34" charset="0"/>
              </a:rPr>
              <a:t>2021</a:t>
            </a:r>
            <a:r>
              <a:rPr lang="de-DE" sz="1200" dirty="0" smtClean="0">
                <a:solidFill>
                  <a:srgbClr val="000000"/>
                </a:solidFill>
                <a:latin typeface="Arial" pitchFamily="34" charset="0"/>
                <a:cs typeface="Arial" pitchFamily="34" charset="0"/>
              </a:rPr>
              <a:t> (DLRK 2021)</a:t>
            </a:r>
          </a:p>
          <a:p>
            <a:pPr defTabSz="801688" eaLnBrk="1" hangingPunct="1">
              <a:lnSpc>
                <a:spcPct val="120000"/>
              </a:lnSpc>
              <a:spcBef>
                <a:spcPts val="0"/>
              </a:spcBef>
            </a:pPr>
            <a:r>
              <a:rPr lang="de-DE" sz="1200" b="1" dirty="0" smtClean="0">
                <a:solidFill>
                  <a:srgbClr val="000000"/>
                </a:solidFill>
                <a:latin typeface="Arial" pitchFamily="34" charset="0"/>
                <a:cs typeface="Arial" pitchFamily="34" charset="0"/>
              </a:rPr>
              <a:t>Online, 01 September 2021</a:t>
            </a:r>
          </a:p>
          <a:p>
            <a:pPr defTabSz="801688" eaLnBrk="1" hangingPunct="1">
              <a:lnSpc>
                <a:spcPct val="120000"/>
              </a:lnSpc>
              <a:spcBef>
                <a:spcPts val="0"/>
              </a:spcBef>
            </a:pPr>
            <a:r>
              <a:rPr lang="en-US" sz="1200" u="sng" dirty="0" smtClean="0">
                <a:solidFill>
                  <a:srgbClr val="0000FF"/>
                </a:solidFill>
                <a:latin typeface="Arial" pitchFamily="34" charset="0"/>
                <a:cs typeface="Arial" pitchFamily="34" charset="0"/>
                <a:hlinkClick r:id="rId3"/>
              </a:rPr>
              <a:t>https://doi.org/10.5281/zenodo.5919013</a:t>
            </a:r>
            <a:endParaRPr lang="en-US" sz="1200" u="sng" dirty="0" smtClean="0">
              <a:solidFill>
                <a:srgbClr val="0000FF"/>
              </a:solidFill>
              <a:latin typeface="Arial" pitchFamily="34" charset="0"/>
              <a:cs typeface="Arial" pitchFamily="34" charset="0"/>
            </a:endParaRPr>
          </a:p>
        </p:txBody>
      </p:sp>
      <p:pic>
        <p:nvPicPr>
          <p:cNvPr id="113665" name="Picture 1"/>
          <p:cNvPicPr>
            <a:picLocks noChangeAspect="1" noChangeArrowheads="1"/>
          </p:cNvPicPr>
          <p:nvPr/>
        </p:nvPicPr>
        <p:blipFill>
          <a:blip r:embed="rId4" cstate="print"/>
          <a:srcRect/>
          <a:stretch>
            <a:fillRect/>
          </a:stretch>
        </p:blipFill>
        <p:spPr bwMode="auto">
          <a:xfrm>
            <a:off x="6772275" y="1828800"/>
            <a:ext cx="2214563" cy="2214563"/>
          </a:xfrm>
          <a:prstGeom prst="rect">
            <a:avLst/>
          </a:prstGeom>
          <a:noFill/>
          <a:ln w="9525">
            <a:noFill/>
            <a:miter lim="800000"/>
            <a:headEnd/>
            <a:tailEnd/>
          </a:ln>
        </p:spPr>
      </p:pic>
      <p:pic>
        <p:nvPicPr>
          <p:cNvPr id="230401" name="Picture 1"/>
          <p:cNvPicPr>
            <a:picLocks noChangeAspect="1" noChangeArrowheads="1"/>
          </p:cNvPicPr>
          <p:nvPr/>
        </p:nvPicPr>
        <p:blipFill>
          <a:blip r:embed="rId5" cstate="print"/>
          <a:srcRect/>
          <a:stretch>
            <a:fillRect/>
          </a:stretch>
        </p:blipFill>
        <p:spPr bwMode="auto">
          <a:xfrm>
            <a:off x="6778511" y="4429125"/>
            <a:ext cx="2279764" cy="172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590549" y="1757363"/>
            <a:ext cx="2657475" cy="4547955"/>
          </a:xfrm>
          <a:prstGeom prst="rect">
            <a:avLst/>
          </a:prstGeom>
          <a:noFill/>
          <a:ln w="9525">
            <a:noFill/>
            <a:miter lim="800000"/>
            <a:headEnd/>
            <a:tailEnd/>
          </a:ln>
        </p:spPr>
      </p:pic>
      <p:sp>
        <p:nvSpPr>
          <p:cNvPr id="6"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HEPA Filter</a:t>
            </a:r>
            <a:endParaRPr lang="de-DE" sz="2000" b="1" kern="0" dirty="0">
              <a:solidFill>
                <a:srgbClr val="000000"/>
              </a:solidFill>
              <a:latin typeface="Arial" pitchFamily="34" charset="0"/>
              <a:ea typeface="+mj-ea"/>
              <a:cs typeface="Arial" pitchFamily="34" charset="0"/>
            </a:endParaRPr>
          </a:p>
        </p:txBody>
      </p:sp>
      <p:pic>
        <p:nvPicPr>
          <p:cNvPr id="9" name="Grafik 8" descr="Emirates_A380_HEPA-Filter_FuchteMDPI.png"/>
          <p:cNvPicPr>
            <a:picLocks noChangeAspect="1"/>
          </p:cNvPicPr>
          <p:nvPr/>
        </p:nvPicPr>
        <p:blipFill>
          <a:blip r:embed="rId3" cstate="print"/>
          <a:stretch>
            <a:fillRect/>
          </a:stretch>
        </p:blipFill>
        <p:spPr>
          <a:xfrm>
            <a:off x="3479244" y="1766888"/>
            <a:ext cx="5360842" cy="3978021"/>
          </a:xfrm>
          <a:prstGeom prst="rect">
            <a:avLst/>
          </a:prstGeom>
        </p:spPr>
      </p:pic>
      <p:sp>
        <p:nvSpPr>
          <p:cNvPr id="10" name="Rechteck 9"/>
          <p:cNvSpPr/>
          <p:nvPr/>
        </p:nvSpPr>
        <p:spPr>
          <a:xfrm>
            <a:off x="3896405" y="5741343"/>
            <a:ext cx="5105950"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rPr>
              <a:t>Airbus A380, Emirates. Installing a new HEPA filter. High risk operation? </a:t>
            </a:r>
            <a:endParaRPr lang="en-US" sz="1200" dirty="0">
              <a:solidFill>
                <a:srgbClr val="000000"/>
              </a:solidFill>
              <a:latin typeface="Arial" pitchFamily="34" charset="0"/>
              <a:cs typeface="Arial" pitchFamily="34" charset="0"/>
            </a:endParaRPr>
          </a:p>
        </p:txBody>
      </p:sp>
      <p:sp>
        <p:nvSpPr>
          <p:cNvPr id="8" name="Textfeld 7"/>
          <p:cNvSpPr txBox="1"/>
          <p:nvPr/>
        </p:nvSpPr>
        <p:spPr>
          <a:xfrm>
            <a:off x="712788" y="1876425"/>
            <a:ext cx="2223301" cy="276999"/>
          </a:xfrm>
          <a:prstGeom prst="rect">
            <a:avLst/>
          </a:prstGeom>
          <a:noFill/>
        </p:spPr>
        <p:txBody>
          <a:bodyPr wrap="none" rtlCol="0">
            <a:spAutoFit/>
          </a:bodyPr>
          <a:lstStyle/>
          <a:p>
            <a:r>
              <a:rPr lang="de-DE" sz="1200" b="1" dirty="0" smtClean="0">
                <a:solidFill>
                  <a:schemeClr val="bg1"/>
                </a:solidFill>
                <a:latin typeface="Arial" pitchFamily="34" charset="0"/>
                <a:cs typeface="Arial" pitchFamily="34" charset="0"/>
              </a:rPr>
              <a:t>Airbus A320, old HEPA filter</a:t>
            </a:r>
            <a:endParaRPr lang="en-US" sz="1200" b="1" dirty="0">
              <a:solidFill>
                <a:schemeClr val="bg1"/>
              </a:solidFill>
              <a:latin typeface="Arial" pitchFamily="34" charset="0"/>
              <a:cs typeface="Arial" pitchFamily="34" charset="0"/>
            </a:endParaRPr>
          </a:p>
        </p:txBody>
      </p:sp>
      <p:sp>
        <p:nvSpPr>
          <p:cNvPr id="12"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p:cNvGrpSpPr/>
          <p:nvPr/>
        </p:nvGrpSpPr>
        <p:grpSpPr>
          <a:xfrm>
            <a:off x="572180" y="1769178"/>
            <a:ext cx="5850116" cy="2126547"/>
            <a:chOff x="686480" y="1759653"/>
            <a:chExt cx="5850116" cy="2126547"/>
          </a:xfrm>
        </p:grpSpPr>
        <p:pic>
          <p:nvPicPr>
            <p:cNvPr id="6" name="Picture 3"/>
            <p:cNvPicPr>
              <a:picLocks noChangeAspect="1" noChangeArrowheads="1"/>
            </p:cNvPicPr>
            <p:nvPr/>
          </p:nvPicPr>
          <p:blipFill>
            <a:blip r:embed="rId3" cstate="print"/>
            <a:srcRect/>
            <a:stretch>
              <a:fillRect/>
            </a:stretch>
          </p:blipFill>
          <p:spPr bwMode="auto">
            <a:xfrm>
              <a:off x="1533524" y="1759653"/>
              <a:ext cx="4714143" cy="2126547"/>
            </a:xfrm>
            <a:prstGeom prst="rect">
              <a:avLst/>
            </a:prstGeom>
            <a:noFill/>
            <a:ln w="9525">
              <a:noFill/>
              <a:miter lim="800000"/>
              <a:headEnd/>
              <a:tailEnd/>
            </a:ln>
          </p:spPr>
        </p:pic>
        <p:sp>
          <p:nvSpPr>
            <p:cNvPr id="7" name="Rechteck 6"/>
            <p:cNvSpPr/>
            <p:nvPr/>
          </p:nvSpPr>
          <p:spPr>
            <a:xfrm>
              <a:off x="6058580" y="2569518"/>
              <a:ext cx="478016" cy="400110"/>
            </a:xfrm>
            <a:prstGeom prst="rect">
              <a:avLst/>
            </a:prstGeom>
          </p:spPr>
          <p:txBody>
            <a:bodyPr wrap="none">
              <a:spAutoFit/>
            </a:bodyPr>
            <a:lstStyle/>
            <a:p>
              <a:r>
                <a:rPr lang="en-US" sz="2000" b="1" i="1" noProof="1" smtClean="0">
                  <a:solidFill>
                    <a:srgbClr val="000000"/>
                  </a:solidFill>
                  <a:latin typeface="Arial" pitchFamily="34" charset="0"/>
                  <a:cs typeface="Arial" pitchFamily="34" charset="0"/>
                </a:rPr>
                <a:t>Q</a:t>
              </a:r>
              <a:r>
                <a:rPr lang="en-US" sz="2000" b="1" i="1" baseline="-25000" noProof="1" smtClean="0">
                  <a:solidFill>
                    <a:srgbClr val="000000"/>
                  </a:solidFill>
                  <a:latin typeface="Arial" pitchFamily="34" charset="0"/>
                  <a:cs typeface="Arial" pitchFamily="34" charset="0"/>
                </a:rPr>
                <a:t>e</a:t>
              </a:r>
              <a:endParaRPr lang="en-US" sz="2000" b="1" i="1" baseline="-25000" noProof="1">
                <a:solidFill>
                  <a:srgbClr val="000000"/>
                </a:solidFill>
                <a:latin typeface="Arial" pitchFamily="34" charset="0"/>
                <a:cs typeface="Arial" pitchFamily="34" charset="0"/>
              </a:endParaRPr>
            </a:p>
          </p:txBody>
        </p:sp>
        <p:sp>
          <p:nvSpPr>
            <p:cNvPr id="8" name="Rechteck 7"/>
            <p:cNvSpPr/>
            <p:nvPr/>
          </p:nvSpPr>
          <p:spPr>
            <a:xfrm>
              <a:off x="686480" y="2569518"/>
              <a:ext cx="1435008" cy="400110"/>
            </a:xfrm>
            <a:prstGeom prst="rect">
              <a:avLst/>
            </a:prstGeom>
          </p:spPr>
          <p:txBody>
            <a:bodyPr wrap="none">
              <a:spAutoFit/>
            </a:bodyPr>
            <a:lstStyle/>
            <a:p>
              <a:r>
                <a:rPr lang="en-US" sz="2000" b="1" i="1" noProof="1" smtClean="0">
                  <a:solidFill>
                    <a:srgbClr val="000000"/>
                  </a:solidFill>
                  <a:latin typeface="Arial" pitchFamily="34" charset="0"/>
                  <a:cs typeface="Arial" pitchFamily="34" charset="0"/>
                </a:rPr>
                <a:t>C</a:t>
              </a:r>
              <a:r>
                <a:rPr lang="en-US" sz="2000" b="1" i="1" baseline="-25000" noProof="1" smtClean="0">
                  <a:solidFill>
                    <a:srgbClr val="000000"/>
                  </a:solidFill>
                  <a:latin typeface="Arial" pitchFamily="34" charset="0"/>
                  <a:cs typeface="Arial" pitchFamily="34" charset="0"/>
                </a:rPr>
                <a:t>out(side) </a:t>
              </a:r>
              <a:r>
                <a:rPr lang="en-US" sz="2000" b="1" i="1" noProof="1" smtClean="0">
                  <a:solidFill>
                    <a:srgbClr val="000000"/>
                  </a:solidFill>
                  <a:latin typeface="Arial" pitchFamily="34" charset="0"/>
                  <a:cs typeface="Arial" pitchFamily="34" charset="0"/>
                </a:rPr>
                <a:t>Q</a:t>
              </a:r>
              <a:r>
                <a:rPr lang="en-US" sz="2000" b="1" i="1" baseline="-25000" noProof="1" smtClean="0">
                  <a:solidFill>
                    <a:srgbClr val="000000"/>
                  </a:solidFill>
                  <a:latin typeface="Arial" pitchFamily="34" charset="0"/>
                  <a:cs typeface="Arial" pitchFamily="34" charset="0"/>
                </a:rPr>
                <a:t>e</a:t>
              </a:r>
              <a:endParaRPr lang="en-US" sz="2000" b="1" i="1" baseline="-25000" noProof="1">
                <a:solidFill>
                  <a:srgbClr val="000000"/>
                </a:solidFill>
                <a:latin typeface="Arial" pitchFamily="34" charset="0"/>
                <a:cs typeface="Arial" pitchFamily="34" charset="0"/>
              </a:endParaRPr>
            </a:p>
          </p:txBody>
        </p:sp>
        <p:sp>
          <p:nvSpPr>
            <p:cNvPr id="10" name="Rechteck 9"/>
            <p:cNvSpPr/>
            <p:nvPr/>
          </p:nvSpPr>
          <p:spPr>
            <a:xfrm>
              <a:off x="3820205" y="2683818"/>
              <a:ext cx="370614" cy="400110"/>
            </a:xfrm>
            <a:prstGeom prst="rect">
              <a:avLst/>
            </a:prstGeom>
          </p:spPr>
          <p:txBody>
            <a:bodyPr wrap="none">
              <a:spAutoFit/>
            </a:bodyPr>
            <a:lstStyle/>
            <a:p>
              <a:r>
                <a:rPr lang="en-US" sz="2000" b="1" i="1" dirty="0" smtClean="0">
                  <a:solidFill>
                    <a:srgbClr val="000000"/>
                  </a:solidFill>
                  <a:latin typeface="Arial" pitchFamily="34" charset="0"/>
                  <a:cs typeface="Arial" pitchFamily="34" charset="0"/>
                </a:rPr>
                <a:t>C</a:t>
              </a:r>
              <a:endParaRPr lang="en-US" sz="2000" b="1" i="1" baseline="-25000" dirty="0">
                <a:solidFill>
                  <a:srgbClr val="000000"/>
                </a:solidFill>
                <a:latin typeface="Arial" pitchFamily="34" charset="0"/>
                <a:cs typeface="Arial" pitchFamily="34" charset="0"/>
              </a:endParaRPr>
            </a:p>
          </p:txBody>
        </p:sp>
        <p:sp>
          <p:nvSpPr>
            <p:cNvPr id="11" name="Rechteck 10"/>
            <p:cNvSpPr/>
            <p:nvPr/>
          </p:nvSpPr>
          <p:spPr>
            <a:xfrm>
              <a:off x="2181905" y="3045768"/>
              <a:ext cx="356188" cy="400110"/>
            </a:xfrm>
            <a:prstGeom prst="rect">
              <a:avLst/>
            </a:prstGeom>
          </p:spPr>
          <p:txBody>
            <a:bodyPr wrap="none">
              <a:spAutoFit/>
            </a:bodyPr>
            <a:lstStyle/>
            <a:p>
              <a:r>
                <a:rPr lang="en-US" sz="2000" b="1" i="1" dirty="0" smtClean="0">
                  <a:solidFill>
                    <a:srgbClr val="000000"/>
                  </a:solidFill>
                  <a:latin typeface="Arial" pitchFamily="34" charset="0"/>
                  <a:cs typeface="Arial" pitchFamily="34" charset="0"/>
                </a:rPr>
                <a:t>S</a:t>
              </a:r>
              <a:endParaRPr lang="en-US" sz="2000" b="1" i="1" baseline="-25000" dirty="0">
                <a:solidFill>
                  <a:srgbClr val="000000"/>
                </a:solidFill>
                <a:latin typeface="Arial" pitchFamily="34" charset="0"/>
                <a:cs typeface="Arial" pitchFamily="34" charset="0"/>
              </a:endParaRPr>
            </a:p>
          </p:txBody>
        </p:sp>
      </p:grpSp>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Ventilation Equation</a:t>
            </a:r>
            <a:endParaRPr lang="de-DE" sz="2000" b="1" kern="0" dirty="0">
              <a:solidFill>
                <a:srgbClr val="000000"/>
              </a:solidFill>
              <a:latin typeface="Arial" pitchFamily="34" charset="0"/>
              <a:ea typeface="+mj-ea"/>
              <a:cs typeface="Arial" pitchFamily="34" charset="0"/>
            </a:endParaRPr>
          </a:p>
        </p:txBody>
      </p:sp>
      <p:graphicFrame>
        <p:nvGraphicFramePr>
          <p:cNvPr id="199682" name="Object 2"/>
          <p:cNvGraphicFramePr>
            <a:graphicFrameLocks noChangeAspect="1"/>
          </p:cNvGraphicFramePr>
          <p:nvPr/>
        </p:nvGraphicFramePr>
        <p:xfrm>
          <a:off x="2049463" y="3876675"/>
          <a:ext cx="3368675" cy="835025"/>
        </p:xfrm>
        <a:graphic>
          <a:graphicData uri="http://schemas.openxmlformats.org/presentationml/2006/ole">
            <p:oleObj spid="_x0000_s199682" name="Equation" r:id="rId4" imgW="1684995" imgH="417184" progId="Equation.3">
              <p:embed/>
            </p:oleObj>
          </a:graphicData>
        </a:graphic>
      </p:graphicFrame>
      <p:graphicFrame>
        <p:nvGraphicFramePr>
          <p:cNvPr id="199683" name="Object 3"/>
          <p:cNvGraphicFramePr>
            <a:graphicFrameLocks noChangeAspect="1"/>
          </p:cNvGraphicFramePr>
          <p:nvPr/>
        </p:nvGraphicFramePr>
        <p:xfrm>
          <a:off x="612775" y="4800600"/>
          <a:ext cx="7475538" cy="1487488"/>
        </p:xfrm>
        <a:graphic>
          <a:graphicData uri="http://schemas.openxmlformats.org/presentationml/2006/ole">
            <p:oleObj spid="_x0000_s199683" name="Document" r:id="rId5" imgW="5747369" imgH="1143381" progId="Word.Document.12">
              <p:embed/>
            </p:oleObj>
          </a:graphicData>
        </a:graphic>
      </p:graphicFrame>
      <p:sp>
        <p:nvSpPr>
          <p:cNvPr id="12" name="Textfeld 11"/>
          <p:cNvSpPr txBox="1"/>
          <p:nvPr/>
        </p:nvSpPr>
        <p:spPr>
          <a:xfrm>
            <a:off x="6362700" y="1028700"/>
            <a:ext cx="2667718" cy="1348061"/>
          </a:xfrm>
          <a:prstGeom prst="rect">
            <a:avLst/>
          </a:prstGeom>
          <a:noFill/>
          <a:ln>
            <a:solidFill>
              <a:srgbClr val="000000"/>
            </a:solidFill>
          </a:ln>
        </p:spPr>
        <p:txBody>
          <a:bodyPr wrap="none" rtlCol="0">
            <a:spAutoFit/>
          </a:bodyPr>
          <a:lstStyle/>
          <a:p>
            <a:pPr>
              <a:lnSpc>
                <a:spcPct val="120000"/>
              </a:lnSpc>
            </a:pPr>
            <a:r>
              <a:rPr lang="de-DE" sz="1200" dirty="0" smtClean="0">
                <a:solidFill>
                  <a:srgbClr val="000000"/>
                </a:solidFill>
                <a:latin typeface="Arial" pitchFamily="34" charset="0"/>
                <a:cs typeface="Arial" pitchFamily="34" charset="0"/>
              </a:rPr>
              <a:t>Dieter Scholz:</a:t>
            </a:r>
          </a:p>
          <a:p>
            <a:pPr>
              <a:lnSpc>
                <a:spcPct val="120000"/>
              </a:lnSpc>
            </a:pPr>
            <a:r>
              <a:rPr lang="de-DE" sz="1200" i="1" dirty="0" smtClean="0">
                <a:solidFill>
                  <a:srgbClr val="000000"/>
                </a:solidFill>
                <a:latin typeface="Arial" pitchFamily="34" charset="0"/>
                <a:cs typeface="Arial" pitchFamily="34" charset="0"/>
              </a:rPr>
              <a:t>Aircraft Cabin Ventilation Theory</a:t>
            </a:r>
            <a:r>
              <a:rPr lang="de-DE" sz="1200" dirty="0" smtClean="0">
                <a:solidFill>
                  <a:srgbClr val="000000"/>
                </a:solidFill>
                <a:latin typeface="Arial" pitchFamily="34" charset="0"/>
                <a:cs typeface="Arial" pitchFamily="34" charset="0"/>
              </a:rPr>
              <a:t>,</a:t>
            </a:r>
          </a:p>
          <a:p>
            <a:pPr>
              <a:lnSpc>
                <a:spcPct val="120000"/>
              </a:lnSpc>
            </a:pPr>
            <a:r>
              <a:rPr lang="de-DE" sz="1200" dirty="0" smtClean="0">
                <a:solidFill>
                  <a:srgbClr val="000000"/>
                </a:solidFill>
                <a:latin typeface="Arial" pitchFamily="34" charset="0"/>
                <a:cs typeface="Arial" pitchFamily="34" charset="0"/>
              </a:rPr>
              <a:t>Memo, 2020-06-27.</a:t>
            </a:r>
          </a:p>
          <a:p>
            <a:pPr>
              <a:lnSpc>
                <a:spcPct val="120000"/>
              </a:lnSpc>
            </a:pPr>
            <a:r>
              <a:rPr lang="en-US" sz="1200" u="sng" dirty="0" smtClean="0">
                <a:solidFill>
                  <a:srgbClr val="0000FF"/>
                </a:solidFill>
                <a:latin typeface="Arial" pitchFamily="34" charset="0"/>
                <a:cs typeface="Arial" pitchFamily="34" charset="0"/>
                <a:hlinkClick r:id="rId6"/>
              </a:rPr>
              <a:t>https://doi.org/10.31224/osf.io/ac6p8</a:t>
            </a:r>
            <a:endParaRPr lang="en-US" sz="1200" u="sng" dirty="0" smtClean="0">
              <a:solidFill>
                <a:srgbClr val="0000FF"/>
              </a:solidFill>
              <a:latin typeface="Arial" pitchFamily="34" charset="0"/>
              <a:cs typeface="Arial" pitchFamily="34" charset="0"/>
            </a:endParaRPr>
          </a:p>
          <a:p>
            <a:pPr>
              <a:lnSpc>
                <a:spcPct val="120000"/>
              </a:lnSpc>
            </a:pPr>
            <a:r>
              <a:rPr lang="de-DE" sz="1000" dirty="0" smtClean="0">
                <a:solidFill>
                  <a:srgbClr val="000000"/>
                </a:solidFill>
                <a:latin typeface="Arial" pitchFamily="34" charset="0"/>
                <a:cs typeface="Arial" pitchFamily="34" charset="0"/>
              </a:rPr>
              <a:t>See this document for a List of References</a:t>
            </a:r>
          </a:p>
          <a:p>
            <a:pPr>
              <a:lnSpc>
                <a:spcPct val="120000"/>
              </a:lnSpc>
            </a:pPr>
            <a:r>
              <a:rPr lang="de-DE" sz="1000" dirty="0" smtClean="0">
                <a:solidFill>
                  <a:srgbClr val="000000"/>
                </a:solidFill>
                <a:latin typeface="Arial" pitchFamily="34" charset="0"/>
                <a:cs typeface="Arial" pitchFamily="34" charset="0"/>
              </a:rPr>
              <a:t>mentioned in this section.</a:t>
            </a:r>
          </a:p>
        </p:txBody>
      </p:sp>
      <p:sp>
        <p:nvSpPr>
          <p:cNvPr id="1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Solving the Ventilation Equation for Steady State</a:t>
            </a:r>
            <a:endParaRPr lang="de-DE" sz="2000" b="1" kern="0" dirty="0">
              <a:solidFill>
                <a:srgbClr val="000000"/>
              </a:solidFill>
              <a:latin typeface="Arial" pitchFamily="34" charset="0"/>
              <a:ea typeface="+mj-ea"/>
              <a:cs typeface="Arial" pitchFamily="34" charset="0"/>
            </a:endParaRPr>
          </a:p>
        </p:txBody>
      </p:sp>
      <p:graphicFrame>
        <p:nvGraphicFramePr>
          <p:cNvPr id="200707" name="Object 3"/>
          <p:cNvGraphicFramePr>
            <a:graphicFrameLocks noChangeAspect="1"/>
          </p:cNvGraphicFramePr>
          <p:nvPr/>
        </p:nvGraphicFramePr>
        <p:xfrm>
          <a:off x="561975" y="1924050"/>
          <a:ext cx="7686675" cy="3990975"/>
        </p:xfrm>
        <a:graphic>
          <a:graphicData uri="http://schemas.openxmlformats.org/presentationml/2006/ole">
            <p:oleObj spid="_x0000_s258050" name="Document" r:id="rId3" imgW="5899277" imgH="3078222" progId="Word.Document.12">
              <p:embed/>
            </p:oleObj>
          </a:graphicData>
        </a:graphic>
      </p:graphicFrame>
      <p:grpSp>
        <p:nvGrpSpPr>
          <p:cNvPr id="2" name="Gruppieren 12"/>
          <p:cNvGrpSpPr/>
          <p:nvPr/>
        </p:nvGrpSpPr>
        <p:grpSpPr>
          <a:xfrm>
            <a:off x="8239125" y="4086225"/>
            <a:ext cx="0" cy="1543050"/>
            <a:chOff x="8239125" y="4086225"/>
            <a:chExt cx="0" cy="1543050"/>
          </a:xfrm>
        </p:grpSpPr>
        <p:cxnSp>
          <p:nvCxnSpPr>
            <p:cNvPr id="10" name="Gerade Verbindung 9"/>
            <p:cNvCxnSpPr/>
            <p:nvPr/>
          </p:nvCxnSpPr>
          <p:spPr bwMode="auto">
            <a:xfrm>
              <a:off x="8239125" y="4086225"/>
              <a:ext cx="0" cy="704850"/>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11" name="Gerade Verbindung 10"/>
            <p:cNvCxnSpPr/>
            <p:nvPr/>
          </p:nvCxnSpPr>
          <p:spPr bwMode="auto">
            <a:xfrm>
              <a:off x="8239125" y="5067300"/>
              <a:ext cx="0" cy="561975"/>
            </a:xfrm>
            <a:prstGeom prst="line">
              <a:avLst/>
            </a:prstGeom>
            <a:solidFill>
              <a:schemeClr val="accent1"/>
            </a:solidFill>
            <a:ln w="9525" cap="flat" cmpd="sng" algn="ctr">
              <a:solidFill>
                <a:srgbClr val="000000"/>
              </a:solidFill>
              <a:prstDash val="solid"/>
              <a:round/>
              <a:headEnd type="none" w="med" len="med"/>
              <a:tailEnd type="none" w="med" len="med"/>
            </a:ln>
            <a:effectLst/>
          </p:spPr>
        </p:cxnSp>
      </p:grpSp>
      <p:sp>
        <p:nvSpPr>
          <p:cNvPr id="9"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Air Change Rate and Time for One Air Change</a:t>
            </a:r>
            <a:endParaRPr lang="de-DE" sz="2000" b="1" kern="0" dirty="0">
              <a:solidFill>
                <a:srgbClr val="000000"/>
              </a:solidFill>
              <a:latin typeface="Arial" pitchFamily="34" charset="0"/>
              <a:ea typeface="+mj-ea"/>
              <a:cs typeface="Arial" pitchFamily="34" charset="0"/>
            </a:endParaRPr>
          </a:p>
        </p:txBody>
      </p:sp>
      <p:graphicFrame>
        <p:nvGraphicFramePr>
          <p:cNvPr id="201730" name="Object 2"/>
          <p:cNvGraphicFramePr>
            <a:graphicFrameLocks noChangeAspect="1"/>
          </p:cNvGraphicFramePr>
          <p:nvPr/>
        </p:nvGraphicFramePr>
        <p:xfrm>
          <a:off x="619125" y="2371725"/>
          <a:ext cx="8639175" cy="3219450"/>
        </p:xfrm>
        <a:graphic>
          <a:graphicData uri="http://schemas.openxmlformats.org/presentationml/2006/ole">
            <p:oleObj spid="_x0000_s259074" name="Document" r:id="rId3" imgW="5747369" imgH="2356713" progId="Word.Document.12">
              <p:embed/>
            </p:oleObj>
          </a:graphicData>
        </a:graphic>
      </p:graphicFrame>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Types of Ventilation and Ventilation Efficiency, </a:t>
            </a:r>
            <a:r>
              <a:rPr lang="de-DE" sz="2000" b="1" i="1" kern="0" dirty="0" smtClean="0">
                <a:solidFill>
                  <a:srgbClr val="000000"/>
                </a:solidFill>
                <a:latin typeface="Symbol" pitchFamily="18" charset="2"/>
                <a:ea typeface="+mj-ea"/>
                <a:cs typeface="Arial" pitchFamily="34" charset="0"/>
              </a:rPr>
              <a:t>h</a:t>
            </a:r>
            <a:endParaRPr lang="de-DE" sz="2000" b="1" i="1" kern="0" dirty="0">
              <a:solidFill>
                <a:srgbClr val="000000"/>
              </a:solidFill>
              <a:latin typeface="Symbol" pitchFamily="18" charset="2"/>
              <a:ea typeface="+mj-ea"/>
              <a:cs typeface="Arial" pitchFamily="34" charset="0"/>
            </a:endParaRPr>
          </a:p>
        </p:txBody>
      </p:sp>
      <p:grpSp>
        <p:nvGrpSpPr>
          <p:cNvPr id="2" name="Gruppieren 6"/>
          <p:cNvGrpSpPr/>
          <p:nvPr/>
        </p:nvGrpSpPr>
        <p:grpSpPr>
          <a:xfrm>
            <a:off x="314325" y="2051050"/>
            <a:ext cx="8491538" cy="3716338"/>
            <a:chOff x="523875" y="2051050"/>
            <a:chExt cx="8491538" cy="3716338"/>
          </a:xfrm>
        </p:grpSpPr>
        <p:pic>
          <p:nvPicPr>
            <p:cNvPr id="202755" name="Picture 3"/>
            <p:cNvPicPr>
              <a:picLocks noChangeAspect="1" noChangeArrowheads="1"/>
            </p:cNvPicPr>
            <p:nvPr/>
          </p:nvPicPr>
          <p:blipFill>
            <a:blip r:embed="rId2" cstate="print"/>
            <a:srcRect/>
            <a:stretch>
              <a:fillRect/>
            </a:stretch>
          </p:blipFill>
          <p:spPr bwMode="auto">
            <a:xfrm>
              <a:off x="523875" y="2319510"/>
              <a:ext cx="8491538" cy="3447878"/>
            </a:xfrm>
            <a:prstGeom prst="rect">
              <a:avLst/>
            </a:prstGeom>
            <a:noFill/>
            <a:ln w="9525">
              <a:noFill/>
              <a:miter lim="800000"/>
              <a:headEnd/>
              <a:tailEnd/>
            </a:ln>
          </p:spPr>
        </p:pic>
        <p:sp>
          <p:nvSpPr>
            <p:cNvPr id="6" name="Text Box 7"/>
            <p:cNvSpPr txBox="1">
              <a:spLocks noChangeArrowheads="1"/>
            </p:cNvSpPr>
            <p:nvPr/>
          </p:nvSpPr>
          <p:spPr bwMode="auto">
            <a:xfrm>
              <a:off x="771525" y="2051050"/>
              <a:ext cx="8239125"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FF3300"/>
                  </a:solidFill>
                  <a:latin typeface="Arial" pitchFamily="34" charset="0"/>
                </a:rPr>
                <a:t>Displacement Ventilation                                        Mixed Ventilation                                  Short Circuit Ventilation</a:t>
              </a:r>
              <a:endParaRPr lang="en-US" sz="1200" b="1" noProof="1">
                <a:solidFill>
                  <a:srgbClr val="FF3300"/>
                </a:solidFill>
                <a:latin typeface="Arial" pitchFamily="34" charset="0"/>
              </a:endParaRPr>
            </a:p>
          </p:txBody>
        </p:sp>
      </p:grpSp>
      <p:sp>
        <p:nvSpPr>
          <p:cNvPr id="8" name="Rectangle 11"/>
          <p:cNvSpPr txBox="1">
            <a:spLocks noChangeArrowheads="1"/>
          </p:cNvSpPr>
          <p:nvPr/>
        </p:nvSpPr>
        <p:spPr bwMode="auto">
          <a:xfrm>
            <a:off x="1284287" y="4221163"/>
            <a:ext cx="896937" cy="447675"/>
          </a:xfrm>
          <a:prstGeom prst="rect">
            <a:avLst/>
          </a:prstGeom>
          <a:noFill/>
          <a:ln w="9525">
            <a:noFill/>
            <a:miter lim="800000"/>
            <a:headEnd/>
            <a:tailEnd/>
          </a:ln>
        </p:spPr>
        <p:txBody>
          <a:bodyPr lIns="91428" tIns="45715" rIns="91428" bIns="45715" anchor="ctr"/>
          <a:lstStyle/>
          <a:p>
            <a:pPr>
              <a:defRPr/>
            </a:pPr>
            <a:r>
              <a:rPr lang="de-DE" sz="2000" b="1" i="1" kern="0" dirty="0" smtClean="0">
                <a:solidFill>
                  <a:srgbClr val="FF3300"/>
                </a:solidFill>
                <a:latin typeface="Symbol" pitchFamily="18" charset="2"/>
                <a:ea typeface="+mj-ea"/>
                <a:cs typeface="Arial" pitchFamily="34" charset="0"/>
              </a:rPr>
              <a:t>h </a:t>
            </a:r>
            <a:r>
              <a:rPr lang="de-DE" sz="2000" b="1" kern="0" dirty="0" smtClean="0">
                <a:solidFill>
                  <a:srgbClr val="FF3300"/>
                </a:solidFill>
                <a:latin typeface="Symbol" pitchFamily="18" charset="2"/>
                <a:ea typeface="+mj-ea"/>
                <a:cs typeface="Arial" pitchFamily="34" charset="0"/>
              </a:rPr>
              <a:t>&gt;1</a:t>
            </a:r>
            <a:endParaRPr lang="de-DE" sz="2000" b="1" kern="0" dirty="0">
              <a:solidFill>
                <a:srgbClr val="FF3300"/>
              </a:solidFill>
              <a:latin typeface="Symbol" pitchFamily="18" charset="2"/>
              <a:ea typeface="+mj-ea"/>
              <a:cs typeface="Arial" pitchFamily="34" charset="0"/>
            </a:endParaRPr>
          </a:p>
        </p:txBody>
      </p:sp>
      <p:sp>
        <p:nvSpPr>
          <p:cNvPr id="9" name="Rectangle 11"/>
          <p:cNvSpPr txBox="1">
            <a:spLocks noChangeArrowheads="1"/>
          </p:cNvSpPr>
          <p:nvPr/>
        </p:nvSpPr>
        <p:spPr bwMode="auto">
          <a:xfrm>
            <a:off x="4094163" y="4221163"/>
            <a:ext cx="1516062" cy="447675"/>
          </a:xfrm>
          <a:prstGeom prst="rect">
            <a:avLst/>
          </a:prstGeom>
          <a:noFill/>
          <a:ln w="9525">
            <a:noFill/>
            <a:miter lim="800000"/>
            <a:headEnd/>
            <a:tailEnd/>
          </a:ln>
        </p:spPr>
        <p:txBody>
          <a:bodyPr lIns="91428" tIns="45715" rIns="91428" bIns="45715" anchor="ctr"/>
          <a:lstStyle/>
          <a:p>
            <a:pPr>
              <a:defRPr/>
            </a:pPr>
            <a:r>
              <a:rPr lang="de-DE" sz="2000" b="1" i="1" kern="0" dirty="0" smtClean="0">
                <a:solidFill>
                  <a:srgbClr val="FF3300"/>
                </a:solidFill>
                <a:latin typeface="Symbol" pitchFamily="18" charset="2"/>
                <a:ea typeface="+mj-ea"/>
                <a:cs typeface="Arial" pitchFamily="34" charset="0"/>
              </a:rPr>
              <a:t>h </a:t>
            </a:r>
            <a:r>
              <a:rPr lang="de-DE" sz="2000" b="1" kern="0" dirty="0" smtClean="0">
                <a:solidFill>
                  <a:srgbClr val="FF3300"/>
                </a:solidFill>
                <a:latin typeface="Symbol" pitchFamily="18" charset="2"/>
                <a:ea typeface="+mj-ea"/>
                <a:cs typeface="Arial" pitchFamily="34" charset="0"/>
              </a:rPr>
              <a:t>= 0.25 ... 1 </a:t>
            </a:r>
            <a:endParaRPr lang="de-DE" sz="2000" b="1" kern="0" dirty="0">
              <a:solidFill>
                <a:srgbClr val="FF3300"/>
              </a:solidFill>
              <a:latin typeface="Symbol" pitchFamily="18" charset="2"/>
              <a:ea typeface="+mj-ea"/>
              <a:cs typeface="Arial" pitchFamily="34" charset="0"/>
            </a:endParaRPr>
          </a:p>
        </p:txBody>
      </p:sp>
      <p:sp>
        <p:nvSpPr>
          <p:cNvPr id="10" name="Rectangle 11"/>
          <p:cNvSpPr txBox="1">
            <a:spLocks noChangeArrowheads="1"/>
          </p:cNvSpPr>
          <p:nvPr/>
        </p:nvSpPr>
        <p:spPr bwMode="auto">
          <a:xfrm>
            <a:off x="7361237" y="4211638"/>
            <a:ext cx="1182687" cy="447675"/>
          </a:xfrm>
          <a:prstGeom prst="rect">
            <a:avLst/>
          </a:prstGeom>
          <a:noFill/>
          <a:ln w="9525">
            <a:noFill/>
            <a:miter lim="800000"/>
            <a:headEnd/>
            <a:tailEnd/>
          </a:ln>
        </p:spPr>
        <p:txBody>
          <a:bodyPr lIns="91428" tIns="45715" rIns="91428" bIns="45715" anchor="ctr"/>
          <a:lstStyle/>
          <a:p>
            <a:pPr>
              <a:defRPr/>
            </a:pPr>
            <a:r>
              <a:rPr lang="de-DE" sz="2000" b="1" i="1" kern="0" dirty="0" smtClean="0">
                <a:solidFill>
                  <a:srgbClr val="FF3300"/>
                </a:solidFill>
                <a:latin typeface="Symbol" pitchFamily="18" charset="2"/>
                <a:ea typeface="+mj-ea"/>
                <a:cs typeface="Arial" pitchFamily="34" charset="0"/>
              </a:rPr>
              <a:t>h </a:t>
            </a:r>
            <a:r>
              <a:rPr lang="de-DE" sz="2000" b="1" kern="0" dirty="0" smtClean="0">
                <a:solidFill>
                  <a:srgbClr val="FF3300"/>
                </a:solidFill>
                <a:latin typeface="Symbol" pitchFamily="18" charset="2"/>
                <a:ea typeface="+mj-ea"/>
                <a:cs typeface="Arial" pitchFamily="34" charset="0"/>
                <a:sym typeface="Symbol"/>
              </a:rPr>
              <a:t> 0</a:t>
            </a:r>
            <a:endParaRPr lang="de-DE" sz="2000" b="1" i="1" kern="0" dirty="0">
              <a:solidFill>
                <a:srgbClr val="FF3300"/>
              </a:solidFill>
              <a:latin typeface="Symbol" pitchFamily="18" charset="2"/>
              <a:ea typeface="+mj-ea"/>
              <a:cs typeface="Arial" pitchFamily="34" charset="0"/>
            </a:endParaRPr>
          </a:p>
        </p:txBody>
      </p:sp>
      <p:sp>
        <p:nvSpPr>
          <p:cNvPr id="11" name="Textfeld 10"/>
          <p:cNvSpPr txBox="1"/>
          <p:nvPr/>
        </p:nvSpPr>
        <p:spPr>
          <a:xfrm>
            <a:off x="342900" y="5895975"/>
            <a:ext cx="3286925" cy="276999"/>
          </a:xfrm>
          <a:prstGeom prst="rect">
            <a:avLst/>
          </a:prstGeom>
          <a:noFill/>
        </p:spPr>
        <p:txBody>
          <a:bodyPr wrap="none" rtlCol="0">
            <a:spAutoFit/>
          </a:bodyPr>
          <a:lstStyle/>
          <a:p>
            <a:r>
              <a:rPr lang="en-US" sz="1200" u="sng" dirty="0" smtClean="0">
                <a:solidFill>
                  <a:srgbClr val="0000FF"/>
                </a:solidFill>
                <a:latin typeface="Arial" pitchFamily="34" charset="0"/>
                <a:cs typeface="Arial" pitchFamily="34" charset="0"/>
                <a:hlinkClick r:id="rId3"/>
              </a:rPr>
              <a:t>https://de.wikipedia.org/wiki/Lüftungseffizienz</a:t>
            </a:r>
            <a:endParaRPr lang="en-US" sz="1200" u="sng" dirty="0">
              <a:solidFill>
                <a:srgbClr val="0000FF"/>
              </a:solidFill>
              <a:latin typeface="Arial" pitchFamily="34" charset="0"/>
              <a:cs typeface="Arial" pitchFamily="34" charset="0"/>
            </a:endParaRPr>
          </a:p>
        </p:txBody>
      </p:sp>
      <p:sp>
        <p:nvSpPr>
          <p:cNvPr id="12"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78" name="Object 2"/>
          <p:cNvGraphicFramePr>
            <a:graphicFrameLocks noChangeAspect="1"/>
          </p:cNvGraphicFramePr>
          <p:nvPr/>
        </p:nvGraphicFramePr>
        <p:xfrm>
          <a:off x="600075" y="1800225"/>
          <a:ext cx="6962775" cy="4638675"/>
        </p:xfrm>
        <a:graphic>
          <a:graphicData uri="http://schemas.openxmlformats.org/presentationml/2006/ole">
            <p:oleObj spid="_x0000_s260098" name="Document" r:id="rId3" imgW="5747369" imgH="3844802" progId="Word.Document.12">
              <p:embed/>
            </p:oleObj>
          </a:graphicData>
        </a:graphic>
      </p:graphicFrame>
      <p:sp>
        <p:nvSpPr>
          <p:cNvPr id="6"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Effective Air Flow and Ventilation Efficiency, </a:t>
            </a:r>
            <a:r>
              <a:rPr lang="de-DE" sz="2000" b="1" i="1" kern="0" dirty="0" smtClean="0">
                <a:solidFill>
                  <a:srgbClr val="000000"/>
                </a:solidFill>
                <a:latin typeface="Symbol" pitchFamily="18" charset="2"/>
                <a:ea typeface="+mj-ea"/>
                <a:cs typeface="Arial" pitchFamily="34" charset="0"/>
              </a:rPr>
              <a:t>h</a:t>
            </a:r>
            <a:endParaRPr lang="de-DE" sz="2000" b="1" i="1" kern="0" dirty="0">
              <a:solidFill>
                <a:srgbClr val="000000"/>
              </a:solidFill>
              <a:latin typeface="Symbol" pitchFamily="18" charset="2"/>
              <a:ea typeface="+mj-ea"/>
              <a:cs typeface="Arial" pitchFamily="34" charset="0"/>
            </a:endParaRP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en-US" sz="2000" b="1" kern="0" dirty="0" smtClean="0">
                <a:solidFill>
                  <a:srgbClr val="000000"/>
                </a:solidFill>
                <a:latin typeface="Arial" pitchFamily="34" charset="0"/>
                <a:ea typeface="+mj-ea"/>
                <a:cs typeface="Arial" pitchFamily="34" charset="0"/>
              </a:rPr>
              <a:t>The Simplified Ventilation Equation for the Unsteady Case </a:t>
            </a:r>
            <a:endParaRPr lang="de-DE" sz="2000" b="1" kern="0" dirty="0">
              <a:solidFill>
                <a:srgbClr val="000000"/>
              </a:solidFill>
              <a:latin typeface="Arial" pitchFamily="34" charset="0"/>
              <a:ea typeface="+mj-ea"/>
              <a:cs typeface="Arial" pitchFamily="34" charset="0"/>
            </a:endParaRPr>
          </a:p>
        </p:txBody>
      </p:sp>
      <p:grpSp>
        <p:nvGrpSpPr>
          <p:cNvPr id="2" name="Gruppieren 9"/>
          <p:cNvGrpSpPr/>
          <p:nvPr/>
        </p:nvGrpSpPr>
        <p:grpSpPr>
          <a:xfrm>
            <a:off x="476251" y="1752600"/>
            <a:ext cx="7305674" cy="4549775"/>
            <a:chOff x="476251" y="1752600"/>
            <a:chExt cx="7305674" cy="4549775"/>
          </a:xfrm>
        </p:grpSpPr>
        <p:grpSp>
          <p:nvGrpSpPr>
            <p:cNvPr id="3" name="Gruppieren 6"/>
            <p:cNvGrpSpPr/>
            <p:nvPr/>
          </p:nvGrpSpPr>
          <p:grpSpPr>
            <a:xfrm>
              <a:off x="561975" y="1752600"/>
              <a:ext cx="7124700" cy="4549775"/>
              <a:chOff x="561975" y="1752600"/>
              <a:chExt cx="7124700" cy="4549775"/>
            </a:xfrm>
          </p:grpSpPr>
          <p:graphicFrame>
            <p:nvGraphicFramePr>
              <p:cNvPr id="204803" name="Object 3"/>
              <p:cNvGraphicFramePr>
                <a:graphicFrameLocks noChangeAspect="1"/>
              </p:cNvGraphicFramePr>
              <p:nvPr/>
            </p:nvGraphicFramePr>
            <p:xfrm>
              <a:off x="565150" y="1752600"/>
              <a:ext cx="7078663" cy="4549775"/>
            </p:xfrm>
            <a:graphic>
              <a:graphicData uri="http://schemas.openxmlformats.org/presentationml/2006/ole">
                <p:oleObj spid="_x0000_s261122" name="Document" r:id="rId3" imgW="5899277" imgH="3790356" progId="Word.Document.12">
                  <p:embed/>
                </p:oleObj>
              </a:graphicData>
            </a:graphic>
          </p:graphicFrame>
          <p:sp>
            <p:nvSpPr>
              <p:cNvPr id="6" name="Rechteck 5"/>
              <p:cNvSpPr/>
              <p:nvPr/>
            </p:nvSpPr>
            <p:spPr bwMode="auto">
              <a:xfrm>
                <a:off x="561975" y="5419725"/>
                <a:ext cx="7124700" cy="619125"/>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grpSp>
        <p:sp>
          <p:nvSpPr>
            <p:cNvPr id="8" name="Rechteck 7"/>
            <p:cNvSpPr/>
            <p:nvPr/>
          </p:nvSpPr>
          <p:spPr bwMode="auto">
            <a:xfrm>
              <a:off x="476251" y="5343525"/>
              <a:ext cx="7305674" cy="771525"/>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grpSp>
      <p:sp>
        <p:nvSpPr>
          <p:cNvPr id="9" name="Ellipse 8"/>
          <p:cNvSpPr/>
          <p:nvPr/>
        </p:nvSpPr>
        <p:spPr bwMode="auto">
          <a:xfrm>
            <a:off x="4248150" y="5629275"/>
            <a:ext cx="495300" cy="4953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cxnSp>
        <p:nvCxnSpPr>
          <p:cNvPr id="12" name="Gerade Verbindung mit Pfeil 11"/>
          <p:cNvCxnSpPr/>
          <p:nvPr/>
        </p:nvCxnSpPr>
        <p:spPr bwMode="auto">
          <a:xfrm flipV="1">
            <a:off x="4857750" y="5753100"/>
            <a:ext cx="485775" cy="5715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3" name="Rechteck 12"/>
          <p:cNvSpPr/>
          <p:nvPr/>
        </p:nvSpPr>
        <p:spPr>
          <a:xfrm>
            <a:off x="5439455" y="5598468"/>
            <a:ext cx="1996765"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rPr>
              <a:t>Time Constant (next page)</a:t>
            </a:r>
            <a:endParaRPr lang="en-US" sz="1200" dirty="0">
              <a:solidFill>
                <a:srgbClr val="000000"/>
              </a:solidFill>
              <a:latin typeface="Arial" pitchFamily="34" charset="0"/>
              <a:cs typeface="Arial" pitchFamily="34" charset="0"/>
            </a:endParaRPr>
          </a:p>
        </p:txBody>
      </p:sp>
      <p:sp>
        <p:nvSpPr>
          <p:cNvPr id="1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The Time Constant, </a:t>
            </a:r>
            <a:r>
              <a:rPr lang="de-DE" sz="2000" b="1" i="1" kern="0" dirty="0" smtClean="0">
                <a:solidFill>
                  <a:srgbClr val="000000"/>
                </a:solidFill>
                <a:latin typeface="Arial" pitchFamily="34" charset="0"/>
                <a:ea typeface="+mj-ea"/>
                <a:cs typeface="Arial" pitchFamily="34" charset="0"/>
              </a:rPr>
              <a:t>T</a:t>
            </a:r>
            <a:r>
              <a:rPr lang="de-DE" sz="2000" b="1" kern="0" dirty="0" smtClean="0">
                <a:solidFill>
                  <a:srgbClr val="000000"/>
                </a:solidFill>
                <a:latin typeface="Arial" pitchFamily="34" charset="0"/>
                <a:ea typeface="+mj-ea"/>
                <a:cs typeface="Arial" pitchFamily="34" charset="0"/>
              </a:rPr>
              <a:t> for Unsteady Ventilation</a:t>
            </a:r>
            <a:endParaRPr lang="de-DE" sz="2000" b="1" kern="0" dirty="0">
              <a:solidFill>
                <a:srgbClr val="000000"/>
              </a:solidFill>
              <a:latin typeface="Arial" pitchFamily="34" charset="0"/>
              <a:ea typeface="+mj-ea"/>
              <a:cs typeface="Arial" pitchFamily="34" charset="0"/>
            </a:endParaRPr>
          </a:p>
        </p:txBody>
      </p:sp>
      <p:grpSp>
        <p:nvGrpSpPr>
          <p:cNvPr id="2" name="Gruppieren 7"/>
          <p:cNvGrpSpPr/>
          <p:nvPr/>
        </p:nvGrpSpPr>
        <p:grpSpPr>
          <a:xfrm>
            <a:off x="581025" y="2209800"/>
            <a:ext cx="7686675" cy="2562225"/>
            <a:chOff x="581025" y="2209800"/>
            <a:chExt cx="7686675" cy="2562225"/>
          </a:xfrm>
        </p:grpSpPr>
        <p:graphicFrame>
          <p:nvGraphicFramePr>
            <p:cNvPr id="205826" name="Object 2"/>
            <p:cNvGraphicFramePr>
              <a:graphicFrameLocks noChangeAspect="1"/>
            </p:cNvGraphicFramePr>
            <p:nvPr/>
          </p:nvGraphicFramePr>
          <p:xfrm>
            <a:off x="581025" y="2209800"/>
            <a:ext cx="7686675" cy="2562225"/>
          </p:xfrm>
          <a:graphic>
            <a:graphicData uri="http://schemas.openxmlformats.org/presentationml/2006/ole">
              <p:oleObj spid="_x0000_s262146" name="Document" r:id="rId3" imgW="5899277" imgH="1979552" progId="Word.Document.12">
                <p:embed/>
              </p:oleObj>
            </a:graphicData>
          </a:graphic>
        </p:graphicFrame>
        <p:cxnSp>
          <p:nvCxnSpPr>
            <p:cNvPr id="7" name="Gerade Verbindung 6"/>
            <p:cNvCxnSpPr/>
            <p:nvPr/>
          </p:nvCxnSpPr>
          <p:spPr bwMode="auto">
            <a:xfrm>
              <a:off x="8258175" y="3905250"/>
              <a:ext cx="0" cy="59055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8"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Solving the Unsteady Ventilation Equation</a:t>
            </a:r>
            <a:endParaRPr lang="de-DE" sz="2000" b="1" kern="0" dirty="0">
              <a:solidFill>
                <a:srgbClr val="000000"/>
              </a:solidFill>
              <a:latin typeface="Arial" pitchFamily="34" charset="0"/>
              <a:ea typeface="+mj-ea"/>
              <a:cs typeface="Arial" pitchFamily="34" charset="0"/>
            </a:endParaRPr>
          </a:p>
        </p:txBody>
      </p:sp>
      <p:graphicFrame>
        <p:nvGraphicFramePr>
          <p:cNvPr id="206850" name="Object 2"/>
          <p:cNvGraphicFramePr>
            <a:graphicFrameLocks noChangeAspect="1"/>
          </p:cNvGraphicFramePr>
          <p:nvPr/>
        </p:nvGraphicFramePr>
        <p:xfrm>
          <a:off x="400050" y="1971675"/>
          <a:ext cx="7972425" cy="3952875"/>
        </p:xfrm>
        <a:graphic>
          <a:graphicData uri="http://schemas.openxmlformats.org/presentationml/2006/ole">
            <p:oleObj spid="_x0000_s263170" name="Document" r:id="rId3" imgW="6122291" imgH="3052981" progId="Word.Document.12">
              <p:embed/>
            </p:oleObj>
          </a:graphicData>
        </a:graphic>
      </p:graphicFrame>
      <p:cxnSp>
        <p:nvCxnSpPr>
          <p:cNvPr id="7" name="Gerade Verbindung 6"/>
          <p:cNvCxnSpPr/>
          <p:nvPr/>
        </p:nvCxnSpPr>
        <p:spPr bwMode="auto">
          <a:xfrm>
            <a:off x="8220075" y="4752975"/>
            <a:ext cx="0" cy="542594"/>
          </a:xfrm>
          <a:prstGeom prst="line">
            <a:avLst/>
          </a:prstGeom>
          <a:solidFill>
            <a:schemeClr val="accent1"/>
          </a:solidFill>
          <a:ln w="9525" cap="flat" cmpd="sng" algn="ctr">
            <a:solidFill>
              <a:srgbClr val="000000"/>
            </a:solidFill>
            <a:prstDash val="solid"/>
            <a:round/>
            <a:headEnd type="none" w="med" len="med"/>
            <a:tailEnd type="none" w="med" len="med"/>
          </a:ln>
          <a:effectLst/>
        </p:spPr>
      </p:cxnSp>
      <p:cxnSp>
        <p:nvCxnSpPr>
          <p:cNvPr id="8" name="Gerade Verbindung 7"/>
          <p:cNvCxnSpPr/>
          <p:nvPr/>
        </p:nvCxnSpPr>
        <p:spPr bwMode="auto">
          <a:xfrm>
            <a:off x="552450" y="4752975"/>
            <a:ext cx="0" cy="542594"/>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0" name="Rechteck 9"/>
          <p:cNvSpPr/>
          <p:nvPr/>
        </p:nvSpPr>
        <p:spPr bwMode="auto">
          <a:xfrm>
            <a:off x="466726" y="4657725"/>
            <a:ext cx="7858124" cy="733259"/>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sp>
        <p:nvSpPr>
          <p:cNvPr id="11" name="Textfeld 10"/>
          <p:cNvSpPr txBox="1"/>
          <p:nvPr/>
        </p:nvSpPr>
        <p:spPr>
          <a:xfrm>
            <a:off x="4114800" y="5451043"/>
            <a:ext cx="372218" cy="461665"/>
          </a:xfrm>
          <a:prstGeom prst="rect">
            <a:avLst/>
          </a:prstGeom>
          <a:noFill/>
        </p:spPr>
        <p:txBody>
          <a:bodyPr wrap="none" rtlCol="0">
            <a:spAutoFit/>
          </a:bodyPr>
          <a:lstStyle/>
          <a:p>
            <a:r>
              <a:rPr lang="de-DE" b="1" i="1" dirty="0" smtClean="0">
                <a:solidFill>
                  <a:srgbClr val="FF0000"/>
                </a:solidFill>
                <a:latin typeface="Arial" pitchFamily="34" charset="0"/>
                <a:cs typeface="Arial" pitchFamily="34" charset="0"/>
              </a:rPr>
              <a:t>T</a:t>
            </a:r>
            <a:endParaRPr lang="en-US" b="1" i="1" dirty="0">
              <a:solidFill>
                <a:srgbClr val="FF0000"/>
              </a:solidFill>
              <a:latin typeface="Arial" pitchFamily="34" charset="0"/>
              <a:cs typeface="Arial" pitchFamily="34" charset="0"/>
            </a:endParaRPr>
          </a:p>
        </p:txBody>
      </p:sp>
      <p:sp>
        <p:nvSpPr>
          <p:cNvPr id="9" name="Rechteck 8"/>
          <p:cNvSpPr/>
          <p:nvPr/>
        </p:nvSpPr>
        <p:spPr bwMode="auto">
          <a:xfrm>
            <a:off x="3952875" y="4591049"/>
            <a:ext cx="857250" cy="13525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sp>
        <p:nvSpPr>
          <p:cNvPr id="12"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Visualizing the Unsteady Ventilation Equation</a:t>
            </a:r>
            <a:endParaRPr lang="de-DE" sz="2000" b="1" kern="0" dirty="0">
              <a:solidFill>
                <a:srgbClr val="000000"/>
              </a:solidFill>
              <a:latin typeface="Arial" pitchFamily="34" charset="0"/>
              <a:ea typeface="+mj-ea"/>
              <a:cs typeface="Arial" pitchFamily="34" charset="0"/>
            </a:endParaRPr>
          </a:p>
        </p:txBody>
      </p:sp>
      <p:pic>
        <p:nvPicPr>
          <p:cNvPr id="207875" name="Picture 3"/>
          <p:cNvPicPr>
            <a:picLocks noChangeAspect="1" noChangeArrowheads="1"/>
          </p:cNvPicPr>
          <p:nvPr/>
        </p:nvPicPr>
        <p:blipFill>
          <a:blip r:embed="rId2" cstate="print"/>
          <a:srcRect/>
          <a:stretch>
            <a:fillRect/>
          </a:stretch>
        </p:blipFill>
        <p:spPr bwMode="auto">
          <a:xfrm>
            <a:off x="561788" y="1768751"/>
            <a:ext cx="7363012" cy="3498574"/>
          </a:xfrm>
          <a:prstGeom prst="rect">
            <a:avLst/>
          </a:prstGeom>
          <a:noFill/>
          <a:ln w="9525">
            <a:noFill/>
            <a:miter lim="800000"/>
            <a:headEnd/>
            <a:tailEnd/>
          </a:ln>
        </p:spPr>
      </p:pic>
      <p:sp>
        <p:nvSpPr>
          <p:cNvPr id="8" name="Textfeld 7"/>
          <p:cNvSpPr txBox="1"/>
          <p:nvPr/>
        </p:nvSpPr>
        <p:spPr>
          <a:xfrm>
            <a:off x="561788" y="5295900"/>
            <a:ext cx="7549952" cy="954107"/>
          </a:xfrm>
          <a:prstGeom prst="rect">
            <a:avLst/>
          </a:prstGeom>
          <a:noFill/>
        </p:spPr>
        <p:txBody>
          <a:bodyPr wrap="none" rtlCol="0">
            <a:spAutoFit/>
          </a:bodyPr>
          <a:lstStyle/>
          <a:p>
            <a:r>
              <a:rPr lang="en-US" sz="1400" dirty="0" smtClean="0">
                <a:solidFill>
                  <a:srgbClr val="0000FF"/>
                </a:solidFill>
                <a:latin typeface="Arial" pitchFamily="34" charset="0"/>
                <a:cs typeface="Arial" pitchFamily="34" charset="0"/>
              </a:rPr>
              <a:t>Relative remaining concentration</a:t>
            </a:r>
            <a:r>
              <a:rPr lang="en-US" sz="1400" dirty="0" smtClean="0">
                <a:solidFill>
                  <a:srgbClr val="000000"/>
                </a:solidFill>
                <a:latin typeface="Arial" pitchFamily="34" charset="0"/>
                <a:cs typeface="Arial" pitchFamily="34" charset="0"/>
              </a:rPr>
              <a:t> for a ventilation efficiency of </a:t>
            </a:r>
            <a:r>
              <a:rPr lang="en-US" sz="1400" i="1" dirty="0" smtClean="0">
                <a:solidFill>
                  <a:srgbClr val="000000"/>
                </a:solidFill>
                <a:latin typeface="Arial" pitchFamily="34" charset="0"/>
                <a:cs typeface="Arial" pitchFamily="34" charset="0"/>
                <a:sym typeface="Symbol"/>
              </a:rPr>
              <a:t></a:t>
            </a:r>
            <a:r>
              <a:rPr lang="en-US" sz="1400" dirty="0" smtClean="0">
                <a:solidFill>
                  <a:srgbClr val="000000"/>
                </a:solidFill>
                <a:latin typeface="Arial" pitchFamily="34" charset="0"/>
                <a:cs typeface="Arial" pitchFamily="34" charset="0"/>
              </a:rPr>
              <a:t> = 1 versus relative time.</a:t>
            </a:r>
          </a:p>
          <a:p>
            <a:endParaRPr lang="de-DE" sz="1400" dirty="0" smtClean="0">
              <a:solidFill>
                <a:srgbClr val="000000"/>
              </a:solidFill>
              <a:latin typeface="Arial" pitchFamily="34" charset="0"/>
              <a:cs typeface="Arial" pitchFamily="34" charset="0"/>
            </a:endParaRPr>
          </a:p>
          <a:p>
            <a:r>
              <a:rPr lang="en-US" sz="1400" dirty="0" smtClean="0">
                <a:solidFill>
                  <a:srgbClr val="000000"/>
                </a:solidFill>
                <a:latin typeface="Arial" pitchFamily="34" charset="0"/>
                <a:cs typeface="Arial" pitchFamily="34" charset="0"/>
              </a:rPr>
              <a:t>Hence, rinsing is an asymptotic process. </a:t>
            </a:r>
            <a:r>
              <a:rPr lang="en-US" sz="1400" dirty="0" smtClean="0">
                <a:solidFill>
                  <a:srgbClr val="FF0000"/>
                </a:solidFill>
                <a:latin typeface="Arial" pitchFamily="34" charset="0"/>
                <a:cs typeface="Arial" pitchFamily="34" charset="0"/>
              </a:rPr>
              <a:t>A relative concentration will only reach the value 0%</a:t>
            </a:r>
          </a:p>
          <a:p>
            <a:r>
              <a:rPr lang="en-US" sz="1400" dirty="0" smtClean="0">
                <a:solidFill>
                  <a:srgbClr val="FF0000"/>
                </a:solidFill>
                <a:latin typeface="Arial" pitchFamily="34" charset="0"/>
                <a:cs typeface="Arial" pitchFamily="34" charset="0"/>
              </a:rPr>
              <a:t>of the initial amount after an infinitely long time.</a:t>
            </a:r>
            <a:endParaRPr lang="en-US" sz="1400" dirty="0">
              <a:solidFill>
                <a:srgbClr val="FF0000"/>
              </a:solidFill>
              <a:latin typeface="Arial" pitchFamily="34" charset="0"/>
              <a:cs typeface="Arial" pitchFamily="34" charset="0"/>
            </a:endParaRPr>
          </a:p>
        </p:txBody>
      </p:sp>
      <p:cxnSp>
        <p:nvCxnSpPr>
          <p:cNvPr id="10" name="Gerade Verbindung 9"/>
          <p:cNvCxnSpPr/>
          <p:nvPr/>
        </p:nvCxnSpPr>
        <p:spPr bwMode="auto">
          <a:xfrm flipV="1">
            <a:off x="2419350" y="3781425"/>
            <a:ext cx="0" cy="110490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2" name="Gerade Verbindung 11"/>
          <p:cNvCxnSpPr/>
          <p:nvPr/>
        </p:nvCxnSpPr>
        <p:spPr bwMode="auto">
          <a:xfrm>
            <a:off x="1104900" y="3790950"/>
            <a:ext cx="13144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3" name="Textfeld 12"/>
          <p:cNvSpPr txBox="1"/>
          <p:nvPr/>
        </p:nvSpPr>
        <p:spPr>
          <a:xfrm>
            <a:off x="1571625" y="4098493"/>
            <a:ext cx="372218" cy="461665"/>
          </a:xfrm>
          <a:prstGeom prst="rect">
            <a:avLst/>
          </a:prstGeom>
          <a:noFill/>
        </p:spPr>
        <p:txBody>
          <a:bodyPr wrap="none" rtlCol="0">
            <a:spAutoFit/>
          </a:bodyPr>
          <a:lstStyle/>
          <a:p>
            <a:r>
              <a:rPr lang="de-DE" b="1" i="1" dirty="0" smtClean="0">
                <a:solidFill>
                  <a:srgbClr val="FF0000"/>
                </a:solidFill>
                <a:latin typeface="Arial" pitchFamily="34" charset="0"/>
                <a:cs typeface="Arial" pitchFamily="34" charset="0"/>
              </a:rPr>
              <a:t>T</a:t>
            </a:r>
            <a:endParaRPr lang="en-US" b="1" i="1" dirty="0">
              <a:solidFill>
                <a:srgbClr val="FF0000"/>
              </a:solidFill>
              <a:latin typeface="Arial" pitchFamily="34" charset="0"/>
              <a:cs typeface="Arial" pitchFamily="34" charset="0"/>
            </a:endParaRPr>
          </a:p>
        </p:txBody>
      </p:sp>
      <p:sp>
        <p:nvSpPr>
          <p:cNvPr id="11"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528637" y="1292611"/>
            <a:ext cx="8224837" cy="446087"/>
          </a:xfrm>
          <a:prstGeom prst="rect">
            <a:avLst/>
          </a:prstGeom>
        </p:spPr>
        <p:txBody>
          <a:bodyPr/>
          <a:lstStyle/>
          <a:p>
            <a:pPr eaLnBrk="1" hangingPunct="1"/>
            <a:r>
              <a:rPr lang="de-DE" sz="2000" dirty="0"/>
              <a:t>Abstract</a:t>
            </a:r>
          </a:p>
        </p:txBody>
      </p:sp>
      <p:sp>
        <p:nvSpPr>
          <p:cNvPr id="9220" name="Rectangle 2"/>
          <p:cNvSpPr txBox="1">
            <a:spLocks noChangeArrowheads="1"/>
          </p:cNvSpPr>
          <p:nvPr/>
        </p:nvSpPr>
        <p:spPr bwMode="auto">
          <a:xfrm>
            <a:off x="519112" y="1920878"/>
            <a:ext cx="8110538" cy="4194172"/>
          </a:xfrm>
          <a:prstGeom prst="rect">
            <a:avLst/>
          </a:prstGeom>
          <a:noFill/>
          <a:ln w="9525">
            <a:noFill/>
            <a:round/>
            <a:headEnd/>
            <a:tailEnd/>
          </a:ln>
        </p:spPr>
        <p:txBody>
          <a:bodyPr lIns="90000" tIns="46800" rIns="90000" bIns="46800"/>
          <a:lstStyle/>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a:solidFill>
                  <a:srgbClr val="000000"/>
                </a:solidFill>
                <a:latin typeface="Arial" pitchFamily="34" charset="0"/>
                <a:cs typeface="Arial" pitchFamily="34" charset="0"/>
              </a:rPr>
              <a:t>Purpose</a:t>
            </a:r>
            <a:r>
              <a:rPr lang="en-US" sz="1200" dirty="0">
                <a:solidFill>
                  <a:srgbClr val="000000"/>
                </a:solidFill>
                <a:latin typeface="Arial" pitchFamily="34" charset="0"/>
                <a:cs typeface="Arial" pitchFamily="34" charset="0"/>
              </a:rPr>
              <a:t> – </a:t>
            </a:r>
            <a:r>
              <a:rPr lang="en-US" sz="1200" dirty="0" smtClean="0">
                <a:solidFill>
                  <a:srgbClr val="000000"/>
                </a:solidFill>
                <a:latin typeface="Arial" pitchFamily="34" charset="0"/>
                <a:cs typeface="Arial" pitchFamily="34" charset="0"/>
              </a:rPr>
              <a:t>Reach awareness about the strategy of the aviation industry (manufacturers, airlines, organizations) when faced with restrictions from government. Internal emissions (corona virus) and external emissions (CO2, NOX, AIC) are the threats today.</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rgbClr val="000000"/>
                </a:solidFill>
                <a:latin typeface="Arial" pitchFamily="34" charset="0"/>
                <a:cs typeface="Arial" pitchFamily="34" charset="0"/>
              </a:rPr>
              <a:t>Approach</a:t>
            </a:r>
            <a:r>
              <a:rPr lang="en-US" sz="1200" dirty="0" smtClean="0">
                <a:solidFill>
                  <a:srgbClr val="000000"/>
                </a:solidFill>
                <a:latin typeface="Arial" pitchFamily="34" charset="0"/>
                <a:cs typeface="Arial" pitchFamily="34" charset="0"/>
              </a:rPr>
              <a:t> </a:t>
            </a:r>
            <a:r>
              <a:rPr lang="en-US" sz="1200" dirty="0">
                <a:solidFill>
                  <a:srgbClr val="000000"/>
                </a:solidFill>
                <a:latin typeface="Arial" pitchFamily="34" charset="0"/>
                <a:cs typeface="Arial" pitchFamily="34" charset="0"/>
              </a:rPr>
              <a:t>– </a:t>
            </a:r>
            <a:r>
              <a:rPr lang="en-US" sz="1200" dirty="0" smtClean="0">
                <a:solidFill>
                  <a:srgbClr val="000000"/>
                </a:solidFill>
                <a:latin typeface="Arial" pitchFamily="34" charset="0"/>
                <a:cs typeface="Arial" pitchFamily="34" charset="0"/>
              </a:rPr>
              <a:t>Industry published information during the corona pandemic as well as related to aviation and climate change is collected from the Internet and set against scientific evidence.</a:t>
            </a:r>
            <a:endParaRPr lang="en-US" sz="1200" dirty="0">
              <a:solidFill>
                <a:srgbClr val="000000"/>
              </a:solidFill>
              <a:latin typeface="Arial" pitchFamily="34" charset="0"/>
              <a:cs typeface="Arial" pitchFamily="34" charset="0"/>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a:solidFill>
                  <a:srgbClr val="000000"/>
                </a:solidFill>
                <a:latin typeface="Arial" pitchFamily="34" charset="0"/>
                <a:cs typeface="Arial" pitchFamily="34" charset="0"/>
              </a:rPr>
              <a:t>Findings</a:t>
            </a:r>
            <a:r>
              <a:rPr lang="en-US" sz="1200" dirty="0">
                <a:solidFill>
                  <a:srgbClr val="000000"/>
                </a:solidFill>
                <a:latin typeface="Arial" pitchFamily="34" charset="0"/>
                <a:cs typeface="Arial" pitchFamily="34" charset="0"/>
              </a:rPr>
              <a:t> </a:t>
            </a:r>
            <a:r>
              <a:rPr lang="en-US" sz="1200" dirty="0" smtClean="0">
                <a:solidFill>
                  <a:srgbClr val="000000"/>
                </a:solidFill>
                <a:latin typeface="Arial" pitchFamily="34" charset="0"/>
                <a:cs typeface="Arial" pitchFamily="34" charset="0"/>
              </a:rPr>
              <a:t>– Internal emissions: HEPA filters in aircraft do not produce cabin air "as clean as in a hospital operating theater". External emissions: The goal "zero emission" is proclaimed, but it becomes evident already now that measures are not sufficient and dates will not be met to come even close to set goals. Sustainable aviation fuel (SAF) is very energy intensive. Non-CO2 effects from aircraft burning hydrogen in jet engines must not be ignored. SAF will only make aircraft climate neutral when about 3 times more CO2 is captured with Direct Air Capture (DAC) then emitted. This is necessary to account for the non-CO2 effects.</a:t>
            </a: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rgbClr val="000000"/>
                </a:solidFill>
                <a:latin typeface="Arial" pitchFamily="34" charset="0"/>
                <a:cs typeface="Arial" pitchFamily="34" charset="0"/>
              </a:rPr>
              <a:t>Research </a:t>
            </a:r>
            <a:r>
              <a:rPr lang="en-US" sz="1200" b="1" dirty="0">
                <a:solidFill>
                  <a:srgbClr val="000000"/>
                </a:solidFill>
                <a:latin typeface="Arial" pitchFamily="34" charset="0"/>
                <a:cs typeface="Arial" pitchFamily="34" charset="0"/>
              </a:rPr>
              <a:t>limitations </a:t>
            </a:r>
            <a:r>
              <a:rPr lang="en-US" sz="1200" dirty="0" smtClean="0">
                <a:solidFill>
                  <a:srgbClr val="000000"/>
                </a:solidFill>
                <a:latin typeface="Arial" pitchFamily="34" charset="0"/>
                <a:cs typeface="Arial" pitchFamily="34" charset="0"/>
              </a:rPr>
              <a:t>– The presentation is based on examples.</a:t>
            </a:r>
            <a:endParaRPr lang="en-US" sz="1200" dirty="0">
              <a:solidFill>
                <a:srgbClr val="000000"/>
              </a:solidFill>
              <a:latin typeface="Arial" pitchFamily="34" charset="0"/>
              <a:cs typeface="Arial" pitchFamily="34" charset="0"/>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a:solidFill>
                  <a:srgbClr val="000000"/>
                </a:solidFill>
                <a:latin typeface="Arial" pitchFamily="34" charset="0"/>
                <a:cs typeface="Arial" pitchFamily="34" charset="0"/>
              </a:rPr>
              <a:t>Practical implications </a:t>
            </a:r>
            <a:r>
              <a:rPr lang="en-US" sz="1200" dirty="0">
                <a:solidFill>
                  <a:srgbClr val="000000"/>
                </a:solidFill>
                <a:latin typeface="Arial" pitchFamily="34" charset="0"/>
                <a:cs typeface="Arial" pitchFamily="34" charset="0"/>
              </a:rPr>
              <a:t>– </a:t>
            </a:r>
            <a:r>
              <a:rPr lang="de-DE" sz="1200" dirty="0" smtClean="0">
                <a:solidFill>
                  <a:srgbClr val="000000"/>
                </a:solidFill>
                <a:latin typeface="Arial" pitchFamily="34" charset="0"/>
                <a:cs typeface="Arial" pitchFamily="34" charset="0"/>
              </a:rPr>
              <a:t>The public gets ill informed. Therefore, it is important so </a:t>
            </a:r>
            <a:r>
              <a:rPr lang="en-US" sz="1200" dirty="0" smtClean="0">
                <a:solidFill>
                  <a:srgbClr val="000000"/>
                </a:solidFill>
                <a:latin typeface="Arial" pitchFamily="34" charset="0"/>
                <a:cs typeface="Arial" pitchFamily="34" charset="0"/>
              </a:rPr>
              <a:t>set the record straight. In addition, the strategy used by the aviation industry is exposed.</a:t>
            </a:r>
            <a:endParaRPr lang="en-US" sz="1200" dirty="0">
              <a:solidFill>
                <a:srgbClr val="000000"/>
              </a:solidFill>
              <a:latin typeface="Arial" pitchFamily="34" charset="0"/>
              <a:cs typeface="Arial" pitchFamily="34" charset="0"/>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a:solidFill>
                  <a:srgbClr val="000000"/>
                </a:solidFill>
                <a:latin typeface="Arial" pitchFamily="34" charset="0"/>
                <a:cs typeface="Arial" pitchFamily="34" charset="0"/>
              </a:rPr>
              <a:t>Social implications </a:t>
            </a:r>
            <a:r>
              <a:rPr lang="en-US" sz="1200" dirty="0">
                <a:solidFill>
                  <a:srgbClr val="000000"/>
                </a:solidFill>
                <a:latin typeface="Arial" pitchFamily="34" charset="0"/>
                <a:cs typeface="Arial" pitchFamily="34" charset="0"/>
              </a:rPr>
              <a:t>– </a:t>
            </a:r>
            <a:r>
              <a:rPr lang="en-US" sz="1200" dirty="0" smtClean="0">
                <a:solidFill>
                  <a:srgbClr val="000000"/>
                </a:solidFill>
                <a:latin typeface="Arial" pitchFamily="34" charset="0"/>
                <a:cs typeface="Arial" pitchFamily="34" charset="0"/>
              </a:rPr>
              <a:t>The discussion opens up the topic beyond aviation expert circles.</a:t>
            </a:r>
            <a:endParaRPr lang="en-US" sz="1200" dirty="0">
              <a:solidFill>
                <a:srgbClr val="000000"/>
              </a:solidFill>
              <a:latin typeface="Arial" pitchFamily="34" charset="0"/>
              <a:cs typeface="Arial" pitchFamily="34" charset="0"/>
            </a:endParaRPr>
          </a:p>
          <a:p>
            <a:pPr marL="0" lvl="2" indent="0" algn="just">
              <a:lnSpc>
                <a:spcPct val="120000"/>
              </a:lnSpc>
              <a:spcBef>
                <a:spcPts val="3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200" b="1" dirty="0" smtClean="0">
                <a:solidFill>
                  <a:srgbClr val="000000"/>
                </a:solidFill>
                <a:latin typeface="Arial" pitchFamily="34" charset="0"/>
                <a:cs typeface="Arial" pitchFamily="34" charset="0"/>
              </a:rPr>
              <a:t>Originality</a:t>
            </a:r>
            <a:r>
              <a:rPr lang="en-US" sz="1200" dirty="0" smtClean="0">
                <a:solidFill>
                  <a:srgbClr val="000000"/>
                </a:solidFill>
                <a:latin typeface="Arial" pitchFamily="34" charset="0"/>
                <a:cs typeface="Arial" pitchFamily="34" charset="0"/>
              </a:rPr>
              <a:t> – Not much comparable information is given by other authors.</a:t>
            </a:r>
            <a:endParaRPr lang="en-US" sz="1200" dirty="0">
              <a:solidFill>
                <a:srgbClr val="000000"/>
              </a:solidFill>
              <a:latin typeface="Arial" pitchFamily="34" charset="0"/>
              <a:cs typeface="Arial" pitchFamily="34" charset="0"/>
            </a:endParaRPr>
          </a:p>
        </p:txBody>
      </p:sp>
    </p:spTree>
    <p:extLst>
      <p:ext uri="{BB962C8B-B14F-4D97-AF65-F5344CB8AC3E}">
        <p14:creationId xmlns="" xmlns:p14="http://schemas.microsoft.com/office/powerpoint/2010/main" val="140024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More from the Unsteady Ventilation Equation</a:t>
            </a:r>
            <a:endParaRPr lang="de-DE" sz="2000" b="1" kern="0" dirty="0">
              <a:solidFill>
                <a:srgbClr val="000000"/>
              </a:solidFill>
              <a:latin typeface="Arial" pitchFamily="34" charset="0"/>
              <a:ea typeface="+mj-ea"/>
              <a:cs typeface="Arial" pitchFamily="34" charset="0"/>
            </a:endParaRPr>
          </a:p>
        </p:txBody>
      </p:sp>
      <p:graphicFrame>
        <p:nvGraphicFramePr>
          <p:cNvPr id="208898" name="Object 2"/>
          <p:cNvGraphicFramePr>
            <a:graphicFrameLocks noChangeAspect="1"/>
          </p:cNvGraphicFramePr>
          <p:nvPr/>
        </p:nvGraphicFramePr>
        <p:xfrm>
          <a:off x="612775" y="2125663"/>
          <a:ext cx="7470775" cy="3659187"/>
        </p:xfrm>
        <a:graphic>
          <a:graphicData uri="http://schemas.openxmlformats.org/presentationml/2006/ole">
            <p:oleObj spid="_x0000_s264194" name="Document" r:id="rId3" imgW="5747369" imgH="2818969" progId="Word.Document.12">
              <p:embed/>
            </p:oleObj>
          </a:graphicData>
        </a:graphic>
      </p:graphicFrame>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7" name="Object 3"/>
          <p:cNvGraphicFramePr>
            <a:graphicFrameLocks noChangeAspect="1"/>
          </p:cNvGraphicFramePr>
          <p:nvPr/>
        </p:nvGraphicFramePr>
        <p:xfrm>
          <a:off x="622300" y="1885950"/>
          <a:ext cx="7470775" cy="4108450"/>
        </p:xfrm>
        <a:graphic>
          <a:graphicData uri="http://schemas.openxmlformats.org/presentationml/2006/ole">
            <p:oleObj spid="_x0000_s265218" name="Document" r:id="rId3" imgW="5747369" imgH="3165841" progId="Word.Document.12">
              <p:embed/>
            </p:oleObj>
          </a:graphicData>
        </a:graphic>
      </p:graphicFrame>
      <p:sp>
        <p:nvSpPr>
          <p:cNvPr id="8"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More from the Unsteady Ventilation Equation</a:t>
            </a:r>
            <a:endParaRPr lang="de-DE" sz="2000" b="1" kern="0" dirty="0">
              <a:solidFill>
                <a:srgbClr val="000000"/>
              </a:solidFill>
              <a:latin typeface="Arial" pitchFamily="34" charset="0"/>
              <a:ea typeface="+mj-ea"/>
              <a:cs typeface="Arial" pitchFamily="34" charset="0"/>
            </a:endParaRPr>
          </a:p>
        </p:txBody>
      </p:sp>
      <p:cxnSp>
        <p:nvCxnSpPr>
          <p:cNvPr id="6" name="Gerade Verbindung 5"/>
          <p:cNvCxnSpPr/>
          <p:nvPr/>
        </p:nvCxnSpPr>
        <p:spPr bwMode="auto">
          <a:xfrm>
            <a:off x="5598544" y="5193102"/>
            <a:ext cx="690113" cy="0"/>
          </a:xfrm>
          <a:prstGeom prst="line">
            <a:avLst/>
          </a:prstGeom>
          <a:solidFill>
            <a:schemeClr val="accent1"/>
          </a:solidFill>
          <a:ln w="57150" cap="flat" cmpd="sng" algn="ctr">
            <a:solidFill>
              <a:srgbClr val="0000FF"/>
            </a:solidFill>
            <a:prstDash val="solid"/>
            <a:round/>
            <a:headEnd type="none" w="med" len="med"/>
            <a:tailEnd type="none" w="med" len="med"/>
          </a:ln>
          <a:effectLst/>
        </p:spPr>
      </p:cxn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Time to "Fully Renew" (1%, ISO 14644-3) the Air in a Room</a:t>
            </a:r>
            <a:endParaRPr lang="de-DE" sz="2000" b="1" kern="0" dirty="0">
              <a:solidFill>
                <a:srgbClr val="000000"/>
              </a:solidFill>
              <a:latin typeface="Arial" pitchFamily="34" charset="0"/>
              <a:ea typeface="+mj-ea"/>
              <a:cs typeface="Arial" pitchFamily="34" charset="0"/>
            </a:endParaRPr>
          </a:p>
        </p:txBody>
      </p:sp>
      <p:grpSp>
        <p:nvGrpSpPr>
          <p:cNvPr id="2" name="Gruppieren 9"/>
          <p:cNvGrpSpPr/>
          <p:nvPr/>
        </p:nvGrpSpPr>
        <p:grpSpPr>
          <a:xfrm>
            <a:off x="581025" y="2066925"/>
            <a:ext cx="7668524" cy="3086100"/>
            <a:chOff x="589651" y="2023792"/>
            <a:chExt cx="7668524" cy="3086100"/>
          </a:xfrm>
        </p:grpSpPr>
        <p:graphicFrame>
          <p:nvGraphicFramePr>
            <p:cNvPr id="211970" name="Object 2"/>
            <p:cNvGraphicFramePr>
              <a:graphicFrameLocks noChangeAspect="1"/>
            </p:cNvGraphicFramePr>
            <p:nvPr/>
          </p:nvGraphicFramePr>
          <p:xfrm>
            <a:off x="589651" y="2023792"/>
            <a:ext cx="7620000" cy="3086100"/>
          </p:xfrm>
          <a:graphic>
            <a:graphicData uri="http://schemas.openxmlformats.org/presentationml/2006/ole">
              <p:oleObj spid="_x0000_s266242" name="Document" r:id="rId3" imgW="5899277" imgH="2401063" progId="Word.Document.12">
                <p:embed/>
              </p:oleObj>
            </a:graphicData>
          </a:graphic>
        </p:graphicFrame>
        <p:cxnSp>
          <p:nvCxnSpPr>
            <p:cNvPr id="8" name="Gerade Verbindung 7"/>
            <p:cNvCxnSpPr/>
            <p:nvPr/>
          </p:nvCxnSpPr>
          <p:spPr bwMode="auto">
            <a:xfrm>
              <a:off x="8258175" y="4276725"/>
              <a:ext cx="0" cy="571500"/>
            </a:xfrm>
            <a:prstGeom prst="line">
              <a:avLst/>
            </a:prstGeom>
            <a:solidFill>
              <a:schemeClr val="accent1"/>
            </a:solidFill>
            <a:ln w="9525" cap="flat" cmpd="sng" algn="ctr">
              <a:solidFill>
                <a:srgbClr val="000000"/>
              </a:solidFill>
              <a:prstDash val="solid"/>
              <a:round/>
              <a:headEnd type="none" w="med" len="med"/>
              <a:tailEnd type="none" w="med" len="med"/>
            </a:ln>
            <a:effectLst/>
          </p:spPr>
        </p:cxnSp>
      </p:grpSp>
      <p:sp>
        <p:nvSpPr>
          <p:cNvPr id="11" name="Rechteck 10"/>
          <p:cNvSpPr/>
          <p:nvPr/>
        </p:nvSpPr>
        <p:spPr bwMode="auto">
          <a:xfrm>
            <a:off x="3692106" y="2441273"/>
            <a:ext cx="1207698" cy="560717"/>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sp>
        <p:nvSpPr>
          <p:cNvPr id="9"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
          <p:cNvSpPr txBox="1">
            <a:spLocks noChangeArrowheads="1"/>
          </p:cNvSpPr>
          <p:nvPr/>
        </p:nvSpPr>
        <p:spPr bwMode="auto">
          <a:xfrm>
            <a:off x="263526" y="2444919"/>
            <a:ext cx="8616950" cy="1015663"/>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6000" b="1" kern="0" dirty="0" smtClean="0">
                <a:solidFill>
                  <a:srgbClr val="FF0000"/>
                </a:solidFill>
                <a:latin typeface="Arial" pitchFamily="34" charset="0"/>
                <a:cs typeface="Arial" pitchFamily="34" charset="0"/>
              </a:rPr>
              <a:t>Legend</a:t>
            </a:r>
            <a:r>
              <a:rPr lang="de-DE" sz="6000" kern="0" dirty="0" smtClean="0">
                <a:solidFill>
                  <a:srgbClr val="000000"/>
                </a:solidFill>
                <a:latin typeface="Arial" pitchFamily="34" charset="0"/>
                <a:cs typeface="Arial" pitchFamily="34" charset="0"/>
              </a:rPr>
              <a:t> or </a:t>
            </a:r>
            <a:r>
              <a:rPr lang="de-DE" sz="6000" b="1" kern="0" dirty="0" smtClean="0">
                <a:solidFill>
                  <a:srgbClr val="00B050"/>
                </a:solidFill>
                <a:latin typeface="Arial" pitchFamily="34" charset="0"/>
                <a:cs typeface="Arial" pitchFamily="34" charset="0"/>
              </a:rPr>
              <a:t>Truth</a:t>
            </a:r>
            <a:r>
              <a:rPr lang="de-DE" sz="6000" kern="0" dirty="0" smtClean="0">
                <a:solidFill>
                  <a:srgbClr val="000000"/>
                </a:solidFill>
                <a:latin typeface="Arial" pitchFamily="34" charset="0"/>
                <a:cs typeface="Arial" pitchFamily="34" charset="0"/>
              </a:rPr>
              <a:t>?</a:t>
            </a: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25563"/>
            <a:ext cx="8431212" cy="10080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1</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air in the aircraft "</a:t>
            </a:r>
            <a:r>
              <a:rPr lang="en-US" sz="2000" b="1" kern="0" dirty="0" smtClean="0">
                <a:solidFill>
                  <a:srgbClr val="FF3300"/>
                </a:solidFill>
                <a:latin typeface="Arial" pitchFamily="34" charset="0"/>
                <a:ea typeface="+mj-ea"/>
                <a:cs typeface="Arial" pitchFamily="34" charset="0"/>
              </a:rPr>
              <a:t>as clean as in a hospital operating theatre</a:t>
            </a:r>
            <a:r>
              <a:rPr lang="en-US" sz="2000" b="1" kern="0" dirty="0" smtClean="0">
                <a:solidFill>
                  <a:srgbClr val="000000"/>
                </a:solidFill>
                <a:latin typeface="Arial" pitchFamily="34" charset="0"/>
                <a:ea typeface="+mj-ea"/>
                <a:cs typeface="Arial" pitchFamily="34" charset="0"/>
              </a:rPr>
              <a:t>" (due to HEPA filters)</a:t>
            </a:r>
            <a:endParaRPr lang="de-DE" sz="2000" b="1" kern="0" dirty="0" smtClean="0">
              <a:solidFill>
                <a:srgbClr val="000000"/>
              </a:solidFill>
              <a:latin typeface="Arial" pitchFamily="34" charset="0"/>
              <a:ea typeface="+mj-ea"/>
              <a:cs typeface="Arial" pitchFamily="34" charset="0"/>
            </a:endParaRP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pic>
        <p:nvPicPr>
          <p:cNvPr id="212995" name="Picture 3"/>
          <p:cNvPicPr>
            <a:picLocks noChangeAspect="1" noChangeArrowheads="1"/>
          </p:cNvPicPr>
          <p:nvPr/>
        </p:nvPicPr>
        <p:blipFill>
          <a:blip r:embed="rId2" cstate="print"/>
          <a:srcRect/>
          <a:stretch>
            <a:fillRect/>
          </a:stretch>
        </p:blipFill>
        <p:spPr bwMode="auto">
          <a:xfrm>
            <a:off x="6329363" y="2062163"/>
            <a:ext cx="2486025" cy="1133475"/>
          </a:xfrm>
          <a:prstGeom prst="rect">
            <a:avLst/>
          </a:prstGeom>
          <a:noFill/>
          <a:ln w="9525">
            <a:noFill/>
            <a:miter lim="800000"/>
            <a:headEnd/>
            <a:tailEnd/>
          </a:ln>
        </p:spPr>
      </p:pic>
      <p:sp>
        <p:nvSpPr>
          <p:cNvPr id="2129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Rechteck 8"/>
          <p:cNvSpPr/>
          <p:nvPr/>
        </p:nvSpPr>
        <p:spPr>
          <a:xfrm>
            <a:off x="533400" y="2634288"/>
            <a:ext cx="5257800" cy="3410164"/>
          </a:xfrm>
          <a:prstGeom prst="rect">
            <a:avLst/>
          </a:prstGeom>
        </p:spPr>
        <p:txBody>
          <a:bodyPr wrap="square">
            <a:spAutoFit/>
          </a:bodyPr>
          <a:lstStyle/>
          <a:p>
            <a:pPr marL="180975" indent="-180975" algn="just">
              <a:lnSpc>
                <a:spcPct val="110000"/>
              </a:lnSpc>
              <a:buFont typeface="Arial" pitchFamily="34" charset="0"/>
              <a:buChar char="●"/>
            </a:pPr>
            <a:r>
              <a:rPr lang="en-US" sz="1400" b="1" dirty="0" smtClean="0">
                <a:solidFill>
                  <a:srgbClr val="FF3300"/>
                </a:solidFill>
                <a:latin typeface="Arial" pitchFamily="34" charset="0"/>
                <a:cs typeface="Arial" pitchFamily="34" charset="0"/>
              </a:rPr>
              <a:t>Wrong logic applied</a:t>
            </a:r>
            <a:r>
              <a:rPr lang="en-US" sz="1400" dirty="0" smtClean="0">
                <a:solidFill>
                  <a:srgbClr val="000000"/>
                </a:solidFill>
                <a:latin typeface="Arial" pitchFamily="34" charset="0"/>
                <a:cs typeface="Arial" pitchFamily="34" charset="0"/>
              </a:rPr>
              <a:t>: Even if the HEPA filters would filter out 100% of the viruses in the SUPPLIED air, the AIR IN THE CABIN is still NOT virus free, because the viruses are in the cabin in the first place.</a:t>
            </a:r>
          </a:p>
          <a:p>
            <a:pPr marL="180975" indent="-180975" algn="just">
              <a:lnSpc>
                <a:spcPct val="110000"/>
              </a:lnSpc>
              <a:buFont typeface="Arial" pitchFamily="34" charset="0"/>
              <a:buChar char="●"/>
            </a:pPr>
            <a:r>
              <a:rPr lang="en-US" sz="1400" b="1" dirty="0" smtClean="0">
                <a:solidFill>
                  <a:srgbClr val="00B050"/>
                </a:solidFill>
                <a:latin typeface="Arial" pitchFamily="34" charset="0"/>
                <a:cs typeface="Arial" pitchFamily="34" charset="0"/>
              </a:rPr>
              <a:t>50% reduction to (unknown) reference</a:t>
            </a:r>
            <a:r>
              <a:rPr lang="en-US" sz="1400" dirty="0" smtClean="0">
                <a:solidFill>
                  <a:srgbClr val="000000"/>
                </a:solidFill>
                <a:latin typeface="Arial" pitchFamily="34" charset="0"/>
                <a:cs typeface="Arial" pitchFamily="34" charset="0"/>
              </a:rPr>
              <a:t>: What is possible is this. The virus concentration in the cabin can be halved (with 50% recirculation) if, in addition, recirculation with a 100% effective HEPA filter is used. </a:t>
            </a:r>
            <a:r>
              <a:rPr lang="en-US" sz="1400" i="1" dirty="0" smtClean="0">
                <a:solidFill>
                  <a:srgbClr val="000000"/>
                </a:solidFill>
                <a:latin typeface="Arial" pitchFamily="34" charset="0"/>
                <a:cs typeface="Arial" pitchFamily="34" charset="0"/>
              </a:rPr>
              <a:t>C</a:t>
            </a:r>
            <a:r>
              <a:rPr lang="en-US" sz="1400" dirty="0" smtClean="0">
                <a:solidFill>
                  <a:srgbClr val="000000"/>
                </a:solidFill>
                <a:latin typeface="Arial" pitchFamily="34" charset="0"/>
                <a:cs typeface="Arial" pitchFamily="34" charset="0"/>
              </a:rPr>
              <a:t> = </a:t>
            </a:r>
            <a:r>
              <a:rPr lang="en-US" sz="1400" i="1" dirty="0" smtClean="0">
                <a:solidFill>
                  <a:srgbClr val="000000"/>
                </a:solidFill>
                <a:latin typeface="Arial" pitchFamily="34" charset="0"/>
                <a:cs typeface="Arial" pitchFamily="34" charset="0"/>
              </a:rPr>
              <a:t>S</a:t>
            </a:r>
            <a:r>
              <a:rPr lang="en-US" sz="1400" dirty="0" smtClean="0">
                <a:solidFill>
                  <a:srgbClr val="000000"/>
                </a:solidFill>
                <a:latin typeface="Arial" pitchFamily="34" charset="0"/>
                <a:cs typeface="Arial" pitchFamily="34" charset="0"/>
              </a:rPr>
              <a:t> / </a:t>
            </a:r>
            <a:r>
              <a:rPr lang="en-US" sz="1400" i="1" dirty="0" smtClean="0">
                <a:solidFill>
                  <a:srgbClr val="000000"/>
                </a:solidFill>
                <a:latin typeface="Arial" pitchFamily="34" charset="0"/>
                <a:cs typeface="Arial" pitchFamily="34" charset="0"/>
              </a:rPr>
              <a:t>Q</a:t>
            </a:r>
            <a:r>
              <a:rPr lang="en-US" sz="1400" dirty="0" smtClean="0">
                <a:solidFill>
                  <a:srgbClr val="000000"/>
                </a:solidFill>
                <a:latin typeface="Arial" pitchFamily="34" charset="0"/>
                <a:cs typeface="Arial" pitchFamily="34" charset="0"/>
              </a:rPr>
              <a:t> .</a:t>
            </a:r>
          </a:p>
          <a:p>
            <a:pPr marL="180975" indent="-180975" algn="just">
              <a:lnSpc>
                <a:spcPct val="110000"/>
              </a:lnSpc>
              <a:buFont typeface="Arial" pitchFamily="34" charset="0"/>
              <a:buChar char="●"/>
            </a:pPr>
            <a:r>
              <a:rPr lang="en-US" sz="1400" b="1" dirty="0" smtClean="0">
                <a:solidFill>
                  <a:srgbClr val="FF3300"/>
                </a:solidFill>
                <a:latin typeface="Arial" pitchFamily="34" charset="0"/>
                <a:cs typeface="Arial" pitchFamily="34" charset="0"/>
              </a:rPr>
              <a:t>HEPA filters may not exist or not work</a:t>
            </a:r>
            <a:r>
              <a:rPr lang="en-US" sz="1400" dirty="0" smtClean="0">
                <a:solidFill>
                  <a:srgbClr val="000000"/>
                </a:solidFill>
                <a:latin typeface="Arial" pitchFamily="34" charset="0"/>
                <a:cs typeface="Arial" pitchFamily="34" charset="0"/>
              </a:rPr>
              <a:t>: There are no binding requirements for the existence (some smaller aircraft do not have them) or the maintenance of HEPA filters in aircraft. Therefore, no information can be given about their quality in practice. But: Filtration efficiency may even improve, when filters are old and dirty.</a:t>
            </a:r>
            <a:endParaRPr lang="en-US" sz="1400" dirty="0">
              <a:solidFill>
                <a:srgbClr val="000000"/>
              </a:solidFill>
              <a:latin typeface="Arial" pitchFamily="34" charset="0"/>
              <a:cs typeface="Arial" pitchFamily="34" charset="0"/>
            </a:endParaRPr>
          </a:p>
        </p:txBody>
      </p:sp>
      <p:pic>
        <p:nvPicPr>
          <p:cNvPr id="8" name="Grafik 7" descr="FakeNews1_B.jpg"/>
          <p:cNvPicPr>
            <a:picLocks noChangeAspect="1"/>
          </p:cNvPicPr>
          <p:nvPr/>
        </p:nvPicPr>
        <p:blipFill>
          <a:blip r:embed="rId3" cstate="print"/>
          <a:stretch>
            <a:fillRect/>
          </a:stretch>
        </p:blipFill>
        <p:spPr>
          <a:xfrm>
            <a:off x="6400799" y="3530180"/>
            <a:ext cx="2367952" cy="2367952"/>
          </a:xfrm>
          <a:prstGeom prst="rect">
            <a:avLst/>
          </a:prstGeom>
        </p:spPr>
      </p:pic>
      <p:sp>
        <p:nvSpPr>
          <p:cNvPr id="10" name="Rechteck 9"/>
          <p:cNvSpPr/>
          <p:nvPr/>
        </p:nvSpPr>
        <p:spPr>
          <a:xfrm>
            <a:off x="6343651" y="5903268"/>
            <a:ext cx="2562224" cy="260008"/>
          </a:xfrm>
          <a:prstGeom prst="rect">
            <a:avLst/>
          </a:prstGeom>
        </p:spPr>
        <p:txBody>
          <a:bodyPr wrap="square">
            <a:spAutoFit/>
          </a:bodyPr>
          <a:lstStyle/>
          <a:p>
            <a:pPr>
              <a:lnSpc>
                <a:spcPct val="120000"/>
              </a:lnSpc>
            </a:pPr>
            <a:r>
              <a:rPr lang="en-US" sz="1000" dirty="0" smtClean="0">
                <a:solidFill>
                  <a:srgbClr val="000000"/>
                </a:solidFill>
                <a:latin typeface="Arial" pitchFamily="34" charset="0"/>
                <a:cs typeface="Arial" pitchFamily="34" charset="0"/>
                <a:hlinkClick r:id="rId4"/>
              </a:rPr>
              <a:t>https://perma.cc/686X-X9AZ?type=image</a:t>
            </a:r>
            <a:endParaRPr lang="de-DE" sz="1000" dirty="0" smtClean="0">
              <a:solidFill>
                <a:srgbClr val="000000"/>
              </a:solidFill>
              <a:latin typeface="Arial" pitchFamily="34" charset="0"/>
              <a:cs typeface="Arial" pitchFamily="34" charset="0"/>
            </a:endParaRPr>
          </a:p>
        </p:txBody>
      </p:sp>
      <p:sp>
        <p:nvSpPr>
          <p:cNvPr id="11" name="Rechteck 10"/>
          <p:cNvSpPr/>
          <p:nvPr/>
        </p:nvSpPr>
        <p:spPr>
          <a:xfrm>
            <a:off x="6343651" y="3274368"/>
            <a:ext cx="2562224" cy="260008"/>
          </a:xfrm>
          <a:prstGeom prst="rect">
            <a:avLst/>
          </a:prstGeom>
        </p:spPr>
        <p:txBody>
          <a:bodyPr wrap="square">
            <a:spAutoFit/>
          </a:bodyPr>
          <a:lstStyle/>
          <a:p>
            <a:pPr>
              <a:lnSpc>
                <a:spcPct val="120000"/>
              </a:lnSpc>
            </a:pPr>
            <a:r>
              <a:rPr lang="en-US" sz="1000" b="1" dirty="0" smtClean="0">
                <a:solidFill>
                  <a:srgbClr val="FF0000"/>
                </a:solidFill>
                <a:latin typeface="Arial" pitchFamily="34" charset="0"/>
                <a:cs typeface="Arial" pitchFamily="34" charset="0"/>
              </a:rPr>
              <a:t>IATA</a:t>
            </a:r>
            <a:r>
              <a:rPr lang="en-US" sz="1000" dirty="0" smtClean="0">
                <a:solidFill>
                  <a:srgbClr val="000000"/>
                </a:solidFill>
                <a:latin typeface="Arial" pitchFamily="34" charset="0"/>
                <a:cs typeface="Arial" pitchFamily="34" charset="0"/>
              </a:rPr>
              <a:t>:</a:t>
            </a:r>
            <a:endParaRPr lang="de-DE" sz="1000" dirty="0" smtClean="0">
              <a:solidFill>
                <a:srgbClr val="000000"/>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25563"/>
            <a:ext cx="8431212" cy="9794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1</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air in the aircraft "</a:t>
            </a:r>
            <a:r>
              <a:rPr lang="en-US" sz="2000" b="1" kern="0" dirty="0" smtClean="0">
                <a:solidFill>
                  <a:srgbClr val="FF3300"/>
                </a:solidFill>
                <a:latin typeface="Arial" pitchFamily="34" charset="0"/>
                <a:ea typeface="+mj-ea"/>
                <a:cs typeface="Arial" pitchFamily="34" charset="0"/>
              </a:rPr>
              <a:t>as clean as in a hospital operating theatre</a:t>
            </a:r>
            <a:r>
              <a:rPr lang="en-US" sz="2000" b="1" kern="0" dirty="0" smtClean="0">
                <a:solidFill>
                  <a:srgbClr val="000000"/>
                </a:solidFill>
                <a:latin typeface="Arial" pitchFamily="34" charset="0"/>
                <a:ea typeface="+mj-ea"/>
                <a:cs typeface="Arial" pitchFamily="34" charset="0"/>
              </a:rPr>
              <a:t>" (due to HEPA filters)</a:t>
            </a:r>
            <a:endParaRPr lang="de-DE" sz="2000" b="1" kern="0" dirty="0" smtClean="0">
              <a:solidFill>
                <a:srgbClr val="000000"/>
              </a:solidFill>
              <a:latin typeface="Arial" pitchFamily="34" charset="0"/>
              <a:ea typeface="+mj-ea"/>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pic>
        <p:nvPicPr>
          <p:cNvPr id="234499" name="Picture 3"/>
          <p:cNvPicPr>
            <a:picLocks noChangeAspect="1" noChangeArrowheads="1"/>
          </p:cNvPicPr>
          <p:nvPr/>
        </p:nvPicPr>
        <p:blipFill>
          <a:blip r:embed="rId2" cstate="print"/>
          <a:srcRect/>
          <a:stretch>
            <a:fillRect/>
          </a:stretch>
        </p:blipFill>
        <p:spPr bwMode="auto">
          <a:xfrm>
            <a:off x="6524625" y="2386013"/>
            <a:ext cx="2505075" cy="1152525"/>
          </a:xfrm>
          <a:prstGeom prst="rect">
            <a:avLst/>
          </a:prstGeom>
          <a:noFill/>
          <a:ln w="9525">
            <a:noFill/>
            <a:miter lim="800000"/>
            <a:headEnd/>
            <a:tailEnd/>
          </a:ln>
        </p:spPr>
      </p:pic>
      <p:pic>
        <p:nvPicPr>
          <p:cNvPr id="8" name="Grafik 7" descr="FlyingWithMasks_CO2.jpg"/>
          <p:cNvPicPr>
            <a:picLocks noChangeAspect="1"/>
          </p:cNvPicPr>
          <p:nvPr/>
        </p:nvPicPr>
        <p:blipFill>
          <a:blip r:embed="rId3" cstate="print"/>
          <a:stretch>
            <a:fillRect/>
          </a:stretch>
        </p:blipFill>
        <p:spPr>
          <a:xfrm>
            <a:off x="638175" y="2431056"/>
            <a:ext cx="5784056" cy="3017243"/>
          </a:xfrm>
          <a:prstGeom prst="rect">
            <a:avLst/>
          </a:prstGeom>
        </p:spPr>
      </p:pic>
      <p:sp>
        <p:nvSpPr>
          <p:cNvPr id="9" name="Rechteck 8"/>
          <p:cNvSpPr/>
          <p:nvPr/>
        </p:nvSpPr>
        <p:spPr>
          <a:xfrm>
            <a:off x="533400" y="5520363"/>
            <a:ext cx="8267700" cy="803297"/>
          </a:xfrm>
          <a:prstGeom prst="rect">
            <a:avLst/>
          </a:prstGeom>
        </p:spPr>
        <p:txBody>
          <a:bodyPr wrap="square">
            <a:spAutoFit/>
          </a:bodyPr>
          <a:lstStyle/>
          <a:p>
            <a:pPr marL="180975" indent="-180975" algn="just">
              <a:lnSpc>
                <a:spcPct val="110000"/>
              </a:lnSpc>
            </a:pPr>
            <a:r>
              <a:rPr lang="de-DE" sz="1400" dirty="0" smtClean="0">
                <a:solidFill>
                  <a:srgbClr val="000000"/>
                </a:solidFill>
                <a:latin typeface="Arial" pitchFamily="34" charset="0"/>
                <a:cs typeface="Arial" pitchFamily="34" charset="0"/>
              </a:rPr>
              <a:t>True comparison: The air is </a:t>
            </a:r>
            <a:r>
              <a:rPr lang="de-DE" sz="1400" dirty="0" smtClean="0">
                <a:solidFill>
                  <a:srgbClr val="FF0000"/>
                </a:solidFill>
                <a:latin typeface="Arial" pitchFamily="34" charset="0"/>
                <a:cs typeface="Arial" pitchFamily="34" charset="0"/>
              </a:rPr>
              <a:t>as clean as in a hospital operating theatre, </a:t>
            </a:r>
            <a:r>
              <a:rPr lang="de-DE" sz="1400" dirty="0" smtClean="0">
                <a:solidFill>
                  <a:srgbClr val="0000FF"/>
                </a:solidFill>
                <a:latin typeface="Arial" pitchFamily="34" charset="0"/>
                <a:cs typeface="Arial" pitchFamily="34" charset="0"/>
              </a:rPr>
              <a:t>if  ≈ 200 people are watching.</a:t>
            </a:r>
          </a:p>
          <a:p>
            <a:pPr marL="180975" indent="-180975" algn="just">
              <a:lnSpc>
                <a:spcPct val="110000"/>
              </a:lnSpc>
            </a:pPr>
            <a:r>
              <a:rPr lang="de-DE" sz="1400" dirty="0" smtClean="0">
                <a:solidFill>
                  <a:srgbClr val="000000"/>
                </a:solidFill>
                <a:latin typeface="Arial" pitchFamily="34" charset="0"/>
                <a:cs typeface="Arial" pitchFamily="34" charset="0"/>
              </a:rPr>
              <a:t>o </a:t>
            </a:r>
            <a:r>
              <a:rPr lang="de-DE" sz="1400" dirty="0" smtClean="0">
                <a:solidFill>
                  <a:srgbClr val="0000FF"/>
                </a:solidFill>
                <a:latin typeface="Arial" pitchFamily="34" charset="0"/>
                <a:cs typeface="Arial" pitchFamily="34" charset="0"/>
              </a:rPr>
              <a:t>Hospitals filter incoming air – aircraft filter recirculated air.</a:t>
            </a:r>
          </a:p>
          <a:p>
            <a:pPr marL="180975" indent="-180975" algn="just">
              <a:lnSpc>
                <a:spcPct val="110000"/>
              </a:lnSpc>
            </a:pPr>
            <a:r>
              <a:rPr lang="de-DE" sz="1400" dirty="0" smtClean="0">
                <a:solidFill>
                  <a:srgbClr val="000000"/>
                </a:solidFill>
                <a:latin typeface="Arial" pitchFamily="34" charset="0"/>
                <a:cs typeface="Arial" pitchFamily="34" charset="0"/>
              </a:rPr>
              <a:t>o Incoming air is NOT filtered on passenger aircraft. This can lead to cabin air contamination.</a:t>
            </a:r>
            <a:endParaRPr lang="en-US" sz="1400" dirty="0">
              <a:solidFill>
                <a:srgbClr val="000000"/>
              </a:solidFill>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06513"/>
            <a:ext cx="8431212" cy="6365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2</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air in the aircraft is "</a:t>
            </a:r>
            <a:r>
              <a:rPr lang="en-US" sz="2000" b="1" kern="0" dirty="0" smtClean="0">
                <a:solidFill>
                  <a:srgbClr val="FF3300"/>
                </a:solidFill>
                <a:latin typeface="Arial" pitchFamily="34" charset="0"/>
                <a:cs typeface="Arial" pitchFamily="34" charset="0"/>
              </a:rPr>
              <a:t> FULLY </a:t>
            </a:r>
            <a:r>
              <a:rPr lang="en-US" sz="2000" b="1" kern="0" dirty="0" smtClean="0">
                <a:solidFill>
                  <a:srgbClr val="FF3300"/>
                </a:solidFill>
                <a:latin typeface="Arial" pitchFamily="34" charset="0"/>
                <a:ea typeface="+mj-ea"/>
                <a:cs typeface="Arial" pitchFamily="34" charset="0"/>
              </a:rPr>
              <a:t>renewed every 2 to 3 minutes</a:t>
            </a:r>
            <a:r>
              <a:rPr lang="en-US" sz="2000" b="1" kern="0" dirty="0" smtClean="0">
                <a:solidFill>
                  <a:srgbClr val="000000"/>
                </a:solidFill>
                <a:latin typeface="Arial" pitchFamily="34" charset="0"/>
                <a:ea typeface="+mj-ea"/>
                <a:cs typeface="Arial" pitchFamily="34" charset="0"/>
              </a:rPr>
              <a:t>"</a:t>
            </a:r>
            <a:endParaRPr lang="de-DE" sz="2000" b="1" kern="0" dirty="0" smtClean="0">
              <a:solidFill>
                <a:srgbClr val="000000"/>
              </a:solidFill>
              <a:latin typeface="Arial" pitchFamily="34" charset="0"/>
              <a:ea typeface="+mj-ea"/>
              <a:cs typeface="Arial" pitchFamily="34" charset="0"/>
            </a:endParaRP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pic>
        <p:nvPicPr>
          <p:cNvPr id="212995" name="Picture 3"/>
          <p:cNvPicPr>
            <a:picLocks noChangeAspect="1" noChangeArrowheads="1"/>
          </p:cNvPicPr>
          <p:nvPr/>
        </p:nvPicPr>
        <p:blipFill>
          <a:blip r:embed="rId2" cstate="print"/>
          <a:srcRect/>
          <a:stretch>
            <a:fillRect/>
          </a:stretch>
        </p:blipFill>
        <p:spPr bwMode="auto">
          <a:xfrm>
            <a:off x="6329363" y="2081213"/>
            <a:ext cx="2486025" cy="1133475"/>
          </a:xfrm>
          <a:prstGeom prst="rect">
            <a:avLst/>
          </a:prstGeom>
          <a:noFill/>
          <a:ln w="9525">
            <a:noFill/>
            <a:miter lim="800000"/>
            <a:headEnd/>
            <a:tailEnd/>
          </a:ln>
        </p:spPr>
      </p:pic>
      <p:sp>
        <p:nvSpPr>
          <p:cNvPr id="2129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hteck 9"/>
          <p:cNvSpPr/>
          <p:nvPr/>
        </p:nvSpPr>
        <p:spPr>
          <a:xfrm>
            <a:off x="542924" y="2045881"/>
            <a:ext cx="5667375" cy="4358116"/>
          </a:xfrm>
          <a:prstGeom prst="rect">
            <a:avLst/>
          </a:prstGeom>
        </p:spPr>
        <p:txBody>
          <a:bodyPr wrap="square">
            <a:spAutoFit/>
          </a:bodyPr>
          <a:lstStyle/>
          <a:p>
            <a:pPr marL="180975" indent="-180975" algn="just">
              <a:lnSpc>
                <a:spcPct val="110000"/>
              </a:lnSpc>
              <a:buFontTx/>
              <a:buChar char="●"/>
            </a:pPr>
            <a:r>
              <a:rPr lang="en-US" sz="1400" b="1" dirty="0" smtClean="0">
                <a:solidFill>
                  <a:srgbClr val="FF3300"/>
                </a:solidFill>
                <a:latin typeface="Arial" pitchFamily="34" charset="0"/>
                <a:cs typeface="Arial" pitchFamily="34" charset="0"/>
              </a:rPr>
              <a:t>Statement is irrelevant</a:t>
            </a:r>
            <a:r>
              <a:rPr lang="en-US" sz="1400" dirty="0" smtClean="0">
                <a:solidFill>
                  <a:srgbClr val="000000"/>
                </a:solidFill>
                <a:latin typeface="Arial" pitchFamily="34" charset="0"/>
                <a:cs typeface="Arial" pitchFamily="34" charset="0"/>
              </a:rPr>
              <a:t>: The air change rate is only important for dynamic processes (not relevant here!). </a:t>
            </a:r>
            <a:r>
              <a:rPr lang="en-US" sz="1400" i="1" dirty="0" smtClean="0">
                <a:solidFill>
                  <a:srgbClr val="000000"/>
                </a:solidFill>
                <a:latin typeface="Arial" pitchFamily="34" charset="0"/>
                <a:cs typeface="Arial" pitchFamily="34" charset="0"/>
              </a:rPr>
              <a:t>C</a:t>
            </a:r>
            <a:r>
              <a:rPr lang="en-US" sz="1400" dirty="0" smtClean="0">
                <a:solidFill>
                  <a:srgbClr val="000000"/>
                </a:solidFill>
                <a:latin typeface="Arial" pitchFamily="34" charset="0"/>
                <a:cs typeface="Arial" pitchFamily="34" charset="0"/>
              </a:rPr>
              <a:t> = </a:t>
            </a:r>
            <a:r>
              <a:rPr lang="en-US" sz="1400" i="1" dirty="0" smtClean="0">
                <a:solidFill>
                  <a:srgbClr val="000000"/>
                </a:solidFill>
                <a:latin typeface="Arial" pitchFamily="34" charset="0"/>
                <a:cs typeface="Arial" pitchFamily="34" charset="0"/>
              </a:rPr>
              <a:t>S</a:t>
            </a:r>
            <a:r>
              <a:rPr lang="en-US" sz="1400" dirty="0" smtClean="0">
                <a:solidFill>
                  <a:srgbClr val="000000"/>
                </a:solidFill>
                <a:latin typeface="Arial" pitchFamily="34" charset="0"/>
                <a:cs typeface="Arial" pitchFamily="34" charset="0"/>
              </a:rPr>
              <a:t> / </a:t>
            </a:r>
            <a:r>
              <a:rPr lang="en-US" sz="1400" i="1" dirty="0" smtClean="0">
                <a:solidFill>
                  <a:srgbClr val="000000"/>
                </a:solidFill>
                <a:latin typeface="Arial" pitchFamily="34" charset="0"/>
                <a:cs typeface="Arial" pitchFamily="34" charset="0"/>
              </a:rPr>
              <a:t>Q</a:t>
            </a:r>
            <a:r>
              <a:rPr lang="en-US" sz="1400" dirty="0" smtClean="0">
                <a:solidFill>
                  <a:srgbClr val="000000"/>
                </a:solidFill>
                <a:latin typeface="Arial" pitchFamily="34" charset="0"/>
                <a:cs typeface="Arial" pitchFamily="34" charset="0"/>
              </a:rPr>
              <a:t> .</a:t>
            </a:r>
          </a:p>
          <a:p>
            <a:pPr marL="180975" indent="-180975" algn="just">
              <a:lnSpc>
                <a:spcPct val="110000"/>
              </a:lnSpc>
              <a:buFontTx/>
              <a:buChar char="●"/>
            </a:pPr>
            <a:r>
              <a:rPr lang="en-US" sz="1400" b="1" dirty="0" smtClean="0">
                <a:solidFill>
                  <a:srgbClr val="FF3300"/>
                </a:solidFill>
                <a:latin typeface="Arial" pitchFamily="34" charset="0"/>
                <a:cs typeface="Arial" pitchFamily="34" charset="0"/>
              </a:rPr>
              <a:t>Unfit parameter for comparison</a:t>
            </a:r>
            <a:r>
              <a:rPr lang="en-US" sz="1400" dirty="0" smtClean="0">
                <a:solidFill>
                  <a:srgbClr val="000000"/>
                </a:solidFill>
                <a:latin typeface="Arial" pitchFamily="34" charset="0"/>
                <a:cs typeface="Arial" pitchFamily="34" charset="0"/>
              </a:rPr>
              <a:t>: The air change rate, </a:t>
            </a:r>
            <a:r>
              <a:rPr lang="en-US" sz="1400" i="1" dirty="0" smtClean="0">
                <a:solidFill>
                  <a:srgbClr val="000000"/>
                </a:solidFill>
                <a:latin typeface="Arial" pitchFamily="34" charset="0"/>
                <a:cs typeface="Arial" pitchFamily="34" charset="0"/>
              </a:rPr>
              <a:t>n</a:t>
            </a:r>
            <a:r>
              <a:rPr lang="en-US" sz="1400" dirty="0" smtClean="0">
                <a:solidFill>
                  <a:srgbClr val="000000"/>
                </a:solidFill>
                <a:latin typeface="Arial" pitchFamily="34" charset="0"/>
                <a:cs typeface="Arial" pitchFamily="34" charset="0"/>
              </a:rPr>
              <a:t> in the aircraft is only so high because the volume </a:t>
            </a:r>
            <a:r>
              <a:rPr lang="en-US" sz="1400" i="1" dirty="0" smtClean="0">
                <a:solidFill>
                  <a:srgbClr val="000000"/>
                </a:solidFill>
                <a:latin typeface="Arial" pitchFamily="34" charset="0"/>
                <a:cs typeface="Arial" pitchFamily="34" charset="0"/>
              </a:rPr>
              <a:t>V</a:t>
            </a:r>
            <a:r>
              <a:rPr lang="en-US" sz="1400" dirty="0" smtClean="0">
                <a:solidFill>
                  <a:srgbClr val="000000"/>
                </a:solidFill>
                <a:latin typeface="Arial" pitchFamily="34" charset="0"/>
                <a:cs typeface="Arial" pitchFamily="34" charset="0"/>
              </a:rPr>
              <a:t> per passenger (about 2 m³ on an airplane) is so small. This makes the air change rate, </a:t>
            </a:r>
            <a:r>
              <a:rPr lang="en-US" sz="1400" i="1" dirty="0" smtClean="0">
                <a:solidFill>
                  <a:srgbClr val="000000"/>
                </a:solidFill>
                <a:latin typeface="Arial" pitchFamily="34" charset="0"/>
                <a:cs typeface="Arial" pitchFamily="34" charset="0"/>
              </a:rPr>
              <a:t>n </a:t>
            </a:r>
            <a:r>
              <a:rPr lang="en-US" sz="1400" dirty="0" smtClean="0">
                <a:solidFill>
                  <a:srgbClr val="000000"/>
                </a:solidFill>
                <a:latin typeface="Arial" pitchFamily="34" charset="0"/>
                <a:cs typeface="Arial" pitchFamily="34" charset="0"/>
              </a:rPr>
              <a:t>unfit as a parameter for comparison with rooms where people have more volume each (office, cathedral, ...).</a:t>
            </a:r>
          </a:p>
          <a:p>
            <a:pPr marL="180975" indent="-180975" algn="just">
              <a:lnSpc>
                <a:spcPct val="110000"/>
              </a:lnSpc>
              <a:buFontTx/>
              <a:buChar char="●"/>
            </a:pPr>
            <a:r>
              <a:rPr lang="de-DE" sz="1400" b="1" dirty="0" smtClean="0">
                <a:solidFill>
                  <a:srgbClr val="FF3300"/>
                </a:solidFill>
                <a:latin typeface="Arial" pitchFamily="34" charset="0"/>
                <a:cs typeface="Arial" pitchFamily="34" charset="0"/>
              </a:rPr>
              <a:t>One air change in 3 minutes is wrong</a:t>
            </a:r>
            <a:r>
              <a:rPr lang="de-DE" sz="1400" dirty="0" smtClean="0">
                <a:solidFill>
                  <a:srgbClr val="00000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For 0.25 kg of air per minute and person and 2 m³ per person, a cabin volume of fresh air must flow into the cabin at least every 6.7 minutes. Aircraft better than required? </a:t>
            </a:r>
            <a:r>
              <a:rPr lang="de-DE" sz="1400" dirty="0" smtClean="0">
                <a:solidFill>
                  <a:srgbClr val="000000"/>
                </a:solidFill>
                <a:latin typeface="Arial" pitchFamily="34" charset="0"/>
                <a:cs typeface="Arial" pitchFamily="34" charset="0"/>
              </a:rPr>
              <a:t>Manufacturers seem to use the "cabin volume" (volume above cabin floor) instead the "volume in the pressure seals" to calculate </a:t>
            </a:r>
            <a:r>
              <a:rPr lang="de-DE" sz="1400" u="sng" dirty="0" smtClean="0">
                <a:solidFill>
                  <a:srgbClr val="000000"/>
                </a:solidFill>
                <a:latin typeface="Arial" pitchFamily="34" charset="0"/>
                <a:cs typeface="Arial" pitchFamily="34" charset="0"/>
              </a:rPr>
              <a:t>one theoretical air change</a:t>
            </a:r>
            <a:r>
              <a:rPr lang="de-DE" sz="1400" dirty="0" smtClean="0">
                <a:solidFill>
                  <a:srgbClr val="000000"/>
                </a:solidFill>
                <a:latin typeface="Arial" pitchFamily="34" charset="0"/>
                <a:cs typeface="Arial" pitchFamily="34" charset="0"/>
              </a:rPr>
              <a:t> in about  3 minutes.</a:t>
            </a:r>
          </a:p>
          <a:p>
            <a:pPr marL="180975" indent="-180975" algn="just">
              <a:lnSpc>
                <a:spcPct val="110000"/>
              </a:lnSpc>
              <a:buFontTx/>
              <a:buChar char="●"/>
            </a:pPr>
            <a:r>
              <a:rPr lang="en-US" sz="1400" b="1" dirty="0" smtClean="0">
                <a:solidFill>
                  <a:srgbClr val="FF3300"/>
                </a:solidFill>
                <a:latin typeface="Arial" pitchFamily="34" charset="0"/>
                <a:cs typeface="Arial" pitchFamily="34" charset="0"/>
              </a:rPr>
              <a:t>Statement "fully" is wrong</a:t>
            </a:r>
            <a:r>
              <a:rPr lang="en-US" sz="1400" dirty="0" smtClean="0">
                <a:solidFill>
                  <a:srgbClr val="000000"/>
                </a:solidFill>
                <a:latin typeface="Arial" pitchFamily="34" charset="0"/>
                <a:cs typeface="Arial" pitchFamily="34" charset="0"/>
              </a:rPr>
              <a:t>: With optimal mixed ventilation (which is never the case in practice), the concentration of a substance is reduced to 37% of the original value after one air change. Only after 5 air changes does the concentration drop below 1% (assuming a ventilation efficiency of </a:t>
            </a:r>
            <a:r>
              <a:rPr lang="en-US" sz="1400" i="1" dirty="0" smtClean="0">
                <a:solidFill>
                  <a:srgbClr val="000000"/>
                </a:solidFill>
                <a:latin typeface="Symbol" pitchFamily="18" charset="2"/>
                <a:cs typeface="Arial" pitchFamily="34" charset="0"/>
              </a:rPr>
              <a:t>h  </a:t>
            </a:r>
            <a:r>
              <a:rPr lang="en-US" sz="1400" dirty="0" smtClean="0">
                <a:solidFill>
                  <a:srgbClr val="000000"/>
                </a:solidFill>
                <a:latin typeface="Arial" pitchFamily="34" charset="0"/>
                <a:cs typeface="Arial" pitchFamily="34" charset="0"/>
              </a:rPr>
              <a:t>= 1).</a:t>
            </a:r>
          </a:p>
        </p:txBody>
      </p:sp>
      <p:pic>
        <p:nvPicPr>
          <p:cNvPr id="9" name="Grafik 8" descr="FakeNews1_C.jpg"/>
          <p:cNvPicPr>
            <a:picLocks noChangeAspect="1"/>
          </p:cNvPicPr>
          <p:nvPr/>
        </p:nvPicPr>
        <p:blipFill>
          <a:blip r:embed="rId3" cstate="print"/>
          <a:stretch>
            <a:fillRect/>
          </a:stretch>
        </p:blipFill>
        <p:spPr>
          <a:xfrm>
            <a:off x="6396486" y="3554080"/>
            <a:ext cx="2372264" cy="2372264"/>
          </a:xfrm>
          <a:prstGeom prst="rect">
            <a:avLst/>
          </a:prstGeom>
        </p:spPr>
      </p:pic>
      <p:sp>
        <p:nvSpPr>
          <p:cNvPr id="8" name="Rechteck 7"/>
          <p:cNvSpPr/>
          <p:nvPr/>
        </p:nvSpPr>
        <p:spPr>
          <a:xfrm>
            <a:off x="6343651" y="5931843"/>
            <a:ext cx="2562224" cy="260008"/>
          </a:xfrm>
          <a:prstGeom prst="rect">
            <a:avLst/>
          </a:prstGeom>
        </p:spPr>
        <p:txBody>
          <a:bodyPr wrap="square">
            <a:spAutoFit/>
          </a:bodyPr>
          <a:lstStyle/>
          <a:p>
            <a:pPr>
              <a:lnSpc>
                <a:spcPct val="120000"/>
              </a:lnSpc>
            </a:pPr>
            <a:r>
              <a:rPr lang="en-US" sz="1000" dirty="0" smtClean="0">
                <a:solidFill>
                  <a:srgbClr val="000000"/>
                </a:solidFill>
                <a:latin typeface="Arial" pitchFamily="34" charset="0"/>
                <a:cs typeface="Arial" pitchFamily="34" charset="0"/>
                <a:hlinkClick r:id="rId4"/>
              </a:rPr>
              <a:t>https://perma.cc/686X-X9AZ?type=image</a:t>
            </a:r>
            <a:endParaRPr lang="de-DE" sz="1000" dirty="0" smtClean="0">
              <a:solidFill>
                <a:srgbClr val="000000"/>
              </a:solidFill>
              <a:latin typeface="Arial" pitchFamily="34" charset="0"/>
              <a:cs typeface="Arial" pitchFamily="34" charset="0"/>
            </a:endParaRPr>
          </a:p>
        </p:txBody>
      </p:sp>
      <p:sp>
        <p:nvSpPr>
          <p:cNvPr id="11" name="Rechteck 10"/>
          <p:cNvSpPr/>
          <p:nvPr/>
        </p:nvSpPr>
        <p:spPr>
          <a:xfrm>
            <a:off x="6343651" y="3274368"/>
            <a:ext cx="2562224" cy="260008"/>
          </a:xfrm>
          <a:prstGeom prst="rect">
            <a:avLst/>
          </a:prstGeom>
        </p:spPr>
        <p:txBody>
          <a:bodyPr wrap="square">
            <a:spAutoFit/>
          </a:bodyPr>
          <a:lstStyle/>
          <a:p>
            <a:pPr>
              <a:lnSpc>
                <a:spcPct val="120000"/>
              </a:lnSpc>
            </a:pPr>
            <a:r>
              <a:rPr lang="en-US" sz="1000" b="1" dirty="0" smtClean="0">
                <a:solidFill>
                  <a:srgbClr val="FF0000"/>
                </a:solidFill>
                <a:latin typeface="Arial" pitchFamily="34" charset="0"/>
                <a:cs typeface="Arial" pitchFamily="34" charset="0"/>
              </a:rPr>
              <a:t>IATA</a:t>
            </a:r>
            <a:r>
              <a:rPr lang="en-US" sz="1000" dirty="0" smtClean="0">
                <a:solidFill>
                  <a:srgbClr val="000000"/>
                </a:solidFill>
                <a:latin typeface="Arial" pitchFamily="34" charset="0"/>
                <a:cs typeface="Arial" pitchFamily="34" charset="0"/>
              </a:rPr>
              <a:t>:</a:t>
            </a:r>
            <a:endParaRPr lang="de-DE" sz="1000" dirty="0" smtClean="0">
              <a:solidFill>
                <a:srgbClr val="000000"/>
              </a:solidFill>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4"/>
            <a:ext cx="8431212" cy="6651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2</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air in the aircraft is "</a:t>
            </a:r>
            <a:r>
              <a:rPr lang="en-US" sz="2000" b="1" kern="0" dirty="0" smtClean="0">
                <a:solidFill>
                  <a:srgbClr val="FF3300"/>
                </a:solidFill>
                <a:latin typeface="Arial" pitchFamily="34" charset="0"/>
                <a:cs typeface="Arial" pitchFamily="34" charset="0"/>
              </a:rPr>
              <a:t> FULLY </a:t>
            </a:r>
            <a:r>
              <a:rPr lang="en-US" sz="2000" b="1" kern="0" dirty="0" smtClean="0">
                <a:solidFill>
                  <a:srgbClr val="FF3300"/>
                </a:solidFill>
                <a:latin typeface="Arial" pitchFamily="34" charset="0"/>
                <a:ea typeface="+mj-ea"/>
                <a:cs typeface="Arial" pitchFamily="34" charset="0"/>
              </a:rPr>
              <a:t>renewed every 2 to 3 minutes</a:t>
            </a:r>
            <a:r>
              <a:rPr lang="en-US" sz="2000" b="1" kern="0" dirty="0" smtClean="0">
                <a:solidFill>
                  <a:srgbClr val="000000"/>
                </a:solidFill>
                <a:latin typeface="Arial" pitchFamily="34" charset="0"/>
                <a:ea typeface="+mj-ea"/>
                <a:cs typeface="Arial" pitchFamily="34" charset="0"/>
              </a:rPr>
              <a:t>"</a:t>
            </a:r>
            <a:endParaRPr lang="de-DE" sz="2000" b="1" kern="0" dirty="0" smtClean="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pic>
        <p:nvPicPr>
          <p:cNvPr id="232450" name="Picture 2"/>
          <p:cNvPicPr>
            <a:picLocks noChangeAspect="1" noChangeArrowheads="1"/>
          </p:cNvPicPr>
          <p:nvPr/>
        </p:nvPicPr>
        <p:blipFill>
          <a:blip r:embed="rId2" cstate="print"/>
          <a:srcRect/>
          <a:stretch>
            <a:fillRect/>
          </a:stretch>
        </p:blipFill>
        <p:spPr bwMode="auto">
          <a:xfrm>
            <a:off x="657225" y="2493419"/>
            <a:ext cx="5791200" cy="3321593"/>
          </a:xfrm>
          <a:prstGeom prst="rect">
            <a:avLst/>
          </a:prstGeom>
          <a:noFill/>
          <a:ln w="9525">
            <a:noFill/>
            <a:miter lim="800000"/>
            <a:headEnd/>
            <a:tailEnd/>
          </a:ln>
        </p:spPr>
      </p:pic>
      <p:sp>
        <p:nvSpPr>
          <p:cNvPr id="7" name="Rechteck 6"/>
          <p:cNvSpPr/>
          <p:nvPr/>
        </p:nvSpPr>
        <p:spPr>
          <a:xfrm>
            <a:off x="542925" y="5842427"/>
            <a:ext cx="4572000" cy="307777"/>
          </a:xfrm>
          <a:prstGeom prst="rect">
            <a:avLst/>
          </a:prstGeom>
        </p:spPr>
        <p:txBody>
          <a:bodyPr>
            <a:spAutoFit/>
          </a:bodyPr>
          <a:lstStyle/>
          <a:p>
            <a:r>
              <a:rPr lang="en-US" sz="1400" dirty="0" smtClean="0">
                <a:solidFill>
                  <a:srgbClr val="000000"/>
                </a:solidFill>
                <a:latin typeface="Arial" pitchFamily="34" charset="0"/>
                <a:cs typeface="Arial" pitchFamily="34" charset="0"/>
              </a:rPr>
              <a:t>Video: </a:t>
            </a:r>
            <a:r>
              <a:rPr lang="en-US" sz="1400" dirty="0" smtClean="0">
                <a:solidFill>
                  <a:srgbClr val="000000"/>
                </a:solidFill>
                <a:latin typeface="Arial" pitchFamily="34" charset="0"/>
                <a:cs typeface="Arial" pitchFamily="34" charset="0"/>
                <a:hlinkClick r:id="rId3"/>
              </a:rPr>
              <a:t>https://youtu.be/QYP255V03BY?t=544</a:t>
            </a:r>
            <a:endParaRPr lang="en-US" sz="1400" dirty="0">
              <a:solidFill>
                <a:srgbClr val="000000"/>
              </a:solidFill>
              <a:latin typeface="Arial" pitchFamily="34" charset="0"/>
              <a:cs typeface="Arial" pitchFamily="34" charset="0"/>
            </a:endParaRPr>
          </a:p>
        </p:txBody>
      </p:sp>
      <p:sp>
        <p:nvSpPr>
          <p:cNvPr id="6" name="Rechteck 5"/>
          <p:cNvSpPr/>
          <p:nvPr/>
        </p:nvSpPr>
        <p:spPr>
          <a:xfrm>
            <a:off x="542925" y="2127677"/>
            <a:ext cx="4572000" cy="307777"/>
          </a:xfrm>
          <a:prstGeom prst="rect">
            <a:avLst/>
          </a:prstGeom>
        </p:spPr>
        <p:txBody>
          <a:bodyPr>
            <a:spAutoFit/>
          </a:bodyPr>
          <a:lstStyle/>
          <a:p>
            <a:r>
              <a:rPr lang="en-US" sz="1400" dirty="0" smtClean="0">
                <a:solidFill>
                  <a:srgbClr val="000000"/>
                </a:solidFill>
                <a:latin typeface="Arial" pitchFamily="34" charset="0"/>
                <a:cs typeface="Arial" pitchFamily="34" charset="0"/>
              </a:rPr>
              <a:t>No, see video: 5 air exchanges are necessary!</a:t>
            </a:r>
            <a:endParaRPr lang="en-US" sz="1400" dirty="0">
              <a:solidFill>
                <a:srgbClr val="000000"/>
              </a:solidFill>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431212" cy="6556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2</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air in the aircraft is "</a:t>
            </a:r>
            <a:r>
              <a:rPr lang="en-US" sz="2000" b="1" kern="0" dirty="0" smtClean="0">
                <a:solidFill>
                  <a:srgbClr val="FF3300"/>
                </a:solidFill>
                <a:latin typeface="Arial" pitchFamily="34" charset="0"/>
                <a:cs typeface="Arial" pitchFamily="34" charset="0"/>
              </a:rPr>
              <a:t> FULLY </a:t>
            </a:r>
            <a:r>
              <a:rPr lang="en-US" sz="2000" b="1" kern="0" dirty="0" smtClean="0">
                <a:solidFill>
                  <a:srgbClr val="FF3300"/>
                </a:solidFill>
                <a:latin typeface="Arial" pitchFamily="34" charset="0"/>
                <a:ea typeface="+mj-ea"/>
                <a:cs typeface="Arial" pitchFamily="34" charset="0"/>
              </a:rPr>
              <a:t>renewed every 2 to 3 minutes</a:t>
            </a:r>
            <a:r>
              <a:rPr lang="en-US" sz="2000" b="1" kern="0" dirty="0" smtClean="0">
                <a:solidFill>
                  <a:srgbClr val="000000"/>
                </a:solidFill>
                <a:latin typeface="Arial" pitchFamily="34" charset="0"/>
                <a:ea typeface="+mj-ea"/>
                <a:cs typeface="Arial" pitchFamily="34" charset="0"/>
              </a:rPr>
              <a:t>"</a:t>
            </a: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9" name="Rechteck 8"/>
          <p:cNvSpPr/>
          <p:nvPr/>
        </p:nvSpPr>
        <p:spPr>
          <a:xfrm>
            <a:off x="2557462" y="6013877"/>
            <a:ext cx="3886200" cy="307777"/>
          </a:xfrm>
          <a:prstGeom prst="rect">
            <a:avLst/>
          </a:prstGeom>
        </p:spPr>
        <p:txBody>
          <a:bodyPr wrap="square">
            <a:spAutoFit/>
          </a:bodyPr>
          <a:lstStyle/>
          <a:p>
            <a:r>
              <a:rPr lang="en-US" sz="1400" dirty="0" smtClean="0">
                <a:solidFill>
                  <a:srgbClr val="000000"/>
                </a:solidFill>
                <a:latin typeface="Arial" pitchFamily="34" charset="0"/>
                <a:cs typeface="Arial" pitchFamily="34" charset="0"/>
              </a:rPr>
              <a:t>Video: </a:t>
            </a:r>
            <a:r>
              <a:rPr lang="en-US" sz="1400" dirty="0" smtClean="0">
                <a:solidFill>
                  <a:srgbClr val="000000"/>
                </a:solidFill>
                <a:latin typeface="Arial" pitchFamily="34" charset="0"/>
                <a:cs typeface="Arial" pitchFamily="34" charset="0"/>
                <a:hlinkClick r:id="rId2"/>
              </a:rPr>
              <a:t>https://youtu.be/QYP255V03BY?t=375</a:t>
            </a:r>
            <a:endParaRPr lang="en-US" sz="1400" dirty="0">
              <a:solidFill>
                <a:srgbClr val="000000"/>
              </a:solidFill>
              <a:latin typeface="Arial" pitchFamily="34" charset="0"/>
              <a:cs typeface="Arial" pitchFamily="34" charset="0"/>
            </a:endParaRPr>
          </a:p>
        </p:txBody>
      </p:sp>
      <p:sp>
        <p:nvSpPr>
          <p:cNvPr id="10" name="Rechteck 9"/>
          <p:cNvSpPr/>
          <p:nvPr/>
        </p:nvSpPr>
        <p:spPr>
          <a:xfrm>
            <a:off x="561975" y="2137202"/>
            <a:ext cx="8210550" cy="584775"/>
          </a:xfrm>
          <a:prstGeom prst="rect">
            <a:avLst/>
          </a:prstGeom>
        </p:spPr>
        <p:txBody>
          <a:bodyPr wrap="square">
            <a:spAutoFit/>
          </a:bodyPr>
          <a:lstStyle/>
          <a:p>
            <a:pPr algn="ctr"/>
            <a:r>
              <a:rPr lang="en-US" sz="1600" b="1" dirty="0" smtClean="0">
                <a:solidFill>
                  <a:srgbClr val="0000FF"/>
                </a:solidFill>
                <a:latin typeface="Arial" pitchFamily="34" charset="0"/>
                <a:cs typeface="Arial" pitchFamily="34" charset="0"/>
              </a:rPr>
              <a:t>Ventilation Comparison</a:t>
            </a:r>
          </a:p>
          <a:p>
            <a:pPr algn="ctr"/>
            <a:r>
              <a:rPr lang="en-US" sz="1600" b="1" dirty="0" smtClean="0">
                <a:solidFill>
                  <a:srgbClr val="0000FF"/>
                </a:solidFill>
                <a:latin typeface="Arial" pitchFamily="34" charset="0"/>
                <a:cs typeface="Arial" pitchFamily="34" charset="0"/>
              </a:rPr>
              <a:t> Aircraft                        versus                         Home</a:t>
            </a:r>
            <a:endParaRPr lang="en-US" sz="1600" b="1" dirty="0">
              <a:solidFill>
                <a:srgbClr val="0000FF"/>
              </a:solidFill>
              <a:latin typeface="Arial" pitchFamily="34" charset="0"/>
              <a:cs typeface="Arial" pitchFamily="34" charset="0"/>
            </a:endParaRPr>
          </a:p>
        </p:txBody>
      </p:sp>
      <p:sp>
        <p:nvSpPr>
          <p:cNvPr id="11" name="Rechteck 10"/>
          <p:cNvSpPr/>
          <p:nvPr/>
        </p:nvSpPr>
        <p:spPr>
          <a:xfrm>
            <a:off x="1519237" y="5709077"/>
            <a:ext cx="6348413" cy="338554"/>
          </a:xfrm>
          <a:prstGeom prst="rect">
            <a:avLst/>
          </a:prstGeom>
        </p:spPr>
        <p:txBody>
          <a:bodyPr wrap="square">
            <a:spAutoFit/>
          </a:bodyPr>
          <a:lstStyle/>
          <a:p>
            <a:r>
              <a:rPr lang="en-US" sz="1600" b="1" dirty="0" smtClean="0">
                <a:solidFill>
                  <a:srgbClr val="00B050"/>
                </a:solidFill>
                <a:latin typeface="Arial" pitchFamily="34" charset="0"/>
                <a:cs typeface="Arial" pitchFamily="34" charset="0"/>
              </a:rPr>
              <a:t>Ventilation rate in the (my) home is 5-times that of the aircraft!</a:t>
            </a:r>
            <a:endParaRPr lang="en-US" sz="1600" b="1" dirty="0">
              <a:solidFill>
                <a:srgbClr val="00B050"/>
              </a:solidFill>
              <a:latin typeface="Arial" pitchFamily="34" charset="0"/>
              <a:cs typeface="Arial" pitchFamily="34" charset="0"/>
            </a:endParaRPr>
          </a:p>
        </p:txBody>
      </p:sp>
      <p:pic>
        <p:nvPicPr>
          <p:cNvPr id="13" name="Grafik 12" descr="contrails-1210064_1920.jpg"/>
          <p:cNvPicPr>
            <a:picLocks noChangeAspect="1"/>
          </p:cNvPicPr>
          <p:nvPr/>
        </p:nvPicPr>
        <p:blipFill>
          <a:blip r:embed="rId3" cstate="print"/>
          <a:stretch>
            <a:fillRect/>
          </a:stretch>
        </p:blipFill>
        <p:spPr>
          <a:xfrm>
            <a:off x="676275" y="2688034"/>
            <a:ext cx="4028250" cy="2131616"/>
          </a:xfrm>
          <a:prstGeom prst="rect">
            <a:avLst/>
          </a:prstGeom>
        </p:spPr>
      </p:pic>
      <p:pic>
        <p:nvPicPr>
          <p:cNvPr id="14" name="Grafik 13" descr="lichtraum-1560788_1920.jpg"/>
          <p:cNvPicPr>
            <a:picLocks noChangeAspect="1"/>
          </p:cNvPicPr>
          <p:nvPr/>
        </p:nvPicPr>
        <p:blipFill>
          <a:blip r:embed="rId4" cstate="print"/>
          <a:stretch>
            <a:fillRect/>
          </a:stretch>
        </p:blipFill>
        <p:spPr>
          <a:xfrm>
            <a:off x="4829174" y="2690396"/>
            <a:ext cx="3953741" cy="2129254"/>
          </a:xfrm>
          <a:prstGeom prst="rect">
            <a:avLst/>
          </a:prstGeom>
        </p:spPr>
      </p:pic>
      <p:sp>
        <p:nvSpPr>
          <p:cNvPr id="12" name="Rechteck 11"/>
          <p:cNvSpPr/>
          <p:nvPr/>
        </p:nvSpPr>
        <p:spPr>
          <a:xfrm>
            <a:off x="657224" y="4813727"/>
            <a:ext cx="8220075" cy="954107"/>
          </a:xfrm>
          <a:prstGeom prst="rect">
            <a:avLst/>
          </a:prstGeom>
        </p:spPr>
        <p:txBody>
          <a:bodyPr wrap="square">
            <a:spAutoFit/>
          </a:bodyPr>
          <a:lstStyle/>
          <a:p>
            <a:pPr>
              <a:tabLst>
                <a:tab pos="1790700" algn="l"/>
                <a:tab pos="4305300" algn="l"/>
                <a:tab pos="6638925" algn="l"/>
              </a:tabLst>
            </a:pPr>
            <a:r>
              <a:rPr lang="en-US" sz="1400" dirty="0" smtClean="0">
                <a:solidFill>
                  <a:srgbClr val="000000"/>
                </a:solidFill>
                <a:latin typeface="Arial" pitchFamily="34" charset="0"/>
                <a:cs typeface="Arial" pitchFamily="34" charset="0"/>
              </a:rPr>
              <a:t>Ventilation rate:	</a:t>
            </a:r>
            <a:r>
              <a:rPr lang="en-US" sz="1400" dirty="0" smtClean="0">
                <a:solidFill>
                  <a:srgbClr val="FF0000"/>
                </a:solidFill>
                <a:latin typeface="Arial" pitchFamily="34" charset="0"/>
                <a:cs typeface="Arial" pitchFamily="34" charset="0"/>
              </a:rPr>
              <a:t>Q = 18 m³/h </a:t>
            </a:r>
            <a:r>
              <a:rPr lang="en-US" sz="1400" dirty="0" smtClean="0">
                <a:solidFill>
                  <a:srgbClr val="000000"/>
                </a:solidFill>
                <a:latin typeface="Arial" pitchFamily="34" charset="0"/>
                <a:cs typeface="Arial" pitchFamily="34" charset="0"/>
              </a:rPr>
              <a:t>(0.25 kg/min)	</a:t>
            </a:r>
            <a:r>
              <a:rPr lang="en-US" sz="1400" dirty="0" smtClean="0">
                <a:solidFill>
                  <a:srgbClr val="00B050"/>
                </a:solidFill>
                <a:latin typeface="Arial" pitchFamily="34" charset="0"/>
                <a:cs typeface="Arial" pitchFamily="34" charset="0"/>
              </a:rPr>
              <a:t>Q = 90 m³/h 	relevant value</a:t>
            </a:r>
          </a:p>
          <a:p>
            <a:pPr>
              <a:tabLst>
                <a:tab pos="1790700" algn="l"/>
                <a:tab pos="4305300" algn="l"/>
                <a:tab pos="6638925" algn="l"/>
              </a:tabLst>
            </a:pPr>
            <a:r>
              <a:rPr lang="de-DE" sz="1400" dirty="0" smtClean="0">
                <a:solidFill>
                  <a:srgbClr val="000000"/>
                </a:solidFill>
                <a:latin typeface="Arial" pitchFamily="34" charset="0"/>
                <a:cs typeface="Arial" pitchFamily="34" charset="0"/>
              </a:rPr>
              <a:t>Volume per person:	V = 2 m³	V = 36 m² </a:t>
            </a:r>
            <a:r>
              <a:rPr lang="de-DE" sz="1400" baseline="30000" dirty="0" smtClean="0">
                <a:solidFill>
                  <a:srgbClr val="000000"/>
                </a:solidFill>
                <a:latin typeface="Arial" pitchFamily="34" charset="0"/>
                <a:cs typeface="Arial" pitchFamily="34" charset="0"/>
              </a:rPr>
              <a:t>. </a:t>
            </a:r>
            <a:r>
              <a:rPr lang="de-DE" sz="1400" dirty="0" smtClean="0">
                <a:solidFill>
                  <a:srgbClr val="000000"/>
                </a:solidFill>
                <a:latin typeface="Arial" pitchFamily="34" charset="0"/>
                <a:cs typeface="Arial" pitchFamily="34" charset="0"/>
              </a:rPr>
              <a:t>2.5 m = 90 m³</a:t>
            </a:r>
            <a:endParaRPr lang="en-US" sz="1400" baseline="30000" dirty="0" smtClean="0">
              <a:solidFill>
                <a:srgbClr val="000000"/>
              </a:solidFill>
              <a:latin typeface="Arial" pitchFamily="34" charset="0"/>
              <a:cs typeface="Arial" pitchFamily="34" charset="0"/>
            </a:endParaRPr>
          </a:p>
          <a:p>
            <a:pPr>
              <a:tabLst>
                <a:tab pos="1790700" algn="l"/>
                <a:tab pos="4305300" algn="l"/>
                <a:tab pos="6638925" algn="l"/>
              </a:tabLst>
            </a:pPr>
            <a:r>
              <a:rPr lang="de-DE" sz="1400" dirty="0" smtClean="0">
                <a:solidFill>
                  <a:srgbClr val="000000"/>
                </a:solidFill>
                <a:latin typeface="Arial" pitchFamily="34" charset="0"/>
                <a:cs typeface="Arial" pitchFamily="34" charset="0"/>
              </a:rPr>
              <a:t>Air change rate:	n = Q / V = 18/2/h = 9/h	n = Q/V = 90/90/h = 1/h</a:t>
            </a:r>
            <a:endParaRPr lang="en-US" sz="1400" dirty="0" smtClean="0">
              <a:solidFill>
                <a:srgbClr val="000000"/>
              </a:solidFill>
              <a:latin typeface="Arial" pitchFamily="34" charset="0"/>
              <a:cs typeface="Arial" pitchFamily="34" charset="0"/>
            </a:endParaRPr>
          </a:p>
          <a:p>
            <a:pPr>
              <a:tabLst>
                <a:tab pos="1790700" algn="l"/>
                <a:tab pos="4305300" algn="l"/>
                <a:tab pos="6638925" algn="l"/>
              </a:tabLst>
            </a:pPr>
            <a:r>
              <a:rPr lang="en-US" sz="1400" dirty="0" smtClean="0">
                <a:solidFill>
                  <a:srgbClr val="000000"/>
                </a:solidFill>
                <a:latin typeface="Arial" pitchFamily="34" charset="0"/>
                <a:cs typeface="Arial" pitchFamily="34" charset="0"/>
              </a:rPr>
              <a:t>One air change in:	t = 6.7 min	t = 1 h = 60 min 	</a:t>
            </a:r>
            <a:r>
              <a:rPr lang="en-US" sz="1400" dirty="0" smtClean="0">
                <a:solidFill>
                  <a:srgbClr val="FF0000"/>
                </a:solidFill>
                <a:latin typeface="Arial" pitchFamily="34" charset="0"/>
                <a:cs typeface="Arial" pitchFamily="34" charset="0"/>
              </a:rPr>
              <a:t>irrelevant value</a:t>
            </a:r>
            <a:endParaRPr lang="en-US" sz="1400" dirty="0">
              <a:solidFill>
                <a:srgbClr val="FF0000"/>
              </a:solidFill>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Airbus_CabinAirFlow_CrossSection.jpg"/>
          <p:cNvPicPr>
            <a:picLocks noChangeAspect="1"/>
          </p:cNvPicPr>
          <p:nvPr/>
        </p:nvPicPr>
        <p:blipFill>
          <a:blip r:embed="rId2" cstate="print"/>
          <a:stretch>
            <a:fillRect/>
          </a:stretch>
        </p:blipFill>
        <p:spPr>
          <a:xfrm>
            <a:off x="4511759" y="2466974"/>
            <a:ext cx="4394116" cy="2453812"/>
          </a:xfrm>
          <a:prstGeom prst="rect">
            <a:avLst/>
          </a:prstGeom>
        </p:spPr>
      </p:pic>
      <p:sp>
        <p:nvSpPr>
          <p:cNvPr id="4" name="Text Box 7"/>
          <p:cNvSpPr txBox="1">
            <a:spLocks noChangeArrowheads="1"/>
          </p:cNvSpPr>
          <p:nvPr/>
        </p:nvSpPr>
        <p:spPr bwMode="auto">
          <a:xfrm>
            <a:off x="542925" y="10223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9794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a:p>
            <a:pPr>
              <a:lnSpc>
                <a:spcPct val="120000"/>
              </a:lnSpc>
              <a:defRPr/>
            </a:pPr>
            <a:r>
              <a:rPr lang="en-US" sz="2000" b="1" kern="0" dirty="0" smtClean="0">
                <a:solidFill>
                  <a:srgbClr val="000000"/>
                </a:solidFill>
                <a:latin typeface="Arial" pitchFamily="34" charset="0"/>
                <a:ea typeface="+mj-ea"/>
                <a:cs typeface="Arial" pitchFamily="34" charset="0"/>
              </a:rPr>
              <a:t>or "</a:t>
            </a:r>
            <a:r>
              <a:rPr lang="en-US" sz="2000" b="1" kern="0" dirty="0" smtClean="0">
                <a:solidFill>
                  <a:srgbClr val="FF3300"/>
                </a:solidFill>
                <a:latin typeface="Arial" pitchFamily="34" charset="0"/>
                <a:ea typeface="+mj-ea"/>
                <a:cs typeface="Arial" pitchFamily="34" charset="0"/>
              </a:rPr>
              <a:t>no horizontal flow</a:t>
            </a:r>
            <a:r>
              <a:rPr lang="en-US" sz="2000" b="1" kern="0" dirty="0" smtClean="0">
                <a:solidFill>
                  <a:srgbClr val="000000"/>
                </a:solidFill>
                <a:latin typeface="Arial" pitchFamily="34" charset="0"/>
                <a:ea typeface="+mj-ea"/>
                <a:cs typeface="Arial" pitchFamily="34" charset="0"/>
              </a:rPr>
              <a:t>" (not sideways, not forward or aft)</a:t>
            </a:r>
            <a:endParaRPr lang="de-DE" sz="2000" b="1" kern="0" dirty="0" smtClean="0">
              <a:solidFill>
                <a:srgbClr val="000000"/>
              </a:solidFill>
              <a:latin typeface="Arial" pitchFamily="34" charset="0"/>
              <a:ea typeface="+mj-ea"/>
              <a:cs typeface="Arial" pitchFamily="34" charset="0"/>
            </a:endParaRPr>
          </a:p>
        </p:txBody>
      </p:sp>
      <p:pic>
        <p:nvPicPr>
          <p:cNvPr id="215042" name="Picture 2"/>
          <p:cNvPicPr>
            <a:picLocks noChangeAspect="1" noChangeArrowheads="1"/>
          </p:cNvPicPr>
          <p:nvPr/>
        </p:nvPicPr>
        <p:blipFill>
          <a:blip r:embed="rId3" cstate="print"/>
          <a:srcRect/>
          <a:stretch>
            <a:fillRect/>
          </a:stretch>
        </p:blipFill>
        <p:spPr bwMode="auto">
          <a:xfrm>
            <a:off x="2152650" y="2851900"/>
            <a:ext cx="2790825" cy="2374984"/>
          </a:xfrm>
          <a:prstGeom prst="rect">
            <a:avLst/>
          </a:prstGeom>
          <a:noFill/>
          <a:ln w="9525">
            <a:noFill/>
            <a:miter lim="800000"/>
            <a:headEnd/>
            <a:tailEnd/>
          </a:ln>
        </p:spPr>
      </p:pic>
      <p:sp>
        <p:nvSpPr>
          <p:cNvPr id="9" name="Rechteck 8"/>
          <p:cNvSpPr/>
          <p:nvPr/>
        </p:nvSpPr>
        <p:spPr>
          <a:xfrm>
            <a:off x="522288" y="2937302"/>
            <a:ext cx="1677988" cy="1815882"/>
          </a:xfrm>
          <a:prstGeom prst="rect">
            <a:avLst/>
          </a:prstGeom>
        </p:spPr>
        <p:txBody>
          <a:bodyPr wrap="square">
            <a:spAutoFit/>
          </a:bodyPr>
          <a:lstStyle/>
          <a:p>
            <a:r>
              <a:rPr lang="en-US" sz="1600" dirty="0" smtClean="0">
                <a:solidFill>
                  <a:srgbClr val="00B050"/>
                </a:solidFill>
                <a:latin typeface="Arial" pitchFamily="34" charset="0"/>
                <a:cs typeface="Arial" pitchFamily="34" charset="0"/>
              </a:rPr>
              <a:t>Shown for more than 30 years to everyone</a:t>
            </a:r>
          </a:p>
          <a:p>
            <a:r>
              <a:rPr lang="de-DE" sz="1600" dirty="0" smtClean="0">
                <a:solidFill>
                  <a:srgbClr val="00B050"/>
                </a:solidFill>
                <a:latin typeface="Arial" pitchFamily="34" charset="0"/>
                <a:cs typeface="Arial" pitchFamily="34" charset="0"/>
              </a:rPr>
              <a:t>on A320</a:t>
            </a:r>
          </a:p>
          <a:p>
            <a:r>
              <a:rPr lang="de-DE" sz="1600" dirty="0" smtClean="0">
                <a:solidFill>
                  <a:srgbClr val="00B050"/>
                </a:solidFill>
                <a:latin typeface="Arial" pitchFamily="34" charset="0"/>
                <a:cs typeface="Arial" pitchFamily="34" charset="0"/>
              </a:rPr>
              <a:t>GEN FAM</a:t>
            </a:r>
          </a:p>
          <a:p>
            <a:r>
              <a:rPr lang="de-DE" sz="1600" dirty="0" smtClean="0">
                <a:solidFill>
                  <a:srgbClr val="00B050"/>
                </a:solidFill>
                <a:latin typeface="Arial" pitchFamily="34" charset="0"/>
                <a:cs typeface="Arial" pitchFamily="34" charset="0"/>
              </a:rPr>
              <a:t>courses taught by Airbus:</a:t>
            </a:r>
            <a:endParaRPr lang="en-US" sz="1600" dirty="0">
              <a:solidFill>
                <a:srgbClr val="00B050"/>
              </a:solidFill>
              <a:latin typeface="Arial" pitchFamily="34" charset="0"/>
              <a:cs typeface="Arial" pitchFamily="34" charset="0"/>
            </a:endParaRPr>
          </a:p>
        </p:txBody>
      </p:sp>
      <p:sp>
        <p:nvSpPr>
          <p:cNvPr id="10" name="Rechteck 9"/>
          <p:cNvSpPr/>
          <p:nvPr/>
        </p:nvSpPr>
        <p:spPr>
          <a:xfrm>
            <a:off x="5305639" y="4886250"/>
            <a:ext cx="3665234" cy="276999"/>
          </a:xfrm>
          <a:prstGeom prst="rect">
            <a:avLst/>
          </a:prstGeom>
        </p:spPr>
        <p:txBody>
          <a:bodyPr wrap="none">
            <a:spAutoFit/>
          </a:bodyPr>
          <a:lstStyle/>
          <a:p>
            <a:r>
              <a:rPr lang="en-US" sz="1200" b="1" dirty="0" smtClean="0">
                <a:solidFill>
                  <a:srgbClr val="FF0000"/>
                </a:solidFill>
                <a:latin typeface="Arial" pitchFamily="34" charset="0"/>
                <a:cs typeface="Arial" pitchFamily="34" charset="0"/>
              </a:rPr>
              <a:t>Airbus</a:t>
            </a:r>
            <a:r>
              <a:rPr lang="en-US" sz="1200" dirty="0" smtClean="0">
                <a:solidFill>
                  <a:srgbClr val="000000"/>
                </a:solidFill>
                <a:latin typeface="Arial" pitchFamily="34" charset="0"/>
                <a:cs typeface="Arial" pitchFamily="34" charset="0"/>
              </a:rPr>
              <a:t>: Video: </a:t>
            </a:r>
            <a:r>
              <a:rPr lang="en-US" sz="1200" dirty="0" smtClean="0">
                <a:solidFill>
                  <a:srgbClr val="000000"/>
                </a:solidFill>
                <a:latin typeface="Arial" pitchFamily="34" charset="0"/>
                <a:cs typeface="Arial" pitchFamily="34" charset="0"/>
                <a:hlinkClick r:id="rId4"/>
              </a:rPr>
              <a:t>https://youtu.be/tVkf2ogGG_Y?t=45</a:t>
            </a:r>
            <a:endParaRPr lang="en-US" sz="1200" dirty="0">
              <a:solidFill>
                <a:srgbClr val="000000"/>
              </a:solidFill>
              <a:latin typeface="Arial" pitchFamily="34" charset="0"/>
              <a:cs typeface="Arial" pitchFamily="34" charset="0"/>
            </a:endParaRPr>
          </a:p>
        </p:txBody>
      </p:sp>
      <p:sp>
        <p:nvSpPr>
          <p:cNvPr id="11" name="Rechteck 10"/>
          <p:cNvSpPr/>
          <p:nvPr/>
        </p:nvSpPr>
        <p:spPr>
          <a:xfrm>
            <a:off x="506119" y="5226993"/>
            <a:ext cx="4799306" cy="1126462"/>
          </a:xfrm>
          <a:prstGeom prst="rect">
            <a:avLst/>
          </a:prstGeom>
        </p:spPr>
        <p:txBody>
          <a:bodyPr wrap="square">
            <a:spAutoFit/>
          </a:bodyPr>
          <a:lstStyle/>
          <a:p>
            <a:pPr marL="180975" indent="-180975">
              <a:lnSpc>
                <a:spcPct val="120000"/>
              </a:lnSpc>
              <a:buFont typeface="Arial" pitchFamily="34" charset="0"/>
              <a:buChar char="●"/>
            </a:pPr>
            <a:r>
              <a:rPr lang="en-US" sz="1400" dirty="0" smtClean="0">
                <a:solidFill>
                  <a:srgbClr val="000000"/>
                </a:solidFill>
                <a:latin typeface="Arial" pitchFamily="34" charset="0"/>
                <a:cs typeface="Arial" pitchFamily="34" charset="0"/>
              </a:rPr>
              <a:t>In the cross-section of the cabin, the ventilation causes </a:t>
            </a:r>
            <a:r>
              <a:rPr lang="en-US" sz="1400" dirty="0" smtClean="0">
                <a:solidFill>
                  <a:srgbClr val="0000FF"/>
                </a:solidFill>
                <a:latin typeface="Arial" pitchFamily="34" charset="0"/>
                <a:cs typeface="Arial" pitchFamily="34" charset="0"/>
              </a:rPr>
              <a:t>vortices</a:t>
            </a:r>
            <a:r>
              <a:rPr lang="en-US" sz="1400" dirty="0" smtClean="0">
                <a:solidFill>
                  <a:srgbClr val="000000"/>
                </a:solidFill>
                <a:latin typeface="Arial" pitchFamily="34" charset="0"/>
                <a:cs typeface="Arial" pitchFamily="34" charset="0"/>
              </a:rPr>
              <a:t>, which </a:t>
            </a:r>
            <a:r>
              <a:rPr lang="en-US" sz="1400" dirty="0" smtClean="0">
                <a:solidFill>
                  <a:srgbClr val="0000FF"/>
                </a:solidFill>
                <a:latin typeface="Arial" pitchFamily="34" charset="0"/>
                <a:cs typeface="Arial" pitchFamily="34" charset="0"/>
              </a:rPr>
              <a:t>mix the air within several rows of seats</a:t>
            </a:r>
            <a:r>
              <a:rPr lang="en-US" sz="1400" dirty="0" smtClean="0">
                <a:solidFill>
                  <a:srgbClr val="000000"/>
                </a:solidFill>
                <a:latin typeface="Arial" pitchFamily="34" charset="0"/>
                <a:cs typeface="Arial" pitchFamily="34" charset="0"/>
              </a:rPr>
              <a:t>. </a:t>
            </a:r>
          </a:p>
          <a:p>
            <a:pPr marL="180975" indent="-180975">
              <a:lnSpc>
                <a:spcPct val="120000"/>
              </a:lnSpc>
              <a:buFont typeface="Arial" pitchFamily="34" charset="0"/>
              <a:buChar char="●"/>
            </a:pPr>
            <a:r>
              <a:rPr lang="en-US" sz="1400" dirty="0" smtClean="0">
                <a:solidFill>
                  <a:srgbClr val="0000FF"/>
                </a:solidFill>
                <a:latin typeface="Arial" pitchFamily="34" charset="0"/>
                <a:cs typeface="Arial" pitchFamily="34" charset="0"/>
              </a:rPr>
              <a:t>Turbulence and diffusion also mix the air along the cabin</a:t>
            </a:r>
            <a:r>
              <a:rPr lang="en-US" sz="1400" dirty="0" smtClean="0">
                <a:solidFill>
                  <a:srgbClr val="000000"/>
                </a:solidFill>
                <a:latin typeface="Arial" pitchFamily="34" charset="0"/>
                <a:cs typeface="Arial" pitchFamily="34" charset="0"/>
              </a:rPr>
              <a:t> (forwards and backwards).</a:t>
            </a:r>
            <a:endParaRPr lang="en-US" sz="1400" dirty="0">
              <a:solidFill>
                <a:srgbClr val="000000"/>
              </a:solidFill>
              <a:latin typeface="Arial" pitchFamily="34" charset="0"/>
              <a:cs typeface="Arial" pitchFamily="34" charset="0"/>
            </a:endParaRPr>
          </a:p>
        </p:txBody>
      </p:sp>
      <p:sp>
        <p:nvSpPr>
          <p:cNvPr id="13" name="Ellipse 12"/>
          <p:cNvSpPr/>
          <p:nvPr/>
        </p:nvSpPr>
        <p:spPr bwMode="auto">
          <a:xfrm>
            <a:off x="2609850" y="3486150"/>
            <a:ext cx="495300" cy="495300"/>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cxnSp>
        <p:nvCxnSpPr>
          <p:cNvPr id="15" name="Gerade Verbindung mit Pfeil 14"/>
          <p:cNvCxnSpPr/>
          <p:nvPr/>
        </p:nvCxnSpPr>
        <p:spPr bwMode="auto">
          <a:xfrm>
            <a:off x="2171700" y="2686050"/>
            <a:ext cx="533400" cy="83820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sp>
        <p:nvSpPr>
          <p:cNvPr id="16" name="Rechteck 15"/>
          <p:cNvSpPr/>
          <p:nvPr/>
        </p:nvSpPr>
        <p:spPr>
          <a:xfrm>
            <a:off x="1057489" y="2447850"/>
            <a:ext cx="3010761" cy="276999"/>
          </a:xfrm>
          <a:prstGeom prst="rect">
            <a:avLst/>
          </a:prstGeom>
        </p:spPr>
        <p:txBody>
          <a:bodyPr wrap="none">
            <a:spAutoFit/>
          </a:bodyPr>
          <a:lstStyle/>
          <a:p>
            <a:r>
              <a:rPr lang="en-US" sz="1200" dirty="0" smtClean="0">
                <a:solidFill>
                  <a:srgbClr val="00B050"/>
                </a:solidFill>
                <a:latin typeface="Arial" pitchFamily="34" charset="0"/>
                <a:cs typeface="Arial" pitchFamily="34" charset="0"/>
              </a:rPr>
              <a:t>Air flow from one passenger to the other</a:t>
            </a:r>
            <a:endParaRPr lang="en-US" sz="1200" dirty="0">
              <a:solidFill>
                <a:srgbClr val="00B050"/>
              </a:solidFill>
              <a:latin typeface="Arial" pitchFamily="34" charset="0"/>
              <a:cs typeface="Arial" pitchFamily="34" charset="0"/>
            </a:endParaRPr>
          </a:p>
        </p:txBody>
      </p:sp>
      <p:sp>
        <p:nvSpPr>
          <p:cNvPr id="17" name="Rechteck 16"/>
          <p:cNvSpPr/>
          <p:nvPr/>
        </p:nvSpPr>
        <p:spPr>
          <a:xfrm>
            <a:off x="5667589" y="5172000"/>
            <a:ext cx="2869696" cy="276999"/>
          </a:xfrm>
          <a:prstGeom prst="rect">
            <a:avLst/>
          </a:prstGeom>
        </p:spPr>
        <p:txBody>
          <a:bodyPr wrap="none">
            <a:spAutoFit/>
          </a:bodyPr>
          <a:lstStyle/>
          <a:p>
            <a:r>
              <a:rPr lang="en-US" sz="1200" dirty="0" smtClean="0">
                <a:solidFill>
                  <a:srgbClr val="FF0000"/>
                </a:solidFill>
                <a:latin typeface="Arial" pitchFamily="34" charset="0"/>
                <a:cs typeface="Arial" pitchFamily="34" charset="0"/>
              </a:rPr>
              <a:t>Air flow only overhead the passengers?</a:t>
            </a:r>
            <a:endParaRPr lang="en-US" sz="1200" dirty="0">
              <a:solidFill>
                <a:srgbClr val="FF0000"/>
              </a:solidFill>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sp>
        <p:nvSpPr>
          <p:cNvPr id="1032" name="Text Box 9"/>
          <p:cNvSpPr txBox="1">
            <a:spLocks noChangeArrowheads="1"/>
          </p:cNvSpPr>
          <p:nvPr/>
        </p:nvSpPr>
        <p:spPr bwMode="auto">
          <a:xfrm>
            <a:off x="561975" y="1641475"/>
            <a:ext cx="8172450" cy="4682820"/>
          </a:xfrm>
          <a:prstGeom prst="rect">
            <a:avLst/>
          </a:prstGeom>
          <a:noFill/>
          <a:ln w="9525">
            <a:noFill/>
            <a:miter lim="800000"/>
            <a:headEnd/>
            <a:tailEnd/>
          </a:ln>
        </p:spPr>
        <p:txBody>
          <a:bodyPr wrap="square">
            <a:spAutoFit/>
          </a:bodyPr>
          <a:lstStyle/>
          <a:p>
            <a:pPr defTabSz="801688" eaLnBrk="1" hangingPunct="1">
              <a:lnSpc>
                <a:spcPct val="110000"/>
              </a:lnSpc>
              <a:spcBef>
                <a:spcPct val="20000"/>
              </a:spcBef>
              <a:defRPr/>
            </a:pPr>
            <a:r>
              <a:rPr lang="de-DE" sz="2000" b="1" dirty="0" smtClean="0">
                <a:solidFill>
                  <a:srgbClr val="000000"/>
                </a:solidFill>
                <a:latin typeface="Arial" pitchFamily="34" charset="0"/>
                <a:cs typeface="Arial" pitchFamily="34" charset="0"/>
              </a:rPr>
              <a:t>Table of Content</a:t>
            </a:r>
          </a:p>
          <a:p>
            <a:pPr defTabSz="801688" eaLnBrk="1" hangingPunct="1">
              <a:lnSpc>
                <a:spcPct val="110000"/>
              </a:lnSpc>
              <a:spcBef>
                <a:spcPct val="20000"/>
              </a:spcBef>
              <a:defRPr/>
            </a:pPr>
            <a:r>
              <a:rPr lang="de-DE" sz="500" b="1" dirty="0" smtClean="0">
                <a:solidFill>
                  <a:srgbClr val="000000"/>
                </a:solidFill>
                <a:latin typeface="Arial" pitchFamily="34" charset="0"/>
                <a:cs typeface="Arial" pitchFamily="34" charset="0"/>
              </a:rPr>
              <a:t> </a:t>
            </a:r>
          </a:p>
          <a:p>
            <a:pPr defTabSz="801688" eaLnBrk="1" hangingPunct="1">
              <a:lnSpc>
                <a:spcPct val="110000"/>
              </a:lnSpc>
              <a:spcBef>
                <a:spcPct val="20000"/>
              </a:spcBef>
              <a:defRPr/>
            </a:pPr>
            <a:r>
              <a:rPr lang="de-DE" sz="1000" dirty="0" smtClean="0">
                <a:solidFill>
                  <a:srgbClr val="000000"/>
                </a:solidFill>
                <a:latin typeface="Arial" pitchFamily="34" charset="0"/>
                <a:cs typeface="Arial" pitchFamily="34" charset="0"/>
              </a:rPr>
              <a:t> </a:t>
            </a:r>
          </a:p>
          <a:p>
            <a:pPr marL="358775" indent="-358775" defTabSz="801688" eaLnBrk="1" hangingPunct="1">
              <a:lnSpc>
                <a:spcPct val="120000"/>
              </a:lnSpc>
              <a:spcBef>
                <a:spcPts val="0"/>
              </a:spcBef>
              <a:buFont typeface="Arial" pitchFamily="34" charset="0"/>
              <a:buChar char="●"/>
              <a:defRPr/>
            </a:pPr>
            <a:r>
              <a:rPr lang="de-DE" sz="2000" b="1" kern="0" dirty="0" smtClean="0">
                <a:solidFill>
                  <a:srgbClr val="000000"/>
                </a:solidFill>
                <a:latin typeface="Arial" pitchFamily="34" charset="0"/>
                <a:cs typeface="Arial" pitchFamily="34" charset="0"/>
              </a:rPr>
              <a:t>Internal Emissions</a:t>
            </a:r>
            <a:r>
              <a:rPr lang="de-DE" sz="2000" kern="0" dirty="0" smtClean="0">
                <a:solidFill>
                  <a:srgbClr val="000000"/>
                </a:solidFill>
                <a:latin typeface="Arial" pitchFamily="34" charset="0"/>
                <a:cs typeface="Arial" pitchFamily="34" charset="0"/>
              </a:rPr>
              <a:t>: </a:t>
            </a:r>
            <a:r>
              <a:rPr lang="de-DE" sz="2000" kern="0" dirty="0" smtClean="0">
                <a:solidFill>
                  <a:srgbClr val="0000FF"/>
                </a:solidFill>
                <a:latin typeface="Arial" pitchFamily="34" charset="0"/>
                <a:cs typeface="Arial" pitchFamily="34" charset="0"/>
              </a:rPr>
              <a:t>Cabin Ventilation Against the Corona Virus</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FF0000"/>
                </a:solidFill>
                <a:latin typeface="Arial" pitchFamily="34" charset="0"/>
                <a:cs typeface="Arial" pitchFamily="34" charset="0"/>
              </a:rPr>
              <a:t>Legend</a:t>
            </a:r>
            <a:r>
              <a:rPr lang="de-DE" sz="2000" kern="0" dirty="0" smtClean="0">
                <a:solidFill>
                  <a:srgbClr val="000000"/>
                </a:solidFill>
                <a:latin typeface="Arial" pitchFamily="34" charset="0"/>
                <a:cs typeface="Arial" pitchFamily="34" charset="0"/>
              </a:rPr>
              <a:t> or </a:t>
            </a:r>
            <a:r>
              <a:rPr lang="de-DE" sz="2000" kern="0" dirty="0" smtClean="0">
                <a:solidFill>
                  <a:srgbClr val="00B050"/>
                </a:solidFill>
                <a:latin typeface="Arial" pitchFamily="34" charset="0"/>
                <a:cs typeface="Arial" pitchFamily="34" charset="0"/>
              </a:rPr>
              <a:t>Truth</a:t>
            </a:r>
            <a:r>
              <a:rPr lang="de-DE" sz="2000" kern="0" dirty="0" smtClean="0">
                <a:solidFill>
                  <a:srgbClr val="000000"/>
                </a:solidFill>
                <a:latin typeface="Arial" pitchFamily="34" charset="0"/>
                <a:cs typeface="Arial" pitchFamily="34" charset="0"/>
              </a:rPr>
              <a:t>?</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Summary</a:t>
            </a:r>
          </a:p>
          <a:p>
            <a:pPr marL="358775" indent="-358775" defTabSz="801688" eaLnBrk="1" hangingPunct="1">
              <a:lnSpc>
                <a:spcPct val="120000"/>
              </a:lnSpc>
              <a:spcBef>
                <a:spcPts val="0"/>
              </a:spcBef>
              <a:buFont typeface="Arial" pitchFamily="34" charset="0"/>
              <a:buChar char="●"/>
              <a:defRPr/>
            </a:pPr>
            <a:r>
              <a:rPr lang="de-DE" sz="2000" b="1" kern="0" dirty="0" smtClean="0">
                <a:solidFill>
                  <a:srgbClr val="000000"/>
                </a:solidFill>
                <a:latin typeface="Arial" pitchFamily="34" charset="0"/>
                <a:cs typeface="Arial" pitchFamily="34" charset="0"/>
              </a:rPr>
              <a:t>External Emissions</a:t>
            </a:r>
            <a:r>
              <a:rPr lang="de-DE" sz="2000" kern="0" dirty="0" smtClean="0">
                <a:solidFill>
                  <a:srgbClr val="000000"/>
                </a:solidFill>
                <a:latin typeface="Arial" pitchFamily="34" charset="0"/>
                <a:cs typeface="Arial" pitchFamily="34" charset="0"/>
              </a:rPr>
              <a:t>: </a:t>
            </a:r>
            <a:r>
              <a:rPr lang="de-DE" sz="2000" kern="0" dirty="0" smtClean="0">
                <a:solidFill>
                  <a:srgbClr val="0000FF"/>
                </a:solidFill>
                <a:latin typeface="Arial" pitchFamily="34" charset="0"/>
                <a:cs typeface="Arial" pitchFamily="34" charset="0"/>
              </a:rPr>
              <a:t>CO2, NOX, AIC*</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Zero Emission Initiatives/Reports</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Technology (LH2, SAF, Efficiency Chains)</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Strategy and Belief</a:t>
            </a:r>
          </a:p>
          <a:p>
            <a:pPr marL="815975" lvl="1"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Summary</a:t>
            </a:r>
          </a:p>
          <a:p>
            <a:pPr marL="358775" indent="-358775" defTabSz="801688" eaLnBrk="1" hangingPunct="1">
              <a:lnSpc>
                <a:spcPct val="120000"/>
              </a:lnSpc>
              <a:spcBef>
                <a:spcPts val="0"/>
              </a:spcBef>
              <a:buFont typeface="Arial" pitchFamily="34" charset="0"/>
              <a:buChar char="●"/>
              <a:defRPr/>
            </a:pPr>
            <a:r>
              <a:rPr lang="en-US" sz="2000" kern="0" dirty="0" smtClean="0">
                <a:solidFill>
                  <a:srgbClr val="000000"/>
                </a:solidFill>
                <a:latin typeface="Arial" pitchFamily="34" charset="0"/>
                <a:cs typeface="Arial" pitchFamily="34" charset="0"/>
              </a:rPr>
              <a:t>Dichotomy and Similarity of Internal and External Emissions</a:t>
            </a:r>
            <a:endParaRPr lang="de-DE" sz="2000" kern="0" dirty="0" smtClean="0">
              <a:solidFill>
                <a:srgbClr val="000000"/>
              </a:solidFill>
              <a:latin typeface="Arial" pitchFamily="34" charset="0"/>
              <a:cs typeface="Arial" pitchFamily="34" charset="0"/>
            </a:endParaRPr>
          </a:p>
          <a:p>
            <a:pPr marL="358775" indent="-358775" defTabSz="801688" eaLnBrk="1" hangingPunct="1">
              <a:lnSpc>
                <a:spcPct val="120000"/>
              </a:lnSpc>
              <a:spcBef>
                <a:spcPts val="0"/>
              </a:spcBef>
              <a:buFont typeface="Arial" pitchFamily="34" charset="0"/>
              <a:buChar char="●"/>
              <a:defRPr/>
            </a:pPr>
            <a:r>
              <a:rPr lang="de-DE" sz="2000" kern="0" dirty="0" smtClean="0">
                <a:solidFill>
                  <a:srgbClr val="000000"/>
                </a:solidFill>
                <a:latin typeface="Arial" pitchFamily="34" charset="0"/>
                <a:cs typeface="Arial" pitchFamily="34" charset="0"/>
              </a:rPr>
              <a:t>Contact, Further Reading, References</a:t>
            </a:r>
          </a:p>
          <a:p>
            <a:pPr marL="358775" indent="-358775" defTabSz="801688" eaLnBrk="1" hangingPunct="1">
              <a:lnSpc>
                <a:spcPct val="120000"/>
              </a:lnSpc>
              <a:spcBef>
                <a:spcPts val="0"/>
              </a:spcBef>
              <a:defRPr/>
            </a:pPr>
            <a:r>
              <a:rPr lang="de-DE" sz="1400" kern="0" dirty="0" smtClean="0">
                <a:solidFill>
                  <a:srgbClr val="000000"/>
                </a:solidFill>
                <a:latin typeface="Arial" pitchFamily="34" charset="0"/>
                <a:cs typeface="Arial" pitchFamily="34" charset="0"/>
              </a:rPr>
              <a:t>* AIC: Aviation-Induced Cloudiness (contrails &amp; contrail cirrus)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42925" y="10223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9794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a:p>
            <a:pPr>
              <a:lnSpc>
                <a:spcPct val="120000"/>
              </a:lnSpc>
              <a:defRPr/>
            </a:pPr>
            <a:r>
              <a:rPr lang="en-US" sz="2000" b="1" kern="0" dirty="0" smtClean="0">
                <a:solidFill>
                  <a:srgbClr val="000000"/>
                </a:solidFill>
                <a:latin typeface="Arial" pitchFamily="34" charset="0"/>
                <a:ea typeface="+mj-ea"/>
                <a:cs typeface="Arial" pitchFamily="34" charset="0"/>
              </a:rPr>
              <a:t>or "</a:t>
            </a:r>
            <a:r>
              <a:rPr lang="en-US" sz="2000" b="1" kern="0" dirty="0" smtClean="0">
                <a:solidFill>
                  <a:srgbClr val="FF3300"/>
                </a:solidFill>
                <a:latin typeface="Arial" pitchFamily="34" charset="0"/>
                <a:ea typeface="+mj-ea"/>
                <a:cs typeface="Arial" pitchFamily="34" charset="0"/>
              </a:rPr>
              <a:t>no horizontal flow</a:t>
            </a:r>
            <a:r>
              <a:rPr lang="en-US" sz="2000" b="1" kern="0" dirty="0" smtClean="0">
                <a:solidFill>
                  <a:srgbClr val="000000"/>
                </a:solidFill>
                <a:latin typeface="Arial" pitchFamily="34" charset="0"/>
                <a:ea typeface="+mj-ea"/>
                <a:cs typeface="Arial" pitchFamily="34" charset="0"/>
              </a:rPr>
              <a:t>" (not sideways, not forward or aft)</a:t>
            </a:r>
            <a:endParaRPr lang="de-DE" sz="2000" b="1" kern="0" dirty="0" smtClean="0">
              <a:solidFill>
                <a:srgbClr val="000000"/>
              </a:solidFill>
              <a:latin typeface="Arial" pitchFamily="34" charset="0"/>
              <a:ea typeface="+mj-ea"/>
              <a:cs typeface="Arial" pitchFamily="34" charset="0"/>
            </a:endParaRPr>
          </a:p>
        </p:txBody>
      </p:sp>
      <p:sp>
        <p:nvSpPr>
          <p:cNvPr id="10" name="Rechteck 9"/>
          <p:cNvSpPr/>
          <p:nvPr/>
        </p:nvSpPr>
        <p:spPr>
          <a:xfrm>
            <a:off x="712381" y="4886250"/>
            <a:ext cx="3336619" cy="276999"/>
          </a:xfrm>
          <a:prstGeom prst="rect">
            <a:avLst/>
          </a:prstGeom>
        </p:spPr>
        <p:txBody>
          <a:bodyPr wrap="none">
            <a:spAutoFit/>
          </a:bodyPr>
          <a:lstStyle/>
          <a:p>
            <a:r>
              <a:rPr lang="en-US" sz="1200" b="1" dirty="0" smtClean="0">
                <a:solidFill>
                  <a:srgbClr val="FF0000"/>
                </a:solidFill>
                <a:latin typeface="Arial" pitchFamily="34" charset="0"/>
                <a:cs typeface="Arial" pitchFamily="34" charset="0"/>
              </a:rPr>
              <a:t>Delta</a:t>
            </a:r>
            <a:r>
              <a:rPr lang="en-US" sz="1200" dirty="0" smtClean="0">
                <a:solidFill>
                  <a:srgbClr val="000000"/>
                </a:solidFill>
                <a:latin typeface="Arial" pitchFamily="34" charset="0"/>
                <a:cs typeface="Arial" pitchFamily="34" charset="0"/>
              </a:rPr>
              <a:t>: Video: </a:t>
            </a:r>
            <a:r>
              <a:rPr lang="en-US" sz="1200" dirty="0" smtClean="0">
                <a:solidFill>
                  <a:srgbClr val="000000"/>
                </a:solidFill>
                <a:latin typeface="Arial" pitchFamily="34" charset="0"/>
                <a:cs typeface="Arial" pitchFamily="34" charset="0"/>
                <a:hlinkClick r:id="rId2"/>
              </a:rPr>
              <a:t>https://youtu.be/ll-4LUfcr_s?t=33</a:t>
            </a:r>
            <a:endParaRPr lang="en-US" sz="1200" dirty="0">
              <a:solidFill>
                <a:srgbClr val="000000"/>
              </a:solidFill>
              <a:latin typeface="Arial" pitchFamily="34" charset="0"/>
              <a:cs typeface="Arial" pitchFamily="34" charset="0"/>
            </a:endParaRPr>
          </a:p>
        </p:txBody>
      </p:sp>
      <p:pic>
        <p:nvPicPr>
          <p:cNvPr id="12" name="Grafik 11" descr="Delta_FakeNews_Picture_OnlyTopToBottom_mod.jpg"/>
          <p:cNvPicPr>
            <a:picLocks noChangeAspect="1"/>
          </p:cNvPicPr>
          <p:nvPr/>
        </p:nvPicPr>
        <p:blipFill>
          <a:blip r:embed="rId3" cstate="print"/>
          <a:stretch>
            <a:fillRect/>
          </a:stretch>
        </p:blipFill>
        <p:spPr>
          <a:xfrm>
            <a:off x="660881" y="2378195"/>
            <a:ext cx="3439619" cy="2488490"/>
          </a:xfrm>
          <a:prstGeom prst="rect">
            <a:avLst/>
          </a:prstGeom>
        </p:spPr>
      </p:pic>
      <p:sp>
        <p:nvSpPr>
          <p:cNvPr id="14" name="Rechteck 13"/>
          <p:cNvSpPr/>
          <p:nvPr/>
        </p:nvSpPr>
        <p:spPr>
          <a:xfrm>
            <a:off x="728635" y="5305350"/>
            <a:ext cx="3304110" cy="461665"/>
          </a:xfrm>
          <a:prstGeom prst="rect">
            <a:avLst/>
          </a:prstGeom>
        </p:spPr>
        <p:txBody>
          <a:bodyPr wrap="none">
            <a:spAutoFit/>
          </a:bodyPr>
          <a:lstStyle/>
          <a:p>
            <a:pPr algn="ctr"/>
            <a:r>
              <a:rPr lang="en-US" sz="1200" dirty="0" smtClean="0">
                <a:solidFill>
                  <a:srgbClr val="FF0000"/>
                </a:solidFill>
                <a:latin typeface="Arial" pitchFamily="34" charset="0"/>
                <a:cs typeface="Arial" pitchFamily="34" charset="0"/>
              </a:rPr>
              <a:t>Air flow only from top to bottom?</a:t>
            </a:r>
          </a:p>
          <a:p>
            <a:pPr algn="ctr"/>
            <a:r>
              <a:rPr lang="de-DE" sz="1200" dirty="0" smtClean="0">
                <a:solidFill>
                  <a:srgbClr val="FF0000"/>
                </a:solidFill>
                <a:latin typeface="Arial" pitchFamily="34" charset="0"/>
                <a:cs typeface="Arial" pitchFamily="34" charset="0"/>
              </a:rPr>
              <a:t>Cabin air ventilation out of the overhead bins?</a:t>
            </a:r>
            <a:endParaRPr lang="en-US" sz="1200" dirty="0">
              <a:solidFill>
                <a:srgbClr val="FF0000"/>
              </a:solidFill>
              <a:latin typeface="Arial" pitchFamily="34" charset="0"/>
              <a:cs typeface="Arial" pitchFamily="34" charset="0"/>
            </a:endParaRPr>
          </a:p>
        </p:txBody>
      </p:sp>
      <p:pic>
        <p:nvPicPr>
          <p:cNvPr id="258050" name="Picture 2"/>
          <p:cNvPicPr>
            <a:picLocks noChangeAspect="1" noChangeArrowheads="1"/>
          </p:cNvPicPr>
          <p:nvPr/>
        </p:nvPicPr>
        <p:blipFill>
          <a:blip r:embed="rId4" cstate="print"/>
          <a:srcRect/>
          <a:stretch>
            <a:fillRect/>
          </a:stretch>
        </p:blipFill>
        <p:spPr bwMode="auto">
          <a:xfrm>
            <a:off x="4697403" y="2400300"/>
            <a:ext cx="3555216" cy="2228850"/>
          </a:xfrm>
          <a:prstGeom prst="rect">
            <a:avLst/>
          </a:prstGeom>
          <a:noFill/>
          <a:ln w="9525">
            <a:noFill/>
            <a:miter lim="800000"/>
            <a:headEnd/>
            <a:tailEnd/>
          </a:ln>
        </p:spPr>
      </p:pic>
      <p:pic>
        <p:nvPicPr>
          <p:cNvPr id="258051" name="Picture 3"/>
          <p:cNvPicPr>
            <a:picLocks noChangeAspect="1" noChangeArrowheads="1"/>
          </p:cNvPicPr>
          <p:nvPr/>
        </p:nvPicPr>
        <p:blipFill>
          <a:blip r:embed="rId5" cstate="print"/>
          <a:srcRect/>
          <a:stretch>
            <a:fillRect/>
          </a:stretch>
        </p:blipFill>
        <p:spPr bwMode="auto">
          <a:xfrm>
            <a:off x="5707702" y="4933950"/>
            <a:ext cx="1534618" cy="1371600"/>
          </a:xfrm>
          <a:prstGeom prst="rect">
            <a:avLst/>
          </a:prstGeom>
          <a:noFill/>
          <a:ln w="9525">
            <a:noFill/>
            <a:miter lim="800000"/>
            <a:headEnd/>
            <a:tailEnd/>
          </a:ln>
        </p:spPr>
      </p:pic>
      <p:sp>
        <p:nvSpPr>
          <p:cNvPr id="11" name="Rechteck 10"/>
          <p:cNvSpPr/>
          <p:nvPr/>
        </p:nvSpPr>
        <p:spPr>
          <a:xfrm>
            <a:off x="4806702" y="4610025"/>
            <a:ext cx="3336619" cy="276999"/>
          </a:xfrm>
          <a:prstGeom prst="rect">
            <a:avLst/>
          </a:prstGeom>
        </p:spPr>
        <p:txBody>
          <a:bodyPr wrap="none">
            <a:spAutoFit/>
          </a:bodyPr>
          <a:lstStyle/>
          <a:p>
            <a:r>
              <a:rPr lang="en-US" sz="1200" b="1" dirty="0" smtClean="0">
                <a:solidFill>
                  <a:srgbClr val="FF0000"/>
                </a:solidFill>
                <a:latin typeface="Arial" pitchFamily="34" charset="0"/>
                <a:cs typeface="Arial" pitchFamily="34" charset="0"/>
              </a:rPr>
              <a:t>Delta</a:t>
            </a:r>
            <a:r>
              <a:rPr lang="en-US" sz="1200" dirty="0" smtClean="0">
                <a:solidFill>
                  <a:srgbClr val="000000"/>
                </a:solidFill>
                <a:latin typeface="Arial" pitchFamily="34" charset="0"/>
                <a:cs typeface="Arial" pitchFamily="34" charset="0"/>
              </a:rPr>
              <a:t>: Video: </a:t>
            </a:r>
            <a:r>
              <a:rPr lang="en-US" sz="1200" dirty="0" smtClean="0">
                <a:solidFill>
                  <a:srgbClr val="000000"/>
                </a:solidFill>
                <a:latin typeface="Arial" pitchFamily="34" charset="0"/>
                <a:cs typeface="Arial" pitchFamily="34" charset="0"/>
                <a:hlinkClick r:id="rId6"/>
              </a:rPr>
              <a:t>https://youtu.be/ll-4LUfcr_s?t=67</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42925" y="10223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9794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a:p>
            <a:pPr>
              <a:lnSpc>
                <a:spcPct val="120000"/>
              </a:lnSpc>
              <a:defRPr/>
            </a:pPr>
            <a:r>
              <a:rPr lang="en-US" sz="2000" b="1" kern="0" dirty="0" smtClean="0">
                <a:solidFill>
                  <a:srgbClr val="000000"/>
                </a:solidFill>
                <a:latin typeface="Arial" pitchFamily="34" charset="0"/>
                <a:ea typeface="+mj-ea"/>
                <a:cs typeface="Arial" pitchFamily="34" charset="0"/>
              </a:rPr>
              <a:t>or "</a:t>
            </a:r>
            <a:r>
              <a:rPr lang="en-US" sz="2000" b="1" kern="0" dirty="0" smtClean="0">
                <a:solidFill>
                  <a:srgbClr val="FF3300"/>
                </a:solidFill>
                <a:latin typeface="Arial" pitchFamily="34" charset="0"/>
                <a:ea typeface="+mj-ea"/>
                <a:cs typeface="Arial" pitchFamily="34" charset="0"/>
              </a:rPr>
              <a:t>no horizontal flow</a:t>
            </a:r>
            <a:r>
              <a:rPr lang="en-US" sz="2000" b="1" kern="0" dirty="0" smtClean="0">
                <a:solidFill>
                  <a:srgbClr val="000000"/>
                </a:solidFill>
                <a:latin typeface="Arial" pitchFamily="34" charset="0"/>
                <a:ea typeface="+mj-ea"/>
                <a:cs typeface="Arial" pitchFamily="34" charset="0"/>
              </a:rPr>
              <a:t>" (not sideways, not forward or aft)</a:t>
            </a:r>
            <a:endParaRPr lang="de-DE" sz="2000" b="1" kern="0" dirty="0" smtClean="0">
              <a:solidFill>
                <a:srgbClr val="000000"/>
              </a:solidFill>
              <a:latin typeface="Arial" pitchFamily="34" charset="0"/>
              <a:ea typeface="+mj-ea"/>
              <a:cs typeface="Arial" pitchFamily="34" charset="0"/>
            </a:endParaRPr>
          </a:p>
        </p:txBody>
      </p:sp>
      <p:sp>
        <p:nvSpPr>
          <p:cNvPr id="17" name="Rechteck 16"/>
          <p:cNvSpPr/>
          <p:nvPr/>
        </p:nvSpPr>
        <p:spPr>
          <a:xfrm>
            <a:off x="5638800" y="2371725"/>
            <a:ext cx="3057525" cy="2185214"/>
          </a:xfrm>
          <a:prstGeom prst="rect">
            <a:avLst/>
          </a:prstGeom>
        </p:spPr>
        <p:txBody>
          <a:bodyPr wrap="square">
            <a:spAutoFit/>
          </a:bodyPr>
          <a:lstStyle/>
          <a:p>
            <a:pPr algn="just"/>
            <a:r>
              <a:rPr lang="de-DE" sz="1400" dirty="0" smtClean="0">
                <a:solidFill>
                  <a:srgbClr val="000000"/>
                </a:solidFill>
                <a:latin typeface="Arial" pitchFamily="34" charset="0"/>
                <a:cs typeface="Arial" pitchFamily="34" charset="0"/>
              </a:rPr>
              <a:t>Jean-Brice Dumont, Airbus ("guru"):</a:t>
            </a:r>
          </a:p>
          <a:p>
            <a:pPr algn="just"/>
            <a:r>
              <a:rPr lang="de-DE" sz="500" dirty="0" smtClean="0">
                <a:solidFill>
                  <a:srgbClr val="000000"/>
                </a:solidFill>
                <a:latin typeface="Arial" pitchFamily="34" charset="0"/>
                <a:cs typeface="Arial" pitchFamily="34" charset="0"/>
              </a:rPr>
              <a:t> </a:t>
            </a:r>
            <a:endParaRPr lang="en-US" sz="500" dirty="0" smtClean="0">
              <a:solidFill>
                <a:srgbClr val="000000"/>
              </a:solidFill>
              <a:latin typeface="Arial" pitchFamily="34" charset="0"/>
              <a:cs typeface="Arial" pitchFamily="34" charset="0"/>
            </a:endParaRPr>
          </a:p>
          <a:p>
            <a:pPr algn="just"/>
            <a:r>
              <a:rPr lang="en-US" sz="1400" i="1" dirty="0" smtClean="0">
                <a:solidFill>
                  <a:srgbClr val="000000"/>
                </a:solidFill>
                <a:latin typeface="Arial" pitchFamily="34" charset="0"/>
                <a:cs typeface="Arial" pitchFamily="34" charset="0"/>
              </a:rPr>
              <a:t>It [the air] flows from top to bottom at one meter per second, and is subsequently removed through the floor. This airflow is optimized to prevent longitudinal movement, so </a:t>
            </a:r>
            <a:r>
              <a:rPr lang="en-US" sz="1400" i="1" dirty="0" smtClean="0">
                <a:solidFill>
                  <a:srgbClr val="FF0000"/>
                </a:solidFill>
                <a:latin typeface="Arial" pitchFamily="34" charset="0"/>
                <a:cs typeface="Arial" pitchFamily="34" charset="0"/>
              </a:rPr>
              <a:t>there is no spread between adjacent seat rows</a:t>
            </a:r>
            <a:r>
              <a:rPr lang="en-US" sz="1400" i="1" dirty="0" smtClean="0">
                <a:solidFill>
                  <a:srgbClr val="000000"/>
                </a:solidFill>
                <a:latin typeface="Arial" pitchFamily="34" charset="0"/>
                <a:cs typeface="Arial" pitchFamily="34" charset="0"/>
              </a:rPr>
              <a:t>.</a:t>
            </a:r>
          </a:p>
          <a:p>
            <a:pPr algn="just"/>
            <a:r>
              <a:rPr lang="de-DE" sz="500" dirty="0" smtClean="0">
                <a:solidFill>
                  <a:srgbClr val="000000"/>
                </a:solidFill>
                <a:latin typeface="Arial" pitchFamily="34" charset="0"/>
                <a:cs typeface="Arial" pitchFamily="34" charset="0"/>
              </a:rPr>
              <a:t> </a:t>
            </a:r>
          </a:p>
          <a:p>
            <a:pPr algn="just"/>
            <a:r>
              <a:rPr lang="de-DE" sz="1400" dirty="0" smtClean="0">
                <a:solidFill>
                  <a:srgbClr val="000000"/>
                </a:solidFill>
                <a:latin typeface="Arial" pitchFamily="34" charset="0"/>
                <a:cs typeface="Arial" pitchFamily="34" charset="0"/>
              </a:rPr>
              <a:t>Facebook, 29.05.2020</a:t>
            </a:r>
            <a:endParaRPr lang="en-US" sz="1400" dirty="0">
              <a:solidFill>
                <a:srgbClr val="000000"/>
              </a:solidFill>
              <a:latin typeface="Arial" pitchFamily="34" charset="0"/>
              <a:cs typeface="Arial" pitchFamily="34" charset="0"/>
            </a:endParaRPr>
          </a:p>
        </p:txBody>
      </p:sp>
      <p:sp>
        <p:nvSpPr>
          <p:cNvPr id="11" name="Rechteck 10"/>
          <p:cNvSpPr/>
          <p:nvPr/>
        </p:nvSpPr>
        <p:spPr>
          <a:xfrm>
            <a:off x="5572125" y="5890052"/>
            <a:ext cx="3362325" cy="430887"/>
          </a:xfrm>
          <a:prstGeom prst="rect">
            <a:avLst/>
          </a:prstGeom>
        </p:spPr>
        <p:txBody>
          <a:bodyPr wrap="square">
            <a:spAutoFit/>
          </a:bodyPr>
          <a:lstStyle/>
          <a:p>
            <a:r>
              <a:rPr lang="en-US" sz="1000" dirty="0" smtClean="0">
                <a:solidFill>
                  <a:srgbClr val="000000"/>
                </a:solidFill>
                <a:latin typeface="Arial" pitchFamily="34" charset="0"/>
                <a:cs typeface="Arial" pitchFamily="34" charset="0"/>
                <a:hlinkClick r:id="rId2"/>
              </a:rPr>
              <a:t>https://www.facebook.com/watch/?v=582384906021127</a:t>
            </a:r>
            <a:endParaRPr lang="en-US" sz="1000" dirty="0" smtClean="0">
              <a:solidFill>
                <a:srgbClr val="000000"/>
              </a:solidFill>
              <a:latin typeface="Arial" pitchFamily="34" charset="0"/>
              <a:cs typeface="Arial" pitchFamily="34" charset="0"/>
            </a:endParaRPr>
          </a:p>
          <a:p>
            <a:pPr>
              <a:lnSpc>
                <a:spcPct val="120000"/>
              </a:lnSpc>
            </a:pPr>
            <a:r>
              <a:rPr lang="de-DE" sz="1000" dirty="0" smtClean="0">
                <a:solidFill>
                  <a:srgbClr val="000000"/>
                </a:solidFill>
                <a:latin typeface="Arial" pitchFamily="34" charset="0"/>
                <a:cs typeface="Arial" pitchFamily="34" charset="0"/>
              </a:rPr>
              <a:t>Video: </a:t>
            </a:r>
            <a:r>
              <a:rPr lang="de-DE" sz="1000" dirty="0" smtClean="0">
                <a:solidFill>
                  <a:srgbClr val="000000"/>
                </a:solidFill>
                <a:latin typeface="Arial" pitchFamily="34" charset="0"/>
                <a:cs typeface="Arial" pitchFamily="34" charset="0"/>
                <a:hlinkClick r:id="rId3"/>
              </a:rPr>
              <a:t>https://youtu.be/LV00dLUdK0k</a:t>
            </a:r>
            <a:endParaRPr lang="en-US" sz="1000" dirty="0">
              <a:solidFill>
                <a:srgbClr val="000000"/>
              </a:solidFill>
              <a:latin typeface="Arial" pitchFamily="34" charset="0"/>
              <a:cs typeface="Arial" pitchFamily="34" charset="0"/>
            </a:endParaRPr>
          </a:p>
        </p:txBody>
      </p:sp>
      <p:sp>
        <p:nvSpPr>
          <p:cNvPr id="13" name="Textfeld 12"/>
          <p:cNvSpPr txBox="1"/>
          <p:nvPr/>
        </p:nvSpPr>
        <p:spPr>
          <a:xfrm>
            <a:off x="5657850" y="4629150"/>
            <a:ext cx="3035511" cy="1094402"/>
          </a:xfrm>
          <a:prstGeom prst="rect">
            <a:avLst/>
          </a:prstGeom>
          <a:noFill/>
          <a:ln>
            <a:solidFill>
              <a:srgbClr val="000000"/>
            </a:solidFill>
          </a:ln>
        </p:spPr>
        <p:txBody>
          <a:bodyPr wrap="none" rtlCol="0">
            <a:spAutoFit/>
          </a:bodyPr>
          <a:lstStyle/>
          <a:p>
            <a:pPr>
              <a:lnSpc>
                <a:spcPct val="110000"/>
              </a:lnSpc>
            </a:pPr>
            <a:r>
              <a:rPr lang="de-DE" sz="1200" dirty="0" smtClean="0">
                <a:solidFill>
                  <a:srgbClr val="000000"/>
                </a:solidFill>
                <a:latin typeface="Arial" pitchFamily="34" charset="0"/>
                <a:cs typeface="Arial" pitchFamily="34" charset="0"/>
              </a:rPr>
              <a:t>Dieter Scholz:</a:t>
            </a:r>
          </a:p>
          <a:p>
            <a:pPr>
              <a:lnSpc>
                <a:spcPct val="110000"/>
              </a:lnSpc>
            </a:pPr>
            <a:r>
              <a:rPr lang="en-US" sz="1200" i="1" dirty="0" smtClean="0">
                <a:solidFill>
                  <a:srgbClr val="000000"/>
                </a:solidFill>
                <a:latin typeface="Arial" pitchFamily="34" charset="0"/>
                <a:cs typeface="Arial" pitchFamily="34" charset="0"/>
              </a:rPr>
              <a:t>Airbus' Cabin Air Explanations during the</a:t>
            </a:r>
          </a:p>
          <a:p>
            <a:pPr>
              <a:lnSpc>
                <a:spcPct val="110000"/>
              </a:lnSpc>
            </a:pPr>
            <a:r>
              <a:rPr lang="en-US" sz="1200" i="1" dirty="0" smtClean="0">
                <a:solidFill>
                  <a:srgbClr val="000000"/>
                </a:solidFill>
                <a:latin typeface="Arial" pitchFamily="34" charset="0"/>
                <a:cs typeface="Arial" pitchFamily="34" charset="0"/>
              </a:rPr>
              <a:t>Corona Pandemic – Presented, Analyzed,</a:t>
            </a:r>
          </a:p>
          <a:p>
            <a:pPr>
              <a:lnSpc>
                <a:spcPct val="110000"/>
              </a:lnSpc>
            </a:pPr>
            <a:r>
              <a:rPr lang="en-US" sz="1200" i="1" dirty="0" smtClean="0">
                <a:solidFill>
                  <a:srgbClr val="000000"/>
                </a:solidFill>
                <a:latin typeface="Arial" pitchFamily="34" charset="0"/>
                <a:cs typeface="Arial" pitchFamily="34" charset="0"/>
              </a:rPr>
              <a:t>and Criticized</a:t>
            </a:r>
            <a:r>
              <a:rPr lang="de-DE" sz="1200" dirty="0" smtClean="0">
                <a:solidFill>
                  <a:srgbClr val="000000"/>
                </a:solidFill>
                <a:latin typeface="Arial" pitchFamily="34" charset="0"/>
                <a:cs typeface="Arial" pitchFamily="34" charset="0"/>
              </a:rPr>
              <a:t>, Memo, 2020-06-19.</a:t>
            </a:r>
          </a:p>
          <a:p>
            <a:pPr>
              <a:lnSpc>
                <a:spcPct val="110000"/>
              </a:lnSpc>
            </a:pPr>
            <a:r>
              <a:rPr lang="en-US" sz="1200" u="sng" dirty="0" smtClean="0">
                <a:solidFill>
                  <a:srgbClr val="0000FF"/>
                </a:solidFill>
                <a:latin typeface="Arial" pitchFamily="34" charset="0"/>
                <a:cs typeface="Arial" pitchFamily="34" charset="0"/>
                <a:hlinkClick r:id="rId4"/>
              </a:rPr>
              <a:t>https://doi.org/10.31224/osf.io/</a:t>
            </a:r>
            <a:r>
              <a:rPr lang="en-US" sz="1200" u="sng" dirty="0" smtClean="0">
                <a:hlinkClick r:id="rId4"/>
              </a:rPr>
              <a:t>b9dkp</a:t>
            </a:r>
            <a:endParaRPr lang="en-US" sz="1200" u="sng" dirty="0" smtClean="0">
              <a:solidFill>
                <a:srgbClr val="0000FF"/>
              </a:solidFill>
              <a:latin typeface="Arial" pitchFamily="34" charset="0"/>
              <a:cs typeface="Arial" pitchFamily="34" charset="0"/>
            </a:endParaRPr>
          </a:p>
        </p:txBody>
      </p:sp>
      <p:grpSp>
        <p:nvGrpSpPr>
          <p:cNvPr id="2" name="Gruppieren 17"/>
          <p:cNvGrpSpPr/>
          <p:nvPr/>
        </p:nvGrpSpPr>
        <p:grpSpPr>
          <a:xfrm>
            <a:off x="628650" y="2386158"/>
            <a:ext cx="4898255" cy="3900342"/>
            <a:chOff x="628650" y="2386158"/>
            <a:chExt cx="4898255" cy="3900342"/>
          </a:xfrm>
        </p:grpSpPr>
        <p:pic>
          <p:nvPicPr>
            <p:cNvPr id="9" name="Grafik 8" descr="2020-05-29_Airbus_Facebook_Dumont_CabinAir_COVID-19.jpg"/>
            <p:cNvPicPr>
              <a:picLocks noChangeAspect="1"/>
            </p:cNvPicPr>
            <p:nvPr/>
          </p:nvPicPr>
          <p:blipFill>
            <a:blip r:embed="rId5" cstate="print"/>
            <a:stretch>
              <a:fillRect/>
            </a:stretch>
          </p:blipFill>
          <p:spPr>
            <a:xfrm>
              <a:off x="628650" y="2386158"/>
              <a:ext cx="4898255" cy="3900342"/>
            </a:xfrm>
            <a:prstGeom prst="rect">
              <a:avLst/>
            </a:prstGeom>
            <a:ln>
              <a:solidFill>
                <a:srgbClr val="000000"/>
              </a:solidFill>
            </a:ln>
          </p:spPr>
        </p:pic>
        <p:cxnSp>
          <p:nvCxnSpPr>
            <p:cNvPr id="16" name="Gerade Verbindung 15"/>
            <p:cNvCxnSpPr/>
            <p:nvPr/>
          </p:nvCxnSpPr>
          <p:spPr bwMode="auto">
            <a:xfrm>
              <a:off x="2905125" y="4152900"/>
              <a:ext cx="733425"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sp>
        <p:nvSpPr>
          <p:cNvPr id="19" name="Rechteck 18"/>
          <p:cNvSpPr/>
          <p:nvPr/>
        </p:nvSpPr>
        <p:spPr>
          <a:xfrm>
            <a:off x="154058" y="6055668"/>
            <a:ext cx="2079224" cy="276999"/>
          </a:xfrm>
          <a:prstGeom prst="rect">
            <a:avLst/>
          </a:prstGeom>
          <a:solidFill>
            <a:schemeClr val="bg1"/>
          </a:solidFill>
          <a:ln w="6350">
            <a:solidFill>
              <a:srgbClr val="000000"/>
            </a:solidFill>
          </a:ln>
        </p:spPr>
        <p:txBody>
          <a:bodyPr wrap="none">
            <a:spAutoFit/>
          </a:bodyPr>
          <a:lstStyle/>
          <a:p>
            <a:r>
              <a:rPr lang="en-US" sz="1200" dirty="0" smtClean="0">
                <a:solidFill>
                  <a:srgbClr val="000000"/>
                </a:solidFill>
                <a:latin typeface="Arial" pitchFamily="34" charset="0"/>
                <a:cs typeface="Arial" pitchFamily="34" charset="0"/>
                <a:hlinkClick r:id="rId6"/>
              </a:rPr>
              <a:t>https://perma.cc/YA6L-JEJ6</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pic>
        <p:nvPicPr>
          <p:cNvPr id="245762" name="Picture 2"/>
          <p:cNvPicPr>
            <a:picLocks noChangeAspect="1" noChangeArrowheads="1"/>
          </p:cNvPicPr>
          <p:nvPr/>
        </p:nvPicPr>
        <p:blipFill>
          <a:blip r:embed="rId2" cstate="print"/>
          <a:srcRect/>
          <a:stretch>
            <a:fillRect/>
          </a:stretch>
        </p:blipFill>
        <p:spPr bwMode="auto">
          <a:xfrm>
            <a:off x="590549" y="2034381"/>
            <a:ext cx="6200775" cy="2787189"/>
          </a:xfrm>
          <a:prstGeom prst="rect">
            <a:avLst/>
          </a:prstGeom>
          <a:noFill/>
          <a:ln w="9525">
            <a:noFill/>
            <a:miter lim="800000"/>
            <a:headEnd/>
            <a:tailEnd/>
          </a:ln>
        </p:spPr>
      </p:pic>
      <p:sp>
        <p:nvSpPr>
          <p:cNvPr id="6" name="Rechteck 5"/>
          <p:cNvSpPr/>
          <p:nvPr/>
        </p:nvSpPr>
        <p:spPr>
          <a:xfrm>
            <a:off x="609599" y="4884331"/>
            <a:ext cx="6305551" cy="1384995"/>
          </a:xfrm>
          <a:prstGeom prst="rect">
            <a:avLst/>
          </a:prstGeom>
        </p:spPr>
        <p:txBody>
          <a:bodyPr wrap="square">
            <a:spAutoFit/>
          </a:bodyPr>
          <a:lstStyle/>
          <a:p>
            <a:pPr>
              <a:lnSpc>
                <a:spcPct val="120000"/>
              </a:lnSpc>
            </a:pPr>
            <a:r>
              <a:rPr lang="de-DE" sz="1400" b="1" dirty="0" smtClean="0">
                <a:solidFill>
                  <a:srgbClr val="FF0000"/>
                </a:solidFill>
                <a:latin typeface="Arial" pitchFamily="34" charset="0"/>
                <a:cs typeface="Arial" pitchFamily="34" charset="0"/>
              </a:rPr>
              <a:t>Lufthansa </a:t>
            </a:r>
            <a:r>
              <a:rPr lang="de-DE" sz="1400" dirty="0" smtClean="0">
                <a:solidFill>
                  <a:srgbClr val="000000"/>
                </a:solidFill>
                <a:latin typeface="Arial" pitchFamily="34" charset="0"/>
                <a:cs typeface="Arial" pitchFamily="34" charset="0"/>
              </a:rPr>
              <a:t>under the heading "#WeCare – damit Sie unbesorgt fliegen" (</a:t>
            </a:r>
            <a:r>
              <a:rPr lang="de-DE" sz="1400" dirty="0" smtClean="0">
                <a:solidFill>
                  <a:srgbClr val="000000"/>
                </a:solidFill>
                <a:latin typeface="Arial" pitchFamily="34" charset="0"/>
                <a:cs typeface="Arial" pitchFamily="34" charset="0"/>
                <a:hlinkClick r:id="rId3"/>
              </a:rPr>
              <a:t>https://perma.cc/UQ59-AZ3F</a:t>
            </a:r>
            <a:r>
              <a:rPr lang="de-DE" sz="1400" dirty="0" smtClean="0">
                <a:solidFill>
                  <a:srgbClr val="000000"/>
                </a:solidFill>
                <a:latin typeface="Arial" pitchFamily="34" charset="0"/>
                <a:cs typeface="Arial" pitchFamily="34" charset="0"/>
              </a:rPr>
              <a:t>). </a:t>
            </a:r>
          </a:p>
          <a:p>
            <a:pPr>
              <a:lnSpc>
                <a:spcPct val="120000"/>
              </a:lnSpc>
            </a:pPr>
            <a:r>
              <a:rPr lang="de-DE" sz="1400" dirty="0" smtClean="0">
                <a:solidFill>
                  <a:srgbClr val="000000"/>
                </a:solidFill>
                <a:latin typeface="Arial" pitchFamily="34" charset="0"/>
                <a:cs typeface="Arial" pitchFamily="34" charset="0"/>
              </a:rPr>
              <a:t>Air flows from the air jets. This is in contrast to the EASA recommendations.</a:t>
            </a:r>
          </a:p>
          <a:p>
            <a:pPr>
              <a:lnSpc>
                <a:spcPct val="120000"/>
              </a:lnSpc>
            </a:pPr>
            <a:r>
              <a:rPr lang="de-DE" sz="1400" dirty="0" smtClean="0">
                <a:solidFill>
                  <a:srgbClr val="000000"/>
                </a:solidFill>
                <a:latin typeface="Arial" pitchFamily="34" charset="0"/>
                <a:cs typeface="Arial" pitchFamily="34" charset="0"/>
              </a:rPr>
              <a:t>(</a:t>
            </a:r>
            <a:r>
              <a:rPr lang="de-DE" sz="1400" dirty="0" smtClean="0">
                <a:solidFill>
                  <a:srgbClr val="000000"/>
                </a:solidFill>
                <a:latin typeface="Arial" pitchFamily="34" charset="0"/>
                <a:cs typeface="Arial" pitchFamily="34" charset="0"/>
                <a:hlinkClick r:id="rId4"/>
              </a:rPr>
              <a:t>https://perma.cc/MR7X-Y73R</a:t>
            </a:r>
            <a:r>
              <a:rPr lang="de-DE" sz="1400" dirty="0" smtClean="0">
                <a:solidFill>
                  <a:srgbClr val="000000"/>
                </a:solidFill>
                <a:latin typeface="Arial" pitchFamily="34" charset="0"/>
                <a:cs typeface="Arial" pitchFamily="34" charset="0"/>
              </a:rPr>
              <a:t>). Turbulence shoud be avoided in the cabin.</a:t>
            </a:r>
          </a:p>
          <a:p>
            <a:pPr>
              <a:lnSpc>
                <a:spcPct val="120000"/>
              </a:lnSpc>
            </a:pPr>
            <a:r>
              <a:rPr lang="de-DE" sz="1400" dirty="0" smtClean="0">
                <a:solidFill>
                  <a:srgbClr val="000000"/>
                </a:solidFill>
                <a:latin typeface="Arial" pitchFamily="34" charset="0"/>
                <a:cs typeface="Arial" pitchFamily="34" charset="0"/>
              </a:rPr>
              <a:t>Turbulence is also caused by walking through the aisle.</a:t>
            </a:r>
            <a:endParaRPr lang="en-US" sz="1400" dirty="0">
              <a:solidFill>
                <a:srgbClr val="000000"/>
              </a:solidFill>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pic>
        <p:nvPicPr>
          <p:cNvPr id="240642" name="Picture 2"/>
          <p:cNvPicPr>
            <a:picLocks noChangeAspect="1" noChangeArrowheads="1"/>
          </p:cNvPicPr>
          <p:nvPr/>
        </p:nvPicPr>
        <p:blipFill>
          <a:blip r:embed="rId2" cstate="print"/>
          <a:srcRect/>
          <a:stretch>
            <a:fillRect/>
          </a:stretch>
        </p:blipFill>
        <p:spPr bwMode="auto">
          <a:xfrm>
            <a:off x="428626" y="2133599"/>
            <a:ext cx="5986134" cy="3667125"/>
          </a:xfrm>
          <a:prstGeom prst="rect">
            <a:avLst/>
          </a:prstGeom>
          <a:noFill/>
          <a:ln w="9525">
            <a:noFill/>
            <a:miter lim="800000"/>
            <a:headEnd/>
            <a:tailEnd/>
          </a:ln>
        </p:spPr>
      </p:pic>
      <p:sp>
        <p:nvSpPr>
          <p:cNvPr id="6" name="Rechteck 5"/>
          <p:cNvSpPr/>
          <p:nvPr/>
        </p:nvSpPr>
        <p:spPr>
          <a:xfrm>
            <a:off x="506118" y="5893743"/>
            <a:ext cx="8390231" cy="350865"/>
          </a:xfrm>
          <a:prstGeom prst="rect">
            <a:avLst/>
          </a:prstGeom>
        </p:spPr>
        <p:txBody>
          <a:bodyPr wrap="square">
            <a:spAutoFit/>
          </a:bodyPr>
          <a:lstStyle/>
          <a:p>
            <a:pPr>
              <a:lnSpc>
                <a:spcPct val="120000"/>
              </a:lnSpc>
            </a:pPr>
            <a:r>
              <a:rPr lang="en-US" sz="1400" b="1" dirty="0" smtClean="0">
                <a:solidFill>
                  <a:srgbClr val="000000"/>
                </a:solidFill>
                <a:latin typeface="Arial" pitchFamily="34" charset="0"/>
                <a:cs typeface="Arial" pitchFamily="34" charset="0"/>
              </a:rPr>
              <a:t>Boeing</a:t>
            </a:r>
            <a:r>
              <a:rPr lang="en-US" sz="1400" dirty="0" smtClean="0">
                <a:solidFill>
                  <a:srgbClr val="000000"/>
                </a:solidFill>
                <a:latin typeface="Arial" pitchFamily="34" charset="0"/>
                <a:cs typeface="Arial" pitchFamily="34" charset="0"/>
              </a:rPr>
              <a:t>: CFD simulation of flow in a </a:t>
            </a:r>
            <a:r>
              <a:rPr lang="en-US" sz="1400" dirty="0" smtClean="0">
                <a:solidFill>
                  <a:srgbClr val="0000FF"/>
                </a:solidFill>
                <a:latin typeface="Arial" pitchFamily="34" charset="0"/>
                <a:cs typeface="Arial" pitchFamily="34" charset="0"/>
              </a:rPr>
              <a:t>B737 </a:t>
            </a:r>
            <a:r>
              <a:rPr lang="en-US" sz="1400" dirty="0" smtClean="0">
                <a:solidFill>
                  <a:srgbClr val="000000"/>
                </a:solidFill>
                <a:latin typeface="Arial" pitchFamily="34" charset="0"/>
                <a:cs typeface="Arial" pitchFamily="34" charset="0"/>
              </a:rPr>
              <a:t>cabin cross section. Snapshot of a dynamic situation.</a:t>
            </a:r>
            <a:endParaRPr lang="de-DE" sz="1400" dirty="0" smtClean="0">
              <a:solidFill>
                <a:srgbClr val="000000"/>
              </a:solidFill>
              <a:latin typeface="Arial" pitchFamily="34" charset="0"/>
              <a:cs typeface="Arial" pitchFamily="34" charset="0"/>
            </a:endParaRPr>
          </a:p>
        </p:txBody>
      </p:sp>
      <p:sp>
        <p:nvSpPr>
          <p:cNvPr id="7" name="Rechteck 6"/>
          <p:cNvSpPr/>
          <p:nvPr/>
        </p:nvSpPr>
        <p:spPr>
          <a:xfrm>
            <a:off x="6429375" y="2120890"/>
            <a:ext cx="2343150" cy="3754874"/>
          </a:xfrm>
          <a:prstGeom prst="rect">
            <a:avLst/>
          </a:prstGeom>
        </p:spPr>
        <p:txBody>
          <a:bodyPr wrap="square">
            <a:spAutoFit/>
          </a:bodyPr>
          <a:lstStyle/>
          <a:p>
            <a:pPr algn="just"/>
            <a:r>
              <a:rPr lang="de-DE" sz="1200" dirty="0" smtClean="0">
                <a:solidFill>
                  <a:srgbClr val="000000"/>
                </a:solidFill>
                <a:latin typeface="Arial" pitchFamily="34" charset="0"/>
                <a:cs typeface="Arial" pitchFamily="34" charset="0"/>
              </a:rPr>
              <a:t>Flow direction indicated by the arrows show </a:t>
            </a:r>
            <a:r>
              <a:rPr lang="de-DE" sz="1200" b="1" dirty="0" smtClean="0">
                <a:solidFill>
                  <a:srgbClr val="000000"/>
                </a:solidFill>
                <a:latin typeface="Arial" pitchFamily="34" charset="0"/>
                <a:cs typeface="Arial" pitchFamily="34" charset="0"/>
              </a:rPr>
              <a:t>flow from one passenger to the other </a:t>
            </a:r>
            <a:r>
              <a:rPr lang="de-DE" sz="1200" dirty="0" smtClean="0">
                <a:solidFill>
                  <a:srgbClr val="000000"/>
                </a:solidFill>
                <a:latin typeface="Arial" pitchFamily="34" charset="0"/>
                <a:cs typeface="Arial" pitchFamily="34" charset="0"/>
              </a:rPr>
              <a:t>and as such the exchange of breathing air.</a:t>
            </a:r>
          </a:p>
          <a:p>
            <a:pPr algn="just"/>
            <a:r>
              <a:rPr lang="de-DE" sz="500" b="1" dirty="0" smtClean="0">
                <a:solidFill>
                  <a:srgbClr val="000000"/>
                </a:solidFill>
                <a:latin typeface="Arial" pitchFamily="34" charset="0"/>
                <a:cs typeface="Arial" pitchFamily="34" charset="0"/>
              </a:rPr>
              <a:t> </a:t>
            </a:r>
          </a:p>
          <a:p>
            <a:pPr algn="just"/>
            <a:r>
              <a:rPr lang="de-DE" sz="1200" dirty="0" smtClean="0">
                <a:solidFill>
                  <a:srgbClr val="000000"/>
                </a:solidFill>
                <a:latin typeface="Arial" pitchFamily="34" charset="0"/>
                <a:cs typeface="Arial" pitchFamily="34" charset="0"/>
              </a:rPr>
              <a:t>Nevertheless,</a:t>
            </a:r>
          </a:p>
          <a:p>
            <a:pPr algn="just"/>
            <a:r>
              <a:rPr lang="de-DE" sz="1200" b="1" dirty="0" smtClean="0">
                <a:solidFill>
                  <a:srgbClr val="000000"/>
                </a:solidFill>
                <a:latin typeface="Arial" pitchFamily="34" charset="0"/>
                <a:cs typeface="Arial" pitchFamily="34" charset="0"/>
              </a:rPr>
              <a:t>Boeing concludes:</a:t>
            </a:r>
            <a:endParaRPr lang="en-US" sz="1200" b="1" dirty="0" smtClean="0">
              <a:solidFill>
                <a:srgbClr val="000000"/>
              </a:solidFill>
              <a:latin typeface="Arial" pitchFamily="34" charset="0"/>
              <a:cs typeface="Arial" pitchFamily="34" charset="0"/>
            </a:endParaRPr>
          </a:p>
          <a:p>
            <a:pPr algn="just"/>
            <a:r>
              <a:rPr lang="en-US" sz="1200" dirty="0" smtClean="0">
                <a:solidFill>
                  <a:srgbClr val="000000"/>
                </a:solidFill>
                <a:latin typeface="Arial" pitchFamily="34" charset="0"/>
                <a:cs typeface="Arial" pitchFamily="34" charset="0"/>
              </a:rPr>
              <a:t>"</a:t>
            </a:r>
            <a:r>
              <a:rPr lang="en-US" sz="1200" dirty="0" smtClean="0">
                <a:solidFill>
                  <a:srgbClr val="FF0000"/>
                </a:solidFill>
                <a:latin typeface="Arial" pitchFamily="34" charset="0"/>
                <a:cs typeface="Arial" pitchFamily="34" charset="0"/>
              </a:rPr>
              <a:t>the risk of contracting COVID-19 while flying is low</a:t>
            </a:r>
            <a:r>
              <a:rPr lang="en-US" sz="1200" dirty="0" smtClean="0">
                <a:solidFill>
                  <a:srgbClr val="000000"/>
                </a:solidFill>
                <a:latin typeface="Arial" pitchFamily="34" charset="0"/>
                <a:cs typeface="Arial" pitchFamily="34" charset="0"/>
              </a:rPr>
              <a:t>. Engineering controls on modern aircraft that employ high air flow from ceiling to floor, HEPA filtration, and set design / positioning that minimize air flow between rows, and play an important role in the control of particle fate in the cabin."</a:t>
            </a:r>
          </a:p>
          <a:p>
            <a:pPr algn="just"/>
            <a:r>
              <a:rPr lang="de-DE" sz="500" dirty="0" smtClean="0">
                <a:solidFill>
                  <a:srgbClr val="000000"/>
                </a:solidFill>
                <a:latin typeface="Arial" pitchFamily="34" charset="0"/>
                <a:cs typeface="Arial" pitchFamily="34" charset="0"/>
              </a:rPr>
              <a:t> </a:t>
            </a:r>
            <a:endParaRPr lang="en-US" sz="500" dirty="0" smtClean="0">
              <a:solidFill>
                <a:srgbClr val="000000"/>
              </a:solidFill>
              <a:latin typeface="Arial" pitchFamily="34" charset="0"/>
              <a:cs typeface="Arial" pitchFamily="34" charset="0"/>
            </a:endParaRPr>
          </a:p>
          <a:p>
            <a:pPr algn="just"/>
            <a:r>
              <a:rPr lang="de-DE" sz="1200" dirty="0" smtClean="0">
                <a:solidFill>
                  <a:srgbClr val="000000"/>
                </a:solidFill>
                <a:latin typeface="Arial" pitchFamily="34" charset="0"/>
                <a:cs typeface="Arial" pitchFamily="34" charset="0"/>
              </a:rPr>
              <a:t>Source:</a:t>
            </a:r>
          </a:p>
          <a:p>
            <a:pPr algn="just"/>
            <a:r>
              <a:rPr lang="de-DE" sz="1200" dirty="0" smtClean="0">
                <a:solidFill>
                  <a:srgbClr val="000000"/>
                </a:solidFill>
                <a:latin typeface="Arial" pitchFamily="34" charset="0"/>
                <a:cs typeface="Arial" pitchFamily="34" charset="0"/>
                <a:hlinkClick r:id="rId3"/>
              </a:rPr>
              <a:t>https://perma.cc/S5VV-UNS2</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sp>
        <p:nvSpPr>
          <p:cNvPr id="11" name="Rechteck 10"/>
          <p:cNvSpPr/>
          <p:nvPr/>
        </p:nvSpPr>
        <p:spPr>
          <a:xfrm>
            <a:off x="506119" y="5427018"/>
            <a:ext cx="8133056" cy="867930"/>
          </a:xfrm>
          <a:prstGeom prst="rect">
            <a:avLst/>
          </a:prstGeom>
        </p:spPr>
        <p:txBody>
          <a:bodyPr wrap="square">
            <a:spAutoFit/>
          </a:bodyPr>
          <a:lstStyle/>
          <a:p>
            <a:pPr>
              <a:lnSpc>
                <a:spcPct val="120000"/>
              </a:lnSpc>
            </a:pPr>
            <a:r>
              <a:rPr lang="en-US" sz="1400" b="1" dirty="0" smtClean="0">
                <a:solidFill>
                  <a:srgbClr val="000000"/>
                </a:solidFill>
                <a:latin typeface="Arial" pitchFamily="34" charset="0"/>
                <a:cs typeface="Arial" pitchFamily="34" charset="0"/>
              </a:rPr>
              <a:t>Boeing</a:t>
            </a:r>
            <a:r>
              <a:rPr lang="en-US" sz="1400" dirty="0" smtClean="0">
                <a:solidFill>
                  <a:srgbClr val="000000"/>
                </a:solidFill>
                <a:latin typeface="Arial" pitchFamily="34" charset="0"/>
                <a:cs typeface="Arial" pitchFamily="34" charset="0"/>
              </a:rPr>
              <a:t> shows its special (unfavorable) case of the </a:t>
            </a:r>
            <a:r>
              <a:rPr lang="en-US" sz="1400" dirty="0" smtClean="0">
                <a:solidFill>
                  <a:srgbClr val="0000FF"/>
                </a:solidFill>
                <a:latin typeface="Arial" pitchFamily="34" charset="0"/>
                <a:cs typeface="Arial" pitchFamily="34" charset="0"/>
              </a:rPr>
              <a:t>B767</a:t>
            </a:r>
            <a:r>
              <a:rPr lang="en-US" sz="1400" dirty="0" smtClean="0">
                <a:solidFill>
                  <a:srgbClr val="000000"/>
                </a:solidFill>
                <a:latin typeface="Arial" pitchFamily="34" charset="0"/>
                <a:cs typeface="Arial" pitchFamily="34" charset="0"/>
              </a:rPr>
              <a:t> with central ventilation from the top initially sideways (to avoid drafts on passengers in the center bench). Visible are the rotors typical for every cabin ventilation to ensure full rinsing and mixing.</a:t>
            </a:r>
            <a:endParaRPr lang="en-US" sz="1400" dirty="0">
              <a:solidFill>
                <a:srgbClr val="000000"/>
              </a:solidFill>
              <a:latin typeface="Arial" pitchFamily="34" charset="0"/>
              <a:cs typeface="Arial" pitchFamily="34" charset="0"/>
            </a:endParaRPr>
          </a:p>
        </p:txBody>
      </p:sp>
      <p:pic>
        <p:nvPicPr>
          <p:cNvPr id="237570" name="Picture 2"/>
          <p:cNvPicPr>
            <a:picLocks noChangeAspect="1" noChangeArrowheads="1"/>
          </p:cNvPicPr>
          <p:nvPr/>
        </p:nvPicPr>
        <p:blipFill>
          <a:blip r:embed="rId2" cstate="print"/>
          <a:srcRect/>
          <a:stretch>
            <a:fillRect/>
          </a:stretch>
        </p:blipFill>
        <p:spPr bwMode="auto">
          <a:xfrm>
            <a:off x="581025" y="2074086"/>
            <a:ext cx="6156325" cy="330277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Chen_CabinAirCirculationB767.jpg"/>
          <p:cNvPicPr>
            <a:picLocks noChangeAspect="1"/>
          </p:cNvPicPr>
          <p:nvPr/>
        </p:nvPicPr>
        <p:blipFill>
          <a:blip r:embed="rId2" cstate="print"/>
          <a:stretch>
            <a:fillRect/>
          </a:stretch>
        </p:blipFill>
        <p:spPr>
          <a:xfrm>
            <a:off x="581024" y="1998148"/>
            <a:ext cx="6819901" cy="3655846"/>
          </a:xfrm>
          <a:prstGeom prst="rect">
            <a:avLst/>
          </a:prstGeom>
        </p:spPr>
      </p:pic>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sp>
        <p:nvSpPr>
          <p:cNvPr id="11" name="Rechteck 10"/>
          <p:cNvSpPr/>
          <p:nvPr/>
        </p:nvSpPr>
        <p:spPr>
          <a:xfrm>
            <a:off x="506119" y="5503218"/>
            <a:ext cx="8133056" cy="867930"/>
          </a:xfrm>
          <a:prstGeom prst="rect">
            <a:avLst/>
          </a:prstGeom>
        </p:spPr>
        <p:txBody>
          <a:bodyPr wrap="square">
            <a:spAutoFit/>
          </a:bodyPr>
          <a:lstStyle/>
          <a:p>
            <a:pPr>
              <a:lnSpc>
                <a:spcPct val="120000"/>
              </a:lnSpc>
            </a:pPr>
            <a:r>
              <a:rPr lang="en-US" sz="1400" dirty="0" smtClean="0">
                <a:solidFill>
                  <a:srgbClr val="000000"/>
                </a:solidFill>
                <a:latin typeface="Arial" pitchFamily="34" charset="0"/>
                <a:cs typeface="Arial" pitchFamily="34" charset="0"/>
              </a:rPr>
              <a:t>The special (unfavorable) case of the </a:t>
            </a:r>
            <a:r>
              <a:rPr lang="en-US" sz="1400" dirty="0" smtClean="0">
                <a:solidFill>
                  <a:srgbClr val="0000FF"/>
                </a:solidFill>
                <a:latin typeface="Arial" pitchFamily="34" charset="0"/>
                <a:cs typeface="Arial" pitchFamily="34" charset="0"/>
              </a:rPr>
              <a:t>B767</a:t>
            </a:r>
            <a:r>
              <a:rPr lang="en-US" sz="1400" dirty="0" smtClean="0">
                <a:solidFill>
                  <a:srgbClr val="000000"/>
                </a:solidFill>
                <a:latin typeface="Arial" pitchFamily="34" charset="0"/>
                <a:cs typeface="Arial" pitchFamily="34" charset="0"/>
              </a:rPr>
              <a:t> was studied by </a:t>
            </a:r>
            <a:r>
              <a:rPr lang="de-DE" sz="1400" dirty="0" smtClean="0">
                <a:solidFill>
                  <a:srgbClr val="00B050"/>
                </a:solidFill>
                <a:latin typeface="Arial" pitchFamily="34" charset="0"/>
                <a:cs typeface="Arial" pitchFamily="34" charset="0"/>
              </a:rPr>
              <a:t>Prof. Chen, Purdue University</a:t>
            </a:r>
            <a:r>
              <a:rPr lang="de-DE" sz="1400" dirty="0" smtClean="0">
                <a:solidFill>
                  <a:srgbClr val="000000"/>
                </a:solidFill>
                <a:latin typeface="Arial" pitchFamily="34" charset="0"/>
                <a:cs typeface="Arial" pitchFamily="34" charset="0"/>
              </a:rPr>
              <a:t>.</a:t>
            </a:r>
          </a:p>
          <a:p>
            <a:pPr>
              <a:lnSpc>
                <a:spcPct val="120000"/>
              </a:lnSpc>
            </a:pPr>
            <a:r>
              <a:rPr lang="en-US" sz="1400" dirty="0" smtClean="0">
                <a:solidFill>
                  <a:srgbClr val="000000"/>
                </a:solidFill>
                <a:latin typeface="Arial" pitchFamily="34" charset="0"/>
                <a:cs typeface="Arial" pitchFamily="34" charset="0"/>
              </a:rPr>
              <a:t>Gupta, J., Lin, C.-H., and Chen, Q, 2011. Transport of Expiratory Droplets in an Aircraft Cabin. In:</a:t>
            </a:r>
          </a:p>
          <a:p>
            <a:pPr>
              <a:lnSpc>
                <a:spcPct val="120000"/>
              </a:lnSpc>
            </a:pPr>
            <a:r>
              <a:rPr lang="en-US" sz="1400" i="1" dirty="0" smtClean="0">
                <a:solidFill>
                  <a:srgbClr val="000000"/>
                </a:solidFill>
                <a:latin typeface="Arial" pitchFamily="34" charset="0"/>
                <a:cs typeface="Arial" pitchFamily="34" charset="0"/>
              </a:rPr>
              <a:t>Indoor Air</a:t>
            </a:r>
            <a:r>
              <a:rPr lang="en-US" sz="1400" dirty="0" smtClean="0">
                <a:solidFill>
                  <a:srgbClr val="000000"/>
                </a:solidFill>
                <a:latin typeface="Arial" pitchFamily="34" charset="0"/>
                <a:cs typeface="Arial" pitchFamily="34" charset="0"/>
              </a:rPr>
              <a:t>, 21(1), 3-11. Archived at: </a:t>
            </a:r>
            <a:r>
              <a:rPr lang="en-US" sz="1400" dirty="0" smtClean="0">
                <a:solidFill>
                  <a:srgbClr val="000000"/>
                </a:solidFill>
                <a:latin typeface="Arial" pitchFamily="34" charset="0"/>
                <a:cs typeface="Arial" pitchFamily="34" charset="0"/>
                <a:hlinkClick r:id="rId3"/>
              </a:rPr>
              <a:t>https://perma.cc/QD3Z-YTVA</a:t>
            </a:r>
            <a:endParaRPr lang="de-DE" sz="1400" dirty="0" smtClean="0">
              <a:solidFill>
                <a:srgbClr val="000000"/>
              </a:solidFill>
              <a:latin typeface="Arial" pitchFamily="34" charset="0"/>
              <a:cs typeface="Arial" pitchFamily="34" charset="0"/>
            </a:endParaRPr>
          </a:p>
        </p:txBody>
      </p:sp>
      <p:sp>
        <p:nvSpPr>
          <p:cNvPr id="7" name="Rechteck 6"/>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a:t>
            </a:r>
            <a:r>
              <a:rPr lang="de-DE" sz="1600" b="1" dirty="0" smtClean="0">
                <a:solidFill>
                  <a:srgbClr val="00B050"/>
                </a:solidFill>
                <a:latin typeface="Arial" pitchFamily="34" charset="0"/>
                <a:cs typeface="Arial" pitchFamily="34" charset="0"/>
              </a:rPr>
              <a:t>:</a:t>
            </a:r>
            <a:endParaRPr lang="en-US" sz="1600" b="1" dirty="0">
              <a:solidFill>
                <a:srgbClr val="000000"/>
              </a:solidFill>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sp>
        <p:nvSpPr>
          <p:cNvPr id="11" name="Rechteck 10"/>
          <p:cNvSpPr/>
          <p:nvPr/>
        </p:nvSpPr>
        <p:spPr>
          <a:xfrm>
            <a:off x="506119" y="5427018"/>
            <a:ext cx="8133056" cy="830997"/>
          </a:xfrm>
          <a:prstGeom prst="rect">
            <a:avLst/>
          </a:prstGeom>
        </p:spPr>
        <p:txBody>
          <a:bodyPr wrap="square">
            <a:spAutoFit/>
          </a:bodyPr>
          <a:lstStyle/>
          <a:p>
            <a:pPr>
              <a:lnSpc>
                <a:spcPct val="120000"/>
              </a:lnSpc>
            </a:pPr>
            <a:r>
              <a:rPr lang="en-US" sz="1400" dirty="0" smtClean="0">
                <a:solidFill>
                  <a:srgbClr val="000000"/>
                </a:solidFill>
                <a:latin typeface="Arial" pitchFamily="34" charset="0"/>
                <a:cs typeface="Arial" pitchFamily="34" charset="0"/>
              </a:rPr>
              <a:t>The aircraft cross section is ventilated with "rotors" on either side of the aisle.</a:t>
            </a:r>
          </a:p>
          <a:p>
            <a:pPr>
              <a:lnSpc>
                <a:spcPct val="120000"/>
              </a:lnSpc>
            </a:pPr>
            <a:r>
              <a:rPr lang="en-US" sz="1400" dirty="0" smtClean="0">
                <a:solidFill>
                  <a:srgbClr val="000000"/>
                </a:solidFill>
                <a:latin typeface="Arial" pitchFamily="34" charset="0"/>
                <a:cs typeface="Arial" pitchFamily="34" charset="0"/>
              </a:rPr>
              <a:t>The cabin is cooled with cold air from above. Warm air rises up near the windows.</a:t>
            </a:r>
          </a:p>
          <a:p>
            <a:pPr>
              <a:lnSpc>
                <a:spcPct val="120000"/>
              </a:lnSpc>
            </a:pPr>
            <a:r>
              <a:rPr lang="de-DE" sz="1200" b="1" dirty="0" smtClean="0">
                <a:solidFill>
                  <a:srgbClr val="00B050"/>
                </a:solidFill>
                <a:latin typeface="Arial" pitchFamily="34" charset="0"/>
                <a:cs typeface="Arial" pitchFamily="34" charset="0"/>
              </a:rPr>
              <a:t>By courtesy of DLR</a:t>
            </a:r>
            <a:r>
              <a:rPr lang="de-DE" sz="1200" dirty="0" smtClean="0">
                <a:solidFill>
                  <a:srgbClr val="000000"/>
                </a:solidFill>
                <a:latin typeface="Arial" pitchFamily="34" charset="0"/>
                <a:cs typeface="Arial" pitchFamily="34" charset="0"/>
              </a:rPr>
              <a:t>.</a:t>
            </a:r>
            <a:endParaRPr lang="en-US" sz="1200" dirty="0">
              <a:solidFill>
                <a:srgbClr val="000000"/>
              </a:solidFill>
              <a:latin typeface="Arial" pitchFamily="34" charset="0"/>
              <a:cs typeface="Arial" pitchFamily="34" charset="0"/>
            </a:endParaRPr>
          </a:p>
        </p:txBody>
      </p:sp>
      <p:pic>
        <p:nvPicPr>
          <p:cNvPr id="257026" name="Picture 2"/>
          <p:cNvPicPr>
            <a:picLocks noChangeAspect="1" noChangeArrowheads="1"/>
          </p:cNvPicPr>
          <p:nvPr/>
        </p:nvPicPr>
        <p:blipFill>
          <a:blip r:embed="rId2" cstate="print"/>
          <a:srcRect/>
          <a:stretch>
            <a:fillRect/>
          </a:stretch>
        </p:blipFill>
        <p:spPr bwMode="auto">
          <a:xfrm>
            <a:off x="405441" y="2383526"/>
            <a:ext cx="6095581" cy="2998457"/>
          </a:xfrm>
          <a:prstGeom prst="rect">
            <a:avLst/>
          </a:prstGeom>
          <a:noFill/>
          <a:ln w="9525">
            <a:noFill/>
            <a:miter lim="800000"/>
            <a:headEnd/>
            <a:tailEnd/>
          </a:ln>
        </p:spPr>
      </p:pic>
      <p:sp>
        <p:nvSpPr>
          <p:cNvPr id="6" name="Rechteck 5"/>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 </a:t>
            </a:r>
            <a:r>
              <a:rPr lang="de-DE" sz="1600" b="1" dirty="0" smtClean="0">
                <a:solidFill>
                  <a:srgbClr val="00B050"/>
                </a:solidFill>
                <a:latin typeface="Arial" pitchFamily="34" charset="0"/>
                <a:cs typeface="Arial" pitchFamily="34" charset="0"/>
              </a:rPr>
              <a:t>(DLR, Göttingen):</a:t>
            </a:r>
            <a:endParaRPr lang="en-US" sz="1600" b="1" dirty="0">
              <a:solidFill>
                <a:srgbClr val="000000"/>
              </a:solidFill>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pic>
        <p:nvPicPr>
          <p:cNvPr id="238594" name="Picture 2"/>
          <p:cNvPicPr>
            <a:picLocks noChangeAspect="1" noChangeArrowheads="1"/>
          </p:cNvPicPr>
          <p:nvPr/>
        </p:nvPicPr>
        <p:blipFill>
          <a:blip r:embed="rId2" cstate="print"/>
          <a:srcRect/>
          <a:stretch>
            <a:fillRect/>
          </a:stretch>
        </p:blipFill>
        <p:spPr bwMode="auto">
          <a:xfrm>
            <a:off x="590549" y="2481530"/>
            <a:ext cx="5848351" cy="3347769"/>
          </a:xfrm>
          <a:prstGeom prst="rect">
            <a:avLst/>
          </a:prstGeom>
          <a:noFill/>
          <a:ln w="9525">
            <a:noFill/>
            <a:miter lim="800000"/>
            <a:headEnd/>
            <a:tailEnd/>
          </a:ln>
        </p:spPr>
      </p:pic>
      <p:sp>
        <p:nvSpPr>
          <p:cNvPr id="9" name="Rechteck 8"/>
          <p:cNvSpPr/>
          <p:nvPr/>
        </p:nvSpPr>
        <p:spPr>
          <a:xfrm>
            <a:off x="506119" y="5750868"/>
            <a:ext cx="8133056" cy="609398"/>
          </a:xfrm>
          <a:prstGeom prst="rect">
            <a:avLst/>
          </a:prstGeom>
        </p:spPr>
        <p:txBody>
          <a:bodyPr wrap="square">
            <a:spAutoFit/>
          </a:bodyPr>
          <a:lstStyle/>
          <a:p>
            <a:pPr>
              <a:lnSpc>
                <a:spcPct val="120000"/>
              </a:lnSpc>
            </a:pPr>
            <a:r>
              <a:rPr lang="en-US" sz="1400" dirty="0" smtClean="0">
                <a:solidFill>
                  <a:srgbClr val="000000"/>
                </a:solidFill>
                <a:latin typeface="Arial" pitchFamily="34" charset="0"/>
                <a:cs typeface="Arial" pitchFamily="34" charset="0"/>
              </a:rPr>
              <a:t>The special (unfavorable) case of the </a:t>
            </a:r>
            <a:r>
              <a:rPr lang="en-US" sz="1400" dirty="0" smtClean="0">
                <a:solidFill>
                  <a:srgbClr val="0000FF"/>
                </a:solidFill>
                <a:latin typeface="Arial" pitchFamily="34" charset="0"/>
                <a:cs typeface="Arial" pitchFamily="34" charset="0"/>
              </a:rPr>
              <a:t>B767</a:t>
            </a:r>
            <a:r>
              <a:rPr lang="en-US" sz="1400" dirty="0" smtClean="0">
                <a:solidFill>
                  <a:srgbClr val="000000"/>
                </a:solidFill>
                <a:latin typeface="Arial" pitchFamily="34" charset="0"/>
                <a:cs typeface="Arial" pitchFamily="34" charset="0"/>
              </a:rPr>
              <a:t> was studied by </a:t>
            </a:r>
            <a:r>
              <a:rPr lang="de-DE" sz="1400" dirty="0" smtClean="0">
                <a:solidFill>
                  <a:srgbClr val="00B050"/>
                </a:solidFill>
                <a:latin typeface="Arial" pitchFamily="34" charset="0"/>
                <a:cs typeface="Arial" pitchFamily="34" charset="0"/>
              </a:rPr>
              <a:t>Prof. Chen, Purdue University</a:t>
            </a:r>
            <a:r>
              <a:rPr lang="de-DE" sz="1400" dirty="0" smtClean="0">
                <a:solidFill>
                  <a:srgbClr val="000000"/>
                </a:solidFill>
                <a:latin typeface="Arial" pitchFamily="34" charset="0"/>
                <a:cs typeface="Arial" pitchFamily="34" charset="0"/>
              </a:rPr>
              <a:t>.</a:t>
            </a:r>
          </a:p>
          <a:p>
            <a:pPr>
              <a:lnSpc>
                <a:spcPct val="120000"/>
              </a:lnSpc>
            </a:pPr>
            <a:r>
              <a:rPr lang="de-DE" sz="1400" dirty="0" smtClean="0">
                <a:solidFill>
                  <a:srgbClr val="000000"/>
                </a:solidFill>
                <a:latin typeface="Arial" pitchFamily="34" charset="0"/>
                <a:cs typeface="Arial" pitchFamily="34" charset="0"/>
              </a:rPr>
              <a:t>Video: </a:t>
            </a:r>
            <a:r>
              <a:rPr lang="de-DE" sz="1400" dirty="0" smtClean="0">
                <a:solidFill>
                  <a:srgbClr val="000000"/>
                </a:solidFill>
                <a:latin typeface="Arial" pitchFamily="34" charset="0"/>
                <a:cs typeface="Arial" pitchFamily="34" charset="0"/>
                <a:hlinkClick r:id="rId3"/>
              </a:rPr>
              <a:t>https://engineering.purdue.edu/~yanchen/infection.html</a:t>
            </a:r>
            <a:endParaRPr lang="de-DE" sz="1400" dirty="0" smtClean="0">
              <a:solidFill>
                <a:srgbClr val="000000"/>
              </a:solidFill>
              <a:latin typeface="Arial" pitchFamily="34" charset="0"/>
              <a:cs typeface="Arial" pitchFamily="34" charset="0"/>
            </a:endParaRPr>
          </a:p>
        </p:txBody>
      </p:sp>
      <p:sp>
        <p:nvSpPr>
          <p:cNvPr id="6" name="Rechteck 5"/>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a:t>
            </a:r>
            <a:r>
              <a:rPr lang="de-DE" sz="1600" b="1" dirty="0" smtClean="0">
                <a:solidFill>
                  <a:srgbClr val="00B050"/>
                </a:solidFill>
                <a:latin typeface="Arial" pitchFamily="34" charset="0"/>
                <a:cs typeface="Arial" pitchFamily="34" charset="0"/>
              </a:rPr>
              <a:t>:</a:t>
            </a:r>
            <a:endParaRPr lang="en-US" sz="1600" b="1" dirty="0">
              <a:solidFill>
                <a:srgbClr val="000000"/>
              </a:solidFill>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pic>
        <p:nvPicPr>
          <p:cNvPr id="239618" name="Picture 2"/>
          <p:cNvPicPr>
            <a:picLocks noChangeAspect="1" noChangeArrowheads="1"/>
          </p:cNvPicPr>
          <p:nvPr/>
        </p:nvPicPr>
        <p:blipFill>
          <a:blip r:embed="rId2" cstate="print"/>
          <a:srcRect/>
          <a:stretch>
            <a:fillRect/>
          </a:stretch>
        </p:blipFill>
        <p:spPr bwMode="auto">
          <a:xfrm>
            <a:off x="561975" y="2300531"/>
            <a:ext cx="5676900" cy="4053587"/>
          </a:xfrm>
          <a:prstGeom prst="rect">
            <a:avLst/>
          </a:prstGeom>
          <a:noFill/>
          <a:ln w="9525">
            <a:noFill/>
            <a:miter lim="800000"/>
            <a:headEnd/>
            <a:tailEnd/>
          </a:ln>
        </p:spPr>
      </p:pic>
      <p:sp>
        <p:nvSpPr>
          <p:cNvPr id="5" name="Rechteck 4"/>
          <p:cNvSpPr/>
          <p:nvPr/>
        </p:nvSpPr>
        <p:spPr>
          <a:xfrm>
            <a:off x="4787481" y="2864793"/>
            <a:ext cx="3066802" cy="307777"/>
          </a:xfrm>
          <a:prstGeom prst="rect">
            <a:avLst/>
          </a:prstGeom>
        </p:spPr>
        <p:txBody>
          <a:bodyPr wrap="none">
            <a:spAutoFit/>
          </a:bodyPr>
          <a:lstStyle/>
          <a:p>
            <a:r>
              <a:rPr lang="de-DE" sz="1400" dirty="0" smtClean="0">
                <a:solidFill>
                  <a:srgbClr val="000000"/>
                </a:solidFill>
                <a:latin typeface="Arial" pitchFamily="34" charset="0"/>
                <a:cs typeface="Arial" pitchFamily="34" charset="0"/>
              </a:rPr>
              <a:t>Video: </a:t>
            </a:r>
            <a:r>
              <a:rPr lang="en-US" sz="1400" dirty="0" smtClean="0">
                <a:solidFill>
                  <a:srgbClr val="000000"/>
                </a:solidFill>
                <a:latin typeface="Arial" pitchFamily="34" charset="0"/>
                <a:cs typeface="Arial" pitchFamily="34" charset="0"/>
                <a:hlinkClick r:id="rId3"/>
              </a:rPr>
              <a:t>https://youtu.be/t2QV5aqo_bI</a:t>
            </a:r>
            <a:endParaRPr lang="en-US" sz="1400" dirty="0">
              <a:solidFill>
                <a:srgbClr val="000000"/>
              </a:solidFill>
              <a:latin typeface="Arial" pitchFamily="34" charset="0"/>
              <a:cs typeface="Arial" pitchFamily="34" charset="0"/>
            </a:endParaRPr>
          </a:p>
        </p:txBody>
      </p:sp>
      <p:sp>
        <p:nvSpPr>
          <p:cNvPr id="7" name="Rechteck 6"/>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a:t>
            </a:r>
            <a:r>
              <a:rPr lang="de-DE" sz="1600" b="1" dirty="0" smtClean="0">
                <a:solidFill>
                  <a:srgbClr val="00B050"/>
                </a:solidFill>
                <a:latin typeface="Arial" pitchFamily="34" charset="0"/>
                <a:cs typeface="Arial" pitchFamily="34" charset="0"/>
              </a:rPr>
              <a:t>:</a:t>
            </a:r>
            <a:endParaRPr lang="en-US" sz="1600" b="1" dirty="0">
              <a:solidFill>
                <a:srgbClr val="000000"/>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sp>
        <p:nvSpPr>
          <p:cNvPr id="5" name="Rechteck 4"/>
          <p:cNvSpPr/>
          <p:nvPr/>
        </p:nvSpPr>
        <p:spPr>
          <a:xfrm>
            <a:off x="539331" y="5893743"/>
            <a:ext cx="5652509" cy="400110"/>
          </a:xfrm>
          <a:prstGeom prst="rect">
            <a:avLst/>
          </a:prstGeom>
        </p:spPr>
        <p:txBody>
          <a:bodyPr wrap="none">
            <a:spAutoFit/>
          </a:bodyPr>
          <a:lstStyle/>
          <a:p>
            <a:r>
              <a:rPr lang="de-DE" sz="1000" dirty="0" smtClean="0">
                <a:solidFill>
                  <a:srgbClr val="000000"/>
                </a:solidFill>
                <a:latin typeface="Arial" pitchFamily="34" charset="0"/>
                <a:cs typeface="Arial" pitchFamily="34" charset="0"/>
              </a:rPr>
              <a:t>SCHMELING, D., WAGNER, C.,et al., 2021, Aerosolausbreitung in der Do-728-Passagierkabine.</a:t>
            </a:r>
          </a:p>
          <a:p>
            <a:r>
              <a:rPr lang="de-DE" sz="1000" dirty="0" smtClean="0">
                <a:solidFill>
                  <a:srgbClr val="000000"/>
                </a:solidFill>
                <a:latin typeface="Arial" pitchFamily="34" charset="0"/>
                <a:cs typeface="Arial" pitchFamily="34" charset="0"/>
              </a:rPr>
              <a:t>In: DGLR, Luft- &amp; Raumfahrt, No. 2, 2021, pp. 20-23. Available from: https://www.dglr.de</a:t>
            </a:r>
            <a:endParaRPr lang="en-US" sz="1000" dirty="0">
              <a:solidFill>
                <a:srgbClr val="000000"/>
              </a:solidFill>
              <a:latin typeface="Arial" pitchFamily="34" charset="0"/>
              <a:cs typeface="Arial" pitchFamily="34" charset="0"/>
            </a:endParaRPr>
          </a:p>
        </p:txBody>
      </p:sp>
      <p:sp>
        <p:nvSpPr>
          <p:cNvPr id="6" name="Rechteck 5"/>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 </a:t>
            </a:r>
            <a:r>
              <a:rPr lang="de-DE" sz="1600" b="1" dirty="0" smtClean="0">
                <a:solidFill>
                  <a:srgbClr val="00B050"/>
                </a:solidFill>
                <a:latin typeface="Arial" pitchFamily="34" charset="0"/>
                <a:cs typeface="Arial" pitchFamily="34" charset="0"/>
              </a:rPr>
              <a:t>(DLR, Göttingen):</a:t>
            </a:r>
            <a:endParaRPr lang="en-US" sz="1600" b="1" dirty="0">
              <a:solidFill>
                <a:srgbClr val="000000"/>
              </a:solidFill>
              <a:latin typeface="Arial" pitchFamily="34" charset="0"/>
              <a:cs typeface="Arial" pitchFamily="34" charset="0"/>
            </a:endParaRPr>
          </a:p>
        </p:txBody>
      </p:sp>
      <p:pic>
        <p:nvPicPr>
          <p:cNvPr id="7" name="Grafik 6" descr="LuR_2-2021_DLR_Aerosolausbreitung_1.jpg"/>
          <p:cNvPicPr>
            <a:picLocks noChangeAspect="1"/>
          </p:cNvPicPr>
          <p:nvPr/>
        </p:nvPicPr>
        <p:blipFill>
          <a:blip r:embed="rId2" cstate="print"/>
          <a:stretch>
            <a:fillRect/>
          </a:stretch>
        </p:blipFill>
        <p:spPr>
          <a:xfrm>
            <a:off x="628148" y="2438400"/>
            <a:ext cx="8179235" cy="2400300"/>
          </a:xfrm>
          <a:prstGeom prst="rect">
            <a:avLst/>
          </a:prstGeom>
        </p:spPr>
      </p:pic>
      <p:sp>
        <p:nvSpPr>
          <p:cNvPr id="9" name="Rechteck 8"/>
          <p:cNvSpPr/>
          <p:nvPr/>
        </p:nvSpPr>
        <p:spPr>
          <a:xfrm>
            <a:off x="539331" y="4855518"/>
            <a:ext cx="7568097" cy="1015663"/>
          </a:xfrm>
          <a:prstGeom prst="rect">
            <a:avLst/>
          </a:prstGeom>
        </p:spPr>
        <p:txBody>
          <a:bodyPr wrap="none">
            <a:spAutoFit/>
          </a:bodyPr>
          <a:lstStyle/>
          <a:p>
            <a:r>
              <a:rPr lang="de-DE" sz="1200" dirty="0" smtClean="0">
                <a:solidFill>
                  <a:srgbClr val="000000"/>
                </a:solidFill>
                <a:latin typeface="Arial" pitchFamily="34" charset="0"/>
                <a:cs typeface="Arial" pitchFamily="34" charset="0"/>
              </a:rPr>
              <a:t>A person in the central aisle seat of the 5 abreast Do 728 is the source of aerosole particles.</a:t>
            </a:r>
          </a:p>
          <a:p>
            <a:r>
              <a:rPr lang="de-DE" sz="1200" dirty="0" smtClean="0">
                <a:solidFill>
                  <a:srgbClr val="000000"/>
                </a:solidFill>
                <a:latin typeface="Arial" pitchFamily="34" charset="0"/>
                <a:cs typeface="Arial" pitchFamily="34" charset="0"/>
              </a:rPr>
              <a:t>Numerical simulation of these aerosol particles in (normal) mixed ventilation. After 90 s, most particles (65%)</a:t>
            </a:r>
          </a:p>
          <a:p>
            <a:r>
              <a:rPr lang="de-DE" sz="1200" dirty="0" smtClean="0">
                <a:solidFill>
                  <a:srgbClr val="000000"/>
                </a:solidFill>
                <a:latin typeface="Arial" pitchFamily="34" charset="0"/>
                <a:cs typeface="Arial" pitchFamily="34" charset="0"/>
              </a:rPr>
              <a:t>are still floating (red). Only few particles have left the cabin (20%), or have settled on a surface (16%) (blue). </a:t>
            </a:r>
          </a:p>
          <a:p>
            <a:r>
              <a:rPr lang="de-DE" sz="1200" dirty="0" smtClean="0">
                <a:solidFill>
                  <a:srgbClr val="000000"/>
                </a:solidFill>
                <a:latin typeface="Arial" pitchFamily="34" charset="0"/>
                <a:cs typeface="Arial" pitchFamily="34" charset="0"/>
              </a:rPr>
              <a:t>Three rows are shown in the simulation that are most covered in aerosoles.</a:t>
            </a:r>
          </a:p>
          <a:p>
            <a:r>
              <a:rPr lang="de-DE" sz="1200" dirty="0" smtClean="0">
                <a:solidFill>
                  <a:srgbClr val="000000"/>
                </a:solidFill>
                <a:latin typeface="Arial" pitchFamily="34" charset="0"/>
                <a:cs typeface="Arial" pitchFamily="34" charset="0"/>
              </a:rPr>
              <a:t>Aerosoles also travel to adjacent other rows further fore and aft. There the concentration is less.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
          <p:cNvSpPr txBox="1">
            <a:spLocks noChangeArrowheads="1"/>
          </p:cNvSpPr>
          <p:nvPr/>
        </p:nvSpPr>
        <p:spPr bwMode="auto">
          <a:xfrm>
            <a:off x="263526" y="1968669"/>
            <a:ext cx="8616950" cy="2410916"/>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800" b="1" dirty="0" smtClean="0">
                <a:solidFill>
                  <a:srgbClr val="000000"/>
                </a:solidFill>
                <a:latin typeface="Arial" pitchFamily="34" charset="0"/>
                <a:cs typeface="Arial" pitchFamily="34" charset="0"/>
              </a:rPr>
              <a:t>Internal Emissions:</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800" b="1" dirty="0" smtClean="0">
                <a:solidFill>
                  <a:srgbClr val="000000"/>
                </a:solidFill>
                <a:latin typeface="Arial" pitchFamily="34" charset="0"/>
                <a:cs typeface="Arial" pitchFamily="34" charset="0"/>
              </a:rPr>
              <a:t>Cabin Ventilation</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800" b="1" dirty="0" smtClean="0">
                <a:solidFill>
                  <a:srgbClr val="000000"/>
                </a:solidFill>
                <a:latin typeface="Arial" pitchFamily="34" charset="0"/>
                <a:cs typeface="Arial" pitchFamily="34" charset="0"/>
              </a:rPr>
              <a:t>Against the Corona Virus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sp>
        <p:nvSpPr>
          <p:cNvPr id="5" name="Text Box 7"/>
          <p:cNvSpPr txBox="1">
            <a:spLocks noChangeArrowheads="1"/>
          </p:cNvSpPr>
          <p:nvPr/>
        </p:nvSpPr>
        <p:spPr bwMode="auto">
          <a:xfrm>
            <a:off x="561975" y="5365750"/>
            <a:ext cx="8081963" cy="542614"/>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noProof="1" smtClean="0">
                <a:solidFill>
                  <a:srgbClr val="000000"/>
                </a:solidFill>
                <a:latin typeface="Arial" pitchFamily="34" charset="0"/>
              </a:rPr>
              <a:t>These slides summarize and extend a </a:t>
            </a:r>
            <a:r>
              <a:rPr lang="en-US" sz="1200" noProof="1" smtClean="0">
                <a:solidFill>
                  <a:srgbClr val="000000"/>
                </a:solidFill>
                <a:latin typeface="Arial" pitchFamily="34" charset="0"/>
              </a:rPr>
              <a:t>lecture from the DGLR local branch Hamburg. For a few more details see:</a:t>
            </a:r>
          </a:p>
          <a:p>
            <a:pPr defTabSz="801688">
              <a:spcBef>
                <a:spcPct val="50000"/>
              </a:spcBef>
            </a:pPr>
            <a:r>
              <a:rPr lang="en-US" sz="1200" noProof="1" smtClean="0">
                <a:solidFill>
                  <a:srgbClr val="000000"/>
                </a:solidFill>
                <a:latin typeface="Arial" pitchFamily="34" charset="0"/>
                <a:hlinkClick r:id="rId2"/>
              </a:rPr>
              <a:t>https://doi.org/10.5281/zenodo.5356568</a:t>
            </a:r>
            <a:endParaRPr lang="en-US" sz="1200" noProof="1">
              <a:solidFill>
                <a:srgbClr val="000000"/>
              </a:solidFill>
              <a:latin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7127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3</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a:p>
            <a:pPr>
              <a:lnSpc>
                <a:spcPct val="120000"/>
              </a:lnSpc>
              <a:defRPr/>
            </a:pPr>
            <a:r>
              <a:rPr lang="en-US" sz="2000" b="1" kern="0" dirty="0" smtClean="0">
                <a:solidFill>
                  <a:srgbClr val="000000"/>
                </a:solidFill>
                <a:latin typeface="Arial" pitchFamily="34" charset="0"/>
                <a:ea typeface="+mj-ea"/>
                <a:cs typeface="Arial" pitchFamily="34" charset="0"/>
              </a:rPr>
              <a:t>The </a:t>
            </a:r>
            <a:r>
              <a:rPr lang="en-US" sz="2000" b="1" kern="0" dirty="0" smtClean="0">
                <a:solidFill>
                  <a:srgbClr val="FF3300"/>
                </a:solidFill>
                <a:latin typeface="Arial" pitchFamily="34" charset="0"/>
                <a:ea typeface="+mj-ea"/>
                <a:cs typeface="Arial" pitchFamily="34" charset="0"/>
              </a:rPr>
              <a:t>air flow </a:t>
            </a:r>
            <a:r>
              <a:rPr lang="en-US" sz="2000" b="1" kern="0" dirty="0" smtClean="0">
                <a:solidFill>
                  <a:srgbClr val="000000"/>
                </a:solidFill>
                <a:latin typeface="Arial" pitchFamily="34" charset="0"/>
                <a:ea typeface="+mj-ea"/>
                <a:cs typeface="Arial" pitchFamily="34" charset="0"/>
              </a:rPr>
              <a:t>in the aircraft cabin "</a:t>
            </a:r>
            <a:r>
              <a:rPr lang="en-US" sz="2000" b="1" kern="0" dirty="0" smtClean="0">
                <a:solidFill>
                  <a:srgbClr val="FF3300"/>
                </a:solidFill>
                <a:latin typeface="Arial" pitchFamily="34" charset="0"/>
                <a:ea typeface="+mj-ea"/>
                <a:cs typeface="Arial" pitchFamily="34" charset="0"/>
              </a:rPr>
              <a:t>only from top to bottom</a:t>
            </a:r>
            <a:r>
              <a:rPr lang="en-US" sz="2000" b="1" kern="0" dirty="0" smtClean="0">
                <a:solidFill>
                  <a:srgbClr val="000000"/>
                </a:solidFill>
                <a:latin typeface="Arial" pitchFamily="34" charset="0"/>
                <a:ea typeface="+mj-ea"/>
                <a:cs typeface="Arial" pitchFamily="34" charset="0"/>
              </a:rPr>
              <a:t>"</a:t>
            </a:r>
          </a:p>
        </p:txBody>
      </p:sp>
      <p:sp>
        <p:nvSpPr>
          <p:cNvPr id="11" name="Rechteck 10"/>
          <p:cNvSpPr/>
          <p:nvPr/>
        </p:nvSpPr>
        <p:spPr>
          <a:xfrm>
            <a:off x="506119" y="5703243"/>
            <a:ext cx="8133056" cy="535531"/>
          </a:xfrm>
          <a:prstGeom prst="rect">
            <a:avLst/>
          </a:prstGeom>
        </p:spPr>
        <p:txBody>
          <a:bodyPr wrap="square">
            <a:spAutoFit/>
          </a:bodyPr>
          <a:lstStyle/>
          <a:p>
            <a:pPr>
              <a:lnSpc>
                <a:spcPct val="120000"/>
              </a:lnSpc>
            </a:pPr>
            <a:r>
              <a:rPr lang="de-DE" sz="1200" dirty="0" smtClean="0">
                <a:solidFill>
                  <a:srgbClr val="000000"/>
                </a:solidFill>
                <a:latin typeface="Arial" pitchFamily="34" charset="0"/>
                <a:cs typeface="Arial" pitchFamily="34" charset="0"/>
              </a:rPr>
              <a:t>KNIGGE, Henning, 2014: </a:t>
            </a:r>
            <a:r>
              <a:rPr lang="de-DE" sz="1200" i="1" dirty="0" smtClean="0">
                <a:solidFill>
                  <a:srgbClr val="000000"/>
                </a:solidFill>
                <a:latin typeface="Arial" pitchFamily="34" charset="0"/>
                <a:cs typeface="Arial" pitchFamily="34" charset="0"/>
              </a:rPr>
              <a:t>Modellierung des dynamischen Verhaltens der zonalen Kabinentemperatur und anderer Komfortparameter in Flugzeugkabinen</a:t>
            </a:r>
            <a:r>
              <a:rPr lang="de-DE" sz="1200" dirty="0" smtClean="0">
                <a:solidFill>
                  <a:srgbClr val="000000"/>
                </a:solidFill>
                <a:latin typeface="Arial" pitchFamily="34" charset="0"/>
                <a:cs typeface="Arial" pitchFamily="34" charset="0"/>
              </a:rPr>
              <a:t>. Dissertation, Technische Universität Hamburg-Harburg. Göttingen: Cuvillier.</a:t>
            </a:r>
          </a:p>
        </p:txBody>
      </p:sp>
      <p:sp>
        <p:nvSpPr>
          <p:cNvPr id="6" name="Rechteck 5"/>
          <p:cNvSpPr/>
          <p:nvPr/>
        </p:nvSpPr>
        <p:spPr>
          <a:xfrm>
            <a:off x="541338" y="2036118"/>
            <a:ext cx="8133056" cy="387798"/>
          </a:xfrm>
          <a:prstGeom prst="rect">
            <a:avLst/>
          </a:prstGeom>
        </p:spPr>
        <p:txBody>
          <a:bodyPr wrap="square">
            <a:spAutoFit/>
          </a:bodyPr>
          <a:lstStyle/>
          <a:p>
            <a:pPr>
              <a:lnSpc>
                <a:spcPct val="120000"/>
              </a:lnSpc>
            </a:pPr>
            <a:r>
              <a:rPr lang="de-DE" sz="1600" b="1" dirty="0" smtClean="0">
                <a:solidFill>
                  <a:srgbClr val="00B050"/>
                </a:solidFill>
                <a:latin typeface="Arial" pitchFamily="34" charset="0"/>
                <a:cs typeface="Arial" pitchFamily="34" charset="0"/>
              </a:rPr>
              <a:t>Explanations </a:t>
            </a:r>
            <a:r>
              <a:rPr lang="de-DE" sz="1600" b="1" dirty="0" smtClean="0">
                <a:solidFill>
                  <a:srgbClr val="00B050"/>
                </a:solidFill>
                <a:latin typeface="Arial" pitchFamily="34" charset="0"/>
                <a:cs typeface="Arial" pitchFamily="34" charset="0"/>
              </a:rPr>
              <a:t>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a:t>
            </a:r>
            <a:r>
              <a:rPr lang="de-DE" sz="1600" b="1" dirty="0" smtClean="0">
                <a:solidFill>
                  <a:srgbClr val="00B050"/>
                </a:solidFill>
                <a:latin typeface="Arial" pitchFamily="34" charset="0"/>
                <a:cs typeface="Arial" pitchFamily="34" charset="0"/>
              </a:rPr>
              <a:t>:</a:t>
            </a:r>
            <a:endParaRPr lang="en-US" sz="1600" b="1" dirty="0">
              <a:solidFill>
                <a:srgbClr val="000000"/>
              </a:solidFill>
              <a:latin typeface="Arial" pitchFamily="34" charset="0"/>
              <a:cs typeface="Arial" pitchFamily="34" charset="0"/>
            </a:endParaRPr>
          </a:p>
        </p:txBody>
      </p:sp>
      <p:pic>
        <p:nvPicPr>
          <p:cNvPr id="259074" name="Picture 2"/>
          <p:cNvPicPr>
            <a:picLocks noChangeAspect="1" noChangeArrowheads="1"/>
          </p:cNvPicPr>
          <p:nvPr/>
        </p:nvPicPr>
        <p:blipFill>
          <a:blip r:embed="rId2" cstate="print"/>
          <a:srcRect/>
          <a:stretch>
            <a:fillRect/>
          </a:stretch>
        </p:blipFill>
        <p:spPr bwMode="auto">
          <a:xfrm>
            <a:off x="633413" y="2419350"/>
            <a:ext cx="5667375" cy="3162300"/>
          </a:xfrm>
          <a:prstGeom prst="rect">
            <a:avLst/>
          </a:prstGeom>
          <a:noFill/>
          <a:ln w="9525">
            <a:noFill/>
            <a:miter lim="800000"/>
            <a:headEnd/>
            <a:tailEnd/>
          </a:ln>
        </p:spPr>
      </p:pic>
      <p:sp>
        <p:nvSpPr>
          <p:cNvPr id="9" name="Rechteck 8"/>
          <p:cNvSpPr/>
          <p:nvPr/>
        </p:nvSpPr>
        <p:spPr>
          <a:xfrm>
            <a:off x="6238875" y="2445693"/>
            <a:ext cx="2190750" cy="2936188"/>
          </a:xfrm>
          <a:prstGeom prst="rect">
            <a:avLst/>
          </a:prstGeom>
        </p:spPr>
        <p:txBody>
          <a:bodyPr wrap="square">
            <a:spAutoFit/>
          </a:bodyPr>
          <a:lstStyle/>
          <a:p>
            <a:pPr algn="just">
              <a:lnSpc>
                <a:spcPct val="120000"/>
              </a:lnSpc>
            </a:pPr>
            <a:r>
              <a:rPr lang="en-US" sz="1400" dirty="0" smtClean="0">
                <a:solidFill>
                  <a:srgbClr val="000000"/>
                </a:solidFill>
                <a:latin typeface="Arial" pitchFamily="34" charset="0"/>
                <a:cs typeface="Arial" pitchFamily="34" charset="0"/>
              </a:rPr>
              <a:t>Flow in the cabin of an Airbus </a:t>
            </a:r>
            <a:r>
              <a:rPr lang="en-US" sz="1400" dirty="0" smtClean="0">
                <a:solidFill>
                  <a:srgbClr val="0000FF"/>
                </a:solidFill>
                <a:latin typeface="Arial" pitchFamily="34" charset="0"/>
                <a:cs typeface="Arial" pitchFamily="34" charset="0"/>
              </a:rPr>
              <a:t>A340</a:t>
            </a:r>
            <a:r>
              <a:rPr lang="en-US" sz="1400" dirty="0" smtClean="0">
                <a:solidFill>
                  <a:srgbClr val="000000"/>
                </a:solidFill>
                <a:latin typeface="Arial" pitchFamily="34" charset="0"/>
                <a:cs typeface="Arial" pitchFamily="34" charset="0"/>
              </a:rPr>
              <a:t>. Here, the cabin temperature is increased with warm air from the outlets. Rotors are present on either side of the center line. </a:t>
            </a:r>
            <a:r>
              <a:rPr lang="en-US" sz="1400" b="1" dirty="0" smtClean="0">
                <a:solidFill>
                  <a:srgbClr val="000000"/>
                </a:solidFill>
                <a:latin typeface="Arial" pitchFamily="34" charset="0"/>
                <a:cs typeface="Arial" pitchFamily="34" charset="0"/>
              </a:rPr>
              <a:t>The flow </a:t>
            </a:r>
            <a:r>
              <a:rPr lang="en-US" sz="1400" dirty="0" smtClean="0">
                <a:solidFill>
                  <a:srgbClr val="000000"/>
                </a:solidFill>
                <a:latin typeface="Arial" pitchFamily="34" charset="0"/>
                <a:cs typeface="Arial" pitchFamily="34" charset="0"/>
              </a:rPr>
              <a:t>(see arrows) </a:t>
            </a:r>
            <a:r>
              <a:rPr lang="en-US" sz="1400" b="1" dirty="0" smtClean="0">
                <a:solidFill>
                  <a:srgbClr val="000000"/>
                </a:solidFill>
                <a:latin typeface="Arial" pitchFamily="34" charset="0"/>
                <a:cs typeface="Arial" pitchFamily="34" charset="0"/>
              </a:rPr>
              <a:t>transports breathing air from one passenger to the other</a:t>
            </a:r>
            <a:r>
              <a:rPr lang="en-US" sz="1400" dirty="0" smtClean="0">
                <a:solidFill>
                  <a:srgbClr val="000000"/>
                </a:solidFill>
                <a:latin typeface="Arial" pitchFamily="34" charset="0"/>
                <a:cs typeface="Arial" pitchFamily="34" charset="0"/>
              </a:rPr>
              <a:t>.</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Claims 4</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sp>
        <p:nvSpPr>
          <p:cNvPr id="9" name="Rechteck 8"/>
          <p:cNvSpPr/>
          <p:nvPr/>
        </p:nvSpPr>
        <p:spPr>
          <a:xfrm>
            <a:off x="533399" y="1657499"/>
            <a:ext cx="8486776" cy="1126462"/>
          </a:xfrm>
          <a:prstGeom prst="rect">
            <a:avLst/>
          </a:prstGeom>
        </p:spPr>
        <p:txBody>
          <a:bodyPr wrap="square">
            <a:spAutoFit/>
          </a:bodyPr>
          <a:lstStyle/>
          <a:p>
            <a:pPr algn="just">
              <a:lnSpc>
                <a:spcPct val="120000"/>
              </a:lnSpc>
            </a:pPr>
            <a:r>
              <a:rPr lang="en-US" sz="1600" b="1" dirty="0" smtClean="0">
                <a:solidFill>
                  <a:srgbClr val="000000"/>
                </a:solidFill>
                <a:latin typeface="Arial" pitchFamily="34" charset="0"/>
                <a:cs typeface="Arial" pitchFamily="34" charset="0"/>
              </a:rPr>
              <a:t>The </a:t>
            </a:r>
            <a:r>
              <a:rPr lang="en-US" sz="1600" b="1" dirty="0" smtClean="0">
                <a:solidFill>
                  <a:srgbClr val="FF0000"/>
                </a:solidFill>
                <a:latin typeface="Arial" pitchFamily="34" charset="0"/>
                <a:cs typeface="Arial" pitchFamily="34" charset="0"/>
              </a:rPr>
              <a:t>seats provide a barrier </a:t>
            </a:r>
            <a:r>
              <a:rPr lang="en-US" sz="1600" b="1" dirty="0" smtClean="0">
                <a:solidFill>
                  <a:srgbClr val="000000"/>
                </a:solidFill>
                <a:latin typeface="Arial" pitchFamily="34" charset="0"/>
                <a:cs typeface="Arial" pitchFamily="34" charset="0"/>
              </a:rPr>
              <a:t>for transmission to the front and rear of the cabin.</a:t>
            </a:r>
          </a:p>
          <a:p>
            <a:pPr algn="just">
              <a:lnSpc>
                <a:spcPct val="120000"/>
              </a:lnSpc>
            </a:pPr>
            <a:r>
              <a:rPr lang="de-DE" sz="800" b="1" dirty="0" smtClean="0">
                <a:solidFill>
                  <a:srgbClr val="000000"/>
                </a:solidFill>
                <a:latin typeface="Arial" pitchFamily="34" charset="0"/>
                <a:cs typeface="Arial" pitchFamily="34" charset="0"/>
              </a:rPr>
              <a:t> </a:t>
            </a:r>
            <a:endParaRPr lang="en-US" sz="800" b="1" dirty="0" smtClean="0">
              <a:solidFill>
                <a:srgbClr val="000000"/>
              </a:solidFill>
              <a:latin typeface="Arial" pitchFamily="34" charset="0"/>
              <a:cs typeface="Arial" pitchFamily="34" charset="0"/>
            </a:endParaRPr>
          </a:p>
          <a:p>
            <a:pPr marL="180975" indent="-180975" algn="just">
              <a:lnSpc>
                <a:spcPct val="120000"/>
              </a:lnSpc>
            </a:pPr>
            <a:r>
              <a:rPr lang="en-US" sz="1600" b="1" dirty="0" smtClean="0">
                <a:solidFill>
                  <a:srgbClr val="000000"/>
                </a:solidFill>
                <a:latin typeface="Arial" pitchFamily="34" charset="0"/>
                <a:cs typeface="Arial" pitchFamily="34" charset="0"/>
              </a:rPr>
              <a:t>Refuted: </a:t>
            </a:r>
            <a:r>
              <a:rPr lang="en-US" sz="1600" b="1" dirty="0" smtClean="0">
                <a:solidFill>
                  <a:srgbClr val="00B050"/>
                </a:solidFill>
                <a:latin typeface="Arial" pitchFamily="34" charset="0"/>
                <a:cs typeface="Arial" pitchFamily="34" charset="0"/>
              </a:rPr>
              <a:t>Also simulations (slides above) show droplets pass seat rows easily</a:t>
            </a:r>
            <a:r>
              <a:rPr lang="en-US" sz="1600" b="1" dirty="0" smtClean="0">
                <a:solidFill>
                  <a:srgbClr val="000000"/>
                </a:solidFill>
                <a:latin typeface="Arial" pitchFamily="34" charset="0"/>
                <a:cs typeface="Arial" pitchFamily="34" charset="0"/>
              </a:rPr>
              <a:t>.</a:t>
            </a:r>
          </a:p>
          <a:p>
            <a:pPr marL="180975" indent="-180975" algn="just">
              <a:lnSpc>
                <a:spcPct val="120000"/>
              </a:lnSpc>
            </a:pPr>
            <a:endParaRPr lang="en-US" sz="1600" dirty="0" smtClean="0">
              <a:solidFill>
                <a:srgbClr val="000000"/>
              </a:solidFill>
              <a:latin typeface="Arial" pitchFamily="34" charset="0"/>
              <a:cs typeface="Arial" pitchFamily="34" charset="0"/>
            </a:endParaRPr>
          </a:p>
        </p:txBody>
      </p:sp>
      <p:sp>
        <p:nvSpPr>
          <p:cNvPr id="10" name="Rechteck 9"/>
          <p:cNvSpPr/>
          <p:nvPr/>
        </p:nvSpPr>
        <p:spPr>
          <a:xfrm>
            <a:off x="541338" y="2436168"/>
            <a:ext cx="8133056" cy="387798"/>
          </a:xfrm>
          <a:prstGeom prst="rect">
            <a:avLst/>
          </a:prstGeom>
        </p:spPr>
        <p:txBody>
          <a:bodyPr wrap="square">
            <a:spAutoFit/>
          </a:bodyPr>
          <a:lstStyle/>
          <a:p>
            <a:pPr>
              <a:lnSpc>
                <a:spcPct val="120000"/>
              </a:lnSpc>
            </a:pPr>
            <a:r>
              <a:rPr lang="de-DE" sz="1600" b="1" dirty="0" smtClean="0">
                <a:solidFill>
                  <a:srgbClr val="000000"/>
                </a:solidFill>
                <a:latin typeface="Arial" pitchFamily="34" charset="0"/>
                <a:cs typeface="Arial" pitchFamily="34" charset="0"/>
              </a:rPr>
              <a:t>Further </a:t>
            </a:r>
            <a:r>
              <a:rPr lang="de-DE" sz="1600" b="1" dirty="0" smtClean="0">
                <a:solidFill>
                  <a:srgbClr val="00B050"/>
                </a:solidFill>
                <a:latin typeface="Arial" pitchFamily="34" charset="0"/>
                <a:cs typeface="Arial" pitchFamily="34" charset="0"/>
              </a:rPr>
              <a:t>e</a:t>
            </a:r>
            <a:r>
              <a:rPr lang="de-DE" sz="1600" b="1" dirty="0" smtClean="0">
                <a:solidFill>
                  <a:srgbClr val="00B050"/>
                </a:solidFill>
                <a:latin typeface="Arial" pitchFamily="34" charset="0"/>
                <a:cs typeface="Arial" pitchFamily="34" charset="0"/>
              </a:rPr>
              <a:t>xplanations 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 </a:t>
            </a:r>
            <a:r>
              <a:rPr lang="de-DE" sz="1600" b="1" dirty="0" smtClean="0">
                <a:solidFill>
                  <a:srgbClr val="00B050"/>
                </a:solidFill>
                <a:latin typeface="Arial" pitchFamily="34" charset="0"/>
                <a:cs typeface="Arial" pitchFamily="34" charset="0"/>
              </a:rPr>
              <a:t>(DLR Göttingen):</a:t>
            </a:r>
            <a:endParaRPr lang="en-US" sz="1600" b="1" dirty="0">
              <a:solidFill>
                <a:srgbClr val="000000"/>
              </a:solidFill>
              <a:latin typeface="Arial" pitchFamily="34" charset="0"/>
              <a:cs typeface="Arial" pitchFamily="34" charset="0"/>
            </a:endParaRPr>
          </a:p>
        </p:txBody>
      </p:sp>
      <p:pic>
        <p:nvPicPr>
          <p:cNvPr id="11" name="Grafik 10" descr="LuR_2-2021_DLR_Aerosolausbreitung_2.jpg"/>
          <p:cNvPicPr>
            <a:picLocks noChangeAspect="1"/>
          </p:cNvPicPr>
          <p:nvPr/>
        </p:nvPicPr>
        <p:blipFill>
          <a:blip r:embed="rId2" cstate="print"/>
          <a:stretch>
            <a:fillRect/>
          </a:stretch>
        </p:blipFill>
        <p:spPr>
          <a:xfrm>
            <a:off x="582549" y="2934462"/>
            <a:ext cx="4832300" cy="3352038"/>
          </a:xfrm>
          <a:prstGeom prst="rect">
            <a:avLst/>
          </a:prstGeom>
        </p:spPr>
      </p:pic>
      <p:sp>
        <p:nvSpPr>
          <p:cNvPr id="12" name="Rechteck 11"/>
          <p:cNvSpPr/>
          <p:nvPr/>
        </p:nvSpPr>
        <p:spPr>
          <a:xfrm>
            <a:off x="5501857" y="5607993"/>
            <a:ext cx="3489744" cy="707886"/>
          </a:xfrm>
          <a:prstGeom prst="rect">
            <a:avLst/>
          </a:prstGeom>
        </p:spPr>
        <p:txBody>
          <a:bodyPr wrap="square">
            <a:spAutoFit/>
          </a:bodyPr>
          <a:lstStyle/>
          <a:p>
            <a:r>
              <a:rPr lang="de-DE" sz="1000" dirty="0" smtClean="0">
                <a:solidFill>
                  <a:srgbClr val="000000"/>
                </a:solidFill>
                <a:latin typeface="Arial" pitchFamily="34" charset="0"/>
                <a:cs typeface="Arial" pitchFamily="34" charset="0"/>
              </a:rPr>
              <a:t>SCHMELING, D., WAGNER, C.,et al., 2021, Aerosolausbreitung in der Do-728-Passagierkabine.</a:t>
            </a:r>
          </a:p>
          <a:p>
            <a:r>
              <a:rPr lang="de-DE" sz="1000" dirty="0" smtClean="0">
                <a:solidFill>
                  <a:srgbClr val="000000"/>
                </a:solidFill>
                <a:latin typeface="Arial" pitchFamily="34" charset="0"/>
                <a:cs typeface="Arial" pitchFamily="34" charset="0"/>
              </a:rPr>
              <a:t>In: DGLR, Luft- &amp; Raumfahrt, No. 2, 2021, pp. 20-23. Available from: https://www.dglr.de</a:t>
            </a:r>
            <a:endParaRPr lang="en-US" sz="1000" dirty="0">
              <a:solidFill>
                <a:srgbClr val="000000"/>
              </a:solidFill>
              <a:latin typeface="Arial" pitchFamily="34" charset="0"/>
              <a:cs typeface="Arial" pitchFamily="34" charset="0"/>
            </a:endParaRPr>
          </a:p>
        </p:txBody>
      </p:sp>
      <p:sp>
        <p:nvSpPr>
          <p:cNvPr id="13" name="Rechteck 12"/>
          <p:cNvSpPr/>
          <p:nvPr/>
        </p:nvSpPr>
        <p:spPr>
          <a:xfrm>
            <a:off x="5501857" y="2893368"/>
            <a:ext cx="3451643" cy="2492990"/>
          </a:xfrm>
          <a:prstGeom prst="rect">
            <a:avLst/>
          </a:prstGeom>
        </p:spPr>
        <p:txBody>
          <a:bodyPr wrap="square">
            <a:spAutoFit/>
          </a:bodyPr>
          <a:lstStyle/>
          <a:p>
            <a:pPr algn="just"/>
            <a:r>
              <a:rPr lang="de-DE" sz="1200" dirty="0" smtClean="0">
                <a:solidFill>
                  <a:srgbClr val="000000"/>
                </a:solidFill>
                <a:latin typeface="Arial" pitchFamily="34" charset="0"/>
                <a:cs typeface="Arial" pitchFamily="34" charset="0"/>
              </a:rPr>
              <a:t>A person (S) sits in different seats on a Do 728 and is the source of aerosole particles. </a:t>
            </a:r>
            <a:r>
              <a:rPr lang="de-DE" sz="1200" b="1" dirty="0" smtClean="0">
                <a:solidFill>
                  <a:srgbClr val="000000"/>
                </a:solidFill>
                <a:latin typeface="Arial" pitchFamily="34" charset="0"/>
                <a:cs typeface="Arial" pitchFamily="34" charset="0"/>
              </a:rPr>
              <a:t>Measurements</a:t>
            </a:r>
            <a:r>
              <a:rPr lang="de-DE" sz="1200" dirty="0" smtClean="0">
                <a:solidFill>
                  <a:srgbClr val="000000"/>
                </a:solidFill>
                <a:latin typeface="Arial" pitchFamily="34" charset="0"/>
                <a:cs typeface="Arial" pitchFamily="34" charset="0"/>
              </a:rPr>
              <a:t> of these aerosol particles in (normal) mixed ventilation. Once the "dynamics approach a steady state" [?], concentrations are measured and averaged over a period of 5 min. Without medical details it is impossible to say, if another  person can get infected or not. Just based on concentrations and colors it can be determined. Aerosoles migrate to the other side of the aisle. One row to the front and two rows to the back seem to see elevated aerosole concentrations.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9" name="Rechteck 8"/>
          <p:cNvSpPr/>
          <p:nvPr/>
        </p:nvSpPr>
        <p:spPr>
          <a:xfrm>
            <a:off x="533399" y="1695599"/>
            <a:ext cx="8486776" cy="360612"/>
          </a:xfrm>
          <a:prstGeom prst="rect">
            <a:avLst/>
          </a:prstGeom>
        </p:spPr>
        <p:txBody>
          <a:bodyPr wrap="square">
            <a:spAutoFit/>
          </a:bodyPr>
          <a:lstStyle/>
          <a:p>
            <a:pPr marL="180975" indent="-180975" algn="just">
              <a:lnSpc>
                <a:spcPct val="120000"/>
              </a:lnSpc>
            </a:pPr>
            <a:r>
              <a:rPr lang="en-US" sz="1600" b="1" dirty="0" smtClean="0">
                <a:solidFill>
                  <a:srgbClr val="000000"/>
                </a:solidFill>
                <a:latin typeface="Arial" pitchFamily="34" charset="0"/>
                <a:cs typeface="Arial" pitchFamily="34" charset="0"/>
              </a:rPr>
              <a:t>The </a:t>
            </a:r>
            <a:r>
              <a:rPr lang="en-US" sz="1600" b="1" dirty="0" smtClean="0">
                <a:solidFill>
                  <a:srgbClr val="FF0000"/>
                </a:solidFill>
                <a:latin typeface="Arial" pitchFamily="34" charset="0"/>
                <a:cs typeface="Arial" pitchFamily="34" charset="0"/>
              </a:rPr>
              <a:t>seats provide a barrier </a:t>
            </a:r>
            <a:r>
              <a:rPr lang="en-US" sz="1600" b="1" dirty="0" smtClean="0">
                <a:solidFill>
                  <a:srgbClr val="000000"/>
                </a:solidFill>
                <a:latin typeface="Arial" pitchFamily="34" charset="0"/>
                <a:cs typeface="Arial" pitchFamily="34" charset="0"/>
              </a:rPr>
              <a:t>for transmission to the front and rear of the cabin. </a:t>
            </a:r>
          </a:p>
        </p:txBody>
      </p:sp>
      <p:sp>
        <p:nvSpPr>
          <p:cNvPr id="10" name="Rechteck 9"/>
          <p:cNvSpPr/>
          <p:nvPr/>
        </p:nvSpPr>
        <p:spPr>
          <a:xfrm>
            <a:off x="541338" y="2026593"/>
            <a:ext cx="8133056" cy="387798"/>
          </a:xfrm>
          <a:prstGeom prst="rect">
            <a:avLst/>
          </a:prstGeom>
        </p:spPr>
        <p:txBody>
          <a:bodyPr wrap="square">
            <a:spAutoFit/>
          </a:bodyPr>
          <a:lstStyle/>
          <a:p>
            <a:pPr>
              <a:lnSpc>
                <a:spcPct val="120000"/>
              </a:lnSpc>
            </a:pPr>
            <a:r>
              <a:rPr lang="de-DE" sz="1600" b="1" dirty="0" smtClean="0">
                <a:solidFill>
                  <a:srgbClr val="000000"/>
                </a:solidFill>
                <a:latin typeface="Arial" pitchFamily="34" charset="0"/>
                <a:cs typeface="Arial" pitchFamily="34" charset="0"/>
              </a:rPr>
              <a:t>Further </a:t>
            </a:r>
            <a:r>
              <a:rPr lang="de-DE" sz="1600" b="1" dirty="0" smtClean="0">
                <a:solidFill>
                  <a:srgbClr val="00B050"/>
                </a:solidFill>
                <a:latin typeface="Arial" pitchFamily="34" charset="0"/>
                <a:cs typeface="Arial" pitchFamily="34" charset="0"/>
              </a:rPr>
              <a:t>e</a:t>
            </a:r>
            <a:r>
              <a:rPr lang="de-DE" sz="1600" b="1" dirty="0" smtClean="0">
                <a:solidFill>
                  <a:srgbClr val="00B050"/>
                </a:solidFill>
                <a:latin typeface="Arial" pitchFamily="34" charset="0"/>
                <a:cs typeface="Arial" pitchFamily="34" charset="0"/>
              </a:rPr>
              <a:t>xplanations given </a:t>
            </a:r>
            <a:r>
              <a:rPr lang="de-DE" sz="1600" b="1" dirty="0" smtClean="0">
                <a:solidFill>
                  <a:srgbClr val="00B050"/>
                </a:solidFill>
                <a:latin typeface="Arial" pitchFamily="34" charset="0"/>
                <a:cs typeface="Arial" pitchFamily="34" charset="0"/>
              </a:rPr>
              <a:t>by </a:t>
            </a:r>
            <a:r>
              <a:rPr lang="de-DE" sz="1600" b="1" dirty="0" smtClean="0">
                <a:solidFill>
                  <a:srgbClr val="00B050"/>
                </a:solidFill>
                <a:latin typeface="Arial" pitchFamily="34" charset="0"/>
                <a:cs typeface="Arial" pitchFamily="34" charset="0"/>
              </a:rPr>
              <a:t>science </a:t>
            </a:r>
            <a:r>
              <a:rPr lang="de-DE" sz="1600" b="1" dirty="0" smtClean="0">
                <a:solidFill>
                  <a:srgbClr val="00B050"/>
                </a:solidFill>
                <a:latin typeface="Arial" pitchFamily="34" charset="0"/>
                <a:cs typeface="Arial" pitchFamily="34" charset="0"/>
              </a:rPr>
              <a:t>(DLR Göttingen):</a:t>
            </a:r>
            <a:endParaRPr lang="en-US" sz="1600" b="1" dirty="0">
              <a:solidFill>
                <a:srgbClr val="000000"/>
              </a:solidFill>
              <a:latin typeface="Arial" pitchFamily="34" charset="0"/>
              <a:cs typeface="Arial" pitchFamily="34" charset="0"/>
            </a:endParaRPr>
          </a:p>
        </p:txBody>
      </p:sp>
      <p:sp>
        <p:nvSpPr>
          <p:cNvPr id="12" name="Rechteck 11"/>
          <p:cNvSpPr/>
          <p:nvPr/>
        </p:nvSpPr>
        <p:spPr>
          <a:xfrm>
            <a:off x="634581" y="5969943"/>
            <a:ext cx="7423569" cy="400110"/>
          </a:xfrm>
          <a:prstGeom prst="rect">
            <a:avLst/>
          </a:prstGeom>
        </p:spPr>
        <p:txBody>
          <a:bodyPr wrap="square">
            <a:spAutoFit/>
          </a:bodyPr>
          <a:lstStyle/>
          <a:p>
            <a:pPr algn="just"/>
            <a:r>
              <a:rPr lang="de-DE" sz="1000" dirty="0" smtClean="0">
                <a:solidFill>
                  <a:srgbClr val="000000"/>
                </a:solidFill>
                <a:latin typeface="Arial" pitchFamily="34" charset="0"/>
                <a:cs typeface="Arial" pitchFamily="34" charset="0"/>
              </a:rPr>
              <a:t>SCHMELING, D., WAGNER, C.,et al., 2021, Aerosolausbreitung in der Do-728-Passagierkabine. In: DGLR, Luft- &amp; Raumfahrt, No. 2, 2021, pp. 20-23. Available from: https://www.dglr.de</a:t>
            </a:r>
            <a:endParaRPr lang="en-US" sz="1000" dirty="0">
              <a:solidFill>
                <a:srgbClr val="000000"/>
              </a:solidFill>
              <a:latin typeface="Arial" pitchFamily="34" charset="0"/>
              <a:cs typeface="Arial" pitchFamily="34" charset="0"/>
            </a:endParaRPr>
          </a:p>
        </p:txBody>
      </p:sp>
      <p:pic>
        <p:nvPicPr>
          <p:cNvPr id="14" name="Grafik 13" descr="LuR_2-2021_DLR_Aerosolausbreitung_3.jpg"/>
          <p:cNvPicPr>
            <a:picLocks noChangeAspect="1"/>
          </p:cNvPicPr>
          <p:nvPr/>
        </p:nvPicPr>
        <p:blipFill>
          <a:blip r:embed="rId2" cstate="print"/>
          <a:stretch>
            <a:fillRect/>
          </a:stretch>
        </p:blipFill>
        <p:spPr>
          <a:xfrm>
            <a:off x="568833" y="2385981"/>
            <a:ext cx="8298942" cy="2894123"/>
          </a:xfrm>
          <a:prstGeom prst="rect">
            <a:avLst/>
          </a:prstGeom>
        </p:spPr>
      </p:pic>
      <p:sp>
        <p:nvSpPr>
          <p:cNvPr id="13" name="Rechteck 12"/>
          <p:cNvSpPr/>
          <p:nvPr/>
        </p:nvSpPr>
        <p:spPr>
          <a:xfrm>
            <a:off x="634581" y="3874443"/>
            <a:ext cx="7433094" cy="2123658"/>
          </a:xfrm>
          <a:prstGeom prst="rect">
            <a:avLst/>
          </a:prstGeom>
        </p:spPr>
        <p:txBody>
          <a:bodyPr wrap="square">
            <a:spAutoFit/>
          </a:bodyPr>
          <a:lstStyle/>
          <a:p>
            <a:pPr algn="just"/>
            <a:r>
              <a:rPr lang="de-DE" sz="1200" dirty="0" smtClean="0">
                <a:solidFill>
                  <a:srgbClr val="000000"/>
                </a:solidFill>
                <a:latin typeface="Arial" pitchFamily="34" charset="0"/>
                <a:cs typeface="Arial" pitchFamily="34" charset="0"/>
              </a:rPr>
              <a:t>A person sits in the center aisle seats on a Do 728 and is the source of aerosole particles. </a:t>
            </a:r>
            <a:r>
              <a:rPr lang="de-DE" sz="1200" b="1" dirty="0" smtClean="0">
                <a:solidFill>
                  <a:srgbClr val="000000"/>
                </a:solidFill>
                <a:latin typeface="Arial" pitchFamily="34" charset="0"/>
                <a:cs typeface="Arial" pitchFamily="34" charset="0"/>
              </a:rPr>
              <a:t>Numerical simulation</a:t>
            </a:r>
            <a:r>
              <a:rPr lang="de-DE" sz="1200" dirty="0" smtClean="0">
                <a:solidFill>
                  <a:srgbClr val="000000"/>
                </a:solidFill>
                <a:latin typeface="Arial" pitchFamily="34" charset="0"/>
                <a:cs typeface="Arial" pitchFamily="34" charset="0"/>
              </a:rPr>
              <a:t> of these aerosol particles in (normal) mixed ventilation. The situation is shown after the instantaneous particle release in a clean cabin. The concentration is given relative to the initial concentration in front of the source. Just based on concentrations and colors it can be determined: Aerosoles migrate to the other side of the aisle. After only 120 s the aerosoles are almost evenly distributed within the three rows under investigation. It can be assumed that by this time also more rows to the front and back see some concentration of aerosoles. It is known from slides above that after 90 s or 120 s only a small percentage of particles has left the cabin. It must be kept in mind that the simulated situation does not represent reality well. In reality the cabin is in a quasi steady state situation with incoming and outgoing particles in equilibrium. Within the duration of a flight some of the aerosoles will have the chance to travel anywhere in the cabin.</a:t>
            </a:r>
          </a:p>
        </p:txBody>
      </p:sp>
      <p:sp>
        <p:nvSpPr>
          <p:cNvPr id="15"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Claims 4</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9" name="Rechteck 8"/>
          <p:cNvSpPr/>
          <p:nvPr/>
        </p:nvSpPr>
        <p:spPr>
          <a:xfrm>
            <a:off x="533399" y="1695599"/>
            <a:ext cx="8486776" cy="360612"/>
          </a:xfrm>
          <a:prstGeom prst="rect">
            <a:avLst/>
          </a:prstGeom>
        </p:spPr>
        <p:txBody>
          <a:bodyPr wrap="square">
            <a:spAutoFit/>
          </a:bodyPr>
          <a:lstStyle/>
          <a:p>
            <a:pPr marL="180975" indent="-180975" algn="just">
              <a:lnSpc>
                <a:spcPct val="120000"/>
              </a:lnSpc>
            </a:pPr>
            <a:r>
              <a:rPr lang="en-US" sz="1600" b="1" dirty="0" smtClean="0">
                <a:solidFill>
                  <a:srgbClr val="000000"/>
                </a:solidFill>
                <a:latin typeface="Arial" pitchFamily="34" charset="0"/>
                <a:cs typeface="Arial" pitchFamily="34" charset="0"/>
              </a:rPr>
              <a:t>The </a:t>
            </a:r>
            <a:r>
              <a:rPr lang="en-US" sz="1600" b="1" dirty="0" smtClean="0">
                <a:solidFill>
                  <a:srgbClr val="FF0000"/>
                </a:solidFill>
                <a:latin typeface="Arial" pitchFamily="34" charset="0"/>
                <a:cs typeface="Arial" pitchFamily="34" charset="0"/>
              </a:rPr>
              <a:t>seats provide a barrier </a:t>
            </a:r>
            <a:r>
              <a:rPr lang="en-US" sz="1600" b="1" dirty="0" smtClean="0">
                <a:solidFill>
                  <a:srgbClr val="000000"/>
                </a:solidFill>
                <a:latin typeface="Arial" pitchFamily="34" charset="0"/>
                <a:cs typeface="Arial" pitchFamily="34" charset="0"/>
              </a:rPr>
              <a:t>for transmission to the front and rear of the cabin. </a:t>
            </a:r>
          </a:p>
        </p:txBody>
      </p:sp>
      <p:sp>
        <p:nvSpPr>
          <p:cNvPr id="10" name="Rechteck 9"/>
          <p:cNvSpPr/>
          <p:nvPr/>
        </p:nvSpPr>
        <p:spPr>
          <a:xfrm>
            <a:off x="4038600" y="2112318"/>
            <a:ext cx="4635794" cy="584775"/>
          </a:xfrm>
          <a:prstGeom prst="rect">
            <a:avLst/>
          </a:prstGeom>
        </p:spPr>
        <p:txBody>
          <a:bodyPr wrap="square">
            <a:spAutoFit/>
          </a:bodyPr>
          <a:lstStyle/>
          <a:p>
            <a:r>
              <a:rPr lang="de-DE" sz="1600" b="1" dirty="0" smtClean="0">
                <a:solidFill>
                  <a:srgbClr val="00B050"/>
                </a:solidFill>
                <a:latin typeface="Arial" pitchFamily="34" charset="0"/>
                <a:cs typeface="Arial" pitchFamily="34" charset="0"/>
              </a:rPr>
              <a:t>People moving through the aisle transport emissions from sitting passengers!</a:t>
            </a:r>
            <a:endParaRPr lang="en-US" sz="1600" b="1" dirty="0">
              <a:solidFill>
                <a:srgbClr val="000000"/>
              </a:solidFill>
              <a:latin typeface="Arial" pitchFamily="34" charset="0"/>
              <a:cs typeface="Arial" pitchFamily="34" charset="0"/>
            </a:endParaRPr>
          </a:p>
        </p:txBody>
      </p:sp>
      <p:sp>
        <p:nvSpPr>
          <p:cNvPr id="12" name="Rechteck 11"/>
          <p:cNvSpPr/>
          <p:nvPr/>
        </p:nvSpPr>
        <p:spPr>
          <a:xfrm>
            <a:off x="4038600" y="5636568"/>
            <a:ext cx="4543425" cy="553998"/>
          </a:xfrm>
          <a:prstGeom prst="rect">
            <a:avLst/>
          </a:prstGeom>
        </p:spPr>
        <p:txBody>
          <a:bodyPr wrap="square">
            <a:spAutoFit/>
          </a:bodyPr>
          <a:lstStyle/>
          <a:p>
            <a:pPr algn="just"/>
            <a:r>
              <a:rPr lang="en-US" sz="1000" dirty="0" smtClean="0">
                <a:solidFill>
                  <a:srgbClr val="000000"/>
                </a:solidFill>
                <a:latin typeface="Arial" pitchFamily="34" charset="0"/>
                <a:cs typeface="Arial" pitchFamily="34" charset="0"/>
              </a:rPr>
              <a:t>MAZUMDAR, </a:t>
            </a:r>
            <a:r>
              <a:rPr lang="en-US" sz="1000" dirty="0" err="1" smtClean="0">
                <a:solidFill>
                  <a:srgbClr val="000000"/>
                </a:solidFill>
                <a:latin typeface="Arial" pitchFamily="34" charset="0"/>
                <a:cs typeface="Arial" pitchFamily="34" charset="0"/>
              </a:rPr>
              <a:t>Sagnik</a:t>
            </a:r>
            <a:r>
              <a:rPr lang="en-US" sz="1000" dirty="0" smtClean="0">
                <a:solidFill>
                  <a:srgbClr val="000000"/>
                </a:solidFill>
                <a:latin typeface="Arial" pitchFamily="34" charset="0"/>
                <a:cs typeface="Arial" pitchFamily="34" charset="0"/>
              </a:rPr>
              <a:t>, </a:t>
            </a:r>
            <a:r>
              <a:rPr lang="en-US" sz="1000" dirty="0" smtClean="0">
                <a:solidFill>
                  <a:srgbClr val="000000"/>
                </a:solidFill>
                <a:latin typeface="Arial" pitchFamily="34" charset="0"/>
                <a:cs typeface="Arial" pitchFamily="34" charset="0"/>
              </a:rPr>
              <a:t>CHEN, </a:t>
            </a:r>
            <a:r>
              <a:rPr lang="en-US" sz="1000" dirty="0" err="1" smtClean="0">
                <a:solidFill>
                  <a:srgbClr val="000000"/>
                </a:solidFill>
                <a:latin typeface="Arial" pitchFamily="34" charset="0"/>
                <a:cs typeface="Arial" pitchFamily="34" charset="0"/>
              </a:rPr>
              <a:t>Qingyan</a:t>
            </a:r>
            <a:r>
              <a:rPr lang="en-US" sz="1000" dirty="0" smtClean="0">
                <a:solidFill>
                  <a:srgbClr val="000000"/>
                </a:solidFill>
                <a:latin typeface="Arial" pitchFamily="34" charset="0"/>
                <a:cs typeface="Arial" pitchFamily="34" charset="0"/>
              </a:rPr>
              <a:t>, et al., 2011. Impact of Scaling and Body Movement on Contaminant Transport in Airliner Cabins. Atmospheric Environment, 2011, 45. Jg., Nr. 33, S. 6019-6028.</a:t>
            </a:r>
            <a:endParaRPr lang="en-US" sz="1000" dirty="0">
              <a:solidFill>
                <a:srgbClr val="000000"/>
              </a:solidFill>
              <a:latin typeface="Arial" pitchFamily="34" charset="0"/>
              <a:cs typeface="Arial" pitchFamily="34" charset="0"/>
            </a:endParaRPr>
          </a:p>
        </p:txBody>
      </p:sp>
      <p:sp>
        <p:nvSpPr>
          <p:cNvPr id="13" name="Rechteck 12"/>
          <p:cNvSpPr/>
          <p:nvPr/>
        </p:nvSpPr>
        <p:spPr>
          <a:xfrm>
            <a:off x="4038600" y="2798118"/>
            <a:ext cx="4000500" cy="646331"/>
          </a:xfrm>
          <a:prstGeom prst="rect">
            <a:avLst/>
          </a:prstGeom>
        </p:spPr>
        <p:txBody>
          <a:bodyPr wrap="square">
            <a:spAutoFit/>
          </a:bodyPr>
          <a:lstStyle/>
          <a:p>
            <a:pPr algn="just"/>
            <a:r>
              <a:rPr lang="en-US" sz="1200" dirty="0" smtClean="0">
                <a:solidFill>
                  <a:srgbClr val="000000"/>
                </a:solidFill>
                <a:latin typeface="Arial" pitchFamily="34" charset="0"/>
                <a:cs typeface="Arial" pitchFamily="34" charset="0"/>
              </a:rPr>
              <a:t>Contaminant transport process at breathing level due to the body moving </a:t>
            </a:r>
            <a:r>
              <a:rPr lang="en-US" sz="1200" dirty="0" smtClean="0">
                <a:solidFill>
                  <a:srgbClr val="000000"/>
                </a:solidFill>
                <a:latin typeface="Arial" pitchFamily="34" charset="0"/>
                <a:cs typeface="Arial" pitchFamily="34" charset="0"/>
              </a:rPr>
              <a:t>at 1.75 m/s </a:t>
            </a:r>
            <a:r>
              <a:rPr lang="en-US" sz="1200" dirty="0" smtClean="0">
                <a:solidFill>
                  <a:srgbClr val="000000"/>
                </a:solidFill>
                <a:latin typeface="Arial" pitchFamily="34" charset="0"/>
                <a:cs typeface="Arial" pitchFamily="34" charset="0"/>
              </a:rPr>
              <a:t>along the aisle for a pulsed contaminant release from the infected passenger.</a:t>
            </a:r>
            <a:endParaRPr lang="de-DE" sz="1200" dirty="0" smtClean="0">
              <a:solidFill>
                <a:srgbClr val="000000"/>
              </a:solidFill>
              <a:latin typeface="Arial" pitchFamily="34" charset="0"/>
              <a:cs typeface="Arial" pitchFamily="34" charset="0"/>
            </a:endParaRPr>
          </a:p>
        </p:txBody>
      </p:sp>
      <p:sp>
        <p:nvSpPr>
          <p:cNvPr id="15"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Claims 4</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pic>
        <p:nvPicPr>
          <p:cNvPr id="269315" name="Picture 3"/>
          <p:cNvPicPr>
            <a:picLocks noChangeAspect="1" noChangeArrowheads="1"/>
          </p:cNvPicPr>
          <p:nvPr/>
        </p:nvPicPr>
        <p:blipFill>
          <a:blip r:embed="rId2" cstate="print"/>
          <a:srcRect/>
          <a:stretch>
            <a:fillRect/>
          </a:stretch>
        </p:blipFill>
        <p:spPr bwMode="auto">
          <a:xfrm>
            <a:off x="591892" y="2047445"/>
            <a:ext cx="3084757" cy="43041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9" name="Rechteck 8"/>
          <p:cNvSpPr/>
          <p:nvPr/>
        </p:nvSpPr>
        <p:spPr>
          <a:xfrm>
            <a:off x="533399" y="1695599"/>
            <a:ext cx="8486776" cy="360612"/>
          </a:xfrm>
          <a:prstGeom prst="rect">
            <a:avLst/>
          </a:prstGeom>
        </p:spPr>
        <p:txBody>
          <a:bodyPr wrap="square">
            <a:spAutoFit/>
          </a:bodyPr>
          <a:lstStyle/>
          <a:p>
            <a:pPr marL="180975" indent="-180975" algn="just">
              <a:lnSpc>
                <a:spcPct val="120000"/>
              </a:lnSpc>
            </a:pPr>
            <a:r>
              <a:rPr lang="en-US" sz="1600" b="1" dirty="0" smtClean="0">
                <a:solidFill>
                  <a:srgbClr val="000000"/>
                </a:solidFill>
                <a:latin typeface="Arial" pitchFamily="34" charset="0"/>
                <a:cs typeface="Arial" pitchFamily="34" charset="0"/>
              </a:rPr>
              <a:t>The </a:t>
            </a:r>
            <a:r>
              <a:rPr lang="en-US" sz="1600" b="1" dirty="0" smtClean="0">
                <a:solidFill>
                  <a:srgbClr val="FF0000"/>
                </a:solidFill>
                <a:latin typeface="Arial" pitchFamily="34" charset="0"/>
                <a:cs typeface="Arial" pitchFamily="34" charset="0"/>
              </a:rPr>
              <a:t>seats provide a barrier </a:t>
            </a:r>
            <a:r>
              <a:rPr lang="en-US" sz="1600" b="1" dirty="0" smtClean="0">
                <a:solidFill>
                  <a:srgbClr val="000000"/>
                </a:solidFill>
                <a:latin typeface="Arial" pitchFamily="34" charset="0"/>
                <a:cs typeface="Arial" pitchFamily="34" charset="0"/>
              </a:rPr>
              <a:t>for transmission to the front and rear of the cabin. </a:t>
            </a:r>
          </a:p>
        </p:txBody>
      </p:sp>
      <p:sp>
        <p:nvSpPr>
          <p:cNvPr id="10" name="Rechteck 9"/>
          <p:cNvSpPr/>
          <p:nvPr/>
        </p:nvSpPr>
        <p:spPr>
          <a:xfrm>
            <a:off x="4038600" y="2112318"/>
            <a:ext cx="4635794" cy="584775"/>
          </a:xfrm>
          <a:prstGeom prst="rect">
            <a:avLst/>
          </a:prstGeom>
        </p:spPr>
        <p:txBody>
          <a:bodyPr wrap="square">
            <a:spAutoFit/>
          </a:bodyPr>
          <a:lstStyle/>
          <a:p>
            <a:r>
              <a:rPr lang="de-DE" sz="1600" b="1" dirty="0" smtClean="0">
                <a:solidFill>
                  <a:srgbClr val="00B050"/>
                </a:solidFill>
                <a:latin typeface="Arial" pitchFamily="34" charset="0"/>
                <a:cs typeface="Arial" pitchFamily="34" charset="0"/>
              </a:rPr>
              <a:t>People moving through the aisle transport emissions from sitting passengers!</a:t>
            </a:r>
            <a:endParaRPr lang="en-US" sz="1600" b="1" dirty="0">
              <a:solidFill>
                <a:srgbClr val="000000"/>
              </a:solidFill>
              <a:latin typeface="Arial" pitchFamily="34" charset="0"/>
              <a:cs typeface="Arial" pitchFamily="34" charset="0"/>
            </a:endParaRPr>
          </a:p>
        </p:txBody>
      </p:sp>
      <p:sp>
        <p:nvSpPr>
          <p:cNvPr id="12" name="Rechteck 11"/>
          <p:cNvSpPr/>
          <p:nvPr/>
        </p:nvSpPr>
        <p:spPr>
          <a:xfrm>
            <a:off x="4038600" y="5636568"/>
            <a:ext cx="4543425" cy="553998"/>
          </a:xfrm>
          <a:prstGeom prst="rect">
            <a:avLst/>
          </a:prstGeom>
        </p:spPr>
        <p:txBody>
          <a:bodyPr wrap="square">
            <a:spAutoFit/>
          </a:bodyPr>
          <a:lstStyle/>
          <a:p>
            <a:pPr algn="just"/>
            <a:r>
              <a:rPr lang="en-US" sz="1000" dirty="0" smtClean="0">
                <a:solidFill>
                  <a:srgbClr val="000000"/>
                </a:solidFill>
                <a:latin typeface="Arial" pitchFamily="34" charset="0"/>
                <a:cs typeface="Arial" pitchFamily="34" charset="0"/>
              </a:rPr>
              <a:t>MAZUMDAR, </a:t>
            </a:r>
            <a:r>
              <a:rPr lang="en-US" sz="1000" dirty="0" err="1" smtClean="0">
                <a:solidFill>
                  <a:srgbClr val="000000"/>
                </a:solidFill>
                <a:latin typeface="Arial" pitchFamily="34" charset="0"/>
                <a:cs typeface="Arial" pitchFamily="34" charset="0"/>
              </a:rPr>
              <a:t>Sagnik</a:t>
            </a:r>
            <a:r>
              <a:rPr lang="en-US" sz="1000" dirty="0" smtClean="0">
                <a:solidFill>
                  <a:srgbClr val="000000"/>
                </a:solidFill>
                <a:latin typeface="Arial" pitchFamily="34" charset="0"/>
                <a:cs typeface="Arial" pitchFamily="34" charset="0"/>
              </a:rPr>
              <a:t>, </a:t>
            </a:r>
            <a:r>
              <a:rPr lang="en-US" sz="1000" dirty="0" smtClean="0">
                <a:solidFill>
                  <a:srgbClr val="000000"/>
                </a:solidFill>
                <a:latin typeface="Arial" pitchFamily="34" charset="0"/>
                <a:cs typeface="Arial" pitchFamily="34" charset="0"/>
              </a:rPr>
              <a:t>CHEN, </a:t>
            </a:r>
            <a:r>
              <a:rPr lang="en-US" sz="1000" dirty="0" err="1" smtClean="0">
                <a:solidFill>
                  <a:srgbClr val="000000"/>
                </a:solidFill>
                <a:latin typeface="Arial" pitchFamily="34" charset="0"/>
                <a:cs typeface="Arial" pitchFamily="34" charset="0"/>
              </a:rPr>
              <a:t>Qingyan</a:t>
            </a:r>
            <a:r>
              <a:rPr lang="en-US" sz="1000" dirty="0" smtClean="0">
                <a:solidFill>
                  <a:srgbClr val="000000"/>
                </a:solidFill>
                <a:latin typeface="Arial" pitchFamily="34" charset="0"/>
                <a:cs typeface="Arial" pitchFamily="34" charset="0"/>
              </a:rPr>
              <a:t>, et al., 2011. Impact of Scaling and Body Movement on Contaminant Transport in Airliner Cabins. Atmospheric Environment, 2011, 45. Jg., Nr. 33, S. 6019-6028.</a:t>
            </a:r>
            <a:endParaRPr lang="en-US" sz="1000" dirty="0">
              <a:solidFill>
                <a:srgbClr val="000000"/>
              </a:solidFill>
              <a:latin typeface="Arial" pitchFamily="34" charset="0"/>
              <a:cs typeface="Arial" pitchFamily="34" charset="0"/>
            </a:endParaRPr>
          </a:p>
        </p:txBody>
      </p:sp>
      <p:sp>
        <p:nvSpPr>
          <p:cNvPr id="13" name="Rechteck 12"/>
          <p:cNvSpPr/>
          <p:nvPr/>
        </p:nvSpPr>
        <p:spPr>
          <a:xfrm>
            <a:off x="4038600" y="2798118"/>
            <a:ext cx="4181475" cy="830997"/>
          </a:xfrm>
          <a:prstGeom prst="rect">
            <a:avLst/>
          </a:prstGeom>
        </p:spPr>
        <p:txBody>
          <a:bodyPr wrap="square">
            <a:spAutoFit/>
          </a:bodyPr>
          <a:lstStyle/>
          <a:p>
            <a:pPr algn="just"/>
            <a:r>
              <a:rPr lang="en-US" sz="1200" dirty="0" smtClean="0">
                <a:solidFill>
                  <a:srgbClr val="000000"/>
                </a:solidFill>
                <a:latin typeface="Arial" pitchFamily="34" charset="0"/>
                <a:cs typeface="Arial" pitchFamily="34" charset="0"/>
              </a:rPr>
              <a:t>Contaminant concentrations at breathing level for instances when the </a:t>
            </a:r>
            <a:r>
              <a:rPr lang="en-US" sz="1200" dirty="0" smtClean="0">
                <a:solidFill>
                  <a:srgbClr val="000000"/>
                </a:solidFill>
                <a:latin typeface="Arial" pitchFamily="34" charset="0"/>
                <a:cs typeface="Arial" pitchFamily="34" charset="0"/>
              </a:rPr>
              <a:t>body stopped </a:t>
            </a:r>
            <a:r>
              <a:rPr lang="en-US" sz="1200" dirty="0" smtClean="0">
                <a:solidFill>
                  <a:srgbClr val="000000"/>
                </a:solidFill>
                <a:latin typeface="Arial" pitchFamily="34" charset="0"/>
                <a:cs typeface="Arial" pitchFamily="34" charset="0"/>
              </a:rPr>
              <a:t>movement at rows 2, 4, &amp; 6 respectively along the aisle for a pulsed release </a:t>
            </a:r>
            <a:r>
              <a:rPr lang="en-US" sz="1200" dirty="0" smtClean="0">
                <a:solidFill>
                  <a:srgbClr val="000000"/>
                </a:solidFill>
                <a:latin typeface="Arial" pitchFamily="34" charset="0"/>
                <a:cs typeface="Arial" pitchFamily="34" charset="0"/>
              </a:rPr>
              <a:t>of the </a:t>
            </a:r>
            <a:r>
              <a:rPr lang="en-US" sz="1200" dirty="0" smtClean="0">
                <a:solidFill>
                  <a:srgbClr val="000000"/>
                </a:solidFill>
                <a:latin typeface="Arial" pitchFamily="34" charset="0"/>
                <a:cs typeface="Arial" pitchFamily="34" charset="0"/>
              </a:rPr>
              <a:t>contaminant from the infected passenger.</a:t>
            </a:r>
            <a:endParaRPr lang="de-DE" sz="1200" dirty="0" smtClean="0">
              <a:solidFill>
                <a:srgbClr val="000000"/>
              </a:solidFill>
              <a:latin typeface="Arial" pitchFamily="34" charset="0"/>
              <a:cs typeface="Arial" pitchFamily="34" charset="0"/>
            </a:endParaRPr>
          </a:p>
        </p:txBody>
      </p:sp>
      <p:sp>
        <p:nvSpPr>
          <p:cNvPr id="15"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Claims 4</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pic>
        <p:nvPicPr>
          <p:cNvPr id="270338" name="Picture 2"/>
          <p:cNvPicPr>
            <a:picLocks noChangeAspect="1" noChangeArrowheads="1"/>
          </p:cNvPicPr>
          <p:nvPr/>
        </p:nvPicPr>
        <p:blipFill>
          <a:blip r:embed="rId2" cstate="print"/>
          <a:srcRect/>
          <a:stretch>
            <a:fillRect/>
          </a:stretch>
        </p:blipFill>
        <p:spPr bwMode="auto">
          <a:xfrm>
            <a:off x="224343" y="2066925"/>
            <a:ext cx="3785682" cy="427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Claims 5</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sp>
        <p:nvSpPr>
          <p:cNvPr id="9" name="Rechteck 8"/>
          <p:cNvSpPr/>
          <p:nvPr/>
        </p:nvSpPr>
        <p:spPr>
          <a:xfrm>
            <a:off x="533399" y="1676549"/>
            <a:ext cx="8029576" cy="427746"/>
          </a:xfrm>
          <a:prstGeom prst="rect">
            <a:avLst/>
          </a:prstGeom>
        </p:spPr>
        <p:txBody>
          <a:bodyPr wrap="square">
            <a:spAutoFit/>
          </a:bodyPr>
          <a:lstStyle/>
          <a:p>
            <a:pPr marL="180975" indent="-180975" algn="just">
              <a:lnSpc>
                <a:spcPct val="120000"/>
              </a:lnSpc>
            </a:pPr>
            <a:r>
              <a:rPr lang="en-US" sz="2000" b="1" dirty="0" smtClean="0">
                <a:solidFill>
                  <a:srgbClr val="000000"/>
                </a:solidFill>
                <a:latin typeface="Arial" pitchFamily="34" charset="0"/>
                <a:cs typeface="Arial" pitchFamily="34" charset="0"/>
              </a:rPr>
              <a:t>The </a:t>
            </a:r>
            <a:r>
              <a:rPr lang="en-US" sz="2000" b="1" dirty="0" smtClean="0">
                <a:solidFill>
                  <a:srgbClr val="FF0000"/>
                </a:solidFill>
                <a:latin typeface="Arial" pitchFamily="34" charset="0"/>
                <a:cs typeface="Arial" pitchFamily="34" charset="0"/>
              </a:rPr>
              <a:t>passengers</a:t>
            </a:r>
            <a:r>
              <a:rPr lang="en-US" sz="2000" b="1" dirty="0" smtClean="0">
                <a:solidFill>
                  <a:srgbClr val="000000"/>
                </a:solidFill>
                <a:latin typeface="Arial" pitchFamily="34" charset="0"/>
                <a:cs typeface="Arial" pitchFamily="34" charset="0"/>
              </a:rPr>
              <a:t> look forward and </a:t>
            </a:r>
            <a:r>
              <a:rPr lang="en-US" sz="2000" b="1" dirty="0" smtClean="0">
                <a:solidFill>
                  <a:srgbClr val="FF0000"/>
                </a:solidFill>
                <a:latin typeface="Arial" pitchFamily="34" charset="0"/>
                <a:cs typeface="Arial" pitchFamily="34" charset="0"/>
              </a:rPr>
              <a:t>have little facial contact</a:t>
            </a:r>
            <a:r>
              <a:rPr lang="en-US" sz="2000" b="1" dirty="0" smtClean="0">
                <a:solidFill>
                  <a:srgbClr val="000000"/>
                </a:solidFill>
                <a:latin typeface="Arial" pitchFamily="34" charset="0"/>
                <a:cs typeface="Arial" pitchFamily="34" charset="0"/>
              </a:rPr>
              <a:t>.</a:t>
            </a:r>
          </a:p>
        </p:txBody>
      </p:sp>
      <p:pic>
        <p:nvPicPr>
          <p:cNvPr id="260098" name="Picture 2"/>
          <p:cNvPicPr>
            <a:picLocks noChangeAspect="1" noChangeArrowheads="1"/>
          </p:cNvPicPr>
          <p:nvPr/>
        </p:nvPicPr>
        <p:blipFill>
          <a:blip r:embed="rId2" cstate="print"/>
          <a:srcRect/>
          <a:stretch>
            <a:fillRect/>
          </a:stretch>
        </p:blipFill>
        <p:spPr bwMode="auto">
          <a:xfrm>
            <a:off x="633413" y="2347913"/>
            <a:ext cx="4929187" cy="2760021"/>
          </a:xfrm>
          <a:prstGeom prst="rect">
            <a:avLst/>
          </a:prstGeom>
          <a:noFill/>
          <a:ln w="9525">
            <a:noFill/>
            <a:miter lim="800000"/>
            <a:headEnd/>
            <a:tailEnd/>
          </a:ln>
        </p:spPr>
      </p:pic>
      <p:sp>
        <p:nvSpPr>
          <p:cNvPr id="6" name="Rechteck 5"/>
          <p:cNvSpPr/>
          <p:nvPr/>
        </p:nvSpPr>
        <p:spPr>
          <a:xfrm>
            <a:off x="600074" y="5284738"/>
            <a:ext cx="8162926" cy="954107"/>
          </a:xfrm>
          <a:prstGeom prst="rect">
            <a:avLst/>
          </a:prstGeom>
        </p:spPr>
        <p:txBody>
          <a:bodyPr wrap="square">
            <a:spAutoFit/>
          </a:bodyPr>
          <a:lstStyle/>
          <a:p>
            <a:pPr algn="just"/>
            <a:r>
              <a:rPr lang="en-US" sz="1400" noProof="1" smtClean="0">
                <a:solidFill>
                  <a:srgbClr val="000000"/>
                </a:solidFill>
                <a:latin typeface="Arial" pitchFamily="34" charset="0"/>
                <a:ea typeface="Calibri"/>
                <a:cs typeface="Arial" pitchFamily="34" charset="0"/>
              </a:rPr>
              <a:t>Jean-Brice Dumont, </a:t>
            </a:r>
            <a:r>
              <a:rPr lang="en-US" sz="1400" b="1" noProof="1" smtClean="0">
                <a:solidFill>
                  <a:srgbClr val="000000"/>
                </a:solidFill>
                <a:latin typeface="Arial" pitchFamily="34" charset="0"/>
                <a:ea typeface="Calibri"/>
                <a:cs typeface="Arial" pitchFamily="34" charset="0"/>
              </a:rPr>
              <a:t>Airbus</a:t>
            </a:r>
            <a:r>
              <a:rPr lang="en-US" sz="1400" noProof="1" smtClean="0">
                <a:solidFill>
                  <a:srgbClr val="000000"/>
                </a:solidFill>
                <a:latin typeface="Arial" pitchFamily="34" charset="0"/>
                <a:ea typeface="Calibri"/>
                <a:cs typeface="Arial" pitchFamily="34" charset="0"/>
              </a:rPr>
              <a:t>, explains on Facebook that all viruses will move forward, even when looking to your neighbor – as in this picture. Video: </a:t>
            </a:r>
            <a:r>
              <a:rPr lang="en-US" sz="1400" noProof="1" smtClean="0">
                <a:solidFill>
                  <a:srgbClr val="000000"/>
                </a:solidFill>
                <a:latin typeface="Arial" pitchFamily="34" charset="0"/>
                <a:ea typeface="Calibri"/>
                <a:cs typeface="Arial" pitchFamily="34" charset="0"/>
                <a:hlinkClick r:id="rId3"/>
              </a:rPr>
              <a:t>https://youtu.be/LV00dLUdK0k</a:t>
            </a:r>
            <a:endParaRPr lang="en-US" sz="1400" noProof="1" smtClean="0">
              <a:solidFill>
                <a:srgbClr val="000000"/>
              </a:solidFill>
              <a:latin typeface="Arial" pitchFamily="34" charset="0"/>
              <a:ea typeface="Calibri"/>
              <a:cs typeface="Arial" pitchFamily="34" charset="0"/>
            </a:endParaRPr>
          </a:p>
          <a:p>
            <a:pPr algn="just"/>
            <a:endParaRPr lang="de-DE" sz="1400" noProof="1" smtClean="0">
              <a:solidFill>
                <a:srgbClr val="000000"/>
              </a:solidFill>
              <a:latin typeface="Arial" pitchFamily="34" charset="0"/>
              <a:cs typeface="Arial" pitchFamily="34" charset="0"/>
            </a:endParaRPr>
          </a:p>
          <a:p>
            <a:pPr algn="just"/>
            <a:r>
              <a:rPr lang="de-DE" sz="1400" noProof="1" smtClean="0">
                <a:solidFill>
                  <a:srgbClr val="00B050"/>
                </a:solidFill>
                <a:latin typeface="Arial" pitchFamily="34" charset="0"/>
                <a:cs typeface="Arial" pitchFamily="34" charset="0"/>
              </a:rPr>
              <a:t>Missing logic. The </a:t>
            </a:r>
            <a:r>
              <a:rPr lang="de-DE" sz="1400" noProof="1" smtClean="0">
                <a:solidFill>
                  <a:srgbClr val="00B050"/>
                </a:solidFill>
                <a:latin typeface="Arial" pitchFamily="34" charset="0"/>
                <a:cs typeface="Arial" pitchFamily="34" charset="0"/>
              </a:rPr>
              <a:t>picture speaks for itself.</a:t>
            </a:r>
            <a:endParaRPr lang="en-US" sz="1400" noProof="1">
              <a:solidFill>
                <a:srgbClr val="00B050"/>
              </a:solidFill>
              <a:latin typeface="Arial" pitchFamily="34" charset="0"/>
              <a:cs typeface="Arial" pitchFamily="34" charset="0"/>
            </a:endParaRPr>
          </a:p>
        </p:txBody>
      </p:sp>
      <p:sp>
        <p:nvSpPr>
          <p:cNvPr id="7" name="Textfeld 12"/>
          <p:cNvSpPr txBox="1"/>
          <p:nvPr/>
        </p:nvSpPr>
        <p:spPr>
          <a:xfrm>
            <a:off x="5797445" y="3119924"/>
            <a:ext cx="3035511" cy="1094402"/>
          </a:xfrm>
          <a:prstGeom prst="rect">
            <a:avLst/>
          </a:prstGeom>
          <a:noFill/>
          <a:ln>
            <a:solidFill>
              <a:srgbClr val="000000"/>
            </a:solidFill>
          </a:ln>
        </p:spPr>
        <p:txBody>
          <a:bodyPr wrap="none" rtlCol="0">
            <a:spAutoFit/>
          </a:bodyPr>
          <a:lstStyle>
            <a:defPPr>
              <a:defRPr lang="de-DE"/>
            </a:defPPr>
            <a:lvl1pPr algn="l" rtl="0" eaLnBrk="0" fontAlgn="base" hangingPunct="0">
              <a:spcBef>
                <a:spcPct val="0"/>
              </a:spcBef>
              <a:spcAft>
                <a:spcPct val="0"/>
              </a:spcAft>
              <a:defRPr sz="2400" kern="1200">
                <a:solidFill>
                  <a:schemeClr val="tx1"/>
                </a:solidFill>
                <a:latin typeface="HAW Frutiger Next Regular" pitchFamily="2" charset="0"/>
                <a:ea typeface="+mn-ea"/>
                <a:cs typeface="+mn-cs"/>
              </a:defRPr>
            </a:lvl1pPr>
            <a:lvl2pPr marL="4572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2pPr>
            <a:lvl3pPr marL="9144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3pPr>
            <a:lvl4pPr marL="13716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4pPr>
            <a:lvl5pPr marL="1828800" algn="l" rtl="0" eaLnBrk="0" fontAlgn="base" hangingPunct="0">
              <a:spcBef>
                <a:spcPct val="0"/>
              </a:spcBef>
              <a:spcAft>
                <a:spcPct val="0"/>
              </a:spcAft>
              <a:defRPr sz="2400" kern="1200">
                <a:solidFill>
                  <a:schemeClr val="tx1"/>
                </a:solidFill>
                <a:latin typeface="HAW Frutiger Next Regular" pitchFamily="2" charset="0"/>
                <a:ea typeface="+mn-ea"/>
                <a:cs typeface="+mn-cs"/>
              </a:defRPr>
            </a:lvl5pPr>
            <a:lvl6pPr marL="2286000" algn="l" defTabSz="914400" rtl="0" eaLnBrk="1" latinLnBrk="0" hangingPunct="1">
              <a:defRPr sz="2400" kern="1200">
                <a:solidFill>
                  <a:schemeClr val="tx1"/>
                </a:solidFill>
                <a:latin typeface="HAW Frutiger Next Regular" pitchFamily="2" charset="0"/>
                <a:ea typeface="+mn-ea"/>
                <a:cs typeface="+mn-cs"/>
              </a:defRPr>
            </a:lvl6pPr>
            <a:lvl7pPr marL="2743200" algn="l" defTabSz="914400" rtl="0" eaLnBrk="1" latinLnBrk="0" hangingPunct="1">
              <a:defRPr sz="2400" kern="1200">
                <a:solidFill>
                  <a:schemeClr val="tx1"/>
                </a:solidFill>
                <a:latin typeface="HAW Frutiger Next Regular" pitchFamily="2" charset="0"/>
                <a:ea typeface="+mn-ea"/>
                <a:cs typeface="+mn-cs"/>
              </a:defRPr>
            </a:lvl7pPr>
            <a:lvl8pPr marL="3200400" algn="l" defTabSz="914400" rtl="0" eaLnBrk="1" latinLnBrk="0" hangingPunct="1">
              <a:defRPr sz="2400" kern="1200">
                <a:solidFill>
                  <a:schemeClr val="tx1"/>
                </a:solidFill>
                <a:latin typeface="HAW Frutiger Next Regular" pitchFamily="2" charset="0"/>
                <a:ea typeface="+mn-ea"/>
                <a:cs typeface="+mn-cs"/>
              </a:defRPr>
            </a:lvl8pPr>
            <a:lvl9pPr marL="3657600" algn="l" defTabSz="914400" rtl="0" eaLnBrk="1" latinLnBrk="0" hangingPunct="1">
              <a:defRPr sz="2400" kern="1200">
                <a:solidFill>
                  <a:schemeClr val="tx1"/>
                </a:solidFill>
                <a:latin typeface="HAW Frutiger Next Regular" pitchFamily="2" charset="0"/>
                <a:ea typeface="+mn-ea"/>
                <a:cs typeface="+mn-cs"/>
              </a:defRPr>
            </a:lvl9pPr>
          </a:lstStyle>
          <a:p>
            <a:pPr>
              <a:lnSpc>
                <a:spcPct val="110000"/>
              </a:lnSpc>
            </a:pPr>
            <a:r>
              <a:rPr lang="de-DE" sz="1200" dirty="0" smtClean="0">
                <a:solidFill>
                  <a:srgbClr val="000000"/>
                </a:solidFill>
                <a:latin typeface="Arial" pitchFamily="34" charset="0"/>
                <a:cs typeface="Arial" pitchFamily="34" charset="0"/>
              </a:rPr>
              <a:t>Dieter Scholz:</a:t>
            </a:r>
          </a:p>
          <a:p>
            <a:pPr>
              <a:lnSpc>
                <a:spcPct val="110000"/>
              </a:lnSpc>
            </a:pPr>
            <a:r>
              <a:rPr lang="en-US" sz="1200" i="1" dirty="0" smtClean="0">
                <a:solidFill>
                  <a:srgbClr val="000000"/>
                </a:solidFill>
                <a:latin typeface="Arial" pitchFamily="34" charset="0"/>
                <a:cs typeface="Arial" pitchFamily="34" charset="0"/>
              </a:rPr>
              <a:t>Airbus' Cabin Air Explanations during the</a:t>
            </a:r>
          </a:p>
          <a:p>
            <a:pPr>
              <a:lnSpc>
                <a:spcPct val="110000"/>
              </a:lnSpc>
            </a:pPr>
            <a:r>
              <a:rPr lang="en-US" sz="1200" i="1" dirty="0" smtClean="0">
                <a:solidFill>
                  <a:srgbClr val="000000"/>
                </a:solidFill>
                <a:latin typeface="Arial" pitchFamily="34" charset="0"/>
                <a:cs typeface="Arial" pitchFamily="34" charset="0"/>
              </a:rPr>
              <a:t>Corona Pandemic – Presented, Analyzed,</a:t>
            </a:r>
          </a:p>
          <a:p>
            <a:pPr>
              <a:lnSpc>
                <a:spcPct val="110000"/>
              </a:lnSpc>
            </a:pPr>
            <a:r>
              <a:rPr lang="en-US" sz="1200" i="1" dirty="0" smtClean="0">
                <a:solidFill>
                  <a:srgbClr val="000000"/>
                </a:solidFill>
                <a:latin typeface="Arial" pitchFamily="34" charset="0"/>
                <a:cs typeface="Arial" pitchFamily="34" charset="0"/>
              </a:rPr>
              <a:t>and Criticized</a:t>
            </a:r>
            <a:r>
              <a:rPr lang="de-DE" sz="1200" dirty="0" smtClean="0">
                <a:solidFill>
                  <a:srgbClr val="000000"/>
                </a:solidFill>
                <a:latin typeface="Arial" pitchFamily="34" charset="0"/>
                <a:cs typeface="Arial" pitchFamily="34" charset="0"/>
              </a:rPr>
              <a:t>, Memo, 2020-06-19.</a:t>
            </a:r>
          </a:p>
          <a:p>
            <a:pPr>
              <a:lnSpc>
                <a:spcPct val="110000"/>
              </a:lnSpc>
            </a:pPr>
            <a:r>
              <a:rPr lang="en-US" sz="1200" u="sng" dirty="0" smtClean="0">
                <a:solidFill>
                  <a:srgbClr val="0000FF"/>
                </a:solidFill>
                <a:latin typeface="Arial" pitchFamily="34" charset="0"/>
                <a:cs typeface="Arial" pitchFamily="34" charset="0"/>
                <a:hlinkClick r:id="rId4"/>
              </a:rPr>
              <a:t>https://doi.org/10.31224/osf.io/</a:t>
            </a:r>
            <a:r>
              <a:rPr lang="en-US" sz="1200" u="sng" dirty="0" smtClean="0">
                <a:hlinkClick r:id="rId4"/>
              </a:rPr>
              <a:t>b9dkp</a:t>
            </a:r>
            <a:endParaRPr lang="en-US" sz="1200" u="sng" dirty="0" smtClean="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43026"/>
            <a:ext cx="8431212" cy="1590674"/>
          </a:xfrm>
          <a:prstGeom prst="rect">
            <a:avLst/>
          </a:prstGeom>
          <a:noFill/>
          <a:ln w="9525">
            <a:noFill/>
            <a:miter lim="800000"/>
            <a:headEnd/>
            <a:tailEnd/>
          </a:ln>
        </p:spPr>
        <p:txBody>
          <a:bodyPr lIns="91428" tIns="45715" rIns="91428" bIns="45715" anchor="ctr"/>
          <a:lstStyle/>
          <a:p>
            <a:pPr>
              <a:lnSpc>
                <a:spcPct val="110000"/>
              </a:lnSpc>
              <a:defRPr/>
            </a:pPr>
            <a:r>
              <a:rPr lang="de-DE" sz="2000" b="1" kern="0" dirty="0" smtClean="0">
                <a:solidFill>
                  <a:srgbClr val="0000FF"/>
                </a:solidFill>
                <a:latin typeface="Arial" pitchFamily="34" charset="0"/>
                <a:cs typeface="Arial" pitchFamily="34" charset="0"/>
              </a:rPr>
              <a:t>Industry </a:t>
            </a:r>
            <a:r>
              <a:rPr lang="de-DE" sz="2000" b="1" kern="0" dirty="0" smtClean="0">
                <a:solidFill>
                  <a:srgbClr val="0000FF"/>
                </a:solidFill>
                <a:latin typeface="Arial" pitchFamily="34" charset="0"/>
                <a:ea typeface="+mj-ea"/>
                <a:cs typeface="Arial" pitchFamily="34" charset="0"/>
              </a:rPr>
              <a:t>Claim 6</a:t>
            </a:r>
            <a:r>
              <a:rPr lang="de-DE" sz="2000" b="1" kern="0" dirty="0" smtClean="0">
                <a:solidFill>
                  <a:srgbClr val="000000"/>
                </a:solidFill>
                <a:latin typeface="Arial" pitchFamily="34" charset="0"/>
                <a:ea typeface="+mj-ea"/>
                <a:cs typeface="Arial" pitchFamily="34" charset="0"/>
              </a:rPr>
              <a:t>:</a:t>
            </a:r>
          </a:p>
          <a:p>
            <a:pPr algn="just">
              <a:lnSpc>
                <a:spcPct val="110000"/>
              </a:lnSpc>
              <a:defRPr/>
            </a:pPr>
            <a:r>
              <a:rPr lang="en-US" sz="2000" b="1" kern="0" dirty="0" smtClean="0">
                <a:solidFill>
                  <a:srgbClr val="FF0000"/>
                </a:solidFill>
                <a:latin typeface="Arial" pitchFamily="34" charset="0"/>
                <a:ea typeface="+mj-ea"/>
                <a:cs typeface="Arial" pitchFamily="34" charset="0"/>
              </a:rPr>
              <a:t>6 feet </a:t>
            </a:r>
            <a:r>
              <a:rPr lang="en-US" sz="2000" b="1" kern="0" dirty="0" smtClean="0">
                <a:solidFill>
                  <a:srgbClr val="000000"/>
                </a:solidFill>
                <a:latin typeface="Arial" pitchFamily="34" charset="0"/>
                <a:ea typeface="+mj-ea"/>
                <a:cs typeface="Arial" pitchFamily="34" charset="0"/>
              </a:rPr>
              <a:t>physical distancing minimum without a mask (CDC recommendation) </a:t>
            </a:r>
            <a:r>
              <a:rPr lang="en-US" sz="2000" b="1" kern="0" dirty="0" smtClean="0">
                <a:solidFill>
                  <a:srgbClr val="FF0000"/>
                </a:solidFill>
                <a:latin typeface="Arial" pitchFamily="34" charset="0"/>
                <a:ea typeface="+mj-ea"/>
                <a:cs typeface="Arial" pitchFamily="34" charset="0"/>
              </a:rPr>
              <a:t>is equivalent to 1 foot distance onboard the aircraft</a:t>
            </a:r>
            <a:r>
              <a:rPr lang="en-US" sz="2000" b="1" kern="0" dirty="0" smtClean="0">
                <a:solidFill>
                  <a:srgbClr val="000000"/>
                </a:solidFill>
                <a:latin typeface="Arial" pitchFamily="34" charset="0"/>
                <a:ea typeface="+mj-ea"/>
                <a:cs typeface="Arial" pitchFamily="34" charset="0"/>
              </a:rPr>
              <a:t>  with a mask.</a:t>
            </a:r>
          </a:p>
          <a:p>
            <a:pPr>
              <a:lnSpc>
                <a:spcPct val="110000"/>
              </a:lnSpc>
              <a:defRPr/>
            </a:pPr>
            <a:r>
              <a:rPr lang="de-DE" sz="2000" b="1" kern="0" dirty="0" smtClean="0">
                <a:solidFill>
                  <a:srgbClr val="000000"/>
                </a:solidFill>
                <a:latin typeface="Arial" pitchFamily="34" charset="0"/>
                <a:ea typeface="+mj-ea"/>
                <a:cs typeface="Arial" pitchFamily="34" charset="0"/>
              </a:rPr>
              <a:t> </a:t>
            </a:r>
            <a:endParaRPr lang="de-DE" sz="2000" b="1" kern="0" dirty="0">
              <a:solidFill>
                <a:srgbClr val="000000"/>
              </a:solidFill>
              <a:latin typeface="Arial" pitchFamily="34" charset="0"/>
              <a:ea typeface="+mj-ea"/>
              <a:cs typeface="Arial" pitchFamily="34" charset="0"/>
            </a:endParaRPr>
          </a:p>
        </p:txBody>
      </p:sp>
      <p:pic>
        <p:nvPicPr>
          <p:cNvPr id="243714" name="Picture 2"/>
          <p:cNvPicPr>
            <a:picLocks noChangeAspect="1" noChangeArrowheads="1"/>
          </p:cNvPicPr>
          <p:nvPr/>
        </p:nvPicPr>
        <p:blipFill>
          <a:blip r:embed="rId2" cstate="print"/>
          <a:srcRect/>
          <a:stretch>
            <a:fillRect/>
          </a:stretch>
        </p:blipFill>
        <p:spPr bwMode="auto">
          <a:xfrm>
            <a:off x="2247900" y="2689133"/>
            <a:ext cx="6734974" cy="3561020"/>
          </a:xfrm>
          <a:prstGeom prst="rect">
            <a:avLst/>
          </a:prstGeom>
          <a:noFill/>
          <a:ln w="12700">
            <a:solidFill>
              <a:srgbClr val="000000"/>
            </a:solidFill>
            <a:miter lim="800000"/>
            <a:headEnd/>
            <a:tailEnd/>
          </a:ln>
        </p:spPr>
      </p:pic>
      <p:sp>
        <p:nvSpPr>
          <p:cNvPr id="7" name="Rechteck 6"/>
          <p:cNvSpPr/>
          <p:nvPr/>
        </p:nvSpPr>
        <p:spPr>
          <a:xfrm>
            <a:off x="2497439" y="5598468"/>
            <a:ext cx="2149948"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hlinkClick r:id="rId3"/>
              </a:rPr>
              <a:t>https://perma.cc/NE83-9GS9</a:t>
            </a:r>
            <a:endParaRPr lang="en-US" sz="1200" dirty="0">
              <a:solidFill>
                <a:srgbClr val="000000"/>
              </a:solidFill>
              <a:latin typeface="Arial" pitchFamily="34" charset="0"/>
              <a:cs typeface="Arial" pitchFamily="34" charset="0"/>
            </a:endParaRPr>
          </a:p>
        </p:txBody>
      </p:sp>
      <p:sp>
        <p:nvSpPr>
          <p:cNvPr id="10" name="Rechteck 9"/>
          <p:cNvSpPr/>
          <p:nvPr/>
        </p:nvSpPr>
        <p:spPr>
          <a:xfrm>
            <a:off x="533398" y="2705249"/>
            <a:ext cx="1638301" cy="2936188"/>
          </a:xfrm>
          <a:prstGeom prst="rect">
            <a:avLst/>
          </a:prstGeom>
        </p:spPr>
        <p:txBody>
          <a:bodyPr wrap="square">
            <a:spAutoFit/>
          </a:bodyPr>
          <a:lstStyle/>
          <a:p>
            <a:pPr marL="180975" indent="-180975">
              <a:lnSpc>
                <a:spcPct val="120000"/>
              </a:lnSpc>
            </a:pPr>
            <a:r>
              <a:rPr lang="de-DE" sz="1400" b="1" dirty="0" smtClean="0">
                <a:solidFill>
                  <a:srgbClr val="00B050"/>
                </a:solidFill>
                <a:latin typeface="Arial" pitchFamily="34" charset="0"/>
                <a:cs typeface="Arial" pitchFamily="34" charset="0"/>
              </a:rPr>
              <a:t>Scientific facts</a:t>
            </a:r>
            <a:r>
              <a:rPr lang="de-DE" sz="1400" dirty="0" smtClean="0">
                <a:solidFill>
                  <a:srgbClr val="000000"/>
                </a:solidFill>
                <a:latin typeface="Arial" pitchFamily="34" charset="0"/>
                <a:cs typeface="Arial" pitchFamily="34" charset="0"/>
              </a:rPr>
              <a:t>:</a:t>
            </a:r>
            <a:endParaRPr lang="en-US" sz="1400" dirty="0" smtClean="0">
              <a:solidFill>
                <a:srgbClr val="000000"/>
              </a:solidFill>
              <a:latin typeface="Arial" pitchFamily="34" charset="0"/>
              <a:cs typeface="Arial" pitchFamily="34" charset="0"/>
            </a:endParaRPr>
          </a:p>
          <a:p>
            <a:pPr marL="180975" indent="-180975">
              <a:lnSpc>
                <a:spcPct val="120000"/>
              </a:lnSpc>
              <a:buFont typeface="Arial" pitchFamily="34" charset="0"/>
              <a:buChar char="●"/>
            </a:pPr>
            <a:r>
              <a:rPr lang="en-US" sz="1400" b="1" dirty="0" smtClean="0">
                <a:solidFill>
                  <a:srgbClr val="000000"/>
                </a:solidFill>
                <a:latin typeface="Arial" pitchFamily="34" charset="0"/>
                <a:cs typeface="Arial" pitchFamily="34" charset="0"/>
              </a:rPr>
              <a:t>No airflow</a:t>
            </a:r>
            <a:r>
              <a:rPr lang="en-US" sz="1400" dirty="0" smtClean="0">
                <a:solidFill>
                  <a:srgbClr val="000000"/>
                </a:solidFill>
                <a:latin typeface="Arial" pitchFamily="34" charset="0"/>
                <a:cs typeface="Arial" pitchFamily="34" charset="0"/>
              </a:rPr>
              <a:t>   that  separates passengers.</a:t>
            </a:r>
          </a:p>
          <a:p>
            <a:pPr marL="180975" indent="-180975">
              <a:lnSpc>
                <a:spcPct val="120000"/>
              </a:lnSpc>
              <a:buFont typeface="Arial" pitchFamily="34" charset="0"/>
              <a:buChar char="●"/>
            </a:pPr>
            <a:r>
              <a:rPr lang="en-US" sz="1400" b="1" dirty="0" smtClean="0">
                <a:solidFill>
                  <a:srgbClr val="000000"/>
                </a:solidFill>
                <a:latin typeface="Arial" pitchFamily="34" charset="0"/>
                <a:cs typeface="Arial" pitchFamily="34" charset="0"/>
              </a:rPr>
              <a:t>No masks     </a:t>
            </a:r>
            <a:r>
              <a:rPr lang="en-US" sz="1400" dirty="0" smtClean="0">
                <a:solidFill>
                  <a:srgbClr val="000000"/>
                </a:solidFill>
                <a:latin typeface="Arial" pitchFamily="34" charset="0"/>
                <a:cs typeface="Arial" pitchFamily="34" charset="0"/>
              </a:rPr>
              <a:t>are  worn during extended periods (meals) during flight (especially in first class).</a:t>
            </a:r>
          </a:p>
        </p:txBody>
      </p:sp>
      <p:cxnSp>
        <p:nvCxnSpPr>
          <p:cNvPr id="12" name="Gerade Verbindung mit Pfeil 11"/>
          <p:cNvCxnSpPr/>
          <p:nvPr/>
        </p:nvCxnSpPr>
        <p:spPr bwMode="auto">
          <a:xfrm>
            <a:off x="1733550" y="3162300"/>
            <a:ext cx="3867150" cy="5715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14" name="Gerade Verbindung mit Pfeil 13"/>
          <p:cNvCxnSpPr/>
          <p:nvPr/>
        </p:nvCxnSpPr>
        <p:spPr bwMode="auto">
          <a:xfrm>
            <a:off x="1685925" y="3924300"/>
            <a:ext cx="3952875" cy="409576"/>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
        <p:nvSpPr>
          <p:cNvPr id="8" name="Rectangle 11"/>
          <p:cNvSpPr txBox="1">
            <a:spLocks noChangeArrowheads="1"/>
          </p:cNvSpPr>
          <p:nvPr/>
        </p:nvSpPr>
        <p:spPr bwMode="auto">
          <a:xfrm>
            <a:off x="522288" y="1306513"/>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smtClean="0">
                <a:solidFill>
                  <a:srgbClr val="0000FF"/>
                </a:solidFill>
                <a:latin typeface="Arial" pitchFamily="34" charset="0"/>
                <a:cs typeface="Arial" pitchFamily="34" charset="0"/>
              </a:rPr>
              <a:t>Industry </a:t>
            </a:r>
            <a:r>
              <a:rPr lang="de-DE" sz="2000" b="1" kern="0" smtClean="0">
                <a:solidFill>
                  <a:srgbClr val="0000FF"/>
                </a:solidFill>
                <a:latin typeface="Arial" pitchFamily="34" charset="0"/>
                <a:ea typeface="+mj-ea"/>
                <a:cs typeface="Arial" pitchFamily="34" charset="0"/>
              </a:rPr>
              <a:t>Claim </a:t>
            </a:r>
            <a:r>
              <a:rPr lang="de-DE" sz="2000" b="1" kern="0" dirty="0" smtClean="0">
                <a:solidFill>
                  <a:srgbClr val="0000FF"/>
                </a:solidFill>
                <a:latin typeface="Arial" pitchFamily="34" charset="0"/>
                <a:ea typeface="+mj-ea"/>
                <a:cs typeface="Arial" pitchFamily="34" charset="0"/>
              </a:rPr>
              <a:t>7</a:t>
            </a:r>
            <a:r>
              <a:rPr lang="de-DE" sz="2000" b="1" kern="0" dirty="0" smtClean="0">
                <a:solidFill>
                  <a:srgbClr val="000000"/>
                </a:solidFill>
                <a:latin typeface="Arial" pitchFamily="34" charset="0"/>
                <a:ea typeface="+mj-ea"/>
                <a:cs typeface="Arial" pitchFamily="34" charset="0"/>
              </a:rPr>
              <a:t>:</a:t>
            </a:r>
            <a:endParaRPr lang="de-DE" sz="2000" b="1" kern="0" dirty="0">
              <a:solidFill>
                <a:srgbClr val="000000"/>
              </a:solidFill>
              <a:latin typeface="Arial" pitchFamily="34" charset="0"/>
              <a:ea typeface="+mj-ea"/>
              <a:cs typeface="Arial" pitchFamily="34" charset="0"/>
            </a:endParaRPr>
          </a:p>
        </p:txBody>
      </p:sp>
      <p:sp>
        <p:nvSpPr>
          <p:cNvPr id="9" name="Rechteck 8"/>
          <p:cNvSpPr/>
          <p:nvPr/>
        </p:nvSpPr>
        <p:spPr>
          <a:xfrm>
            <a:off x="533399" y="1695599"/>
            <a:ext cx="8029576" cy="2456057"/>
          </a:xfrm>
          <a:prstGeom prst="rect">
            <a:avLst/>
          </a:prstGeom>
        </p:spPr>
        <p:txBody>
          <a:bodyPr wrap="square">
            <a:spAutoFit/>
          </a:bodyPr>
          <a:lstStyle/>
          <a:p>
            <a:pPr algn="just">
              <a:lnSpc>
                <a:spcPct val="120000"/>
              </a:lnSpc>
            </a:pPr>
            <a:r>
              <a:rPr lang="en-US" sz="1600" dirty="0" smtClean="0">
                <a:solidFill>
                  <a:srgbClr val="000000"/>
                </a:solidFill>
                <a:latin typeface="Arial" pitchFamily="34" charset="0"/>
                <a:cs typeface="Arial" pitchFamily="34" charset="0"/>
              </a:rPr>
              <a:t>"But with just 44 published cases of potential </a:t>
            </a:r>
            <a:r>
              <a:rPr lang="en-US" sz="1600" dirty="0" err="1" smtClean="0">
                <a:solidFill>
                  <a:srgbClr val="000000"/>
                </a:solidFill>
                <a:latin typeface="Arial" pitchFamily="34" charset="0"/>
                <a:cs typeface="Arial" pitchFamily="34" charset="0"/>
              </a:rPr>
              <a:t>inflight</a:t>
            </a:r>
            <a:r>
              <a:rPr lang="en-US" sz="1600" dirty="0" smtClean="0">
                <a:solidFill>
                  <a:srgbClr val="000000"/>
                </a:solidFill>
                <a:latin typeface="Arial" pitchFamily="34" charset="0"/>
                <a:cs typeface="Arial" pitchFamily="34" charset="0"/>
              </a:rPr>
              <a:t> COVID-19 transmission among 1.2 billion travelers, the risk of </a:t>
            </a:r>
            <a:r>
              <a:rPr lang="en-US" sz="1600" b="1" dirty="0" smtClean="0">
                <a:solidFill>
                  <a:srgbClr val="FF0000"/>
                </a:solidFill>
                <a:latin typeface="Arial" pitchFamily="34" charset="0"/>
                <a:cs typeface="Arial" pitchFamily="34" charset="0"/>
              </a:rPr>
              <a:t>contracting the virus on board appears to be in the same category as being struck by lightning</a:t>
            </a:r>
            <a:r>
              <a:rPr lang="en-US" sz="1600" dirty="0" smtClean="0">
                <a:solidFill>
                  <a:srgbClr val="000000"/>
                </a:solidFill>
                <a:latin typeface="Arial" pitchFamily="34" charset="0"/>
                <a:cs typeface="Arial" pitchFamily="34" charset="0"/>
              </a:rPr>
              <a:t>," said </a:t>
            </a:r>
            <a:r>
              <a:rPr lang="en-US" sz="1600" b="1" dirty="0" err="1" smtClean="0">
                <a:solidFill>
                  <a:srgbClr val="000000"/>
                </a:solidFill>
                <a:latin typeface="Arial" pitchFamily="34" charset="0"/>
                <a:cs typeface="Arial" pitchFamily="34" charset="0"/>
              </a:rPr>
              <a:t>Alexandre</a:t>
            </a:r>
            <a:r>
              <a:rPr lang="en-US" sz="1600" b="1" dirty="0" smtClean="0">
                <a:solidFill>
                  <a:srgbClr val="000000"/>
                </a:solidFill>
                <a:latin typeface="Arial" pitchFamily="34" charset="0"/>
                <a:cs typeface="Arial" pitchFamily="34" charset="0"/>
              </a:rPr>
              <a:t> de </a:t>
            </a:r>
            <a:r>
              <a:rPr lang="en-US" sz="1600" b="1" dirty="0" err="1" smtClean="0">
                <a:solidFill>
                  <a:srgbClr val="000000"/>
                </a:solidFill>
                <a:latin typeface="Arial" pitchFamily="34" charset="0"/>
                <a:cs typeface="Arial" pitchFamily="34" charset="0"/>
              </a:rPr>
              <a:t>Juniac</a:t>
            </a:r>
            <a:r>
              <a:rPr lang="en-US" sz="1600" b="1" dirty="0" smtClean="0">
                <a:solidFill>
                  <a:srgbClr val="000000"/>
                </a:solidFill>
                <a:latin typeface="Arial" pitchFamily="34" charset="0"/>
                <a:cs typeface="Arial" pitchFamily="34" charset="0"/>
              </a:rPr>
              <a:t>, IATA</a:t>
            </a:r>
            <a:r>
              <a:rPr lang="en-US" sz="1600" dirty="0" smtClean="0">
                <a:solidFill>
                  <a:srgbClr val="000000"/>
                </a:solidFill>
                <a:latin typeface="Arial" pitchFamily="34" charset="0"/>
                <a:cs typeface="Arial" pitchFamily="34" charset="0"/>
              </a:rPr>
              <a:t>’s Director General and CEO up to 2020. (</a:t>
            </a:r>
            <a:r>
              <a:rPr lang="en-US" sz="1600" dirty="0" smtClean="0">
                <a:solidFill>
                  <a:srgbClr val="000000"/>
                </a:solidFill>
                <a:latin typeface="Arial" pitchFamily="34" charset="0"/>
                <a:cs typeface="Arial" pitchFamily="34" charset="0"/>
                <a:hlinkClick r:id="rId2"/>
              </a:rPr>
              <a:t>https://perma.cc/S29W-VDNM</a:t>
            </a:r>
            <a:r>
              <a:rPr lang="en-US" sz="1600" dirty="0" smtClean="0">
                <a:solidFill>
                  <a:srgbClr val="000000"/>
                </a:solidFill>
                <a:latin typeface="Arial" pitchFamily="34" charset="0"/>
                <a:cs typeface="Arial" pitchFamily="34" charset="0"/>
              </a:rPr>
              <a:t>)</a:t>
            </a:r>
          </a:p>
          <a:p>
            <a:pPr algn="just">
              <a:lnSpc>
                <a:spcPct val="120000"/>
              </a:lnSpc>
            </a:pPr>
            <a:endParaRPr lang="de-DE" sz="1600" dirty="0" smtClean="0">
              <a:solidFill>
                <a:srgbClr val="000000"/>
              </a:solidFill>
              <a:latin typeface="Arial" pitchFamily="34" charset="0"/>
              <a:cs typeface="Arial" pitchFamily="34" charset="0"/>
            </a:endParaRPr>
          </a:p>
          <a:p>
            <a:pPr algn="just">
              <a:lnSpc>
                <a:spcPct val="120000"/>
              </a:lnSpc>
            </a:pPr>
            <a:r>
              <a:rPr lang="de-DE" sz="1600" b="1" dirty="0" smtClean="0">
                <a:solidFill>
                  <a:srgbClr val="000000"/>
                </a:solidFill>
                <a:latin typeface="Arial" pitchFamily="34" charset="0"/>
                <a:cs typeface="Arial" pitchFamily="34" charset="0"/>
              </a:rPr>
              <a:t>However</a:t>
            </a:r>
            <a:r>
              <a:rPr lang="de-DE" sz="1600" dirty="0" smtClean="0">
                <a:solidFill>
                  <a:srgbClr val="000000"/>
                </a:solidFill>
                <a:latin typeface="Arial" pitchFamily="34" charset="0"/>
                <a:cs typeface="Arial" pitchFamily="34" charset="0"/>
              </a:rPr>
              <a:t>, 44 cases is just based on 13 studies (IATA: </a:t>
            </a:r>
            <a:r>
              <a:rPr lang="de-DE" sz="1600" dirty="0" smtClean="0">
                <a:solidFill>
                  <a:srgbClr val="000000"/>
                </a:solidFill>
                <a:latin typeface="Arial" pitchFamily="34" charset="0"/>
                <a:cs typeface="Arial" pitchFamily="34" charset="0"/>
                <a:hlinkClick r:id="rId3"/>
              </a:rPr>
              <a:t>https://perma.cc/Y2VV-ZJEM</a:t>
            </a:r>
            <a:r>
              <a:rPr lang="de-DE" sz="1600" dirty="0" smtClean="0">
                <a:solidFill>
                  <a:srgbClr val="000000"/>
                </a:solidFill>
                <a:latin typeface="Arial" pitchFamily="34" charset="0"/>
                <a:cs typeface="Arial" pitchFamily="34" charset="0"/>
              </a:rPr>
              <a:t>), but this number divided by all passengers in 2020 is ...</a:t>
            </a:r>
            <a:r>
              <a:rPr lang="en-US" sz="1600" dirty="0" smtClean="0">
                <a:solidFill>
                  <a:srgbClr val="000000"/>
                </a:solidFill>
                <a:latin typeface="Arial" pitchFamily="34" charset="0"/>
                <a:cs typeface="Arial" pitchFamily="34" charset="0"/>
              </a:rPr>
              <a:t> '</a:t>
            </a:r>
            <a:r>
              <a:rPr lang="en-US" sz="1600" b="1" dirty="0" smtClean="0">
                <a:solidFill>
                  <a:srgbClr val="000000"/>
                </a:solidFill>
                <a:latin typeface="Arial" pitchFamily="34" charset="0"/>
                <a:cs typeface="Arial" pitchFamily="34" charset="0"/>
              </a:rPr>
              <a:t>Bad math</a:t>
            </a:r>
            <a:r>
              <a:rPr lang="en-US" sz="1600" dirty="0" smtClean="0">
                <a:solidFill>
                  <a:srgbClr val="000000"/>
                </a:solidFill>
                <a:latin typeface="Arial" pitchFamily="34" charset="0"/>
                <a:cs typeface="Arial" pitchFamily="34" charset="0"/>
              </a:rPr>
              <a:t>' says Dr. David Freedman, a U.S. infectious diseases specialist.</a:t>
            </a:r>
            <a:endParaRPr lang="de-DE" sz="1600" dirty="0" smtClean="0">
              <a:solidFill>
                <a:srgbClr val="000000"/>
              </a:solidFill>
              <a:latin typeface="Arial" pitchFamily="34" charset="0"/>
              <a:cs typeface="Arial" pitchFamily="34" charset="0"/>
            </a:endParaRPr>
          </a:p>
        </p:txBody>
      </p:sp>
      <p:pic>
        <p:nvPicPr>
          <p:cNvPr id="261123" name="Picture 3"/>
          <p:cNvPicPr>
            <a:picLocks noChangeAspect="1" noChangeArrowheads="1"/>
          </p:cNvPicPr>
          <p:nvPr/>
        </p:nvPicPr>
        <p:blipFill>
          <a:blip r:embed="rId4" cstate="print"/>
          <a:srcRect/>
          <a:stretch>
            <a:fillRect/>
          </a:stretch>
        </p:blipFill>
        <p:spPr bwMode="auto">
          <a:xfrm>
            <a:off x="1315244" y="4238625"/>
            <a:ext cx="6513513" cy="1962150"/>
          </a:xfrm>
          <a:prstGeom prst="rect">
            <a:avLst/>
          </a:prstGeom>
          <a:noFill/>
          <a:ln w="6350">
            <a:solidFill>
              <a:srgbClr val="000000"/>
            </a:solidFill>
            <a:miter lim="800000"/>
            <a:headEnd/>
            <a:tailEnd/>
          </a:ln>
        </p:spPr>
      </p:pic>
      <p:sp>
        <p:nvSpPr>
          <p:cNvPr id="7" name="Rechteck 6"/>
          <p:cNvSpPr/>
          <p:nvPr/>
        </p:nvSpPr>
        <p:spPr>
          <a:xfrm>
            <a:off x="5543185" y="5836593"/>
            <a:ext cx="2218877"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hlinkClick r:id="rId5"/>
              </a:rPr>
              <a:t>https://perma.cc/8SWH-2BKD</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p:cNvPicPr>
            <a:picLocks noChangeAspect="1" noChangeArrowheads="1"/>
          </p:cNvPicPr>
          <p:nvPr/>
        </p:nvPicPr>
        <p:blipFill>
          <a:blip r:embed="rId2" cstate="print"/>
          <a:srcRect/>
          <a:stretch>
            <a:fillRect/>
          </a:stretch>
        </p:blipFill>
        <p:spPr bwMode="auto">
          <a:xfrm>
            <a:off x="3171825" y="19050"/>
            <a:ext cx="5734050" cy="6307590"/>
          </a:xfrm>
          <a:prstGeom prst="rect">
            <a:avLst/>
          </a:prstGeom>
          <a:noFill/>
          <a:ln w="9525">
            <a:noFill/>
            <a:miter lim="800000"/>
            <a:headEnd/>
            <a:tailEnd/>
          </a:ln>
        </p:spPr>
      </p:pic>
      <p:sp>
        <p:nvSpPr>
          <p:cNvPr id="5" name="Rectangle 11"/>
          <p:cNvSpPr txBox="1">
            <a:spLocks noChangeArrowheads="1"/>
          </p:cNvSpPr>
          <p:nvPr/>
        </p:nvSpPr>
        <p:spPr bwMode="auto">
          <a:xfrm>
            <a:off x="522288" y="128746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IATA Active on Facebook</a:t>
            </a:r>
            <a:endParaRPr lang="de-DE" sz="2000" b="1" kern="0" dirty="0">
              <a:solidFill>
                <a:srgbClr val="000000"/>
              </a:solidFill>
              <a:latin typeface="Arial" pitchFamily="34" charset="0"/>
              <a:ea typeface="+mj-ea"/>
              <a:cs typeface="Arial" pitchFamily="34" charset="0"/>
            </a:endParaRPr>
          </a:p>
        </p:txBody>
      </p:sp>
      <p:sp>
        <p:nvSpPr>
          <p:cNvPr id="8" name="Text Box 7"/>
          <p:cNvSpPr txBox="1">
            <a:spLocks noChangeArrowheads="1"/>
          </p:cNvSpPr>
          <p:nvPr/>
        </p:nvSpPr>
        <p:spPr bwMode="auto">
          <a:xfrm>
            <a:off x="7372351" y="1622425"/>
            <a:ext cx="1562100" cy="542614"/>
          </a:xfrm>
          <a:prstGeom prst="rect">
            <a:avLst/>
          </a:prstGeom>
          <a:solidFill>
            <a:schemeClr val="bg1"/>
          </a:solidFill>
          <a:ln w="9525">
            <a:solidFill>
              <a:srgbClr val="000000"/>
            </a:solidFill>
            <a:miter lim="800000"/>
            <a:headEnd/>
            <a:tailEnd/>
          </a:ln>
          <a:effectLst>
            <a:outerShdw blurRad="50800" dist="38100" dir="2700000" sx="105000" sy="105000" algn="tl" rotWithShape="0">
              <a:prstClr val="black">
                <a:alpha val="40000"/>
              </a:prstClr>
            </a:outerShdw>
          </a:effectLst>
        </p:spPr>
        <p:txBody>
          <a:bodyPr wrap="square" lIns="80165" tIns="40083" rIns="80165" bIns="40083">
            <a:spAutoFit/>
          </a:bodyPr>
          <a:lstStyle/>
          <a:p>
            <a:pPr algn="ctr" defTabSz="801688">
              <a:spcBef>
                <a:spcPct val="50000"/>
              </a:spcBef>
            </a:pPr>
            <a:r>
              <a:rPr lang="en-US" sz="1200" b="1" noProof="1" smtClean="0">
                <a:solidFill>
                  <a:srgbClr val="FF0000"/>
                </a:solidFill>
                <a:latin typeface="Arial" pitchFamily="34" charset="0"/>
              </a:rPr>
              <a:t>Facebook</a:t>
            </a:r>
          </a:p>
          <a:p>
            <a:pPr algn="ctr" defTabSz="801688">
              <a:spcBef>
                <a:spcPct val="50000"/>
              </a:spcBef>
            </a:pPr>
            <a:r>
              <a:rPr lang="de-DE" sz="1200" b="1" noProof="1" smtClean="0">
                <a:solidFill>
                  <a:srgbClr val="000000"/>
                </a:solidFill>
                <a:latin typeface="Arial" pitchFamily="34" charset="0"/>
              </a:rPr>
              <a:t>21 September 2020</a:t>
            </a:r>
            <a:endParaRPr lang="en-US" sz="1200" b="1" noProof="1" smtClean="0">
              <a:solidFill>
                <a:srgbClr val="000000"/>
              </a:solidFill>
              <a:latin typeface="Arial" pitchFamily="34" charset="0"/>
            </a:endParaRPr>
          </a:p>
        </p:txBody>
      </p:sp>
      <p:sp>
        <p:nvSpPr>
          <p:cNvPr id="9" name="Rechteck 8"/>
          <p:cNvSpPr/>
          <p:nvPr/>
        </p:nvSpPr>
        <p:spPr>
          <a:xfrm>
            <a:off x="314325" y="6004352"/>
            <a:ext cx="3028950" cy="276999"/>
          </a:xfrm>
          <a:prstGeom prst="rect">
            <a:avLst/>
          </a:prstGeom>
          <a:solidFill>
            <a:schemeClr val="bg1"/>
          </a:solidFill>
          <a:ln>
            <a:solidFill>
              <a:srgbClr val="000000"/>
            </a:solidFill>
          </a:ln>
        </p:spPr>
        <p:txBody>
          <a:bodyPr wrap="square">
            <a:spAutoFit/>
          </a:bodyPr>
          <a:lstStyle/>
          <a:p>
            <a:r>
              <a:rPr lang="en-US" sz="1200" dirty="0" smtClean="0">
                <a:solidFill>
                  <a:srgbClr val="000000"/>
                </a:solidFill>
                <a:latin typeface="Arial" pitchFamily="34" charset="0"/>
                <a:cs typeface="Arial" pitchFamily="34" charset="0"/>
                <a:hlinkClick r:id="rId3"/>
              </a:rPr>
              <a:t>https://perma.cc/686X-X9AZ?type=image</a:t>
            </a:r>
            <a:endParaRPr lang="en-US" sz="1200" dirty="0">
              <a:solidFill>
                <a:srgbClr val="000000"/>
              </a:solidFill>
              <a:latin typeface="Arial" pitchFamily="34" charset="0"/>
              <a:cs typeface="Arial" pitchFamily="34" charset="0"/>
            </a:endParaRPr>
          </a:p>
        </p:txBody>
      </p:sp>
      <p:grpSp>
        <p:nvGrpSpPr>
          <p:cNvPr id="14" name="Gruppieren 13"/>
          <p:cNvGrpSpPr/>
          <p:nvPr/>
        </p:nvGrpSpPr>
        <p:grpSpPr>
          <a:xfrm>
            <a:off x="323850" y="1752600"/>
            <a:ext cx="4162425" cy="4152900"/>
            <a:chOff x="323850" y="1752600"/>
            <a:chExt cx="4162425" cy="4152900"/>
          </a:xfrm>
        </p:grpSpPr>
        <p:pic>
          <p:nvPicPr>
            <p:cNvPr id="7" name="Grafik 6" descr="FakeNews2_A.jpg"/>
            <p:cNvPicPr>
              <a:picLocks noChangeAspect="1"/>
            </p:cNvPicPr>
            <p:nvPr/>
          </p:nvPicPr>
          <p:blipFill>
            <a:blip r:embed="rId4" cstate="print"/>
            <a:stretch>
              <a:fillRect/>
            </a:stretch>
          </p:blipFill>
          <p:spPr>
            <a:xfrm>
              <a:off x="323850" y="1752600"/>
              <a:ext cx="2057400" cy="2057400"/>
            </a:xfrm>
            <a:prstGeom prst="rect">
              <a:avLst/>
            </a:prstGeom>
          </p:spPr>
        </p:pic>
        <p:pic>
          <p:nvPicPr>
            <p:cNvPr id="11" name="Grafik 10" descr="FakeNews2_B.jpg"/>
            <p:cNvPicPr>
              <a:picLocks noChangeAspect="1"/>
            </p:cNvPicPr>
            <p:nvPr/>
          </p:nvPicPr>
          <p:blipFill>
            <a:blip r:embed="rId5" cstate="print"/>
            <a:stretch>
              <a:fillRect/>
            </a:stretch>
          </p:blipFill>
          <p:spPr>
            <a:xfrm>
              <a:off x="2428875" y="1752600"/>
              <a:ext cx="2057400" cy="2057400"/>
            </a:xfrm>
            <a:prstGeom prst="rect">
              <a:avLst/>
            </a:prstGeom>
          </p:spPr>
        </p:pic>
        <p:pic>
          <p:nvPicPr>
            <p:cNvPr id="12" name="Grafik 11" descr="FakeNews2_C.jpg"/>
            <p:cNvPicPr>
              <a:picLocks noChangeAspect="1"/>
            </p:cNvPicPr>
            <p:nvPr/>
          </p:nvPicPr>
          <p:blipFill>
            <a:blip r:embed="rId6" cstate="print"/>
            <a:stretch>
              <a:fillRect/>
            </a:stretch>
          </p:blipFill>
          <p:spPr>
            <a:xfrm>
              <a:off x="323850" y="3848100"/>
              <a:ext cx="2057400" cy="2057400"/>
            </a:xfrm>
            <a:prstGeom prst="rect">
              <a:avLst/>
            </a:prstGeom>
          </p:spPr>
        </p:pic>
        <p:pic>
          <p:nvPicPr>
            <p:cNvPr id="13" name="Grafik 12" descr="FakeNews2_D.jpg"/>
            <p:cNvPicPr>
              <a:picLocks noChangeAspect="1"/>
            </p:cNvPicPr>
            <p:nvPr/>
          </p:nvPicPr>
          <p:blipFill>
            <a:blip r:embed="rId7" cstate="print"/>
            <a:stretch>
              <a:fillRect/>
            </a:stretch>
          </p:blipFill>
          <p:spPr>
            <a:xfrm>
              <a:off x="2428875" y="3848100"/>
              <a:ext cx="2057400" cy="2057400"/>
            </a:xfrm>
            <a:prstGeom prst="rect">
              <a:avLst/>
            </a:prstGeom>
          </p:spPr>
        </p:pic>
      </p:grpSp>
      <p:sp>
        <p:nvSpPr>
          <p:cNvPr id="1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28746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IATA Does Not Give Up on the Topic </a:t>
            </a:r>
            <a:endParaRPr lang="de-DE" sz="2000" b="1" kern="0" dirty="0">
              <a:solidFill>
                <a:srgbClr val="000000"/>
              </a:solidFill>
              <a:latin typeface="Arial" pitchFamily="34" charset="0"/>
              <a:ea typeface="+mj-ea"/>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Legend or Truth?</a:t>
            </a:r>
          </a:p>
        </p:txBody>
      </p:sp>
      <p:pic>
        <p:nvPicPr>
          <p:cNvPr id="262146" name="Picture 2"/>
          <p:cNvPicPr>
            <a:picLocks noChangeAspect="1" noChangeArrowheads="1"/>
          </p:cNvPicPr>
          <p:nvPr/>
        </p:nvPicPr>
        <p:blipFill>
          <a:blip r:embed="rId2" cstate="print"/>
          <a:srcRect/>
          <a:stretch>
            <a:fillRect/>
          </a:stretch>
        </p:blipFill>
        <p:spPr bwMode="auto">
          <a:xfrm>
            <a:off x="2833686" y="1895474"/>
            <a:ext cx="2786063" cy="4333875"/>
          </a:xfrm>
          <a:prstGeom prst="rect">
            <a:avLst/>
          </a:prstGeom>
          <a:noFill/>
          <a:ln w="9525">
            <a:noFill/>
            <a:miter lim="800000"/>
            <a:headEnd/>
            <a:tailEnd/>
          </a:ln>
        </p:spPr>
      </p:pic>
      <p:grpSp>
        <p:nvGrpSpPr>
          <p:cNvPr id="2" name="Gruppieren 19"/>
          <p:cNvGrpSpPr/>
          <p:nvPr/>
        </p:nvGrpSpPr>
        <p:grpSpPr>
          <a:xfrm>
            <a:off x="5819774" y="715172"/>
            <a:ext cx="3104766" cy="5513863"/>
            <a:chOff x="3600449" y="715172"/>
            <a:chExt cx="3104766" cy="5513863"/>
          </a:xfrm>
        </p:grpSpPr>
        <p:grpSp>
          <p:nvGrpSpPr>
            <p:cNvPr id="3" name="Gruppieren 17"/>
            <p:cNvGrpSpPr/>
            <p:nvPr/>
          </p:nvGrpSpPr>
          <p:grpSpPr>
            <a:xfrm>
              <a:off x="3614738" y="3448050"/>
              <a:ext cx="3090477" cy="2780985"/>
              <a:chOff x="3443288" y="1847850"/>
              <a:chExt cx="3090477" cy="2780985"/>
            </a:xfrm>
          </p:grpSpPr>
          <p:pic>
            <p:nvPicPr>
              <p:cNvPr id="262147" name="Picture 3"/>
              <p:cNvPicPr>
                <a:picLocks noChangeAspect="1" noChangeArrowheads="1"/>
              </p:cNvPicPr>
              <p:nvPr/>
            </p:nvPicPr>
            <p:blipFill>
              <a:blip r:embed="rId3" cstate="print"/>
              <a:srcRect/>
              <a:stretch>
                <a:fillRect/>
              </a:stretch>
            </p:blipFill>
            <p:spPr bwMode="auto">
              <a:xfrm>
                <a:off x="3509963" y="1847850"/>
                <a:ext cx="2890477" cy="304762"/>
              </a:xfrm>
              <a:prstGeom prst="rect">
                <a:avLst/>
              </a:prstGeom>
              <a:noFill/>
              <a:ln w="9525">
                <a:noFill/>
                <a:miter lim="800000"/>
                <a:headEnd/>
                <a:tailEnd/>
              </a:ln>
            </p:spPr>
          </p:pic>
          <p:pic>
            <p:nvPicPr>
              <p:cNvPr id="262148" name="Picture 4"/>
              <p:cNvPicPr>
                <a:picLocks noChangeAspect="1" noChangeArrowheads="1"/>
              </p:cNvPicPr>
              <p:nvPr/>
            </p:nvPicPr>
            <p:blipFill>
              <a:blip r:embed="rId4" cstate="print"/>
              <a:srcRect/>
              <a:stretch>
                <a:fillRect/>
              </a:stretch>
            </p:blipFill>
            <p:spPr bwMode="auto">
              <a:xfrm>
                <a:off x="3443288" y="2105025"/>
                <a:ext cx="3090477" cy="2523810"/>
              </a:xfrm>
              <a:prstGeom prst="rect">
                <a:avLst/>
              </a:prstGeom>
              <a:noFill/>
              <a:ln w="9525">
                <a:noFill/>
                <a:miter lim="800000"/>
                <a:headEnd/>
                <a:tailEnd/>
              </a:ln>
            </p:spPr>
          </p:pic>
        </p:grpSp>
        <p:pic>
          <p:nvPicPr>
            <p:cNvPr id="262149" name="Picture 5"/>
            <p:cNvPicPr>
              <a:picLocks noChangeAspect="1" noChangeArrowheads="1"/>
            </p:cNvPicPr>
            <p:nvPr/>
          </p:nvPicPr>
          <p:blipFill>
            <a:blip r:embed="rId5" cstate="print"/>
            <a:srcRect/>
            <a:stretch>
              <a:fillRect/>
            </a:stretch>
          </p:blipFill>
          <p:spPr bwMode="auto">
            <a:xfrm>
              <a:off x="3600450" y="2209800"/>
              <a:ext cx="3071336" cy="1233488"/>
            </a:xfrm>
            <a:prstGeom prst="rect">
              <a:avLst/>
            </a:prstGeom>
            <a:noFill/>
            <a:ln w="9525">
              <a:noFill/>
              <a:miter lim="800000"/>
              <a:headEnd/>
              <a:tailEnd/>
            </a:ln>
          </p:spPr>
        </p:pic>
        <p:pic>
          <p:nvPicPr>
            <p:cNvPr id="262150" name="Picture 6"/>
            <p:cNvPicPr>
              <a:picLocks noChangeAspect="1" noChangeArrowheads="1"/>
            </p:cNvPicPr>
            <p:nvPr/>
          </p:nvPicPr>
          <p:blipFill>
            <a:blip r:embed="rId6" cstate="print"/>
            <a:srcRect/>
            <a:stretch>
              <a:fillRect/>
            </a:stretch>
          </p:blipFill>
          <p:spPr bwMode="auto">
            <a:xfrm>
              <a:off x="3600449" y="715172"/>
              <a:ext cx="3052763" cy="1456527"/>
            </a:xfrm>
            <a:prstGeom prst="rect">
              <a:avLst/>
            </a:prstGeom>
            <a:noFill/>
            <a:ln w="9525">
              <a:noFill/>
              <a:miter lim="800000"/>
              <a:headEnd/>
              <a:tailEnd/>
            </a:ln>
          </p:spPr>
        </p:pic>
      </p:grpSp>
      <p:pic>
        <p:nvPicPr>
          <p:cNvPr id="262151" name="Picture 7"/>
          <p:cNvPicPr>
            <a:picLocks noChangeAspect="1" noChangeArrowheads="1"/>
          </p:cNvPicPr>
          <p:nvPr/>
        </p:nvPicPr>
        <p:blipFill>
          <a:blip r:embed="rId7" cstate="print"/>
          <a:srcRect/>
          <a:stretch>
            <a:fillRect/>
          </a:stretch>
        </p:blipFill>
        <p:spPr bwMode="auto">
          <a:xfrm rot="18723558">
            <a:off x="-66763" y="3598706"/>
            <a:ext cx="2860661" cy="1144781"/>
          </a:xfrm>
          <a:prstGeom prst="rect">
            <a:avLst/>
          </a:prstGeom>
          <a:noFill/>
          <a:ln w="9525">
            <a:noFill/>
            <a:miter lim="800000"/>
            <a:headEnd/>
            <a:tailEnd/>
          </a:ln>
        </p:spPr>
      </p:pic>
      <p:sp>
        <p:nvSpPr>
          <p:cNvPr id="21" name="Text Box 7"/>
          <p:cNvSpPr txBox="1">
            <a:spLocks noChangeArrowheads="1"/>
          </p:cNvSpPr>
          <p:nvPr/>
        </p:nvSpPr>
        <p:spPr bwMode="auto">
          <a:xfrm>
            <a:off x="666751" y="2165350"/>
            <a:ext cx="1562100" cy="542614"/>
          </a:xfrm>
          <a:prstGeom prst="rect">
            <a:avLst/>
          </a:prstGeom>
          <a:noFill/>
          <a:ln w="9525">
            <a:noFill/>
            <a:miter lim="800000"/>
            <a:headEnd/>
            <a:tailEnd/>
          </a:ln>
        </p:spPr>
        <p:txBody>
          <a:bodyPr wrap="square" lIns="80165" tIns="40083" rIns="80165" bIns="40083">
            <a:spAutoFit/>
          </a:bodyPr>
          <a:lstStyle/>
          <a:p>
            <a:pPr algn="ctr" defTabSz="801688">
              <a:spcBef>
                <a:spcPct val="50000"/>
              </a:spcBef>
            </a:pPr>
            <a:r>
              <a:rPr lang="en-US" sz="1200" b="1" noProof="1" smtClean="0">
                <a:solidFill>
                  <a:srgbClr val="FF0000"/>
                </a:solidFill>
                <a:latin typeface="Arial" pitchFamily="34" charset="0"/>
              </a:rPr>
              <a:t>Flight International</a:t>
            </a:r>
          </a:p>
          <a:p>
            <a:pPr algn="ctr" defTabSz="801688">
              <a:spcBef>
                <a:spcPct val="50000"/>
              </a:spcBef>
            </a:pPr>
            <a:r>
              <a:rPr lang="de-DE" sz="1200" b="1" noProof="1" smtClean="0">
                <a:solidFill>
                  <a:srgbClr val="000000"/>
                </a:solidFill>
                <a:latin typeface="Arial" pitchFamily="34" charset="0"/>
              </a:rPr>
              <a:t>September 2021</a:t>
            </a:r>
            <a:endParaRPr lang="en-US" sz="1200" b="1" noProof="1" smtClean="0">
              <a:solidFill>
                <a:srgbClr val="000000"/>
              </a:solidFill>
              <a:latin typeface="Arial" pitchFamily="34" charset="0"/>
            </a:endParaRPr>
          </a:p>
        </p:txBody>
      </p:sp>
      <p:sp>
        <p:nvSpPr>
          <p:cNvPr id="22" name="Rechteck 21"/>
          <p:cNvSpPr/>
          <p:nvPr/>
        </p:nvSpPr>
        <p:spPr>
          <a:xfrm>
            <a:off x="539922" y="5941368"/>
            <a:ext cx="2124299"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hlinkClick r:id="rId8"/>
              </a:rPr>
              <a:t>https://perma.cc/64N4-JVEE</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Simple Basic Thoughts Help to Structure the Problem</a:t>
            </a:r>
            <a:endParaRPr lang="de-DE" sz="2000" b="1" kern="0" dirty="0">
              <a:solidFill>
                <a:srgbClr val="000000"/>
              </a:solidFill>
              <a:latin typeface="Arial" pitchFamily="34" charset="0"/>
              <a:ea typeface="+mj-ea"/>
              <a:cs typeface="Arial" pitchFamily="34" charset="0"/>
            </a:endParaRPr>
          </a:p>
        </p:txBody>
      </p:sp>
      <p:sp>
        <p:nvSpPr>
          <p:cNvPr id="6" name="Text Box 9"/>
          <p:cNvSpPr txBox="1">
            <a:spLocks noChangeArrowheads="1"/>
          </p:cNvSpPr>
          <p:nvPr/>
        </p:nvSpPr>
        <p:spPr bwMode="auto">
          <a:xfrm>
            <a:off x="561975" y="1966395"/>
            <a:ext cx="8248650" cy="3711785"/>
          </a:xfrm>
          <a:prstGeom prst="rect">
            <a:avLst/>
          </a:prstGeom>
          <a:noFill/>
          <a:ln w="9525">
            <a:noFill/>
            <a:miter lim="800000"/>
            <a:headEnd/>
            <a:tailEnd/>
          </a:ln>
        </p:spPr>
        <p:txBody>
          <a:bodyPr wrap="square">
            <a:spAutoFit/>
          </a:bodyPr>
          <a:lstStyle/>
          <a:p>
            <a:pPr marL="177800" indent="-177800" algn="just" defTabSz="801688" eaLnBrk="1" hangingPunct="1">
              <a:lnSpc>
                <a:spcPct val="120000"/>
              </a:lnSpc>
              <a:spcBef>
                <a:spcPts val="0"/>
              </a:spcBef>
              <a:buFont typeface="Arial" pitchFamily="34" charset="0"/>
              <a:buChar char="●"/>
              <a:defRPr/>
            </a:pPr>
            <a:r>
              <a:rPr lang="de-DE" sz="1600" b="1" kern="0" dirty="0" smtClean="0">
                <a:solidFill>
                  <a:srgbClr val="FF3300"/>
                </a:solidFill>
                <a:latin typeface="Arial" pitchFamily="34" charset="0"/>
                <a:cs typeface="Arial" pitchFamily="34" charset="0"/>
              </a:rPr>
              <a:t>Problem 1</a:t>
            </a:r>
            <a:r>
              <a:rPr lang="de-DE" sz="1600" b="1" kern="0" dirty="0" smtClean="0">
                <a:solidFill>
                  <a:srgbClr val="000000"/>
                </a:solidFill>
                <a:latin typeface="Arial" pitchFamily="34" charset="0"/>
                <a:cs typeface="Arial" pitchFamily="34" charset="0"/>
              </a:rPr>
              <a:t>: A fast and global </a:t>
            </a:r>
            <a:r>
              <a:rPr lang="de-DE" sz="1600" b="1" kern="0" dirty="0" smtClean="0">
                <a:solidFill>
                  <a:srgbClr val="0000FF"/>
                </a:solidFill>
                <a:latin typeface="Arial" pitchFamily="34" charset="0"/>
                <a:cs typeface="Arial" pitchFamily="34" charset="0"/>
              </a:rPr>
              <a:t>spread of the virus</a:t>
            </a:r>
            <a:r>
              <a:rPr lang="de-DE" sz="1600" b="1" kern="0" dirty="0" smtClean="0">
                <a:solidFill>
                  <a:srgbClr val="000000"/>
                </a:solidFill>
                <a:latin typeface="Arial" pitchFamily="34" charset="0"/>
                <a:cs typeface="Arial" pitchFamily="34" charset="0"/>
              </a:rPr>
              <a:t> (SARS-CoV-2) by aircraft!</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Fact: The virus spread very quickly from Wuhan over continents in all parts of the world – not by ship, not by train, but </a:t>
            </a:r>
            <a:r>
              <a:rPr lang="de-DE" sz="1400" kern="0" dirty="0" smtClean="0">
                <a:solidFill>
                  <a:srgbClr val="0000FF"/>
                </a:solidFill>
                <a:latin typeface="Arial" pitchFamily="34" charset="0"/>
                <a:cs typeface="Arial" pitchFamily="34" charset="0"/>
              </a:rPr>
              <a:t>by airplane</a:t>
            </a:r>
            <a:r>
              <a:rPr lang="de-DE" sz="1400" kern="0" dirty="0" smtClean="0">
                <a:solidFill>
                  <a:srgbClr val="000000"/>
                </a:solidFill>
                <a:latin typeface="Arial" pitchFamily="34" charset="0"/>
                <a:cs typeface="Arial" pitchFamily="34" charset="0"/>
              </a:rPr>
              <a:t>. No one denies this.</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As such, world wide mobility is boon and bane (German: Segen und Fluch)</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Pandemics happened before, but this one resulted in a necessary (partial) </a:t>
            </a:r>
            <a:r>
              <a:rPr lang="de-DE" sz="1400" kern="0" dirty="0" smtClean="0">
                <a:solidFill>
                  <a:srgbClr val="0000FF"/>
                </a:solidFill>
                <a:latin typeface="Arial" pitchFamily="34" charset="0"/>
                <a:cs typeface="Arial" pitchFamily="34" charset="0"/>
              </a:rPr>
              <a:t>shut-down of aviation</a:t>
            </a:r>
            <a:r>
              <a:rPr lang="de-DE" sz="1400" kern="0" dirty="0" smtClean="0">
                <a:solidFill>
                  <a:srgbClr val="000000"/>
                </a:solidFill>
                <a:latin typeface="Arial" pitchFamily="34" charset="0"/>
                <a:cs typeface="Arial" pitchFamily="34" charset="0"/>
              </a:rPr>
              <a:t>.</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b="1" kern="0" dirty="0" smtClean="0">
                <a:solidFill>
                  <a:srgbClr val="00B050"/>
                </a:solidFill>
                <a:latin typeface="Arial" pitchFamily="34" charset="0"/>
                <a:cs typeface="Arial" pitchFamily="34" charset="0"/>
              </a:rPr>
              <a:t>Governments</a:t>
            </a:r>
            <a:r>
              <a:rPr lang="de-DE" sz="1400" kern="0" dirty="0" smtClean="0">
                <a:solidFill>
                  <a:srgbClr val="000000"/>
                </a:solidFill>
                <a:latin typeface="Arial" pitchFamily="34" charset="0"/>
                <a:cs typeface="Arial" pitchFamily="34" charset="0"/>
              </a:rPr>
              <a:t> (to some extend) </a:t>
            </a:r>
            <a:r>
              <a:rPr lang="de-DE" sz="1400" b="1" kern="0" dirty="0" smtClean="0">
                <a:solidFill>
                  <a:srgbClr val="00B050"/>
                </a:solidFill>
                <a:latin typeface="Arial" pitchFamily="34" charset="0"/>
                <a:cs typeface="Arial" pitchFamily="34" charset="0"/>
              </a:rPr>
              <a:t>and passengers</a:t>
            </a:r>
            <a:r>
              <a:rPr lang="de-DE" sz="1400" kern="0" dirty="0" smtClean="0">
                <a:solidFill>
                  <a:srgbClr val="000000"/>
                </a:solidFill>
                <a:latin typeface="Arial" pitchFamily="34" charset="0"/>
                <a:cs typeface="Arial" pitchFamily="34" charset="0"/>
              </a:rPr>
              <a:t> </a:t>
            </a:r>
            <a:r>
              <a:rPr lang="de-DE" sz="1400" b="1" kern="0" dirty="0" smtClean="0">
                <a:solidFill>
                  <a:srgbClr val="00B050"/>
                </a:solidFill>
                <a:latin typeface="Arial" pitchFamily="34" charset="0"/>
                <a:cs typeface="Arial" pitchFamily="34" charset="0"/>
              </a:rPr>
              <a:t>made the shut-down a reality.</a:t>
            </a:r>
            <a:endParaRPr lang="de-DE" sz="1400" kern="0" dirty="0" smtClean="0">
              <a:solidFill>
                <a:srgbClr val="000000"/>
              </a:solidFill>
              <a:latin typeface="Arial" pitchFamily="34" charset="0"/>
              <a:cs typeface="Arial" pitchFamily="34" charset="0"/>
            </a:endParaRP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b="1" kern="0" dirty="0" smtClean="0">
                <a:solidFill>
                  <a:srgbClr val="FF3300"/>
                </a:solidFill>
                <a:latin typeface="Arial" pitchFamily="34" charset="0"/>
                <a:cs typeface="Arial" pitchFamily="34" charset="0"/>
              </a:rPr>
              <a:t>Organizations of the aviation industry worked with all their power against the shut-down.</a:t>
            </a:r>
            <a:endParaRPr lang="de-DE" sz="1400" kern="0" dirty="0" smtClean="0">
              <a:solidFill>
                <a:srgbClr val="FF3300"/>
              </a:solidFill>
              <a:latin typeface="Arial" pitchFamily="34" charset="0"/>
              <a:cs typeface="Arial" pitchFamily="34" charset="0"/>
            </a:endParaRP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Understandable? Yes.</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Responsible? No!</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b="1" kern="0" dirty="0" smtClean="0">
                <a:solidFill>
                  <a:srgbClr val="0000FF"/>
                </a:solidFill>
                <a:latin typeface="Arial" pitchFamily="34" charset="0"/>
                <a:cs typeface="Arial" pitchFamily="34" charset="0"/>
              </a:rPr>
              <a:t>Mitigation possibilities</a:t>
            </a:r>
            <a:r>
              <a:rPr lang="de-DE" sz="1400" kern="0" dirty="0" smtClean="0">
                <a:solidFill>
                  <a:srgbClr val="000000"/>
                </a:solidFill>
                <a:latin typeface="Arial" pitchFamily="34" charset="0"/>
                <a:cs typeface="Arial" pitchFamily="34" charset="0"/>
              </a:rPr>
              <a:t>: Screening, testing, quarantine, ... vaccination</a:t>
            </a:r>
          </a:p>
          <a:p>
            <a:pPr marL="361950" indent="-180975" algn="just" defTabSz="801688" eaLnBrk="1" hangingPunct="1">
              <a:lnSpc>
                <a:spcPct val="120000"/>
              </a:lnSpc>
              <a:spcBef>
                <a:spcPts val="0"/>
              </a:spcBef>
              <a:tabLst>
                <a:tab pos="361950" algn="l"/>
              </a:tabLst>
              <a:defRPr/>
            </a:pPr>
            <a:endParaRPr lang="de-DE" sz="1200" kern="0" dirty="0" smtClean="0">
              <a:solidFill>
                <a:srgbClr val="000000"/>
              </a:solidFill>
              <a:latin typeface="Arial" pitchFamily="34" charset="0"/>
              <a:cs typeface="Arial" pitchFamily="34" charset="0"/>
            </a:endParaRPr>
          </a:p>
          <a:p>
            <a:pPr marL="361950" indent="-180975" algn="just" defTabSz="801688" eaLnBrk="1" hangingPunct="1">
              <a:lnSpc>
                <a:spcPct val="120000"/>
              </a:lnSpc>
              <a:spcBef>
                <a:spcPts val="0"/>
              </a:spcBef>
              <a:tabLst>
                <a:tab pos="361950" algn="l"/>
              </a:tabLst>
              <a:defRPr/>
            </a:pPr>
            <a:r>
              <a:rPr lang="de-DE" sz="1400" b="1" i="1" kern="0" dirty="0" smtClean="0">
                <a:solidFill>
                  <a:srgbClr val="000000"/>
                </a:solidFill>
                <a:latin typeface="Arial" pitchFamily="34" charset="0"/>
                <a:cs typeface="Arial" pitchFamily="34" charset="0"/>
              </a:rPr>
              <a:t>	Problem 1 is NOT the topic of this lecture, because </a:t>
            </a:r>
          </a:p>
          <a:p>
            <a:pPr marL="361950" indent="-180975" algn="just" defTabSz="801688" eaLnBrk="1" hangingPunct="1">
              <a:lnSpc>
                <a:spcPct val="120000"/>
              </a:lnSpc>
              <a:spcBef>
                <a:spcPts val="0"/>
              </a:spcBef>
              <a:tabLst>
                <a:tab pos="361950" algn="l"/>
              </a:tabLst>
              <a:defRPr/>
            </a:pPr>
            <a:r>
              <a:rPr lang="de-DE" sz="1400" b="1" i="1" kern="0" dirty="0" smtClean="0">
                <a:solidFill>
                  <a:srgbClr val="000000"/>
                </a:solidFill>
                <a:latin typeface="Arial" pitchFamily="34" charset="0"/>
                <a:cs typeface="Arial" pitchFamily="34" charset="0"/>
              </a:rPr>
              <a:t>	=&gt; </a:t>
            </a:r>
            <a:r>
              <a:rPr lang="de-DE" sz="1400" b="1" i="1" kern="0" dirty="0" smtClean="0">
                <a:solidFill>
                  <a:srgbClr val="FF3300"/>
                </a:solidFill>
                <a:latin typeface="Arial" pitchFamily="34" charset="0"/>
                <a:cs typeface="Arial" pitchFamily="34" charset="0"/>
              </a:rPr>
              <a:t>we know this is a problem,</a:t>
            </a:r>
          </a:p>
          <a:p>
            <a:pPr marL="361950" indent="-180975" algn="just" defTabSz="801688" eaLnBrk="1" hangingPunct="1">
              <a:lnSpc>
                <a:spcPct val="120000"/>
              </a:lnSpc>
              <a:spcBef>
                <a:spcPts val="0"/>
              </a:spcBef>
              <a:tabLst>
                <a:tab pos="361950" algn="l"/>
              </a:tabLst>
              <a:defRPr/>
            </a:pPr>
            <a:r>
              <a:rPr lang="de-DE" sz="1400" b="1" i="1" kern="0" dirty="0" smtClean="0">
                <a:solidFill>
                  <a:srgbClr val="000000"/>
                </a:solidFill>
                <a:latin typeface="Arial" pitchFamily="34" charset="0"/>
                <a:cs typeface="Arial" pitchFamily="34" charset="0"/>
              </a:rPr>
              <a:t>	=&gt; </a:t>
            </a:r>
            <a:r>
              <a:rPr lang="de-DE" sz="1400" b="1" i="1" kern="0" dirty="0" smtClean="0">
                <a:solidFill>
                  <a:srgbClr val="FF3300"/>
                </a:solidFill>
                <a:latin typeface="Arial" pitchFamily="34" charset="0"/>
                <a:cs typeface="Arial" pitchFamily="34" charset="0"/>
              </a:rPr>
              <a:t>this lecture has a technical focus.</a:t>
            </a: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Summary: Internal Emissions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81024" y="1952625"/>
            <a:ext cx="8258175" cy="4154984"/>
          </a:xfrm>
          <a:prstGeom prst="rect">
            <a:avLst/>
          </a:prstGeom>
          <a:noFill/>
        </p:spPr>
        <p:txBody>
          <a:bodyPr wrap="square" rtlCol="0">
            <a:spAutoFit/>
          </a:bodyPr>
          <a:lstStyle/>
          <a:p>
            <a:pPr marL="180975" indent="-180975" algn="just">
              <a:lnSpc>
                <a:spcPct val="120000"/>
              </a:lnSpc>
              <a:buFont typeface="Arial" pitchFamily="34" charset="0"/>
              <a:buChar char="●"/>
            </a:pPr>
            <a:r>
              <a:rPr lang="en-US" sz="1600" dirty="0" smtClean="0">
                <a:solidFill>
                  <a:srgbClr val="0000FF"/>
                </a:solidFill>
                <a:latin typeface="Arial" pitchFamily="34" charset="0"/>
                <a:cs typeface="Arial" pitchFamily="34" charset="0"/>
              </a:rPr>
              <a:t>In the pandemic, aviation poses two dangers</a:t>
            </a:r>
            <a:r>
              <a:rPr lang="en-US" sz="1600" dirty="0" smtClean="0">
                <a:solidFill>
                  <a:srgbClr val="000000"/>
                </a:solidFill>
                <a:latin typeface="Arial" pitchFamily="34" charset="0"/>
                <a:cs typeface="Arial" pitchFamily="34" charset="0"/>
              </a:rPr>
              <a:t>: 1.) The rapid, </a:t>
            </a:r>
            <a:r>
              <a:rPr lang="en-US" sz="1600" dirty="0" smtClean="0">
                <a:solidFill>
                  <a:srgbClr val="0000FF"/>
                </a:solidFill>
                <a:latin typeface="Arial" pitchFamily="34" charset="0"/>
                <a:cs typeface="Arial" pitchFamily="34" charset="0"/>
              </a:rPr>
              <a:t>global spread </a:t>
            </a:r>
            <a:r>
              <a:rPr lang="en-US" sz="1600" dirty="0" smtClean="0">
                <a:solidFill>
                  <a:srgbClr val="000000"/>
                </a:solidFill>
                <a:latin typeface="Arial" pitchFamily="34" charset="0"/>
                <a:cs typeface="Arial" pitchFamily="34" charset="0"/>
              </a:rPr>
              <a:t>of the virus and 2.) the </a:t>
            </a:r>
            <a:r>
              <a:rPr lang="en-US" sz="1600" dirty="0" smtClean="0">
                <a:solidFill>
                  <a:srgbClr val="0000FF"/>
                </a:solidFill>
                <a:latin typeface="Arial" pitchFamily="34" charset="0"/>
                <a:cs typeface="Arial" pitchFamily="34" charset="0"/>
              </a:rPr>
              <a:t>mutual contamination of </a:t>
            </a:r>
            <a:r>
              <a:rPr lang="en-US" sz="1600" dirty="0" smtClean="0">
                <a:solidFill>
                  <a:srgbClr val="000000"/>
                </a:solidFill>
                <a:latin typeface="Arial" pitchFamily="34" charset="0"/>
                <a:cs typeface="Arial" pitchFamily="34" charset="0"/>
              </a:rPr>
              <a:t>the densely packed </a:t>
            </a:r>
            <a:r>
              <a:rPr lang="en-US" sz="1600" dirty="0" smtClean="0">
                <a:solidFill>
                  <a:srgbClr val="0000FF"/>
                </a:solidFill>
                <a:latin typeface="Arial" pitchFamily="34" charset="0"/>
                <a:cs typeface="Arial" pitchFamily="34" charset="0"/>
              </a:rPr>
              <a:t>passengers</a:t>
            </a:r>
            <a:r>
              <a:rPr lang="en-US" sz="1600" dirty="0" smtClean="0">
                <a:solidFill>
                  <a:srgbClr val="000000"/>
                </a:solidFill>
                <a:latin typeface="Arial" pitchFamily="34" charset="0"/>
                <a:cs typeface="Arial" pitchFamily="34" charset="0"/>
              </a:rPr>
              <a:t> in the aircraft cabin, whose ventilation system cannot rule out infection.</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Since Corona, the </a:t>
            </a:r>
            <a:r>
              <a:rPr lang="en-US" sz="1600" dirty="0" smtClean="0">
                <a:solidFill>
                  <a:srgbClr val="FF0000"/>
                </a:solidFill>
                <a:latin typeface="Arial" pitchFamily="34" charset="0"/>
                <a:cs typeface="Arial" pitchFamily="34" charset="0"/>
              </a:rPr>
              <a:t>ventilation technology</a:t>
            </a:r>
            <a:r>
              <a:rPr lang="en-US" sz="1600" dirty="0" smtClean="0">
                <a:solidFill>
                  <a:srgbClr val="000000"/>
                </a:solidFill>
                <a:latin typeface="Arial" pitchFamily="34" charset="0"/>
                <a:cs typeface="Arial" pitchFamily="34" charset="0"/>
              </a:rPr>
              <a:t> of aircraft cabins has become a </a:t>
            </a:r>
            <a:r>
              <a:rPr lang="en-US" sz="1600" dirty="0" smtClean="0">
                <a:solidFill>
                  <a:srgbClr val="FF0000"/>
                </a:solidFill>
                <a:latin typeface="Arial" pitchFamily="34" charset="0"/>
                <a:cs typeface="Arial" pitchFamily="34" charset="0"/>
              </a:rPr>
              <a:t>political issue</a:t>
            </a:r>
            <a:r>
              <a:rPr lang="en-US" sz="1600" dirty="0" smtClean="0">
                <a:solidFill>
                  <a:srgbClr val="000000"/>
                </a:solidFill>
                <a:latin typeface="Arial" pitchFamily="34" charset="0"/>
                <a:cs typeface="Arial" pitchFamily="34" charset="0"/>
              </a:rPr>
              <a:t>. </a:t>
            </a:r>
          </a:p>
          <a:p>
            <a:pPr marL="180975" indent="-180975" algn="just">
              <a:lnSpc>
                <a:spcPct val="120000"/>
              </a:lnSpc>
              <a:buFont typeface="Arial" pitchFamily="34" charset="0"/>
              <a:buChar char="●"/>
            </a:pPr>
            <a:r>
              <a:rPr lang="en-US" sz="1600" dirty="0" smtClean="0">
                <a:solidFill>
                  <a:srgbClr val="FF0000"/>
                </a:solidFill>
                <a:latin typeface="Arial" pitchFamily="34" charset="0"/>
                <a:cs typeface="Arial" pitchFamily="34" charset="0"/>
              </a:rPr>
              <a:t>For financial reasons, flying is considered safe </a:t>
            </a:r>
            <a:r>
              <a:rPr lang="en-US" sz="1600" dirty="0" smtClean="0">
                <a:solidFill>
                  <a:srgbClr val="000000"/>
                </a:solidFill>
                <a:latin typeface="Arial" pitchFamily="34" charset="0"/>
                <a:cs typeface="Arial" pitchFamily="34" charset="0"/>
              </a:rPr>
              <a:t>by the aviation industry even in Corona times.</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Reason is (as claimed) the </a:t>
            </a:r>
            <a:r>
              <a:rPr lang="en-US" sz="1600" dirty="0" smtClean="0">
                <a:solidFill>
                  <a:srgbClr val="FF0000"/>
                </a:solidFill>
                <a:latin typeface="Arial" pitchFamily="34" charset="0"/>
                <a:cs typeface="Arial" pitchFamily="34" charset="0"/>
              </a:rPr>
              <a:t>aircraft cabin ventilation – better than anything else</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The </a:t>
            </a:r>
            <a:r>
              <a:rPr lang="en-US" sz="1600" dirty="0" smtClean="0">
                <a:solidFill>
                  <a:srgbClr val="FF0000"/>
                </a:solidFill>
                <a:latin typeface="Arial" pitchFamily="34" charset="0"/>
                <a:cs typeface="Arial" pitchFamily="34" charset="0"/>
              </a:rPr>
              <a:t>ventilation in passenger aircraft is explained incorrectly by industry!</a:t>
            </a:r>
            <a:endParaRPr lang="en-US" sz="1600" dirty="0" smtClean="0">
              <a:solidFill>
                <a:srgbClr val="000000"/>
              </a:solidFill>
              <a:latin typeface="Arial" pitchFamily="34" charset="0"/>
              <a:cs typeface="Arial" pitchFamily="34" charset="0"/>
            </a:endParaRPr>
          </a:p>
          <a:p>
            <a:pPr marL="180975" indent="-180975" algn="just">
              <a:lnSpc>
                <a:spcPct val="120000"/>
              </a:lnSpc>
              <a:buFont typeface="Arial" pitchFamily="34" charset="0"/>
              <a:buChar char="●"/>
            </a:pPr>
            <a:r>
              <a:rPr lang="en-US" sz="1600" dirty="0" smtClean="0">
                <a:solidFill>
                  <a:srgbClr val="00B050"/>
                </a:solidFill>
                <a:latin typeface="Arial" pitchFamily="34" charset="0"/>
                <a:cs typeface="Arial" pitchFamily="34" charset="0"/>
              </a:rPr>
              <a:t>Here, the ventilation technology is explained</a:t>
            </a:r>
            <a:r>
              <a:rPr lang="en-US" sz="1600" dirty="0" smtClean="0">
                <a:solidFill>
                  <a:srgbClr val="000000"/>
                </a:solidFill>
                <a:latin typeface="Arial" pitchFamily="34" charset="0"/>
                <a:cs typeface="Arial" pitchFamily="34" charset="0"/>
              </a:rPr>
              <a:t>: Requirements, basics, related aircraft systems, and ventilation theory.</a:t>
            </a:r>
          </a:p>
          <a:p>
            <a:pPr marL="180975" indent="-180975" algn="just">
              <a:lnSpc>
                <a:spcPct val="120000"/>
              </a:lnSpc>
              <a:buFont typeface="Arial" pitchFamily="34" charset="0"/>
              <a:buChar char="●"/>
            </a:pPr>
            <a:r>
              <a:rPr lang="en-US" sz="1600" dirty="0" smtClean="0">
                <a:solidFill>
                  <a:srgbClr val="00B050"/>
                </a:solidFill>
                <a:latin typeface="Arial" pitchFamily="34" charset="0"/>
                <a:cs typeface="Arial" pitchFamily="34" charset="0"/>
              </a:rPr>
              <a:t>Right </a:t>
            </a:r>
            <a:r>
              <a:rPr lang="en-US" sz="1600" dirty="0" smtClean="0">
                <a:solidFill>
                  <a:srgbClr val="000000"/>
                </a:solidFill>
                <a:latin typeface="Arial" pitchFamily="34" charset="0"/>
                <a:cs typeface="Arial" pitchFamily="34" charset="0"/>
              </a:rPr>
              <a:t>or </a:t>
            </a:r>
            <a:r>
              <a:rPr lang="en-US" sz="1600" dirty="0" smtClean="0">
                <a:solidFill>
                  <a:srgbClr val="FF0000"/>
                </a:solidFill>
                <a:latin typeface="Arial" pitchFamily="34" charset="0"/>
                <a:cs typeface="Arial" pitchFamily="34" charset="0"/>
              </a:rPr>
              <a:t>wrong</a:t>
            </a:r>
            <a:r>
              <a:rPr lang="en-US" sz="1600" dirty="0" smtClean="0">
                <a:solidFill>
                  <a:srgbClr val="000000"/>
                </a:solidFill>
                <a:latin typeface="Arial" pitchFamily="34" charset="0"/>
                <a:cs typeface="Arial" pitchFamily="34" charset="0"/>
              </a:rPr>
              <a:t> does matter!</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We need to </a:t>
            </a:r>
            <a:r>
              <a:rPr lang="en-US" sz="1600" dirty="0" smtClean="0">
                <a:solidFill>
                  <a:srgbClr val="00B050"/>
                </a:solidFill>
                <a:latin typeface="Arial" pitchFamily="34" charset="0"/>
                <a:cs typeface="Arial" pitchFamily="34" charset="0"/>
              </a:rPr>
              <a:t>adhere to moral principles</a:t>
            </a:r>
            <a:r>
              <a:rPr lang="en-US" sz="1600" dirty="0" smtClean="0">
                <a:solidFill>
                  <a:srgbClr val="000000"/>
                </a:solidFill>
                <a:latin typeface="Arial" pitchFamily="34" charset="0"/>
                <a:cs typeface="Arial" pitchFamily="34" charset="0"/>
              </a:rPr>
              <a:t>. </a:t>
            </a: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a:p>
            <a:pPr marL="180975" indent="-180975" algn="just">
              <a:lnSpc>
                <a:spcPct val="120000"/>
              </a:lnSpc>
            </a:pPr>
            <a:r>
              <a:rPr lang="de-DE" sz="1200" dirty="0" smtClean="0">
                <a:solidFill>
                  <a:srgbClr val="000000"/>
                </a:solidFill>
                <a:latin typeface="Arial" pitchFamily="34" charset="0"/>
                <a:cs typeface="Arial" pitchFamily="34" charset="0"/>
              </a:rPr>
              <a:t>See also: "</a:t>
            </a:r>
            <a:r>
              <a:rPr lang="en-US" sz="1200" dirty="0" smtClean="0">
                <a:solidFill>
                  <a:srgbClr val="000000"/>
                </a:solidFill>
                <a:latin typeface="Arial" pitchFamily="34" charset="0"/>
                <a:cs typeface="Arial" pitchFamily="34" charset="0"/>
              </a:rPr>
              <a:t>Aviation Ethics – Growth, Gain, Greed, and Guilt</a:t>
            </a:r>
            <a:r>
              <a:rPr lang="de-DE" sz="1200" dirty="0" smtClean="0">
                <a:solidFill>
                  <a:srgbClr val="000000"/>
                </a:solidFill>
                <a:latin typeface="Arial" pitchFamily="34" charset="0"/>
                <a:cs typeface="Arial" pitchFamily="34" charset="0"/>
              </a:rPr>
              <a:t>", </a:t>
            </a:r>
            <a:r>
              <a:rPr lang="de-DE" sz="1200" dirty="0" smtClean="0">
                <a:solidFill>
                  <a:srgbClr val="000000"/>
                </a:solidFill>
                <a:latin typeface="Arial" pitchFamily="34" charset="0"/>
                <a:cs typeface="Arial" pitchFamily="34" charset="0"/>
                <a:hlinkClick r:id="rId2"/>
              </a:rPr>
              <a:t>https://doi.org/10.5281/zenodo.4068008</a:t>
            </a:r>
            <a:endParaRPr lang="en-US" sz="12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
          <p:cNvSpPr txBox="1">
            <a:spLocks noChangeArrowheads="1"/>
          </p:cNvSpPr>
          <p:nvPr/>
        </p:nvSpPr>
        <p:spPr bwMode="auto">
          <a:xfrm>
            <a:off x="263526" y="2444919"/>
            <a:ext cx="8616950" cy="1620957"/>
          </a:xfrm>
          <a:prstGeom prst="rect">
            <a:avLst/>
          </a:prstGeom>
          <a:noFill/>
          <a:ln w="9525">
            <a:noFill/>
            <a:miter lim="800000"/>
            <a:headEnd/>
            <a:tailEnd/>
          </a:ln>
        </p:spPr>
        <p:txBody>
          <a:bodyPr>
            <a:spAutoFit/>
          </a:bodyPr>
          <a:lstStyle/>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800" b="1" dirty="0" smtClean="0">
                <a:solidFill>
                  <a:srgbClr val="000000"/>
                </a:solidFill>
                <a:latin typeface="Arial" pitchFamily="34" charset="0"/>
                <a:cs typeface="Arial" pitchFamily="34" charset="0"/>
              </a:rPr>
              <a:t>External Emissions:</a:t>
            </a:r>
          </a:p>
          <a:p>
            <a:pPr marL="358775" lvl="2" indent="-358775" algn="ctr">
              <a:spcBef>
                <a:spcPts val="400"/>
              </a:spcBef>
              <a:buClr>
                <a:srgbClr val="000000"/>
              </a:buClr>
              <a:buSzPct val="10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4800" b="1" dirty="0" smtClean="0">
                <a:solidFill>
                  <a:srgbClr val="000000"/>
                </a:solidFill>
                <a:latin typeface="Arial" pitchFamily="34" charset="0"/>
                <a:cs typeface="Arial" pitchFamily="34" charset="0"/>
              </a:rPr>
              <a:t>CO2, NOX, AIC</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sp>
        <p:nvSpPr>
          <p:cNvPr id="5" name="Text Box 7"/>
          <p:cNvSpPr txBox="1">
            <a:spLocks noChangeArrowheads="1"/>
          </p:cNvSpPr>
          <p:nvPr/>
        </p:nvSpPr>
        <p:spPr bwMode="auto">
          <a:xfrm>
            <a:off x="561976" y="5365750"/>
            <a:ext cx="7620000" cy="727280"/>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noProof="1" smtClean="0">
                <a:solidFill>
                  <a:srgbClr val="000000"/>
                </a:solidFill>
                <a:latin typeface="Arial" pitchFamily="34" charset="0"/>
              </a:rPr>
              <a:t>This is part draws from the HAW Report "Umweltschutz in der Luftfahrt" (Environmental Protection in Aviation). For many more details see:</a:t>
            </a:r>
          </a:p>
          <a:p>
            <a:pPr defTabSz="801688">
              <a:spcBef>
                <a:spcPct val="50000"/>
              </a:spcBef>
            </a:pPr>
            <a:r>
              <a:rPr lang="en-US" sz="1200" noProof="1" smtClean="0">
                <a:solidFill>
                  <a:srgbClr val="000000"/>
                </a:solidFill>
                <a:latin typeface="Arial" pitchFamily="34" charset="0"/>
                <a:hlinkClick r:id="rId2"/>
              </a:rPr>
              <a:t>https://nbn-resolving.org/urn:nbn:de:gbv:18302-aero2021-07-03.015</a:t>
            </a:r>
            <a:endParaRPr lang="en-US" sz="1200" noProof="1" smtClean="0">
              <a:solidFill>
                <a:srgbClr val="000000"/>
              </a:solidFill>
              <a:latin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Resources or Atmosphere  –  What is the Problem?</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pic>
        <p:nvPicPr>
          <p:cNvPr id="271362" name="Picture 2"/>
          <p:cNvPicPr>
            <a:picLocks noChangeAspect="1" noChangeArrowheads="1"/>
          </p:cNvPicPr>
          <p:nvPr/>
        </p:nvPicPr>
        <p:blipFill>
          <a:blip r:embed="rId2" cstate="print"/>
          <a:srcRect/>
          <a:stretch>
            <a:fillRect/>
          </a:stretch>
        </p:blipFill>
        <p:spPr bwMode="auto">
          <a:xfrm>
            <a:off x="1238250" y="1728789"/>
            <a:ext cx="4195763" cy="3284184"/>
          </a:xfrm>
          <a:prstGeom prst="rect">
            <a:avLst/>
          </a:prstGeom>
          <a:noFill/>
          <a:ln w="9525">
            <a:noFill/>
            <a:miter lim="800000"/>
            <a:headEnd/>
            <a:tailEnd/>
          </a:ln>
        </p:spPr>
      </p:pic>
      <p:sp>
        <p:nvSpPr>
          <p:cNvPr id="6" name="Rechteck 5"/>
          <p:cNvSpPr/>
          <p:nvPr/>
        </p:nvSpPr>
        <p:spPr>
          <a:xfrm>
            <a:off x="1200150" y="5063520"/>
            <a:ext cx="7496175" cy="1323439"/>
          </a:xfrm>
          <a:prstGeom prst="rect">
            <a:avLst/>
          </a:prstGeom>
        </p:spPr>
        <p:txBody>
          <a:bodyPr wrap="square">
            <a:spAutoFit/>
          </a:bodyPr>
          <a:lstStyle/>
          <a:p>
            <a:pPr algn="just"/>
            <a:r>
              <a:rPr lang="en-US" sz="1600" dirty="0" smtClean="0">
                <a:solidFill>
                  <a:srgbClr val="000000"/>
                </a:solidFill>
                <a:latin typeface="Arial" pitchFamily="34" charset="0"/>
                <a:cs typeface="Arial" pitchFamily="34" charset="0"/>
              </a:rPr>
              <a:t>Two barrels symbolize:</a:t>
            </a:r>
          </a:p>
          <a:p>
            <a:pPr marL="180975" indent="-180975" algn="just">
              <a:buFont typeface="Arial" pitchFamily="34" charset="0"/>
              <a:buChar char="●"/>
            </a:pPr>
            <a:r>
              <a:rPr lang="en-US" sz="1600" dirty="0" smtClean="0">
                <a:solidFill>
                  <a:srgbClr val="000000"/>
                </a:solidFill>
                <a:latin typeface="Arial" pitchFamily="34" charset="0"/>
                <a:cs typeface="Arial" pitchFamily="34" charset="0"/>
              </a:rPr>
              <a:t>left: the </a:t>
            </a:r>
            <a:r>
              <a:rPr lang="en-US" sz="1600" dirty="0" smtClean="0">
                <a:solidFill>
                  <a:srgbClr val="0000FF"/>
                </a:solidFill>
                <a:latin typeface="Arial" pitchFamily="34" charset="0"/>
                <a:cs typeface="Arial" pitchFamily="34" charset="0"/>
              </a:rPr>
              <a:t>finite fossil energy reserves </a:t>
            </a:r>
            <a:r>
              <a:rPr lang="en-US" sz="1600" dirty="0" smtClean="0">
                <a:solidFill>
                  <a:srgbClr val="000000"/>
                </a:solidFill>
                <a:latin typeface="Arial" pitchFamily="34" charset="0"/>
                <a:cs typeface="Arial" pitchFamily="34" charset="0"/>
              </a:rPr>
              <a:t>and</a:t>
            </a:r>
          </a:p>
          <a:p>
            <a:pPr marL="180975" indent="-180975" algn="just">
              <a:buFont typeface="Arial" pitchFamily="34" charset="0"/>
              <a:buChar char="●"/>
            </a:pPr>
            <a:r>
              <a:rPr lang="en-US" sz="1600" dirty="0" smtClean="0">
                <a:solidFill>
                  <a:srgbClr val="000000"/>
                </a:solidFill>
                <a:latin typeface="Arial" pitchFamily="34" charset="0"/>
                <a:cs typeface="Arial" pitchFamily="34" charset="0"/>
              </a:rPr>
              <a:t>right: the </a:t>
            </a:r>
            <a:r>
              <a:rPr lang="en-US" sz="1600" dirty="0" smtClean="0">
                <a:solidFill>
                  <a:srgbClr val="FF0000"/>
                </a:solidFill>
                <a:latin typeface="Arial" pitchFamily="34" charset="0"/>
                <a:cs typeface="Arial" pitchFamily="34" charset="0"/>
              </a:rPr>
              <a:t>finite capacity of the atmosphere </a:t>
            </a:r>
            <a:r>
              <a:rPr lang="en-US" sz="1600" dirty="0" smtClean="0">
                <a:solidFill>
                  <a:srgbClr val="000000"/>
                </a:solidFill>
                <a:latin typeface="Arial" pitchFamily="34" charset="0"/>
                <a:cs typeface="Arial" pitchFamily="34" charset="0"/>
              </a:rPr>
              <a:t>to absorb.</a:t>
            </a:r>
          </a:p>
          <a:p>
            <a:pPr marL="180975" indent="-180975" algn="just"/>
            <a:r>
              <a:rPr lang="de-DE" sz="1600" dirty="0" smtClean="0">
                <a:solidFill>
                  <a:srgbClr val="000000"/>
                </a:solidFill>
                <a:latin typeface="Arial" pitchFamily="34" charset="0"/>
                <a:cs typeface="Arial" pitchFamily="34" charset="0"/>
              </a:rPr>
              <a:t>It does not work to open the tap more each year.</a:t>
            </a:r>
          </a:p>
          <a:p>
            <a:pPr marL="180975" indent="-180975" algn="just"/>
            <a:r>
              <a:rPr lang="de-DE" sz="1600" dirty="0" smtClean="0">
                <a:solidFill>
                  <a:srgbClr val="000000"/>
                </a:solidFill>
                <a:latin typeface="Arial" pitchFamily="34" charset="0"/>
                <a:cs typeface="Arial" pitchFamily="34" charset="0"/>
              </a:rPr>
              <a:t>It also does not work to set the tap at constant flow. It needs to be closed!</a:t>
            </a:r>
            <a:endParaRPr lang="en-US" sz="1600" dirty="0">
              <a:solidFill>
                <a:srgbClr val="000000"/>
              </a:solidFill>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14349" y="1714500"/>
            <a:ext cx="8277225" cy="4425827"/>
          </a:xfrm>
          <a:prstGeom prst="rect">
            <a:avLst/>
          </a:prstGeom>
        </p:spPr>
        <p:txBody>
          <a:bodyPr wrap="square">
            <a:spAutoFit/>
          </a:bodyPr>
          <a:lstStyle/>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In </a:t>
            </a:r>
            <a:r>
              <a:rPr lang="en-US" sz="1600" noProof="1" smtClean="0">
                <a:solidFill>
                  <a:srgbClr val="00B050"/>
                </a:solidFill>
                <a:latin typeface="Arial" pitchFamily="34" charset="0"/>
                <a:cs typeface="Arial" pitchFamily="34" charset="0"/>
              </a:rPr>
              <a:t>pre-industrial times</a:t>
            </a:r>
            <a:r>
              <a:rPr lang="en-US" sz="1600" noProof="1" smtClean="0">
                <a:solidFill>
                  <a:srgbClr val="000000"/>
                </a:solidFill>
                <a:latin typeface="Arial" pitchFamily="34" charset="0"/>
                <a:cs typeface="Arial" pitchFamily="34" charset="0"/>
              </a:rPr>
              <a:t>, the CO2 concentration was </a:t>
            </a:r>
            <a:r>
              <a:rPr lang="en-US" sz="1600" noProof="1" smtClean="0">
                <a:solidFill>
                  <a:srgbClr val="00B050"/>
                </a:solidFill>
                <a:latin typeface="Arial" pitchFamily="34" charset="0"/>
                <a:cs typeface="Arial" pitchFamily="34" charset="0"/>
              </a:rPr>
              <a:t>280 ppm</a:t>
            </a:r>
            <a:r>
              <a:rPr lang="en-US" sz="1600" noProof="1" smtClean="0">
                <a:solidFill>
                  <a:srgbClr val="000000"/>
                </a:solidFill>
                <a:latin typeface="Arial" pitchFamily="34" charset="0"/>
                <a:cs typeface="Arial" pitchFamily="34" charset="0"/>
              </a:rPr>
              <a:t>, in 2021 it was 420 ppm.</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With current CO2 emissions, the CO2 concentration </a:t>
            </a:r>
            <a:r>
              <a:rPr lang="en-US" sz="1600" noProof="1" smtClean="0">
                <a:solidFill>
                  <a:srgbClr val="FF0000"/>
                </a:solidFill>
                <a:latin typeface="Arial" pitchFamily="34" charset="0"/>
                <a:cs typeface="Arial" pitchFamily="34" charset="0"/>
              </a:rPr>
              <a:t>increase</a:t>
            </a:r>
            <a:r>
              <a:rPr lang="en-US" sz="1600" noProof="1" smtClean="0">
                <a:solidFill>
                  <a:srgbClr val="000000"/>
                </a:solidFill>
                <a:latin typeface="Arial" pitchFamily="34" charset="0"/>
                <a:cs typeface="Arial" pitchFamily="34" charset="0"/>
              </a:rPr>
              <a:t>s by ≈ </a:t>
            </a:r>
            <a:r>
              <a:rPr lang="en-US" sz="1600" noProof="1" smtClean="0">
                <a:solidFill>
                  <a:srgbClr val="FF0000"/>
                </a:solidFill>
                <a:latin typeface="Arial" pitchFamily="34" charset="0"/>
                <a:cs typeface="Arial" pitchFamily="34" charset="0"/>
              </a:rPr>
              <a:t>3 ppm every year</a:t>
            </a:r>
            <a:r>
              <a:rPr lang="en-US" sz="1600" noProof="1" smtClean="0">
                <a:solidFill>
                  <a:srgbClr val="000000"/>
                </a:solidFill>
                <a:latin typeface="Arial" pitchFamily="34" charset="0"/>
                <a:cs typeface="Arial" pitchFamily="34" charset="0"/>
              </a:rPr>
              <a:t>.</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By </a:t>
            </a:r>
            <a:r>
              <a:rPr lang="en-US" sz="1600" noProof="1" smtClean="0">
                <a:solidFill>
                  <a:srgbClr val="0000FF"/>
                </a:solidFill>
                <a:latin typeface="Arial" pitchFamily="34" charset="0"/>
                <a:cs typeface="Arial" pitchFamily="34" charset="0"/>
              </a:rPr>
              <a:t>doubling from 280 ppm to 560 ppm</a:t>
            </a:r>
            <a:r>
              <a:rPr lang="en-US" sz="1600" noProof="1" smtClean="0">
                <a:solidFill>
                  <a:srgbClr val="000000"/>
                </a:solidFill>
                <a:latin typeface="Arial" pitchFamily="34" charset="0"/>
                <a:cs typeface="Arial" pitchFamily="34" charset="0"/>
              </a:rPr>
              <a:t>, the average </a:t>
            </a:r>
            <a:r>
              <a:rPr lang="en-US" sz="1600" noProof="1" smtClean="0">
                <a:solidFill>
                  <a:srgbClr val="0000FF"/>
                </a:solidFill>
                <a:latin typeface="Arial" pitchFamily="34" charset="0"/>
                <a:cs typeface="Arial" pitchFamily="34" charset="0"/>
              </a:rPr>
              <a:t>temperature will increase by ≈ 3 °C</a:t>
            </a:r>
            <a:r>
              <a:rPr lang="en-US" sz="1600" noProof="1" smtClean="0">
                <a:solidFill>
                  <a:srgbClr val="000000"/>
                </a:solidFill>
                <a:latin typeface="Arial" pitchFamily="34" charset="0"/>
                <a:cs typeface="Arial" pitchFamily="34" charset="0"/>
              </a:rPr>
              <a:t>. </a:t>
            </a:r>
          </a:p>
          <a:p>
            <a:pPr marL="180975" indent="-180975">
              <a:lnSpc>
                <a:spcPct val="110000"/>
              </a:lnSpc>
              <a:buFont typeface="Arial" pitchFamily="34" charset="0"/>
              <a:buChar char="●"/>
            </a:pPr>
            <a:r>
              <a:rPr lang="en-US" sz="1600" b="1" noProof="1" smtClean="0">
                <a:solidFill>
                  <a:srgbClr val="000000"/>
                </a:solidFill>
                <a:latin typeface="Arial" pitchFamily="34" charset="0"/>
                <a:cs typeface="Arial" pitchFamily="34" charset="0"/>
              </a:rPr>
              <a:t>Paris Agreement </a:t>
            </a:r>
            <a:r>
              <a:rPr lang="en-US" sz="1600" noProof="1" smtClean="0">
                <a:solidFill>
                  <a:srgbClr val="000000"/>
                </a:solidFill>
                <a:latin typeface="Arial" pitchFamily="34" charset="0"/>
                <a:cs typeface="Arial" pitchFamily="34" charset="0"/>
              </a:rPr>
              <a:t>of 2015: </a:t>
            </a:r>
            <a:r>
              <a:rPr lang="en-US" sz="1600" b="1" noProof="1" smtClean="0">
                <a:solidFill>
                  <a:srgbClr val="000000"/>
                </a:solidFill>
                <a:latin typeface="Arial" pitchFamily="34" charset="0"/>
                <a:cs typeface="Arial" pitchFamily="34" charset="0"/>
              </a:rPr>
              <a:t>Temperature rise </a:t>
            </a:r>
            <a:r>
              <a:rPr lang="en-US" sz="1600" noProof="1" smtClean="0">
                <a:solidFill>
                  <a:srgbClr val="000000"/>
                </a:solidFill>
                <a:latin typeface="Arial" pitchFamily="34" charset="0"/>
                <a:cs typeface="Arial" pitchFamily="34" charset="0"/>
              </a:rPr>
              <a:t>should ideally be </a:t>
            </a:r>
            <a:r>
              <a:rPr lang="en-US" sz="1600" b="1" noProof="1" smtClean="0">
                <a:solidFill>
                  <a:srgbClr val="000000"/>
                </a:solidFill>
                <a:latin typeface="Arial" pitchFamily="34" charset="0"/>
                <a:cs typeface="Arial" pitchFamily="34" charset="0"/>
              </a:rPr>
              <a:t>limited to 1.5 °C</a:t>
            </a:r>
            <a:r>
              <a:rPr lang="en-US" sz="1600" noProof="1" smtClean="0">
                <a:solidFill>
                  <a:srgbClr val="000000"/>
                </a:solidFill>
                <a:latin typeface="Arial" pitchFamily="34" charset="0"/>
                <a:cs typeface="Arial" pitchFamily="34" charset="0"/>
              </a:rPr>
              <a:t>.</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That would then be 420 ppm - so already in 2021!</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So, </a:t>
            </a:r>
            <a:r>
              <a:rPr lang="en-US" sz="1600" noProof="1" smtClean="0">
                <a:solidFill>
                  <a:srgbClr val="00B050"/>
                </a:solidFill>
                <a:latin typeface="Arial" pitchFamily="34" charset="0"/>
                <a:cs typeface="Arial" pitchFamily="34" charset="0"/>
              </a:rPr>
              <a:t>we would have to reduce CO2 emissions to zero today</a:t>
            </a:r>
            <a:r>
              <a:rPr lang="en-US" sz="1600" noProof="1" smtClean="0">
                <a:solidFill>
                  <a:srgbClr val="000000"/>
                </a:solidFill>
                <a:latin typeface="Arial" pitchFamily="34" charset="0"/>
                <a:cs typeface="Arial" pitchFamily="34" charset="0"/>
              </a:rPr>
              <a:t>.</a:t>
            </a:r>
          </a:p>
          <a:p>
            <a:pPr marL="180975" indent="-180975">
              <a:lnSpc>
                <a:spcPct val="110000"/>
              </a:lnSpc>
              <a:buFont typeface="Arial" pitchFamily="34" charset="0"/>
              <a:buChar char="●"/>
            </a:pPr>
            <a:r>
              <a:rPr lang="en-US" sz="1600" noProof="1" smtClean="0">
                <a:solidFill>
                  <a:srgbClr val="0000FF"/>
                </a:solidFill>
                <a:latin typeface="Arial" pitchFamily="34" charset="0"/>
                <a:cs typeface="Arial" pitchFamily="34" charset="0"/>
              </a:rPr>
              <a:t>At the 2-degree limit, we could get to 467 ppm </a:t>
            </a:r>
            <a:r>
              <a:rPr lang="en-US" sz="1600" noProof="1" smtClean="0">
                <a:solidFill>
                  <a:srgbClr val="000000"/>
                </a:solidFill>
                <a:latin typeface="Arial" pitchFamily="34" charset="0"/>
                <a:cs typeface="Arial" pitchFamily="34" charset="0"/>
              </a:rPr>
              <a:t>and there would be another 15 years with today's CO2 emissions.</a:t>
            </a:r>
          </a:p>
          <a:p>
            <a:pPr marL="180975" indent="-180975">
              <a:lnSpc>
                <a:spcPct val="110000"/>
              </a:lnSpc>
              <a:buFont typeface="Arial" pitchFamily="34" charset="0"/>
              <a:buChar char="●"/>
            </a:pPr>
            <a:r>
              <a:rPr lang="en-US" sz="1600" noProof="1" smtClean="0">
                <a:solidFill>
                  <a:srgbClr val="7030A0"/>
                </a:solidFill>
                <a:latin typeface="Arial" pitchFamily="34" charset="0"/>
                <a:cs typeface="Arial" pitchFamily="34" charset="0"/>
              </a:rPr>
              <a:t>In practice, emissions could be reduced linearly from 100% today to 0% in 30 years (around 2050)</a:t>
            </a:r>
            <a:r>
              <a:rPr lang="en-US" sz="1600" noProof="1" smtClean="0">
                <a:solidFill>
                  <a:srgbClr val="000000"/>
                </a:solidFill>
                <a:latin typeface="Arial" pitchFamily="34" charset="0"/>
                <a:cs typeface="Arial" pitchFamily="34" charset="0"/>
              </a:rPr>
              <a:t>.</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However, if we were to use up all fossil energy reserves (coal will last for several hundred years), the CO2 content of the atmosphere would rise to around 1600 ppm, which, according to simple calculations, would mean a temperature increase of 14 °C.</a:t>
            </a:r>
          </a:p>
          <a:p>
            <a:pPr marL="180975" indent="-180975">
              <a:lnSpc>
                <a:spcPct val="110000"/>
              </a:lnSpc>
              <a:buFont typeface="Arial" pitchFamily="34" charset="0"/>
              <a:buChar char="●"/>
            </a:pPr>
            <a:r>
              <a:rPr lang="en-US" sz="1600" noProof="1" smtClean="0">
                <a:solidFill>
                  <a:srgbClr val="000000"/>
                </a:solidFill>
                <a:latin typeface="Arial" pitchFamily="34" charset="0"/>
                <a:cs typeface="Arial" pitchFamily="34" charset="0"/>
              </a:rPr>
              <a:t>This consideration makes it clear that an overflow of the right barrel (previous figure) will occur first and is therefore more critical.</a:t>
            </a:r>
          </a:p>
          <a:p>
            <a:pPr marL="180975" indent="-180975">
              <a:lnSpc>
                <a:spcPct val="110000"/>
              </a:lnSpc>
              <a:buFont typeface="Arial" pitchFamily="34" charset="0"/>
              <a:buChar char="●"/>
            </a:pPr>
            <a:r>
              <a:rPr lang="en-US" sz="1600" noProof="1" smtClean="0">
                <a:solidFill>
                  <a:srgbClr val="FF0000"/>
                </a:solidFill>
                <a:latin typeface="Arial" pitchFamily="34" charset="0"/>
                <a:cs typeface="Arial" pitchFamily="34" charset="0"/>
              </a:rPr>
              <a:t>The climate disaster comes before the end of fossil fuels</a:t>
            </a:r>
            <a:r>
              <a:rPr lang="en-US" sz="1600" noProof="1" smtClean="0">
                <a:solidFill>
                  <a:srgbClr val="000000"/>
                </a:solidFill>
                <a:latin typeface="Arial" pitchFamily="34" charset="0"/>
                <a:cs typeface="Arial" pitchFamily="34" charset="0"/>
              </a:rPr>
              <a:t>.</a:t>
            </a:r>
            <a:endParaRPr lang="en-US" sz="1600" noProof="1">
              <a:solidFill>
                <a:srgbClr val="000000"/>
              </a:solidFill>
              <a:latin typeface="Arial" pitchFamily="34" charset="0"/>
              <a:cs typeface="Arial" pitchFamily="34" charset="0"/>
            </a:endParaRPr>
          </a:p>
        </p:txBody>
      </p:sp>
      <p:sp>
        <p:nvSpPr>
          <p:cNvPr id="5"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The Climate Disaster Will Come First  –  Climate Action Now!</a:t>
            </a:r>
            <a:endParaRPr lang="de-DE" sz="2000" b="1" kern="0" dirty="0">
              <a:solidFill>
                <a:srgbClr val="000000"/>
              </a:solidFill>
              <a:latin typeface="Arial" pitchFamily="34" charset="0"/>
              <a:ea typeface="+mj-ea"/>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ATA-2007_ZeroEmissions"/>
          <p:cNvPicPr>
            <a:picLocks noChangeAspect="1" noChangeArrowheads="1"/>
          </p:cNvPicPr>
          <p:nvPr/>
        </p:nvPicPr>
        <p:blipFill>
          <a:blip r:embed="rId2" cstate="print"/>
          <a:srcRect/>
          <a:stretch>
            <a:fillRect/>
          </a:stretch>
        </p:blipFill>
        <p:spPr bwMode="auto">
          <a:xfrm>
            <a:off x="628650" y="2201863"/>
            <a:ext cx="8337550" cy="3697287"/>
          </a:xfrm>
          <a:prstGeom prst="rect">
            <a:avLst/>
          </a:prstGeom>
          <a:noFill/>
          <a:ln w="9525">
            <a:noFill/>
            <a:miter lim="800000"/>
            <a:headEnd/>
            <a:tailEnd/>
          </a:ln>
        </p:spPr>
      </p:pic>
      <p:sp>
        <p:nvSpPr>
          <p:cNvPr id="7" name="Rectangle 8"/>
          <p:cNvSpPr>
            <a:spLocks noChangeArrowheads="1"/>
          </p:cNvSpPr>
          <p:nvPr/>
        </p:nvSpPr>
        <p:spPr bwMode="auto">
          <a:xfrm>
            <a:off x="601663" y="5172075"/>
            <a:ext cx="8274050" cy="762000"/>
          </a:xfrm>
          <a:prstGeom prst="rect">
            <a:avLst/>
          </a:prstGeom>
          <a:noFill/>
          <a:ln w="28575">
            <a:solidFill>
              <a:schemeClr val="tx1"/>
            </a:solidFill>
            <a:miter lim="800000"/>
            <a:headEnd/>
            <a:tailEnd/>
          </a:ln>
        </p:spPr>
        <p:txBody>
          <a:bodyPr wrap="none" anchor="ctr"/>
          <a:lstStyle/>
          <a:p>
            <a:endParaRPr lang="de-DE">
              <a:latin typeface="HAW Frutiger Next Regular" pitchFamily="2" charset="0"/>
            </a:endParaRPr>
          </a:p>
        </p:txBody>
      </p:sp>
      <p:sp>
        <p:nvSpPr>
          <p:cNvPr id="8" name="Rectangle 9"/>
          <p:cNvSpPr>
            <a:spLocks noChangeArrowheads="1"/>
          </p:cNvSpPr>
          <p:nvPr/>
        </p:nvSpPr>
        <p:spPr bwMode="auto">
          <a:xfrm>
            <a:off x="1100138" y="2849563"/>
            <a:ext cx="995362" cy="223837"/>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5" name="Rectangle 9"/>
          <p:cNvSpPr>
            <a:spLocks noChangeArrowheads="1"/>
          </p:cNvSpPr>
          <p:nvPr/>
        </p:nvSpPr>
        <p:spPr bwMode="auto">
          <a:xfrm>
            <a:off x="6548438" y="4678363"/>
            <a:ext cx="1243012" cy="227012"/>
          </a:xfrm>
          <a:prstGeom prst="rect">
            <a:avLst/>
          </a:prstGeom>
          <a:noFill/>
          <a:ln w="28575">
            <a:solidFill>
              <a:srgbClr val="0000FF"/>
            </a:solidFill>
            <a:miter lim="800000"/>
            <a:headEnd/>
            <a:tailEnd/>
          </a:ln>
        </p:spPr>
        <p:txBody>
          <a:bodyPr wrap="none" anchor="ctr"/>
          <a:lstStyle/>
          <a:p>
            <a:endParaRPr lang="de-DE">
              <a:latin typeface="HAW Frutiger Next Regular" pitchFamily="2" charset="0"/>
            </a:endParaRPr>
          </a:p>
        </p:txBody>
      </p:sp>
      <p:pic>
        <p:nvPicPr>
          <p:cNvPr id="5" name="Picture 12" descr="IATA logo"/>
          <p:cNvPicPr>
            <a:picLocks noChangeAspect="1" noChangeArrowheads="1"/>
          </p:cNvPicPr>
          <p:nvPr/>
        </p:nvPicPr>
        <p:blipFill>
          <a:blip r:embed="rId3" cstate="print"/>
          <a:srcRect/>
          <a:stretch>
            <a:fillRect/>
          </a:stretch>
        </p:blipFill>
        <p:spPr bwMode="auto">
          <a:xfrm>
            <a:off x="6718300" y="2157413"/>
            <a:ext cx="2085975" cy="1341437"/>
          </a:xfrm>
          <a:prstGeom prst="rect">
            <a:avLst/>
          </a:prstGeom>
          <a:noFill/>
          <a:ln w="9525">
            <a:noFill/>
            <a:miter lim="800000"/>
            <a:headEnd/>
            <a:tailEnd/>
          </a:ln>
        </p:spPr>
      </p:pic>
      <p:sp>
        <p:nvSpPr>
          <p:cNvPr id="9" name="Rectangle 10"/>
          <p:cNvSpPr>
            <a:spLocks noChangeArrowheads="1"/>
          </p:cNvSpPr>
          <p:nvPr/>
        </p:nvSpPr>
        <p:spPr bwMode="auto">
          <a:xfrm>
            <a:off x="3030538" y="5653088"/>
            <a:ext cx="1147762" cy="187325"/>
          </a:xfrm>
          <a:prstGeom prst="rect">
            <a:avLst/>
          </a:prstGeom>
          <a:noFill/>
          <a:ln w="38100">
            <a:solidFill>
              <a:srgbClr val="008000"/>
            </a:solidFill>
            <a:miter lim="800000"/>
            <a:headEnd/>
            <a:tailEnd/>
          </a:ln>
        </p:spPr>
        <p:txBody>
          <a:bodyPr wrap="none" anchor="ctr"/>
          <a:lstStyle/>
          <a:p>
            <a:endParaRPr lang="en-US" dirty="0"/>
          </a:p>
        </p:txBody>
      </p:sp>
      <p:sp>
        <p:nvSpPr>
          <p:cNvPr id="12" name="Rectangle 10"/>
          <p:cNvSpPr>
            <a:spLocks noChangeArrowheads="1"/>
          </p:cNvSpPr>
          <p:nvPr/>
        </p:nvSpPr>
        <p:spPr bwMode="auto">
          <a:xfrm>
            <a:off x="2600325" y="4657725"/>
            <a:ext cx="952499" cy="238125"/>
          </a:xfrm>
          <a:prstGeom prst="rect">
            <a:avLst/>
          </a:prstGeom>
          <a:noFill/>
          <a:ln w="38100">
            <a:solidFill>
              <a:srgbClr val="0000FF"/>
            </a:solidFill>
            <a:miter lim="800000"/>
            <a:headEnd/>
            <a:tailEnd/>
          </a:ln>
        </p:spPr>
        <p:txBody>
          <a:bodyPr wrap="none" anchor="ctr"/>
          <a:lstStyle/>
          <a:p>
            <a:endParaRPr lang="en-US" dirty="0"/>
          </a:p>
        </p:txBody>
      </p:sp>
      <p:sp>
        <p:nvSpPr>
          <p:cNvPr id="13" name="Textfeld 12"/>
          <p:cNvSpPr txBox="1"/>
          <p:nvPr/>
        </p:nvSpPr>
        <p:spPr>
          <a:xfrm>
            <a:off x="6536555" y="5957772"/>
            <a:ext cx="2489784" cy="246221"/>
          </a:xfrm>
          <a:prstGeom prst="rect">
            <a:avLst/>
          </a:prstGeom>
          <a:noFill/>
        </p:spPr>
        <p:txBody>
          <a:bodyPr wrap="none" rtlCol="0">
            <a:spAutoFit/>
          </a:bodyPr>
          <a:lstStyle/>
          <a:p>
            <a:r>
              <a:rPr lang="en-US" sz="1000" dirty="0" smtClean="0">
                <a:solidFill>
                  <a:srgbClr val="0000FF"/>
                </a:solidFill>
              </a:rPr>
              <a:t>Archived at</a:t>
            </a:r>
            <a:r>
              <a:rPr lang="en-US" sz="1000" dirty="0" smtClean="0">
                <a:solidFill>
                  <a:schemeClr val="tx1"/>
                </a:solidFill>
              </a:rPr>
              <a:t>: https://perma.cc/JSR2-JC79</a:t>
            </a:r>
            <a:endParaRPr lang="en-US" sz="1000" dirty="0">
              <a:solidFill>
                <a:schemeClr val="tx1"/>
              </a:solidFill>
            </a:endParaRPr>
          </a:p>
        </p:txBody>
      </p:sp>
      <p:sp>
        <p:nvSpPr>
          <p:cNvPr id="14" name="Titel 1">
            <a:extLst>
              <a:ext uri="{FF2B5EF4-FFF2-40B4-BE49-F238E27FC236}">
                <a16:creationId xmlns="" xmlns:a16="http://schemas.microsoft.com/office/drawing/2014/main" id="{BC92417A-68A2-4335-A9A2-C3594B9C7A1D}"/>
              </a:ext>
            </a:extLst>
          </p:cNvPr>
          <p:cNvSpPr txBox="1">
            <a:spLocks/>
          </p:cNvSpPr>
          <p:nvPr/>
        </p:nvSpPr>
        <p:spPr>
          <a:xfrm>
            <a:off x="539965" y="1321358"/>
            <a:ext cx="8432585" cy="446087"/>
          </a:xfrm>
          <a:prstGeom prst="rect">
            <a:avLst/>
          </a:prstGeom>
        </p:spPr>
        <p:txBody>
          <a:bodyPr/>
          <a:lstStyle/>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History of "Zero Emissions":</a:t>
            </a:r>
          </a:p>
          <a:p>
            <a:pPr marL="0" marR="0" lvl="0" indent="0" algn="l" defTabSz="449263" rtl="0" eaLnBrk="0" fontAlgn="base" latinLnBrk="0" hangingPunct="0">
              <a:lnSpc>
                <a:spcPct val="120000"/>
              </a:lnSpc>
              <a:spcBef>
                <a:spcPct val="0"/>
              </a:spcBef>
              <a:spcAft>
                <a:spcPct val="0"/>
              </a:spcAft>
              <a:buClr>
                <a:srgbClr val="000000"/>
              </a:buClr>
              <a:buSzPct val="100000"/>
              <a:buFont typeface="Times New Roman" pitchFamily="18" charset="0"/>
              <a:buNone/>
              <a:tabLst/>
              <a:defRPr/>
            </a:pPr>
            <a:r>
              <a:rPr kumimoji="0" lang="en-US" sz="20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IATA 2007: </a:t>
            </a:r>
            <a:r>
              <a:rPr kumimoji="0" lang="en-US" sz="20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First in Proclaiming "Zero Emissions"</a:t>
            </a:r>
            <a:r>
              <a:rPr kumimoji="0" lang="en-US" sz="20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 </a:t>
            </a:r>
            <a:r>
              <a:rPr kumimoji="0" lang="en-US" sz="13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rPr>
              <a:t>(Goals Not Active Anymore)</a:t>
            </a:r>
            <a:endParaRPr kumimoji="0" lang="en-US" sz="13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16" name="Rectangle 9"/>
          <p:cNvSpPr>
            <a:spLocks noChangeArrowheads="1"/>
          </p:cNvSpPr>
          <p:nvPr/>
        </p:nvSpPr>
        <p:spPr bwMode="auto">
          <a:xfrm>
            <a:off x="1595438" y="4897439"/>
            <a:ext cx="442912" cy="207962"/>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7" name="Rectangle 9"/>
          <p:cNvSpPr>
            <a:spLocks noChangeArrowheads="1"/>
          </p:cNvSpPr>
          <p:nvPr/>
        </p:nvSpPr>
        <p:spPr bwMode="auto">
          <a:xfrm>
            <a:off x="3757613" y="4687889"/>
            <a:ext cx="442912" cy="207962"/>
          </a:xfrm>
          <a:prstGeom prst="rect">
            <a:avLst/>
          </a:prstGeom>
          <a:noFill/>
          <a:ln w="28575">
            <a:solidFill>
              <a:srgbClr val="FF0000"/>
            </a:solidFill>
            <a:miter lim="800000"/>
            <a:headEnd/>
            <a:tailEnd/>
          </a:ln>
        </p:spPr>
        <p:txBody>
          <a:bodyPr wrap="none" anchor="ctr"/>
          <a:lstStyle/>
          <a:p>
            <a:endParaRPr lang="de-DE">
              <a:latin typeface="HAW Frutiger Next Regular" pitchFamily="2" charset="0"/>
            </a:endParaRPr>
          </a:p>
        </p:txBody>
      </p:sp>
      <p:sp>
        <p:nvSpPr>
          <p:cNvPr id="18" name="Rectangle 10"/>
          <p:cNvSpPr>
            <a:spLocks noChangeArrowheads="1"/>
          </p:cNvSpPr>
          <p:nvPr/>
        </p:nvSpPr>
        <p:spPr bwMode="auto">
          <a:xfrm>
            <a:off x="1792288" y="4695825"/>
            <a:ext cx="388937" cy="182563"/>
          </a:xfrm>
          <a:prstGeom prst="rect">
            <a:avLst/>
          </a:prstGeom>
          <a:noFill/>
          <a:ln w="38100">
            <a:solidFill>
              <a:srgbClr val="008000"/>
            </a:solidFill>
            <a:miter lim="800000"/>
            <a:headEnd/>
            <a:tailEnd/>
          </a:ln>
        </p:spPr>
        <p:txBody>
          <a:bodyPr wrap="none" anchor="ctr"/>
          <a:lstStyle/>
          <a:p>
            <a:endParaRPr lang="en-US" dirty="0"/>
          </a:p>
        </p:txBody>
      </p:sp>
      <p:sp>
        <p:nvSpPr>
          <p:cNvPr id="19"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Zero Emission Initiatives / Reports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04824" y="1952625"/>
            <a:ext cx="8258175" cy="3822585"/>
          </a:xfrm>
          <a:prstGeom prst="rect">
            <a:avLst/>
          </a:prstGeom>
          <a:noFill/>
        </p:spPr>
        <p:txBody>
          <a:bodyPr wrap="square" rtlCol="0">
            <a:spAutoFit/>
          </a:bodyPr>
          <a:lstStyle/>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EASA, EEA, and EUROCONTROL</a:t>
            </a:r>
            <a:r>
              <a:rPr lang="en-US" sz="1600" dirty="0" smtClean="0">
                <a:solidFill>
                  <a:srgbClr val="000000"/>
                </a:solidFill>
                <a:latin typeface="Arial" pitchFamily="34" charset="0"/>
                <a:ea typeface="Calibri"/>
                <a:cs typeface="Arial" pitchFamily="34" charset="0"/>
              </a:rPr>
              <a:t> published the "European Aviation Environmental Report" (2019) on 2019-05-13. The report does not set a zero emission target, but is noteworthy in this respect.</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2"/>
              </a:rPr>
              <a:t>https://www.easa.europa.eu/eaer</a:t>
            </a: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3"/>
              </a:rPr>
              <a:t>https://doi.org/10.2822/309946</a:t>
            </a:r>
            <a:endParaRPr lang="en-US" sz="1600"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endParaRPr lang="en-US" sz="1600" b="1"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CS3PG Stakeholder Group</a:t>
            </a:r>
            <a:r>
              <a:rPr lang="en-US" sz="1600" dirty="0" smtClean="0">
                <a:solidFill>
                  <a:srgbClr val="000000"/>
                </a:solidFill>
                <a:latin typeface="Arial" pitchFamily="34" charset="0"/>
                <a:ea typeface="Calibri"/>
                <a:cs typeface="Arial" pitchFamily="34" charset="0"/>
              </a:rPr>
              <a:t> is the commission‘s strategic planning group to deliver in a timely, open and transparent manner an aligned position from the European aviation stakeholders related to "Clean Aviation". For a 2050 horizon the goal is climate neutral aviation. A draft report "Clean Aviation" was published on 2020-06-25.</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4"/>
              </a:rPr>
              <a:t>https://www.clean-aviation.eu</a:t>
            </a: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5"/>
              </a:rPr>
              <a:t>https://ec.europa.eu/info/sites/info/files/research_and_innovation/funding/documents/ec_rtd_he-partnerships-clean-aviation.pdf</a:t>
            </a:r>
            <a:endParaRPr lang="en-US" sz="1050" u="sng"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de-DE" sz="1050" dirty="0" smtClean="0">
                <a:solidFill>
                  <a:srgbClr val="000000"/>
                </a:solidFill>
                <a:latin typeface="Arial" pitchFamily="34" charset="0"/>
                <a:ea typeface="Calibri"/>
                <a:cs typeface="Arial" pitchFamily="34" charset="0"/>
              </a:rPr>
              <a:t>Archived at: </a:t>
            </a:r>
            <a:r>
              <a:rPr lang="de-DE" sz="1050" dirty="0" smtClean="0">
                <a:solidFill>
                  <a:srgbClr val="000000"/>
                </a:solidFill>
                <a:latin typeface="Arial" pitchFamily="34" charset="0"/>
                <a:ea typeface="Calibri"/>
                <a:cs typeface="Arial" pitchFamily="34" charset="0"/>
                <a:hlinkClick r:id="rId6"/>
              </a:rPr>
              <a:t>https://perma.cc/C3BF-79MU</a:t>
            </a:r>
            <a:endParaRPr lang="en-US" sz="1600" dirty="0" smtClean="0">
              <a:solidFill>
                <a:srgbClr val="000000"/>
              </a:solidFill>
              <a:latin typeface="Arial" pitchFamily="34" charset="0"/>
              <a:ea typeface="Calibri"/>
              <a:cs typeface="Arial" pitchFamily="34" charset="0"/>
            </a:endParaRP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Zero Emission Initiatives / Reports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04824" y="1952625"/>
            <a:ext cx="8258175" cy="3822585"/>
          </a:xfrm>
          <a:prstGeom prst="rect">
            <a:avLst/>
          </a:prstGeom>
          <a:noFill/>
        </p:spPr>
        <p:txBody>
          <a:bodyPr wrap="square" rtlCol="0">
            <a:spAutoFit/>
          </a:bodyPr>
          <a:lstStyle/>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EASA, EEA, and EUROCONTROL</a:t>
            </a:r>
            <a:r>
              <a:rPr lang="en-US" sz="1600" dirty="0" smtClean="0">
                <a:solidFill>
                  <a:srgbClr val="000000"/>
                </a:solidFill>
                <a:latin typeface="Arial" pitchFamily="34" charset="0"/>
                <a:ea typeface="Calibri"/>
                <a:cs typeface="Arial" pitchFamily="34" charset="0"/>
              </a:rPr>
              <a:t> published the "European Aviation Environmental Report" (2019) on 2019-05-13. The report does not set a zero emission target, but is noteworthy in this respect.</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2"/>
              </a:rPr>
              <a:t>https://www.easa.europa.eu/eaer</a:t>
            </a: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3"/>
              </a:rPr>
              <a:t>https://doi.org/10.2822/309946</a:t>
            </a:r>
            <a:endParaRPr lang="en-US" sz="1600"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endParaRPr lang="en-US" sz="1600" b="1"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CS3PG Stakeholder Group</a:t>
            </a:r>
            <a:r>
              <a:rPr lang="en-US" sz="1600" dirty="0" smtClean="0">
                <a:solidFill>
                  <a:srgbClr val="000000"/>
                </a:solidFill>
                <a:latin typeface="Arial" pitchFamily="34" charset="0"/>
                <a:ea typeface="Calibri"/>
                <a:cs typeface="Arial" pitchFamily="34" charset="0"/>
              </a:rPr>
              <a:t> is the commission‘s strategic planning group to deliver in a timely, open and transparent manner an aligned position from the European aviation stakeholders related to "Clean Aviation". For a 2050 horizon the goal is climate neutral aviation. A draft report "Clean Aviation" was published on 2020-06-25.</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4"/>
              </a:rPr>
              <a:t>https://www.clean-aviation.eu</a:t>
            </a: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5"/>
              </a:rPr>
              <a:t>https://ec.europa.eu/info/sites/info/files/research_and_innovation/funding/documents/ec_rtd_he-partnerships-clean-aviation.pdf</a:t>
            </a:r>
            <a:endParaRPr lang="en-US" sz="1050" u="sng"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de-DE" sz="1050" dirty="0" smtClean="0">
                <a:solidFill>
                  <a:srgbClr val="000000"/>
                </a:solidFill>
                <a:latin typeface="Arial" pitchFamily="34" charset="0"/>
                <a:ea typeface="Calibri"/>
                <a:cs typeface="Arial" pitchFamily="34" charset="0"/>
              </a:rPr>
              <a:t>Archived at: </a:t>
            </a:r>
            <a:r>
              <a:rPr lang="de-DE" sz="1050" dirty="0" smtClean="0">
                <a:solidFill>
                  <a:srgbClr val="000000"/>
                </a:solidFill>
                <a:latin typeface="Arial" pitchFamily="34" charset="0"/>
                <a:ea typeface="Calibri"/>
                <a:cs typeface="Arial" pitchFamily="34" charset="0"/>
                <a:hlinkClick r:id="rId6"/>
              </a:rPr>
              <a:t>https://perma.cc/C3BF-79MU</a:t>
            </a:r>
            <a:endParaRPr lang="en-US" sz="1600" dirty="0" smtClean="0">
              <a:solidFill>
                <a:srgbClr val="000000"/>
              </a:solidFill>
              <a:latin typeface="Arial" pitchFamily="34" charset="0"/>
              <a:ea typeface="Calibri"/>
              <a:cs typeface="Arial" pitchFamily="34" charset="0"/>
            </a:endParaRP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Zero Emission </a:t>
            </a:r>
            <a:r>
              <a:rPr lang="de-DE" sz="2000" b="1" kern="0" dirty="0" smtClean="0">
                <a:solidFill>
                  <a:srgbClr val="000000"/>
                </a:solidFill>
                <a:latin typeface="Arial" pitchFamily="34" charset="0"/>
                <a:cs typeface="Arial" pitchFamily="34" charset="0"/>
              </a:rPr>
              <a:t>Initiatives / </a:t>
            </a:r>
            <a:r>
              <a:rPr lang="de-DE" sz="2000" b="1" kern="0" dirty="0" smtClean="0">
                <a:solidFill>
                  <a:srgbClr val="000000"/>
                </a:solidFill>
                <a:latin typeface="Arial" pitchFamily="34" charset="0"/>
                <a:ea typeface="+mj-ea"/>
                <a:cs typeface="Arial" pitchFamily="34" charset="0"/>
              </a:rPr>
              <a:t>Reports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04824" y="1952625"/>
            <a:ext cx="8258175" cy="3721019"/>
          </a:xfrm>
          <a:prstGeom prst="rect">
            <a:avLst/>
          </a:prstGeom>
          <a:noFill/>
        </p:spPr>
        <p:txBody>
          <a:bodyPr wrap="square" rtlCol="0">
            <a:spAutoFit/>
          </a:bodyPr>
          <a:lstStyle/>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Airbus </a:t>
            </a:r>
            <a:r>
              <a:rPr lang="en-US" sz="1600" dirty="0" smtClean="0">
                <a:solidFill>
                  <a:srgbClr val="000000"/>
                </a:solidFill>
                <a:latin typeface="Arial" pitchFamily="34" charset="0"/>
                <a:ea typeface="Calibri"/>
                <a:cs typeface="Arial" pitchFamily="34" charset="0"/>
              </a:rPr>
              <a:t>announced on 2020-09-21 a new "Zero-Emission" hybrid-hydrogen passenger aircraft with estimated entry into service by 2035. Essentially, the idea is to burn liquid hydrogen in jet engines. This will avoid long-living CO2 emission, but will produce more water in the exhaust. Airbus has not produced a report, but provides much information to the media.</a:t>
            </a:r>
          </a:p>
          <a:p>
            <a:pPr marL="180975" algn="just">
              <a:lnSpc>
                <a:spcPct val="120000"/>
              </a:lnSpc>
              <a:spcAft>
                <a:spcPts val="0"/>
              </a:spcAft>
            </a:pPr>
            <a:r>
              <a:rPr lang="en-US" sz="1050" dirty="0" smtClean="0">
                <a:solidFill>
                  <a:srgbClr val="000000"/>
                </a:solidFill>
                <a:latin typeface="Arial" pitchFamily="34" charset="0"/>
                <a:ea typeface="Calibri"/>
                <a:cs typeface="Arial" pitchFamily="34" charset="0"/>
                <a:hlinkClick r:id="rId2"/>
              </a:rPr>
              <a:t>https://www.airbus.com/innovation/zero-emission/hydrogen/zeroe.html</a:t>
            </a:r>
            <a:endParaRPr lang="en-US" sz="105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de-DE" sz="1050" dirty="0" smtClean="0">
                <a:solidFill>
                  <a:srgbClr val="000000"/>
                </a:solidFill>
                <a:latin typeface="Arial" pitchFamily="34" charset="0"/>
                <a:ea typeface="Calibri"/>
                <a:cs typeface="Arial" pitchFamily="34" charset="0"/>
              </a:rPr>
              <a:t>Archived at: </a:t>
            </a:r>
            <a:r>
              <a:rPr lang="de-DE" sz="1050" dirty="0" smtClean="0">
                <a:solidFill>
                  <a:srgbClr val="000000"/>
                </a:solidFill>
                <a:latin typeface="Arial" pitchFamily="34" charset="0"/>
                <a:ea typeface="Calibri"/>
                <a:cs typeface="Arial" pitchFamily="34" charset="0"/>
                <a:hlinkClick r:id="rId3"/>
              </a:rPr>
              <a:t>https://perma.cc/HJ6L-3HUB</a:t>
            </a:r>
            <a:endParaRPr lang="en-US" sz="1050" dirty="0" smtClean="0">
              <a:solidFill>
                <a:srgbClr val="000000"/>
              </a:solidFill>
              <a:latin typeface="Arial" pitchFamily="34" charset="0"/>
              <a:ea typeface="Calibri"/>
              <a:cs typeface="Arial" pitchFamily="34" charset="0"/>
            </a:endParaRPr>
          </a:p>
          <a:p>
            <a:pPr marL="180975" algn="just">
              <a:lnSpc>
                <a:spcPct val="120000"/>
              </a:lnSpc>
              <a:spcAft>
                <a:spcPts val="0"/>
              </a:spcAft>
            </a:pPr>
            <a:endParaRPr lang="en-US" sz="1600" b="1"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DLR and BDLI </a:t>
            </a:r>
            <a:r>
              <a:rPr lang="en-US" sz="1600" dirty="0" smtClean="0">
                <a:solidFill>
                  <a:srgbClr val="000000"/>
                </a:solidFill>
                <a:latin typeface="Arial" pitchFamily="34" charset="0"/>
                <a:ea typeface="Calibri"/>
                <a:cs typeface="Arial" pitchFamily="34" charset="0"/>
              </a:rPr>
              <a:t>in Germany delivered on 2020-10-14 the report "Zero Emission Aviation – </a:t>
            </a:r>
            <a:r>
              <a:rPr lang="en-US" sz="1600" dirty="0" err="1" smtClean="0">
                <a:solidFill>
                  <a:srgbClr val="000000"/>
                </a:solidFill>
                <a:latin typeface="Arial" pitchFamily="34" charset="0"/>
                <a:ea typeface="Calibri"/>
                <a:cs typeface="Arial" pitchFamily="34" charset="0"/>
              </a:rPr>
              <a:t>Emissionsfreie</a:t>
            </a:r>
            <a:r>
              <a:rPr lang="en-US" sz="1600" dirty="0" smtClean="0">
                <a:solidFill>
                  <a:srgbClr val="000000"/>
                </a:solidFill>
                <a:latin typeface="Arial" pitchFamily="34" charset="0"/>
                <a:ea typeface="Calibri"/>
                <a:cs typeface="Arial" pitchFamily="34" charset="0"/>
              </a:rPr>
              <a:t> </a:t>
            </a:r>
            <a:r>
              <a:rPr lang="en-US" sz="1600" dirty="0" err="1" smtClean="0">
                <a:solidFill>
                  <a:srgbClr val="000000"/>
                </a:solidFill>
                <a:latin typeface="Arial" pitchFamily="34" charset="0"/>
                <a:ea typeface="Calibri"/>
                <a:cs typeface="Arial" pitchFamily="34" charset="0"/>
              </a:rPr>
              <a:t>Luftfahrt</a:t>
            </a:r>
            <a:r>
              <a:rPr lang="en-US" sz="1600" dirty="0" smtClean="0">
                <a:solidFill>
                  <a:srgbClr val="000000"/>
                </a:solidFill>
                <a:latin typeface="Arial" pitchFamily="34" charset="0"/>
                <a:ea typeface="Calibri"/>
                <a:cs typeface="Arial" pitchFamily="34" charset="0"/>
              </a:rPr>
              <a:t>: White Paper </a:t>
            </a:r>
            <a:r>
              <a:rPr lang="en-US" sz="1600" dirty="0" err="1" smtClean="0">
                <a:solidFill>
                  <a:srgbClr val="000000"/>
                </a:solidFill>
                <a:latin typeface="Arial" pitchFamily="34" charset="0"/>
                <a:ea typeface="Calibri"/>
                <a:cs typeface="Arial" pitchFamily="34" charset="0"/>
              </a:rPr>
              <a:t>der</a:t>
            </a:r>
            <a:r>
              <a:rPr lang="en-US" sz="1600" dirty="0" smtClean="0">
                <a:solidFill>
                  <a:srgbClr val="000000"/>
                </a:solidFill>
                <a:latin typeface="Arial" pitchFamily="34" charset="0"/>
                <a:ea typeface="Calibri"/>
                <a:cs typeface="Arial" pitchFamily="34" charset="0"/>
              </a:rPr>
              <a:t> </a:t>
            </a:r>
            <a:r>
              <a:rPr lang="en-US" sz="1600" dirty="0" err="1" smtClean="0">
                <a:solidFill>
                  <a:srgbClr val="000000"/>
                </a:solidFill>
                <a:latin typeface="Arial" pitchFamily="34" charset="0"/>
                <a:ea typeface="Calibri"/>
                <a:cs typeface="Arial" pitchFamily="34" charset="0"/>
              </a:rPr>
              <a:t>deutschen</a:t>
            </a:r>
            <a:r>
              <a:rPr lang="en-US" sz="1600" dirty="0" smtClean="0">
                <a:solidFill>
                  <a:srgbClr val="000000"/>
                </a:solidFill>
                <a:latin typeface="Arial" pitchFamily="34" charset="0"/>
                <a:ea typeface="Calibri"/>
                <a:cs typeface="Arial" pitchFamily="34" charset="0"/>
              </a:rPr>
              <a:t> </a:t>
            </a:r>
            <a:r>
              <a:rPr lang="en-US" sz="1600" dirty="0" err="1" smtClean="0">
                <a:solidFill>
                  <a:srgbClr val="000000"/>
                </a:solidFill>
                <a:latin typeface="Arial" pitchFamily="34" charset="0"/>
                <a:ea typeface="Calibri"/>
                <a:cs typeface="Arial" pitchFamily="34" charset="0"/>
              </a:rPr>
              <a:t>Luftfahrtforschung</a:t>
            </a:r>
            <a:r>
              <a:rPr lang="en-US" sz="1600" dirty="0" smtClean="0">
                <a:solidFill>
                  <a:srgbClr val="000000"/>
                </a:solidFill>
                <a:latin typeface="Arial" pitchFamily="34" charset="0"/>
                <a:ea typeface="Calibri"/>
                <a:cs typeface="Arial" pitchFamily="34" charset="0"/>
              </a:rPr>
              <a:t>" (2020).</a:t>
            </a:r>
          </a:p>
          <a:p>
            <a:pPr marL="180975" algn="just">
              <a:lnSpc>
                <a:spcPct val="120000"/>
              </a:lnSpc>
              <a:spcAft>
                <a:spcPts val="0"/>
              </a:spcAft>
            </a:pPr>
            <a:r>
              <a:rPr lang="en-US" sz="1050" dirty="0" smtClean="0">
                <a:hlinkClick r:id="rId4"/>
              </a:rPr>
              <a:t>https://www.dlr.de/content/de/artikel/news/2020/04/20201014_deutschland-auf-kurs-zum-klimaneutralen-fliegen</a:t>
            </a:r>
            <a:r>
              <a:rPr lang="en-US" sz="1050" dirty="0" smtClean="0">
                <a:hlinkClick r:id="rId5"/>
              </a:rPr>
              <a:t> https://www.bdli.de/meldungen/deutschland-auf-kurs-zum-klimaneutralen-fliegen-dlr-und-bdli-uebergeben-white-paper-zero</a:t>
            </a:r>
          </a:p>
          <a:p>
            <a:pPr marL="180975" algn="just">
              <a:lnSpc>
                <a:spcPct val="120000"/>
              </a:lnSpc>
              <a:spcAft>
                <a:spcPts val="0"/>
              </a:spcAft>
            </a:pPr>
            <a:r>
              <a:rPr lang="de-DE" sz="1050" dirty="0" smtClean="0">
                <a:solidFill>
                  <a:srgbClr val="000000"/>
                </a:solidFill>
              </a:rPr>
              <a:t>PDF archived at: </a:t>
            </a:r>
            <a:r>
              <a:rPr lang="de-DE" sz="1050" dirty="0" smtClean="0">
                <a:solidFill>
                  <a:srgbClr val="000000"/>
                </a:solidFill>
                <a:hlinkClick r:id="rId6"/>
              </a:rPr>
              <a:t>https://perma.cc/M5VN-HG3Z</a:t>
            </a:r>
            <a:endParaRPr lang="en-US" sz="1050" dirty="0" smtClean="0">
              <a:solidFill>
                <a:srgbClr val="000000"/>
              </a:solidFill>
              <a:hlinkClick r:id="rId5"/>
            </a:endParaRP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Zero Emission </a:t>
            </a:r>
            <a:r>
              <a:rPr lang="de-DE" sz="2000" b="1" kern="0" dirty="0" smtClean="0">
                <a:solidFill>
                  <a:srgbClr val="000000"/>
                </a:solidFill>
                <a:latin typeface="Arial" pitchFamily="34" charset="0"/>
                <a:cs typeface="Arial" pitchFamily="34" charset="0"/>
              </a:rPr>
              <a:t>Initiatives / </a:t>
            </a:r>
            <a:r>
              <a:rPr lang="de-DE" sz="2000" b="1" kern="0" dirty="0" smtClean="0">
                <a:solidFill>
                  <a:srgbClr val="000000"/>
                </a:solidFill>
                <a:latin typeface="Arial" pitchFamily="34" charset="0"/>
                <a:ea typeface="+mj-ea"/>
                <a:cs typeface="Arial" pitchFamily="34" charset="0"/>
              </a:rPr>
              <a:t>Reports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04824" y="1952625"/>
            <a:ext cx="8258175" cy="4995214"/>
          </a:xfrm>
          <a:prstGeom prst="rect">
            <a:avLst/>
          </a:prstGeom>
          <a:noFill/>
        </p:spPr>
        <p:txBody>
          <a:bodyPr wrap="square" rtlCol="0">
            <a:spAutoFit/>
          </a:bodyPr>
          <a:lstStyle/>
          <a:p>
            <a:pPr marL="180975" indent="-180975" algn="just">
              <a:lnSpc>
                <a:spcPct val="120000"/>
              </a:lnSpc>
              <a:spcAft>
                <a:spcPts val="0"/>
              </a:spcAft>
              <a:buFont typeface="Arial" pitchFamily="34" charset="0"/>
              <a:buChar char="●"/>
            </a:pPr>
            <a:r>
              <a:rPr lang="en-US" sz="1600" dirty="0" smtClean="0">
                <a:solidFill>
                  <a:srgbClr val="000000"/>
                </a:solidFill>
                <a:latin typeface="Arial" pitchFamily="34" charset="0"/>
                <a:ea typeface="Calibri"/>
                <a:cs typeface="Arial" pitchFamily="34" charset="0"/>
              </a:rPr>
              <a:t>Research institutions from 13 countries have joined forces on 2020-11-24 to form the </a:t>
            </a:r>
            <a:r>
              <a:rPr lang="en-US" sz="1600" b="1" dirty="0" smtClean="0">
                <a:solidFill>
                  <a:srgbClr val="000000"/>
                </a:solidFill>
                <a:latin typeface="Arial" pitchFamily="34" charset="0"/>
                <a:ea typeface="Calibri"/>
                <a:cs typeface="Arial" pitchFamily="34" charset="0"/>
              </a:rPr>
              <a:t>'Zero Emission Aviation' (ZEMA) Group</a:t>
            </a:r>
            <a:r>
              <a:rPr lang="en-US" sz="1600" dirty="0" smtClean="0">
                <a:solidFill>
                  <a:srgbClr val="000000"/>
                </a:solidFill>
                <a:latin typeface="Arial" pitchFamily="34" charset="0"/>
                <a:ea typeface="Calibri"/>
                <a:cs typeface="Arial" pitchFamily="34" charset="0"/>
              </a:rPr>
              <a:t>. A four-page document includes this statement: "As researchers, we aim for an aviation system which is free of negative impacts. We will do our utmost to protect our planet and communicate this to the public in order to achieve not only acceptance but strong support for aviation."</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2"/>
              </a:rPr>
              <a:t>https://www.dlr.de/content/en/articles/news/2020/04/20201124_research-initiative-pioneers-sustainable-flight.html</a:t>
            </a: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3"/>
              </a:rPr>
              <a:t>https://www.dlr.de/content/en/downloads/2020/statement-zero-emission-aviation.pdf</a:t>
            </a:r>
            <a:endParaRPr lang="en-US" sz="1050" u="sng"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de-DE" sz="1050" dirty="0" smtClean="0">
                <a:solidFill>
                  <a:srgbClr val="000000"/>
                </a:solidFill>
                <a:latin typeface="Arial" pitchFamily="34" charset="0"/>
                <a:ea typeface="Calibri"/>
                <a:cs typeface="Arial" pitchFamily="34" charset="0"/>
              </a:rPr>
              <a:t>Archive at: </a:t>
            </a:r>
            <a:r>
              <a:rPr lang="de-DE" sz="1050" dirty="0" smtClean="0">
                <a:solidFill>
                  <a:srgbClr val="000000"/>
                </a:solidFill>
                <a:latin typeface="Arial" pitchFamily="34" charset="0"/>
                <a:ea typeface="Calibri"/>
                <a:cs typeface="Arial" pitchFamily="34" charset="0"/>
                <a:hlinkClick r:id="rId4"/>
              </a:rPr>
              <a:t>https://perma.cc/54LM-JGKX</a:t>
            </a:r>
            <a:endParaRPr lang="en-US" sz="1050" dirty="0" smtClean="0">
              <a:solidFill>
                <a:srgbClr val="000000"/>
              </a:solidFill>
              <a:latin typeface="Arial" pitchFamily="34" charset="0"/>
              <a:ea typeface="Calibri"/>
              <a:cs typeface="Arial" pitchFamily="34" charset="0"/>
            </a:endParaRPr>
          </a:p>
          <a:p>
            <a:pPr marL="180975" algn="just">
              <a:lnSpc>
                <a:spcPct val="120000"/>
              </a:lnSpc>
              <a:spcAft>
                <a:spcPts val="0"/>
              </a:spcAft>
            </a:pPr>
            <a:endParaRPr lang="de-DE" sz="1050" u="sng" dirty="0" smtClean="0">
              <a:solidFill>
                <a:srgbClr val="000000"/>
              </a:solidFill>
              <a:latin typeface="Arial" pitchFamily="34" charset="0"/>
              <a:ea typeface="Calibri"/>
              <a:cs typeface="Arial" pitchFamily="34" charset="0"/>
            </a:endParaRPr>
          </a:p>
          <a:p>
            <a:pPr marL="180975" algn="just">
              <a:lnSpc>
                <a:spcPct val="120000"/>
              </a:lnSpc>
              <a:spcAft>
                <a:spcPts val="0"/>
              </a:spcAft>
            </a:pPr>
            <a:endParaRPr lang="de-DE" sz="1050" u="sng" dirty="0" smtClean="0">
              <a:solidFill>
                <a:srgbClr val="000000"/>
              </a:solidFill>
              <a:latin typeface="Arial" pitchFamily="34" charset="0"/>
              <a:ea typeface="Calibri"/>
              <a:cs typeface="Arial" pitchFamily="34" charset="0"/>
            </a:endParaRPr>
          </a:p>
          <a:p>
            <a:pPr marL="180975" indent="-180975" algn="just">
              <a:lnSpc>
                <a:spcPct val="120000"/>
              </a:lnSpc>
              <a:spcAft>
                <a:spcPts val="0"/>
              </a:spcAft>
              <a:buFont typeface="Arial" pitchFamily="34" charset="0"/>
              <a:buChar char="●"/>
            </a:pPr>
            <a:r>
              <a:rPr lang="en-US" sz="1600" b="1" dirty="0" smtClean="0">
                <a:solidFill>
                  <a:srgbClr val="000000"/>
                </a:solidFill>
                <a:latin typeface="Arial" pitchFamily="34" charset="0"/>
                <a:ea typeface="Calibri"/>
                <a:cs typeface="Arial" pitchFamily="34" charset="0"/>
              </a:rPr>
              <a:t>Destination 2050: Europe’s airlines, airports, aerospace manufacturers and air navigation service providers (A4E, ACI Europe, ASD, CANSO, ERA)</a:t>
            </a:r>
            <a:r>
              <a:rPr lang="en-US" sz="1600" dirty="0" smtClean="0">
                <a:solidFill>
                  <a:srgbClr val="000000"/>
                </a:solidFill>
                <a:latin typeface="Arial" pitchFamily="34" charset="0"/>
                <a:ea typeface="Calibri"/>
                <a:cs typeface="Arial" pitchFamily="34" charset="0"/>
              </a:rPr>
              <a:t> have laid out a joint long-term vision of reaching net zero CO2 emissions. The report is called "Destination 2050 – A Route to Net Zero European Aviation" (2021).</a:t>
            </a:r>
          </a:p>
          <a:p>
            <a:pPr marL="180975" algn="just">
              <a:lnSpc>
                <a:spcPct val="120000"/>
              </a:lnSpc>
              <a:spcAft>
                <a:spcPts val="0"/>
              </a:spcAft>
            </a:pPr>
            <a:r>
              <a:rPr lang="en-US" sz="1050" u="sng" dirty="0" smtClean="0">
                <a:solidFill>
                  <a:srgbClr val="000000"/>
                </a:solidFill>
                <a:latin typeface="Arial" pitchFamily="34" charset="0"/>
                <a:ea typeface="Calibri"/>
                <a:cs typeface="Arial" pitchFamily="34" charset="0"/>
                <a:hlinkClick r:id="rId5"/>
              </a:rPr>
              <a:t>https://www.destination2050.eu</a:t>
            </a:r>
            <a:endParaRPr lang="en-US" sz="1050" u="sng" dirty="0" smtClean="0">
              <a:solidFill>
                <a:srgbClr val="000000"/>
              </a:solidFill>
              <a:latin typeface="Arial" pitchFamily="34" charset="0"/>
              <a:ea typeface="Calibri"/>
              <a:cs typeface="Arial" pitchFamily="34" charset="0"/>
            </a:endParaRPr>
          </a:p>
          <a:p>
            <a:pPr marL="180975" algn="just">
              <a:lnSpc>
                <a:spcPct val="120000"/>
              </a:lnSpc>
              <a:spcAft>
                <a:spcPts val="0"/>
              </a:spcAft>
            </a:pPr>
            <a:r>
              <a:rPr lang="de-DE" sz="1050" dirty="0" smtClean="0">
                <a:solidFill>
                  <a:srgbClr val="000000"/>
                </a:solidFill>
                <a:latin typeface="Arial" pitchFamily="34" charset="0"/>
                <a:ea typeface="Calibri"/>
                <a:cs typeface="Arial" pitchFamily="34" charset="0"/>
              </a:rPr>
              <a:t>Full report archived at: </a:t>
            </a:r>
            <a:r>
              <a:rPr lang="de-DE" sz="1050" dirty="0" smtClean="0">
                <a:solidFill>
                  <a:srgbClr val="000000"/>
                </a:solidFill>
                <a:latin typeface="Arial" pitchFamily="34" charset="0"/>
                <a:ea typeface="Calibri"/>
                <a:cs typeface="Arial" pitchFamily="34" charset="0"/>
                <a:hlinkClick r:id="rId6"/>
              </a:rPr>
              <a:t>https://perma.cc/7JBX-69RZ</a:t>
            </a:r>
            <a:endParaRPr lang="en-US" sz="1050" dirty="0" smtClean="0">
              <a:solidFill>
                <a:srgbClr val="000000"/>
              </a:solidFill>
              <a:latin typeface="Arial" pitchFamily="34" charset="0"/>
              <a:ea typeface="Calibri"/>
              <a:cs typeface="Arial" pitchFamily="34" charset="0"/>
            </a:endParaRPr>
          </a:p>
          <a:p>
            <a:pPr marL="180975" algn="just">
              <a:lnSpc>
                <a:spcPct val="120000"/>
              </a:lnSpc>
              <a:spcAft>
                <a:spcPts val="0"/>
              </a:spcAft>
            </a:pPr>
            <a:endParaRPr lang="en-US" sz="1600" dirty="0" smtClean="0">
              <a:solidFill>
                <a:srgbClr val="000000"/>
              </a:solidFill>
              <a:latin typeface="Arial" pitchFamily="34" charset="0"/>
              <a:ea typeface="Calibri"/>
              <a:cs typeface="Arial" pitchFamily="34" charset="0"/>
            </a:endParaRPr>
          </a:p>
          <a:p>
            <a:pPr marL="180975" algn="just">
              <a:lnSpc>
                <a:spcPct val="120000"/>
              </a:lnSpc>
              <a:spcAft>
                <a:spcPts val="0"/>
              </a:spcAft>
            </a:pPr>
            <a:endParaRPr lang="en-US" sz="1600" dirty="0" smtClean="0">
              <a:solidFill>
                <a:srgbClr val="000000"/>
              </a:solidFill>
              <a:latin typeface="Arial" pitchFamily="34" charset="0"/>
              <a:ea typeface="Calibri"/>
              <a:cs typeface="Arial" pitchFamily="34" charset="0"/>
            </a:endParaRP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The Way towards Zero Emission</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42924" y="1952625"/>
            <a:ext cx="8429626" cy="2160591"/>
          </a:xfrm>
          <a:prstGeom prst="rect">
            <a:avLst/>
          </a:prstGeom>
          <a:noFill/>
        </p:spPr>
        <p:txBody>
          <a:bodyPr wrap="square" rtlCol="0">
            <a:spAutoFit/>
          </a:bodyPr>
          <a:lstStyle/>
          <a:p>
            <a:pPr>
              <a:lnSpc>
                <a:spcPct val="120000"/>
              </a:lnSpc>
              <a:spcAft>
                <a:spcPts val="0"/>
              </a:spcAft>
            </a:pPr>
            <a:r>
              <a:rPr lang="en-US" sz="1600" dirty="0" smtClean="0">
                <a:solidFill>
                  <a:srgbClr val="000000"/>
                </a:solidFill>
                <a:latin typeface="Arial" pitchFamily="34" charset="0"/>
                <a:ea typeface="Calibri"/>
                <a:cs typeface="Arial" pitchFamily="34" charset="0"/>
              </a:rPr>
              <a:t>Based on some of the above documents, </a:t>
            </a:r>
            <a:r>
              <a:rPr lang="en-US" sz="1600" b="1" dirty="0" smtClean="0">
                <a:solidFill>
                  <a:srgbClr val="00B050"/>
                </a:solidFill>
                <a:latin typeface="Arial" pitchFamily="34" charset="0"/>
                <a:ea typeface="Calibri"/>
                <a:cs typeface="Arial" pitchFamily="34" charset="0"/>
              </a:rPr>
              <a:t>Zero Emission can be achieved</a:t>
            </a:r>
            <a:r>
              <a:rPr lang="en-US" sz="1600" dirty="0" smtClean="0">
                <a:solidFill>
                  <a:srgbClr val="00B050"/>
                </a:solidFill>
                <a:latin typeface="Arial" pitchFamily="34" charset="0"/>
                <a:ea typeface="Calibri"/>
                <a:cs typeface="Arial" pitchFamily="34" charset="0"/>
              </a:rPr>
              <a:t> </a:t>
            </a:r>
            <a:r>
              <a:rPr lang="en-US" sz="1600" dirty="0" smtClean="0">
                <a:solidFill>
                  <a:srgbClr val="000000"/>
                </a:solidFill>
                <a:latin typeface="Arial" pitchFamily="34" charset="0"/>
                <a:ea typeface="Calibri"/>
                <a:cs typeface="Arial" pitchFamily="34" charset="0"/>
              </a:rPr>
              <a:t>only by a combination of these principles:</a:t>
            </a:r>
          </a:p>
          <a:p>
            <a:pPr marL="342900" lvl="0" indent="-342900">
              <a:lnSpc>
                <a:spcPct val="120000"/>
              </a:lnSpc>
              <a:spcAft>
                <a:spcPts val="0"/>
              </a:spcAft>
              <a:buFont typeface="+mj-lt"/>
              <a:buAutoNum type="arabicPeriod"/>
            </a:pPr>
            <a:r>
              <a:rPr lang="en-US" sz="1600" dirty="0" smtClean="0">
                <a:solidFill>
                  <a:srgbClr val="000000"/>
                </a:solidFill>
                <a:latin typeface="Arial" pitchFamily="34" charset="0"/>
                <a:ea typeface="Calibri"/>
                <a:cs typeface="Arial" pitchFamily="34" charset="0"/>
              </a:rPr>
              <a:t>applying </a:t>
            </a:r>
            <a:r>
              <a:rPr lang="en-US" sz="1600" dirty="0" smtClean="0">
                <a:solidFill>
                  <a:srgbClr val="0000FF"/>
                </a:solidFill>
                <a:latin typeface="Arial" pitchFamily="34" charset="0"/>
                <a:ea typeface="Calibri"/>
                <a:cs typeface="Arial" pitchFamily="34" charset="0"/>
              </a:rPr>
              <a:t>new technologies </a:t>
            </a:r>
            <a:r>
              <a:rPr lang="en-US" sz="1600" dirty="0" smtClean="0">
                <a:solidFill>
                  <a:srgbClr val="000000"/>
                </a:solidFill>
                <a:latin typeface="Arial" pitchFamily="34" charset="0"/>
                <a:ea typeface="Calibri"/>
                <a:cs typeface="Arial" pitchFamily="34" charset="0"/>
              </a:rPr>
              <a:t>to increase efficiency, and:</a:t>
            </a:r>
          </a:p>
          <a:p>
            <a:pPr marL="342900" lvl="0" indent="-342900">
              <a:lnSpc>
                <a:spcPct val="120000"/>
              </a:lnSpc>
              <a:spcAft>
                <a:spcPts val="0"/>
              </a:spcAft>
              <a:buFont typeface="+mj-lt"/>
              <a:buAutoNum type="arabicPeriod"/>
            </a:pPr>
            <a:r>
              <a:rPr lang="en-US" sz="1600" dirty="0" smtClean="0">
                <a:solidFill>
                  <a:srgbClr val="000000"/>
                </a:solidFill>
                <a:latin typeface="Arial" pitchFamily="34" charset="0"/>
                <a:ea typeface="Calibri"/>
                <a:cs typeface="Arial" pitchFamily="34" charset="0"/>
              </a:rPr>
              <a:t>applying </a:t>
            </a:r>
            <a:r>
              <a:rPr lang="en-US" sz="1600" dirty="0" smtClean="0">
                <a:solidFill>
                  <a:srgbClr val="0000FF"/>
                </a:solidFill>
                <a:latin typeface="Arial" pitchFamily="34" charset="0"/>
                <a:ea typeface="Calibri"/>
                <a:cs typeface="Arial" pitchFamily="34" charset="0"/>
              </a:rPr>
              <a:t>new fuels </a:t>
            </a:r>
            <a:r>
              <a:rPr lang="en-US" sz="1600" dirty="0" smtClean="0">
                <a:solidFill>
                  <a:srgbClr val="000000"/>
                </a:solidFill>
                <a:latin typeface="Arial" pitchFamily="34" charset="0"/>
                <a:ea typeface="Calibri"/>
                <a:cs typeface="Arial" pitchFamily="34" charset="0"/>
              </a:rPr>
              <a:t>and </a:t>
            </a:r>
            <a:r>
              <a:rPr lang="en-US" sz="1600" dirty="0" smtClean="0">
                <a:solidFill>
                  <a:srgbClr val="0000FF"/>
                </a:solidFill>
                <a:latin typeface="Arial" pitchFamily="34" charset="0"/>
                <a:ea typeface="Calibri"/>
                <a:cs typeface="Arial" pitchFamily="34" charset="0"/>
              </a:rPr>
              <a:t>new means of propulsion/flying </a:t>
            </a:r>
            <a:r>
              <a:rPr lang="en-US" sz="1600" dirty="0" smtClean="0">
                <a:solidFill>
                  <a:srgbClr val="000000"/>
                </a:solidFill>
                <a:latin typeface="Arial" pitchFamily="34" charset="0"/>
                <a:ea typeface="Calibri"/>
                <a:cs typeface="Arial" pitchFamily="34" charset="0"/>
              </a:rPr>
              <a:t>with no or less emissions, and: </a:t>
            </a:r>
          </a:p>
          <a:p>
            <a:pPr marL="342900" lvl="0" indent="-342900">
              <a:lnSpc>
                <a:spcPct val="120000"/>
              </a:lnSpc>
              <a:spcAft>
                <a:spcPts val="0"/>
              </a:spcAft>
              <a:buFont typeface="+mj-lt"/>
              <a:buAutoNum type="arabicPeriod"/>
            </a:pPr>
            <a:r>
              <a:rPr lang="en-US" sz="1600" dirty="0" smtClean="0">
                <a:solidFill>
                  <a:srgbClr val="000000"/>
                </a:solidFill>
                <a:latin typeface="Arial" pitchFamily="34" charset="0"/>
                <a:ea typeface="Calibri"/>
                <a:cs typeface="Arial" pitchFamily="34" charset="0"/>
              </a:rPr>
              <a:t>applying the </a:t>
            </a:r>
            <a:r>
              <a:rPr lang="en-US" sz="1600" dirty="0" smtClean="0">
                <a:solidFill>
                  <a:srgbClr val="0000FF"/>
                </a:solidFill>
                <a:latin typeface="Arial" pitchFamily="34" charset="0"/>
                <a:ea typeface="Calibri"/>
                <a:cs typeface="Arial" pitchFamily="34" charset="0"/>
              </a:rPr>
              <a:t>carbon cycle </a:t>
            </a:r>
            <a:r>
              <a:rPr lang="en-US" sz="1600" dirty="0" smtClean="0">
                <a:solidFill>
                  <a:srgbClr val="000000"/>
                </a:solidFill>
                <a:latin typeface="Arial" pitchFamily="34" charset="0"/>
                <a:ea typeface="Calibri"/>
                <a:cs typeface="Arial" pitchFamily="34" charset="0"/>
              </a:rPr>
              <a:t>with </a:t>
            </a:r>
            <a:r>
              <a:rPr lang="en-US" sz="1600" noProof="1" smtClean="0">
                <a:solidFill>
                  <a:srgbClr val="000000"/>
                </a:solidFill>
                <a:latin typeface="Arial" pitchFamily="34" charset="0"/>
                <a:ea typeface="Calibri"/>
                <a:cs typeface="Arial" pitchFamily="34" charset="0"/>
              </a:rPr>
              <a:t>biofuels</a:t>
            </a:r>
            <a:r>
              <a:rPr lang="en-US" sz="1600" dirty="0" smtClean="0">
                <a:solidFill>
                  <a:srgbClr val="000000"/>
                </a:solidFill>
                <a:latin typeface="Arial" pitchFamily="34" charset="0"/>
                <a:ea typeface="Calibri"/>
                <a:cs typeface="Arial" pitchFamily="34" charset="0"/>
              </a:rPr>
              <a:t> or SAF, and:</a:t>
            </a:r>
          </a:p>
          <a:p>
            <a:pPr marL="342900" lvl="0" indent="-342900">
              <a:lnSpc>
                <a:spcPct val="120000"/>
              </a:lnSpc>
              <a:spcAft>
                <a:spcPts val="0"/>
              </a:spcAft>
              <a:buFont typeface="+mj-lt"/>
              <a:buAutoNum type="arabicPeriod"/>
            </a:pPr>
            <a:r>
              <a:rPr lang="en-US" sz="1600" dirty="0" smtClean="0">
                <a:solidFill>
                  <a:srgbClr val="0000FF"/>
                </a:solidFill>
                <a:latin typeface="Arial" pitchFamily="34" charset="0"/>
                <a:ea typeface="Calibri"/>
                <a:cs typeface="Arial" pitchFamily="34" charset="0"/>
              </a:rPr>
              <a:t>compensating</a:t>
            </a:r>
            <a:r>
              <a:rPr lang="en-US" sz="1600" dirty="0" smtClean="0">
                <a:solidFill>
                  <a:srgbClr val="000000"/>
                </a:solidFill>
                <a:latin typeface="Arial" pitchFamily="34" charset="0"/>
                <a:ea typeface="Calibri"/>
                <a:cs typeface="Arial" pitchFamily="34" charset="0"/>
              </a:rPr>
              <a:t> remaining emissions.</a:t>
            </a:r>
          </a:p>
          <a:p>
            <a:pPr marL="180975" indent="-180975" algn="just">
              <a:lnSpc>
                <a:spcPct val="120000"/>
              </a:lnSpc>
              <a:buFont typeface="Arial" pitchFamily="34" charset="0"/>
              <a:buChar char="●"/>
            </a:pPr>
            <a:endParaRPr lang="de-DE" sz="1600" dirty="0" smtClean="0">
              <a:solidFill>
                <a:srgbClr val="000000"/>
              </a:solidFill>
              <a:latin typeface="Arial" pitchFamily="34" charset="0"/>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Simple Basic Thoughts Help to Structure the Problem</a:t>
            </a:r>
            <a:endParaRPr lang="de-DE" sz="2000" b="1" kern="0" dirty="0">
              <a:solidFill>
                <a:srgbClr val="000000"/>
              </a:solidFill>
              <a:latin typeface="Arial" pitchFamily="34" charset="0"/>
              <a:ea typeface="+mj-ea"/>
              <a:cs typeface="Arial" pitchFamily="34" charset="0"/>
            </a:endParaRPr>
          </a:p>
        </p:txBody>
      </p:sp>
      <p:sp>
        <p:nvSpPr>
          <p:cNvPr id="6" name="Text Box 9"/>
          <p:cNvSpPr txBox="1">
            <a:spLocks noChangeArrowheads="1"/>
          </p:cNvSpPr>
          <p:nvPr/>
        </p:nvSpPr>
        <p:spPr bwMode="auto">
          <a:xfrm>
            <a:off x="561975" y="1774825"/>
            <a:ext cx="8248650" cy="4598182"/>
          </a:xfrm>
          <a:prstGeom prst="rect">
            <a:avLst/>
          </a:prstGeom>
          <a:noFill/>
          <a:ln w="9525">
            <a:noFill/>
            <a:miter lim="800000"/>
            <a:headEnd/>
            <a:tailEnd/>
          </a:ln>
        </p:spPr>
        <p:txBody>
          <a:bodyPr wrap="square">
            <a:spAutoFit/>
          </a:bodyPr>
          <a:lstStyle/>
          <a:p>
            <a:pPr marL="180975" indent="-180975" algn="just" defTabSz="801688" eaLnBrk="1" hangingPunct="1">
              <a:lnSpc>
                <a:spcPct val="120000"/>
              </a:lnSpc>
              <a:spcBef>
                <a:spcPts val="0"/>
              </a:spcBef>
              <a:buFont typeface="Arial" pitchFamily="34" charset="0"/>
              <a:buChar char="●"/>
              <a:defRPr/>
            </a:pPr>
            <a:r>
              <a:rPr lang="de-DE" sz="1600" b="1" kern="0" dirty="0" smtClean="0">
                <a:solidFill>
                  <a:srgbClr val="FF3300"/>
                </a:solidFill>
                <a:latin typeface="Arial" pitchFamily="34" charset="0"/>
                <a:cs typeface="Arial" pitchFamily="34" charset="0"/>
              </a:rPr>
              <a:t>Problem 2</a:t>
            </a:r>
            <a:r>
              <a:rPr lang="de-DE" sz="1600" b="1" kern="0" dirty="0" smtClean="0">
                <a:solidFill>
                  <a:srgbClr val="000000"/>
                </a:solidFill>
                <a:latin typeface="Arial" pitchFamily="34" charset="0"/>
                <a:cs typeface="Arial" pitchFamily="34" charset="0"/>
              </a:rPr>
              <a:t>: </a:t>
            </a:r>
            <a:r>
              <a:rPr lang="de-DE" sz="1600" b="1" kern="0" dirty="0" smtClean="0">
                <a:solidFill>
                  <a:srgbClr val="3333FF"/>
                </a:solidFill>
                <a:latin typeface="Arial" pitchFamily="34" charset="0"/>
                <a:cs typeface="Arial" pitchFamily="34" charset="0"/>
              </a:rPr>
              <a:t>Infections with a virus on board </a:t>
            </a:r>
            <a:r>
              <a:rPr lang="de-DE" sz="1600" b="1" kern="0" dirty="0" smtClean="0">
                <a:solidFill>
                  <a:srgbClr val="000000"/>
                </a:solidFill>
                <a:latin typeface="Arial" pitchFamily="34" charset="0"/>
                <a:cs typeface="Arial" pitchFamily="34" charset="0"/>
              </a:rPr>
              <a:t>of passenger aircraft!</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Compared with Problem 1, this is </a:t>
            </a:r>
            <a:r>
              <a:rPr lang="de-DE" sz="1400" kern="0" dirty="0" smtClean="0">
                <a:solidFill>
                  <a:srgbClr val="0000FF"/>
                </a:solidFill>
                <a:latin typeface="Arial" pitchFamily="34" charset="0"/>
                <a:cs typeface="Arial" pitchFamily="34" charset="0"/>
              </a:rPr>
              <a:t>the minor problem </a:t>
            </a:r>
            <a:r>
              <a:rPr lang="de-DE" sz="1400" kern="0" dirty="0" smtClean="0">
                <a:solidFill>
                  <a:srgbClr val="000000"/>
                </a:solidFill>
                <a:latin typeface="Arial" pitchFamily="34" charset="0"/>
                <a:cs typeface="Arial" pitchFamily="34" charset="0"/>
              </a:rPr>
              <a:t>of the two, because not every healthy passenger flying together with an ill person will get infected.</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Certainly, every additional ill person arriving at a flight destination is a threat to the region.</a:t>
            </a: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Furthermore, it is not only about those who might get infected on board, but also about a further spread of the virus to family, friends, and the community. An infection on board can be the start of an exponential growth.</a:t>
            </a:r>
          </a:p>
          <a:p>
            <a:pPr marL="361950" indent="-180975" algn="just" defTabSz="801688" eaLnBrk="1" hangingPunct="1">
              <a:lnSpc>
                <a:spcPct val="120000"/>
              </a:lnSpc>
              <a:spcBef>
                <a:spcPts val="0"/>
              </a:spcBef>
              <a:buFont typeface="Arial" pitchFamily="34" charset="0"/>
              <a:buChar char="●"/>
              <a:tabLst>
                <a:tab pos="361950" algn="l"/>
              </a:tabLst>
              <a:defRPr/>
            </a:pPr>
            <a:endParaRPr lang="de-DE" sz="600" kern="0" dirty="0" smtClean="0">
              <a:solidFill>
                <a:srgbClr val="000000"/>
              </a:solidFill>
              <a:latin typeface="Arial" pitchFamily="34" charset="0"/>
              <a:cs typeface="Arial" pitchFamily="34" charset="0"/>
            </a:endParaRPr>
          </a:p>
          <a:p>
            <a:pPr marL="361950" indent="-180975" algn="just" defTabSz="801688" eaLnBrk="1" hangingPunct="1">
              <a:lnSpc>
                <a:spcPct val="120000"/>
              </a:lnSpc>
              <a:spcBef>
                <a:spcPts val="0"/>
              </a:spcBef>
              <a:buFont typeface="Courier New" pitchFamily="49" charset="0"/>
              <a:buChar char="o"/>
              <a:tabLst>
                <a:tab pos="361950" algn="l"/>
              </a:tabLst>
              <a:defRPr/>
            </a:pPr>
            <a:r>
              <a:rPr lang="de-DE" sz="1400" kern="0" dirty="0" smtClean="0">
                <a:solidFill>
                  <a:srgbClr val="000000"/>
                </a:solidFill>
                <a:latin typeface="Arial" pitchFamily="34" charset="0"/>
                <a:cs typeface="Arial" pitchFamily="34" charset="0"/>
              </a:rPr>
              <a:t>We know about a </a:t>
            </a:r>
            <a:r>
              <a:rPr lang="de-DE" sz="1400" b="1" u="sng" kern="0" dirty="0" smtClean="0">
                <a:solidFill>
                  <a:srgbClr val="FF3300"/>
                </a:solidFill>
                <a:latin typeface="Arial" pitchFamily="34" charset="0"/>
                <a:cs typeface="Arial" pitchFamily="34" charset="0"/>
              </a:rPr>
              <a:t>high risk of infection when </a:t>
            </a:r>
            <a:r>
              <a:rPr lang="de-DE" sz="1400" kern="0" dirty="0" smtClean="0">
                <a:solidFill>
                  <a:srgbClr val="000000"/>
                </a:solidFill>
                <a:latin typeface="Arial" pitchFamily="34" charset="0"/>
                <a:cs typeface="Arial" pitchFamily="34" charset="0"/>
              </a:rPr>
              <a:t>...</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1.) </a:t>
            </a:r>
            <a:r>
              <a:rPr lang="de-DE" sz="1400" kern="0" dirty="0" smtClean="0">
                <a:solidFill>
                  <a:srgbClr val="FF3300"/>
                </a:solidFill>
                <a:latin typeface="Arial" pitchFamily="34" charset="0"/>
                <a:cs typeface="Arial" pitchFamily="34" charset="0"/>
              </a:rPr>
              <a:t>many people </a:t>
            </a:r>
            <a:r>
              <a:rPr lang="de-DE" sz="1400" kern="0" dirty="0" smtClean="0">
                <a:solidFill>
                  <a:srgbClr val="000000"/>
                </a:solidFill>
                <a:latin typeface="Arial" pitchFamily="34" charset="0"/>
                <a:cs typeface="Arial" pitchFamily="34" charset="0"/>
              </a:rPr>
              <a:t>are together		</a:t>
            </a:r>
            <a:r>
              <a:rPr lang="de-DE" sz="1400" kern="0" dirty="0" smtClean="0">
                <a:solidFill>
                  <a:srgbClr val="FF3300"/>
                </a:solidFill>
                <a:latin typeface="Arial" pitchFamily="34" charset="0"/>
                <a:cs typeface="Arial" pitchFamily="34" charset="0"/>
              </a:rPr>
              <a:t>yes</a:t>
            </a:r>
            <a:r>
              <a:rPr lang="de-DE" sz="1400" kern="0" dirty="0" smtClean="0">
                <a:solidFill>
                  <a:srgbClr val="000000"/>
                </a:solidFill>
                <a:latin typeface="Arial" pitchFamily="34" charset="0"/>
                <a:cs typeface="Arial" pitchFamily="34" charset="0"/>
              </a:rPr>
              <a:t>, the case </a:t>
            </a:r>
            <a:r>
              <a:rPr lang="de-DE" sz="1400" kern="0" dirty="0" smtClean="0">
                <a:solidFill>
                  <a:srgbClr val="FF3300"/>
                </a:solidFill>
                <a:latin typeface="Arial" pitchFamily="34" charset="0"/>
                <a:cs typeface="Arial" pitchFamily="34" charset="0"/>
              </a:rPr>
              <a:t>on passenger aircraft!</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2.) people are </a:t>
            </a:r>
            <a:r>
              <a:rPr lang="de-DE" sz="1400" kern="0" dirty="0" smtClean="0">
                <a:solidFill>
                  <a:srgbClr val="FF3300"/>
                </a:solidFill>
                <a:latin typeface="Arial" pitchFamily="34" charset="0"/>
                <a:cs typeface="Arial" pitchFamily="34" charset="0"/>
              </a:rPr>
              <a:t>close to each other</a:t>
            </a:r>
            <a:r>
              <a:rPr lang="de-DE" sz="1400" kern="0" dirty="0" smtClean="0">
                <a:solidFill>
                  <a:srgbClr val="000000"/>
                </a:solidFill>
                <a:latin typeface="Arial" pitchFamily="34" charset="0"/>
                <a:cs typeface="Arial" pitchFamily="34" charset="0"/>
              </a:rPr>
              <a:t>		</a:t>
            </a:r>
            <a:r>
              <a:rPr lang="de-DE" sz="1400" kern="0" dirty="0" smtClean="0">
                <a:solidFill>
                  <a:srgbClr val="FF3300"/>
                </a:solidFill>
                <a:latin typeface="Arial" pitchFamily="34" charset="0"/>
                <a:cs typeface="Arial" pitchFamily="34" charset="0"/>
              </a:rPr>
              <a:t>yes</a:t>
            </a:r>
            <a:r>
              <a:rPr lang="de-DE" sz="1400" kern="0" dirty="0" smtClean="0">
                <a:solidFill>
                  <a:srgbClr val="000000"/>
                </a:solidFill>
                <a:latin typeface="Arial" pitchFamily="34" charset="0"/>
                <a:cs typeface="Arial" pitchFamily="34" charset="0"/>
              </a:rPr>
              <a:t>, the case </a:t>
            </a:r>
            <a:r>
              <a:rPr lang="de-DE" sz="1400" kern="0" dirty="0" smtClean="0">
                <a:solidFill>
                  <a:srgbClr val="FF3300"/>
                </a:solidFill>
                <a:latin typeface="Arial" pitchFamily="34" charset="0"/>
                <a:cs typeface="Arial" pitchFamily="34" charset="0"/>
              </a:rPr>
              <a:t>on passenger aircraft!</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3.) people are together </a:t>
            </a:r>
            <a:r>
              <a:rPr lang="de-DE" sz="1400" kern="0" dirty="0" smtClean="0">
                <a:solidFill>
                  <a:srgbClr val="FF3300"/>
                </a:solidFill>
                <a:latin typeface="Arial" pitchFamily="34" charset="0"/>
                <a:cs typeface="Arial" pitchFamily="34" charset="0"/>
              </a:rPr>
              <a:t>for a long time</a:t>
            </a:r>
            <a:r>
              <a:rPr lang="de-DE" sz="1400" kern="0" dirty="0" smtClean="0">
                <a:solidFill>
                  <a:srgbClr val="000000"/>
                </a:solidFill>
                <a:latin typeface="Arial" pitchFamily="34" charset="0"/>
                <a:cs typeface="Arial" pitchFamily="34" charset="0"/>
              </a:rPr>
              <a:t>	</a:t>
            </a:r>
            <a:r>
              <a:rPr lang="de-DE" sz="1400" kern="0" dirty="0" smtClean="0">
                <a:solidFill>
                  <a:srgbClr val="FF3300"/>
                </a:solidFill>
                <a:latin typeface="Arial" pitchFamily="34" charset="0"/>
                <a:cs typeface="Arial" pitchFamily="34" charset="0"/>
              </a:rPr>
              <a:t>yes</a:t>
            </a:r>
            <a:r>
              <a:rPr lang="de-DE" sz="1400" kern="0" dirty="0" smtClean="0">
                <a:solidFill>
                  <a:srgbClr val="000000"/>
                </a:solidFill>
                <a:latin typeface="Arial" pitchFamily="34" charset="0"/>
                <a:cs typeface="Arial" pitchFamily="34" charset="0"/>
              </a:rPr>
              <a:t>, the case </a:t>
            </a:r>
            <a:r>
              <a:rPr lang="de-DE" sz="1400" kern="0" dirty="0" smtClean="0">
                <a:solidFill>
                  <a:srgbClr val="FF3300"/>
                </a:solidFill>
                <a:latin typeface="Arial" pitchFamily="34" charset="0"/>
                <a:cs typeface="Arial" pitchFamily="34" charset="0"/>
              </a:rPr>
              <a:t>on long-range flights!</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4.) people are </a:t>
            </a:r>
            <a:r>
              <a:rPr lang="de-DE" sz="1400" kern="0" dirty="0" smtClean="0">
                <a:solidFill>
                  <a:srgbClr val="FF3300"/>
                </a:solidFill>
                <a:latin typeface="Arial" pitchFamily="34" charset="0"/>
                <a:cs typeface="Arial" pitchFamily="34" charset="0"/>
              </a:rPr>
              <a:t>inside</a:t>
            </a:r>
            <a:r>
              <a:rPr lang="de-DE" sz="1400" kern="0" dirty="0" smtClean="0">
                <a:solidFill>
                  <a:srgbClr val="000000"/>
                </a:solidFill>
                <a:latin typeface="Arial" pitchFamily="34" charset="0"/>
                <a:cs typeface="Arial" pitchFamily="34" charset="0"/>
              </a:rPr>
              <a:t> (rather than outside)	</a:t>
            </a:r>
            <a:r>
              <a:rPr lang="de-DE" sz="1400" kern="0" dirty="0" smtClean="0">
                <a:solidFill>
                  <a:srgbClr val="FF3300"/>
                </a:solidFill>
                <a:latin typeface="Arial" pitchFamily="34" charset="0"/>
                <a:cs typeface="Arial" pitchFamily="34" charset="0"/>
              </a:rPr>
              <a:t>yes</a:t>
            </a:r>
            <a:r>
              <a:rPr lang="de-DE" sz="1400" kern="0" dirty="0" smtClean="0">
                <a:solidFill>
                  <a:srgbClr val="000000"/>
                </a:solidFill>
                <a:latin typeface="Arial" pitchFamily="34" charset="0"/>
                <a:cs typeface="Arial" pitchFamily="34" charset="0"/>
              </a:rPr>
              <a:t>, the case </a:t>
            </a:r>
            <a:r>
              <a:rPr lang="de-DE" sz="1400" kern="0" dirty="0" smtClean="0">
                <a:solidFill>
                  <a:srgbClr val="FF3300"/>
                </a:solidFill>
                <a:latin typeface="Arial" pitchFamily="34" charset="0"/>
                <a:cs typeface="Arial" pitchFamily="34" charset="0"/>
              </a:rPr>
              <a:t>on passenger aircraft!</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5.) </a:t>
            </a:r>
            <a:r>
              <a:rPr lang="de-DE" sz="1400" kern="0" dirty="0" smtClean="0">
                <a:solidFill>
                  <a:srgbClr val="0000FF"/>
                </a:solidFill>
                <a:latin typeface="Arial" pitchFamily="34" charset="0"/>
                <a:cs typeface="Arial" pitchFamily="34" charset="0"/>
              </a:rPr>
              <a:t>the room is badly ventilated</a:t>
            </a:r>
            <a:r>
              <a:rPr lang="de-DE" sz="1400" kern="0" dirty="0" smtClean="0">
                <a:solidFill>
                  <a:srgbClr val="000000"/>
                </a:solidFill>
                <a:latin typeface="Arial" pitchFamily="34" charset="0"/>
                <a:cs typeface="Arial" pitchFamily="34" charset="0"/>
              </a:rPr>
              <a:t>		</a:t>
            </a:r>
            <a:r>
              <a:rPr lang="de-DE" sz="1400" u="sng" kern="0" dirty="0" smtClean="0">
                <a:solidFill>
                  <a:srgbClr val="0000FF"/>
                </a:solidFill>
                <a:latin typeface="Arial" pitchFamily="34" charset="0"/>
                <a:cs typeface="Arial" pitchFamily="34" charset="0"/>
              </a:rPr>
              <a:t>This will be investigated in this presentation!</a:t>
            </a:r>
          </a:p>
          <a:p>
            <a:pPr marL="361950" indent="-180975" algn="just" defTabSz="801688" eaLnBrk="1" hangingPunct="1">
              <a:lnSpc>
                <a:spcPct val="120000"/>
              </a:lnSpc>
              <a:spcBef>
                <a:spcPts val="0"/>
              </a:spcBef>
              <a:tabLst>
                <a:tab pos="361950" algn="l"/>
              </a:tabLst>
              <a:defRPr/>
            </a:pPr>
            <a:r>
              <a:rPr lang="de-DE" sz="1200" kern="0" dirty="0" smtClean="0">
                <a:solidFill>
                  <a:srgbClr val="0000FF"/>
                </a:solidFill>
                <a:latin typeface="Arial" pitchFamily="34" charset="0"/>
                <a:cs typeface="Arial" pitchFamily="34" charset="0"/>
              </a:rPr>
              <a:t>	</a:t>
            </a:r>
            <a:r>
              <a:rPr lang="de-DE" sz="600" kern="0" dirty="0" smtClean="0">
                <a:solidFill>
                  <a:srgbClr val="0000FF"/>
                </a:solidFill>
                <a:latin typeface="Arial" pitchFamily="34" charset="0"/>
                <a:cs typeface="Arial" pitchFamily="34" charset="0"/>
              </a:rPr>
              <a:t> </a:t>
            </a:r>
          </a:p>
          <a:p>
            <a:pPr marL="361950" indent="-180975" algn="just" defTabSz="801688" eaLnBrk="1" hangingPunct="1">
              <a:lnSpc>
                <a:spcPct val="120000"/>
              </a:lnSpc>
              <a:spcBef>
                <a:spcPts val="0"/>
              </a:spcBef>
              <a:tabLst>
                <a:tab pos="361950" algn="l"/>
              </a:tabLst>
              <a:defRPr/>
            </a:pPr>
            <a:r>
              <a:rPr lang="de-DE" sz="1400" kern="0" dirty="0" smtClean="0">
                <a:solidFill>
                  <a:srgbClr val="0000FF"/>
                </a:solidFill>
                <a:latin typeface="Arial" pitchFamily="34" charset="0"/>
                <a:cs typeface="Arial" pitchFamily="34" charset="0"/>
              </a:rPr>
              <a:t>	</a:t>
            </a:r>
            <a:r>
              <a:rPr lang="de-DE" sz="1400" kern="0" dirty="0" smtClean="0">
                <a:solidFill>
                  <a:srgbClr val="000000"/>
                </a:solidFill>
                <a:latin typeface="Arial" pitchFamily="34" charset="0"/>
                <a:cs typeface="Arial" pitchFamily="34" charset="0"/>
              </a:rPr>
              <a:t>Do not be misguided:</a:t>
            </a:r>
          </a:p>
          <a:p>
            <a:pPr marL="361950" indent="-180975" algn="just" defTabSz="801688" eaLnBrk="1" hangingPunct="1">
              <a:lnSpc>
                <a:spcPct val="120000"/>
              </a:lnSpc>
              <a:spcBef>
                <a:spcPts val="0"/>
              </a:spcBef>
              <a:tabLst>
                <a:tab pos="361950" algn="l"/>
              </a:tabLst>
              <a:defRPr/>
            </a:pPr>
            <a:r>
              <a:rPr lang="de-DE" sz="1400" kern="0" dirty="0" smtClean="0">
                <a:solidFill>
                  <a:srgbClr val="000000"/>
                </a:solidFill>
                <a:latin typeface="Arial" pitchFamily="34" charset="0"/>
                <a:cs typeface="Arial" pitchFamily="34" charset="0"/>
              </a:rPr>
              <a:t>	If it </a:t>
            </a:r>
            <a:r>
              <a:rPr lang="de-DE" sz="1400" u="sng" kern="0" dirty="0" smtClean="0">
                <a:solidFill>
                  <a:srgbClr val="000000"/>
                </a:solidFill>
                <a:latin typeface="Arial" pitchFamily="34" charset="0"/>
                <a:cs typeface="Arial" pitchFamily="34" charset="0"/>
              </a:rPr>
              <a:t>would</a:t>
            </a:r>
            <a:r>
              <a:rPr lang="de-DE" sz="1400" kern="0" dirty="0" smtClean="0">
                <a:solidFill>
                  <a:srgbClr val="000000"/>
                </a:solidFill>
                <a:latin typeface="Arial" pitchFamily="34" charset="0"/>
                <a:cs typeface="Arial" pitchFamily="34" charset="0"/>
              </a:rPr>
              <a:t> turn out that the aircraft cabin is well ventilated, </a:t>
            </a:r>
            <a:r>
              <a:rPr lang="de-DE" sz="1400" kern="0" dirty="0" smtClean="0">
                <a:solidFill>
                  <a:srgbClr val="FF3300"/>
                </a:solidFill>
                <a:latin typeface="Arial" pitchFamily="34" charset="0"/>
                <a:cs typeface="Arial" pitchFamily="34" charset="0"/>
              </a:rPr>
              <a:t>infection risks 1.) to 4.) remain a cause of concern </a:t>
            </a:r>
            <a:r>
              <a:rPr lang="de-DE" sz="1400" kern="0" dirty="0" smtClean="0">
                <a:solidFill>
                  <a:srgbClr val="000000"/>
                </a:solidFill>
                <a:latin typeface="Arial" pitchFamily="34" charset="0"/>
                <a:cs typeface="Arial" pitchFamily="34" charset="0"/>
              </a:rPr>
              <a:t>for passengers flying.</a:t>
            </a: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000000"/>
                </a:solidFill>
                <a:latin typeface="Arial" pitchFamily="34" charset="0"/>
                <a:ea typeface="+mj-ea"/>
                <a:cs typeface="Arial" pitchFamily="34" charset="0"/>
              </a:rPr>
              <a:t>Problems with Zero Emission Measures </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04824" y="1771650"/>
            <a:ext cx="8429626" cy="4524315"/>
          </a:xfrm>
          <a:prstGeom prst="rect">
            <a:avLst/>
          </a:prstGeom>
          <a:noFill/>
        </p:spPr>
        <p:txBody>
          <a:bodyPr wrap="square" rtlCol="0">
            <a:spAutoFit/>
          </a:bodyPr>
          <a:lstStyle/>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related to 1.:	</a:t>
            </a:r>
            <a:r>
              <a:rPr lang="en-US" sz="1600" b="1" dirty="0" smtClean="0">
                <a:solidFill>
                  <a:srgbClr val="000000"/>
                </a:solidFill>
                <a:latin typeface="Arial" pitchFamily="34" charset="0"/>
                <a:ea typeface="Calibri"/>
                <a:cs typeface="Arial" pitchFamily="34" charset="0"/>
              </a:rPr>
              <a:t>Mathematical fact</a:t>
            </a:r>
            <a:r>
              <a:rPr lang="en-US" sz="1600" dirty="0" smtClean="0">
                <a:solidFill>
                  <a:srgbClr val="000000"/>
                </a:solidFill>
                <a:latin typeface="Arial" pitchFamily="34" charset="0"/>
                <a:ea typeface="Calibri"/>
                <a:cs typeface="Arial" pitchFamily="34" charset="0"/>
              </a:rPr>
              <a:t>: </a:t>
            </a:r>
            <a:r>
              <a:rPr lang="en-US" sz="1600" dirty="0" smtClean="0">
                <a:solidFill>
                  <a:srgbClr val="FF0000"/>
                </a:solidFill>
                <a:latin typeface="Arial" pitchFamily="34" charset="0"/>
                <a:ea typeface="Calibri"/>
                <a:cs typeface="Arial" pitchFamily="34" charset="0"/>
              </a:rPr>
              <a:t>Adding measures with improved efficiency </a:t>
            </a:r>
            <a:r>
              <a:rPr lang="en-US" sz="1600" dirty="0" smtClean="0">
                <a:solidFill>
                  <a:srgbClr val="000000"/>
                </a:solidFill>
                <a:latin typeface="Arial" pitchFamily="34" charset="0"/>
                <a:ea typeface="Calibri"/>
                <a:cs typeface="Arial" pitchFamily="34" charset="0"/>
              </a:rPr>
              <a:t>on top of each other </a:t>
            </a:r>
            <a:r>
              <a:rPr lang="en-US" sz="1600" dirty="0" smtClean="0">
                <a:solidFill>
                  <a:srgbClr val="FF0000"/>
                </a:solidFill>
                <a:latin typeface="Arial" pitchFamily="34" charset="0"/>
                <a:ea typeface="Calibri"/>
                <a:cs typeface="Arial" pitchFamily="34" charset="0"/>
              </a:rPr>
              <a:t>does not lead to zero emissions</a:t>
            </a:r>
            <a:r>
              <a:rPr lang="en-US" sz="1600" dirty="0" smtClean="0">
                <a:solidFill>
                  <a:srgbClr val="000000"/>
                </a:solidFill>
                <a:latin typeface="Arial" pitchFamily="34" charset="0"/>
                <a:ea typeface="Calibri"/>
                <a:cs typeface="Arial" pitchFamily="34" charset="0"/>
              </a:rPr>
              <a:t>. Example: If you take an aircraft that burns only 50% of the fuel on a magic ATM system that reduces the distance by 50% you do not get zero emission, but 25% emission of the reference.</a:t>
            </a:r>
          </a:p>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	</a:t>
            </a:r>
            <a:r>
              <a:rPr lang="en-US" sz="1600" b="1" dirty="0" smtClean="0">
                <a:solidFill>
                  <a:srgbClr val="000000"/>
                </a:solidFill>
                <a:latin typeface="Arial" pitchFamily="34" charset="0"/>
                <a:ea typeface="Calibri"/>
                <a:cs typeface="Arial" pitchFamily="34" charset="0"/>
              </a:rPr>
              <a:t>Experience</a:t>
            </a:r>
            <a:r>
              <a:rPr lang="en-US" sz="1600" dirty="0" smtClean="0">
                <a:solidFill>
                  <a:srgbClr val="000000"/>
                </a:solidFill>
                <a:latin typeface="Arial" pitchFamily="34" charset="0"/>
                <a:ea typeface="Calibri"/>
                <a:cs typeface="Arial" pitchFamily="34" charset="0"/>
              </a:rPr>
              <a:t>: The </a:t>
            </a:r>
            <a:r>
              <a:rPr lang="en-US" sz="1600" dirty="0" smtClean="0">
                <a:solidFill>
                  <a:srgbClr val="FF0000"/>
                </a:solidFill>
                <a:latin typeface="Arial" pitchFamily="34" charset="0"/>
                <a:ea typeface="Calibri"/>
                <a:cs typeface="Arial" pitchFamily="34" charset="0"/>
              </a:rPr>
              <a:t>rebound effect</a:t>
            </a:r>
            <a:r>
              <a:rPr lang="en-US" sz="1600" dirty="0" smtClean="0">
                <a:solidFill>
                  <a:srgbClr val="000000"/>
                </a:solidFill>
                <a:latin typeface="Arial" pitchFamily="34" charset="0"/>
                <a:ea typeface="Calibri"/>
                <a:cs typeface="Arial" pitchFamily="34" charset="0"/>
              </a:rPr>
              <a:t> teaches us that in the long run increased efficiency leads to a lower price, which leads to more demand, which leads to more emissions.</a:t>
            </a:r>
          </a:p>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related to 2.:	It is not so easy. </a:t>
            </a:r>
            <a:r>
              <a:rPr lang="en-US" sz="1600" dirty="0" smtClean="0">
                <a:solidFill>
                  <a:srgbClr val="FF0000"/>
                </a:solidFill>
                <a:latin typeface="Arial" pitchFamily="34" charset="0"/>
                <a:ea typeface="Calibri"/>
                <a:cs typeface="Arial" pitchFamily="34" charset="0"/>
              </a:rPr>
              <a:t>Electricity does not just come from the socket</a:t>
            </a:r>
            <a:r>
              <a:rPr lang="en-US" sz="1600" dirty="0" smtClean="0">
                <a:solidFill>
                  <a:srgbClr val="000000"/>
                </a:solidFill>
                <a:latin typeface="Arial" pitchFamily="34" charset="0"/>
                <a:ea typeface="Calibri"/>
                <a:cs typeface="Arial" pitchFamily="34" charset="0"/>
              </a:rPr>
              <a:t>. The energy production needs to be considered with a </a:t>
            </a:r>
            <a:r>
              <a:rPr lang="en-US" sz="1600" dirty="0" smtClean="0">
                <a:solidFill>
                  <a:srgbClr val="00B050"/>
                </a:solidFill>
                <a:latin typeface="Arial" pitchFamily="34" charset="0"/>
                <a:ea typeface="Calibri"/>
                <a:cs typeface="Arial" pitchFamily="34" charset="0"/>
              </a:rPr>
              <a:t>Life Cycle Analyses (LCA)</a:t>
            </a:r>
            <a:r>
              <a:rPr lang="en-US" sz="1600" dirty="0" smtClean="0">
                <a:solidFill>
                  <a:srgbClr val="000000"/>
                </a:solidFill>
                <a:latin typeface="Arial" pitchFamily="34" charset="0"/>
                <a:ea typeface="Calibri"/>
                <a:cs typeface="Arial" pitchFamily="34" charset="0"/>
              </a:rPr>
              <a:t>. </a:t>
            </a:r>
            <a:r>
              <a:rPr lang="en-US" sz="1600" dirty="0" smtClean="0">
                <a:solidFill>
                  <a:srgbClr val="FF0000"/>
                </a:solidFill>
                <a:latin typeface="Arial" pitchFamily="34" charset="0"/>
                <a:ea typeface="Calibri"/>
                <a:cs typeface="Arial" pitchFamily="34" charset="0"/>
              </a:rPr>
              <a:t>Hydrogen combustion </a:t>
            </a:r>
            <a:r>
              <a:rPr lang="en-US" sz="1600" dirty="0" smtClean="0">
                <a:solidFill>
                  <a:srgbClr val="000000"/>
                </a:solidFill>
                <a:latin typeface="Arial" pitchFamily="34" charset="0"/>
                <a:ea typeface="Calibri"/>
                <a:cs typeface="Arial" pitchFamily="34" charset="0"/>
              </a:rPr>
              <a:t>does not produce CO2, but has non-CO2 effects. Details next page.</a:t>
            </a:r>
          </a:p>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related to 3.:	A </a:t>
            </a:r>
            <a:r>
              <a:rPr lang="en-US" sz="1600" dirty="0" err="1" smtClean="0">
                <a:solidFill>
                  <a:srgbClr val="0000FF"/>
                </a:solidFill>
                <a:latin typeface="Arial" pitchFamily="34" charset="0"/>
                <a:ea typeface="Calibri"/>
                <a:cs typeface="Arial" pitchFamily="34" charset="0"/>
              </a:rPr>
              <a:t>biofuel</a:t>
            </a:r>
            <a:r>
              <a:rPr lang="en-US" sz="1600" dirty="0" smtClean="0">
                <a:solidFill>
                  <a:srgbClr val="0000FF"/>
                </a:solidFill>
                <a:latin typeface="Arial" pitchFamily="34" charset="0"/>
                <a:ea typeface="Calibri"/>
                <a:cs typeface="Arial" pitchFamily="34" charset="0"/>
              </a:rPr>
              <a:t> carbon cycle </a:t>
            </a:r>
            <a:r>
              <a:rPr lang="en-US" sz="1600" dirty="0" smtClean="0">
                <a:solidFill>
                  <a:srgbClr val="000000"/>
                </a:solidFill>
                <a:latin typeface="Arial" pitchFamily="34" charset="0"/>
                <a:ea typeface="Calibri"/>
                <a:cs typeface="Arial" pitchFamily="34" charset="0"/>
              </a:rPr>
              <a:t>is not 100% efficient. It </a:t>
            </a:r>
            <a:r>
              <a:rPr lang="en-US" sz="1600" dirty="0" smtClean="0">
                <a:solidFill>
                  <a:srgbClr val="0000FF"/>
                </a:solidFill>
                <a:latin typeface="Arial" pitchFamily="34" charset="0"/>
                <a:ea typeface="Calibri"/>
                <a:cs typeface="Arial" pitchFamily="34" charset="0"/>
              </a:rPr>
              <a:t>reduces CO2 by about 50%</a:t>
            </a:r>
            <a:r>
              <a:rPr lang="en-US" sz="1600" dirty="0" smtClean="0">
                <a:solidFill>
                  <a:srgbClr val="000000"/>
                </a:solidFill>
                <a:latin typeface="Arial" pitchFamily="34" charset="0"/>
                <a:ea typeface="Calibri"/>
                <a:cs typeface="Arial" pitchFamily="34" charset="0"/>
              </a:rPr>
              <a:t>.</a:t>
            </a:r>
          </a:p>
          <a:p>
            <a:pPr marL="1257300" indent="-1257300" algn="just">
              <a:lnSpc>
                <a:spcPct val="120000"/>
              </a:lnSpc>
              <a:spcAft>
                <a:spcPts val="0"/>
              </a:spcAft>
            </a:pPr>
            <a:r>
              <a:rPr lang="en-US" sz="1600" dirty="0" smtClean="0">
                <a:solidFill>
                  <a:srgbClr val="000000"/>
                </a:solidFill>
                <a:latin typeface="Arial" pitchFamily="34" charset="0"/>
                <a:ea typeface="Calibri"/>
                <a:cs typeface="Arial" pitchFamily="34" charset="0"/>
              </a:rPr>
              <a:t>related to 4.:	</a:t>
            </a:r>
            <a:r>
              <a:rPr lang="en-US" sz="1600" dirty="0" smtClean="0">
                <a:solidFill>
                  <a:srgbClr val="FF0000"/>
                </a:solidFill>
                <a:latin typeface="Arial" pitchFamily="34" charset="0"/>
                <a:ea typeface="Calibri"/>
                <a:cs typeface="Arial" pitchFamily="34" charset="0"/>
              </a:rPr>
              <a:t>Compensating</a:t>
            </a:r>
            <a:r>
              <a:rPr lang="en-US" sz="1600" dirty="0" smtClean="0">
                <a:solidFill>
                  <a:srgbClr val="000000"/>
                </a:solidFill>
                <a:latin typeface="Arial" pitchFamily="34" charset="0"/>
                <a:ea typeface="Calibri"/>
                <a:cs typeface="Arial" pitchFamily="34" charset="0"/>
              </a:rPr>
              <a:t> emissions </a:t>
            </a:r>
            <a:r>
              <a:rPr lang="en-US" sz="1600" dirty="0" smtClean="0">
                <a:solidFill>
                  <a:srgbClr val="FF0000"/>
                </a:solidFill>
                <a:latin typeface="Arial" pitchFamily="34" charset="0"/>
                <a:ea typeface="Calibri"/>
                <a:cs typeface="Arial" pitchFamily="34" charset="0"/>
              </a:rPr>
              <a:t>may not be sustainable</a:t>
            </a:r>
            <a:r>
              <a:rPr lang="en-US" sz="1600" dirty="0" smtClean="0">
                <a:solidFill>
                  <a:srgbClr val="000000"/>
                </a:solidFill>
                <a:latin typeface="Arial" pitchFamily="34" charset="0"/>
                <a:ea typeface="Calibri"/>
                <a:cs typeface="Arial" pitchFamily="34" charset="0"/>
              </a:rPr>
              <a:t>. A new forest that is cut after 30 years is not a long term carbon sink. Compensation comes with </a:t>
            </a:r>
            <a:r>
              <a:rPr lang="en-US" sz="1600" dirty="0" smtClean="0">
                <a:solidFill>
                  <a:srgbClr val="FF0000"/>
                </a:solidFill>
                <a:latin typeface="Arial" pitchFamily="34" charset="0"/>
                <a:ea typeface="Calibri"/>
                <a:cs typeface="Arial" pitchFamily="34" charset="0"/>
              </a:rPr>
              <a:t>philosophical questions</a:t>
            </a:r>
            <a:r>
              <a:rPr lang="en-US" sz="1600" dirty="0" smtClean="0">
                <a:solidFill>
                  <a:srgbClr val="000000"/>
                </a:solidFill>
                <a:latin typeface="Arial" pitchFamily="34" charset="0"/>
                <a:ea typeface="Calibri"/>
                <a:cs typeface="Arial" pitchFamily="34" charset="0"/>
              </a:rPr>
              <a:t>. In addition, no one likes to pay for compensation.</a:t>
            </a: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000000"/>
                </a:solidFill>
                <a:latin typeface="Arial" pitchFamily="34" charset="0"/>
                <a:ea typeface="+mj-ea"/>
                <a:cs typeface="Arial" pitchFamily="34" charset="0"/>
              </a:rPr>
              <a:t>Hydrogen Aircraft Emissions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7" name="Rechteck 6"/>
          <p:cNvSpPr/>
          <p:nvPr/>
        </p:nvSpPr>
        <p:spPr>
          <a:xfrm>
            <a:off x="542924" y="1812042"/>
            <a:ext cx="8086725" cy="4598182"/>
          </a:xfrm>
          <a:prstGeom prst="rect">
            <a:avLst/>
          </a:prstGeom>
        </p:spPr>
        <p:txBody>
          <a:bodyPr wrap="square">
            <a:spAutoFit/>
          </a:bodyPr>
          <a:lstStyle/>
          <a:p>
            <a:pPr marL="180975" indent="-180975">
              <a:lnSpc>
                <a:spcPct val="120000"/>
              </a:lnSpc>
              <a:buFont typeface="Arial" pitchFamily="34" charset="0"/>
              <a:buChar char="●"/>
            </a:pPr>
            <a:r>
              <a:rPr lang="en-US" sz="1600" dirty="0" smtClean="0">
                <a:solidFill>
                  <a:srgbClr val="00B050"/>
                </a:solidFill>
                <a:latin typeface="Arial" pitchFamily="34" charset="0"/>
                <a:cs typeface="Arial" pitchFamily="34" charset="0"/>
              </a:rPr>
              <a:t>Hydrogen combustion has no CO2 emissions</a:t>
            </a:r>
            <a:r>
              <a:rPr lang="en-US" sz="1600" dirty="0" smtClean="0">
                <a:solidFill>
                  <a:srgbClr val="000000"/>
                </a:solidFill>
                <a:latin typeface="Arial" pitchFamily="34" charset="0"/>
                <a:cs typeface="Arial" pitchFamily="34" charset="0"/>
              </a:rPr>
              <a:t>.</a:t>
            </a:r>
          </a:p>
          <a:p>
            <a:pPr marL="180975" indent="-180975">
              <a:lnSpc>
                <a:spcPct val="120000"/>
              </a:lnSpc>
              <a:buFont typeface="Arial" pitchFamily="34" charset="0"/>
              <a:buChar char="●"/>
            </a:pPr>
            <a:r>
              <a:rPr lang="en-US" sz="1600" dirty="0" smtClean="0">
                <a:solidFill>
                  <a:srgbClr val="0000FF"/>
                </a:solidFill>
                <a:latin typeface="Arial" pitchFamily="34" charset="0"/>
                <a:cs typeface="Arial" pitchFamily="34" charset="0"/>
              </a:rPr>
              <a:t>Hydrogen</a:t>
            </a:r>
            <a:r>
              <a:rPr lang="en-US" sz="1600" dirty="0" smtClean="0">
                <a:solidFill>
                  <a:srgbClr val="000000"/>
                </a:solidFill>
                <a:latin typeface="Arial" pitchFamily="34" charset="0"/>
                <a:cs typeface="Arial" pitchFamily="34" charset="0"/>
              </a:rPr>
              <a:t> combustion has </a:t>
            </a:r>
            <a:r>
              <a:rPr lang="en-US" sz="1600" dirty="0" smtClean="0">
                <a:solidFill>
                  <a:srgbClr val="0000FF"/>
                </a:solidFill>
                <a:latin typeface="Arial" pitchFamily="34" charset="0"/>
                <a:cs typeface="Arial" pitchFamily="34" charset="0"/>
              </a:rPr>
              <a:t>2.58 times more water emissions</a:t>
            </a:r>
            <a:r>
              <a:rPr lang="en-US" sz="1600" dirty="0" smtClean="0">
                <a:solidFill>
                  <a:srgbClr val="000000"/>
                </a:solidFill>
                <a:latin typeface="Arial" pitchFamily="34" charset="0"/>
                <a:cs typeface="Arial" pitchFamily="34" charset="0"/>
              </a:rPr>
              <a:t> than kerosene.</a:t>
            </a:r>
          </a:p>
          <a:p>
            <a:pPr marL="180975" indent="-180975">
              <a:lnSpc>
                <a:spcPct val="120000"/>
              </a:lnSpc>
              <a:buFont typeface="Arial" pitchFamily="34" charset="0"/>
              <a:buChar char="●"/>
            </a:pPr>
            <a:r>
              <a:rPr lang="en-US" sz="1600" dirty="0" smtClean="0">
                <a:solidFill>
                  <a:srgbClr val="000000"/>
                </a:solidFill>
                <a:latin typeface="Arial" pitchFamily="34" charset="0"/>
                <a:cs typeface="Arial" pitchFamily="34" charset="0"/>
              </a:rPr>
              <a:t>This means, </a:t>
            </a:r>
            <a:r>
              <a:rPr lang="en-US" sz="1600" dirty="0" smtClean="0">
                <a:solidFill>
                  <a:srgbClr val="FF0000"/>
                </a:solidFill>
                <a:latin typeface="Arial" pitchFamily="34" charset="0"/>
                <a:cs typeface="Arial" pitchFamily="34" charset="0"/>
              </a:rPr>
              <a:t>hydrogen combustion leads to contrails forming already at lower altitudes and hence contrails will be seen more often</a:t>
            </a:r>
            <a:r>
              <a:rPr lang="en-US" sz="1600" dirty="0" smtClean="0">
                <a:solidFill>
                  <a:srgbClr val="000000"/>
                </a:solidFill>
                <a:latin typeface="Arial" pitchFamily="34" charset="0"/>
                <a:cs typeface="Arial" pitchFamily="34" charset="0"/>
              </a:rPr>
              <a:t>. A </a:t>
            </a:r>
            <a:r>
              <a:rPr lang="en-US" sz="1600" dirty="0" smtClean="0">
                <a:solidFill>
                  <a:srgbClr val="FF0000"/>
                </a:solidFill>
                <a:latin typeface="Arial" pitchFamily="34" charset="0"/>
                <a:cs typeface="Arial" pitchFamily="34" charset="0"/>
              </a:rPr>
              <a:t>factor 1.2</a:t>
            </a:r>
            <a:r>
              <a:rPr lang="en-US" sz="1600" dirty="0" smtClean="0">
                <a:solidFill>
                  <a:srgbClr val="000000"/>
                </a:solidFill>
                <a:latin typeface="Arial" pitchFamily="34" charset="0"/>
                <a:cs typeface="Arial" pitchFamily="34" charset="0"/>
              </a:rPr>
              <a:t> is assumed.</a:t>
            </a:r>
          </a:p>
          <a:p>
            <a:pPr marL="180975" indent="-180975">
              <a:lnSpc>
                <a:spcPct val="120000"/>
              </a:lnSpc>
              <a:buFont typeface="Arial" pitchFamily="34" charset="0"/>
              <a:buChar char="●"/>
            </a:pPr>
            <a:r>
              <a:rPr lang="en-US" sz="1600" dirty="0" smtClean="0">
                <a:solidFill>
                  <a:srgbClr val="000000"/>
                </a:solidFill>
                <a:latin typeface="Arial" pitchFamily="34" charset="0"/>
                <a:cs typeface="Arial" pitchFamily="34" charset="0"/>
              </a:rPr>
              <a:t>The method from Schwartz 2009 (next page) was applied and adapted.</a:t>
            </a:r>
          </a:p>
          <a:p>
            <a:pPr marL="180975" indent="-180975">
              <a:lnSpc>
                <a:spcPct val="120000"/>
              </a:lnSpc>
              <a:buFont typeface="Arial" pitchFamily="34" charset="0"/>
              <a:buChar char="●"/>
            </a:pPr>
            <a:r>
              <a:rPr lang="en-US" sz="1600" dirty="0" smtClean="0">
                <a:solidFill>
                  <a:srgbClr val="000000"/>
                </a:solidFill>
                <a:latin typeface="Arial" pitchFamily="34" charset="0"/>
                <a:cs typeface="Arial" pitchFamily="34" charset="0"/>
              </a:rPr>
              <a:t>With the mentioned </a:t>
            </a:r>
            <a:r>
              <a:rPr lang="en-US" sz="1600" dirty="0" smtClean="0">
                <a:solidFill>
                  <a:srgbClr val="7030A0"/>
                </a:solidFill>
                <a:latin typeface="Arial" pitchFamily="34" charset="0"/>
                <a:cs typeface="Arial" pitchFamily="34" charset="0"/>
              </a:rPr>
              <a:t>primary effects</a:t>
            </a:r>
            <a:r>
              <a:rPr lang="en-US" sz="1600" dirty="0" smtClean="0">
                <a:solidFill>
                  <a:srgbClr val="000000"/>
                </a:solidFill>
                <a:latin typeface="Arial" pitchFamily="34" charset="0"/>
                <a:cs typeface="Arial" pitchFamily="34" charset="0"/>
              </a:rPr>
              <a:t>, aviation-induced cloudiness (AIC) with its line-shaped contrails and cirrus clouds would lead to an </a:t>
            </a:r>
            <a:r>
              <a:rPr lang="en-US" sz="1600" dirty="0" smtClean="0">
                <a:solidFill>
                  <a:srgbClr val="FF0000"/>
                </a:solidFill>
                <a:latin typeface="Arial" pitchFamily="34" charset="0"/>
                <a:cs typeface="Arial" pitchFamily="34" charset="0"/>
              </a:rPr>
              <a:t>equivalent CO2 mass 50% higher </a:t>
            </a:r>
            <a:r>
              <a:rPr lang="en-US" sz="1600" dirty="0" smtClean="0">
                <a:solidFill>
                  <a:srgbClr val="000000"/>
                </a:solidFill>
                <a:latin typeface="Arial" pitchFamily="34" charset="0"/>
                <a:cs typeface="Arial" pitchFamily="34" charset="0"/>
              </a:rPr>
              <a:t>than for kerosene. </a:t>
            </a:r>
            <a:r>
              <a:rPr lang="en-US" sz="1600" dirty="0" smtClean="0">
                <a:solidFill>
                  <a:srgbClr val="7030A0"/>
                </a:solidFill>
                <a:latin typeface="Arial" pitchFamily="34" charset="0"/>
                <a:cs typeface="Arial" pitchFamily="34" charset="0"/>
              </a:rPr>
              <a:t>Secondary effects </a:t>
            </a:r>
            <a:r>
              <a:rPr lang="en-US" sz="1600" dirty="0" smtClean="0">
                <a:solidFill>
                  <a:srgbClr val="000000"/>
                </a:solidFill>
                <a:latin typeface="Arial" pitchFamily="34" charset="0"/>
                <a:cs typeface="Arial" pitchFamily="34" charset="0"/>
              </a:rPr>
              <a:t>also included </a:t>
            </a:r>
            <a:r>
              <a:rPr lang="en-US" sz="1600" dirty="0" smtClean="0">
                <a:solidFill>
                  <a:srgbClr val="00B050"/>
                </a:solidFill>
                <a:latin typeface="Arial" pitchFamily="34" charset="0"/>
                <a:cs typeface="Arial" pitchFamily="34" charset="0"/>
              </a:rPr>
              <a:t>reduce equivalent CO2 mass by 50%</a:t>
            </a:r>
            <a:r>
              <a:rPr lang="en-US" sz="1600" dirty="0" smtClean="0">
                <a:solidFill>
                  <a:srgbClr val="000000"/>
                </a:solidFill>
                <a:latin typeface="Arial" pitchFamily="34" charset="0"/>
                <a:cs typeface="Arial" pitchFamily="34" charset="0"/>
              </a:rPr>
              <a:t>.</a:t>
            </a:r>
          </a:p>
          <a:p>
            <a:pPr marL="180975" indent="-180975">
              <a:lnSpc>
                <a:spcPct val="120000"/>
              </a:lnSpc>
              <a:buFont typeface="Arial" pitchFamily="34" charset="0"/>
              <a:buChar char="●"/>
            </a:pPr>
            <a:r>
              <a:rPr lang="en-US" sz="1600" dirty="0" smtClean="0">
                <a:solidFill>
                  <a:srgbClr val="000000"/>
                </a:solidFill>
                <a:latin typeface="Arial" pitchFamily="34" charset="0"/>
                <a:cs typeface="Arial" pitchFamily="34" charset="0"/>
              </a:rPr>
              <a:t>Hydrogen flame temperature is higher (without applying special technologies) and as such </a:t>
            </a:r>
            <a:r>
              <a:rPr lang="en-US" sz="1600" dirty="0" err="1" smtClean="0">
                <a:solidFill>
                  <a:srgbClr val="000000"/>
                </a:solidFill>
                <a:latin typeface="Arial" pitchFamily="34" charset="0"/>
                <a:cs typeface="Arial" pitchFamily="34" charset="0"/>
              </a:rPr>
              <a:t>NOx</a:t>
            </a:r>
            <a:r>
              <a:rPr lang="en-US" sz="1600" dirty="0" smtClean="0">
                <a:solidFill>
                  <a:srgbClr val="000000"/>
                </a:solidFill>
                <a:latin typeface="Arial" pitchFamily="34" charset="0"/>
                <a:cs typeface="Arial" pitchFamily="34" charset="0"/>
              </a:rPr>
              <a:t> emissions would be higher. However, lean combustion leads to </a:t>
            </a:r>
            <a:r>
              <a:rPr lang="en-US" sz="1600" dirty="0" smtClean="0">
                <a:solidFill>
                  <a:srgbClr val="00B050"/>
                </a:solidFill>
                <a:latin typeface="Arial" pitchFamily="34" charset="0"/>
                <a:cs typeface="Arial" pitchFamily="34" charset="0"/>
              </a:rPr>
              <a:t>less </a:t>
            </a:r>
            <a:r>
              <a:rPr lang="en-US" sz="1600" dirty="0" err="1" smtClean="0">
                <a:solidFill>
                  <a:srgbClr val="00B050"/>
                </a:solidFill>
                <a:latin typeface="Arial" pitchFamily="34" charset="0"/>
                <a:cs typeface="Arial" pitchFamily="34" charset="0"/>
              </a:rPr>
              <a:t>NOx</a:t>
            </a:r>
            <a:r>
              <a:rPr lang="en-US" sz="1600" dirty="0" smtClean="0">
                <a:solidFill>
                  <a:srgbClr val="000000"/>
                </a:solidFill>
                <a:latin typeface="Arial" pitchFamily="34" charset="0"/>
                <a:cs typeface="Arial" pitchFamily="34" charset="0"/>
              </a:rPr>
              <a:t>.</a:t>
            </a:r>
          </a:p>
          <a:p>
            <a:pPr marL="180975" indent="-180975">
              <a:lnSpc>
                <a:spcPct val="120000"/>
              </a:lnSpc>
              <a:buFont typeface="Arial" pitchFamily="34" charset="0"/>
              <a:buChar char="●"/>
            </a:pPr>
            <a:r>
              <a:rPr lang="en-US" sz="1600" dirty="0" smtClean="0">
                <a:solidFill>
                  <a:srgbClr val="00B050"/>
                </a:solidFill>
                <a:latin typeface="Arial" pitchFamily="34" charset="0"/>
                <a:cs typeface="Arial" pitchFamily="34" charset="0"/>
              </a:rPr>
              <a:t>AIC can be reduced </a:t>
            </a:r>
            <a:r>
              <a:rPr lang="en-US" sz="1600" dirty="0" smtClean="0">
                <a:solidFill>
                  <a:srgbClr val="000000"/>
                </a:solidFill>
                <a:latin typeface="Arial" pitchFamily="34" charset="0"/>
                <a:cs typeface="Arial" pitchFamily="34" charset="0"/>
              </a:rPr>
              <a:t>due to larger ice crystals because of absence of soot.</a:t>
            </a:r>
          </a:p>
          <a:p>
            <a:pPr marL="180975" indent="-180975">
              <a:lnSpc>
                <a:spcPct val="120000"/>
              </a:lnSpc>
            </a:pPr>
            <a:r>
              <a:rPr lang="en-US" sz="1600" dirty="0" smtClean="0">
                <a:solidFill>
                  <a:srgbClr val="000000"/>
                </a:solidFill>
                <a:latin typeface="Arial" pitchFamily="34" charset="0"/>
                <a:cs typeface="Arial" pitchFamily="34" charset="0"/>
              </a:rPr>
              <a:t>	</a:t>
            </a:r>
            <a:r>
              <a:rPr lang="en-US" sz="1200" dirty="0" smtClean="0">
                <a:solidFill>
                  <a:srgbClr val="000000"/>
                </a:solidFill>
                <a:latin typeface="Arial" pitchFamily="34" charset="0"/>
                <a:cs typeface="Arial" pitchFamily="34" charset="0"/>
              </a:rPr>
              <a:t>Results are calculated with an Excel table: </a:t>
            </a:r>
            <a:r>
              <a:rPr lang="en-US" sz="1200" dirty="0" smtClean="0">
                <a:solidFill>
                  <a:srgbClr val="000000"/>
                </a:solidFill>
                <a:latin typeface="Arial" pitchFamily="34" charset="0"/>
                <a:cs typeface="Arial" pitchFamily="34" charset="0"/>
                <a:hlinkClick r:id="rId2"/>
              </a:rPr>
              <a:t>https://doi.org/10.7910/DVN/DLJUUK </a:t>
            </a:r>
            <a:r>
              <a:rPr lang="en-US" sz="1200" dirty="0" smtClean="0">
                <a:solidFill>
                  <a:srgbClr val="000000"/>
                </a:solidFill>
                <a:latin typeface="Arial" pitchFamily="34" charset="0"/>
                <a:cs typeface="Arial" pitchFamily="34" charset="0"/>
              </a:rPr>
              <a:t>. See next three pages.</a:t>
            </a:r>
          </a:p>
          <a:p>
            <a:pPr marL="180975" indent="-180975">
              <a:lnSpc>
                <a:spcPct val="120000"/>
              </a:lnSpc>
            </a:pPr>
            <a:r>
              <a:rPr lang="en-US" sz="1200" dirty="0" smtClean="0">
                <a:solidFill>
                  <a:srgbClr val="000000"/>
                </a:solidFill>
                <a:latin typeface="Arial" pitchFamily="34" charset="0"/>
                <a:cs typeface="Arial" pitchFamily="34" charset="0"/>
              </a:rPr>
              <a:t>	More background in presentation: </a:t>
            </a:r>
          </a:p>
          <a:p>
            <a:pPr marL="180975" indent="-180975">
              <a:lnSpc>
                <a:spcPct val="120000"/>
              </a:lnSpc>
            </a:pPr>
            <a:r>
              <a:rPr lang="en-US" sz="1200" dirty="0" smtClean="0">
                <a:solidFill>
                  <a:srgbClr val="000000"/>
                </a:solidFill>
                <a:latin typeface="Arial" pitchFamily="34" charset="0"/>
                <a:cs typeface="Arial" pitchFamily="34" charset="0"/>
              </a:rPr>
              <a:t>	"</a:t>
            </a:r>
            <a:r>
              <a:rPr lang="en-US" sz="1200" b="1" dirty="0" smtClean="0">
                <a:solidFill>
                  <a:srgbClr val="000000"/>
                </a:solidFill>
                <a:latin typeface="Arial" pitchFamily="34" charset="0"/>
                <a:cs typeface="Arial" pitchFamily="34" charset="0"/>
              </a:rPr>
              <a:t>Design of Hydrogen Passenger Aircraft - How much "Zero-Emission" is Possible?</a:t>
            </a:r>
            <a:r>
              <a:rPr lang="en-US" sz="1200" dirty="0" smtClean="0">
                <a:solidFill>
                  <a:srgbClr val="000000"/>
                </a:solidFill>
                <a:latin typeface="Arial" pitchFamily="34" charset="0"/>
                <a:cs typeface="Arial" pitchFamily="34" charset="0"/>
              </a:rPr>
              <a:t>"</a:t>
            </a:r>
          </a:p>
          <a:p>
            <a:pPr marL="180975" indent="-180975">
              <a:lnSpc>
                <a:spcPct val="120000"/>
              </a:lnSpc>
            </a:pPr>
            <a:r>
              <a:rPr lang="en-US" sz="1200" dirty="0" smtClean="0">
                <a:solidFill>
                  <a:srgbClr val="000000"/>
                </a:solidFill>
                <a:latin typeface="Arial" pitchFamily="34" charset="0"/>
                <a:cs typeface="Arial" pitchFamily="34" charset="0"/>
              </a:rPr>
              <a:t>	Available from: </a:t>
            </a:r>
            <a:r>
              <a:rPr lang="en-US" sz="1200" dirty="0" smtClean="0">
                <a:solidFill>
                  <a:srgbClr val="000000"/>
                </a:solidFill>
                <a:latin typeface="Arial" pitchFamily="34" charset="0"/>
                <a:cs typeface="Arial" pitchFamily="34" charset="0"/>
                <a:hlinkClick r:id="rId3"/>
              </a:rPr>
              <a:t>https://doi.org/10.5281/zenodo.4301103</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000000"/>
                </a:solidFill>
                <a:latin typeface="Arial" pitchFamily="34" charset="0"/>
                <a:ea typeface="+mj-ea"/>
                <a:cs typeface="Arial" pitchFamily="34" charset="0"/>
              </a:rPr>
              <a:t>Hydrogen Aircraft Emissions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grpSp>
        <p:nvGrpSpPr>
          <p:cNvPr id="10" name="Gruppieren 9"/>
          <p:cNvGrpSpPr/>
          <p:nvPr/>
        </p:nvGrpSpPr>
        <p:grpSpPr>
          <a:xfrm>
            <a:off x="1969294" y="2052638"/>
            <a:ext cx="5205412" cy="4003089"/>
            <a:chOff x="1128713" y="2052638"/>
            <a:chExt cx="5205412" cy="4003089"/>
          </a:xfrm>
        </p:grpSpPr>
        <p:pic>
          <p:nvPicPr>
            <p:cNvPr id="272386" name="Picture 2"/>
            <p:cNvPicPr>
              <a:picLocks noChangeAspect="1" noChangeArrowheads="1"/>
            </p:cNvPicPr>
            <p:nvPr/>
          </p:nvPicPr>
          <p:blipFill>
            <a:blip r:embed="rId2" cstate="print"/>
            <a:srcRect/>
            <a:stretch>
              <a:fillRect/>
            </a:stretch>
          </p:blipFill>
          <p:spPr bwMode="auto">
            <a:xfrm>
              <a:off x="2031207" y="2052638"/>
              <a:ext cx="3400425" cy="3305175"/>
            </a:xfrm>
            <a:prstGeom prst="rect">
              <a:avLst/>
            </a:prstGeom>
            <a:noFill/>
            <a:ln w="9525">
              <a:noFill/>
              <a:miter lim="800000"/>
              <a:headEnd/>
              <a:tailEnd/>
            </a:ln>
          </p:spPr>
        </p:pic>
        <p:sp>
          <p:nvSpPr>
            <p:cNvPr id="8" name="Rechteck 7"/>
            <p:cNvSpPr/>
            <p:nvPr/>
          </p:nvSpPr>
          <p:spPr>
            <a:xfrm>
              <a:off x="1128713" y="5470952"/>
              <a:ext cx="5205412" cy="584775"/>
            </a:xfrm>
            <a:prstGeom prst="rect">
              <a:avLst/>
            </a:prstGeom>
          </p:spPr>
          <p:txBody>
            <a:bodyPr wrap="square">
              <a:spAutoFit/>
            </a:bodyPr>
            <a:lstStyle/>
            <a:p>
              <a:pPr algn="ctr"/>
              <a:r>
                <a:rPr lang="en-US" sz="1600" dirty="0" smtClean="0">
                  <a:solidFill>
                    <a:srgbClr val="000000"/>
                  </a:solidFill>
                  <a:latin typeface="Arial" pitchFamily="34" charset="0"/>
                  <a:cs typeface="Arial" pitchFamily="34" charset="0"/>
                </a:rPr>
                <a:t>Forcing factors according to Schwartz 2009 and 2011</a:t>
              </a:r>
            </a:p>
            <a:p>
              <a:pPr algn="ctr"/>
              <a:r>
                <a:rPr lang="en-US" sz="1600" dirty="0" smtClean="0">
                  <a:solidFill>
                    <a:srgbClr val="000000"/>
                  </a:solidFill>
                  <a:latin typeface="Arial" pitchFamily="34" charset="0"/>
                  <a:cs typeface="Arial" pitchFamily="34" charset="0"/>
                </a:rPr>
                <a:t>(see References on last page).</a:t>
              </a:r>
              <a:endParaRPr lang="en-US" sz="1600" dirty="0">
                <a:solidFill>
                  <a:srgbClr val="000000"/>
                </a:solidFill>
                <a:latin typeface="Arial" pitchFamily="34" charset="0"/>
                <a:cs typeface="Arial" pitchFamily="34" charset="0"/>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000000"/>
                </a:solidFill>
                <a:latin typeface="Arial" pitchFamily="34" charset="0"/>
                <a:ea typeface="+mj-ea"/>
                <a:cs typeface="Arial" pitchFamily="34" charset="0"/>
              </a:rPr>
              <a:t>Hydrogen Aircraft Emissions  –  Primary Effects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8" name="Rechteck 7"/>
          <p:cNvSpPr/>
          <p:nvPr/>
        </p:nvSpPr>
        <p:spPr>
          <a:xfrm>
            <a:off x="952501" y="5010686"/>
            <a:ext cx="7058024" cy="1077218"/>
          </a:xfrm>
          <a:prstGeom prst="rect">
            <a:avLst/>
          </a:prstGeom>
        </p:spPr>
        <p:txBody>
          <a:bodyPr wrap="square">
            <a:spAutoFit/>
          </a:bodyPr>
          <a:lstStyle/>
          <a:p>
            <a:pPr algn="just"/>
            <a:r>
              <a:rPr lang="en-US" sz="1600" dirty="0" smtClean="0">
                <a:solidFill>
                  <a:srgbClr val="000000"/>
                </a:solidFill>
                <a:latin typeface="Arial" pitchFamily="34" charset="0"/>
                <a:cs typeface="Arial" pitchFamily="34" charset="0"/>
              </a:rPr>
              <a:t>Equivalent CO2 mass calculated from a simple climate model adapted to hydrogen combustion. Only </a:t>
            </a:r>
            <a:r>
              <a:rPr lang="en-US" sz="1600" dirty="0" smtClean="0">
                <a:solidFill>
                  <a:srgbClr val="0000FF"/>
                </a:solidFill>
                <a:latin typeface="Arial" pitchFamily="34" charset="0"/>
                <a:cs typeface="Arial" pitchFamily="34" charset="0"/>
              </a:rPr>
              <a:t>primary effects </a:t>
            </a:r>
            <a:r>
              <a:rPr lang="en-US" sz="1600" dirty="0" smtClean="0">
                <a:solidFill>
                  <a:srgbClr val="000000"/>
                </a:solidFill>
                <a:latin typeface="Arial" pitchFamily="34" charset="0"/>
                <a:cs typeface="Arial" pitchFamily="34" charset="0"/>
              </a:rPr>
              <a:t>are considered (factor: 2.58). </a:t>
            </a:r>
            <a:r>
              <a:rPr lang="en-US" sz="1600" dirty="0" smtClean="0">
                <a:solidFill>
                  <a:srgbClr val="FF0000"/>
                </a:solidFill>
                <a:latin typeface="Arial" pitchFamily="34" charset="0"/>
                <a:cs typeface="Arial" pitchFamily="34" charset="0"/>
              </a:rPr>
              <a:t>Hydrogen emissions are about 50% higher than kerosene emissions in normal cruise altitude and medium latitude</a:t>
            </a:r>
            <a:r>
              <a:rPr lang="en-US" sz="1600" dirty="0" smtClean="0">
                <a:solidFill>
                  <a:srgbClr val="000000"/>
                </a:solidFill>
                <a:latin typeface="Arial" pitchFamily="34" charset="0"/>
                <a:cs typeface="Arial" pitchFamily="34" charset="0"/>
              </a:rPr>
              <a:t>.</a:t>
            </a:r>
            <a:endParaRPr lang="en-US" sz="1600" dirty="0">
              <a:solidFill>
                <a:srgbClr val="000000"/>
              </a:solidFill>
              <a:latin typeface="Arial" pitchFamily="34" charset="0"/>
              <a:cs typeface="Arial"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728663" y="2533651"/>
            <a:ext cx="3806667" cy="2466667"/>
          </a:xfrm>
          <a:prstGeom prst="rect">
            <a:avLst/>
          </a:prstGeom>
          <a:noFill/>
          <a:ln w="9525">
            <a:noFill/>
            <a:miter lim="800000"/>
            <a:headEnd/>
            <a:tailEnd/>
          </a:ln>
        </p:spPr>
      </p:pic>
      <p:pic>
        <p:nvPicPr>
          <p:cNvPr id="270338" name="Picture 2"/>
          <p:cNvPicPr>
            <a:picLocks noChangeAspect="1" noChangeArrowheads="1"/>
          </p:cNvPicPr>
          <p:nvPr/>
        </p:nvPicPr>
        <p:blipFill>
          <a:blip r:embed="rId3" cstate="print"/>
          <a:srcRect/>
          <a:stretch>
            <a:fillRect/>
          </a:stretch>
        </p:blipFill>
        <p:spPr bwMode="auto">
          <a:xfrm>
            <a:off x="4600576" y="1757363"/>
            <a:ext cx="3813333" cy="3246667"/>
          </a:xfrm>
          <a:prstGeom prst="rect">
            <a:avLst/>
          </a:prstGeom>
          <a:noFill/>
          <a:ln w="9525">
            <a:noFill/>
            <a:miter lim="800000"/>
            <a:headEnd/>
            <a:tailEnd/>
          </a:ln>
        </p:spPr>
      </p:pic>
      <p:cxnSp>
        <p:nvCxnSpPr>
          <p:cNvPr id="11" name="Gerade Verbindung 10"/>
          <p:cNvCxnSpPr/>
          <p:nvPr/>
        </p:nvCxnSpPr>
        <p:spPr bwMode="auto">
          <a:xfrm>
            <a:off x="4076700" y="2867025"/>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Gerade Verbindung 11"/>
          <p:cNvCxnSpPr/>
          <p:nvPr/>
        </p:nvCxnSpPr>
        <p:spPr bwMode="auto">
          <a:xfrm>
            <a:off x="4095750" y="4419600"/>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70339" name="Picture 3"/>
          <p:cNvPicPr>
            <a:picLocks noChangeAspect="1" noChangeArrowheads="1"/>
          </p:cNvPicPr>
          <p:nvPr/>
        </p:nvPicPr>
        <p:blipFill>
          <a:blip r:embed="rId4" cstate="print"/>
          <a:srcRect/>
          <a:stretch>
            <a:fillRect/>
          </a:stretch>
        </p:blipFill>
        <p:spPr bwMode="auto">
          <a:xfrm>
            <a:off x="7310438" y="1004888"/>
            <a:ext cx="1740476" cy="1141428"/>
          </a:xfrm>
          <a:prstGeom prst="rect">
            <a:avLst/>
          </a:prstGeom>
          <a:noFill/>
          <a:ln w="9525">
            <a:solidFill>
              <a:schemeClr val="tx1"/>
            </a:solidFill>
            <a:miter lim="800000"/>
            <a:headEnd/>
            <a:tailEnd/>
          </a:ln>
        </p:spPr>
      </p:pic>
      <p:sp>
        <p:nvSpPr>
          <p:cNvPr id="13" name="Rechteck 12"/>
          <p:cNvSpPr/>
          <p:nvPr/>
        </p:nvSpPr>
        <p:spPr>
          <a:xfrm>
            <a:off x="742951" y="1983849"/>
            <a:ext cx="3048000" cy="293607"/>
          </a:xfrm>
          <a:prstGeom prst="rect">
            <a:avLst/>
          </a:prstGeom>
        </p:spPr>
        <p:txBody>
          <a:bodyPr wrap="square">
            <a:spAutoFit/>
          </a:bodyPr>
          <a:lstStyle/>
          <a:p>
            <a:pPr algn="just">
              <a:lnSpc>
                <a:spcPct val="120000"/>
              </a:lnSpc>
            </a:pPr>
            <a:r>
              <a:rPr lang="en-US" sz="1200" noProof="1" smtClean="0">
                <a:solidFill>
                  <a:srgbClr val="000000"/>
                </a:solidFill>
                <a:latin typeface="Arial" pitchFamily="34" charset="0"/>
                <a:cs typeface="Arial" pitchFamily="34" charset="0"/>
                <a:hlinkClick r:id="rId5"/>
              </a:rPr>
              <a:t>https://doi.org/10.7910/DVN/DLJUUK</a:t>
            </a:r>
            <a:endParaRPr lang="en-US" sz="1200" noProof="1">
              <a:solidFill>
                <a:srgbClr val="000000"/>
              </a:solidFill>
              <a:latin typeface="Arial" pitchFamily="34" charset="0"/>
              <a:cs typeface="Arial"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en-US" sz="2000" b="1" kern="0" dirty="0" smtClean="0">
                <a:solidFill>
                  <a:srgbClr val="000000"/>
                </a:solidFill>
                <a:latin typeface="Arial" pitchFamily="34" charset="0"/>
                <a:ea typeface="+mj-ea"/>
                <a:cs typeface="Arial" pitchFamily="34" charset="0"/>
              </a:rPr>
              <a:t>Hydrogen Aircraft Emissions  –  Secondary Effects</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8" name="Rechteck 7"/>
          <p:cNvSpPr/>
          <p:nvPr/>
        </p:nvSpPr>
        <p:spPr>
          <a:xfrm>
            <a:off x="685799" y="5153561"/>
            <a:ext cx="7762875" cy="1077218"/>
          </a:xfrm>
          <a:prstGeom prst="rect">
            <a:avLst/>
          </a:prstGeom>
        </p:spPr>
        <p:txBody>
          <a:bodyPr wrap="square">
            <a:spAutoFit/>
          </a:bodyPr>
          <a:lstStyle/>
          <a:p>
            <a:pPr algn="just"/>
            <a:r>
              <a:rPr lang="en-US" sz="1600" dirty="0" smtClean="0">
                <a:solidFill>
                  <a:srgbClr val="000000"/>
                </a:solidFill>
                <a:latin typeface="Arial" pitchFamily="34" charset="0"/>
                <a:cs typeface="Arial" pitchFamily="34" charset="0"/>
              </a:rPr>
              <a:t>Equivalent CO2 mass calculated from a simple climate model adapted to hydrogen combustion. </a:t>
            </a:r>
            <a:r>
              <a:rPr lang="en-US" sz="1600" dirty="0" smtClean="0">
                <a:solidFill>
                  <a:srgbClr val="0000FF"/>
                </a:solidFill>
                <a:latin typeface="Arial" pitchFamily="34" charset="0"/>
                <a:cs typeface="Arial" pitchFamily="34" charset="0"/>
              </a:rPr>
              <a:t>Beneficial secondary effects </a:t>
            </a:r>
            <a:r>
              <a:rPr lang="en-US" sz="1600" dirty="0" smtClean="0">
                <a:latin typeface="Arial" pitchFamily="34" charset="0"/>
                <a:cs typeface="Arial" pitchFamily="34" charset="0"/>
              </a:rPr>
              <a:t>(</a:t>
            </a:r>
            <a:r>
              <a:rPr lang="en-US" sz="1600" dirty="0" smtClean="0">
                <a:solidFill>
                  <a:srgbClr val="7030A0"/>
                </a:solidFill>
                <a:latin typeface="Arial" pitchFamily="34" charset="0"/>
                <a:cs typeface="Arial" pitchFamily="34" charset="0"/>
              </a:rPr>
              <a:t>sphere model</a:t>
            </a:r>
            <a:r>
              <a:rPr lang="en-US" sz="1600" dirty="0" smtClean="0">
                <a:latin typeface="Arial" pitchFamily="34" charset="0"/>
                <a:cs typeface="Arial" pitchFamily="34" charset="0"/>
              </a:rPr>
              <a:t>)</a:t>
            </a:r>
            <a:r>
              <a:rPr lang="en-US" sz="1600" dirty="0" smtClean="0">
                <a:solidFill>
                  <a:srgbClr val="0000FF"/>
                </a:solidFill>
                <a:latin typeface="Arial" pitchFamily="34" charset="0"/>
                <a:cs typeface="Arial" pitchFamily="34" charset="0"/>
              </a:rPr>
              <a:t> are considered </a:t>
            </a:r>
            <a:r>
              <a:rPr lang="en-US" sz="1600" dirty="0" smtClean="0">
                <a:latin typeface="Arial" pitchFamily="34" charset="0"/>
                <a:cs typeface="Arial" pitchFamily="34" charset="0"/>
              </a:rPr>
              <a:t>(</a:t>
            </a:r>
            <a:r>
              <a:rPr lang="en-US" sz="1600" dirty="0" smtClean="0">
                <a:solidFill>
                  <a:srgbClr val="0000FF"/>
                </a:solidFill>
                <a:latin typeface="Arial" pitchFamily="34" charset="0"/>
                <a:cs typeface="Arial" pitchFamily="34" charset="0"/>
              </a:rPr>
              <a:t>factor: 0.929</a:t>
            </a:r>
            <a:r>
              <a:rPr lang="en-US" sz="1600" dirty="0" smtClean="0">
                <a:solidFill>
                  <a:srgbClr val="000000"/>
                </a:solidFill>
                <a:latin typeface="Arial" pitchFamily="34" charset="0"/>
                <a:cs typeface="Arial" pitchFamily="34" charset="0"/>
              </a:rPr>
              <a:t>). </a:t>
            </a:r>
            <a:r>
              <a:rPr lang="en-US" sz="1600" dirty="0" smtClean="0">
                <a:solidFill>
                  <a:srgbClr val="00B050"/>
                </a:solidFill>
                <a:latin typeface="Arial" pitchFamily="34" charset="0"/>
                <a:cs typeface="Arial" pitchFamily="34" charset="0"/>
              </a:rPr>
              <a:t>Hydrogen emissions </a:t>
            </a:r>
            <a:r>
              <a:rPr lang="en-US" sz="1600" dirty="0" smtClean="0">
                <a:solidFill>
                  <a:srgbClr val="000000"/>
                </a:solidFill>
                <a:latin typeface="Arial" pitchFamily="34" charset="0"/>
                <a:cs typeface="Arial" pitchFamily="34" charset="0"/>
              </a:rPr>
              <a:t>may be </a:t>
            </a:r>
            <a:r>
              <a:rPr lang="en-US" sz="1600" dirty="0" smtClean="0">
                <a:solidFill>
                  <a:srgbClr val="00B050"/>
                </a:solidFill>
                <a:latin typeface="Arial" pitchFamily="34" charset="0"/>
                <a:cs typeface="Arial" pitchFamily="34" charset="0"/>
              </a:rPr>
              <a:t>50% lower</a:t>
            </a:r>
            <a:r>
              <a:rPr lang="en-US" sz="1600" dirty="0" smtClean="0">
                <a:solidFill>
                  <a:srgbClr val="000000"/>
                </a:solidFill>
                <a:latin typeface="Arial" pitchFamily="34" charset="0"/>
                <a:cs typeface="Arial" pitchFamily="34" charset="0"/>
              </a:rPr>
              <a:t> than </a:t>
            </a:r>
            <a:r>
              <a:rPr lang="en-US" sz="1600" dirty="0" smtClean="0">
                <a:solidFill>
                  <a:srgbClr val="00B050"/>
                </a:solidFill>
                <a:latin typeface="Arial" pitchFamily="34" charset="0"/>
                <a:cs typeface="Arial" pitchFamily="34" charset="0"/>
              </a:rPr>
              <a:t>kerosene emissions </a:t>
            </a:r>
            <a:r>
              <a:rPr lang="en-US" sz="1600" dirty="0" smtClean="0">
                <a:solidFill>
                  <a:srgbClr val="000000"/>
                </a:solidFill>
                <a:latin typeface="Arial" pitchFamily="34" charset="0"/>
                <a:cs typeface="Arial" pitchFamily="34" charset="0"/>
              </a:rPr>
              <a:t>in normal cruise altitude and medium latitude.</a:t>
            </a:r>
            <a:endParaRPr lang="en-US" sz="1600" dirty="0">
              <a:solidFill>
                <a:srgbClr val="000000"/>
              </a:solidFill>
              <a:latin typeface="Arial" pitchFamily="34" charset="0"/>
              <a:cs typeface="Arial" pitchFamily="34" charset="0"/>
            </a:endParaRPr>
          </a:p>
        </p:txBody>
      </p:sp>
      <p:grpSp>
        <p:nvGrpSpPr>
          <p:cNvPr id="12" name="Gruppieren 11"/>
          <p:cNvGrpSpPr/>
          <p:nvPr/>
        </p:nvGrpSpPr>
        <p:grpSpPr>
          <a:xfrm>
            <a:off x="728663" y="2247901"/>
            <a:ext cx="7666196" cy="2666667"/>
            <a:chOff x="290513" y="2219326"/>
            <a:chExt cx="7666196" cy="2666667"/>
          </a:xfrm>
        </p:grpSpPr>
        <p:pic>
          <p:nvPicPr>
            <p:cNvPr id="269314" name="Picture 2"/>
            <p:cNvPicPr>
              <a:picLocks noChangeAspect="1" noChangeArrowheads="1"/>
            </p:cNvPicPr>
            <p:nvPr/>
          </p:nvPicPr>
          <p:blipFill>
            <a:blip r:embed="rId2" cstate="print"/>
            <a:srcRect/>
            <a:stretch>
              <a:fillRect/>
            </a:stretch>
          </p:blipFill>
          <p:spPr bwMode="auto">
            <a:xfrm>
              <a:off x="290513" y="2409826"/>
              <a:ext cx="3806667" cy="2466667"/>
            </a:xfrm>
            <a:prstGeom prst="rect">
              <a:avLst/>
            </a:prstGeom>
            <a:noFill/>
            <a:ln w="9525">
              <a:noFill/>
              <a:miter lim="800000"/>
              <a:headEnd/>
              <a:tailEnd/>
            </a:ln>
          </p:spPr>
        </p:pic>
        <p:pic>
          <p:nvPicPr>
            <p:cNvPr id="269315" name="Picture 3"/>
            <p:cNvPicPr>
              <a:picLocks noChangeAspect="1" noChangeArrowheads="1"/>
            </p:cNvPicPr>
            <p:nvPr/>
          </p:nvPicPr>
          <p:blipFill>
            <a:blip r:embed="rId3" cstate="print"/>
            <a:srcRect/>
            <a:stretch>
              <a:fillRect/>
            </a:stretch>
          </p:blipFill>
          <p:spPr bwMode="auto">
            <a:xfrm>
              <a:off x="4143376" y="2219326"/>
              <a:ext cx="3813333" cy="2666667"/>
            </a:xfrm>
            <a:prstGeom prst="rect">
              <a:avLst/>
            </a:prstGeom>
            <a:noFill/>
            <a:ln w="9525">
              <a:noFill/>
              <a:miter lim="800000"/>
              <a:headEnd/>
              <a:tailEnd/>
            </a:ln>
          </p:spPr>
        </p:pic>
        <p:cxnSp>
          <p:nvCxnSpPr>
            <p:cNvPr id="10" name="Gerade Verbindung 9"/>
            <p:cNvCxnSpPr/>
            <p:nvPr/>
          </p:nvCxnSpPr>
          <p:spPr bwMode="auto">
            <a:xfrm>
              <a:off x="3638550" y="2743200"/>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Gerade Verbindung 10"/>
            <p:cNvCxnSpPr/>
            <p:nvPr/>
          </p:nvCxnSpPr>
          <p:spPr bwMode="auto">
            <a:xfrm>
              <a:off x="3657600" y="4295775"/>
              <a:ext cx="685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269316" name="Picture 4"/>
          <p:cNvPicPr>
            <a:picLocks noChangeAspect="1" noChangeArrowheads="1"/>
          </p:cNvPicPr>
          <p:nvPr/>
        </p:nvPicPr>
        <p:blipFill>
          <a:blip r:embed="rId4" cstate="print"/>
          <a:srcRect/>
          <a:stretch>
            <a:fillRect/>
          </a:stretch>
        </p:blipFill>
        <p:spPr bwMode="auto">
          <a:xfrm>
            <a:off x="7291389" y="1014417"/>
            <a:ext cx="1740476" cy="1141428"/>
          </a:xfrm>
          <a:prstGeom prst="rect">
            <a:avLst/>
          </a:prstGeom>
          <a:noFill/>
          <a:ln w="9525">
            <a:solidFill>
              <a:schemeClr val="tx1"/>
            </a:solidFill>
            <a:miter lim="800000"/>
            <a:headEnd/>
            <a:tailEnd/>
          </a:ln>
        </p:spPr>
      </p:pic>
      <p:sp>
        <p:nvSpPr>
          <p:cNvPr id="13" name="Rechteck 12"/>
          <p:cNvSpPr/>
          <p:nvPr/>
        </p:nvSpPr>
        <p:spPr>
          <a:xfrm>
            <a:off x="742951" y="1983849"/>
            <a:ext cx="3048000" cy="293607"/>
          </a:xfrm>
          <a:prstGeom prst="rect">
            <a:avLst/>
          </a:prstGeom>
        </p:spPr>
        <p:txBody>
          <a:bodyPr wrap="square">
            <a:spAutoFit/>
          </a:bodyPr>
          <a:lstStyle/>
          <a:p>
            <a:pPr algn="just">
              <a:lnSpc>
                <a:spcPct val="120000"/>
              </a:lnSpc>
            </a:pPr>
            <a:r>
              <a:rPr lang="en-US" sz="1200" noProof="1" smtClean="0">
                <a:solidFill>
                  <a:srgbClr val="000000"/>
                </a:solidFill>
                <a:latin typeface="Arial" pitchFamily="34" charset="0"/>
                <a:cs typeface="Arial" pitchFamily="34" charset="0"/>
                <a:hlinkClick r:id="rId5"/>
              </a:rPr>
              <a:t>https://doi.org/10.7910/DVN/DLJUUK</a:t>
            </a:r>
            <a:endParaRPr lang="en-US" sz="1200" noProof="1">
              <a:solidFill>
                <a:srgbClr val="000000"/>
              </a:solidFill>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"Green Deal" (2050) and "Fit for 55" (2030)</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pic>
        <p:nvPicPr>
          <p:cNvPr id="275458" name="Picture 2"/>
          <p:cNvPicPr>
            <a:picLocks noChangeAspect="1" noChangeArrowheads="1"/>
          </p:cNvPicPr>
          <p:nvPr/>
        </p:nvPicPr>
        <p:blipFill>
          <a:blip r:embed="rId2" cstate="print"/>
          <a:srcRect/>
          <a:stretch>
            <a:fillRect/>
          </a:stretch>
        </p:blipFill>
        <p:spPr bwMode="auto">
          <a:xfrm>
            <a:off x="609600" y="1962150"/>
            <a:ext cx="5067300" cy="3771900"/>
          </a:xfrm>
          <a:prstGeom prst="rect">
            <a:avLst/>
          </a:prstGeom>
          <a:noFill/>
          <a:ln w="9525">
            <a:noFill/>
            <a:miter lim="800000"/>
            <a:headEnd/>
            <a:tailEnd/>
          </a:ln>
        </p:spPr>
      </p:pic>
      <p:sp>
        <p:nvSpPr>
          <p:cNvPr id="6" name="Rechteck 5"/>
          <p:cNvSpPr/>
          <p:nvPr/>
        </p:nvSpPr>
        <p:spPr>
          <a:xfrm>
            <a:off x="5781676" y="2040999"/>
            <a:ext cx="3048000" cy="2419124"/>
          </a:xfrm>
          <a:prstGeom prst="rect">
            <a:avLst/>
          </a:prstGeom>
        </p:spPr>
        <p:txBody>
          <a:bodyPr wrap="square">
            <a:spAutoFit/>
          </a:bodyPr>
          <a:lstStyle/>
          <a:p>
            <a:pPr algn="just">
              <a:lnSpc>
                <a:spcPct val="120000"/>
              </a:lnSpc>
            </a:pPr>
            <a:r>
              <a:rPr lang="en-US" sz="1400" noProof="1" smtClean="0">
                <a:solidFill>
                  <a:srgbClr val="000000"/>
                </a:solidFill>
                <a:latin typeface="Arial" pitchFamily="34" charset="0"/>
                <a:cs typeface="Arial" pitchFamily="34" charset="0"/>
              </a:rPr>
              <a:t>The </a:t>
            </a:r>
            <a:r>
              <a:rPr lang="en-US" sz="1400" noProof="1" smtClean="0">
                <a:solidFill>
                  <a:srgbClr val="FF0000"/>
                </a:solidFill>
                <a:latin typeface="Arial" pitchFamily="34" charset="0"/>
                <a:cs typeface="Arial" pitchFamily="34" charset="0"/>
              </a:rPr>
              <a:t>equivalent CO2 emissions </a:t>
            </a:r>
            <a:r>
              <a:rPr lang="en-US" sz="1400" noProof="1" smtClean="0">
                <a:solidFill>
                  <a:srgbClr val="000000"/>
                </a:solidFill>
                <a:latin typeface="Arial" pitchFamily="34" charset="0"/>
                <a:cs typeface="Arial" pitchFamily="34" charset="0"/>
              </a:rPr>
              <a:t>(in 1000 tonnes or kt) </a:t>
            </a:r>
            <a:r>
              <a:rPr lang="en-US" sz="1400" noProof="1" smtClean="0">
                <a:solidFill>
                  <a:srgbClr val="FF0000"/>
                </a:solidFill>
                <a:latin typeface="Arial" pitchFamily="34" charset="0"/>
                <a:cs typeface="Arial" pitchFamily="34" charset="0"/>
              </a:rPr>
              <a:t>of</a:t>
            </a:r>
            <a:r>
              <a:rPr lang="en-US" sz="1400" noProof="1" smtClean="0">
                <a:solidFill>
                  <a:srgbClr val="000000"/>
                </a:solidFill>
                <a:latin typeface="Arial" pitchFamily="34" charset="0"/>
                <a:cs typeface="Arial" pitchFamily="34" charset="0"/>
              </a:rPr>
              <a:t> international </a:t>
            </a:r>
            <a:r>
              <a:rPr lang="en-US" sz="1400" noProof="1" smtClean="0">
                <a:solidFill>
                  <a:srgbClr val="FF0000"/>
                </a:solidFill>
                <a:latin typeface="Arial" pitchFamily="34" charset="0"/>
                <a:cs typeface="Arial" pitchFamily="34" charset="0"/>
              </a:rPr>
              <a:t>aviation</a:t>
            </a:r>
            <a:r>
              <a:rPr lang="en-US" sz="1400" noProof="1" smtClean="0">
                <a:solidFill>
                  <a:srgbClr val="000000"/>
                </a:solidFill>
                <a:latin typeface="Arial" pitchFamily="34" charset="0"/>
                <a:cs typeface="Arial" pitchFamily="34" charset="0"/>
              </a:rPr>
              <a:t> in the EU are </a:t>
            </a:r>
            <a:r>
              <a:rPr lang="en-US" sz="1400" noProof="1" smtClean="0">
                <a:solidFill>
                  <a:srgbClr val="FF0000"/>
                </a:solidFill>
                <a:latin typeface="Arial" pitchFamily="34" charset="0"/>
                <a:cs typeface="Arial" pitchFamily="34" charset="0"/>
              </a:rPr>
              <a:t>rising continuously</a:t>
            </a:r>
            <a:r>
              <a:rPr lang="en-US" sz="1400" noProof="1" smtClean="0">
                <a:solidFill>
                  <a:srgbClr val="000000"/>
                </a:solidFill>
                <a:latin typeface="Arial" pitchFamily="34" charset="0"/>
                <a:cs typeface="Arial" pitchFamily="34" charset="0"/>
              </a:rPr>
              <a:t> (red line). According to the "Green Deal" of the EU, the to 45% of the 1990 value (by 2030) (green line). Diagram created with data from. EEA 2019 (</a:t>
            </a:r>
            <a:r>
              <a:rPr lang="en-US" sz="1400" noProof="1" smtClean="0">
                <a:solidFill>
                  <a:srgbClr val="000000"/>
                </a:solidFill>
                <a:latin typeface="Arial" pitchFamily="34" charset="0"/>
                <a:cs typeface="Arial" pitchFamily="34" charset="0"/>
                <a:hlinkClick r:id="rId3"/>
              </a:rPr>
              <a:t>https://perma.cc/2EZ6-DQBN</a:t>
            </a:r>
            <a:r>
              <a:rPr lang="en-US" sz="1400" noProof="1" smtClean="0">
                <a:solidFill>
                  <a:srgbClr val="000000"/>
                </a:solidFill>
                <a:latin typeface="Arial" pitchFamily="34" charset="0"/>
                <a:cs typeface="Arial" pitchFamily="34" charset="0"/>
              </a:rPr>
              <a:t>)</a:t>
            </a:r>
            <a:endParaRPr lang="en-US" sz="1400" noProof="1">
              <a:solidFill>
                <a:srgbClr val="000000"/>
              </a:solidFill>
              <a:latin typeface="Arial" pitchFamily="34" charset="0"/>
              <a:cs typeface="Arial"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bwMode="auto">
          <a:xfrm>
            <a:off x="6134100" y="1809750"/>
            <a:ext cx="2914650" cy="213360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pic>
        <p:nvPicPr>
          <p:cNvPr id="276482" name="Picture 2"/>
          <p:cNvPicPr>
            <a:picLocks noChangeAspect="1" noChangeArrowheads="1"/>
          </p:cNvPicPr>
          <p:nvPr/>
        </p:nvPicPr>
        <p:blipFill>
          <a:blip r:embed="rId2" cstate="print"/>
          <a:srcRect/>
          <a:stretch>
            <a:fillRect/>
          </a:stretch>
        </p:blipFill>
        <p:spPr bwMode="auto">
          <a:xfrm>
            <a:off x="166688" y="1657350"/>
            <a:ext cx="5915025" cy="4629150"/>
          </a:xfrm>
          <a:prstGeom prst="rect">
            <a:avLst/>
          </a:prstGeom>
          <a:noFill/>
          <a:ln w="9525">
            <a:noFill/>
            <a:miter lim="800000"/>
            <a:headEnd/>
            <a:tailEnd/>
          </a:ln>
        </p:spPr>
      </p:pic>
      <p:sp>
        <p:nvSpPr>
          <p:cNvPr id="8"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The Carbon Cycle</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Text Box 7"/>
          <p:cNvSpPr txBox="1">
            <a:spLocks noChangeArrowheads="1"/>
          </p:cNvSpPr>
          <p:nvPr/>
        </p:nvSpPr>
        <p:spPr bwMode="auto">
          <a:xfrm>
            <a:off x="6038850" y="1708150"/>
            <a:ext cx="2905125" cy="2130741"/>
          </a:xfrm>
          <a:prstGeom prst="rect">
            <a:avLst/>
          </a:prstGeom>
          <a:solidFill>
            <a:schemeClr val="bg1"/>
          </a:solidFill>
          <a:ln w="19050">
            <a:solidFill>
              <a:srgbClr val="000000"/>
            </a:solidFill>
            <a:miter lim="800000"/>
            <a:headEnd/>
            <a:tailEnd/>
          </a:ln>
        </p:spPr>
        <p:txBody>
          <a:bodyPr wrap="square" lIns="80165" tIns="40083" rIns="80165" bIns="40083">
            <a:spAutoFit/>
          </a:bodyPr>
          <a:lstStyle/>
          <a:p>
            <a:pPr marL="180975" indent="-180975" algn="just" defTabSz="801688">
              <a:lnSpc>
                <a:spcPct val="120000"/>
              </a:lnSpc>
              <a:spcBef>
                <a:spcPct val="50000"/>
              </a:spcBef>
              <a:buFont typeface="Arial" pitchFamily="34" charset="0"/>
              <a:buChar char="●"/>
            </a:pPr>
            <a:r>
              <a:rPr lang="en-US" sz="1200" b="1" noProof="1" smtClean="0">
                <a:solidFill>
                  <a:srgbClr val="FF0000"/>
                </a:solidFill>
                <a:latin typeface="Arial" pitchFamily="34" charset="0"/>
              </a:rPr>
              <a:t>SAF need DAC </a:t>
            </a:r>
            <a:r>
              <a:rPr lang="en-US" sz="1200" b="1" noProof="1" smtClean="0">
                <a:solidFill>
                  <a:srgbClr val="000000"/>
                </a:solidFill>
                <a:latin typeface="Arial" pitchFamily="34" charset="0"/>
              </a:rPr>
              <a:t>(Direct Air Capure) to </a:t>
            </a:r>
            <a:r>
              <a:rPr lang="en-US" sz="1200" b="1" noProof="1" smtClean="0">
                <a:solidFill>
                  <a:srgbClr val="FF0000"/>
                </a:solidFill>
                <a:latin typeface="Arial" pitchFamily="34" charset="0"/>
              </a:rPr>
              <a:t>compensate for CO2 </a:t>
            </a:r>
            <a:r>
              <a:rPr lang="en-US" sz="1200" b="1" noProof="1" smtClean="0">
                <a:solidFill>
                  <a:srgbClr val="000000"/>
                </a:solidFill>
                <a:latin typeface="Arial" pitchFamily="34" charset="0"/>
              </a:rPr>
              <a:t>("cabon cycle")</a:t>
            </a:r>
          </a:p>
          <a:p>
            <a:pPr marL="180975" indent="-180975" algn="just" defTabSz="801688">
              <a:lnSpc>
                <a:spcPct val="120000"/>
              </a:lnSpc>
              <a:spcBef>
                <a:spcPct val="50000"/>
              </a:spcBef>
              <a:buFont typeface="Arial" pitchFamily="34" charset="0"/>
              <a:buChar char="●"/>
            </a:pPr>
            <a:r>
              <a:rPr lang="de-DE" sz="1200" b="1" noProof="1" smtClean="0">
                <a:solidFill>
                  <a:srgbClr val="000000"/>
                </a:solidFill>
                <a:latin typeface="Arial" pitchFamily="34" charset="0"/>
              </a:rPr>
              <a:t>In addition: SAF and BioFuel need </a:t>
            </a:r>
            <a:r>
              <a:rPr lang="de-DE" sz="1200" b="1" u="sng" noProof="1" smtClean="0">
                <a:solidFill>
                  <a:srgbClr val="0000FF"/>
                </a:solidFill>
                <a:latin typeface="Arial" pitchFamily="34" charset="0"/>
              </a:rPr>
              <a:t>more DAC</a:t>
            </a:r>
            <a:r>
              <a:rPr lang="de-DE" sz="1200" b="1" noProof="1" smtClean="0">
                <a:solidFill>
                  <a:srgbClr val="0000FF"/>
                </a:solidFill>
                <a:latin typeface="Arial" pitchFamily="34" charset="0"/>
              </a:rPr>
              <a:t> to compensate for </a:t>
            </a:r>
            <a:r>
              <a:rPr lang="de-DE" sz="1200" b="1" noProof="1" smtClean="0">
                <a:solidFill>
                  <a:srgbClr val="000000"/>
                </a:solidFill>
                <a:latin typeface="Arial" pitchFamily="34" charset="0"/>
              </a:rPr>
              <a:t>the global warming effect due to </a:t>
            </a:r>
          </a:p>
          <a:p>
            <a:pPr marL="638175" lvl="1" indent="-180975" algn="just" defTabSz="801688">
              <a:lnSpc>
                <a:spcPct val="120000"/>
              </a:lnSpc>
              <a:spcBef>
                <a:spcPct val="50000"/>
              </a:spcBef>
              <a:buFont typeface="Courier New" pitchFamily="49" charset="0"/>
              <a:buChar char="o"/>
            </a:pPr>
            <a:r>
              <a:rPr lang="de-DE" sz="1200" b="1" noProof="1" smtClean="0">
                <a:solidFill>
                  <a:srgbClr val="0000FF"/>
                </a:solidFill>
                <a:latin typeface="Arial" pitchFamily="34" charset="0"/>
              </a:rPr>
              <a:t>NOX and</a:t>
            </a:r>
          </a:p>
          <a:p>
            <a:pPr marL="638175" lvl="1" indent="-180975" algn="just" defTabSz="801688">
              <a:lnSpc>
                <a:spcPct val="120000"/>
              </a:lnSpc>
              <a:spcBef>
                <a:spcPct val="50000"/>
              </a:spcBef>
              <a:buFont typeface="Courier New" pitchFamily="49" charset="0"/>
              <a:buChar char="o"/>
            </a:pPr>
            <a:r>
              <a:rPr lang="de-DE" sz="1200" b="1" noProof="1" smtClean="0">
                <a:solidFill>
                  <a:srgbClr val="0000FF"/>
                </a:solidFill>
                <a:latin typeface="Arial" pitchFamily="34" charset="0"/>
              </a:rPr>
              <a:t>H2O (AIC)</a:t>
            </a:r>
            <a:endParaRPr lang="en-US" sz="1200" b="1" noProof="1" smtClean="0">
              <a:solidFill>
                <a:srgbClr val="0000FF"/>
              </a:solidFill>
              <a:latin typeface="Arial" pitchFamily="34" charset="0"/>
            </a:endParaRPr>
          </a:p>
        </p:txBody>
      </p:sp>
      <p:sp>
        <p:nvSpPr>
          <p:cNvPr id="9" name="Rechteck 8"/>
          <p:cNvSpPr/>
          <p:nvPr/>
        </p:nvSpPr>
        <p:spPr>
          <a:xfrm>
            <a:off x="6057900" y="4364504"/>
            <a:ext cx="2924175" cy="978729"/>
          </a:xfrm>
          <a:prstGeom prst="rect">
            <a:avLst/>
          </a:prstGeom>
        </p:spPr>
        <p:txBody>
          <a:bodyPr wrap="square">
            <a:spAutoFit/>
          </a:bodyPr>
          <a:lstStyle/>
          <a:p>
            <a:pPr algn="just">
              <a:lnSpc>
                <a:spcPct val="120000"/>
              </a:lnSpc>
            </a:pPr>
            <a:r>
              <a:rPr lang="en-US" sz="1200" dirty="0" smtClean="0">
                <a:solidFill>
                  <a:srgbClr val="000000"/>
                </a:solidFill>
                <a:latin typeface="Arial" pitchFamily="34" charset="0"/>
                <a:cs typeface="Arial" pitchFamily="34" charset="0"/>
              </a:rPr>
              <a:t>Production of synthetic kerosene (e-fuel) with power-to-liquid (</a:t>
            </a:r>
            <a:r>
              <a:rPr lang="en-US" sz="1200" dirty="0" err="1" smtClean="0">
                <a:solidFill>
                  <a:srgbClr val="000000"/>
                </a:solidFill>
                <a:latin typeface="Arial" pitchFamily="34" charset="0"/>
                <a:cs typeface="Arial" pitchFamily="34" charset="0"/>
              </a:rPr>
              <a:t>PtL</a:t>
            </a:r>
            <a:r>
              <a:rPr lang="en-US" sz="1200" dirty="0" smtClean="0">
                <a:solidFill>
                  <a:srgbClr val="000000"/>
                </a:solidFill>
                <a:latin typeface="Arial" pitchFamily="34" charset="0"/>
                <a:cs typeface="Arial" pitchFamily="34" charset="0"/>
              </a:rPr>
              <a:t>). Taking CO2 from the air (Direct Air Capture, DAC) enables a carbon cycle.</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p:cNvPicPr>
            <a:picLocks noChangeAspect="1" noChangeArrowheads="1"/>
          </p:cNvPicPr>
          <p:nvPr/>
        </p:nvPicPr>
        <p:blipFill>
          <a:blip r:embed="rId2" cstate="print"/>
          <a:srcRect/>
          <a:stretch>
            <a:fillRect/>
          </a:stretch>
        </p:blipFill>
        <p:spPr bwMode="auto">
          <a:xfrm>
            <a:off x="561974" y="1764996"/>
            <a:ext cx="6786563" cy="3154667"/>
          </a:xfrm>
          <a:prstGeom prst="rect">
            <a:avLst/>
          </a:prstGeom>
          <a:noFill/>
          <a:ln w="9525">
            <a:noFill/>
            <a:miter lim="800000"/>
            <a:headEnd/>
            <a:tailEnd/>
          </a:ln>
        </p:spPr>
      </p:pic>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Rechteck 5"/>
          <p:cNvSpPr/>
          <p:nvPr/>
        </p:nvSpPr>
        <p:spPr>
          <a:xfrm>
            <a:off x="400049" y="4838849"/>
            <a:ext cx="7372351" cy="1514261"/>
          </a:xfrm>
          <a:prstGeom prst="rect">
            <a:avLst/>
          </a:prstGeom>
        </p:spPr>
        <p:txBody>
          <a:bodyPr wrap="square">
            <a:spAutoFit/>
          </a:bodyPr>
          <a:lstStyle/>
          <a:p>
            <a:pPr marL="361950" indent="-361950">
              <a:lnSpc>
                <a:spcPct val="110000"/>
              </a:lnSpc>
            </a:pPr>
            <a:r>
              <a:rPr lang="en-US" sz="1200" noProof="1" smtClean="0">
                <a:solidFill>
                  <a:srgbClr val="000000"/>
                </a:solidFill>
                <a:latin typeface="Arial" pitchFamily="34" charset="0"/>
                <a:cs typeface="Arial" pitchFamily="34" charset="0"/>
              </a:rPr>
              <a:t>1.)	1 kWh of renewable energy ...</a:t>
            </a:r>
          </a:p>
          <a:p>
            <a:pPr marL="361950" indent="-361950">
              <a:lnSpc>
                <a:spcPct val="110000"/>
              </a:lnSpc>
            </a:pPr>
            <a:r>
              <a:rPr lang="en-US" sz="1200" noProof="1" smtClean="0">
                <a:solidFill>
                  <a:srgbClr val="000000"/>
                </a:solidFill>
                <a:latin typeface="Arial" pitchFamily="34" charset="0"/>
                <a:cs typeface="Arial" pitchFamily="34" charset="0"/>
              </a:rPr>
              <a:t>2.)	... can replace 2.5 kWh lignite in coal-fired power plants (efficiency 40%);</a:t>
            </a:r>
          </a:p>
          <a:p>
            <a:pPr marL="361950" indent="-361950">
              <a:lnSpc>
                <a:spcPct val="110000"/>
              </a:lnSpc>
            </a:pPr>
            <a:r>
              <a:rPr lang="en-US" sz="1200" noProof="1" smtClean="0">
                <a:solidFill>
                  <a:srgbClr val="000000"/>
                </a:solidFill>
                <a:latin typeface="Arial" pitchFamily="34" charset="0"/>
                <a:cs typeface="Arial" pitchFamily="34" charset="0"/>
              </a:rPr>
              <a:t>3.)	This corresponds to 0.9 kg of CO2 (0.36 kg of CO2 for 1 kWh of energy from lignite *).</a:t>
            </a:r>
          </a:p>
          <a:p>
            <a:pPr marL="361950" indent="-361950">
              <a:lnSpc>
                <a:spcPct val="110000"/>
              </a:lnSpc>
            </a:pPr>
            <a:r>
              <a:rPr lang="en-US" sz="1200" noProof="1" smtClean="0">
                <a:solidFill>
                  <a:srgbClr val="000000"/>
                </a:solidFill>
                <a:latin typeface="Arial" pitchFamily="34" charset="0"/>
                <a:cs typeface="Arial" pitchFamily="34" charset="0"/>
              </a:rPr>
              <a:t>4.)	... converted into Sustainable Aviation Fuel (SAF) only 0.22 kWh remain (efficiency: 70% electrolysis, 32% Fischer-Tropsch), 99% transport; </a:t>
            </a:r>
            <a:r>
              <a:rPr lang="en-US" sz="1200" noProof="1" smtClean="0">
                <a:solidFill>
                  <a:srgbClr val="000000"/>
                </a:solidFill>
                <a:latin typeface="Arial" pitchFamily="34" charset="0"/>
                <a:cs typeface="Arial" pitchFamily="34" charset="0"/>
                <a:hlinkClick r:id="rId3"/>
              </a:rPr>
              <a:t>https://perma.cc/BJJ6-5L74</a:t>
            </a:r>
            <a:endParaRPr lang="en-US" sz="1200" noProof="1" smtClean="0">
              <a:solidFill>
                <a:srgbClr val="000000"/>
              </a:solidFill>
              <a:latin typeface="Arial" pitchFamily="34" charset="0"/>
              <a:cs typeface="Arial" pitchFamily="34" charset="0"/>
            </a:endParaRPr>
          </a:p>
          <a:p>
            <a:pPr marL="361950" indent="-361950">
              <a:lnSpc>
                <a:spcPct val="110000"/>
              </a:lnSpc>
            </a:pPr>
            <a:r>
              <a:rPr lang="en-US" sz="1200" noProof="1" smtClean="0">
                <a:solidFill>
                  <a:srgbClr val="000000"/>
                </a:solidFill>
                <a:latin typeface="Arial" pitchFamily="34" charset="0"/>
                <a:cs typeface="Arial" pitchFamily="34" charset="0"/>
              </a:rPr>
              <a:t>5.)	which save only 0.057 kg of CO2 (0.26 kg of CO2 for 1 kWh of kerosene *).</a:t>
            </a:r>
          </a:p>
          <a:p>
            <a:pPr marL="361950" indent="-361950">
              <a:lnSpc>
                <a:spcPct val="110000"/>
              </a:lnSpc>
            </a:pPr>
            <a:r>
              <a:rPr lang="en-US" sz="1200" noProof="1" smtClean="0">
                <a:solidFill>
                  <a:srgbClr val="000000"/>
                </a:solidFill>
                <a:latin typeface="Arial" pitchFamily="34" charset="0"/>
                <a:cs typeface="Arial" pitchFamily="34" charset="0"/>
              </a:rPr>
              <a:t>	* UBA, 2016: CO2 Emission Factors for Fossil Fuels. </a:t>
            </a:r>
            <a:r>
              <a:rPr lang="en-US" sz="1200" noProof="1" smtClean="0">
                <a:solidFill>
                  <a:srgbClr val="000000"/>
                </a:solidFill>
                <a:latin typeface="Arial" pitchFamily="34" charset="0"/>
                <a:cs typeface="Arial" pitchFamily="34" charset="0"/>
                <a:hlinkClick r:id="rId4"/>
              </a:rPr>
              <a:t>https://bit.ly/3r8avD1</a:t>
            </a:r>
            <a:endParaRPr lang="en-US" sz="1200" noProof="1">
              <a:solidFill>
                <a:srgbClr val="000000"/>
              </a:solidFill>
              <a:latin typeface="Arial" pitchFamily="34" charset="0"/>
              <a:cs typeface="Arial" pitchFamily="34" charset="0"/>
            </a:endParaRPr>
          </a:p>
        </p:txBody>
      </p:sp>
      <p:sp>
        <p:nvSpPr>
          <p:cNvPr id="10" name="Rechteck 9"/>
          <p:cNvSpPr/>
          <p:nvPr/>
        </p:nvSpPr>
        <p:spPr>
          <a:xfrm>
            <a:off x="6024213" y="2140893"/>
            <a:ext cx="1731564" cy="276999"/>
          </a:xfrm>
          <a:prstGeom prst="rect">
            <a:avLst/>
          </a:prstGeom>
          <a:solidFill>
            <a:schemeClr val="bg1"/>
          </a:solidFill>
          <a:ln w="6350">
            <a:solidFill>
              <a:srgbClr val="000000"/>
            </a:solidFill>
          </a:ln>
          <a:effectLst>
            <a:outerShdw blurRad="50800" dist="38100" dir="2700000" algn="tl" rotWithShape="0">
              <a:prstClr val="black">
                <a:alpha val="40000"/>
              </a:prstClr>
            </a:outerShdw>
          </a:effectLst>
        </p:spPr>
        <p:txBody>
          <a:bodyPr wrap="none">
            <a:spAutoFit/>
          </a:bodyPr>
          <a:lstStyle/>
          <a:p>
            <a:r>
              <a:rPr lang="en-US" sz="1200" dirty="0" smtClean="0">
                <a:solidFill>
                  <a:srgbClr val="000000"/>
                </a:solidFill>
                <a:latin typeface="Arial" pitchFamily="34" charset="0"/>
                <a:cs typeface="Arial" pitchFamily="34" charset="0"/>
                <a:hlinkClick r:id="rId5"/>
              </a:rPr>
              <a:t>http://ptl.ProfScholz.de</a:t>
            </a:r>
            <a:endParaRPr lang="en-US" sz="1200" dirty="0">
              <a:solidFill>
                <a:srgbClr val="000000"/>
              </a:solidFill>
              <a:latin typeface="Arial" pitchFamily="34" charset="0"/>
              <a:cs typeface="Arial" pitchFamily="34" charset="0"/>
            </a:endParaRPr>
          </a:p>
        </p:txBody>
      </p:sp>
      <p:sp>
        <p:nvSpPr>
          <p:cNvPr id="11" name="Rectangle 11"/>
          <p:cNvSpPr txBox="1">
            <a:spLocks noChangeArrowheads="1"/>
          </p:cNvSpPr>
          <p:nvPr/>
        </p:nvSpPr>
        <p:spPr bwMode="auto">
          <a:xfrm>
            <a:off x="522288" y="1296989"/>
            <a:ext cx="8431212" cy="4365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Best Use Renewable Energy to Replace Coal Power Plants</a:t>
            </a:r>
            <a:endParaRPr lang="de-DE" sz="2000" b="1" kern="0" dirty="0">
              <a:solidFill>
                <a:srgbClr val="000000"/>
              </a:solidFill>
              <a:latin typeface="Arial" pitchFamily="34" charset="0"/>
              <a:ea typeface="+mj-ea"/>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2" cstate="print"/>
          <a:srcRect/>
          <a:stretch>
            <a:fillRect/>
          </a:stretch>
        </p:blipFill>
        <p:spPr bwMode="auto">
          <a:xfrm>
            <a:off x="2809875" y="1631221"/>
            <a:ext cx="5962650" cy="2712178"/>
          </a:xfrm>
          <a:prstGeom prst="rect">
            <a:avLst/>
          </a:prstGeom>
          <a:noFill/>
          <a:ln w="9525">
            <a:noFill/>
            <a:miter lim="800000"/>
            <a:headEnd/>
            <a:tailEnd/>
          </a:ln>
        </p:spPr>
      </p:pic>
      <p:sp>
        <p:nvSpPr>
          <p:cNvPr id="8" name="Rectangle 11"/>
          <p:cNvSpPr txBox="1">
            <a:spLocks noChangeArrowheads="1"/>
          </p:cNvSpPr>
          <p:nvPr/>
        </p:nvSpPr>
        <p:spPr bwMode="auto">
          <a:xfrm>
            <a:off x="522288" y="1296989"/>
            <a:ext cx="8431212" cy="436562"/>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Best Use Renewable Energy to Replace Coal Power Plants</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Rechteck 5"/>
          <p:cNvSpPr/>
          <p:nvPr/>
        </p:nvSpPr>
        <p:spPr>
          <a:xfrm>
            <a:off x="152398" y="4114949"/>
            <a:ext cx="8591552" cy="2326791"/>
          </a:xfrm>
          <a:prstGeom prst="rect">
            <a:avLst/>
          </a:prstGeom>
        </p:spPr>
        <p:txBody>
          <a:bodyPr wrap="square">
            <a:spAutoFit/>
          </a:bodyPr>
          <a:lstStyle/>
          <a:p>
            <a:pPr marL="361950" indent="-361950">
              <a:lnSpc>
                <a:spcPct val="110000"/>
              </a:lnSpc>
            </a:pPr>
            <a:r>
              <a:rPr lang="en-US" sz="1200" dirty="0" smtClean="0">
                <a:solidFill>
                  <a:srgbClr val="000000"/>
                </a:solidFill>
                <a:latin typeface="Arial" pitchFamily="34" charset="0"/>
                <a:cs typeface="Arial" pitchFamily="34" charset="0"/>
              </a:rPr>
              <a:t>1.)	1 kWh of renewable energy ...</a:t>
            </a:r>
          </a:p>
          <a:p>
            <a:pPr marL="361950" indent="-361950">
              <a:lnSpc>
                <a:spcPct val="110000"/>
              </a:lnSpc>
            </a:pPr>
            <a:r>
              <a:rPr lang="en-US" sz="1200" dirty="0" smtClean="0">
                <a:solidFill>
                  <a:srgbClr val="000000"/>
                </a:solidFill>
                <a:latin typeface="Arial" pitchFamily="34" charset="0"/>
                <a:cs typeface="Arial" pitchFamily="34" charset="0"/>
              </a:rPr>
              <a:t>2.)	... can substitute 2,5 kWh of coal (lignite, brown coal) in a coal power plant (efficiency of a coal power plant: 40%) this is </a:t>
            </a:r>
          </a:p>
          <a:p>
            <a:pPr marL="361950" indent="-361950">
              <a:lnSpc>
                <a:spcPct val="110000"/>
              </a:lnSpc>
            </a:pPr>
            <a:r>
              <a:rPr lang="en-US" sz="1200" dirty="0" smtClean="0">
                <a:solidFill>
                  <a:srgbClr val="000000"/>
                </a:solidFill>
                <a:latin typeface="Arial" pitchFamily="34" charset="0"/>
                <a:cs typeface="Arial" pitchFamily="34" charset="0"/>
              </a:rPr>
              <a:t>3.)	... equivalent to 0.9 kg CO2 (0.36 kg CO2 for 1 kWh of energy burning lignite*) </a:t>
            </a:r>
          </a:p>
          <a:p>
            <a:pPr marL="361950" indent="-361950">
              <a:lnSpc>
                <a:spcPct val="110000"/>
              </a:lnSpc>
            </a:pPr>
            <a:r>
              <a:rPr lang="en-US" sz="1200" dirty="0" smtClean="0">
                <a:solidFill>
                  <a:srgbClr val="000000"/>
                </a:solidFill>
                <a:latin typeface="Arial" pitchFamily="34" charset="0"/>
                <a:cs typeface="Arial" pitchFamily="34" charset="0"/>
              </a:rPr>
              <a:t>4.)	... but if used in an aircraft it generates LH2 with energy of 0.6 kWh (efficiencies: 70% electrolysis, 83% liquefaction &amp; transport)</a:t>
            </a:r>
          </a:p>
          <a:p>
            <a:pPr marL="361950" indent="-361950">
              <a:lnSpc>
                <a:spcPct val="110000"/>
              </a:lnSpc>
            </a:pPr>
            <a:r>
              <a:rPr lang="en-US" sz="1200" dirty="0" smtClean="0">
                <a:solidFill>
                  <a:srgbClr val="000000"/>
                </a:solidFill>
                <a:latin typeface="Arial" pitchFamily="34" charset="0"/>
                <a:cs typeface="Arial" pitchFamily="34" charset="0"/>
              </a:rPr>
              <a:t>5.)	LH2 aircraft consume (say) 10% more energy (higher operating empty mass, more wetted area); so a kerosene aircraft needs ...</a:t>
            </a:r>
          </a:p>
          <a:p>
            <a:pPr marL="361950" indent="-361950">
              <a:lnSpc>
                <a:spcPct val="110000"/>
              </a:lnSpc>
            </a:pPr>
            <a:r>
              <a:rPr lang="en-US" sz="1200" dirty="0" smtClean="0">
                <a:solidFill>
                  <a:srgbClr val="000000"/>
                </a:solidFill>
                <a:latin typeface="Arial" pitchFamily="34" charset="0"/>
                <a:cs typeface="Arial" pitchFamily="34" charset="0"/>
              </a:rPr>
              <a:t>6.)	only 0.55 kWh, which can be substituted. This is equivalent to 0.14 kg CO2 (0.26 kg CO2 for 1 kWh of energy burning kerosene*).</a:t>
            </a:r>
          </a:p>
          <a:p>
            <a:pPr marL="361950" indent="-361950">
              <a:lnSpc>
                <a:spcPct val="110000"/>
              </a:lnSpc>
            </a:pPr>
            <a:r>
              <a:rPr lang="en-US" sz="1200" dirty="0" smtClean="0">
                <a:solidFill>
                  <a:srgbClr val="000000"/>
                </a:solidFill>
                <a:latin typeface="Arial" pitchFamily="34" charset="0"/>
                <a:cs typeface="Arial" pitchFamily="34" charset="0"/>
              </a:rPr>
              <a:t>7.)	Note: Not considered is that hydrogen aircraft may come with higher non-CO2 effects than kerosene aircraft.</a:t>
            </a:r>
          </a:p>
          <a:p>
            <a:pPr marL="361950" indent="-361950">
              <a:lnSpc>
                <a:spcPct val="110000"/>
              </a:lnSpc>
            </a:pPr>
            <a:r>
              <a:rPr lang="en-US" sz="1200" dirty="0" smtClean="0">
                <a:solidFill>
                  <a:srgbClr val="000000"/>
                </a:solidFill>
                <a:latin typeface="Arial" pitchFamily="34" charset="0"/>
                <a:cs typeface="Arial" pitchFamily="34" charset="0"/>
              </a:rPr>
              <a:t>	* UBA, 2016. CO2 Emission Factors for Fossil Fuels. Available from: </a:t>
            </a:r>
            <a:r>
              <a:rPr lang="en-US" sz="1200" dirty="0" smtClean="0">
                <a:solidFill>
                  <a:srgbClr val="000000"/>
                </a:solidFill>
                <a:latin typeface="Arial" pitchFamily="34" charset="0"/>
                <a:cs typeface="Arial" pitchFamily="34" charset="0"/>
                <a:hlinkClick r:id="rId3"/>
              </a:rPr>
              <a:t>https://bit.ly/3r8avD1</a:t>
            </a:r>
            <a:endParaRPr lang="en-US" sz="1200" dirty="0">
              <a:solidFill>
                <a:srgbClr val="000000"/>
              </a:solidFill>
              <a:latin typeface="Arial" pitchFamily="34" charset="0"/>
              <a:cs typeface="Arial" pitchFamily="34" charset="0"/>
            </a:endParaRPr>
          </a:p>
        </p:txBody>
      </p:sp>
      <p:sp>
        <p:nvSpPr>
          <p:cNvPr id="7" name="Rechteck 6"/>
          <p:cNvSpPr/>
          <p:nvPr/>
        </p:nvSpPr>
        <p:spPr>
          <a:xfrm>
            <a:off x="642588" y="2760018"/>
            <a:ext cx="1731564" cy="276999"/>
          </a:xfrm>
          <a:prstGeom prst="rect">
            <a:avLst/>
          </a:prstGeom>
          <a:solidFill>
            <a:schemeClr val="bg1"/>
          </a:solidFill>
          <a:ln w="6350">
            <a:solidFill>
              <a:srgbClr val="000000"/>
            </a:solidFill>
          </a:ln>
          <a:effectLst>
            <a:outerShdw blurRad="50800" dist="38100" dir="2700000" algn="tl" rotWithShape="0">
              <a:prstClr val="black">
                <a:alpha val="40000"/>
              </a:prstClr>
            </a:outerShdw>
          </a:effectLst>
        </p:spPr>
        <p:txBody>
          <a:bodyPr wrap="none">
            <a:spAutoFit/>
          </a:bodyPr>
          <a:lstStyle/>
          <a:p>
            <a:r>
              <a:rPr lang="en-US" sz="1200" dirty="0" smtClean="0">
                <a:solidFill>
                  <a:srgbClr val="000000"/>
                </a:solidFill>
                <a:latin typeface="Arial" pitchFamily="34" charset="0"/>
                <a:cs typeface="Arial" pitchFamily="34" charset="0"/>
                <a:hlinkClick r:id="rId4"/>
              </a:rPr>
              <a:t>http://ptl.ProfScholz.de</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400051" y="1373188"/>
            <a:ext cx="3040062" cy="227488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Aircraft Fuel</a:t>
            </a:r>
          </a:p>
          <a:p>
            <a:pPr>
              <a:lnSpc>
                <a:spcPct val="120000"/>
              </a:lnSpc>
              <a:defRPr/>
            </a:pPr>
            <a:r>
              <a:rPr lang="de-DE" sz="2000" b="1" kern="0" dirty="0" smtClean="0">
                <a:solidFill>
                  <a:srgbClr val="000000"/>
                </a:solidFill>
                <a:latin typeface="Arial" pitchFamily="34" charset="0"/>
                <a:ea typeface="+mj-ea"/>
                <a:cs typeface="Arial" pitchFamily="34" charset="0"/>
              </a:rPr>
              <a:t>Consumption –</a:t>
            </a:r>
          </a:p>
          <a:p>
            <a:pPr>
              <a:lnSpc>
                <a:spcPct val="120000"/>
              </a:lnSpc>
              <a:defRPr/>
            </a:pPr>
            <a:r>
              <a:rPr lang="de-DE" sz="2000" b="1" kern="0" dirty="0" smtClean="0">
                <a:solidFill>
                  <a:srgbClr val="000000"/>
                </a:solidFill>
                <a:latin typeface="Arial" pitchFamily="34" charset="0"/>
                <a:ea typeface="+mj-ea"/>
                <a:cs typeface="Arial" pitchFamily="34" charset="0"/>
              </a:rPr>
              <a:t>Short Range</a:t>
            </a:r>
          </a:p>
          <a:p>
            <a:pPr>
              <a:lnSpc>
                <a:spcPct val="120000"/>
              </a:lnSpc>
              <a:defRPr/>
            </a:pPr>
            <a:r>
              <a:rPr lang="de-DE" sz="2000" b="1" kern="0" dirty="0" smtClean="0">
                <a:solidFill>
                  <a:srgbClr val="000000"/>
                </a:solidFill>
                <a:latin typeface="Arial" pitchFamily="34" charset="0"/>
                <a:ea typeface="+mj-ea"/>
                <a:cs typeface="Arial" pitchFamily="34" charset="0"/>
              </a:rPr>
              <a:t>Not Efficient</a:t>
            </a:r>
          </a:p>
          <a:p>
            <a:pPr>
              <a:lnSpc>
                <a:spcPct val="120000"/>
              </a:lnSpc>
              <a:defRPr/>
            </a:pPr>
            <a:r>
              <a:rPr lang="de-DE" sz="1200" b="1" kern="0" dirty="0" smtClean="0">
                <a:solidFill>
                  <a:srgbClr val="000000"/>
                </a:solidFill>
                <a:latin typeface="Arial" pitchFamily="34" charset="0"/>
                <a:ea typeface="+mj-ea"/>
                <a:cs typeface="Arial" pitchFamily="34" charset="0"/>
              </a:rPr>
              <a:t> </a:t>
            </a:r>
          </a:p>
          <a:p>
            <a:pPr>
              <a:lnSpc>
                <a:spcPct val="120000"/>
              </a:lnSpc>
              <a:defRPr/>
            </a:pPr>
            <a:r>
              <a:rPr lang="de-DE" sz="2000" b="1" kern="0" dirty="0" smtClean="0">
                <a:solidFill>
                  <a:srgbClr val="000000"/>
                </a:solidFill>
                <a:latin typeface="Arial" pitchFamily="34" charset="0"/>
                <a:ea typeface="+mj-ea"/>
                <a:cs typeface="Arial" pitchFamily="34" charset="0"/>
              </a:rPr>
              <a:t>Use the Train!</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447675" y="1060450"/>
            <a:ext cx="2867025"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Text Box 7"/>
          <p:cNvSpPr txBox="1">
            <a:spLocks noChangeArrowheads="1"/>
          </p:cNvSpPr>
          <p:nvPr/>
        </p:nvSpPr>
        <p:spPr bwMode="auto">
          <a:xfrm>
            <a:off x="400050" y="3746500"/>
            <a:ext cx="2762250" cy="2389273"/>
          </a:xfrm>
          <a:prstGeom prst="rect">
            <a:avLst/>
          </a:prstGeom>
          <a:noFill/>
          <a:ln w="9525">
            <a:noFill/>
            <a:miter lim="800000"/>
            <a:headEnd/>
            <a:tailEnd/>
          </a:ln>
        </p:spPr>
        <p:txBody>
          <a:bodyPr wrap="square" lIns="80165" tIns="40083" rIns="80165" bIns="40083">
            <a:spAutoFit/>
          </a:bodyPr>
          <a:lstStyle/>
          <a:p>
            <a:pPr marL="180975" indent="-180975" algn="just" defTabSz="801688">
              <a:spcBef>
                <a:spcPct val="50000"/>
              </a:spcBef>
              <a:buFont typeface="Arial" pitchFamily="34" charset="0"/>
              <a:buChar char="●"/>
            </a:pPr>
            <a:r>
              <a:rPr lang="en-US" sz="1200" b="1" noProof="1" smtClean="0">
                <a:solidFill>
                  <a:srgbClr val="00B050"/>
                </a:solidFill>
                <a:latin typeface="Arial" pitchFamily="34" charset="0"/>
              </a:rPr>
              <a:t>Train is about  3 times more energy-efficient</a:t>
            </a:r>
            <a:r>
              <a:rPr lang="en-US" sz="1200" noProof="1" smtClean="0">
                <a:solidFill>
                  <a:srgbClr val="000000"/>
                </a:solidFill>
                <a:latin typeface="Arial" pitchFamily="34" charset="0"/>
              </a:rPr>
              <a:t> (certainly on short range)</a:t>
            </a:r>
          </a:p>
          <a:p>
            <a:pPr marL="180975" indent="-180975" algn="just" defTabSz="801688">
              <a:spcBef>
                <a:spcPct val="50000"/>
              </a:spcBef>
              <a:buFont typeface="Arial" pitchFamily="34" charset="0"/>
              <a:buChar char="●"/>
            </a:pPr>
            <a:r>
              <a:rPr lang="de-DE" sz="1200" b="1" noProof="1" smtClean="0">
                <a:solidFill>
                  <a:srgbClr val="0000FF"/>
                </a:solidFill>
                <a:latin typeface="Arial" pitchFamily="34" charset="0"/>
              </a:rPr>
              <a:t>Train uses 50% Eco Electricity Mix (factor 2)</a:t>
            </a:r>
          </a:p>
          <a:p>
            <a:pPr marL="180975" indent="-180975" algn="just" defTabSz="801688">
              <a:spcBef>
                <a:spcPct val="50000"/>
              </a:spcBef>
              <a:buFont typeface="Arial" pitchFamily="34" charset="0"/>
              <a:buChar char="●"/>
            </a:pPr>
            <a:r>
              <a:rPr lang="de-DE" sz="1200" b="1" noProof="1" smtClean="0">
                <a:solidFill>
                  <a:srgbClr val="FF0000"/>
                </a:solidFill>
                <a:latin typeface="Arial" pitchFamily="34" charset="0"/>
              </a:rPr>
              <a:t>Aircraft Factor 3, </a:t>
            </a:r>
            <a:r>
              <a:rPr lang="de-DE" sz="1200" b="1" noProof="1" smtClean="0">
                <a:solidFill>
                  <a:srgbClr val="000000"/>
                </a:solidFill>
                <a:latin typeface="Arial" pitchFamily="34" charset="0"/>
              </a:rPr>
              <a:t>because in addition </a:t>
            </a:r>
            <a:r>
              <a:rPr lang="de-DE" sz="1200" b="1" noProof="1" smtClean="0">
                <a:solidFill>
                  <a:srgbClr val="FF0000"/>
                </a:solidFill>
                <a:latin typeface="Arial" pitchFamily="34" charset="0"/>
              </a:rPr>
              <a:t>non-CO2 effects from</a:t>
            </a:r>
            <a:r>
              <a:rPr lang="de-DE" sz="1200" b="1" noProof="1" smtClean="0">
                <a:solidFill>
                  <a:srgbClr val="000000"/>
                </a:solidFill>
                <a:latin typeface="Arial" pitchFamily="34" charset="0"/>
              </a:rPr>
              <a:t>:</a:t>
            </a:r>
            <a:endParaRPr lang="de-DE" sz="1200" b="1" noProof="1" smtClean="0">
              <a:solidFill>
                <a:srgbClr val="0000FF"/>
              </a:solidFill>
              <a:latin typeface="Arial" pitchFamily="34" charset="0"/>
            </a:endParaRP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NOX and</a:t>
            </a:r>
          </a:p>
          <a:p>
            <a:pPr marL="638175" lvl="1" indent="-180975" algn="just" defTabSz="801688">
              <a:spcBef>
                <a:spcPct val="50000"/>
              </a:spcBef>
              <a:buFont typeface="Courier New" pitchFamily="49" charset="0"/>
              <a:buChar char="o"/>
            </a:pPr>
            <a:r>
              <a:rPr lang="de-DE" sz="1200" b="1" noProof="1" smtClean="0">
                <a:solidFill>
                  <a:srgbClr val="000000"/>
                </a:solidFill>
                <a:latin typeface="Arial" pitchFamily="34" charset="0"/>
              </a:rPr>
              <a:t>H2O (AIC)</a:t>
            </a:r>
            <a:endParaRPr lang="en-US" sz="1200" b="1" noProof="1" smtClean="0">
              <a:solidFill>
                <a:srgbClr val="000000"/>
              </a:solidFill>
              <a:latin typeface="Arial" pitchFamily="34" charset="0"/>
            </a:endParaRPr>
          </a:p>
          <a:p>
            <a:pPr marL="180975" indent="-180975" algn="just" defTabSz="801688">
              <a:spcBef>
                <a:spcPct val="50000"/>
              </a:spcBef>
              <a:buFont typeface="Arial" pitchFamily="34" charset="0"/>
              <a:buChar char="●"/>
            </a:pPr>
            <a:r>
              <a:rPr lang="de-DE" sz="1200" b="1" noProof="1" smtClean="0">
                <a:solidFill>
                  <a:srgbClr val="000000"/>
                </a:solidFill>
                <a:latin typeface="Arial" pitchFamily="34" charset="0"/>
              </a:rPr>
              <a:t>3*2*3: </a:t>
            </a:r>
            <a:r>
              <a:rPr lang="de-DE" sz="1200" b="1" noProof="1" smtClean="0">
                <a:solidFill>
                  <a:srgbClr val="FF0000"/>
                </a:solidFill>
                <a:latin typeface="Arial" pitchFamily="34" charset="0"/>
              </a:rPr>
              <a:t>aircraft is 18 times worse</a:t>
            </a:r>
            <a:endParaRPr lang="en-US" sz="1200" b="1" noProof="1" smtClean="0">
              <a:solidFill>
                <a:srgbClr val="FF0000"/>
              </a:solidFill>
              <a:latin typeface="Arial" pitchFamily="34" charset="0"/>
            </a:endParaRPr>
          </a:p>
        </p:txBody>
      </p:sp>
      <p:pic>
        <p:nvPicPr>
          <p:cNvPr id="279554" name="Picture 2"/>
          <p:cNvPicPr>
            <a:picLocks noChangeAspect="1" noChangeArrowheads="1"/>
          </p:cNvPicPr>
          <p:nvPr/>
        </p:nvPicPr>
        <p:blipFill>
          <a:blip r:embed="rId2" cstate="print"/>
          <a:srcRect/>
          <a:stretch>
            <a:fillRect/>
          </a:stretch>
        </p:blipFill>
        <p:spPr bwMode="auto">
          <a:xfrm>
            <a:off x="3090863" y="1033463"/>
            <a:ext cx="5934075" cy="2867025"/>
          </a:xfrm>
          <a:prstGeom prst="rect">
            <a:avLst/>
          </a:prstGeom>
          <a:noFill/>
          <a:ln w="9525">
            <a:noFill/>
            <a:miter lim="800000"/>
            <a:headEnd/>
            <a:tailEnd/>
          </a:ln>
        </p:spPr>
      </p:pic>
      <p:sp>
        <p:nvSpPr>
          <p:cNvPr id="7" name="Rechteck 6"/>
          <p:cNvSpPr/>
          <p:nvPr/>
        </p:nvSpPr>
        <p:spPr>
          <a:xfrm>
            <a:off x="3462338" y="4261872"/>
            <a:ext cx="5395912" cy="2077492"/>
          </a:xfrm>
          <a:prstGeom prst="rect">
            <a:avLst/>
          </a:prstGeom>
          <a:ln>
            <a:solidFill>
              <a:srgbClr val="000000"/>
            </a:solidFill>
          </a:ln>
        </p:spPr>
        <p:txBody>
          <a:bodyPr wrap="square">
            <a:spAutoFit/>
          </a:bodyPr>
          <a:lstStyle/>
          <a:p>
            <a:r>
              <a:rPr lang="de-DE" sz="1200" u="sng" dirty="0" smtClean="0">
                <a:solidFill>
                  <a:srgbClr val="000000"/>
                </a:solidFill>
                <a:latin typeface="Arial" pitchFamily="34" charset="0"/>
                <a:cs typeface="Arial" pitchFamily="34" charset="0"/>
              </a:rPr>
              <a:t>Simple Calculation of Aircraft Fuel Consumption with Public Data</a:t>
            </a:r>
            <a:r>
              <a:rPr lang="de-DE" sz="1200" dirty="0" smtClean="0">
                <a:solidFill>
                  <a:srgbClr val="000000"/>
                </a:solidFill>
                <a:latin typeface="Arial" pitchFamily="34" charset="0"/>
                <a:cs typeface="Arial" pitchFamily="34" charset="0"/>
              </a:rPr>
              <a:t>:</a:t>
            </a:r>
          </a:p>
          <a:p>
            <a:r>
              <a:rPr lang="en-US" sz="1200" dirty="0" smtClean="0">
                <a:solidFill>
                  <a:srgbClr val="000000"/>
                </a:solidFill>
                <a:latin typeface="Arial" pitchFamily="34" charset="0"/>
                <a:cs typeface="Arial" pitchFamily="34" charset="0"/>
              </a:rPr>
              <a:t>See details: </a:t>
            </a:r>
            <a:r>
              <a:rPr lang="en-US" sz="1200" dirty="0" smtClean="0">
                <a:solidFill>
                  <a:srgbClr val="000000"/>
                </a:solidFill>
                <a:latin typeface="Arial" pitchFamily="34" charset="0"/>
                <a:cs typeface="Arial" pitchFamily="34" charset="0"/>
                <a:hlinkClick r:id="rId3"/>
              </a:rPr>
              <a:t>https://bit.ly/3mWHo6c</a:t>
            </a:r>
            <a:endParaRPr lang="en-US" sz="1200" dirty="0" smtClean="0">
              <a:solidFill>
                <a:srgbClr val="000000"/>
              </a:solidFill>
              <a:latin typeface="Arial" pitchFamily="34" charset="0"/>
              <a:cs typeface="Arial" pitchFamily="34" charset="0"/>
            </a:endParaRPr>
          </a:p>
          <a:p>
            <a:endParaRPr lang="en-US" sz="1200" i="1" dirty="0" smtClean="0">
              <a:solidFill>
                <a:srgbClr val="000000"/>
              </a:solidFill>
              <a:latin typeface="Arial" pitchFamily="34" charset="0"/>
              <a:cs typeface="Arial" pitchFamily="34" charset="0"/>
            </a:endParaRPr>
          </a:p>
          <a:p>
            <a:r>
              <a:rPr lang="en-US" sz="1200" i="1" dirty="0" smtClean="0">
                <a:solidFill>
                  <a:srgbClr val="000000"/>
                </a:solidFill>
                <a:latin typeface="Arial" pitchFamily="34" charset="0"/>
                <a:cs typeface="Arial" pitchFamily="34" charset="0"/>
              </a:rPr>
              <a:t>Fuel Consumption = (MTOW – MZFW) / (R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Seats) </a:t>
            </a:r>
            <a:r>
              <a:rPr lang="en-US" sz="1200" i="1" baseline="30000" dirty="0" smtClean="0">
                <a:solidFill>
                  <a:srgbClr val="000000"/>
                </a:solidFill>
                <a:latin typeface="Arial" pitchFamily="34" charset="0"/>
                <a:cs typeface="Arial" pitchFamily="34" charset="0"/>
              </a:rPr>
              <a:t>.</a:t>
            </a:r>
            <a:r>
              <a:rPr lang="en-US" sz="1200" i="1" dirty="0" smtClean="0">
                <a:solidFill>
                  <a:srgbClr val="000000"/>
                </a:solidFill>
                <a:latin typeface="Arial" pitchFamily="34" charset="0"/>
                <a:cs typeface="Arial" pitchFamily="34" charset="0"/>
              </a:rPr>
              <a:t> 100 </a:t>
            </a:r>
          </a:p>
          <a:p>
            <a:endParaRPr lang="en-US" sz="1200" dirty="0" smtClean="0">
              <a:solidFill>
                <a:srgbClr val="000000"/>
              </a:solidFill>
              <a:latin typeface="Arial" pitchFamily="34" charset="0"/>
              <a:cs typeface="Arial" pitchFamily="34" charset="0"/>
            </a:endParaRPr>
          </a:p>
          <a:p>
            <a:r>
              <a:rPr lang="de-DE" sz="900" i="1" dirty="0" smtClean="0">
                <a:solidFill>
                  <a:srgbClr val="000000"/>
                </a:solidFill>
                <a:latin typeface="Arial" pitchFamily="34" charset="0"/>
                <a:cs typeface="Arial" pitchFamily="34" charset="0"/>
              </a:rPr>
              <a:t>R</a:t>
            </a:r>
            <a:r>
              <a:rPr lang="de-DE" sz="900" dirty="0" smtClean="0">
                <a:solidFill>
                  <a:srgbClr val="000000"/>
                </a:solidFill>
                <a:latin typeface="Arial" pitchFamily="34" charset="0"/>
                <a:cs typeface="Arial" pitchFamily="34" charset="0"/>
              </a:rPr>
              <a:t>: Range at maximum payload, from payload range diagram (Document for Airport Planning).</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Example calculation with Airbus A320neo:</a:t>
            </a:r>
          </a:p>
          <a:p>
            <a:endParaRPr lang="en-US" sz="1200" dirty="0" smtClean="0">
              <a:solidFill>
                <a:srgbClr val="000000"/>
              </a:solidFill>
              <a:latin typeface="Arial" pitchFamily="34" charset="0"/>
              <a:cs typeface="Arial" pitchFamily="34" charset="0"/>
            </a:endParaRPr>
          </a:p>
          <a:p>
            <a:r>
              <a:rPr lang="en-US" sz="1200" dirty="0" smtClean="0">
                <a:solidFill>
                  <a:srgbClr val="000000"/>
                </a:solidFill>
                <a:latin typeface="Arial" pitchFamily="34" charset="0"/>
                <a:cs typeface="Arial" pitchFamily="34" charset="0"/>
              </a:rPr>
              <a:t>2.2 kg per 100 km per seat =</a:t>
            </a:r>
          </a:p>
          <a:p>
            <a:r>
              <a:rPr lang="en-US" sz="1200" dirty="0" smtClean="0">
                <a:solidFill>
                  <a:srgbClr val="000000"/>
                </a:solidFill>
                <a:latin typeface="Arial" pitchFamily="34" charset="0"/>
                <a:cs typeface="Arial" pitchFamily="34" charset="0"/>
              </a:rPr>
              <a:t>	(73500 kg – 62800 kg) / (3180 km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150) </a:t>
            </a:r>
            <a:r>
              <a:rPr lang="en-US" sz="1200" baseline="30000" dirty="0" smtClean="0">
                <a:solidFill>
                  <a:srgbClr val="000000"/>
                </a:solidFill>
                <a:latin typeface="Arial" pitchFamily="34" charset="0"/>
                <a:cs typeface="Arial" pitchFamily="34" charset="0"/>
              </a:rPr>
              <a:t>.</a:t>
            </a:r>
            <a:r>
              <a:rPr lang="en-US" sz="1200" dirty="0" smtClean="0">
                <a:solidFill>
                  <a:srgbClr val="000000"/>
                </a:solidFill>
                <a:latin typeface="Arial" pitchFamily="34" charset="0"/>
                <a:cs typeface="Arial" pitchFamily="34" charset="0"/>
              </a:rPr>
              <a:t> 100</a:t>
            </a:r>
            <a:endParaRPr lang="en-US" sz="1200" dirty="0">
              <a:solidFill>
                <a:srgbClr val="000000"/>
              </a:solidFill>
              <a:latin typeface="Arial" pitchFamily="34" charset="0"/>
              <a:cs typeface="Arial" pitchFamily="34" charset="0"/>
            </a:endParaRPr>
          </a:p>
        </p:txBody>
      </p:sp>
      <p:sp>
        <p:nvSpPr>
          <p:cNvPr id="9" name="Rechteck 8"/>
          <p:cNvSpPr/>
          <p:nvPr/>
        </p:nvSpPr>
        <p:spPr>
          <a:xfrm>
            <a:off x="5315851" y="1931343"/>
            <a:ext cx="1309526" cy="276999"/>
          </a:xfrm>
          <a:prstGeom prst="rect">
            <a:avLst/>
          </a:prstGeom>
          <a:solidFill>
            <a:schemeClr val="bg1"/>
          </a:solidFill>
          <a:ln>
            <a:solidFill>
              <a:srgbClr val="000000"/>
            </a:solidFill>
          </a:ln>
        </p:spPr>
        <p:txBody>
          <a:bodyPr wrap="none">
            <a:spAutoFit/>
          </a:bodyPr>
          <a:lstStyle/>
          <a:p>
            <a:r>
              <a:rPr lang="en-US" sz="1200" dirty="0" smtClean="0">
                <a:solidFill>
                  <a:srgbClr val="000000"/>
                </a:solidFill>
                <a:latin typeface="Arial" pitchFamily="34" charset="0"/>
                <a:cs typeface="Arial" pitchFamily="34" charset="0"/>
              </a:rPr>
              <a:t>Airbus A320neo </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txBox="1">
            <a:spLocks noChangeArrowheads="1"/>
          </p:cNvSpPr>
          <p:nvPr/>
        </p:nvSpPr>
        <p:spPr bwMode="auto">
          <a:xfrm>
            <a:off x="522288" y="130651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Overview</a:t>
            </a:r>
            <a:endParaRPr lang="de-DE" sz="2000" b="1" kern="0" dirty="0">
              <a:solidFill>
                <a:srgbClr val="000000"/>
              </a:solidFill>
              <a:latin typeface="Arial" pitchFamily="34" charset="0"/>
              <a:ea typeface="+mj-ea"/>
              <a:cs typeface="Arial" pitchFamily="34" charset="0"/>
            </a:endParaRPr>
          </a:p>
        </p:txBody>
      </p:sp>
      <p:sp>
        <p:nvSpPr>
          <p:cNvPr id="2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grpSp>
        <p:nvGrpSpPr>
          <p:cNvPr id="44" name="Gruppieren 43"/>
          <p:cNvGrpSpPr/>
          <p:nvPr/>
        </p:nvGrpSpPr>
        <p:grpSpPr>
          <a:xfrm>
            <a:off x="571500" y="1502718"/>
            <a:ext cx="8545195" cy="4851231"/>
            <a:chOff x="571500" y="1502718"/>
            <a:chExt cx="8545195" cy="4851231"/>
          </a:xfrm>
        </p:grpSpPr>
        <p:grpSp>
          <p:nvGrpSpPr>
            <p:cNvPr id="27" name="Gruppieren 26"/>
            <p:cNvGrpSpPr/>
            <p:nvPr/>
          </p:nvGrpSpPr>
          <p:grpSpPr>
            <a:xfrm>
              <a:off x="571500" y="1867462"/>
              <a:ext cx="8160167" cy="4486487"/>
              <a:chOff x="180975" y="1667437"/>
              <a:chExt cx="8160167" cy="4486487"/>
            </a:xfrm>
          </p:grpSpPr>
          <p:pic>
            <p:nvPicPr>
              <p:cNvPr id="105474" name="Picture 2"/>
              <p:cNvPicPr>
                <a:picLocks noChangeAspect="1" noChangeArrowheads="1"/>
              </p:cNvPicPr>
              <p:nvPr/>
            </p:nvPicPr>
            <p:blipFill>
              <a:blip r:embed="rId3" cstate="print"/>
              <a:srcRect/>
              <a:stretch>
                <a:fillRect/>
              </a:stretch>
            </p:blipFill>
            <p:spPr bwMode="auto">
              <a:xfrm>
                <a:off x="1181099" y="1667437"/>
                <a:ext cx="5781675" cy="4304612"/>
              </a:xfrm>
              <a:prstGeom prst="rect">
                <a:avLst/>
              </a:prstGeom>
              <a:noFill/>
              <a:ln w="9525">
                <a:noFill/>
                <a:miter lim="800000"/>
                <a:headEnd/>
                <a:tailEnd/>
              </a:ln>
            </p:spPr>
          </p:pic>
          <p:sp>
            <p:nvSpPr>
              <p:cNvPr id="14" name="Textfeld 13"/>
              <p:cNvSpPr txBox="1"/>
              <p:nvPr/>
            </p:nvSpPr>
            <p:spPr>
              <a:xfrm>
                <a:off x="5410200" y="5876925"/>
                <a:ext cx="1358064" cy="276999"/>
              </a:xfrm>
              <a:prstGeom prst="rect">
                <a:avLst/>
              </a:prstGeom>
              <a:noFill/>
            </p:spPr>
            <p:txBody>
              <a:bodyPr wrap="none" rtlCol="0">
                <a:spAutoFit/>
              </a:bodyPr>
              <a:lstStyle/>
              <a:p>
                <a:r>
                  <a:rPr lang="de-DE" sz="1200" b="1" dirty="0" smtClean="0">
                    <a:solidFill>
                      <a:srgbClr val="000000"/>
                    </a:solidFill>
                    <a:latin typeface="Arial" pitchFamily="34" charset="0"/>
                    <a:cs typeface="Arial" pitchFamily="34" charset="0"/>
                  </a:rPr>
                  <a:t>engine bleed air</a:t>
                </a:r>
                <a:endParaRPr lang="en-US" sz="1200" b="1" dirty="0">
                  <a:solidFill>
                    <a:srgbClr val="000000"/>
                  </a:solidFill>
                  <a:latin typeface="Arial" pitchFamily="34" charset="0"/>
                  <a:cs typeface="Arial" pitchFamily="34" charset="0"/>
                </a:endParaRPr>
              </a:p>
            </p:txBody>
          </p:sp>
          <p:sp>
            <p:nvSpPr>
              <p:cNvPr id="15" name="Textfeld 14"/>
              <p:cNvSpPr txBox="1"/>
              <p:nvPr/>
            </p:nvSpPr>
            <p:spPr>
              <a:xfrm>
                <a:off x="1962150" y="5876925"/>
                <a:ext cx="1358064" cy="276999"/>
              </a:xfrm>
              <a:prstGeom prst="rect">
                <a:avLst/>
              </a:prstGeom>
              <a:noFill/>
            </p:spPr>
            <p:txBody>
              <a:bodyPr wrap="none" rtlCol="0">
                <a:spAutoFit/>
              </a:bodyPr>
              <a:lstStyle/>
              <a:p>
                <a:r>
                  <a:rPr lang="de-DE" sz="1200" b="1" dirty="0" smtClean="0">
                    <a:solidFill>
                      <a:srgbClr val="000000"/>
                    </a:solidFill>
                    <a:latin typeface="Arial" pitchFamily="34" charset="0"/>
                    <a:cs typeface="Arial" pitchFamily="34" charset="0"/>
                  </a:rPr>
                  <a:t>engine bleed air</a:t>
                </a:r>
                <a:endParaRPr lang="en-US" sz="1200" b="1" dirty="0">
                  <a:solidFill>
                    <a:srgbClr val="000000"/>
                  </a:solidFill>
                  <a:latin typeface="Arial" pitchFamily="34" charset="0"/>
                  <a:cs typeface="Arial" pitchFamily="34" charset="0"/>
                </a:endParaRPr>
              </a:p>
            </p:txBody>
          </p:sp>
          <p:sp>
            <p:nvSpPr>
              <p:cNvPr id="18" name="Freihandform 17"/>
              <p:cNvSpPr/>
              <p:nvPr/>
            </p:nvSpPr>
            <p:spPr bwMode="auto">
              <a:xfrm>
                <a:off x="6334122" y="2403297"/>
                <a:ext cx="1390653" cy="1911529"/>
              </a:xfrm>
              <a:custGeom>
                <a:avLst/>
                <a:gdLst>
                  <a:gd name="connsiteX0" fmla="*/ 0 w 2392362"/>
                  <a:gd name="connsiteY0" fmla="*/ 0 h 1876425"/>
                  <a:gd name="connsiteX1" fmla="*/ 2295525 w 2392362"/>
                  <a:gd name="connsiteY1" fmla="*/ 828675 h 1876425"/>
                  <a:gd name="connsiteX2" fmla="*/ 581025 w 2392362"/>
                  <a:gd name="connsiteY2" fmla="*/ 1876425 h 1876425"/>
                  <a:gd name="connsiteX0" fmla="*/ 0 w 2295525"/>
                  <a:gd name="connsiteY0" fmla="*/ 0 h 2241635"/>
                  <a:gd name="connsiteX1" fmla="*/ 2295525 w 2295525"/>
                  <a:gd name="connsiteY1" fmla="*/ 828675 h 2241635"/>
                  <a:gd name="connsiteX2" fmla="*/ 0 w 229552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33475"/>
                  <a:gd name="connsiteY0" fmla="*/ 0 h 2241635"/>
                  <a:gd name="connsiteX1" fmla="*/ 1085850 w 1133475"/>
                  <a:gd name="connsiteY1" fmla="*/ 1118325 h 2241635"/>
                  <a:gd name="connsiteX2" fmla="*/ 0 w 113347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14425"/>
                  <a:gd name="connsiteY0" fmla="*/ 0 h 2241635"/>
                  <a:gd name="connsiteX1" fmla="*/ 1085850 w 1114425"/>
                  <a:gd name="connsiteY1" fmla="*/ 1118325 h 2241635"/>
                  <a:gd name="connsiteX2" fmla="*/ 0 w 111442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04900"/>
                  <a:gd name="connsiteY0" fmla="*/ 0 h 2241635"/>
                  <a:gd name="connsiteX1" fmla="*/ 1095375 w 1104900"/>
                  <a:gd name="connsiteY1" fmla="*/ 1282040 h 2241635"/>
                  <a:gd name="connsiteX2" fmla="*/ 0 w 1104900"/>
                  <a:gd name="connsiteY2" fmla="*/ 2241635 h 2241635"/>
                  <a:gd name="connsiteX0" fmla="*/ 0 w 1099344"/>
                  <a:gd name="connsiteY0" fmla="*/ 0 h 2241635"/>
                  <a:gd name="connsiteX1" fmla="*/ 1066800 w 1099344"/>
                  <a:gd name="connsiteY1" fmla="*/ 1118325 h 2241635"/>
                  <a:gd name="connsiteX2" fmla="*/ 0 w 1099344"/>
                  <a:gd name="connsiteY2" fmla="*/ 2241635 h 2241635"/>
                  <a:gd name="connsiteX0" fmla="*/ 0 w 1099344"/>
                  <a:gd name="connsiteY0" fmla="*/ 0 h 2241635"/>
                  <a:gd name="connsiteX1" fmla="*/ 1047750 w 1099344"/>
                  <a:gd name="connsiteY1" fmla="*/ 1156106 h 2241635"/>
                  <a:gd name="connsiteX2" fmla="*/ 0 w 1099344"/>
                  <a:gd name="connsiteY2" fmla="*/ 2241635 h 2241635"/>
                  <a:gd name="connsiteX0" fmla="*/ 0 w 1099344"/>
                  <a:gd name="connsiteY0" fmla="*/ 0 h 2241635"/>
                  <a:gd name="connsiteX1" fmla="*/ 1047750 w 1099344"/>
                  <a:gd name="connsiteY1" fmla="*/ 1156106 h 2241635"/>
                  <a:gd name="connsiteX2" fmla="*/ 0 w 1099344"/>
                  <a:gd name="connsiteY2" fmla="*/ 2241635 h 2241635"/>
                  <a:gd name="connsiteX0" fmla="*/ 0 w 1057275"/>
                  <a:gd name="connsiteY0" fmla="*/ 0 h 2241635"/>
                  <a:gd name="connsiteX1" fmla="*/ 1047750 w 1057275"/>
                  <a:gd name="connsiteY1" fmla="*/ 1156106 h 2241635"/>
                  <a:gd name="connsiteX2" fmla="*/ 0 w 1057275"/>
                  <a:gd name="connsiteY2" fmla="*/ 2241635 h 2241635"/>
                  <a:gd name="connsiteX0" fmla="*/ 0 w 1047750"/>
                  <a:gd name="connsiteY0" fmla="*/ 0 h 2241635"/>
                  <a:gd name="connsiteX1" fmla="*/ 1038225 w 1047750"/>
                  <a:gd name="connsiteY1" fmla="*/ 954610 h 2241635"/>
                  <a:gd name="connsiteX2" fmla="*/ 0 w 1047750"/>
                  <a:gd name="connsiteY2" fmla="*/ 2241635 h 2241635"/>
                  <a:gd name="connsiteX0" fmla="*/ 0 w 1047750"/>
                  <a:gd name="connsiteY0" fmla="*/ 0 h 2241635"/>
                  <a:gd name="connsiteX1" fmla="*/ 1038225 w 1047750"/>
                  <a:gd name="connsiteY1" fmla="*/ 1055358 h 2241635"/>
                  <a:gd name="connsiteX2" fmla="*/ 0 w 1047750"/>
                  <a:gd name="connsiteY2" fmla="*/ 2241635 h 2241635"/>
                  <a:gd name="connsiteX0" fmla="*/ 0 w 1533525"/>
                  <a:gd name="connsiteY0" fmla="*/ 0 h 2335036"/>
                  <a:gd name="connsiteX1" fmla="*/ 1524000 w 1533525"/>
                  <a:gd name="connsiteY1" fmla="*/ 1148759 h 2335036"/>
                  <a:gd name="connsiteX2" fmla="*/ 485775 w 1533525"/>
                  <a:gd name="connsiteY2" fmla="*/ 2335036 h 2335036"/>
                  <a:gd name="connsiteX0" fmla="*/ 0 w 1504950"/>
                  <a:gd name="connsiteY0" fmla="*/ 0 h 2335036"/>
                  <a:gd name="connsiteX1" fmla="*/ 1495425 w 1504950"/>
                  <a:gd name="connsiteY1" fmla="*/ 903580 h 2335036"/>
                  <a:gd name="connsiteX2" fmla="*/ 485775 w 1504950"/>
                  <a:gd name="connsiteY2" fmla="*/ 2335036 h 2335036"/>
                  <a:gd name="connsiteX0" fmla="*/ 0 w 1533525"/>
                  <a:gd name="connsiteY0" fmla="*/ 0 h 2335036"/>
                  <a:gd name="connsiteX1" fmla="*/ 1495425 w 1533525"/>
                  <a:gd name="connsiteY1" fmla="*/ 903580 h 2335036"/>
                  <a:gd name="connsiteX2" fmla="*/ 485775 w 1533525"/>
                  <a:gd name="connsiteY2" fmla="*/ 2335036 h 2335036"/>
                  <a:gd name="connsiteX0" fmla="*/ 0 w 1533525"/>
                  <a:gd name="connsiteY0" fmla="*/ 0 h 2335036"/>
                  <a:gd name="connsiteX1" fmla="*/ 1495425 w 1533525"/>
                  <a:gd name="connsiteY1" fmla="*/ 903580 h 2335036"/>
                  <a:gd name="connsiteX2" fmla="*/ 485775 w 1533525"/>
                  <a:gd name="connsiteY2" fmla="*/ 2335036 h 2335036"/>
                  <a:gd name="connsiteX0" fmla="*/ 0 w 1495425"/>
                  <a:gd name="connsiteY0" fmla="*/ 0 h 2335036"/>
                  <a:gd name="connsiteX1" fmla="*/ 1495425 w 1495425"/>
                  <a:gd name="connsiteY1" fmla="*/ 903580 h 2335036"/>
                  <a:gd name="connsiteX2" fmla="*/ 485775 w 1495425"/>
                  <a:gd name="connsiteY2" fmla="*/ 2335036 h 2335036"/>
                  <a:gd name="connsiteX0" fmla="*/ 0 w 1495425"/>
                  <a:gd name="connsiteY0" fmla="*/ 0 h 2335036"/>
                  <a:gd name="connsiteX1" fmla="*/ 1495425 w 1495425"/>
                  <a:gd name="connsiteY1" fmla="*/ 903580 h 2335036"/>
                  <a:gd name="connsiteX2" fmla="*/ 485775 w 1495425"/>
                  <a:gd name="connsiteY2" fmla="*/ 2335036 h 2335036"/>
                  <a:gd name="connsiteX0" fmla="*/ 0 w 1537550"/>
                  <a:gd name="connsiteY0" fmla="*/ 0 h 2335036"/>
                  <a:gd name="connsiteX1" fmla="*/ 1537550 w 1537550"/>
                  <a:gd name="connsiteY1" fmla="*/ 926930 h 2335036"/>
                  <a:gd name="connsiteX2" fmla="*/ 485775 w 1537550"/>
                  <a:gd name="connsiteY2" fmla="*/ 2335036 h 2335036"/>
                  <a:gd name="connsiteX0" fmla="*/ 0 w 1537550"/>
                  <a:gd name="connsiteY0" fmla="*/ 8002 h 2343038"/>
                  <a:gd name="connsiteX1" fmla="*/ 1537550 w 1537550"/>
                  <a:gd name="connsiteY1" fmla="*/ 934932 h 2343038"/>
                  <a:gd name="connsiteX2" fmla="*/ 485775 w 1537550"/>
                  <a:gd name="connsiteY2" fmla="*/ 2343038 h 2343038"/>
                  <a:gd name="connsiteX0" fmla="*/ 0 w 1537550"/>
                  <a:gd name="connsiteY0" fmla="*/ 8002 h 2343038"/>
                  <a:gd name="connsiteX1" fmla="*/ 1537550 w 1537550"/>
                  <a:gd name="connsiteY1" fmla="*/ 934932 h 2343038"/>
                  <a:gd name="connsiteX2" fmla="*/ 485775 w 1537550"/>
                  <a:gd name="connsiteY2" fmla="*/ 2343038 h 2343038"/>
                </a:gdLst>
                <a:ahLst/>
                <a:cxnLst>
                  <a:cxn ang="0">
                    <a:pos x="connsiteX0" y="connsiteY0"/>
                  </a:cxn>
                  <a:cxn ang="0">
                    <a:pos x="connsiteX1" y="connsiteY1"/>
                  </a:cxn>
                  <a:cxn ang="0">
                    <a:pos x="connsiteX2" y="connsiteY2"/>
                  </a:cxn>
                </a:cxnLst>
                <a:rect l="l" t="t" r="r" b="b"/>
                <a:pathLst>
                  <a:path w="1537550" h="2343038">
                    <a:moveTo>
                      <a:pt x="0" y="8002"/>
                    </a:moveTo>
                    <a:cubicBezTo>
                      <a:pt x="927894" y="26696"/>
                      <a:pt x="1499450" y="0"/>
                      <a:pt x="1537550" y="934932"/>
                    </a:cubicBezTo>
                    <a:cubicBezTo>
                      <a:pt x="1527019" y="2300929"/>
                      <a:pt x="1473200" y="2289692"/>
                      <a:pt x="485775" y="2343038"/>
                    </a:cubicBezTo>
                  </a:path>
                </a:pathLst>
              </a:custGeom>
              <a:noFill/>
              <a:ln w="381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sp>
            <p:nvSpPr>
              <p:cNvPr id="19" name="Freihandform 18"/>
              <p:cNvSpPr/>
              <p:nvPr/>
            </p:nvSpPr>
            <p:spPr bwMode="auto">
              <a:xfrm flipH="1">
                <a:off x="380998" y="2419351"/>
                <a:ext cx="1628771" cy="1866901"/>
              </a:xfrm>
              <a:custGeom>
                <a:avLst/>
                <a:gdLst>
                  <a:gd name="connsiteX0" fmla="*/ 0 w 2392362"/>
                  <a:gd name="connsiteY0" fmla="*/ 0 h 1876425"/>
                  <a:gd name="connsiteX1" fmla="*/ 2295525 w 2392362"/>
                  <a:gd name="connsiteY1" fmla="*/ 828675 h 1876425"/>
                  <a:gd name="connsiteX2" fmla="*/ 581025 w 2392362"/>
                  <a:gd name="connsiteY2" fmla="*/ 1876425 h 1876425"/>
                  <a:gd name="connsiteX0" fmla="*/ 0 w 2295525"/>
                  <a:gd name="connsiteY0" fmla="*/ 0 h 2241635"/>
                  <a:gd name="connsiteX1" fmla="*/ 2295525 w 2295525"/>
                  <a:gd name="connsiteY1" fmla="*/ 828675 h 2241635"/>
                  <a:gd name="connsiteX2" fmla="*/ 0 w 229552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33475"/>
                  <a:gd name="connsiteY0" fmla="*/ 0 h 2241635"/>
                  <a:gd name="connsiteX1" fmla="*/ 1085850 w 1133475"/>
                  <a:gd name="connsiteY1" fmla="*/ 1118325 h 2241635"/>
                  <a:gd name="connsiteX2" fmla="*/ 0 w 113347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14425"/>
                  <a:gd name="connsiteY0" fmla="*/ 0 h 2241635"/>
                  <a:gd name="connsiteX1" fmla="*/ 1085850 w 1114425"/>
                  <a:gd name="connsiteY1" fmla="*/ 1118325 h 2241635"/>
                  <a:gd name="connsiteX2" fmla="*/ 0 w 1114425"/>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099344"/>
                  <a:gd name="connsiteY0" fmla="*/ 0 h 2241635"/>
                  <a:gd name="connsiteX1" fmla="*/ 1085850 w 1099344"/>
                  <a:gd name="connsiteY1" fmla="*/ 1118325 h 2241635"/>
                  <a:gd name="connsiteX2" fmla="*/ 0 w 1099344"/>
                  <a:gd name="connsiteY2" fmla="*/ 2241635 h 2241635"/>
                  <a:gd name="connsiteX0" fmla="*/ 0 w 1104900"/>
                  <a:gd name="connsiteY0" fmla="*/ 0 h 2241635"/>
                  <a:gd name="connsiteX1" fmla="*/ 1095375 w 1104900"/>
                  <a:gd name="connsiteY1" fmla="*/ 1282040 h 2241635"/>
                  <a:gd name="connsiteX2" fmla="*/ 0 w 1104900"/>
                  <a:gd name="connsiteY2" fmla="*/ 2241635 h 2241635"/>
                  <a:gd name="connsiteX0" fmla="*/ 0 w 1099344"/>
                  <a:gd name="connsiteY0" fmla="*/ 0 h 2241635"/>
                  <a:gd name="connsiteX1" fmla="*/ 1066800 w 1099344"/>
                  <a:gd name="connsiteY1" fmla="*/ 1118325 h 2241635"/>
                  <a:gd name="connsiteX2" fmla="*/ 0 w 1099344"/>
                  <a:gd name="connsiteY2" fmla="*/ 2241635 h 2241635"/>
                  <a:gd name="connsiteX0" fmla="*/ 0 w 1099344"/>
                  <a:gd name="connsiteY0" fmla="*/ 0 h 2241635"/>
                  <a:gd name="connsiteX1" fmla="*/ 1047750 w 1099344"/>
                  <a:gd name="connsiteY1" fmla="*/ 1156106 h 2241635"/>
                  <a:gd name="connsiteX2" fmla="*/ 0 w 1099344"/>
                  <a:gd name="connsiteY2" fmla="*/ 2241635 h 2241635"/>
                  <a:gd name="connsiteX0" fmla="*/ 0 w 1099344"/>
                  <a:gd name="connsiteY0" fmla="*/ 0 h 2241635"/>
                  <a:gd name="connsiteX1" fmla="*/ 1047750 w 1099344"/>
                  <a:gd name="connsiteY1" fmla="*/ 1156106 h 2241635"/>
                  <a:gd name="connsiteX2" fmla="*/ 0 w 1099344"/>
                  <a:gd name="connsiteY2" fmla="*/ 2241635 h 2241635"/>
                  <a:gd name="connsiteX0" fmla="*/ 0 w 1057275"/>
                  <a:gd name="connsiteY0" fmla="*/ 0 h 2241635"/>
                  <a:gd name="connsiteX1" fmla="*/ 1047750 w 1057275"/>
                  <a:gd name="connsiteY1" fmla="*/ 1156106 h 2241635"/>
                  <a:gd name="connsiteX2" fmla="*/ 0 w 1057275"/>
                  <a:gd name="connsiteY2" fmla="*/ 2241635 h 2241635"/>
                  <a:gd name="connsiteX0" fmla="*/ 0 w 1047750"/>
                  <a:gd name="connsiteY0" fmla="*/ 0 h 2241635"/>
                  <a:gd name="connsiteX1" fmla="*/ 1038225 w 1047750"/>
                  <a:gd name="connsiteY1" fmla="*/ 954610 h 2241635"/>
                  <a:gd name="connsiteX2" fmla="*/ 0 w 1047750"/>
                  <a:gd name="connsiteY2" fmla="*/ 2241635 h 2241635"/>
                  <a:gd name="connsiteX0" fmla="*/ 0 w 1047750"/>
                  <a:gd name="connsiteY0" fmla="*/ 0 h 2241635"/>
                  <a:gd name="connsiteX1" fmla="*/ 1038225 w 1047750"/>
                  <a:gd name="connsiteY1" fmla="*/ 1055358 h 2241635"/>
                  <a:gd name="connsiteX2" fmla="*/ 0 w 1047750"/>
                  <a:gd name="connsiteY2" fmla="*/ 2241635 h 2241635"/>
                  <a:gd name="connsiteX0" fmla="*/ 0 w 1533525"/>
                  <a:gd name="connsiteY0" fmla="*/ 0 h 2335036"/>
                  <a:gd name="connsiteX1" fmla="*/ 1524000 w 1533525"/>
                  <a:gd name="connsiteY1" fmla="*/ 1148759 h 2335036"/>
                  <a:gd name="connsiteX2" fmla="*/ 485775 w 1533525"/>
                  <a:gd name="connsiteY2" fmla="*/ 2335036 h 2335036"/>
                  <a:gd name="connsiteX0" fmla="*/ 0 w 1504950"/>
                  <a:gd name="connsiteY0" fmla="*/ 0 h 2335036"/>
                  <a:gd name="connsiteX1" fmla="*/ 1495425 w 1504950"/>
                  <a:gd name="connsiteY1" fmla="*/ 903580 h 2335036"/>
                  <a:gd name="connsiteX2" fmla="*/ 485775 w 1504950"/>
                  <a:gd name="connsiteY2" fmla="*/ 2335036 h 2335036"/>
                  <a:gd name="connsiteX0" fmla="*/ 0 w 1533525"/>
                  <a:gd name="connsiteY0" fmla="*/ 0 h 2335036"/>
                  <a:gd name="connsiteX1" fmla="*/ 1495425 w 1533525"/>
                  <a:gd name="connsiteY1" fmla="*/ 903580 h 2335036"/>
                  <a:gd name="connsiteX2" fmla="*/ 485775 w 1533525"/>
                  <a:gd name="connsiteY2" fmla="*/ 2335036 h 2335036"/>
                  <a:gd name="connsiteX0" fmla="*/ 0 w 1533525"/>
                  <a:gd name="connsiteY0" fmla="*/ 0 h 2335036"/>
                  <a:gd name="connsiteX1" fmla="*/ 1495425 w 1533525"/>
                  <a:gd name="connsiteY1" fmla="*/ 903580 h 2335036"/>
                  <a:gd name="connsiteX2" fmla="*/ 485775 w 1533525"/>
                  <a:gd name="connsiteY2" fmla="*/ 2335036 h 2335036"/>
                  <a:gd name="connsiteX0" fmla="*/ 0 w 1495425"/>
                  <a:gd name="connsiteY0" fmla="*/ 0 h 2335036"/>
                  <a:gd name="connsiteX1" fmla="*/ 1495425 w 1495425"/>
                  <a:gd name="connsiteY1" fmla="*/ 903580 h 2335036"/>
                  <a:gd name="connsiteX2" fmla="*/ 485775 w 1495425"/>
                  <a:gd name="connsiteY2" fmla="*/ 2335036 h 2335036"/>
                  <a:gd name="connsiteX0" fmla="*/ 0 w 1495425"/>
                  <a:gd name="connsiteY0" fmla="*/ 0 h 2335036"/>
                  <a:gd name="connsiteX1" fmla="*/ 1495425 w 1495425"/>
                  <a:gd name="connsiteY1" fmla="*/ 903580 h 2335036"/>
                  <a:gd name="connsiteX2" fmla="*/ 485775 w 1495425"/>
                  <a:gd name="connsiteY2" fmla="*/ 2335036 h 2335036"/>
                  <a:gd name="connsiteX0" fmla="*/ 0 w 1933575"/>
                  <a:gd name="connsiteY0" fmla="*/ 0 h 2300010"/>
                  <a:gd name="connsiteX1" fmla="*/ 1933575 w 1933575"/>
                  <a:gd name="connsiteY1" fmla="*/ 868554 h 2300010"/>
                  <a:gd name="connsiteX2" fmla="*/ 923925 w 1933575"/>
                  <a:gd name="connsiteY2" fmla="*/ 2300010 h 2300010"/>
                  <a:gd name="connsiteX0" fmla="*/ 0 w 1933575"/>
                  <a:gd name="connsiteY0" fmla="*/ 0 h 2300010"/>
                  <a:gd name="connsiteX1" fmla="*/ 1933575 w 1933575"/>
                  <a:gd name="connsiteY1" fmla="*/ 1043682 h 2300010"/>
                  <a:gd name="connsiteX2" fmla="*/ 923925 w 1933575"/>
                  <a:gd name="connsiteY2" fmla="*/ 2300010 h 2300010"/>
                  <a:gd name="connsiteX0" fmla="*/ 0 w 1943100"/>
                  <a:gd name="connsiteY0" fmla="*/ 0 h 2300010"/>
                  <a:gd name="connsiteX1" fmla="*/ 1943100 w 1943100"/>
                  <a:gd name="connsiteY1" fmla="*/ 973631 h 2300010"/>
                  <a:gd name="connsiteX2" fmla="*/ 923925 w 1943100"/>
                  <a:gd name="connsiteY2" fmla="*/ 2300010 h 2300010"/>
                  <a:gd name="connsiteX0" fmla="*/ 0 w 1943100"/>
                  <a:gd name="connsiteY0" fmla="*/ 0 h 2300010"/>
                  <a:gd name="connsiteX1" fmla="*/ 1943100 w 1943100"/>
                  <a:gd name="connsiteY1" fmla="*/ 973631 h 2300010"/>
                  <a:gd name="connsiteX2" fmla="*/ 923925 w 1943100"/>
                  <a:gd name="connsiteY2" fmla="*/ 2300010 h 2300010"/>
                  <a:gd name="connsiteX0" fmla="*/ 0 w 1955398"/>
                  <a:gd name="connsiteY0" fmla="*/ 0 h 2300010"/>
                  <a:gd name="connsiteX1" fmla="*/ 1955398 w 1955398"/>
                  <a:gd name="connsiteY1" fmla="*/ 1055357 h 2300010"/>
                  <a:gd name="connsiteX2" fmla="*/ 923925 w 1955398"/>
                  <a:gd name="connsiteY2" fmla="*/ 2300010 h 2300010"/>
                  <a:gd name="connsiteX0" fmla="*/ 0 w 1958171"/>
                  <a:gd name="connsiteY0" fmla="*/ 0 h 2300010"/>
                  <a:gd name="connsiteX1" fmla="*/ 1955398 w 1958171"/>
                  <a:gd name="connsiteY1" fmla="*/ 1055357 h 2300010"/>
                  <a:gd name="connsiteX2" fmla="*/ 923925 w 1958171"/>
                  <a:gd name="connsiteY2" fmla="*/ 2300010 h 2300010"/>
                  <a:gd name="connsiteX0" fmla="*/ 0 w 1958171"/>
                  <a:gd name="connsiteY0" fmla="*/ 0 h 2300010"/>
                  <a:gd name="connsiteX1" fmla="*/ 1955398 w 1958171"/>
                  <a:gd name="connsiteY1" fmla="*/ 1055357 h 2300010"/>
                  <a:gd name="connsiteX2" fmla="*/ 923925 w 1958171"/>
                  <a:gd name="connsiteY2" fmla="*/ 2300010 h 2300010"/>
                  <a:gd name="connsiteX0" fmla="*/ 0 w 1955398"/>
                  <a:gd name="connsiteY0" fmla="*/ 0 h 2300010"/>
                  <a:gd name="connsiteX1" fmla="*/ 1955398 w 1955398"/>
                  <a:gd name="connsiteY1" fmla="*/ 1055357 h 2300010"/>
                  <a:gd name="connsiteX2" fmla="*/ 923925 w 1955398"/>
                  <a:gd name="connsiteY2" fmla="*/ 2300010 h 2300010"/>
                  <a:gd name="connsiteX0" fmla="*/ 0 w 2102976"/>
                  <a:gd name="connsiteY0" fmla="*/ 0 h 2288335"/>
                  <a:gd name="connsiteX1" fmla="*/ 2102976 w 2102976"/>
                  <a:gd name="connsiteY1" fmla="*/ 1043682 h 2288335"/>
                  <a:gd name="connsiteX2" fmla="*/ 1071503 w 2102976"/>
                  <a:gd name="connsiteY2" fmla="*/ 2288335 h 2288335"/>
                </a:gdLst>
                <a:ahLst/>
                <a:cxnLst>
                  <a:cxn ang="0">
                    <a:pos x="connsiteX0" y="connsiteY0"/>
                  </a:cxn>
                  <a:cxn ang="0">
                    <a:pos x="connsiteX1" y="connsiteY1"/>
                  </a:cxn>
                  <a:cxn ang="0">
                    <a:pos x="connsiteX2" y="connsiteY2"/>
                  </a:cxn>
                </a:cxnLst>
                <a:rect l="l" t="t" r="r" b="b"/>
                <a:pathLst>
                  <a:path w="2102976" h="2288335">
                    <a:moveTo>
                      <a:pt x="0" y="0"/>
                    </a:moveTo>
                    <a:cubicBezTo>
                      <a:pt x="927894" y="18694"/>
                      <a:pt x="2081153" y="27024"/>
                      <a:pt x="2102976" y="1043682"/>
                    </a:cubicBezTo>
                    <a:cubicBezTo>
                      <a:pt x="2078379" y="2234552"/>
                      <a:pt x="2058928" y="2234989"/>
                      <a:pt x="1071503" y="2288335"/>
                    </a:cubicBezTo>
                  </a:path>
                </a:pathLst>
              </a:custGeom>
              <a:noFill/>
              <a:ln w="38100" cap="flat" cmpd="sng" algn="ctr">
                <a:solidFill>
                  <a:srgbClr val="0000F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sp>
            <p:nvSpPr>
              <p:cNvPr id="21" name="Textfeld 20"/>
              <p:cNvSpPr txBox="1"/>
              <p:nvPr/>
            </p:nvSpPr>
            <p:spPr>
              <a:xfrm>
                <a:off x="6019800" y="4457700"/>
                <a:ext cx="1013932" cy="276999"/>
              </a:xfrm>
              <a:prstGeom prst="rect">
                <a:avLst/>
              </a:prstGeom>
              <a:solidFill>
                <a:schemeClr val="bg1"/>
              </a:solidFill>
              <a:ln w="19050">
                <a:solidFill>
                  <a:srgbClr val="FF3300"/>
                </a:solidFill>
              </a:ln>
            </p:spPr>
            <p:txBody>
              <a:bodyPr wrap="none" rtlCol="0">
                <a:spAutoFit/>
              </a:bodyPr>
              <a:lstStyle/>
              <a:p>
                <a:r>
                  <a:rPr lang="de-DE" sz="1200" b="1" dirty="0" smtClean="0">
                    <a:solidFill>
                      <a:srgbClr val="000000"/>
                    </a:solidFill>
                    <a:latin typeface="Arial" pitchFamily="34" charset="0"/>
                    <a:cs typeface="Arial" pitchFamily="34" charset="0"/>
                  </a:rPr>
                  <a:t>HEPA Filter</a:t>
                </a:r>
                <a:endParaRPr lang="en-US" sz="1200" b="1" dirty="0">
                  <a:solidFill>
                    <a:srgbClr val="000000"/>
                  </a:solidFill>
                  <a:latin typeface="Arial" pitchFamily="34" charset="0"/>
                  <a:cs typeface="Arial" pitchFamily="34" charset="0"/>
                </a:endParaRPr>
              </a:p>
            </p:txBody>
          </p:sp>
          <p:sp>
            <p:nvSpPr>
              <p:cNvPr id="22" name="Textfeld 21"/>
              <p:cNvSpPr txBox="1"/>
              <p:nvPr/>
            </p:nvSpPr>
            <p:spPr>
              <a:xfrm>
                <a:off x="942975" y="4467225"/>
                <a:ext cx="1013932" cy="276999"/>
              </a:xfrm>
              <a:prstGeom prst="rect">
                <a:avLst/>
              </a:prstGeom>
              <a:solidFill>
                <a:schemeClr val="bg1"/>
              </a:solidFill>
              <a:ln w="19050">
                <a:solidFill>
                  <a:srgbClr val="FF3300"/>
                </a:solidFill>
              </a:ln>
            </p:spPr>
            <p:txBody>
              <a:bodyPr wrap="none" rtlCol="0">
                <a:spAutoFit/>
              </a:bodyPr>
              <a:lstStyle/>
              <a:p>
                <a:r>
                  <a:rPr lang="de-DE" sz="1200" b="1" dirty="0" smtClean="0">
                    <a:solidFill>
                      <a:srgbClr val="000000"/>
                    </a:solidFill>
                    <a:latin typeface="Arial" pitchFamily="34" charset="0"/>
                    <a:cs typeface="Arial" pitchFamily="34" charset="0"/>
                  </a:rPr>
                  <a:t>HEPA Filter</a:t>
                </a:r>
                <a:endParaRPr lang="en-US" sz="1200" b="1" dirty="0">
                  <a:solidFill>
                    <a:srgbClr val="000000"/>
                  </a:solidFill>
                  <a:latin typeface="Arial" pitchFamily="34" charset="0"/>
                  <a:cs typeface="Arial" pitchFamily="34" charset="0"/>
                </a:endParaRPr>
              </a:p>
            </p:txBody>
          </p:sp>
          <p:sp>
            <p:nvSpPr>
              <p:cNvPr id="23" name="Textfeld 22"/>
              <p:cNvSpPr txBox="1"/>
              <p:nvPr/>
            </p:nvSpPr>
            <p:spPr>
              <a:xfrm>
                <a:off x="7181850" y="3267075"/>
                <a:ext cx="1159292" cy="276999"/>
              </a:xfrm>
              <a:prstGeom prst="rect">
                <a:avLst/>
              </a:prstGeom>
              <a:solidFill>
                <a:schemeClr val="bg1"/>
              </a:solidFill>
              <a:ln w="19050">
                <a:solidFill>
                  <a:srgbClr val="FF3300"/>
                </a:solidFill>
              </a:ln>
            </p:spPr>
            <p:txBody>
              <a:bodyPr wrap="none" rtlCol="0">
                <a:spAutoFit/>
              </a:bodyPr>
              <a:lstStyle/>
              <a:p>
                <a:r>
                  <a:rPr lang="de-DE" sz="1200" b="1" dirty="0" smtClean="0">
                    <a:solidFill>
                      <a:srgbClr val="0000FF"/>
                    </a:solidFill>
                    <a:latin typeface="Arial" pitchFamily="34" charset="0"/>
                    <a:cs typeface="Arial" pitchFamily="34" charset="0"/>
                  </a:rPr>
                  <a:t>Recirculation</a:t>
                </a:r>
                <a:endParaRPr lang="en-US" sz="1200" b="1" dirty="0">
                  <a:solidFill>
                    <a:srgbClr val="0000FF"/>
                  </a:solidFill>
                  <a:latin typeface="Arial" pitchFamily="34" charset="0"/>
                  <a:cs typeface="Arial" pitchFamily="34" charset="0"/>
                </a:endParaRPr>
              </a:p>
            </p:txBody>
          </p:sp>
          <p:sp>
            <p:nvSpPr>
              <p:cNvPr id="24" name="Textfeld 23"/>
              <p:cNvSpPr txBox="1"/>
              <p:nvPr/>
            </p:nvSpPr>
            <p:spPr>
              <a:xfrm>
                <a:off x="180975" y="3267075"/>
                <a:ext cx="1159292" cy="276999"/>
              </a:xfrm>
              <a:prstGeom prst="rect">
                <a:avLst/>
              </a:prstGeom>
              <a:solidFill>
                <a:schemeClr val="bg1"/>
              </a:solidFill>
              <a:ln w="19050">
                <a:solidFill>
                  <a:srgbClr val="FF3300"/>
                </a:solidFill>
              </a:ln>
            </p:spPr>
            <p:txBody>
              <a:bodyPr wrap="none" rtlCol="0">
                <a:spAutoFit/>
              </a:bodyPr>
              <a:lstStyle/>
              <a:p>
                <a:r>
                  <a:rPr lang="de-DE" sz="1200" b="1" dirty="0" smtClean="0">
                    <a:solidFill>
                      <a:srgbClr val="0000FF"/>
                    </a:solidFill>
                    <a:latin typeface="Arial" pitchFamily="34" charset="0"/>
                    <a:cs typeface="Arial" pitchFamily="34" charset="0"/>
                  </a:rPr>
                  <a:t>Recirculation</a:t>
                </a:r>
                <a:endParaRPr lang="en-US" sz="1200" b="1" dirty="0">
                  <a:solidFill>
                    <a:srgbClr val="0000FF"/>
                  </a:solidFill>
                  <a:latin typeface="Arial" pitchFamily="34" charset="0"/>
                  <a:cs typeface="Arial" pitchFamily="34" charset="0"/>
                </a:endParaRPr>
              </a:p>
            </p:txBody>
          </p:sp>
        </p:grpSp>
        <p:cxnSp>
          <p:nvCxnSpPr>
            <p:cNvPr id="29" name="Gerade Verbindung mit Pfeil 28"/>
            <p:cNvCxnSpPr/>
            <p:nvPr/>
          </p:nvCxnSpPr>
          <p:spPr bwMode="auto">
            <a:xfrm>
              <a:off x="3000375" y="2314575"/>
              <a:ext cx="0" cy="333375"/>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cxnSp>
          <p:nvCxnSpPr>
            <p:cNvPr id="31" name="Gerade Verbindung mit Pfeil 30"/>
            <p:cNvCxnSpPr/>
            <p:nvPr/>
          </p:nvCxnSpPr>
          <p:spPr bwMode="auto">
            <a:xfrm>
              <a:off x="4829175" y="2314575"/>
              <a:ext cx="0" cy="333375"/>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cxnSp>
          <p:nvCxnSpPr>
            <p:cNvPr id="32" name="Gerade Verbindung mit Pfeil 31"/>
            <p:cNvCxnSpPr/>
            <p:nvPr/>
          </p:nvCxnSpPr>
          <p:spPr bwMode="auto">
            <a:xfrm>
              <a:off x="6496050" y="2314575"/>
              <a:ext cx="0" cy="333375"/>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cxnSp>
          <p:nvCxnSpPr>
            <p:cNvPr id="33" name="Gerade Verbindung mit Pfeil 32"/>
            <p:cNvCxnSpPr/>
            <p:nvPr/>
          </p:nvCxnSpPr>
          <p:spPr bwMode="auto">
            <a:xfrm flipV="1">
              <a:off x="7086600" y="1809750"/>
              <a:ext cx="1190625" cy="733425"/>
            </a:xfrm>
            <a:prstGeom prst="straightConnector1">
              <a:avLst/>
            </a:prstGeom>
            <a:solidFill>
              <a:schemeClr val="accent1"/>
            </a:solidFill>
            <a:ln w="38100" cap="flat" cmpd="sng" algn="ctr">
              <a:solidFill>
                <a:srgbClr val="00B050"/>
              </a:solidFill>
              <a:prstDash val="solid"/>
              <a:round/>
              <a:headEnd type="none" w="med" len="med"/>
              <a:tailEnd type="arrow"/>
            </a:ln>
            <a:effectLst/>
          </p:spPr>
        </p:cxnSp>
        <p:sp>
          <p:nvSpPr>
            <p:cNvPr id="36" name="Rechteck 35"/>
            <p:cNvSpPr/>
            <p:nvPr/>
          </p:nvSpPr>
          <p:spPr>
            <a:xfrm>
              <a:off x="6929878" y="1502718"/>
              <a:ext cx="2186817" cy="276999"/>
            </a:xfrm>
            <a:prstGeom prst="rect">
              <a:avLst/>
            </a:prstGeom>
          </p:spPr>
          <p:txBody>
            <a:bodyPr wrap="none">
              <a:spAutoFit/>
            </a:bodyPr>
            <a:lstStyle/>
            <a:p>
              <a:r>
                <a:rPr lang="en-US" sz="1200" b="1" dirty="0" smtClean="0">
                  <a:solidFill>
                    <a:srgbClr val="00B050"/>
                  </a:solidFill>
                  <a:latin typeface="Arial" pitchFamily="34" charset="0"/>
                  <a:cs typeface="Arial" pitchFamily="34" charset="0"/>
                </a:rPr>
                <a:t>50% of air via outflow valve</a:t>
              </a:r>
              <a:endParaRPr lang="en-US" sz="1200" b="1" dirty="0">
                <a:solidFill>
                  <a:srgbClr val="00B050"/>
                </a:solidFill>
                <a:latin typeface="Arial" pitchFamily="34" charset="0"/>
                <a:cs typeface="Arial" pitchFamily="34" charset="0"/>
              </a:endParaRPr>
            </a:p>
          </p:txBody>
        </p:sp>
        <p:sp>
          <p:nvSpPr>
            <p:cNvPr id="37" name="Rechteck 36"/>
            <p:cNvSpPr/>
            <p:nvPr/>
          </p:nvSpPr>
          <p:spPr>
            <a:xfrm>
              <a:off x="7509633" y="3026718"/>
              <a:ext cx="490840" cy="276999"/>
            </a:xfrm>
            <a:prstGeom prst="rect">
              <a:avLst/>
            </a:prstGeom>
          </p:spPr>
          <p:txBody>
            <a:bodyPr wrap="none">
              <a:spAutoFit/>
            </a:bodyPr>
            <a:lstStyle/>
            <a:p>
              <a:r>
                <a:rPr lang="en-US" sz="1200" b="1" dirty="0" smtClean="0">
                  <a:solidFill>
                    <a:srgbClr val="0000FF"/>
                  </a:solidFill>
                  <a:latin typeface="Arial" pitchFamily="34" charset="0"/>
                  <a:cs typeface="Arial" pitchFamily="34" charset="0"/>
                </a:rPr>
                <a:t>50%</a:t>
              </a:r>
              <a:endParaRPr lang="en-US" sz="1200" b="1" dirty="0">
                <a:solidFill>
                  <a:srgbClr val="0000FF"/>
                </a:solidFill>
                <a:latin typeface="Arial" pitchFamily="34" charset="0"/>
                <a:cs typeface="Arial" pitchFamily="34" charset="0"/>
              </a:endParaRPr>
            </a:p>
          </p:txBody>
        </p:sp>
        <p:cxnSp>
          <p:nvCxnSpPr>
            <p:cNvPr id="39" name="Gerade Verbindung mit Pfeil 38"/>
            <p:cNvCxnSpPr/>
            <p:nvPr/>
          </p:nvCxnSpPr>
          <p:spPr bwMode="auto">
            <a:xfrm flipV="1">
              <a:off x="2705100" y="2419350"/>
              <a:ext cx="0" cy="333375"/>
            </a:xfrm>
            <a:prstGeom prst="straightConnector1">
              <a:avLst/>
            </a:prstGeom>
            <a:solidFill>
              <a:schemeClr val="accent1"/>
            </a:solidFill>
            <a:ln w="38100" cap="flat" cmpd="sng" algn="ctr">
              <a:solidFill>
                <a:srgbClr val="EAB200"/>
              </a:solidFill>
              <a:prstDash val="solid"/>
              <a:round/>
              <a:headEnd type="none" w="med" len="med"/>
              <a:tailEnd type="arrow"/>
            </a:ln>
            <a:effectLst/>
          </p:spPr>
        </p:cxnSp>
        <p:cxnSp>
          <p:nvCxnSpPr>
            <p:cNvPr id="40" name="Gerade Verbindung mit Pfeil 39"/>
            <p:cNvCxnSpPr/>
            <p:nvPr/>
          </p:nvCxnSpPr>
          <p:spPr bwMode="auto">
            <a:xfrm flipV="1">
              <a:off x="4552950" y="2419350"/>
              <a:ext cx="0" cy="333375"/>
            </a:xfrm>
            <a:prstGeom prst="straightConnector1">
              <a:avLst/>
            </a:prstGeom>
            <a:solidFill>
              <a:schemeClr val="accent1"/>
            </a:solidFill>
            <a:ln w="38100" cap="flat" cmpd="sng" algn="ctr">
              <a:solidFill>
                <a:srgbClr val="EAB200"/>
              </a:solidFill>
              <a:prstDash val="solid"/>
              <a:round/>
              <a:headEnd type="none" w="med" len="med"/>
              <a:tailEnd type="arrow"/>
            </a:ln>
            <a:effectLst/>
          </p:spPr>
        </p:cxnSp>
        <p:cxnSp>
          <p:nvCxnSpPr>
            <p:cNvPr id="41" name="Gerade Verbindung mit Pfeil 40"/>
            <p:cNvCxnSpPr/>
            <p:nvPr/>
          </p:nvCxnSpPr>
          <p:spPr bwMode="auto">
            <a:xfrm flipV="1">
              <a:off x="6134100" y="2419350"/>
              <a:ext cx="0" cy="333375"/>
            </a:xfrm>
            <a:prstGeom prst="straightConnector1">
              <a:avLst/>
            </a:prstGeom>
            <a:solidFill>
              <a:schemeClr val="accent1"/>
            </a:solidFill>
            <a:ln w="38100" cap="flat" cmpd="sng" algn="ctr">
              <a:solidFill>
                <a:srgbClr val="EAB200"/>
              </a:solidFill>
              <a:prstDash val="solid"/>
              <a:round/>
              <a:headEnd type="none" w="med" len="med"/>
              <a:tailEnd type="arrow"/>
            </a:ln>
            <a:effectLst/>
          </p:spPr>
        </p:cxnSp>
        <p:sp>
          <p:nvSpPr>
            <p:cNvPr id="42" name="Rechteck 41"/>
            <p:cNvSpPr/>
            <p:nvPr/>
          </p:nvSpPr>
          <p:spPr>
            <a:xfrm>
              <a:off x="5166483" y="2217093"/>
              <a:ext cx="575799" cy="276999"/>
            </a:xfrm>
            <a:prstGeom prst="rect">
              <a:avLst/>
            </a:prstGeom>
          </p:spPr>
          <p:txBody>
            <a:bodyPr wrap="none">
              <a:spAutoFit/>
            </a:bodyPr>
            <a:lstStyle/>
            <a:p>
              <a:r>
                <a:rPr lang="en-US" sz="1200" b="1" dirty="0" smtClean="0">
                  <a:solidFill>
                    <a:srgbClr val="D2A000"/>
                  </a:solidFill>
                  <a:latin typeface="Arial" pitchFamily="34" charset="0"/>
                  <a:cs typeface="Arial" pitchFamily="34" charset="0"/>
                </a:rPr>
                <a:t>100%</a:t>
              </a:r>
              <a:endParaRPr lang="en-US" sz="1200" b="1" dirty="0">
                <a:solidFill>
                  <a:srgbClr val="D2A000"/>
                </a:solidFill>
                <a:latin typeface="Arial" pitchFamily="34" charset="0"/>
                <a:cs typeface="Arial" pitchFamily="34" charset="0"/>
              </a:endParaRPr>
            </a:p>
          </p:txBody>
        </p:sp>
        <p:sp>
          <p:nvSpPr>
            <p:cNvPr id="43" name="Rechteck 42"/>
            <p:cNvSpPr/>
            <p:nvPr/>
          </p:nvSpPr>
          <p:spPr>
            <a:xfrm>
              <a:off x="4518783" y="6065193"/>
              <a:ext cx="490840" cy="276999"/>
            </a:xfrm>
            <a:prstGeom prst="rect">
              <a:avLst/>
            </a:prstGeom>
          </p:spPr>
          <p:txBody>
            <a:bodyPr wrap="none">
              <a:spAutoFit/>
            </a:bodyPr>
            <a:lstStyle/>
            <a:p>
              <a:r>
                <a:rPr lang="en-US" sz="1200" b="1" dirty="0" smtClean="0">
                  <a:solidFill>
                    <a:srgbClr val="000000"/>
                  </a:solidFill>
                  <a:latin typeface="Arial" pitchFamily="34" charset="0"/>
                  <a:cs typeface="Arial" pitchFamily="34" charset="0"/>
                </a:rPr>
                <a:t>50%</a:t>
              </a:r>
              <a:endParaRPr lang="en-US" sz="1200" b="1" dirty="0">
                <a:solidFill>
                  <a:srgbClr val="000000"/>
                </a:solidFill>
                <a:latin typeface="Arial" pitchFamily="34" charset="0"/>
                <a:cs typeface="Arial" pitchFamily="34" charset="0"/>
              </a:endParaRPr>
            </a:p>
          </p:txBody>
        </p:sp>
        <p:sp>
          <p:nvSpPr>
            <p:cNvPr id="28" name="Rechteck 27"/>
            <p:cNvSpPr/>
            <p:nvPr/>
          </p:nvSpPr>
          <p:spPr>
            <a:xfrm>
              <a:off x="4842633" y="2483793"/>
              <a:ext cx="490840" cy="276999"/>
            </a:xfrm>
            <a:prstGeom prst="rect">
              <a:avLst/>
            </a:prstGeom>
          </p:spPr>
          <p:txBody>
            <a:bodyPr wrap="none">
              <a:spAutoFit/>
            </a:bodyPr>
            <a:lstStyle/>
            <a:p>
              <a:r>
                <a:rPr lang="en-US" sz="1200" b="1" dirty="0" smtClean="0">
                  <a:solidFill>
                    <a:srgbClr val="0000FF"/>
                  </a:solidFill>
                  <a:latin typeface="Arial" pitchFamily="34" charset="0"/>
                  <a:cs typeface="Arial" pitchFamily="34" charset="0"/>
                </a:rPr>
                <a:t>50%</a:t>
              </a:r>
              <a:endParaRPr lang="en-US" sz="1200" b="1" dirty="0">
                <a:solidFill>
                  <a:srgbClr val="0000FF"/>
                </a:solidFill>
                <a:latin typeface="Arial" pitchFamily="34" charset="0"/>
                <a:cs typeface="Arial" pitchFamily="34" charset="0"/>
              </a:endParaRPr>
            </a:p>
          </p:txBody>
        </p:sp>
      </p:grpSp>
      <p:sp>
        <p:nvSpPr>
          <p:cNvPr id="34" name="Textfeld 33"/>
          <p:cNvSpPr txBox="1"/>
          <p:nvPr/>
        </p:nvSpPr>
        <p:spPr>
          <a:xfrm>
            <a:off x="522288" y="5438775"/>
            <a:ext cx="1075038" cy="276999"/>
          </a:xfrm>
          <a:prstGeom prst="rect">
            <a:avLst/>
          </a:prstGeom>
          <a:noFill/>
        </p:spPr>
        <p:txBody>
          <a:bodyPr wrap="none" rtlCol="0">
            <a:spAutoFit/>
          </a:bodyPr>
          <a:lstStyle/>
          <a:p>
            <a:r>
              <a:rPr lang="de-DE" sz="1200" b="1" dirty="0" smtClean="0">
                <a:solidFill>
                  <a:srgbClr val="000000"/>
                </a:solidFill>
                <a:latin typeface="Arial" pitchFamily="34" charset="0"/>
                <a:cs typeface="Arial" pitchFamily="34" charset="0"/>
              </a:rPr>
              <a:t>Airbus A320</a:t>
            </a:r>
            <a:endParaRPr lang="en-US" sz="1200" b="1" dirty="0">
              <a:solidFill>
                <a:srgbClr val="000000"/>
              </a:solidFill>
              <a:latin typeface="Arial" pitchFamily="34" charset="0"/>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Industry Strategy  –  Presented by InfluenceMap, 2021, June</a:t>
            </a:r>
            <a:endParaRPr lang="de-DE" sz="2000" b="1" kern="0" dirty="0">
              <a:solidFill>
                <a:srgbClr val="000000"/>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pic>
        <p:nvPicPr>
          <p:cNvPr id="9" name="Grafik 8" descr="Airlines_Lobbying_Strategy.jpg"/>
          <p:cNvPicPr>
            <a:picLocks noChangeAspect="1"/>
          </p:cNvPicPr>
          <p:nvPr/>
        </p:nvPicPr>
        <p:blipFill>
          <a:blip r:embed="rId2" cstate="print"/>
          <a:stretch>
            <a:fillRect/>
          </a:stretch>
        </p:blipFill>
        <p:spPr>
          <a:xfrm>
            <a:off x="676275" y="1807207"/>
            <a:ext cx="6496050" cy="4542729"/>
          </a:xfrm>
          <a:prstGeom prst="rect">
            <a:avLst/>
          </a:prstGeom>
        </p:spPr>
      </p:pic>
      <p:sp>
        <p:nvSpPr>
          <p:cNvPr id="10" name="Rechteck 9"/>
          <p:cNvSpPr/>
          <p:nvPr/>
        </p:nvSpPr>
        <p:spPr>
          <a:xfrm>
            <a:off x="6547997" y="5274618"/>
            <a:ext cx="2175596"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hlinkClick r:id="rId3"/>
              </a:rPr>
              <a:t>https://perma.cc/82VC-KEBR</a:t>
            </a:r>
            <a:endParaRPr lang="en-US" sz="1200" dirty="0">
              <a:solidFill>
                <a:srgbClr val="000000"/>
              </a:solidFill>
              <a:latin typeface="Arial" pitchFamily="34" charset="0"/>
              <a:cs typeface="Arial"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
        <p:nvSpPr>
          <p:cNvPr id="6"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Airbus – Past Technology Timeline</a:t>
            </a:r>
            <a:endParaRPr lang="de-DE" sz="2000" b="1" kern="0" dirty="0">
              <a:solidFill>
                <a:schemeClr val="bg1">
                  <a:lumMod val="50000"/>
                </a:schemeClr>
              </a:solidFill>
              <a:latin typeface="Arial" pitchFamily="34" charset="0"/>
              <a:ea typeface="+mj-ea"/>
              <a:cs typeface="Arial" pitchFamily="34" charset="0"/>
            </a:endParaRPr>
          </a:p>
        </p:txBody>
      </p:sp>
      <p:grpSp>
        <p:nvGrpSpPr>
          <p:cNvPr id="14" name="Gruppieren 13"/>
          <p:cNvGrpSpPr/>
          <p:nvPr/>
        </p:nvGrpSpPr>
        <p:grpSpPr>
          <a:xfrm>
            <a:off x="1346200" y="2283736"/>
            <a:ext cx="6451600" cy="3365250"/>
            <a:chOff x="495300" y="2283736"/>
            <a:chExt cx="6451600" cy="3365250"/>
          </a:xfrm>
        </p:grpSpPr>
        <p:pic>
          <p:nvPicPr>
            <p:cNvPr id="269314" name="Picture 2"/>
            <p:cNvPicPr>
              <a:picLocks noChangeAspect="1" noChangeArrowheads="1"/>
            </p:cNvPicPr>
            <p:nvPr/>
          </p:nvPicPr>
          <p:blipFill>
            <a:blip r:embed="rId2" cstate="print"/>
            <a:srcRect/>
            <a:stretch>
              <a:fillRect/>
            </a:stretch>
          </p:blipFill>
          <p:spPr bwMode="auto">
            <a:xfrm>
              <a:off x="495300" y="3201154"/>
              <a:ext cx="6451600" cy="1089859"/>
            </a:xfrm>
            <a:prstGeom prst="rect">
              <a:avLst/>
            </a:prstGeom>
            <a:noFill/>
            <a:ln w="9525">
              <a:noFill/>
              <a:miter lim="800000"/>
              <a:headEnd/>
              <a:tailEnd/>
            </a:ln>
          </p:spPr>
        </p:pic>
        <p:sp>
          <p:nvSpPr>
            <p:cNvPr id="10" name="Rechteck 9"/>
            <p:cNvSpPr/>
            <p:nvPr/>
          </p:nvSpPr>
          <p:spPr>
            <a:xfrm>
              <a:off x="585347" y="4217343"/>
              <a:ext cx="2157963" cy="276999"/>
            </a:xfrm>
            <a:prstGeom prst="rect">
              <a:avLst/>
            </a:prstGeom>
          </p:spPr>
          <p:txBody>
            <a:bodyPr wrap="none">
              <a:spAutoFit/>
            </a:bodyPr>
            <a:lstStyle/>
            <a:p>
              <a:r>
                <a:rPr lang="en-US" sz="1200" dirty="0" smtClean="0">
                  <a:solidFill>
                    <a:srgbClr val="000000"/>
                  </a:solidFill>
                  <a:latin typeface="Arial" pitchFamily="34" charset="0"/>
                  <a:cs typeface="Arial" pitchFamily="34" charset="0"/>
                  <a:hlinkClick r:id="rId3"/>
                </a:rPr>
                <a:t>https://perma.cc/RF4R-LS8R</a:t>
              </a:r>
              <a:endParaRPr lang="en-US" sz="1200" dirty="0">
                <a:solidFill>
                  <a:srgbClr val="000000"/>
                </a:solidFill>
                <a:latin typeface="Arial" pitchFamily="34" charset="0"/>
                <a:cs typeface="Arial" pitchFamily="34" charset="0"/>
              </a:endParaRPr>
            </a:p>
          </p:txBody>
        </p:sp>
        <p:grpSp>
          <p:nvGrpSpPr>
            <p:cNvPr id="13" name="Gruppieren 12"/>
            <p:cNvGrpSpPr/>
            <p:nvPr/>
          </p:nvGrpSpPr>
          <p:grpSpPr>
            <a:xfrm>
              <a:off x="647700" y="2283736"/>
              <a:ext cx="5273675" cy="3365250"/>
              <a:chOff x="647700" y="2283736"/>
              <a:chExt cx="5273675" cy="3365250"/>
            </a:xfrm>
          </p:grpSpPr>
          <p:pic>
            <p:nvPicPr>
              <p:cNvPr id="269315" name="Picture 3"/>
              <p:cNvPicPr>
                <a:picLocks noChangeAspect="1" noChangeArrowheads="1"/>
              </p:cNvPicPr>
              <p:nvPr/>
            </p:nvPicPr>
            <p:blipFill>
              <a:blip r:embed="rId4" cstate="print"/>
              <a:srcRect/>
              <a:stretch>
                <a:fillRect/>
              </a:stretch>
            </p:blipFill>
            <p:spPr bwMode="auto">
              <a:xfrm>
                <a:off x="647700" y="2283736"/>
                <a:ext cx="3086100" cy="916663"/>
              </a:xfrm>
              <a:prstGeom prst="rect">
                <a:avLst/>
              </a:prstGeom>
              <a:noFill/>
              <a:ln w="9525">
                <a:noFill/>
                <a:miter lim="800000"/>
                <a:headEnd/>
                <a:tailEnd/>
              </a:ln>
            </p:spPr>
          </p:pic>
          <p:sp>
            <p:nvSpPr>
              <p:cNvPr id="11" name="Text Box 7"/>
              <p:cNvSpPr txBox="1">
                <a:spLocks noChangeArrowheads="1"/>
              </p:cNvSpPr>
              <p:nvPr/>
            </p:nvSpPr>
            <p:spPr bwMode="auto">
              <a:xfrm>
                <a:off x="3738122" y="2774950"/>
                <a:ext cx="1028700" cy="265615"/>
              </a:xfrm>
              <a:prstGeom prst="rect">
                <a:avLst/>
              </a:prstGeom>
              <a:noFill/>
              <a:ln w="9525">
                <a:noFill/>
                <a:miter lim="800000"/>
                <a:headEnd/>
                <a:tailEnd/>
              </a:ln>
            </p:spPr>
            <p:txBody>
              <a:bodyPr wrap="square" lIns="80165" tIns="40083" rIns="80165" bIns="40083">
                <a:spAutoFit/>
              </a:bodyPr>
              <a:lstStyle/>
              <a:p>
                <a:pPr marL="180975" indent="-180975" defTabSz="801688">
                  <a:spcBef>
                    <a:spcPct val="50000"/>
                  </a:spcBef>
                </a:pPr>
                <a:r>
                  <a:rPr lang="de-DE" sz="1200" b="1" noProof="1" smtClean="0">
                    <a:solidFill>
                      <a:srgbClr val="FF0000"/>
                    </a:solidFill>
                    <a:latin typeface="Arial" pitchFamily="34" charset="0"/>
                  </a:rPr>
                  <a:t>1995-08-30</a:t>
                </a:r>
                <a:endParaRPr lang="en-US" sz="1200" b="1" noProof="1" smtClean="0">
                  <a:solidFill>
                    <a:srgbClr val="FF0000"/>
                  </a:solidFill>
                  <a:latin typeface="Arial" pitchFamily="34" charset="0"/>
                </a:endParaRPr>
              </a:p>
            </p:txBody>
          </p:sp>
          <p:sp>
            <p:nvSpPr>
              <p:cNvPr id="17" name="Text Box 7"/>
              <p:cNvSpPr txBox="1">
                <a:spLocks noChangeArrowheads="1"/>
              </p:cNvSpPr>
              <p:nvPr/>
            </p:nvSpPr>
            <p:spPr bwMode="auto">
              <a:xfrm>
                <a:off x="680596" y="5137150"/>
                <a:ext cx="5240779" cy="511836"/>
              </a:xfrm>
              <a:prstGeom prst="rect">
                <a:avLst/>
              </a:prstGeom>
              <a:noFill/>
              <a:ln w="9525">
                <a:noFill/>
                <a:miter lim="800000"/>
                <a:headEnd/>
                <a:tailEnd/>
              </a:ln>
            </p:spPr>
            <p:txBody>
              <a:bodyPr wrap="square" lIns="80165" tIns="40083" rIns="80165" bIns="40083">
                <a:spAutoFit/>
              </a:bodyPr>
              <a:lstStyle/>
              <a:p>
                <a:pPr marL="180975" indent="-180975" defTabSz="801688">
                  <a:spcBef>
                    <a:spcPct val="50000"/>
                  </a:spcBef>
                </a:pPr>
                <a:r>
                  <a:rPr lang="de-DE" sz="2800" b="1" noProof="1" smtClean="0">
                    <a:solidFill>
                      <a:srgbClr val="FF0000"/>
                    </a:solidFill>
                    <a:latin typeface="Arial" pitchFamily="34" charset="0"/>
                  </a:rPr>
                  <a:t>... but nothing happend!</a:t>
                </a:r>
                <a:endParaRPr lang="en-US" sz="2800" b="1" noProof="1" smtClean="0">
                  <a:solidFill>
                    <a:srgbClr val="FF0000"/>
                  </a:solidFill>
                  <a:latin typeface="Arial" pitchFamily="34" charset="0"/>
                </a:endParaRPr>
              </a:p>
            </p:txBody>
          </p:sp>
        </p:grpSp>
      </p:grpSp>
      <p:cxnSp>
        <p:nvCxnSpPr>
          <p:cNvPr id="16" name="Gerade Verbindung 15"/>
          <p:cNvCxnSpPr/>
          <p:nvPr/>
        </p:nvCxnSpPr>
        <p:spPr bwMode="auto">
          <a:xfrm>
            <a:off x="4171950" y="3724275"/>
            <a:ext cx="43815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350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Technology Timeline  –  Airbus' EU Briefing, 2021-02-09</a:t>
            </a:r>
            <a:endParaRPr lang="de-DE" sz="2000" b="1" kern="0" dirty="0">
              <a:solidFill>
                <a:srgbClr val="000000"/>
              </a:solidFill>
              <a:latin typeface="Arial" pitchFamily="34" charset="0"/>
              <a:ea typeface="+mj-ea"/>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grpSp>
        <p:nvGrpSpPr>
          <p:cNvPr id="12" name="Gruppieren 11"/>
          <p:cNvGrpSpPr/>
          <p:nvPr/>
        </p:nvGrpSpPr>
        <p:grpSpPr>
          <a:xfrm>
            <a:off x="485775" y="2143125"/>
            <a:ext cx="8058150" cy="4071938"/>
            <a:chOff x="104775" y="1775109"/>
            <a:chExt cx="8791575" cy="4535204"/>
          </a:xfrm>
        </p:grpSpPr>
        <p:pic>
          <p:nvPicPr>
            <p:cNvPr id="267266" name="Picture 2"/>
            <p:cNvPicPr>
              <a:picLocks noChangeAspect="1" noChangeArrowheads="1"/>
            </p:cNvPicPr>
            <p:nvPr/>
          </p:nvPicPr>
          <p:blipFill>
            <a:blip r:embed="rId2" cstate="print"/>
            <a:srcRect/>
            <a:stretch>
              <a:fillRect/>
            </a:stretch>
          </p:blipFill>
          <p:spPr bwMode="auto">
            <a:xfrm>
              <a:off x="247650" y="1775109"/>
              <a:ext cx="8648700" cy="4535204"/>
            </a:xfrm>
            <a:prstGeom prst="rect">
              <a:avLst/>
            </a:prstGeom>
            <a:noFill/>
            <a:ln w="9525">
              <a:solidFill>
                <a:srgbClr val="000000"/>
              </a:solidFill>
              <a:miter lim="800000"/>
              <a:headEnd/>
              <a:tailEnd/>
            </a:ln>
          </p:spPr>
        </p:pic>
        <p:cxnSp>
          <p:nvCxnSpPr>
            <p:cNvPr id="8" name="Gerade Verbindung mit Pfeil 7"/>
            <p:cNvCxnSpPr/>
            <p:nvPr/>
          </p:nvCxnSpPr>
          <p:spPr bwMode="auto">
            <a:xfrm>
              <a:off x="104775" y="4905375"/>
              <a:ext cx="342900"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Gerade Verbindung mit Pfeil 8"/>
            <p:cNvCxnSpPr/>
            <p:nvPr/>
          </p:nvCxnSpPr>
          <p:spPr bwMode="auto">
            <a:xfrm rot="5400000">
              <a:off x="7667625" y="2314575"/>
              <a:ext cx="342900"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0" name="Rechteck 9"/>
            <p:cNvSpPr/>
            <p:nvPr/>
          </p:nvSpPr>
          <p:spPr bwMode="auto">
            <a:xfrm>
              <a:off x="7429500" y="4914900"/>
              <a:ext cx="857250" cy="29527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HAW Frutiger Next Regular" pitchFamily="2" charset="0"/>
              </a:endParaRPr>
            </a:p>
          </p:txBody>
        </p:sp>
      </p:grpSp>
      <p:sp>
        <p:nvSpPr>
          <p:cNvPr id="11" name="Rechteck 10"/>
          <p:cNvSpPr/>
          <p:nvPr/>
        </p:nvSpPr>
        <p:spPr>
          <a:xfrm>
            <a:off x="152176" y="6065193"/>
            <a:ext cx="2124299" cy="276999"/>
          </a:xfrm>
          <a:prstGeom prst="rect">
            <a:avLst/>
          </a:prstGeom>
          <a:solidFill>
            <a:schemeClr val="bg1"/>
          </a:solidFill>
          <a:ln w="9525">
            <a:solidFill>
              <a:srgbClr val="000000"/>
            </a:solidFill>
          </a:ln>
          <a:effectLst>
            <a:outerShdw blurRad="254000" dist="127000" dir="2700000" algn="ctr" rotWithShape="0">
              <a:srgbClr val="000000"/>
            </a:outerShdw>
          </a:effectLst>
        </p:spPr>
        <p:txBody>
          <a:bodyPr wrap="none">
            <a:spAutoFit/>
          </a:bodyPr>
          <a:lstStyle/>
          <a:p>
            <a:r>
              <a:rPr lang="en-US" sz="1200" dirty="0" smtClean="0">
                <a:solidFill>
                  <a:srgbClr val="000000"/>
                </a:solidFill>
                <a:latin typeface="Arial" pitchFamily="34" charset="0"/>
                <a:cs typeface="Arial" pitchFamily="34" charset="0"/>
                <a:hlinkClick r:id="rId3"/>
              </a:rPr>
              <a:t>https://perma.cc/2G6J-76DA</a:t>
            </a:r>
            <a:endParaRPr lang="en-US" sz="1200" dirty="0">
              <a:solidFill>
                <a:srgbClr val="000000"/>
              </a:solidFill>
              <a:latin typeface="Arial" pitchFamily="34" charset="0"/>
              <a:cs typeface="Arial" pitchFamily="34" charset="0"/>
            </a:endParaRPr>
          </a:p>
        </p:txBody>
      </p:sp>
      <p:sp>
        <p:nvSpPr>
          <p:cNvPr id="13" name="Rectangle 11"/>
          <p:cNvSpPr txBox="1">
            <a:spLocks noChangeArrowheads="1"/>
          </p:cNvSpPr>
          <p:nvPr/>
        </p:nvSpPr>
        <p:spPr bwMode="auto">
          <a:xfrm>
            <a:off x="522288" y="1725613"/>
            <a:ext cx="821055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FF0000"/>
                </a:solidFill>
                <a:latin typeface="Arial" pitchFamily="34" charset="0"/>
                <a:ea typeface="+mj-ea"/>
                <a:cs typeface="Arial" pitchFamily="34" charset="0"/>
              </a:rPr>
              <a:t>A hydrogen replacement of the A320 will NOT come before 2050!</a:t>
            </a:r>
            <a:endParaRPr lang="de-DE" sz="2000" b="1" kern="0" dirty="0">
              <a:solidFill>
                <a:srgbClr val="FF0000"/>
              </a:solidFill>
              <a:latin typeface="Arial" pitchFamily="34" charset="0"/>
              <a:ea typeface="+mj-ea"/>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The New Credo: "Nirvana of Zero Emission"</a:t>
            </a:r>
            <a:endParaRPr lang="de-DE" sz="2000" b="1" kern="0" dirty="0">
              <a:solidFill>
                <a:schemeClr val="bg1">
                  <a:lumMod val="50000"/>
                </a:schemeClr>
              </a:solidFill>
              <a:latin typeface="Arial" pitchFamily="34" charset="0"/>
              <a:ea typeface="+mj-ea"/>
              <a:cs typeface="Arial" pitchFamily="34" charset="0"/>
            </a:endParaRPr>
          </a:p>
        </p:txBody>
      </p:sp>
      <p:sp>
        <p:nvSpPr>
          <p:cNvPr id="7"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grpSp>
        <p:nvGrpSpPr>
          <p:cNvPr id="22" name="Gruppieren 21"/>
          <p:cNvGrpSpPr/>
          <p:nvPr/>
        </p:nvGrpSpPr>
        <p:grpSpPr>
          <a:xfrm>
            <a:off x="538163" y="2601392"/>
            <a:ext cx="8262063" cy="3474100"/>
            <a:chOff x="652463" y="1963217"/>
            <a:chExt cx="8262063" cy="3474100"/>
          </a:xfrm>
        </p:grpSpPr>
        <p:pic>
          <p:nvPicPr>
            <p:cNvPr id="270338" name="Picture 2"/>
            <p:cNvPicPr>
              <a:picLocks noChangeAspect="1" noChangeArrowheads="1"/>
            </p:cNvPicPr>
            <p:nvPr/>
          </p:nvPicPr>
          <p:blipFill>
            <a:blip r:embed="rId2" cstate="print"/>
            <a:srcRect/>
            <a:stretch>
              <a:fillRect/>
            </a:stretch>
          </p:blipFill>
          <p:spPr bwMode="auto">
            <a:xfrm>
              <a:off x="742950" y="1963217"/>
              <a:ext cx="2633029" cy="2246834"/>
            </a:xfrm>
            <a:prstGeom prst="rect">
              <a:avLst/>
            </a:prstGeom>
            <a:noFill/>
            <a:ln w="9525">
              <a:noFill/>
              <a:miter lim="800000"/>
              <a:headEnd/>
              <a:tailEnd/>
            </a:ln>
          </p:spPr>
        </p:pic>
        <p:grpSp>
          <p:nvGrpSpPr>
            <p:cNvPr id="21" name="Gruppieren 20"/>
            <p:cNvGrpSpPr/>
            <p:nvPr/>
          </p:nvGrpSpPr>
          <p:grpSpPr>
            <a:xfrm>
              <a:off x="652463" y="4229099"/>
              <a:ext cx="8262063" cy="1208218"/>
              <a:chOff x="652463" y="4229099"/>
              <a:chExt cx="8262063" cy="1208218"/>
            </a:xfrm>
          </p:grpSpPr>
          <p:grpSp>
            <p:nvGrpSpPr>
              <p:cNvPr id="15" name="Gruppieren 14"/>
              <p:cNvGrpSpPr/>
              <p:nvPr/>
            </p:nvGrpSpPr>
            <p:grpSpPr>
              <a:xfrm>
                <a:off x="652463" y="4229099"/>
                <a:ext cx="8262063" cy="1190625"/>
                <a:chOff x="652463" y="4229099"/>
                <a:chExt cx="8262063" cy="1190625"/>
              </a:xfrm>
            </p:grpSpPr>
            <p:pic>
              <p:nvPicPr>
                <p:cNvPr id="270339" name="Picture 3"/>
                <p:cNvPicPr>
                  <a:picLocks noChangeAspect="1" noChangeArrowheads="1"/>
                </p:cNvPicPr>
                <p:nvPr/>
              </p:nvPicPr>
              <p:blipFill>
                <a:blip r:embed="rId3" cstate="print"/>
                <a:srcRect/>
                <a:stretch>
                  <a:fillRect/>
                </a:stretch>
              </p:blipFill>
              <p:spPr bwMode="auto">
                <a:xfrm>
                  <a:off x="652463" y="4229099"/>
                  <a:ext cx="8262063" cy="1190625"/>
                </a:xfrm>
                <a:prstGeom prst="rect">
                  <a:avLst/>
                </a:prstGeom>
                <a:noFill/>
                <a:ln w="9525">
                  <a:noFill/>
                  <a:miter lim="800000"/>
                  <a:headEnd/>
                  <a:tailEnd/>
                </a:ln>
              </p:spPr>
            </p:pic>
            <p:cxnSp>
              <p:nvCxnSpPr>
                <p:cNvPr id="9" name="Gerade Verbindung 8"/>
                <p:cNvCxnSpPr/>
                <p:nvPr/>
              </p:nvCxnSpPr>
              <p:spPr bwMode="auto">
                <a:xfrm>
                  <a:off x="1962150" y="4610100"/>
                  <a:ext cx="7429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0" name="Gerade Verbindung 9"/>
                <p:cNvCxnSpPr/>
                <p:nvPr/>
              </p:nvCxnSpPr>
              <p:spPr bwMode="auto">
                <a:xfrm>
                  <a:off x="4619625" y="4991100"/>
                  <a:ext cx="1581150"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12" name="Gerade Verbindung 11"/>
                <p:cNvCxnSpPr/>
                <p:nvPr/>
              </p:nvCxnSpPr>
              <p:spPr bwMode="auto">
                <a:xfrm>
                  <a:off x="7086600" y="4962525"/>
                  <a:ext cx="15811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3" name="Gerade Verbindung 12"/>
                <p:cNvCxnSpPr/>
                <p:nvPr/>
              </p:nvCxnSpPr>
              <p:spPr bwMode="auto">
                <a:xfrm>
                  <a:off x="762000" y="5314950"/>
                  <a:ext cx="1276350"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16" name="Rechteck 15"/>
              <p:cNvSpPr/>
              <p:nvPr/>
            </p:nvSpPr>
            <p:spPr>
              <a:xfrm>
                <a:off x="6719447" y="5160318"/>
                <a:ext cx="2087174" cy="276999"/>
              </a:xfrm>
              <a:prstGeom prst="rect">
                <a:avLst/>
              </a:prstGeom>
            </p:spPr>
            <p:txBody>
              <a:bodyPr wrap="none">
                <a:spAutoFit/>
              </a:bodyPr>
              <a:lstStyle/>
              <a:p>
                <a:r>
                  <a:rPr lang="en-US" sz="1200" dirty="0" smtClean="0">
                    <a:hlinkClick r:id="rId4"/>
                  </a:rPr>
                  <a:t>https://perma.cc/E2YR-HBNW</a:t>
                </a:r>
                <a:endParaRPr lang="en-US" sz="1200" dirty="0" smtClean="0"/>
              </a:p>
            </p:txBody>
          </p:sp>
        </p:grpSp>
      </p:grpSp>
      <p:sp>
        <p:nvSpPr>
          <p:cNvPr id="18" name="Rechteck 17"/>
          <p:cNvSpPr/>
          <p:nvPr/>
        </p:nvSpPr>
        <p:spPr>
          <a:xfrm>
            <a:off x="4219575" y="2042547"/>
            <a:ext cx="4572000" cy="1323439"/>
          </a:xfrm>
          <a:prstGeom prst="rect">
            <a:avLst/>
          </a:prstGeom>
          <a:ln>
            <a:solidFill>
              <a:srgbClr val="000000"/>
            </a:solidFill>
          </a:ln>
        </p:spPr>
        <p:txBody>
          <a:bodyPr>
            <a:spAutoFit/>
          </a:bodyPr>
          <a:lstStyle/>
          <a:p>
            <a:pPr algn="just"/>
            <a:r>
              <a:rPr lang="en-US" sz="1600" noProof="1" smtClean="0">
                <a:solidFill>
                  <a:srgbClr val="000000"/>
                </a:solidFill>
                <a:latin typeface="Arial" pitchFamily="34" charset="0"/>
                <a:cs typeface="Arial" pitchFamily="34" charset="0"/>
              </a:rPr>
              <a:t>In Indian religions (Buddhism, Hinduism, Jainism, and Sikhism) "</a:t>
            </a:r>
            <a:r>
              <a:rPr lang="en-US" sz="1600" b="1" noProof="1" smtClean="0">
                <a:solidFill>
                  <a:srgbClr val="0000FF"/>
                </a:solidFill>
                <a:latin typeface="Arial" pitchFamily="34" charset="0"/>
                <a:cs typeface="Arial" pitchFamily="34" charset="0"/>
              </a:rPr>
              <a:t>Nirvana</a:t>
            </a:r>
            <a:r>
              <a:rPr lang="en-US" sz="1600" noProof="1" smtClean="0">
                <a:solidFill>
                  <a:srgbClr val="000000"/>
                </a:solidFill>
                <a:latin typeface="Arial" pitchFamily="34" charset="0"/>
                <a:cs typeface="Arial" pitchFamily="34" charset="0"/>
              </a:rPr>
              <a:t>" it the state of perfect quietude, freedom, highest happiness as well as the liberation from attachment and worldy suffering. (Wikipedia)</a:t>
            </a:r>
            <a:endParaRPr lang="en-US" sz="1600" noProof="1">
              <a:solidFill>
                <a:srgbClr val="000000"/>
              </a:solidFill>
              <a:latin typeface="Arial" pitchFamily="34" charset="0"/>
              <a:cs typeface="Arial" pitchFamily="34" charset="0"/>
            </a:endParaRPr>
          </a:p>
        </p:txBody>
      </p:sp>
      <p:grpSp>
        <p:nvGrpSpPr>
          <p:cNvPr id="23" name="Gruppieren 22"/>
          <p:cNvGrpSpPr/>
          <p:nvPr/>
        </p:nvGrpSpPr>
        <p:grpSpPr>
          <a:xfrm>
            <a:off x="3505200" y="3779161"/>
            <a:ext cx="4119122" cy="916663"/>
            <a:chOff x="3924300" y="3788686"/>
            <a:chExt cx="4119122" cy="916663"/>
          </a:xfrm>
        </p:grpSpPr>
        <p:pic>
          <p:nvPicPr>
            <p:cNvPr id="19" name="Picture 3"/>
            <p:cNvPicPr>
              <a:picLocks noChangeAspect="1" noChangeArrowheads="1"/>
            </p:cNvPicPr>
            <p:nvPr/>
          </p:nvPicPr>
          <p:blipFill>
            <a:blip r:embed="rId5" cstate="print"/>
            <a:srcRect/>
            <a:stretch>
              <a:fillRect/>
            </a:stretch>
          </p:blipFill>
          <p:spPr bwMode="auto">
            <a:xfrm>
              <a:off x="3924300" y="3788686"/>
              <a:ext cx="3086100" cy="916663"/>
            </a:xfrm>
            <a:prstGeom prst="rect">
              <a:avLst/>
            </a:prstGeom>
            <a:noFill/>
            <a:ln w="9525">
              <a:noFill/>
              <a:miter lim="800000"/>
              <a:headEnd/>
              <a:tailEnd/>
            </a:ln>
          </p:spPr>
        </p:pic>
        <p:sp>
          <p:nvSpPr>
            <p:cNvPr id="20" name="Text Box 7"/>
            <p:cNvSpPr txBox="1">
              <a:spLocks noChangeArrowheads="1"/>
            </p:cNvSpPr>
            <p:nvPr/>
          </p:nvSpPr>
          <p:spPr bwMode="auto">
            <a:xfrm>
              <a:off x="7014722" y="4289425"/>
              <a:ext cx="1028700" cy="265615"/>
            </a:xfrm>
            <a:prstGeom prst="rect">
              <a:avLst/>
            </a:prstGeom>
            <a:noFill/>
            <a:ln w="9525">
              <a:noFill/>
              <a:miter lim="800000"/>
              <a:headEnd/>
              <a:tailEnd/>
            </a:ln>
          </p:spPr>
          <p:txBody>
            <a:bodyPr wrap="square" lIns="80165" tIns="40083" rIns="80165" bIns="40083">
              <a:spAutoFit/>
            </a:bodyPr>
            <a:lstStyle/>
            <a:p>
              <a:pPr marL="180975" indent="-180975" defTabSz="801688">
                <a:spcBef>
                  <a:spcPct val="50000"/>
                </a:spcBef>
              </a:pPr>
              <a:r>
                <a:rPr lang="de-DE" sz="1200" noProof="1" smtClean="0">
                  <a:solidFill>
                    <a:srgbClr val="000000"/>
                  </a:solidFill>
                  <a:latin typeface="Arial" pitchFamily="34" charset="0"/>
                </a:rPr>
                <a:t>2021-05-24</a:t>
              </a:r>
              <a:endParaRPr lang="en-US" sz="1200" noProof="1" smtClean="0">
                <a:solidFill>
                  <a:srgbClr val="000000"/>
                </a:solidFill>
                <a:latin typeface="Arial" pitchFamily="34" charset="0"/>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3400" y="1900148"/>
            <a:ext cx="7572376" cy="4228850"/>
          </a:xfrm>
          <a:prstGeom prst="rect">
            <a:avLst/>
          </a:prstGeom>
        </p:spPr>
        <p:txBody>
          <a:bodyPr wrap="square">
            <a:spAutoFit/>
          </a:bodyPr>
          <a:lstStyle/>
          <a:p>
            <a:pPr algn="just">
              <a:lnSpc>
                <a:spcPct val="120000"/>
              </a:lnSpc>
            </a:pPr>
            <a:r>
              <a:rPr lang="en-US" sz="1400" noProof="1" smtClean="0">
                <a:solidFill>
                  <a:srgbClr val="000000"/>
                </a:solidFill>
                <a:latin typeface="Arial" pitchFamily="34" charset="0"/>
                <a:cs typeface="Arial" pitchFamily="34" charset="0"/>
              </a:rPr>
              <a:t>Let us trust in a change in values ​​in society. It is already underway. </a:t>
            </a:r>
            <a:r>
              <a:rPr lang="en-US" sz="1400" noProof="1" smtClean="0">
                <a:solidFill>
                  <a:srgbClr val="00B050"/>
                </a:solidFill>
                <a:latin typeface="Arial" pitchFamily="34" charset="0"/>
                <a:cs typeface="Arial" pitchFamily="34" charset="0"/>
              </a:rPr>
              <a:t>More locality, more modesty and deceleration</a:t>
            </a:r>
            <a:r>
              <a:rPr lang="en-US" sz="1400" noProof="1" smtClean="0">
                <a:solidFill>
                  <a:srgbClr val="000000"/>
                </a:solidFill>
                <a:latin typeface="Arial" pitchFamily="34" charset="0"/>
                <a:cs typeface="Arial" pitchFamily="34" charset="0"/>
              </a:rPr>
              <a:t>. The automatic consequence: </a:t>
            </a:r>
            <a:r>
              <a:rPr lang="en-US" sz="1400" u="sng" noProof="1" smtClean="0">
                <a:solidFill>
                  <a:srgbClr val="00B050"/>
                </a:solidFill>
                <a:latin typeface="Arial" pitchFamily="34" charset="0"/>
                <a:cs typeface="Arial" pitchFamily="34" charset="0"/>
              </a:rPr>
              <a:t>Flying less</a:t>
            </a:r>
            <a:r>
              <a:rPr lang="en-US" sz="1400" noProof="1" smtClean="0">
                <a:solidFill>
                  <a:srgbClr val="000000"/>
                </a:solidFill>
                <a:latin typeface="Arial" pitchFamily="34" charset="0"/>
                <a:cs typeface="Arial" pitchFamily="34" charset="0"/>
              </a:rPr>
              <a:t>. There will be pioneers and also people standing on the brake, but the rethinking will come with increasing evidence of climate change, its consequences and causalities. Sweden made the start and the younger generation with Fridays for Future. The term "flight shame" has established itself. The change in values ​​will, however, be borne more by a </a:t>
            </a:r>
            <a:r>
              <a:rPr lang="en-US" sz="1400" noProof="1" smtClean="0">
                <a:solidFill>
                  <a:srgbClr val="00B050"/>
                </a:solidFill>
                <a:latin typeface="Arial" pitchFamily="34" charset="0"/>
                <a:cs typeface="Arial" pitchFamily="34" charset="0"/>
              </a:rPr>
              <a:t>self-confident understanding of the circumstances </a:t>
            </a:r>
            <a:r>
              <a:rPr lang="en-US" sz="1400" noProof="1" smtClean="0">
                <a:solidFill>
                  <a:srgbClr val="000000"/>
                </a:solidFill>
                <a:latin typeface="Arial" pitchFamily="34" charset="0"/>
                <a:cs typeface="Arial" pitchFamily="34" charset="0"/>
              </a:rPr>
              <a:t>than by our conscience, which generates a feeling of shame. Traveling to distant countries will no longer automatically elicit recognition, explains Prof. Nawrocki (2021, </a:t>
            </a:r>
            <a:r>
              <a:rPr lang="en-US" sz="1400" noProof="1" smtClean="0">
                <a:solidFill>
                  <a:srgbClr val="000000"/>
                </a:solidFill>
                <a:latin typeface="Arial" pitchFamily="34" charset="0"/>
                <a:cs typeface="Arial" pitchFamily="34" charset="0"/>
                <a:hlinkClick r:id="rId2"/>
              </a:rPr>
              <a:t>https://perma.cc/7S7A-HVP2</a:t>
            </a:r>
            <a:r>
              <a:rPr lang="en-US" sz="1400" noProof="1" smtClean="0">
                <a:solidFill>
                  <a:srgbClr val="000000"/>
                </a:solidFill>
                <a:latin typeface="Arial" pitchFamily="34" charset="0"/>
                <a:cs typeface="Arial" pitchFamily="34" charset="0"/>
              </a:rPr>
              <a:t>), lecturer in "Regenerative Energy Systems" and "Post-Growth Economics". "A lot of CO2 - a lot of honor" was yesterday. Instead, it will soon be good behavior to include a brief explanation of the need to travel and the efforts to minimize CO2 in a travel report. It is to be hoped that politics and public authorities will contribute to the </a:t>
            </a:r>
            <a:r>
              <a:rPr lang="en-US" sz="1400" noProof="1" smtClean="0">
                <a:solidFill>
                  <a:srgbClr val="00B050"/>
                </a:solidFill>
                <a:latin typeface="Arial" pitchFamily="34" charset="0"/>
                <a:cs typeface="Arial" pitchFamily="34" charset="0"/>
              </a:rPr>
              <a:t>dissemination of objective information on the subject of flying</a:t>
            </a:r>
            <a:r>
              <a:rPr lang="en-US" sz="1400" noProof="1" smtClean="0">
                <a:solidFill>
                  <a:srgbClr val="000000"/>
                </a:solidFill>
                <a:latin typeface="Arial" pitchFamily="34" charset="0"/>
                <a:cs typeface="Arial" pitchFamily="34" charset="0"/>
              </a:rPr>
              <a:t>. Notes such as those from Transport Minister Andreas Scheuer: "I also warn against promoting flight shame" (FAZ 2019, </a:t>
            </a:r>
            <a:r>
              <a:rPr lang="en-US" sz="1400" noProof="1" smtClean="0">
                <a:solidFill>
                  <a:srgbClr val="000000"/>
                </a:solidFill>
                <a:latin typeface="Arial" pitchFamily="34" charset="0"/>
                <a:cs typeface="Arial" pitchFamily="34" charset="0"/>
                <a:hlinkClick r:id="rId3"/>
              </a:rPr>
              <a:t>https://perma.cc/TS4W-MNRA</a:t>
            </a:r>
            <a:r>
              <a:rPr lang="en-US" sz="1400" noProof="1" smtClean="0">
                <a:solidFill>
                  <a:srgbClr val="000000"/>
                </a:solidFill>
                <a:latin typeface="Arial" pitchFamily="34" charset="0"/>
                <a:cs typeface="Arial" pitchFamily="34" charset="0"/>
              </a:rPr>
              <a:t>) are not very helpful and only serve the interests of the profit oriented aviation industry. </a:t>
            </a:r>
            <a:endParaRPr lang="en-US" sz="1400" noProof="1">
              <a:solidFill>
                <a:srgbClr val="000000"/>
              </a:solidFill>
              <a:latin typeface="Arial" pitchFamily="34" charset="0"/>
              <a:cs typeface="Arial" pitchFamily="34" charset="0"/>
            </a:endParaRPr>
          </a:p>
        </p:txBody>
      </p:sp>
      <p:sp>
        <p:nvSpPr>
          <p:cNvPr id="5"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Growth in Aviation Has to Stop!  –  The Earth Is Finite</a:t>
            </a:r>
            <a:endParaRPr lang="de-DE" sz="2000" b="1" kern="0" dirty="0">
              <a:solidFill>
                <a:schemeClr val="bg1">
                  <a:lumMod val="50000"/>
                </a:schemeClr>
              </a:solidFill>
              <a:latin typeface="Arial" pitchFamily="34" charset="0"/>
              <a:ea typeface="+mj-ea"/>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Summary: External Emissions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33399" y="1952625"/>
            <a:ext cx="8258175" cy="4228850"/>
          </a:xfrm>
          <a:prstGeom prst="rect">
            <a:avLst/>
          </a:prstGeom>
          <a:noFill/>
        </p:spPr>
        <p:txBody>
          <a:bodyPr wrap="square" rtlCol="0">
            <a:spAutoFit/>
          </a:bodyPr>
          <a:lstStyle/>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The climate disaster will come before resource depletion.</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For this reason we saw (at least) </a:t>
            </a:r>
            <a:r>
              <a:rPr lang="en-US" sz="1600" dirty="0" smtClean="0">
                <a:solidFill>
                  <a:srgbClr val="00B050"/>
                </a:solidFill>
                <a:latin typeface="Arial" pitchFamily="34" charset="0"/>
                <a:cs typeface="Arial" pitchFamily="34" charset="0"/>
              </a:rPr>
              <a:t>6 Zero Emission Initiatives / Reports in two years</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The way towards Zero Emission has 4 </a:t>
            </a:r>
            <a:r>
              <a:rPr lang="en-US" sz="1600" dirty="0" smtClean="0">
                <a:solidFill>
                  <a:srgbClr val="0000FF"/>
                </a:solidFill>
                <a:latin typeface="Arial" pitchFamily="34" charset="0"/>
                <a:cs typeface="Arial" pitchFamily="34" charset="0"/>
              </a:rPr>
              <a:t>principles: technology, fuels, carbon cycle, and compensation</a:t>
            </a:r>
            <a:r>
              <a:rPr lang="en-US" sz="1600" dirty="0" smtClean="0">
                <a:solidFill>
                  <a:srgbClr val="000000"/>
                </a:solidFill>
                <a:latin typeface="Arial" pitchFamily="34" charset="0"/>
                <a:cs typeface="Arial" pitchFamily="34" charset="0"/>
              </a:rPr>
              <a:t>, but there are problems with these Zero Emission measures; neither one works on its own.</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So far aviation growth more than compensated any technological and operational efforts to save CO2.</a:t>
            </a:r>
          </a:p>
          <a:p>
            <a:pPr marL="180975" indent="-180975" algn="just">
              <a:lnSpc>
                <a:spcPct val="120000"/>
              </a:lnSpc>
              <a:buFont typeface="Arial" pitchFamily="34" charset="0"/>
              <a:buChar char="●"/>
            </a:pPr>
            <a:r>
              <a:rPr lang="en-US" sz="1600" dirty="0" smtClean="0">
                <a:solidFill>
                  <a:srgbClr val="FF0000"/>
                </a:solidFill>
                <a:latin typeface="Arial" pitchFamily="34" charset="0"/>
                <a:cs typeface="Arial" pitchFamily="34" charset="0"/>
              </a:rPr>
              <a:t>Burning hydrogen, continues to produce emissions.</a:t>
            </a:r>
          </a:p>
          <a:p>
            <a:pPr marL="180975" indent="-180975" algn="just">
              <a:lnSpc>
                <a:spcPct val="120000"/>
              </a:lnSpc>
              <a:buFont typeface="Arial" pitchFamily="34" charset="0"/>
              <a:buChar char="●"/>
            </a:pPr>
            <a:r>
              <a:rPr lang="en-US" sz="1600" dirty="0" smtClean="0">
                <a:solidFill>
                  <a:srgbClr val="FF0000"/>
                </a:solidFill>
                <a:latin typeface="Arial" pitchFamily="34" charset="0"/>
                <a:cs typeface="Arial" pitchFamily="34" charset="0"/>
              </a:rPr>
              <a:t>Burning SAF is no different (tank to wake) from kerosene fuel</a:t>
            </a:r>
            <a:r>
              <a:rPr lang="en-US" sz="1600" dirty="0" smtClean="0">
                <a:solidFill>
                  <a:srgbClr val="000000"/>
                </a:solidFill>
                <a:latin typeface="Arial" pitchFamily="34" charset="0"/>
                <a:cs typeface="Arial" pitchFamily="34" charset="0"/>
              </a:rPr>
              <a:t>. The difference comes from the carbon cycle and that depends on </a:t>
            </a:r>
            <a:r>
              <a:rPr lang="en-US" sz="1600" dirty="0" smtClean="0">
                <a:solidFill>
                  <a:srgbClr val="00B050"/>
                </a:solidFill>
                <a:latin typeface="Arial" pitchFamily="34" charset="0"/>
                <a:cs typeface="Arial" pitchFamily="34" charset="0"/>
              </a:rPr>
              <a:t>Direct Air Capture (DAC)</a:t>
            </a:r>
            <a:r>
              <a:rPr lang="en-US" sz="1600" dirty="0" smtClean="0">
                <a:solidFill>
                  <a:srgbClr val="000000"/>
                </a:solidFill>
                <a:latin typeface="Arial" pitchFamily="34" charset="0"/>
                <a:cs typeface="Arial" pitchFamily="34" charset="0"/>
              </a:rPr>
              <a:t>. CO2 must not be shifted from one sector to the other (using point sources).</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In addition, also the </a:t>
            </a:r>
            <a:r>
              <a:rPr lang="en-US" sz="1600" dirty="0" smtClean="0">
                <a:solidFill>
                  <a:srgbClr val="00B050"/>
                </a:solidFill>
                <a:latin typeface="Arial" pitchFamily="34" charset="0"/>
                <a:cs typeface="Arial" pitchFamily="34" charset="0"/>
              </a:rPr>
              <a:t>non-CO2 effects</a:t>
            </a:r>
            <a:r>
              <a:rPr lang="en-US" sz="1600" dirty="0" smtClean="0">
                <a:solidFill>
                  <a:srgbClr val="000000"/>
                </a:solidFill>
                <a:latin typeface="Arial" pitchFamily="34" charset="0"/>
                <a:cs typeface="Arial" pitchFamily="34" charset="0"/>
              </a:rPr>
              <a:t> from SAF and LH2 </a:t>
            </a:r>
            <a:r>
              <a:rPr lang="en-US" sz="1600" dirty="0" smtClean="0">
                <a:solidFill>
                  <a:srgbClr val="00B050"/>
                </a:solidFill>
                <a:latin typeface="Arial" pitchFamily="34" charset="0"/>
                <a:cs typeface="Arial" pitchFamily="34" charset="0"/>
              </a:rPr>
              <a:t>need to be compensated by extra captured CO2</a:t>
            </a:r>
            <a:r>
              <a:rPr lang="en-US" sz="1600" dirty="0" smtClean="0">
                <a:solidFill>
                  <a:srgbClr val="000000"/>
                </a:solidFill>
                <a:latin typeface="Arial" pitchFamily="34" charset="0"/>
                <a:cs typeface="Arial" pitchFamily="34" charset="0"/>
              </a:rPr>
              <a:t>. If this is not done, aviation will continue to contribute to global warming.</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Summary: External Emissions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81024" y="1952625"/>
            <a:ext cx="8258175" cy="4228850"/>
          </a:xfrm>
          <a:prstGeom prst="rect">
            <a:avLst/>
          </a:prstGeom>
          <a:noFill/>
        </p:spPr>
        <p:txBody>
          <a:bodyPr wrap="square" rtlCol="0">
            <a:spAutoFit/>
          </a:bodyPr>
          <a:lstStyle/>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Goals are good, but they also need to be looked at realistically:</a:t>
            </a:r>
          </a:p>
          <a:p>
            <a:pPr marL="638175" lvl="1" indent="-180975" algn="just">
              <a:lnSpc>
                <a:spcPct val="120000"/>
              </a:lnSpc>
              <a:buFont typeface="Courier New" pitchFamily="49" charset="0"/>
              <a:buChar char="o"/>
            </a:pPr>
            <a:r>
              <a:rPr lang="en-US" sz="1600" dirty="0" smtClean="0">
                <a:solidFill>
                  <a:srgbClr val="000000"/>
                </a:solidFill>
                <a:latin typeface="Arial" pitchFamily="34" charset="0"/>
                <a:cs typeface="Arial" pitchFamily="34" charset="0"/>
              </a:rPr>
              <a:t>It seems too late to reach the 1.5 °C limit</a:t>
            </a:r>
          </a:p>
          <a:p>
            <a:pPr marL="638175" lvl="1" indent="-180975" algn="just">
              <a:lnSpc>
                <a:spcPct val="120000"/>
              </a:lnSpc>
              <a:buFont typeface="Courier New" pitchFamily="49" charset="0"/>
              <a:buChar char="o"/>
            </a:pPr>
            <a:r>
              <a:rPr lang="en-US" sz="1600" dirty="0" smtClean="0">
                <a:solidFill>
                  <a:srgbClr val="00B050"/>
                </a:solidFill>
                <a:latin typeface="Arial" pitchFamily="34" charset="0"/>
                <a:cs typeface="Arial" pitchFamily="34" charset="0"/>
              </a:rPr>
              <a:t>"Fit for 55" is necessary</a:t>
            </a:r>
            <a:r>
              <a:rPr lang="en-US" sz="1600" dirty="0" smtClean="0">
                <a:solidFill>
                  <a:srgbClr val="000000"/>
                </a:solidFill>
                <a:latin typeface="Arial" pitchFamily="34" charset="0"/>
                <a:cs typeface="Arial" pitchFamily="34" charset="0"/>
              </a:rPr>
              <a:t>, but </a:t>
            </a:r>
            <a:r>
              <a:rPr lang="en-US" sz="1600" dirty="0" smtClean="0">
                <a:solidFill>
                  <a:srgbClr val="FF0000"/>
                </a:solidFill>
                <a:latin typeface="Arial" pitchFamily="34" charset="0"/>
                <a:cs typeface="Arial" pitchFamily="34" charset="0"/>
              </a:rPr>
              <a:t>aviation</a:t>
            </a:r>
            <a:r>
              <a:rPr lang="en-US" sz="1600" dirty="0" smtClean="0">
                <a:solidFill>
                  <a:srgbClr val="000000"/>
                </a:solidFill>
                <a:latin typeface="Arial" pitchFamily="34" charset="0"/>
                <a:cs typeface="Arial" pitchFamily="34" charset="0"/>
              </a:rPr>
              <a:t> with its enormous growth since 1990 </a:t>
            </a:r>
            <a:r>
              <a:rPr lang="en-US" sz="1600" dirty="0" smtClean="0">
                <a:solidFill>
                  <a:srgbClr val="FF0000"/>
                </a:solidFill>
                <a:latin typeface="Arial" pitchFamily="34" charset="0"/>
                <a:cs typeface="Arial" pitchFamily="34" charset="0"/>
              </a:rPr>
              <a:t>has</a:t>
            </a:r>
            <a:r>
              <a:rPr lang="en-US" sz="1600" dirty="0" smtClean="0">
                <a:solidFill>
                  <a:srgbClr val="00000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no chance to come anywhere close</a:t>
            </a:r>
            <a:r>
              <a:rPr lang="en-US" sz="1600" dirty="0" smtClean="0">
                <a:solidFill>
                  <a:srgbClr val="000000"/>
                </a:solidFill>
                <a:latin typeface="Arial" pitchFamily="34" charset="0"/>
                <a:cs typeface="Arial" pitchFamily="34" charset="0"/>
              </a:rPr>
              <a:t> to this goal.</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The earth is limited. Hence also </a:t>
            </a:r>
            <a:r>
              <a:rPr lang="en-US" sz="1600" dirty="0" smtClean="0">
                <a:solidFill>
                  <a:srgbClr val="FF0000"/>
                </a:solidFill>
                <a:latin typeface="Arial" pitchFamily="34" charset="0"/>
                <a:cs typeface="Arial" pitchFamily="34" charset="0"/>
              </a:rPr>
              <a:t>renewable energy is limited</a:t>
            </a:r>
            <a:r>
              <a:rPr lang="en-US" sz="1600" dirty="0" smtClean="0">
                <a:solidFill>
                  <a:srgbClr val="000000"/>
                </a:solidFill>
                <a:latin typeface="Arial" pitchFamily="34" charset="0"/>
                <a:cs typeface="Arial" pitchFamily="34" charset="0"/>
              </a:rPr>
              <a:t>. Aircraft fed with </a:t>
            </a:r>
            <a:r>
              <a:rPr lang="en-US" sz="1600" dirty="0" smtClean="0">
                <a:solidFill>
                  <a:srgbClr val="FF0000"/>
                </a:solidFill>
                <a:latin typeface="Arial" pitchFamily="34" charset="0"/>
                <a:cs typeface="Arial" pitchFamily="34" charset="0"/>
              </a:rPr>
              <a:t>SAF need 3 to 5 times the amount of energy</a:t>
            </a:r>
            <a:r>
              <a:rPr lang="en-US" sz="1600" dirty="0" smtClean="0">
                <a:solidFill>
                  <a:srgbClr val="000000"/>
                </a:solidFill>
                <a:latin typeface="Arial" pitchFamily="34" charset="0"/>
                <a:cs typeface="Arial" pitchFamily="34" charset="0"/>
              </a:rPr>
              <a:t> due to the upstream chain of inefficiencies.</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Saving CO2 in a limited world needs to </a:t>
            </a:r>
            <a:r>
              <a:rPr lang="en-US" sz="1600" dirty="0" smtClean="0">
                <a:solidFill>
                  <a:srgbClr val="00B050"/>
                </a:solidFill>
                <a:latin typeface="Arial" pitchFamily="34" charset="0"/>
                <a:cs typeface="Arial" pitchFamily="34" charset="0"/>
              </a:rPr>
              <a:t>get rid of coal power plants first</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de-DE" sz="1600" dirty="0" smtClean="0">
                <a:solidFill>
                  <a:srgbClr val="000000"/>
                </a:solidFill>
                <a:latin typeface="Arial" pitchFamily="34" charset="0"/>
                <a:cs typeface="Arial" pitchFamily="34" charset="0"/>
              </a:rPr>
              <a:t>Therefore, </a:t>
            </a:r>
            <a:r>
              <a:rPr lang="de-DE" sz="1600" dirty="0" smtClean="0">
                <a:solidFill>
                  <a:srgbClr val="0000FF"/>
                </a:solidFill>
                <a:latin typeface="Arial" pitchFamily="34" charset="0"/>
                <a:cs typeface="Arial" pitchFamily="34" charset="0"/>
              </a:rPr>
              <a:t>aviation needs to be responsible itself for its energy supply</a:t>
            </a:r>
            <a:r>
              <a:rPr lang="de-DE" sz="1600" dirty="0" smtClean="0">
                <a:solidFill>
                  <a:srgbClr val="000000"/>
                </a:solidFill>
                <a:latin typeface="Arial" pitchFamily="34" charset="0"/>
                <a:cs typeface="Arial" pitchFamily="34" charset="0"/>
              </a:rPr>
              <a:t> (e.g. from Africa)</a:t>
            </a:r>
            <a:endParaRPr lang="en-US" sz="1600" dirty="0" smtClean="0">
              <a:solidFill>
                <a:srgbClr val="000000"/>
              </a:solidFill>
              <a:latin typeface="Arial" pitchFamily="34" charset="0"/>
              <a:cs typeface="Arial" pitchFamily="34" charset="0"/>
            </a:endParaRP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Aircraft fly efficiently over an average range (average related to their design range).</a:t>
            </a:r>
          </a:p>
          <a:p>
            <a:pPr marL="180975" indent="-180975" algn="just">
              <a:lnSpc>
                <a:spcPct val="120000"/>
              </a:lnSpc>
              <a:buFont typeface="Arial" pitchFamily="34" charset="0"/>
              <a:buChar char="●"/>
            </a:pPr>
            <a:r>
              <a:rPr lang="en-US" sz="1600" dirty="0" smtClean="0">
                <a:solidFill>
                  <a:srgbClr val="0000FF"/>
                </a:solidFill>
                <a:latin typeface="Arial" pitchFamily="34" charset="0"/>
                <a:cs typeface="Arial" pitchFamily="34" charset="0"/>
              </a:rPr>
              <a:t>Aircraft consume </a:t>
            </a:r>
            <a:r>
              <a:rPr lang="en-US" sz="1600" dirty="0" smtClean="0">
                <a:solidFill>
                  <a:srgbClr val="000000"/>
                </a:solidFill>
                <a:latin typeface="Arial" pitchFamily="34" charset="0"/>
                <a:cs typeface="Arial" pitchFamily="34" charset="0"/>
              </a:rPr>
              <a:t>per passenger and distance </a:t>
            </a:r>
            <a:r>
              <a:rPr lang="en-US" sz="1600" dirty="0" smtClean="0">
                <a:solidFill>
                  <a:srgbClr val="0000FF"/>
                </a:solidFill>
                <a:latin typeface="Arial" pitchFamily="34" charset="0"/>
                <a:cs typeface="Arial" pitchFamily="34" charset="0"/>
              </a:rPr>
              <a:t>twice or more on short range</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Trains use up to 50% renewable energy over the grid (in Germany), aircraft do not.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Aircraft face a factor of about three due to non-CO2 effects.</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Together </a:t>
            </a:r>
            <a:r>
              <a:rPr lang="en-US" sz="1600" dirty="0" smtClean="0">
                <a:solidFill>
                  <a:srgbClr val="FF0000"/>
                </a:solidFill>
                <a:latin typeface="Arial" pitchFamily="34" charset="0"/>
                <a:cs typeface="Arial" pitchFamily="34" charset="0"/>
              </a:rPr>
              <a:t>the global warming effect of aircraft may be 18 times that of trains</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As such, support of the train system is more than justified.</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Summary: External Emissions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81024" y="1952625"/>
            <a:ext cx="8258175" cy="3637919"/>
          </a:xfrm>
          <a:prstGeom prst="rect">
            <a:avLst/>
          </a:prstGeom>
          <a:noFill/>
        </p:spPr>
        <p:txBody>
          <a:bodyPr wrap="square" rtlCol="0">
            <a:spAutoFit/>
          </a:bodyPr>
          <a:lstStyle/>
          <a:p>
            <a:pPr marL="180975" indent="-180975" algn="just">
              <a:lnSpc>
                <a:spcPct val="120000"/>
              </a:lnSpc>
              <a:buFont typeface="Arial" pitchFamily="34" charset="0"/>
              <a:buChar char="●"/>
            </a:pPr>
            <a:r>
              <a:rPr lang="en-US" sz="1600" dirty="0" err="1" smtClean="0">
                <a:solidFill>
                  <a:srgbClr val="000000"/>
                </a:solidFill>
                <a:latin typeface="Arial" pitchFamily="34" charset="0"/>
                <a:cs typeface="Arial" pitchFamily="34" charset="0"/>
              </a:rPr>
              <a:t>InfluenceMap</a:t>
            </a:r>
            <a:r>
              <a:rPr lang="en-US" sz="1600" dirty="0" smtClean="0">
                <a:solidFill>
                  <a:srgbClr val="000000"/>
                </a:solidFill>
                <a:latin typeface="Arial" pitchFamily="34" charset="0"/>
                <a:cs typeface="Arial" pitchFamily="34" charset="0"/>
              </a:rPr>
              <a:t> studied industry statements and found that </a:t>
            </a:r>
            <a:r>
              <a:rPr lang="en-US" sz="1600" dirty="0" smtClean="0">
                <a:solidFill>
                  <a:srgbClr val="FF0000"/>
                </a:solidFill>
                <a:latin typeface="Arial" pitchFamily="34" charset="0"/>
                <a:cs typeface="Arial" pitchFamily="34" charset="0"/>
              </a:rPr>
              <a:t>A4A and IATA seem to </a:t>
            </a:r>
            <a:r>
              <a:rPr lang="en-US" sz="1600" dirty="0" smtClean="0">
                <a:solidFill>
                  <a:srgbClr val="000000"/>
                </a:solidFill>
                <a:latin typeface="Arial" pitchFamily="34" charset="0"/>
                <a:cs typeface="Arial" pitchFamily="34" charset="0"/>
              </a:rPr>
              <a:t>support zero emission goals, but </a:t>
            </a:r>
            <a:r>
              <a:rPr lang="en-US" sz="1600" dirty="0" smtClean="0">
                <a:solidFill>
                  <a:srgbClr val="FF0000"/>
                </a:solidFill>
                <a:latin typeface="Arial" pitchFamily="34" charset="0"/>
                <a:cs typeface="Arial" pitchFamily="34" charset="0"/>
              </a:rPr>
              <a:t>lobby against government regulations </a:t>
            </a:r>
            <a:r>
              <a:rPr lang="en-US" sz="1600" dirty="0" smtClean="0">
                <a:solidFill>
                  <a:srgbClr val="000000"/>
                </a:solidFill>
                <a:latin typeface="Arial" pitchFamily="34" charset="0"/>
                <a:cs typeface="Arial" pitchFamily="34" charset="0"/>
              </a:rPr>
              <a:t>at the same time.</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As a consequence </a:t>
            </a:r>
            <a:r>
              <a:rPr lang="en-US" sz="1600" dirty="0" smtClean="0">
                <a:solidFill>
                  <a:srgbClr val="FF0000"/>
                </a:solidFill>
                <a:latin typeface="Arial" pitchFamily="34" charset="0"/>
                <a:cs typeface="Arial" pitchFamily="34" charset="0"/>
              </a:rPr>
              <a:t>European climate legislation got severely delayed and weakened</a:t>
            </a:r>
            <a:r>
              <a:rPr lang="en-US" sz="1600" dirty="0" smtClean="0">
                <a:solidFill>
                  <a:srgbClr val="000000"/>
                </a:solidFill>
                <a:latin typeface="Arial" pitchFamily="34" charset="0"/>
                <a:cs typeface="Arial" pitchFamily="34" charset="0"/>
              </a:rPr>
              <a: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In consequence aviations emissions continued to rise.</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Airbus is known for cancelling research aircraft projects (LH2 Do328, E-Fan X, ...).</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Only one year after its announcement, </a:t>
            </a:r>
            <a:r>
              <a:rPr lang="en-US" sz="1600" dirty="0" smtClean="0">
                <a:solidFill>
                  <a:srgbClr val="FF0000"/>
                </a:solidFill>
                <a:latin typeface="Arial" pitchFamily="34" charset="0"/>
                <a:cs typeface="Arial" pitchFamily="34" charset="0"/>
              </a:rPr>
              <a:t>it seems, the milestone 2035 for a "</a:t>
            </a:r>
            <a:r>
              <a:rPr lang="en-US" sz="1600" dirty="0" err="1" smtClean="0">
                <a:solidFill>
                  <a:srgbClr val="FF0000"/>
                </a:solidFill>
                <a:latin typeface="Arial" pitchFamily="34" charset="0"/>
                <a:cs typeface="Arial" pitchFamily="34" charset="0"/>
              </a:rPr>
              <a:t>ZEROe</a:t>
            </a:r>
            <a:r>
              <a:rPr lang="en-US" sz="1600" dirty="0" smtClean="0">
                <a:solidFill>
                  <a:srgbClr val="FF0000"/>
                </a:solidFill>
                <a:latin typeface="Arial" pitchFamily="34" charset="0"/>
                <a:cs typeface="Arial" pitchFamily="34" charset="0"/>
              </a:rPr>
              <a:t>" aircraft is pushed already to 2050. </a:t>
            </a:r>
            <a:r>
              <a:rPr lang="en-US" sz="1600" dirty="0" smtClean="0">
                <a:solidFill>
                  <a:srgbClr val="000000"/>
                </a:solidFill>
                <a:latin typeface="Arial" pitchFamily="34" charset="0"/>
                <a:cs typeface="Arial" pitchFamily="34" charset="0"/>
              </a:rPr>
              <a:t>Do not believe in Airbus announcements!</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No engineer with clear thinking will believe in "zero emission", no matter how urgent the earth needs it.</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As such, any "zero emission" goals or claims by aviation industry bodies should be regarded with utmost skepticism.</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Summary: External Emissions</a:t>
            </a:r>
            <a:endParaRPr lang="de-DE" sz="2000" b="1" kern="0" dirty="0">
              <a:solidFill>
                <a:srgbClr val="000000"/>
              </a:solidFill>
              <a:latin typeface="Arial" pitchFamily="34" charset="0"/>
              <a:ea typeface="+mj-ea"/>
              <a:cs typeface="Arial" pitchFamily="34" charset="0"/>
            </a:endParaRPr>
          </a:p>
        </p:txBody>
      </p:sp>
      <p:sp>
        <p:nvSpPr>
          <p:cNvPr id="9" name="Textfeld 8"/>
          <p:cNvSpPr txBox="1"/>
          <p:nvPr/>
        </p:nvSpPr>
        <p:spPr>
          <a:xfrm>
            <a:off x="581024" y="1952625"/>
            <a:ext cx="8258175" cy="3342453"/>
          </a:xfrm>
          <a:prstGeom prst="rect">
            <a:avLst/>
          </a:prstGeom>
          <a:noFill/>
        </p:spPr>
        <p:txBody>
          <a:bodyPr wrap="square" rtlCol="0">
            <a:spAutoFit/>
          </a:bodyPr>
          <a:lstStyle/>
          <a:p>
            <a:pPr marL="180975" indent="-180975" algn="just">
              <a:lnSpc>
                <a:spcPct val="120000"/>
              </a:lnSpc>
              <a:buFont typeface="Arial" pitchFamily="34" charset="0"/>
              <a:buChar char="●"/>
            </a:pPr>
            <a:r>
              <a:rPr lang="en-US" sz="1600" dirty="0" smtClean="0">
                <a:solidFill>
                  <a:srgbClr val="00B050"/>
                </a:solidFill>
                <a:latin typeface="Arial" pitchFamily="34" charset="0"/>
                <a:cs typeface="Arial" pitchFamily="34" charset="0"/>
              </a:rPr>
              <a:t>Pursuing a realistic and clear goal from the start may give better results in the end compared to lofty goals, unsubstantiated in science and engineering.</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The earth is finite and we have to accept that as our first assumption. This means: </a:t>
            </a:r>
            <a:r>
              <a:rPr lang="en-US" sz="1600" dirty="0" smtClean="0">
                <a:solidFill>
                  <a:srgbClr val="00B050"/>
                </a:solidFill>
                <a:latin typeface="Arial" pitchFamily="34" charset="0"/>
                <a:cs typeface="Arial" pitchFamily="34" charset="0"/>
              </a:rPr>
              <a:t>Flying needs to be reduced!</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Engineering got the earth into the climate problem and needs to help to get it out again.</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Just to "believe" in "zero emission" and in a perfect aircraft, providing highest happiness in flight, and liberation from all environmental evil would be comparable with Nirvana or Eternal Live, which may never come.</a:t>
            </a:r>
          </a:p>
          <a:p>
            <a:pPr marL="180975" indent="-180975" algn="just">
              <a:lnSpc>
                <a:spcPct val="120000"/>
              </a:lnSpc>
              <a:buFont typeface="Arial" pitchFamily="34" charset="0"/>
              <a:buChar char="●"/>
            </a:pPr>
            <a:r>
              <a:rPr lang="en-US" sz="1600" dirty="0" smtClean="0">
                <a:solidFill>
                  <a:srgbClr val="FF0000"/>
                </a:solidFill>
                <a:latin typeface="Arial" pitchFamily="34" charset="0"/>
                <a:cs typeface="Arial" pitchFamily="34" charset="0"/>
              </a:rPr>
              <a:t>Zero Emission - The New Credo in Aviation?</a:t>
            </a:r>
          </a:p>
          <a:p>
            <a:pPr marL="180975" indent="-180975" algn="just">
              <a:lnSpc>
                <a:spcPct val="120000"/>
              </a:lnSpc>
              <a:buFont typeface="Arial" pitchFamily="34" charset="0"/>
              <a:buChar char="●"/>
            </a:pPr>
            <a:r>
              <a:rPr lang="en-US" sz="1600" dirty="0" smtClean="0">
                <a:solidFill>
                  <a:srgbClr val="000000"/>
                </a:solidFill>
                <a:latin typeface="Arial" pitchFamily="34" charset="0"/>
                <a:cs typeface="Arial" pitchFamily="34" charset="0"/>
              </a:rPr>
              <a:t>Much looks like it, but it is not the answer. </a:t>
            </a:r>
            <a:r>
              <a:rPr lang="en-US" sz="1600" dirty="0" smtClean="0">
                <a:solidFill>
                  <a:srgbClr val="00B050"/>
                </a:solidFill>
                <a:latin typeface="Arial" pitchFamily="34" charset="0"/>
                <a:cs typeface="Arial" pitchFamily="34" charset="0"/>
              </a:rPr>
              <a:t>Stop dreaming and believing. Get things done, even if it takes more than government's money.</a:t>
            </a: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txBox="1">
            <a:spLocks noChangeArrowheads="1"/>
          </p:cNvSpPr>
          <p:nvPr/>
        </p:nvSpPr>
        <p:spPr bwMode="auto">
          <a:xfrm>
            <a:off x="522288" y="137318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FF"/>
                </a:solidFill>
                <a:latin typeface="Arial" pitchFamily="34" charset="0"/>
                <a:ea typeface="+mj-ea"/>
                <a:cs typeface="Arial" pitchFamily="34" charset="0"/>
              </a:rPr>
              <a:t>Dichotomy and Similarity of Internal and External Emissions</a:t>
            </a:r>
            <a:endParaRPr lang="de-DE" sz="2000" b="1" kern="0" dirty="0">
              <a:solidFill>
                <a:srgbClr val="0000FF"/>
              </a:solidFill>
              <a:latin typeface="Arial" pitchFamily="34" charset="0"/>
              <a:ea typeface="+mj-ea"/>
              <a:cs typeface="Arial" pitchFamily="34" charset="0"/>
            </a:endParaRPr>
          </a:p>
        </p:txBody>
      </p:sp>
      <p:sp>
        <p:nvSpPr>
          <p:cNvPr id="9" name="Textfeld 8"/>
          <p:cNvSpPr txBox="1"/>
          <p:nvPr/>
        </p:nvSpPr>
        <p:spPr>
          <a:xfrm>
            <a:off x="581024" y="1952625"/>
            <a:ext cx="8258175" cy="3970318"/>
          </a:xfrm>
          <a:prstGeom prst="rect">
            <a:avLst/>
          </a:prstGeom>
          <a:noFill/>
        </p:spPr>
        <p:txBody>
          <a:bodyPr wrap="square" rtlCol="0">
            <a:spAutoFit/>
          </a:bodyPr>
          <a:lstStyle/>
          <a:p>
            <a:pPr marL="180975" indent="-180975" algn="just">
              <a:lnSpc>
                <a:spcPct val="120000"/>
              </a:lnSpc>
              <a:buFont typeface="Arial" pitchFamily="34" charset="0"/>
              <a:buChar char="●"/>
            </a:pPr>
            <a:r>
              <a:rPr lang="de-DE" sz="1400" dirty="0" smtClean="0">
                <a:solidFill>
                  <a:srgbClr val="000000"/>
                </a:solidFill>
                <a:latin typeface="Arial" pitchFamily="34" charset="0"/>
                <a:cs typeface="Arial" pitchFamily="34" charset="0"/>
              </a:rPr>
              <a:t>A </a:t>
            </a:r>
            <a:r>
              <a:rPr lang="de-DE" sz="1400" dirty="0" smtClean="0">
                <a:solidFill>
                  <a:srgbClr val="0000FF"/>
                </a:solidFill>
                <a:latin typeface="Arial" pitchFamily="34" charset="0"/>
                <a:cs typeface="Arial" pitchFamily="34" charset="0"/>
              </a:rPr>
              <a:t>dichotomy</a:t>
            </a:r>
            <a:r>
              <a:rPr lang="de-DE" sz="1400" dirty="0" smtClean="0">
                <a:solidFill>
                  <a:srgbClr val="000000"/>
                </a:solidFill>
                <a:latin typeface="Arial" pitchFamily="34" charset="0"/>
                <a:cs typeface="Arial" pitchFamily="34" charset="0"/>
              </a:rPr>
              <a:t> "internal" / "external" is well know in aviation in "internal aircraft noise" (cabin noise) and "external aircraft noise" (at airports). Similarly, it works with "emissions".</a:t>
            </a:r>
            <a:endParaRPr lang="en-US" sz="1400" dirty="0" smtClean="0">
              <a:solidFill>
                <a:srgbClr val="000000"/>
              </a:solidFill>
              <a:latin typeface="Arial" pitchFamily="34" charset="0"/>
              <a:cs typeface="Arial" pitchFamily="34" charset="0"/>
            </a:endParaRPr>
          </a:p>
          <a:p>
            <a:pPr marL="180975" indent="-180975" algn="just">
              <a:lnSpc>
                <a:spcPct val="120000"/>
              </a:lnSpc>
              <a:buFont typeface="Arial" pitchFamily="34" charset="0"/>
              <a:buChar char="●"/>
            </a:pPr>
            <a:r>
              <a:rPr lang="en-US" sz="1400" dirty="0" smtClean="0">
                <a:solidFill>
                  <a:srgbClr val="000000"/>
                </a:solidFill>
                <a:latin typeface="Arial" pitchFamily="34" charset="0"/>
                <a:cs typeface="Arial" pitchFamily="34" charset="0"/>
              </a:rPr>
              <a:t>Internal Emissions (the corona virus) is a fundamental threat to aviation in the same way as External Emissions (CO2, </a:t>
            </a:r>
            <a:r>
              <a:rPr lang="en-US" sz="1400" dirty="0" err="1" smtClean="0">
                <a:solidFill>
                  <a:srgbClr val="000000"/>
                </a:solidFill>
                <a:latin typeface="Arial" pitchFamily="34" charset="0"/>
                <a:cs typeface="Arial" pitchFamily="34" charset="0"/>
              </a:rPr>
              <a:t>NOx</a:t>
            </a:r>
            <a:r>
              <a:rPr lang="en-US" sz="1400" dirty="0" smtClean="0">
                <a:solidFill>
                  <a:srgbClr val="000000"/>
                </a:solidFill>
                <a:latin typeface="Arial" pitchFamily="34" charset="0"/>
                <a:cs typeface="Arial" pitchFamily="34" charset="0"/>
              </a:rPr>
              <a:t>, AIC).</a:t>
            </a:r>
          </a:p>
          <a:p>
            <a:pPr marL="180975" indent="-180975" algn="just">
              <a:lnSpc>
                <a:spcPct val="120000"/>
              </a:lnSpc>
              <a:buFont typeface="Arial" pitchFamily="34" charset="0"/>
              <a:buChar char="●"/>
            </a:pPr>
            <a:r>
              <a:rPr lang="en-US" sz="1400" dirty="0" smtClean="0">
                <a:solidFill>
                  <a:srgbClr val="00B050"/>
                </a:solidFill>
                <a:latin typeface="Arial" pitchFamily="34" charset="0"/>
                <a:cs typeface="Arial" pitchFamily="34" charset="0"/>
              </a:rPr>
              <a:t>Both types of emissions (internal &amp; external) did or may result in legislation limiting aviation severely</a:t>
            </a:r>
            <a:r>
              <a:rPr lang="en-US" sz="1400" dirty="0" smtClean="0">
                <a:solidFill>
                  <a:srgbClr val="000000"/>
                </a:solidFill>
                <a:latin typeface="Arial" pitchFamily="34" charset="0"/>
                <a:cs typeface="Arial" pitchFamily="34" charset="0"/>
              </a:rPr>
              <a:t> (and as such turnover and profits).</a:t>
            </a:r>
          </a:p>
          <a:p>
            <a:pPr marL="180975" indent="-180975" algn="just">
              <a:lnSpc>
                <a:spcPct val="120000"/>
              </a:lnSpc>
              <a:buFont typeface="Arial" pitchFamily="34" charset="0"/>
              <a:buChar char="●"/>
            </a:pPr>
            <a:r>
              <a:rPr lang="en-US" sz="1400" dirty="0" smtClean="0">
                <a:solidFill>
                  <a:srgbClr val="0000FF"/>
                </a:solidFill>
                <a:latin typeface="Arial" pitchFamily="34" charset="0"/>
                <a:cs typeface="Arial" pitchFamily="34" charset="0"/>
              </a:rPr>
              <a:t>Aviation organizations </a:t>
            </a:r>
            <a:r>
              <a:rPr lang="en-US" sz="1400" dirty="0" smtClean="0">
                <a:solidFill>
                  <a:srgbClr val="000000"/>
                </a:solidFill>
                <a:latin typeface="Arial" pitchFamily="34" charset="0"/>
                <a:cs typeface="Arial" pitchFamily="34" charset="0"/>
              </a:rPr>
              <a:t>have reacted in the same way to both threats: </a:t>
            </a:r>
            <a:r>
              <a:rPr lang="en-US" sz="1400" dirty="0" smtClean="0">
                <a:solidFill>
                  <a:srgbClr val="0000FF"/>
                </a:solidFill>
                <a:latin typeface="Arial" pitchFamily="34" charset="0"/>
                <a:cs typeface="Arial" pitchFamily="34" charset="0"/>
              </a:rPr>
              <a:t>1.) Deny the truth, 2.) Pretend to cooperate, 3.) Lobby against regulations </a:t>
            </a:r>
            <a:r>
              <a:rPr lang="en-US" sz="1400" dirty="0" smtClean="0">
                <a:solidFill>
                  <a:srgbClr val="000000"/>
                </a:solidFill>
                <a:latin typeface="Arial" pitchFamily="34" charset="0"/>
                <a:cs typeface="Arial" pitchFamily="34" charset="0"/>
              </a:rPr>
              <a:t>(at best before they are put in place).</a:t>
            </a:r>
          </a:p>
          <a:p>
            <a:pPr marL="180975" indent="-180975" algn="just">
              <a:lnSpc>
                <a:spcPct val="120000"/>
              </a:lnSpc>
              <a:buFont typeface="Arial" pitchFamily="34" charset="0"/>
              <a:buChar char="●"/>
            </a:pPr>
            <a:r>
              <a:rPr lang="de-DE" sz="1400" dirty="0" smtClean="0">
                <a:solidFill>
                  <a:srgbClr val="FF0000"/>
                </a:solidFill>
                <a:latin typeface="Arial" pitchFamily="34" charset="0"/>
                <a:cs typeface="Arial" pitchFamily="34" charset="0"/>
              </a:rPr>
              <a:t>The public gets ill informed</a:t>
            </a:r>
            <a:r>
              <a:rPr lang="de-DE" sz="1400" dirty="0" smtClean="0">
                <a:solidFill>
                  <a:srgbClr val="000000"/>
                </a:solidFill>
                <a:latin typeface="Arial" pitchFamily="34" charset="0"/>
                <a:cs typeface="Arial" pitchFamily="34" charset="0"/>
              </a:rPr>
              <a:t>, because their opinion (and potential votes) influences governmental decision makers.</a:t>
            </a:r>
          </a:p>
          <a:p>
            <a:pPr marL="180975" indent="-180975" algn="just">
              <a:lnSpc>
                <a:spcPct val="120000"/>
              </a:lnSpc>
            </a:pPr>
            <a:endParaRPr lang="de-DE" sz="1400" dirty="0" smtClean="0">
              <a:solidFill>
                <a:srgbClr val="000000"/>
              </a:solidFill>
              <a:latin typeface="Arial" pitchFamily="34" charset="0"/>
              <a:cs typeface="Arial" pitchFamily="34" charset="0"/>
            </a:endParaRPr>
          </a:p>
          <a:p>
            <a:pPr marL="180975" indent="-180975" algn="just">
              <a:lnSpc>
                <a:spcPct val="120000"/>
              </a:lnSpc>
              <a:buFont typeface="Arial" pitchFamily="34" charset="0"/>
              <a:buChar char="●"/>
            </a:pPr>
            <a:r>
              <a:rPr lang="de-DE" sz="1400" dirty="0" smtClean="0">
                <a:solidFill>
                  <a:srgbClr val="000000"/>
                </a:solidFill>
                <a:latin typeface="Arial" pitchFamily="34" charset="0"/>
                <a:cs typeface="Arial" pitchFamily="34" charset="0"/>
              </a:rPr>
              <a:t>First action against such brain washing campaings is 1.) to </a:t>
            </a:r>
            <a:r>
              <a:rPr lang="de-DE" sz="1400" b="1" dirty="0" smtClean="0">
                <a:solidFill>
                  <a:srgbClr val="000000"/>
                </a:solidFill>
                <a:latin typeface="Arial" pitchFamily="34" charset="0"/>
                <a:cs typeface="Arial" pitchFamily="34" charset="0"/>
              </a:rPr>
              <a:t>expose the strategy</a:t>
            </a:r>
            <a:r>
              <a:rPr lang="de-DE" sz="1400" dirty="0" smtClean="0">
                <a:solidFill>
                  <a:srgbClr val="000000"/>
                </a:solidFill>
                <a:latin typeface="Arial" pitchFamily="34" charset="0"/>
                <a:cs typeface="Arial" pitchFamily="34" charset="0"/>
              </a:rPr>
              <a:t> and 2.) to </a:t>
            </a:r>
            <a:r>
              <a:rPr lang="de-DE" sz="1400" b="1" dirty="0" smtClean="0">
                <a:solidFill>
                  <a:srgbClr val="000000"/>
                </a:solidFill>
                <a:latin typeface="Arial" pitchFamily="34" charset="0"/>
                <a:cs typeface="Arial" pitchFamily="34" charset="0"/>
              </a:rPr>
              <a:t>set the record straight</a:t>
            </a:r>
            <a:r>
              <a:rPr lang="de-DE" sz="1400" dirty="0" smtClean="0">
                <a:solidFill>
                  <a:srgbClr val="000000"/>
                </a:solidFill>
                <a:latin typeface="Arial" pitchFamily="34" charset="0"/>
                <a:cs typeface="Arial" pitchFamily="34" charset="0"/>
              </a:rPr>
              <a:t>.</a:t>
            </a:r>
          </a:p>
          <a:p>
            <a:pPr marL="180975" indent="-180975" algn="just">
              <a:lnSpc>
                <a:spcPct val="120000"/>
              </a:lnSpc>
            </a:pPr>
            <a:endParaRPr lang="de-DE" sz="1400" dirty="0" smtClean="0">
              <a:solidFill>
                <a:srgbClr val="000000"/>
              </a:solidFill>
              <a:latin typeface="Arial" pitchFamily="34" charset="0"/>
              <a:cs typeface="Arial" pitchFamily="34" charset="0"/>
            </a:endParaRPr>
          </a:p>
          <a:p>
            <a:pPr marL="180975" indent="-180975" algn="just">
              <a:lnSpc>
                <a:spcPct val="120000"/>
              </a:lnSpc>
              <a:buFont typeface="Arial" pitchFamily="34" charset="0"/>
              <a:buChar char="●"/>
            </a:pPr>
            <a:r>
              <a:rPr lang="de-DE" sz="1400" i="1" dirty="0" smtClean="0">
                <a:solidFill>
                  <a:srgbClr val="000000"/>
                </a:solidFill>
                <a:latin typeface="Arial" pitchFamily="34" charset="0"/>
                <a:cs typeface="Arial" pitchFamily="34" charset="0"/>
              </a:rPr>
              <a:t>In this respect, I hope to have done my share.</a:t>
            </a:r>
            <a:endParaRPr lang="en-US" sz="1400" i="1" dirty="0" smtClean="0">
              <a:solidFill>
                <a:srgbClr val="000000"/>
              </a:solidFill>
              <a:latin typeface="Arial" pitchFamily="34" charset="0"/>
              <a:cs typeface="Arial" pitchFamily="34" charset="0"/>
            </a:endParaRPr>
          </a:p>
        </p:txBody>
      </p:sp>
      <p:sp>
        <p:nvSpPr>
          <p:cNvPr id="6"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txBox="1">
            <a:spLocks noChangeArrowheads="1"/>
          </p:cNvSpPr>
          <p:nvPr/>
        </p:nvSpPr>
        <p:spPr bwMode="auto">
          <a:xfrm>
            <a:off x="522288" y="1306513"/>
            <a:ext cx="8226425"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Overview – Simplified Version</a:t>
            </a:r>
            <a:endParaRPr lang="de-DE" sz="2000" b="1" kern="0" dirty="0">
              <a:solidFill>
                <a:srgbClr val="000000"/>
              </a:solidFill>
              <a:latin typeface="Arial" pitchFamily="34" charset="0"/>
              <a:ea typeface="+mj-ea"/>
              <a:cs typeface="Arial" pitchFamily="34" charset="0"/>
            </a:endParaRPr>
          </a:p>
        </p:txBody>
      </p:sp>
      <p:grpSp>
        <p:nvGrpSpPr>
          <p:cNvPr id="12" name="Gruppieren 11"/>
          <p:cNvGrpSpPr/>
          <p:nvPr/>
        </p:nvGrpSpPr>
        <p:grpSpPr>
          <a:xfrm>
            <a:off x="323850" y="2109788"/>
            <a:ext cx="8113713" cy="3419475"/>
            <a:chOff x="323850" y="2109788"/>
            <a:chExt cx="8113713" cy="3419475"/>
          </a:xfrm>
        </p:grpSpPr>
        <p:pic>
          <p:nvPicPr>
            <p:cNvPr id="256003" name="Picture 3"/>
            <p:cNvPicPr>
              <a:picLocks noChangeAspect="1" noChangeArrowheads="1"/>
            </p:cNvPicPr>
            <p:nvPr/>
          </p:nvPicPr>
          <p:blipFill>
            <a:blip r:embed="rId2" cstate="print"/>
            <a:srcRect/>
            <a:stretch>
              <a:fillRect/>
            </a:stretch>
          </p:blipFill>
          <p:spPr bwMode="auto">
            <a:xfrm>
              <a:off x="857250" y="2109788"/>
              <a:ext cx="7580313" cy="3419475"/>
            </a:xfrm>
            <a:prstGeom prst="rect">
              <a:avLst/>
            </a:prstGeom>
            <a:noFill/>
            <a:ln w="9525">
              <a:noFill/>
              <a:miter lim="800000"/>
              <a:headEnd/>
              <a:tailEnd/>
            </a:ln>
          </p:spPr>
        </p:pic>
        <p:sp>
          <p:nvSpPr>
            <p:cNvPr id="8" name="Textfeld 7"/>
            <p:cNvSpPr txBox="1"/>
            <p:nvPr/>
          </p:nvSpPr>
          <p:spPr>
            <a:xfrm>
              <a:off x="323850" y="3705225"/>
              <a:ext cx="1130438" cy="338554"/>
            </a:xfrm>
            <a:prstGeom prst="rect">
              <a:avLst/>
            </a:prstGeom>
            <a:noFill/>
          </p:spPr>
          <p:txBody>
            <a:bodyPr wrap="none" rtlCol="0">
              <a:spAutoFit/>
            </a:bodyPr>
            <a:lstStyle/>
            <a:p>
              <a:r>
                <a:rPr lang="de-DE" sz="1600" dirty="0" smtClean="0">
                  <a:solidFill>
                    <a:srgbClr val="0000FF"/>
                  </a:solidFill>
                  <a:latin typeface="Arial" pitchFamily="34" charset="0"/>
                  <a:cs typeface="Arial" pitchFamily="34" charset="0"/>
                </a:rPr>
                <a:t>outside air</a:t>
              </a:r>
              <a:endParaRPr lang="en-US" sz="1600" dirty="0">
                <a:solidFill>
                  <a:srgbClr val="0000FF"/>
                </a:solidFill>
                <a:latin typeface="Arial" pitchFamily="34" charset="0"/>
                <a:cs typeface="Arial" pitchFamily="34" charset="0"/>
              </a:endParaRPr>
            </a:p>
          </p:txBody>
        </p:sp>
        <p:sp>
          <p:nvSpPr>
            <p:cNvPr id="9" name="Textfeld 8"/>
            <p:cNvSpPr txBox="1"/>
            <p:nvPr/>
          </p:nvSpPr>
          <p:spPr>
            <a:xfrm>
              <a:off x="6219825" y="4295775"/>
              <a:ext cx="1289135" cy="338554"/>
            </a:xfrm>
            <a:prstGeom prst="rect">
              <a:avLst/>
            </a:prstGeom>
            <a:noFill/>
          </p:spPr>
          <p:txBody>
            <a:bodyPr wrap="none" rtlCol="0">
              <a:spAutoFit/>
            </a:bodyPr>
            <a:lstStyle/>
            <a:p>
              <a:r>
                <a:rPr lang="de-DE" sz="1600" dirty="0" smtClean="0">
                  <a:solidFill>
                    <a:srgbClr val="FF0000"/>
                  </a:solidFill>
                  <a:latin typeface="Arial" pitchFamily="34" charset="0"/>
                  <a:cs typeface="Arial" pitchFamily="34" charset="0"/>
                </a:rPr>
                <a:t>recirculation</a:t>
              </a:r>
              <a:endParaRPr lang="en-US" sz="1600" dirty="0">
                <a:solidFill>
                  <a:srgbClr val="FF0000"/>
                </a:solidFill>
                <a:latin typeface="Arial" pitchFamily="34" charset="0"/>
                <a:cs typeface="Arial" pitchFamily="34" charset="0"/>
              </a:endParaRPr>
            </a:p>
          </p:txBody>
        </p:sp>
        <p:sp>
          <p:nvSpPr>
            <p:cNvPr id="10" name="Textfeld 9"/>
            <p:cNvSpPr txBox="1"/>
            <p:nvPr/>
          </p:nvSpPr>
          <p:spPr>
            <a:xfrm>
              <a:off x="2847975" y="4838700"/>
              <a:ext cx="800219" cy="338554"/>
            </a:xfrm>
            <a:prstGeom prst="rect">
              <a:avLst/>
            </a:prstGeom>
            <a:noFill/>
          </p:spPr>
          <p:txBody>
            <a:bodyPr wrap="none" rtlCol="0">
              <a:spAutoFit/>
            </a:bodyPr>
            <a:lstStyle/>
            <a:p>
              <a:r>
                <a:rPr lang="de-DE" sz="1600" dirty="0" smtClean="0">
                  <a:solidFill>
                    <a:srgbClr val="000000"/>
                  </a:solidFill>
                  <a:latin typeface="Arial" pitchFamily="34" charset="0"/>
                  <a:cs typeface="Arial" pitchFamily="34" charset="0"/>
                </a:rPr>
                <a:t>source</a:t>
              </a:r>
              <a:endParaRPr lang="en-US" sz="1600" dirty="0">
                <a:solidFill>
                  <a:srgbClr val="000000"/>
                </a:solidFill>
                <a:latin typeface="Arial" pitchFamily="34" charset="0"/>
                <a:cs typeface="Arial" pitchFamily="34" charset="0"/>
              </a:endParaRPr>
            </a:p>
          </p:txBody>
        </p:sp>
        <p:sp>
          <p:nvSpPr>
            <p:cNvPr id="11" name="Textfeld 10"/>
            <p:cNvSpPr txBox="1"/>
            <p:nvPr/>
          </p:nvSpPr>
          <p:spPr>
            <a:xfrm>
              <a:off x="5076825" y="4867275"/>
              <a:ext cx="522900" cy="307777"/>
            </a:xfrm>
            <a:prstGeom prst="rect">
              <a:avLst/>
            </a:prstGeom>
            <a:noFill/>
          </p:spPr>
          <p:txBody>
            <a:bodyPr wrap="none" rtlCol="0">
              <a:spAutoFit/>
            </a:bodyPr>
            <a:lstStyle/>
            <a:p>
              <a:r>
                <a:rPr lang="de-DE" sz="1400" dirty="0" smtClean="0">
                  <a:solidFill>
                    <a:srgbClr val="FF0000"/>
                  </a:solidFill>
                  <a:latin typeface="Arial" pitchFamily="34" charset="0"/>
                  <a:cs typeface="Arial" pitchFamily="34" charset="0"/>
                </a:rPr>
                <a:t>filter</a:t>
              </a:r>
              <a:endParaRPr lang="en-US" sz="1400" dirty="0">
                <a:solidFill>
                  <a:srgbClr val="FF0000"/>
                </a:solidFill>
                <a:latin typeface="Arial" pitchFamily="34" charset="0"/>
                <a:cs typeface="Arial" pitchFamily="34" charset="0"/>
              </a:endParaRPr>
            </a:p>
          </p:txBody>
        </p:sp>
      </p:grpSp>
      <p:sp>
        <p:nvSpPr>
          <p:cNvPr id="14"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4294967295"/>
          </p:nvPr>
        </p:nvSpPr>
        <p:spPr>
          <a:xfrm>
            <a:off x="657226" y="2295525"/>
            <a:ext cx="8029574" cy="514350"/>
          </a:xfrm>
          <a:prstGeom prst="rect">
            <a:avLst/>
          </a:prstGeom>
        </p:spPr>
        <p:txBody>
          <a:bodyPr/>
          <a:lstStyle/>
          <a:p>
            <a:pPr marL="341313" indent="-341313" algn="ctr" eaLnBrk="1" hangingPunct="1">
              <a:lnSpc>
                <a:spcPct val="120000"/>
              </a:lnSpc>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de-DE" sz="2000" dirty="0" smtClean="0"/>
              <a:t>info@ProfScholz.de</a:t>
            </a:r>
          </a:p>
        </p:txBody>
      </p:sp>
      <p:sp>
        <p:nvSpPr>
          <p:cNvPr id="2" name="Titel 1">
            <a:extLst>
              <a:ext uri="{FF2B5EF4-FFF2-40B4-BE49-F238E27FC236}">
                <a16:creationId xmlns:a16="http://schemas.microsoft.com/office/drawing/2014/main" xmlns="" id="{3F5971A4-CCEC-4A43-B71D-72939F35ADEB}"/>
              </a:ext>
            </a:extLst>
          </p:cNvPr>
          <p:cNvSpPr txBox="1">
            <a:spLocks/>
          </p:cNvSpPr>
          <p:nvPr/>
        </p:nvSpPr>
        <p:spPr>
          <a:xfrm>
            <a:off x="523875" y="14831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nl-BE" sz="2000" kern="0" dirty="0" smtClean="0">
                <a:latin typeface="Arial" pitchFamily="34" charset="0"/>
                <a:cs typeface="Arial" pitchFamily="34" charset="0"/>
              </a:rPr>
              <a:t>Contact</a:t>
            </a:r>
            <a:endParaRPr lang="nl-BE" sz="2000" kern="0" dirty="0">
              <a:latin typeface="Arial" pitchFamily="34" charset="0"/>
              <a:cs typeface="Arial" pitchFamily="34" charset="0"/>
            </a:endParaRPr>
          </a:p>
        </p:txBody>
      </p:sp>
      <p:sp>
        <p:nvSpPr>
          <p:cNvPr id="9"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grpSp>
        <p:nvGrpSpPr>
          <p:cNvPr id="6" name="Gruppieren 8"/>
          <p:cNvGrpSpPr/>
          <p:nvPr/>
        </p:nvGrpSpPr>
        <p:grpSpPr>
          <a:xfrm>
            <a:off x="523875" y="4003677"/>
            <a:ext cx="8229600" cy="2149474"/>
            <a:chOff x="457200" y="3194052"/>
            <a:chExt cx="8229600" cy="2149474"/>
          </a:xfrm>
        </p:grpSpPr>
        <p:sp>
          <p:nvSpPr>
            <p:cNvPr id="7" name="Rectangle 2"/>
            <p:cNvSpPr txBox="1">
              <a:spLocks noChangeArrowheads="1"/>
            </p:cNvSpPr>
            <p:nvPr/>
          </p:nvSpPr>
          <p:spPr bwMode="auto">
            <a:xfrm>
              <a:off x="457200" y="3194052"/>
              <a:ext cx="8229600" cy="2149474"/>
            </a:xfrm>
            <a:prstGeom prst="rect">
              <a:avLst/>
            </a:prstGeom>
            <a:noFill/>
            <a:ln w="6350">
              <a:solidFill>
                <a:schemeClr val="tx1"/>
              </a:solidFill>
              <a:round/>
              <a:headEnd/>
              <a:tailEnd/>
            </a:ln>
          </p:spPr>
          <p:txBody>
            <a:bodyPr lIns="90000" tIns="46800" rIns="90000" bIns="46800"/>
            <a:lstStyle>
              <a:defPPr>
                <a:defRPr lang="en-GB"/>
              </a:defPPr>
              <a:lvl1pPr algn="l" defTabSz="449263" rtl="0" fontAlgn="base">
                <a:spcBef>
                  <a:spcPct val="0"/>
                </a:spcBef>
                <a:spcAft>
                  <a:spcPct val="0"/>
                </a:spcAft>
                <a:defRPr sz="2400" kern="1200">
                  <a:solidFill>
                    <a:schemeClr val="bg1"/>
                  </a:solidFill>
                  <a:latin typeface="Arial" pitchFamily="34" charset="0"/>
                  <a:ea typeface="+mn-ea"/>
                  <a:cs typeface="Arial" pitchFamily="34" charset="0"/>
                </a:defRPr>
              </a:lvl1pPr>
              <a:lvl2pPr marL="742950" indent="-285750" algn="l" defTabSz="449263" rtl="0" fontAlgn="base">
                <a:spcBef>
                  <a:spcPct val="0"/>
                </a:spcBef>
                <a:spcAft>
                  <a:spcPct val="0"/>
                </a:spcAft>
                <a:defRPr sz="2400" kern="1200">
                  <a:solidFill>
                    <a:schemeClr val="bg1"/>
                  </a:solidFill>
                  <a:latin typeface="Arial" pitchFamily="34" charset="0"/>
                  <a:ea typeface="+mn-ea"/>
                  <a:cs typeface="Arial" pitchFamily="34" charset="0"/>
                </a:defRPr>
              </a:lvl2pPr>
              <a:lvl3pPr marL="11430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3pPr>
              <a:lvl4pPr marL="16002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4pPr>
              <a:lvl5pPr marL="2057400" indent="-228600" algn="l" defTabSz="449263" rtl="0" fontAlgn="base">
                <a:spcBef>
                  <a:spcPct val="0"/>
                </a:spcBef>
                <a:spcAft>
                  <a:spcPct val="0"/>
                </a:spcAft>
                <a:defRPr sz="2400" kern="1200">
                  <a:solidFill>
                    <a:schemeClr val="bg1"/>
                  </a:solidFill>
                  <a:latin typeface="Arial" pitchFamily="34" charset="0"/>
                  <a:ea typeface="+mn-ea"/>
                  <a:cs typeface="Arial" pitchFamily="34" charset="0"/>
                </a:defRPr>
              </a:lvl5pPr>
              <a:lvl6pPr marL="2286000" algn="l" defTabSz="914400" rtl="0" eaLnBrk="1" latinLnBrk="0" hangingPunct="1">
                <a:defRPr sz="2400" kern="1200">
                  <a:solidFill>
                    <a:schemeClr val="bg1"/>
                  </a:solidFill>
                  <a:latin typeface="Arial" pitchFamily="34" charset="0"/>
                  <a:ea typeface="+mn-ea"/>
                  <a:cs typeface="Arial" pitchFamily="34" charset="0"/>
                </a:defRPr>
              </a:lvl6pPr>
              <a:lvl7pPr marL="2743200" algn="l" defTabSz="914400" rtl="0" eaLnBrk="1" latinLnBrk="0" hangingPunct="1">
                <a:defRPr sz="2400" kern="1200">
                  <a:solidFill>
                    <a:schemeClr val="bg1"/>
                  </a:solidFill>
                  <a:latin typeface="Arial" pitchFamily="34" charset="0"/>
                  <a:ea typeface="+mn-ea"/>
                  <a:cs typeface="Arial" pitchFamily="34" charset="0"/>
                </a:defRPr>
              </a:lvl7pPr>
              <a:lvl8pPr marL="3200400" algn="l" defTabSz="914400" rtl="0" eaLnBrk="1" latinLnBrk="0" hangingPunct="1">
                <a:defRPr sz="2400" kern="1200">
                  <a:solidFill>
                    <a:schemeClr val="bg1"/>
                  </a:solidFill>
                  <a:latin typeface="Arial" pitchFamily="34" charset="0"/>
                  <a:ea typeface="+mn-ea"/>
                  <a:cs typeface="Arial" pitchFamily="34" charset="0"/>
                </a:defRPr>
              </a:lvl8pPr>
              <a:lvl9pPr marL="3657600" algn="l" defTabSz="914400" rtl="0" eaLnBrk="1" latinLnBrk="0" hangingPunct="1">
                <a:defRPr sz="2400" kern="1200">
                  <a:solidFill>
                    <a:schemeClr val="bg1"/>
                  </a:solidFill>
                  <a:latin typeface="Arial" pitchFamily="34" charset="0"/>
                  <a:ea typeface="+mn-ea"/>
                  <a:cs typeface="Arial" pitchFamily="34" charset="0"/>
                </a:defRPr>
              </a:lvl9pPr>
            </a:lstStyle>
            <a:p>
              <a:r>
                <a:rPr lang="en-US" sz="1200" b="1" noProof="1" smtClean="0">
                  <a:solidFill>
                    <a:srgbClr val="000000"/>
                  </a:solidFill>
                </a:rPr>
                <a:t>Quote this document:</a:t>
              </a:r>
            </a:p>
            <a:p>
              <a:endParaRPr lang="en-US" sz="1200" noProof="1" smtClean="0">
                <a:solidFill>
                  <a:srgbClr val="000000"/>
                </a:solidFill>
              </a:endParaRPr>
            </a:p>
            <a:p>
              <a:r>
                <a:rPr lang="en-US" sz="1200" noProof="1" smtClean="0">
                  <a:solidFill>
                    <a:srgbClr val="000000"/>
                  </a:solidFill>
                </a:rPr>
                <a:t>SCHOLZ, Dieter, 2021. </a:t>
              </a:r>
              <a:r>
                <a:rPr lang="en-US" sz="1200" i="1" noProof="1" smtClean="0">
                  <a:solidFill>
                    <a:srgbClr val="000000"/>
                  </a:solidFill>
                </a:rPr>
                <a:t>Zero Emission – The New Credo in Civil Aviation. </a:t>
              </a:r>
            </a:p>
            <a:p>
              <a:r>
                <a:rPr lang="en-US" sz="1200" noProof="1" smtClean="0">
                  <a:solidFill>
                    <a:srgbClr val="000000"/>
                  </a:solidFill>
                </a:rPr>
                <a:t>German Aerospace Congress 2021, Online, 30.08. – 02.09.2021.</a:t>
              </a:r>
            </a:p>
            <a:p>
              <a:r>
                <a:rPr lang="en-US" sz="1200" noProof="1" smtClean="0">
                  <a:solidFill>
                    <a:srgbClr val="000000"/>
                  </a:solidFill>
                </a:rPr>
                <a:t>Available from: </a:t>
              </a:r>
              <a:r>
                <a:rPr lang="en-US" sz="1200" u="sng" dirty="0" smtClean="0">
                  <a:solidFill>
                    <a:srgbClr val="0000FF"/>
                  </a:solidFill>
                  <a:hlinkClick r:id="rId3"/>
                </a:rPr>
                <a:t>https://doi.org/10.5281/zenodo.5919013</a:t>
              </a:r>
              <a:endParaRPr lang="en-US" sz="1200" u="sng" noProof="1" smtClean="0">
                <a:solidFill>
                  <a:srgbClr val="0000FF"/>
                </a:solidFill>
              </a:endParaRPr>
            </a:p>
            <a:p>
              <a:endParaRPr lang="en-US" sz="1200" noProof="1" smtClean="0">
                <a:solidFill>
                  <a:srgbClr val="000000"/>
                </a:solidFill>
              </a:endParaRPr>
            </a:p>
            <a:p>
              <a:endParaRPr lang="en-US" sz="1200" noProof="1" smtClean="0">
                <a:solidFill>
                  <a:srgbClr val="000000"/>
                </a:solidFill>
              </a:endParaRPr>
            </a:p>
            <a:p>
              <a:r>
                <a:rPr lang="en-US" sz="1200" noProof="1" smtClean="0">
                  <a:solidFill>
                    <a:srgbClr val="000000"/>
                  </a:solidFill>
                  <a:sym typeface="Symbol"/>
                </a:rPr>
                <a:t> </a:t>
              </a:r>
              <a:r>
                <a:rPr lang="en-US" sz="1200" noProof="1" smtClean="0">
                  <a:solidFill>
                    <a:srgbClr val="000000"/>
                  </a:solidFill>
                </a:rPr>
                <a:t>Copyright by Author, CC BY-NC-SA, </a:t>
              </a:r>
              <a:r>
                <a:rPr lang="en-US" sz="1200" u="sng" noProof="1" smtClean="0">
                  <a:solidFill>
                    <a:srgbClr val="0000FF"/>
                  </a:solidFill>
                  <a:hlinkClick r:id="rId4"/>
                </a:rPr>
                <a:t>https://creativecommons.org/licenses/by-nc-sa/4.0</a:t>
              </a:r>
              <a:endParaRPr lang="en-US" sz="1200" u="sng" noProof="1" smtClean="0">
                <a:solidFill>
                  <a:srgbClr val="0000FF"/>
                </a:solidFill>
              </a:endParaRPr>
            </a:p>
            <a:p>
              <a:endParaRPr lang="en-US" sz="1200" noProof="1" smtClean="0">
                <a:solidFill>
                  <a:srgbClr val="000000"/>
                </a:solidFill>
              </a:endParaRPr>
            </a:p>
            <a:p>
              <a:pPr algn="just"/>
              <a:endParaRPr lang="en-US" sz="1200" noProof="1" smtClean="0">
                <a:solidFill>
                  <a:srgbClr val="000000"/>
                </a:solidFill>
              </a:endParaRPr>
            </a:p>
            <a:p>
              <a:pPr algn="just"/>
              <a:endParaRPr lang="en-US" sz="1200" noProof="1" smtClean="0">
                <a:solidFill>
                  <a:srgbClr val="000000"/>
                </a:solidFill>
              </a:endParaRPr>
            </a:p>
            <a:p>
              <a:pPr algn="just"/>
              <a:endParaRPr lang="en-US" sz="1200" noProof="1" smtClean="0">
                <a:solidFill>
                  <a:srgbClr val="000000"/>
                </a:solidFill>
              </a:endParaRPr>
            </a:p>
            <a:p>
              <a:pPr algn="just"/>
              <a:endParaRPr lang="en-US" sz="1200" noProof="1" smtClean="0">
                <a:solidFill>
                  <a:srgbClr val="000000"/>
                </a:solidFill>
              </a:endParaRPr>
            </a:p>
            <a:p>
              <a:pPr algn="just"/>
              <a:endParaRPr lang="en-US" sz="1200" noProof="1" smtClean="0">
                <a:solidFill>
                  <a:srgbClr val="000000"/>
                </a:solidFill>
              </a:endParaRPr>
            </a:p>
            <a:p>
              <a:pPr algn="just"/>
              <a:endParaRPr lang="en-US" sz="1200" noProof="1">
                <a:solidFill>
                  <a:srgbClr val="000000"/>
                </a:solidFill>
              </a:endParaRPr>
            </a:p>
          </p:txBody>
        </p:sp>
        <p:pic>
          <p:nvPicPr>
            <p:cNvPr id="8" name="Picture 2"/>
            <p:cNvPicPr>
              <a:picLocks noChangeAspect="1" noChangeArrowheads="1"/>
            </p:cNvPicPr>
            <p:nvPr/>
          </p:nvPicPr>
          <p:blipFill>
            <a:blip r:embed="rId5" cstate="print"/>
            <a:srcRect/>
            <a:stretch>
              <a:fillRect/>
            </a:stretch>
          </p:blipFill>
          <p:spPr bwMode="auto">
            <a:xfrm>
              <a:off x="561976" y="4776789"/>
              <a:ext cx="1211035" cy="423862"/>
            </a:xfrm>
            <a:prstGeom prst="rect">
              <a:avLst/>
            </a:prstGeom>
            <a:noFill/>
            <a:ln w="6350">
              <a:solidFill>
                <a:schemeClr val="tx1"/>
              </a:solidFill>
              <a:miter lim="800000"/>
              <a:headEnd/>
              <a:tailEnd/>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4294967295"/>
          </p:nvPr>
        </p:nvSpPr>
        <p:spPr>
          <a:xfrm>
            <a:off x="657226" y="2124075"/>
            <a:ext cx="8029574" cy="4000500"/>
          </a:xfrm>
          <a:prstGeom prst="rect">
            <a:avLst/>
          </a:prstGeom>
        </p:spPr>
        <p:txBody>
          <a:bodyPr/>
          <a:lstStyle/>
          <a:p>
            <a:pPr marL="341313" indent="-341313" algn="ctr" eaLnBrk="1" hangingPunct="1">
              <a:lnSpc>
                <a:spcPct val="120000"/>
              </a:lnSpc>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noProof="1" smtClean="0"/>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noProof="1" smtClean="0">
                <a:solidFill>
                  <a:srgbClr val="FF0000"/>
                </a:solidFill>
              </a:rPr>
              <a:t>Part 1</a:t>
            </a:r>
            <a:r>
              <a:rPr lang="en-US" sz="2000" noProof="1" smtClean="0"/>
              <a:t> of this presentation "</a:t>
            </a:r>
            <a:r>
              <a:rPr lang="en-US" sz="2000" noProof="1" smtClean="0">
                <a:solidFill>
                  <a:srgbClr val="FF0000"/>
                </a:solidFill>
              </a:rPr>
              <a:t>Internal Emissions</a:t>
            </a:r>
            <a:r>
              <a:rPr lang="en-US" sz="2000" noProof="1" smtClean="0"/>
              <a:t>" is based on: </a:t>
            </a:r>
            <a:endParaRPr lang="en-US" sz="2000" u="sng" noProof="1" smtClean="0">
              <a:solidFill>
                <a:srgbClr val="0000FF"/>
              </a:solidFill>
              <a:hlinkClick r:id="rId3"/>
            </a:endParaRP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u="sng" noProof="1" smtClean="0">
                <a:solidFill>
                  <a:srgbClr val="0000FF"/>
                </a:solidFill>
                <a:hlinkClick r:id="rId3"/>
              </a:rPr>
              <a:t>http://corona.ProfScholz.de</a:t>
            </a:r>
            <a:endParaRPr lang="en-US" u="sng" noProof="1" smtClean="0">
              <a:solidFill>
                <a:srgbClr val="0000FF"/>
              </a:solidFill>
            </a:endParaRPr>
          </a:p>
          <a:p>
            <a:pPr algn="ctr">
              <a:buNone/>
            </a:pPr>
            <a:r>
              <a:rPr lang="en-US" b="1" noProof="1" smtClean="0"/>
              <a:t>Aircraft Cabin Ventilation in the Corona  Pandemic  –  Legend and Truth </a:t>
            </a: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u="sng" noProof="1" smtClean="0">
                <a:solidFill>
                  <a:srgbClr val="0000FF"/>
                </a:solidFill>
                <a:hlinkClick r:id="rId4"/>
              </a:rPr>
              <a:t>https://doi.org/10.5281/zenodo.5356568</a:t>
            </a:r>
            <a:endParaRPr lang="en-US" u="sng" noProof="1" smtClean="0">
              <a:solidFill>
                <a:srgbClr val="0000FF"/>
              </a:solidFill>
            </a:endParaRP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000" b="1" noProof="1" smtClean="0"/>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noProof="1" smtClean="0">
                <a:solidFill>
                  <a:srgbClr val="FF0000"/>
                </a:solidFill>
              </a:rPr>
              <a:t>Part 2</a:t>
            </a:r>
            <a:r>
              <a:rPr lang="en-US" sz="2000" noProof="1" smtClean="0"/>
              <a:t> of this presentation "</a:t>
            </a:r>
            <a:r>
              <a:rPr lang="en-US" sz="2000" noProof="1" smtClean="0">
                <a:solidFill>
                  <a:srgbClr val="FF0000"/>
                </a:solidFill>
              </a:rPr>
              <a:t>External Emissions</a:t>
            </a:r>
            <a:r>
              <a:rPr lang="en-US" sz="2000" noProof="1" smtClean="0"/>
              <a:t>" draws from:</a:t>
            </a: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b="1" noProof="1" smtClean="0"/>
              <a:t>HAW-Bericht: Umweltschutz in der Luftfahrt</a:t>
            </a: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u="sng" noProof="1" smtClean="0">
                <a:solidFill>
                  <a:srgbClr val="0000FF"/>
                </a:solidFill>
              </a:rPr>
              <a:t>https://purl.org/aero/RR2021-07-03</a:t>
            </a:r>
            <a:r>
              <a:rPr lang="en-US" noProof="1" smtClean="0"/>
              <a:t> (directly to PDF)</a:t>
            </a:r>
          </a:p>
          <a:p>
            <a:pPr marL="341313" indent="-341313" algn="ctr" eaLnBrk="1" hangingPunct="1">
              <a:lnSpc>
                <a:spcPct val="12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u="sng" noProof="1" smtClean="0">
                <a:solidFill>
                  <a:srgbClr val="0000FF"/>
                </a:solidFill>
              </a:rPr>
              <a:t>https://doi.org/10.48441/4427.225</a:t>
            </a:r>
            <a:r>
              <a:rPr lang="en-US" noProof="1" smtClean="0"/>
              <a:t> (landing page)</a:t>
            </a:r>
          </a:p>
        </p:txBody>
      </p:sp>
      <p:sp>
        <p:nvSpPr>
          <p:cNvPr id="2" name="Titel 1">
            <a:extLst>
              <a:ext uri="{FF2B5EF4-FFF2-40B4-BE49-F238E27FC236}">
                <a16:creationId xmlns:a16="http://schemas.microsoft.com/office/drawing/2014/main" xmlns="" id="{3F5971A4-CCEC-4A43-B71D-72939F35ADEB}"/>
              </a:ext>
            </a:extLst>
          </p:cNvPr>
          <p:cNvSpPr txBox="1">
            <a:spLocks/>
          </p:cNvSpPr>
          <p:nvPr/>
        </p:nvSpPr>
        <p:spPr>
          <a:xfrm>
            <a:off x="523875" y="1483172"/>
            <a:ext cx="8224837" cy="446087"/>
          </a:xfrm>
          <a:prstGeom prst="rect">
            <a:avLst/>
          </a:prstGeom>
        </p:spPr>
        <p:txBody>
          <a:bodyPr/>
          <a:lstStyle>
            <a:lvl1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2pPr>
            <a:lvl3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3pPr>
            <a:lvl4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4pPr>
            <a:lvl5pPr algn="l" defTabSz="449263" rtl="0" eaLnBrk="0" fontAlgn="base" hangingPunct="0">
              <a:spcBef>
                <a:spcPct val="0"/>
              </a:spcBef>
              <a:spcAft>
                <a:spcPct val="0"/>
              </a:spcAft>
              <a:buClr>
                <a:srgbClr val="000000"/>
              </a:buClr>
              <a:buSzPct val="100000"/>
              <a:buFont typeface="Times New Roman" pitchFamily="18" charset="0"/>
              <a:defRPr sz="1600" b="1">
                <a:solidFill>
                  <a:srgbClr val="000000"/>
                </a:solidFill>
                <a:latin typeface="Arial" charset="0"/>
              </a:defRPr>
            </a:lvl5pPr>
            <a:lvl6pPr marL="25146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6pPr>
            <a:lvl7pPr marL="29718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7pPr>
            <a:lvl8pPr marL="34290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8pPr>
            <a:lvl9pPr marL="3886200" indent="-228600" algn="l" defTabSz="449263" rtl="0" fontAlgn="base">
              <a:spcBef>
                <a:spcPct val="0"/>
              </a:spcBef>
              <a:spcAft>
                <a:spcPct val="0"/>
              </a:spcAft>
              <a:buClr>
                <a:srgbClr val="000000"/>
              </a:buClr>
              <a:buSzPct val="100000"/>
              <a:buFont typeface="Times New Roman" pitchFamily="18" charset="0"/>
              <a:defRPr sz="1600" b="1">
                <a:solidFill>
                  <a:srgbClr val="000000"/>
                </a:solidFill>
                <a:latin typeface="Arial" charset="0"/>
              </a:defRPr>
            </a:lvl9pPr>
          </a:lstStyle>
          <a:p>
            <a:r>
              <a:rPr lang="nl-BE" sz="2000" kern="0" dirty="0" smtClean="0">
                <a:latin typeface="Arial" pitchFamily="34" charset="0"/>
                <a:cs typeface="Arial" pitchFamily="34" charset="0"/>
              </a:rPr>
              <a:t>Background &amp; Further Reading</a:t>
            </a:r>
            <a:endParaRPr lang="nl-BE" sz="2000" kern="0" dirty="0">
              <a:latin typeface="Arial" pitchFamily="34" charset="0"/>
              <a:cs typeface="Arial" pitchFamily="34" charset="0"/>
            </a:endParaRPr>
          </a:p>
        </p:txBody>
      </p:sp>
      <p:sp>
        <p:nvSpPr>
          <p:cNvPr id="9"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Zero Emission – The New Credo in Civil Aviation</a:t>
            </a:r>
            <a:endParaRPr lang="en-US" sz="1200" b="1" noProof="1">
              <a:solidFill>
                <a:srgbClr val="000000"/>
              </a:solidFill>
              <a:latin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23874" y="2161014"/>
            <a:ext cx="7324726" cy="2862322"/>
          </a:xfrm>
          <a:prstGeom prst="rect">
            <a:avLst/>
          </a:prstGeom>
        </p:spPr>
        <p:txBody>
          <a:bodyPr wrap="square">
            <a:spAutoFit/>
          </a:bodyPr>
          <a:lstStyle/>
          <a:p>
            <a:pPr algn="just"/>
            <a:r>
              <a:rPr lang="en-US" sz="1200" noProof="1" smtClean="0">
                <a:solidFill>
                  <a:srgbClr val="000000"/>
                </a:solidFill>
                <a:latin typeface="Arial" pitchFamily="34" charset="0"/>
                <a:cs typeface="Arial" pitchFamily="34" charset="0"/>
              </a:rPr>
              <a:t>SCHWARTZ, Emily, KROO, Ilan M., 2009. Aircraft Design: Trading Cost and Climate Impact. 47th AIAA Aerospace Sciences Meeting including The New Horizons Forum and Aerospace Exposition, 05.01.-08.01.2009, Orlando, Florida, AIAA 2009, No.1261. Available from: </a:t>
            </a:r>
            <a:r>
              <a:rPr lang="en-US" sz="1200" noProof="1" smtClean="0">
                <a:solidFill>
                  <a:srgbClr val="000000"/>
                </a:solidFill>
                <a:latin typeface="Arial" pitchFamily="34" charset="0"/>
                <a:cs typeface="Arial" pitchFamily="34" charset="0"/>
                <a:hlinkClick r:id="rId2"/>
              </a:rPr>
              <a:t>https://doi.org/10.2514/6.2009-1261</a:t>
            </a:r>
            <a:r>
              <a:rPr lang="en-US" sz="1200" noProof="1" smtClean="0">
                <a:solidFill>
                  <a:srgbClr val="000000"/>
                </a:solidFill>
                <a:latin typeface="Arial" pitchFamily="34" charset="0"/>
                <a:cs typeface="Arial" pitchFamily="34" charset="0"/>
              </a:rPr>
              <a:t>.</a:t>
            </a:r>
          </a:p>
          <a:p>
            <a:pPr algn="just"/>
            <a:endParaRPr lang="en-US" sz="1200" noProof="1" smtClean="0">
              <a:solidFill>
                <a:srgbClr val="000000"/>
              </a:solidFill>
              <a:latin typeface="Arial" pitchFamily="34" charset="0"/>
              <a:cs typeface="Arial" pitchFamily="34" charset="0"/>
            </a:endParaRPr>
          </a:p>
          <a:p>
            <a:pPr algn="just"/>
            <a:r>
              <a:rPr lang="en-US" sz="1200" noProof="1" smtClean="0">
                <a:solidFill>
                  <a:srgbClr val="000000"/>
                </a:solidFill>
                <a:latin typeface="Arial" pitchFamily="34" charset="0"/>
                <a:cs typeface="Arial" pitchFamily="34" charset="0"/>
              </a:rPr>
              <a:t>SCHWARTZ DALLARA, Emily, 2011. Aircraft Design for Reduced Climate Impact. Dissertation. Stanford University. Available from: </a:t>
            </a:r>
            <a:r>
              <a:rPr lang="en-US" sz="1200" noProof="1" smtClean="0">
                <a:solidFill>
                  <a:srgbClr val="000000"/>
                </a:solidFill>
                <a:latin typeface="Arial" pitchFamily="34" charset="0"/>
                <a:cs typeface="Arial" pitchFamily="34" charset="0"/>
                <a:hlinkClick r:id="rId3"/>
              </a:rPr>
              <a:t>http://purl.stanford.edu/yf499mg3300 </a:t>
            </a:r>
            <a:r>
              <a:rPr lang="en-US" sz="1200" noProof="1" smtClean="0">
                <a:solidFill>
                  <a:srgbClr val="000000"/>
                </a:solidFill>
                <a:latin typeface="Arial" pitchFamily="34" charset="0"/>
                <a:cs typeface="Arial" pitchFamily="34" charset="0"/>
              </a:rPr>
              <a:t>– Forcing Factor s(h) based on: KÖHLER 2008 and RÄDEL 2008.</a:t>
            </a:r>
          </a:p>
          <a:p>
            <a:pPr algn="just"/>
            <a:endParaRPr lang="en-US" sz="1200" noProof="1" smtClean="0">
              <a:solidFill>
                <a:srgbClr val="000000"/>
              </a:solidFill>
              <a:latin typeface="Arial" pitchFamily="34" charset="0"/>
              <a:cs typeface="Arial" pitchFamily="34" charset="0"/>
            </a:endParaRPr>
          </a:p>
          <a:p>
            <a:pPr algn="just"/>
            <a:r>
              <a:rPr lang="en-US" sz="1200" noProof="1" smtClean="0">
                <a:solidFill>
                  <a:srgbClr val="000000"/>
                </a:solidFill>
                <a:latin typeface="Arial" pitchFamily="34" charset="0"/>
                <a:cs typeface="Arial" pitchFamily="34" charset="0"/>
              </a:rPr>
              <a:t>KÖHLER, Marcus O., RÄDEL, Gaby, DESSENS, Olivier, SHINE, Keith P., ROGERS, Helen L., WILD, Oliver, PYLE, John A., 2008. Impact of Perturbations to Nitrogen Oxide Emissions From Global Aviation. In: Journal of Geophysical Research, 113. Available from: </a:t>
            </a:r>
            <a:r>
              <a:rPr lang="en-US" sz="1200" noProof="1" smtClean="0">
                <a:solidFill>
                  <a:srgbClr val="000000"/>
                </a:solidFill>
                <a:latin typeface="Arial" pitchFamily="34" charset="0"/>
                <a:cs typeface="Arial" pitchFamily="34" charset="0"/>
                <a:hlinkClick r:id="rId4"/>
              </a:rPr>
              <a:t>https://doi.org/10.1029/2007JD009140</a:t>
            </a:r>
            <a:r>
              <a:rPr lang="en-US" sz="1200" noProof="1" smtClean="0">
                <a:solidFill>
                  <a:srgbClr val="000000"/>
                </a:solidFill>
                <a:latin typeface="Arial" pitchFamily="34" charset="0"/>
                <a:cs typeface="Arial" pitchFamily="34" charset="0"/>
              </a:rPr>
              <a:t>.</a:t>
            </a:r>
          </a:p>
          <a:p>
            <a:pPr algn="just"/>
            <a:endParaRPr lang="en-US" sz="1200" noProof="1" smtClean="0">
              <a:solidFill>
                <a:srgbClr val="000000"/>
              </a:solidFill>
              <a:latin typeface="Arial" pitchFamily="34" charset="0"/>
              <a:cs typeface="Arial" pitchFamily="34" charset="0"/>
            </a:endParaRPr>
          </a:p>
          <a:p>
            <a:pPr algn="just"/>
            <a:r>
              <a:rPr lang="en-US" sz="1200" noProof="1" smtClean="0">
                <a:solidFill>
                  <a:srgbClr val="000000"/>
                </a:solidFill>
                <a:latin typeface="Arial" pitchFamily="34" charset="0"/>
                <a:cs typeface="Arial" pitchFamily="34" charset="0"/>
              </a:rPr>
              <a:t>RÄDEL, Gaby, SHINE, Keith P., 2008. Radiative Forcing by Persistent Contrails and Its Dependence on Cruise Altitudes. In: Journal of Geophysical Research, 113. Available from: </a:t>
            </a:r>
            <a:r>
              <a:rPr lang="en-US" sz="1200" noProof="1" smtClean="0">
                <a:solidFill>
                  <a:srgbClr val="000000"/>
                </a:solidFill>
                <a:latin typeface="Arial" pitchFamily="34" charset="0"/>
                <a:cs typeface="Arial" pitchFamily="34" charset="0"/>
                <a:hlinkClick r:id="rId5"/>
              </a:rPr>
              <a:t>https://doi.org/10.1029/2007JD009117</a:t>
            </a:r>
            <a:r>
              <a:rPr lang="en-US" sz="1200" noProof="1" smtClean="0">
                <a:solidFill>
                  <a:srgbClr val="000000"/>
                </a:solidFill>
                <a:latin typeface="Arial" pitchFamily="34" charset="0"/>
                <a:cs typeface="Arial" pitchFamily="34" charset="0"/>
              </a:rPr>
              <a:t>.</a:t>
            </a:r>
            <a:endParaRPr lang="en-US" sz="1200" noProof="1">
              <a:solidFill>
                <a:srgbClr val="000000"/>
              </a:solidFill>
              <a:latin typeface="Arial" pitchFamily="34" charset="0"/>
              <a:cs typeface="Arial" pitchFamily="34" charset="0"/>
            </a:endParaRPr>
          </a:p>
        </p:txBody>
      </p:sp>
      <p:sp>
        <p:nvSpPr>
          <p:cNvPr id="4" name="Rectangle 11"/>
          <p:cNvSpPr txBox="1">
            <a:spLocks noChangeArrowheads="1"/>
          </p:cNvSpPr>
          <p:nvPr/>
        </p:nvSpPr>
        <p:spPr bwMode="auto">
          <a:xfrm>
            <a:off x="522288" y="1354138"/>
            <a:ext cx="8431212" cy="350837"/>
          </a:xfrm>
          <a:prstGeom prst="rect">
            <a:avLst/>
          </a:prstGeom>
          <a:noFill/>
          <a:ln w="9525">
            <a:noFill/>
            <a:miter lim="800000"/>
            <a:headEnd/>
            <a:tailEnd/>
          </a:ln>
        </p:spPr>
        <p:txBody>
          <a:bodyPr lIns="91428" tIns="45715" rIns="91428" bIns="45715" anchor="ctr"/>
          <a:lstStyle/>
          <a:p>
            <a:pPr>
              <a:lnSpc>
                <a:spcPct val="120000"/>
              </a:lnSpc>
              <a:defRPr/>
            </a:pPr>
            <a:r>
              <a:rPr lang="de-DE" sz="2000" b="1" kern="0" dirty="0" smtClean="0">
                <a:solidFill>
                  <a:srgbClr val="000000"/>
                </a:solidFill>
                <a:latin typeface="Arial" pitchFamily="34" charset="0"/>
                <a:ea typeface="+mj-ea"/>
                <a:cs typeface="Arial" pitchFamily="34" charset="0"/>
              </a:rPr>
              <a:t>References: Climate Modeling for Aircraft Design</a:t>
            </a:r>
            <a:endParaRPr lang="de-DE" sz="2000" b="1" kern="0" dirty="0">
              <a:solidFill>
                <a:schemeClr val="bg1">
                  <a:lumMod val="50000"/>
                </a:schemeClr>
              </a:solidFill>
              <a:latin typeface="Arial" pitchFamily="34" charset="0"/>
              <a:ea typeface="+mj-ea"/>
              <a:cs typeface="Arial" pitchFamily="34" charset="0"/>
            </a:endParaRPr>
          </a:p>
        </p:txBody>
      </p:sp>
      <p:sp>
        <p:nvSpPr>
          <p:cNvPr id="5"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wrap="square" lIns="80165" tIns="40083" rIns="80165" bIns="40083">
            <a:spAutoFit/>
          </a:bodyPr>
          <a:lstStyle/>
          <a:p>
            <a:pPr defTabSz="801688">
              <a:spcBef>
                <a:spcPct val="50000"/>
              </a:spcBef>
            </a:pPr>
            <a:r>
              <a:rPr lang="en-US" sz="1200" b="1" noProof="1" smtClean="0">
                <a:solidFill>
                  <a:srgbClr val="000000"/>
                </a:solidFill>
                <a:latin typeface="Arial" pitchFamily="34" charset="0"/>
              </a:rPr>
              <a:t>External Emissions: CO2, NOX, AIC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txBox="1">
            <a:spLocks noChangeArrowheads="1"/>
          </p:cNvSpPr>
          <p:nvPr/>
        </p:nvSpPr>
        <p:spPr bwMode="auto">
          <a:xfrm>
            <a:off x="522288" y="1306513"/>
            <a:ext cx="8431212" cy="447675"/>
          </a:xfrm>
          <a:prstGeom prst="rect">
            <a:avLst/>
          </a:prstGeom>
          <a:noFill/>
          <a:ln w="9525">
            <a:noFill/>
            <a:miter lim="800000"/>
            <a:headEnd/>
            <a:tailEnd/>
          </a:ln>
        </p:spPr>
        <p:txBody>
          <a:bodyPr lIns="91428" tIns="45715" rIns="91428" bIns="45715" anchor="ctr"/>
          <a:lstStyle/>
          <a:p>
            <a:pPr>
              <a:defRPr/>
            </a:pPr>
            <a:r>
              <a:rPr lang="de-DE" sz="2000" b="1" kern="0" dirty="0" smtClean="0">
                <a:solidFill>
                  <a:srgbClr val="000000"/>
                </a:solidFill>
                <a:latin typeface="Arial" pitchFamily="34" charset="0"/>
                <a:ea typeface="+mj-ea"/>
                <a:cs typeface="Arial" pitchFamily="34" charset="0"/>
              </a:rPr>
              <a:t>Mixing Unit, HEPA Filters, Recirculation Fan</a:t>
            </a:r>
            <a:endParaRPr lang="de-DE" sz="2000" b="1" kern="0" dirty="0">
              <a:solidFill>
                <a:srgbClr val="000000"/>
              </a:solidFill>
              <a:latin typeface="Arial" pitchFamily="34" charset="0"/>
              <a:ea typeface="+mj-ea"/>
              <a:cs typeface="Arial" pitchFamily="34" charset="0"/>
            </a:endParaRPr>
          </a:p>
        </p:txBody>
      </p:sp>
      <p:pic>
        <p:nvPicPr>
          <p:cNvPr id="191490" name="Picture 2"/>
          <p:cNvPicPr>
            <a:picLocks noChangeAspect="1" noChangeArrowheads="1"/>
          </p:cNvPicPr>
          <p:nvPr/>
        </p:nvPicPr>
        <p:blipFill>
          <a:blip r:embed="rId2" cstate="print"/>
          <a:srcRect/>
          <a:stretch>
            <a:fillRect/>
          </a:stretch>
        </p:blipFill>
        <p:spPr bwMode="auto">
          <a:xfrm>
            <a:off x="576263" y="1800225"/>
            <a:ext cx="5762625" cy="2933700"/>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6415088" y="1800225"/>
            <a:ext cx="2221570" cy="2943226"/>
          </a:xfrm>
          <a:prstGeom prst="rect">
            <a:avLst/>
          </a:prstGeom>
          <a:noFill/>
          <a:ln w="9525">
            <a:noFill/>
            <a:miter lim="800000"/>
            <a:headEnd/>
            <a:tailEnd/>
          </a:ln>
        </p:spPr>
      </p:pic>
      <p:sp>
        <p:nvSpPr>
          <p:cNvPr id="6" name="Textfeld 5"/>
          <p:cNvSpPr txBox="1"/>
          <p:nvPr/>
        </p:nvSpPr>
        <p:spPr>
          <a:xfrm>
            <a:off x="522288" y="5438775"/>
            <a:ext cx="1075038" cy="276999"/>
          </a:xfrm>
          <a:prstGeom prst="rect">
            <a:avLst/>
          </a:prstGeom>
          <a:noFill/>
        </p:spPr>
        <p:txBody>
          <a:bodyPr wrap="none" rtlCol="0">
            <a:spAutoFit/>
          </a:bodyPr>
          <a:lstStyle/>
          <a:p>
            <a:r>
              <a:rPr lang="de-DE" sz="1200" b="1" dirty="0" smtClean="0">
                <a:solidFill>
                  <a:srgbClr val="000000"/>
                </a:solidFill>
                <a:latin typeface="Arial" pitchFamily="34" charset="0"/>
                <a:cs typeface="Arial" pitchFamily="34" charset="0"/>
              </a:rPr>
              <a:t>Airbus A320</a:t>
            </a:r>
            <a:endParaRPr lang="en-US" sz="1200" b="1" dirty="0">
              <a:solidFill>
                <a:srgbClr val="000000"/>
              </a:solidFill>
              <a:latin typeface="Arial" pitchFamily="34" charset="0"/>
              <a:cs typeface="Arial" pitchFamily="34" charset="0"/>
            </a:endParaRPr>
          </a:p>
        </p:txBody>
      </p:sp>
      <p:sp>
        <p:nvSpPr>
          <p:cNvPr id="8" name="Text Box 7"/>
          <p:cNvSpPr txBox="1">
            <a:spLocks noChangeArrowheads="1"/>
          </p:cNvSpPr>
          <p:nvPr/>
        </p:nvSpPr>
        <p:spPr bwMode="auto">
          <a:xfrm>
            <a:off x="561975" y="1060450"/>
            <a:ext cx="8081963" cy="265615"/>
          </a:xfrm>
          <a:prstGeom prst="rect">
            <a:avLst/>
          </a:prstGeom>
          <a:noFill/>
          <a:ln w="9525">
            <a:noFill/>
            <a:miter lim="800000"/>
            <a:headEnd/>
            <a:tailEnd/>
          </a:ln>
        </p:spPr>
        <p:txBody>
          <a:bodyPr lIns="80165" tIns="40083" rIns="80165" bIns="40083">
            <a:spAutoFit/>
          </a:bodyPr>
          <a:lstStyle/>
          <a:p>
            <a:pPr defTabSz="801688">
              <a:spcBef>
                <a:spcPct val="50000"/>
              </a:spcBef>
            </a:pPr>
            <a:r>
              <a:rPr lang="en-US" sz="1200" b="1" noProof="1" smtClean="0">
                <a:solidFill>
                  <a:srgbClr val="000000"/>
                </a:solidFill>
                <a:latin typeface="Arial" pitchFamily="34" charset="0"/>
              </a:rPr>
              <a:t>Internal: Cabin Ventilation Against the Corona Virus</a:t>
            </a:r>
          </a:p>
        </p:txBody>
      </p:sp>
      <p:sp>
        <p:nvSpPr>
          <p:cNvPr id="7" name="Textfeld 6"/>
          <p:cNvSpPr txBox="1"/>
          <p:nvPr/>
        </p:nvSpPr>
        <p:spPr>
          <a:xfrm>
            <a:off x="6408738" y="4695825"/>
            <a:ext cx="1258678" cy="276999"/>
          </a:xfrm>
          <a:prstGeom prst="rect">
            <a:avLst/>
          </a:prstGeom>
          <a:noFill/>
        </p:spPr>
        <p:txBody>
          <a:bodyPr wrap="none" rtlCol="0">
            <a:spAutoFit/>
          </a:bodyPr>
          <a:lstStyle/>
          <a:p>
            <a:r>
              <a:rPr lang="de-DE" sz="1200" dirty="0" smtClean="0">
                <a:solidFill>
                  <a:srgbClr val="000000"/>
                </a:solidFill>
                <a:latin typeface="Arial" pitchFamily="34" charset="0"/>
                <a:cs typeface="Arial" pitchFamily="34" charset="0"/>
              </a:rPr>
              <a:t>recirculation fan</a:t>
            </a:r>
            <a:endParaRPr lang="en-US" sz="1200" dirty="0">
              <a:solidFill>
                <a:srgbClr val="000000"/>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Standarddesign">
  <a:themeElements>
    <a:clrScheme name="Standarddesign 13">
      <a:dk1>
        <a:srgbClr val="000070"/>
      </a:dk1>
      <a:lt1>
        <a:srgbClr val="FFFFFF"/>
      </a:lt1>
      <a:dk2>
        <a:srgbClr val="000070"/>
      </a:dk2>
      <a:lt2>
        <a:srgbClr val="808080"/>
      </a:lt2>
      <a:accent1>
        <a:srgbClr val="99CCFF"/>
      </a:accent1>
      <a:accent2>
        <a:srgbClr val="CCCCFF"/>
      </a:accent2>
      <a:accent3>
        <a:srgbClr val="FFFFFF"/>
      </a:accent3>
      <a:accent4>
        <a:srgbClr val="00005F"/>
      </a:accent4>
      <a:accent5>
        <a:srgbClr val="CAE2FF"/>
      </a:accent5>
      <a:accent6>
        <a:srgbClr val="B9B9E7"/>
      </a:accent6>
      <a:hlink>
        <a:srgbClr val="3333CC"/>
      </a:hlink>
      <a:folHlink>
        <a:srgbClr val="AF67FF"/>
      </a:folHlink>
    </a:clrScheme>
    <a:fontScheme name="Standarddesign">
      <a:majorFont>
        <a:latin typeface="HAW Frutiger Next Regular"/>
        <a:ea typeface=""/>
        <a:cs typeface=""/>
      </a:majorFont>
      <a:minorFont>
        <a:latin typeface="HAW Frutiger Next 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HAW Frutiger Next Regula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HAW Frutiger Next Regular" pitchFamily="2"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70"/>
        </a:dk1>
        <a:lt1>
          <a:srgbClr val="FFFFFF"/>
        </a:lt1>
        <a:dk2>
          <a:srgbClr val="000070"/>
        </a:dk2>
        <a:lt2>
          <a:srgbClr val="808080"/>
        </a:lt2>
        <a:accent1>
          <a:srgbClr val="99CCFF"/>
        </a:accent1>
        <a:accent2>
          <a:srgbClr val="CCCCFF"/>
        </a:accent2>
        <a:accent3>
          <a:srgbClr val="FFFFFF"/>
        </a:accent3>
        <a:accent4>
          <a:srgbClr val="00005F"/>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7218</Words>
  <Application>Microsoft Office PowerPoint</Application>
  <PresentationFormat>Bildschirmpräsentation (4:3)</PresentationFormat>
  <Paragraphs>634</Paragraphs>
  <Slides>82</Slides>
  <Notes>5</Notes>
  <HiddenSlides>0</HiddenSlides>
  <MMClips>0</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82</vt:i4>
      </vt:variant>
    </vt:vector>
  </HeadingPairs>
  <TitlesOfParts>
    <vt:vector size="85" baseType="lpstr">
      <vt:lpstr>Standarddesign</vt:lpstr>
      <vt:lpstr>Equation</vt:lpstr>
      <vt:lpstr>Document</vt:lpstr>
      <vt:lpstr>Zero Emission –  The New Credo in Civil Aviation      Internal:  Cabin Ventilation Against the Corona Virus      External: CO2, NOX, AIC </vt:lpstr>
      <vt:lpstr>Abstract</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lpstr>Folie 46</vt:lpstr>
      <vt:lpstr>Folie 47</vt:lpstr>
      <vt:lpstr>Folie 48</vt:lpstr>
      <vt:lpstr>Folie 49</vt:lpstr>
      <vt:lpstr>Folie 50</vt:lpstr>
      <vt:lpstr>Folie 51</vt:lpstr>
      <vt:lpstr>Folie 52</vt:lpstr>
      <vt:lpstr>Folie 53</vt:lpstr>
      <vt:lpstr>Folie 54</vt:lpstr>
      <vt:lpstr>Folie 55</vt:lpstr>
      <vt:lpstr>Folie 56</vt:lpstr>
      <vt:lpstr>Folie 57</vt:lpstr>
      <vt:lpstr>Folie 58</vt:lpstr>
      <vt:lpstr>Folie 59</vt:lpstr>
      <vt:lpstr>Folie 60</vt:lpstr>
      <vt:lpstr>Folie 61</vt:lpstr>
      <vt:lpstr>Folie 62</vt:lpstr>
      <vt:lpstr>Folie 63</vt:lpstr>
      <vt:lpstr>Folie 64</vt:lpstr>
      <vt:lpstr>Folie 65</vt:lpstr>
      <vt:lpstr>Folie 66</vt:lpstr>
      <vt:lpstr>Folie 67</vt:lpstr>
      <vt:lpstr>Folie 68</vt:lpstr>
      <vt:lpstr>Folie 69</vt:lpstr>
      <vt:lpstr>Folie 70</vt:lpstr>
      <vt:lpstr>Folie 71</vt:lpstr>
      <vt:lpstr>Folie 72</vt:lpstr>
      <vt:lpstr>Folie 73</vt:lpstr>
      <vt:lpstr>Folie 74</vt:lpstr>
      <vt:lpstr>Folie 75</vt:lpstr>
      <vt:lpstr>Folie 76</vt:lpstr>
      <vt:lpstr>Folie 77</vt:lpstr>
      <vt:lpstr>Folie 78</vt:lpstr>
      <vt:lpstr>Folie 79</vt:lpstr>
      <vt:lpstr>Folie 80</vt:lpstr>
      <vt:lpstr>Folie 81</vt:lpstr>
      <vt:lpstr>Folie 82</vt:lpstr>
    </vt:vector>
  </TitlesOfParts>
  <Company>HAW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Emission – The New Credo in Civil Aviation</dc:title>
  <dc:creator>Dieter SCHOLZ</dc:creator>
  <cp:lastModifiedBy>Dieter SCHOLZ</cp:lastModifiedBy>
  <cp:revision>309</cp:revision>
  <dcterms:created xsi:type="dcterms:W3CDTF">2009-10-23T14:53:16Z</dcterms:created>
  <dcterms:modified xsi:type="dcterms:W3CDTF">2022-01-30T10:52:03Z</dcterms:modified>
</cp:coreProperties>
</file>