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7" r:id="rId2"/>
    <p:sldMasterId id="2147483649" r:id="rId3"/>
  </p:sldMasterIdLst>
  <p:notesMasterIdLst>
    <p:notesMasterId r:id="rId92"/>
  </p:notesMasterIdLst>
  <p:handoutMasterIdLst>
    <p:handoutMasterId r:id="rId93"/>
  </p:handoutMasterIdLst>
  <p:sldIdLst>
    <p:sldId id="256" r:id="rId4"/>
    <p:sldId id="882" r:id="rId5"/>
    <p:sldId id="798" r:id="rId6"/>
    <p:sldId id="799" r:id="rId7"/>
    <p:sldId id="808" r:id="rId8"/>
    <p:sldId id="809" r:id="rId9"/>
    <p:sldId id="807" r:id="rId10"/>
    <p:sldId id="806" r:id="rId11"/>
    <p:sldId id="804" r:id="rId12"/>
    <p:sldId id="805" r:id="rId13"/>
    <p:sldId id="814" r:id="rId14"/>
    <p:sldId id="810" r:id="rId15"/>
    <p:sldId id="703" r:id="rId16"/>
    <p:sldId id="756" r:id="rId17"/>
    <p:sldId id="757" r:id="rId18"/>
    <p:sldId id="705" r:id="rId19"/>
    <p:sldId id="707" r:id="rId20"/>
    <p:sldId id="712" r:id="rId21"/>
    <p:sldId id="713" r:id="rId22"/>
    <p:sldId id="714" r:id="rId23"/>
    <p:sldId id="708" r:id="rId24"/>
    <p:sldId id="811" r:id="rId25"/>
    <p:sldId id="749" r:id="rId26"/>
    <p:sldId id="740" r:id="rId27"/>
    <p:sldId id="748" r:id="rId28"/>
    <p:sldId id="819" r:id="rId29"/>
    <p:sldId id="862" r:id="rId30"/>
    <p:sldId id="874" r:id="rId31"/>
    <p:sldId id="875" r:id="rId32"/>
    <p:sldId id="818" r:id="rId33"/>
    <p:sldId id="835" r:id="rId34"/>
    <p:sldId id="841" r:id="rId35"/>
    <p:sldId id="836" r:id="rId36"/>
    <p:sldId id="837" r:id="rId37"/>
    <p:sldId id="839" r:id="rId38"/>
    <p:sldId id="840" r:id="rId39"/>
    <p:sldId id="844" r:id="rId40"/>
    <p:sldId id="845" r:id="rId41"/>
    <p:sldId id="860" r:id="rId42"/>
    <p:sldId id="871" r:id="rId43"/>
    <p:sldId id="758" r:id="rId44"/>
    <p:sldId id="743" r:id="rId45"/>
    <p:sldId id="745" r:id="rId46"/>
    <p:sldId id="742" r:id="rId47"/>
    <p:sldId id="759" r:id="rId48"/>
    <p:sldId id="746" r:id="rId49"/>
    <p:sldId id="813" r:id="rId50"/>
    <p:sldId id="834" r:id="rId51"/>
    <p:sldId id="848" r:id="rId52"/>
    <p:sldId id="849" r:id="rId53"/>
    <p:sldId id="760" r:id="rId54"/>
    <p:sldId id="747" r:id="rId55"/>
    <p:sldId id="767" r:id="rId56"/>
    <p:sldId id="850" r:id="rId57"/>
    <p:sldId id="768" r:id="rId58"/>
    <p:sldId id="842" r:id="rId59"/>
    <p:sldId id="843" r:id="rId60"/>
    <p:sldId id="876" r:id="rId61"/>
    <p:sldId id="863" r:id="rId62"/>
    <p:sldId id="851" r:id="rId63"/>
    <p:sldId id="731" r:id="rId64"/>
    <p:sldId id="730" r:id="rId65"/>
    <p:sldId id="859" r:id="rId66"/>
    <p:sldId id="872" r:id="rId67"/>
    <p:sldId id="870" r:id="rId68"/>
    <p:sldId id="873" r:id="rId69"/>
    <p:sldId id="878" r:id="rId70"/>
    <p:sldId id="879" r:id="rId71"/>
    <p:sldId id="877" r:id="rId72"/>
    <p:sldId id="881" r:id="rId73"/>
    <p:sldId id="802" r:id="rId74"/>
    <p:sldId id="852" r:id="rId75"/>
    <p:sldId id="853" r:id="rId76"/>
    <p:sldId id="865" r:id="rId77"/>
    <p:sldId id="855" r:id="rId78"/>
    <p:sldId id="868" r:id="rId79"/>
    <p:sldId id="869" r:id="rId80"/>
    <p:sldId id="880" r:id="rId81"/>
    <p:sldId id="858" r:id="rId82"/>
    <p:sldId id="856" r:id="rId83"/>
    <p:sldId id="854" r:id="rId84"/>
    <p:sldId id="829" r:id="rId85"/>
    <p:sldId id="279" r:id="rId86"/>
    <p:sldId id="783" r:id="rId87"/>
    <p:sldId id="864" r:id="rId88"/>
    <p:sldId id="784" r:id="rId89"/>
    <p:sldId id="785" r:id="rId90"/>
    <p:sldId id="866" r:id="rId91"/>
  </p:sldIdLst>
  <p:sldSz cx="9144000" cy="6858000" type="screen4x3"/>
  <p:notesSz cx="7099300" cy="10234613"/>
  <p:defaultTex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FF"/>
    <a:srgbClr val="008000"/>
    <a:srgbClr val="FF0000"/>
    <a:srgbClr val="CC0099"/>
    <a:srgbClr val="FF3300"/>
    <a:srgbClr val="FF9900"/>
    <a:srgbClr val="FFFF00"/>
    <a:srgbClr val="3333CC"/>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6" autoAdjust="0"/>
    <p:restoredTop sz="94660" autoAdjust="0"/>
  </p:normalViewPr>
  <p:slideViewPr>
    <p:cSldViewPr snapToGrid="0">
      <p:cViewPr>
        <p:scale>
          <a:sx n="90" d="100"/>
          <a:sy n="90" d="100"/>
        </p:scale>
        <p:origin x="-306" y="-324"/>
      </p:cViewPr>
      <p:guideLst>
        <p:guide orient="horz" pos="2160"/>
        <p:guide pos="2880"/>
      </p:guideLst>
    </p:cSldViewPr>
  </p:slideViewPr>
  <p:outlineViewPr>
    <p:cViewPr varScale="1">
      <p:scale>
        <a:sx n="170" d="200"/>
        <a:sy n="170" d="200"/>
      </p:scale>
      <p:origin x="0" y="466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2" d="100"/>
          <a:sy n="72" d="100"/>
        </p:scale>
        <p:origin x="-213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 Id="rId4"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63FC50CE-828E-4E03-81CC-393F27A04A75}" type="datetimeFigureOut">
              <a:rPr lang="es-ES_tradnl"/>
              <a:pPr>
                <a:defRPr/>
              </a:pPr>
              <a:t>18/03/2022</a:t>
            </a:fld>
            <a:endParaRPr lang="es-ES_tradnl"/>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1BD58AA1-4EFC-4D76-8C67-D8853C6381B7}" type="slidenum">
              <a:rPr lang="es-ES_tradnl"/>
              <a:pPr>
                <a:defRPr/>
              </a:pPr>
              <a:t>‹Nr.›</a:t>
            </a:fld>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3074" name="Rectangle 2"/>
          <p:cNvSpPr>
            <a:spLocks noGrp="1" noChangeArrowheads="1"/>
          </p:cNvSpPr>
          <p:nvPr>
            <p:ph type="hdr"/>
          </p:nvPr>
        </p:nvSpPr>
        <p:spPr bwMode="auto">
          <a:xfrm>
            <a:off x="0"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5" name="Rectangle 3"/>
          <p:cNvSpPr>
            <a:spLocks noGrp="1" noChangeArrowheads="1"/>
          </p:cNvSpPr>
          <p:nvPr>
            <p:ph type="dt"/>
          </p:nvPr>
        </p:nvSpPr>
        <p:spPr bwMode="auto">
          <a:xfrm>
            <a:off x="4022725"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78853" name="Rectangle 4"/>
          <p:cNvSpPr>
            <a:spLocks noGrp="1" noRot="1" noChangeAspect="1" noChangeArrowheads="1"/>
          </p:cNvSpPr>
          <p:nvPr>
            <p:ph type="sldImg"/>
          </p:nvPr>
        </p:nvSpPr>
        <p:spPr bwMode="auto">
          <a:xfrm>
            <a:off x="990600" y="768350"/>
            <a:ext cx="5116513" cy="3836988"/>
          </a:xfrm>
          <a:prstGeom prst="rect">
            <a:avLst/>
          </a:prstGeom>
          <a:solidFill>
            <a:srgbClr val="FFFFFF"/>
          </a:solidFill>
          <a:ln w="9360">
            <a:solidFill>
              <a:srgbClr val="000000"/>
            </a:solidFill>
            <a:miter lim="800000"/>
            <a:headEnd/>
            <a:tailEnd/>
          </a:ln>
        </p:spPr>
      </p:sp>
      <p:sp>
        <p:nvSpPr>
          <p:cNvPr id="3077" name="Rectangle 5"/>
          <p:cNvSpPr>
            <a:spLocks noGrp="1" noChangeArrowheads="1"/>
          </p:cNvSpPr>
          <p:nvPr>
            <p:ph type="body"/>
          </p:nvPr>
        </p:nvSpPr>
        <p:spPr bwMode="auto">
          <a:xfrm>
            <a:off x="947738" y="4862513"/>
            <a:ext cx="5202237" cy="4602162"/>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p>
            <a:pPr lvl="0"/>
            <a:endParaRPr lang="de-DE" noProof="0" smtClean="0"/>
          </a:p>
        </p:txBody>
      </p:sp>
      <p:sp>
        <p:nvSpPr>
          <p:cNvPr id="3078" name="Rectangle 6"/>
          <p:cNvSpPr>
            <a:spLocks noGrp="1" noChangeArrowheads="1"/>
          </p:cNvSpPr>
          <p:nvPr>
            <p:ph type="ftr"/>
          </p:nvPr>
        </p:nvSpPr>
        <p:spPr bwMode="auto">
          <a:xfrm>
            <a:off x="0"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9" name="Rectangle 7"/>
          <p:cNvSpPr>
            <a:spLocks noGrp="1" noChangeArrowheads="1"/>
          </p:cNvSpPr>
          <p:nvPr>
            <p:ph type="sldNum"/>
          </p:nvPr>
        </p:nvSpPr>
        <p:spPr bwMode="auto">
          <a:xfrm>
            <a:off x="4022725"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fld id="{FF2A0842-20F6-43A9-B19B-4E6B2D8AB4F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p>
            <a:fld id="{426C6742-F2CE-4889-A525-880F7333ECE7}" type="slidenum">
              <a:rPr lang="de-DE" smtClean="0"/>
              <a:pPr/>
              <a:t>1</a:t>
            </a:fld>
            <a:endParaRPr lang="de-DE" smtClean="0"/>
          </a:p>
        </p:txBody>
      </p:sp>
      <p:sp>
        <p:nvSpPr>
          <p:cNvPr id="79875" name="Rectangle 1"/>
          <p:cNvSpPr>
            <a:spLocks noGrp="1" noRot="1" noChangeAspect="1" noChangeArrowheads="1" noTextEdit="1"/>
          </p:cNvSpPr>
          <p:nvPr>
            <p:ph type="sldImg"/>
          </p:nvPr>
        </p:nvSpPr>
        <p:spPr>
          <a:xfrm>
            <a:off x="992188" y="766763"/>
            <a:ext cx="5119687" cy="3840162"/>
          </a:xfrm>
          <a:ln/>
        </p:spPr>
      </p:sp>
      <p:sp>
        <p:nvSpPr>
          <p:cNvPr id="79876" name="Rectangle 2"/>
          <p:cNvSpPr>
            <a:spLocks noGrp="1" noChangeArrowheads="1"/>
          </p:cNvSpPr>
          <p:nvPr>
            <p:ph type="body" idx="1"/>
          </p:nvPr>
        </p:nvSpPr>
        <p:spPr>
          <a:xfrm>
            <a:off x="947738" y="4862513"/>
            <a:ext cx="5203825" cy="4603750"/>
          </a:xfrm>
          <a:noFill/>
          <a:ln/>
        </p:spPr>
        <p:txBody>
          <a:bodyPr wrap="none" anchor="ct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idx="10"/>
          </p:nvPr>
        </p:nvSpPr>
        <p:spPr/>
        <p:txBody>
          <a:bodyPr/>
          <a:lstStyle/>
          <a:p>
            <a:pPr>
              <a:defRPr/>
            </a:pPr>
            <a:fld id="{FF2A0842-20F6-43A9-B19B-4E6B2D8AB4F4}" type="slidenum">
              <a:rPr lang="de-DE" smtClean="0"/>
              <a:pPr>
                <a:defRPr/>
              </a:pPr>
              <a:t>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idx="10"/>
          </p:nvPr>
        </p:nvSpPr>
        <p:spPr/>
        <p:txBody>
          <a:bodyPr/>
          <a:lstStyle/>
          <a:p>
            <a:pPr>
              <a:defRPr/>
            </a:pPr>
            <a:fld id="{FF2A0842-20F6-43A9-B19B-4E6B2D8AB4F4}" type="slidenum">
              <a:rPr lang="de-DE" smtClean="0"/>
              <a:pPr>
                <a:defRPr/>
              </a:pPr>
              <a:t>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nl-BE" dirty="0"/>
              <a:t>AIC = Aircraft </a:t>
            </a:r>
            <a:r>
              <a:rPr lang="nl-BE" dirty="0" err="1"/>
              <a:t>Induced</a:t>
            </a:r>
            <a:r>
              <a:rPr lang="nl-BE" dirty="0"/>
              <a:t> </a:t>
            </a:r>
            <a:r>
              <a:rPr lang="nl-BE" dirty="0" err="1"/>
              <a:t>Cloudiness</a:t>
            </a:r>
            <a:endParaRPr lang="nl-BE" dirty="0"/>
          </a:p>
          <a:p>
            <a:r>
              <a:rPr lang="nl-BE" dirty="0"/>
              <a:t>No </a:t>
            </a:r>
            <a:r>
              <a:rPr lang="nl-BE" dirty="0" err="1"/>
              <a:t>Radiative</a:t>
            </a:r>
            <a:r>
              <a:rPr lang="nl-BE" dirty="0"/>
              <a:t> </a:t>
            </a:r>
            <a:r>
              <a:rPr lang="nl-BE" dirty="0" err="1"/>
              <a:t>forcing</a:t>
            </a:r>
            <a:r>
              <a:rPr lang="nl-BE" dirty="0"/>
              <a:t> </a:t>
            </a:r>
            <a:r>
              <a:rPr lang="nl-BE" dirty="0" err="1"/>
              <a:t>used</a:t>
            </a:r>
            <a:r>
              <a:rPr lang="nl-BE" dirty="0"/>
              <a:t>: </a:t>
            </a:r>
            <a:r>
              <a:rPr lang="nl-BE" dirty="0" err="1"/>
              <a:t>Only</a:t>
            </a:r>
            <a:r>
              <a:rPr lang="nl-BE" dirty="0"/>
              <a:t> </a:t>
            </a:r>
            <a:r>
              <a:rPr lang="nl-BE" dirty="0" err="1"/>
              <a:t>total</a:t>
            </a:r>
            <a:r>
              <a:rPr lang="nl-BE" dirty="0"/>
              <a:t> </a:t>
            </a:r>
            <a:r>
              <a:rPr lang="nl-BE" dirty="0" err="1"/>
              <a:t>emissions</a:t>
            </a:r>
            <a:r>
              <a:rPr lang="nl-BE" dirty="0"/>
              <a:t> of </a:t>
            </a:r>
            <a:r>
              <a:rPr lang="nl-BE" dirty="0" err="1"/>
              <a:t>all</a:t>
            </a:r>
            <a:r>
              <a:rPr lang="nl-BE" dirty="0"/>
              <a:t> </a:t>
            </a:r>
            <a:r>
              <a:rPr lang="nl-BE" dirty="0" err="1"/>
              <a:t>aircraft</a:t>
            </a:r>
            <a:r>
              <a:rPr lang="nl-BE" dirty="0"/>
              <a:t> </a:t>
            </a:r>
            <a:r>
              <a:rPr lang="nl-BE" dirty="0" err="1"/>
              <a:t>during</a:t>
            </a:r>
            <a:r>
              <a:rPr lang="nl-BE" dirty="0"/>
              <a:t> a </a:t>
            </a:r>
            <a:r>
              <a:rPr lang="nl-BE" dirty="0" err="1"/>
              <a:t>period</a:t>
            </a:r>
            <a:r>
              <a:rPr lang="nl-BE" dirty="0"/>
              <a:t> of time</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31</a:t>
            </a:fld>
            <a:endParaRPr lang="de-DE"/>
          </a:p>
        </p:txBody>
      </p:sp>
    </p:spTree>
    <p:extLst>
      <p:ext uri="{BB962C8B-B14F-4D97-AF65-F5344CB8AC3E}">
        <p14:creationId xmlns:p14="http://schemas.microsoft.com/office/powerpoint/2010/main" xmlns="" val="151610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Sustained Global Temperature Potential. Forcing factor =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36</a:t>
            </a:fld>
            <a:endParaRPr lang="de-DE"/>
          </a:p>
        </p:txBody>
      </p:sp>
    </p:spTree>
    <p:extLst>
      <p:ext uri="{BB962C8B-B14F-4D97-AF65-F5344CB8AC3E}">
        <p14:creationId xmlns:p14="http://schemas.microsoft.com/office/powerpoint/2010/main" xmlns="" val="404924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Explain normalized values and weighting factors</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37</a:t>
            </a:fld>
            <a:endParaRPr lang="de-DE"/>
          </a:p>
        </p:txBody>
      </p:sp>
    </p:spTree>
    <p:extLst>
      <p:ext uri="{BB962C8B-B14F-4D97-AF65-F5344CB8AC3E}">
        <p14:creationId xmlns:p14="http://schemas.microsoft.com/office/powerpoint/2010/main" xmlns="" val="367521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p>
            <a:fld id="{901D1C43-62D4-4806-8CED-61A8594D71BF}" type="slidenum">
              <a:rPr lang="de-DE" smtClean="0"/>
              <a:pPr/>
              <a:t>83</a:t>
            </a:fld>
            <a:endParaRPr lang="de-DE" smtClean="0"/>
          </a:p>
        </p:txBody>
      </p:sp>
      <p:sp>
        <p:nvSpPr>
          <p:cNvPr id="88067" name="Rectangle 1"/>
          <p:cNvSpPr>
            <a:spLocks noGrp="1" noRot="1" noChangeAspect="1" noChangeArrowheads="1" noTextEdit="1"/>
          </p:cNvSpPr>
          <p:nvPr>
            <p:ph type="sldImg"/>
          </p:nvPr>
        </p:nvSpPr>
        <p:spPr>
          <a:xfrm>
            <a:off x="990600" y="768350"/>
            <a:ext cx="5118100" cy="3838575"/>
          </a:xfrm>
          <a:ln/>
        </p:spPr>
      </p:sp>
      <p:sp>
        <p:nvSpPr>
          <p:cNvPr id="88068" name="Rectangle 2"/>
          <p:cNvSpPr>
            <a:spLocks noGrp="1" noChangeArrowheads="1"/>
          </p:cNvSpPr>
          <p:nvPr>
            <p:ph type="body" idx="1"/>
          </p:nvPr>
        </p:nvSpPr>
        <p:spPr>
          <a:xfrm>
            <a:off x="947738" y="4862513"/>
            <a:ext cx="5203825" cy="4603750"/>
          </a:xfrm>
          <a:noFill/>
          <a:ln/>
        </p:spPr>
        <p:txBody>
          <a:bodyPr wrap="none" anchor="ct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19113" y="2200277"/>
            <a:ext cx="8228012" cy="41068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19113" y="2200277"/>
            <a:ext cx="8228012" cy="41068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1" y="1604964"/>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6614" y="1604964"/>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vert="horz" wrap="square" lIns="0" tIns="0" rIns="0" bIns="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1" y="273050"/>
            <a:ext cx="2055813" cy="5856288"/>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3050"/>
            <a:ext cx="6019800" cy="58562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8228013" cy="1143000"/>
          </a:xfrm>
        </p:spPr>
        <p:txBody>
          <a:bodyPr/>
          <a:lstStyle/>
          <a:p>
            <a:r>
              <a:rPr lang="es-ES" smtClean="0"/>
              <a:t>Haga clic para modificar el estilo de título del patrón</a:t>
            </a:r>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w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19400" y="6411913"/>
            <a:ext cx="2895600" cy="457200"/>
          </a:xfrm>
          <a:prstGeom prst="rect">
            <a:avLst/>
          </a:prstGeom>
          <a:noFill/>
          <a:ln w="9525">
            <a:noFill/>
            <a:round/>
            <a:headEnd/>
            <a:tailEnd/>
          </a:ln>
          <a:effectLst/>
        </p:spPr>
        <p:txBody>
          <a:bodyPr/>
          <a:lstStyle/>
          <a:p>
            <a:pPr marL="0" marR="0" indent="0" algn="ct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b="0" dirty="0" smtClean="0">
                <a:solidFill>
                  <a:schemeClr val="tx1"/>
                </a:solidFill>
              </a:rPr>
              <a:t>"Mittagsgespräch" im BMZ</a:t>
            </a:r>
          </a:p>
          <a:p>
            <a:pPr marL="0" marR="0" indent="0" algn="ct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b="0" dirty="0" smtClean="0">
                <a:solidFill>
                  <a:schemeClr val="tx1"/>
                </a:solidFill>
              </a:rPr>
              <a:t>17.03.2022</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000" dirty="0">
              <a:solidFill>
                <a:srgbClr val="000000"/>
              </a:solidFill>
              <a:latin typeface="Arial" charset="0"/>
              <a:cs typeface="Arial" charset="0"/>
            </a:endParaRPr>
          </a:p>
        </p:txBody>
      </p:sp>
      <p:pic>
        <p:nvPicPr>
          <p:cNvPr id="4099" name="Picture 3"/>
          <p:cNvPicPr>
            <a:picLocks noChangeAspect="1" noChangeArrowheads="1"/>
          </p:cNvPicPr>
          <p:nvPr/>
        </p:nvPicPr>
        <p:blipFill>
          <a:blip r:embed="rId18" cstate="print"/>
          <a:srcRect/>
          <a:stretch>
            <a:fillRect/>
          </a:stretch>
        </p:blipFill>
        <p:spPr bwMode="auto">
          <a:xfrm>
            <a:off x="8496301" y="6464300"/>
            <a:ext cx="504825" cy="312738"/>
          </a:xfrm>
          <a:prstGeom prst="rect">
            <a:avLst/>
          </a:prstGeom>
          <a:noFill/>
          <a:ln w="9525">
            <a:noFill/>
            <a:round/>
            <a:headEnd/>
            <a:tailEnd/>
          </a:ln>
        </p:spPr>
      </p:pic>
      <p:sp>
        <p:nvSpPr>
          <p:cNvPr id="2" name="Rectangle 4"/>
          <p:cNvSpPr>
            <a:spLocks noChangeArrowheads="1"/>
          </p:cNvSpPr>
          <p:nvPr/>
        </p:nvSpPr>
        <p:spPr bwMode="auto">
          <a:xfrm>
            <a:off x="434975" y="6411913"/>
            <a:ext cx="3270250" cy="457200"/>
          </a:xfrm>
          <a:prstGeom prst="rect">
            <a:avLst/>
          </a:prstGeom>
          <a:noFill/>
          <a:ln w="9525">
            <a:noFill/>
            <a:round/>
            <a:headEnd/>
            <a:tailEnd/>
          </a:ln>
          <a:effectLst/>
        </p:spPr>
        <p:txBody>
          <a:bodyPr/>
          <a:lstStyle/>
          <a:p>
            <a:pPr eaLnBrk="0" hangingPunct="0">
              <a:buSzPct val="100000"/>
              <a:tabLst>
                <a:tab pos="3657600" algn="l"/>
                <a:tab pos="4572000" algn="l"/>
                <a:tab pos="5486400" algn="l"/>
                <a:tab pos="6400800" algn="l"/>
                <a:tab pos="7315200" algn="l"/>
                <a:tab pos="8229600" algn="l"/>
                <a:tab pos="9144000" algn="l"/>
                <a:tab pos="10058400" algn="l"/>
              </a:tabLst>
              <a:defRPr/>
            </a:pPr>
            <a:r>
              <a:rPr lang="de-DE" sz="1000" noProof="0" dirty="0" smtClean="0">
                <a:solidFill>
                  <a:srgbClr val="000000"/>
                </a:solidFill>
                <a:latin typeface="Arial" charset="0"/>
                <a:cs typeface="Arial" charset="0"/>
              </a:rPr>
              <a:t>Dieter Scholz:</a:t>
            </a:r>
          </a:p>
          <a:p>
            <a:pPr eaLnBrk="0" hangingPunct="0">
              <a:buSzPct val="100000"/>
              <a:tabLst>
                <a:tab pos="3657600" algn="l"/>
                <a:tab pos="4572000" algn="l"/>
                <a:tab pos="5486400" algn="l"/>
                <a:tab pos="6400800" algn="l"/>
                <a:tab pos="7315200" algn="l"/>
                <a:tab pos="8229600" algn="l"/>
                <a:tab pos="9144000" algn="l"/>
                <a:tab pos="10058400" algn="l"/>
              </a:tabLst>
              <a:defRPr/>
            </a:pPr>
            <a:r>
              <a:rPr lang="de-DE" sz="1000" noProof="0" dirty="0" smtClean="0">
                <a:solidFill>
                  <a:srgbClr val="000000"/>
                </a:solidFill>
                <a:latin typeface="Arial" charset="0"/>
                <a:cs typeface="Arial" charset="0"/>
              </a:rPr>
              <a:t>Klimaoptimierte Dienstreise</a:t>
            </a:r>
          </a:p>
        </p:txBody>
      </p:sp>
      <p:sp>
        <p:nvSpPr>
          <p:cNvPr id="4101"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smtClean="0"/>
              <a:t>Klicken Sie, um das Format des Titeltextes zu bearbeiten</a:t>
            </a:r>
          </a:p>
        </p:txBody>
      </p:sp>
      <p:sp>
        <p:nvSpPr>
          <p:cNvPr id="3" name="Line 6"/>
          <p:cNvSpPr>
            <a:spLocks noChangeShapeType="1"/>
          </p:cNvSpPr>
          <p:nvPr/>
        </p:nvSpPr>
        <p:spPr bwMode="auto">
          <a:xfrm>
            <a:off x="1" y="755650"/>
            <a:ext cx="638175" cy="0"/>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7556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4" name="Rectangle 9"/>
          <p:cNvSpPr>
            <a:spLocks noChangeArrowheads="1"/>
          </p:cNvSpPr>
          <p:nvPr/>
        </p:nvSpPr>
        <p:spPr bwMode="auto">
          <a:xfrm>
            <a:off x="5651500" y="6411913"/>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noProof="0" dirty="0" smtClean="0">
                <a:solidFill>
                  <a:srgbClr val="000000"/>
                </a:solidFill>
                <a:latin typeface="Arial" charset="0"/>
                <a:cs typeface="Arial" charset="0"/>
              </a:rPr>
              <a:t>Seite</a:t>
            </a:r>
            <a:r>
              <a:rPr lang="en-US" sz="1000" dirty="0" smtClean="0">
                <a:solidFill>
                  <a:srgbClr val="000000"/>
                </a:solidFill>
                <a:latin typeface="Arial" charset="0"/>
                <a:cs typeface="Arial" charset="0"/>
              </a:rPr>
              <a:t> </a:t>
            </a:r>
            <a:fld id="{98C8275A-E7DD-4528-9B47-13176ED69DF7}"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dirty="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Aircraft Design and Systems Group (AERO)</a:t>
            </a:r>
          </a:p>
        </p:txBody>
      </p:sp>
      <p:sp>
        <p:nvSpPr>
          <p:cNvPr id="4105"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sp>
        <p:nvSpPr>
          <p:cNvPr id="5" name="Line 11"/>
          <p:cNvSpPr>
            <a:spLocks noChangeShapeType="1"/>
          </p:cNvSpPr>
          <p:nvPr/>
        </p:nvSpPr>
        <p:spPr bwMode="auto">
          <a:xfrm flipV="1">
            <a:off x="0" y="6362702"/>
            <a:ext cx="9144000" cy="3175"/>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30" name="Grafik 29" descr="logoHAW_L.png"/>
          <p:cNvPicPr>
            <a:picLocks noChangeAspect="1"/>
          </p:cNvPicPr>
          <p:nvPr userDrawn="1"/>
        </p:nvPicPr>
        <p:blipFill>
          <a:blip r:embed="rId19" cstate="print"/>
          <a:stretch>
            <a:fillRect/>
          </a:stretch>
        </p:blipFill>
        <p:spPr>
          <a:xfrm>
            <a:off x="7041924" y="24210"/>
            <a:ext cx="1809750" cy="663575"/>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8" r:id="rId16"/>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0" y="6381750"/>
            <a:ext cx="615950" cy="1588"/>
          </a:xfrm>
          <a:prstGeom prst="line">
            <a:avLst/>
          </a:prstGeom>
          <a:noFill/>
          <a:ln w="1908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26" name="Rectangle 2"/>
          <p:cNvSpPr>
            <a:spLocks noChangeArrowheads="1"/>
          </p:cNvSpPr>
          <p:nvPr/>
        </p:nvSpPr>
        <p:spPr bwMode="auto">
          <a:xfrm>
            <a:off x="3316288" y="6400800"/>
            <a:ext cx="2895600" cy="457200"/>
          </a:xfrm>
          <a:prstGeom prst="rect">
            <a:avLst/>
          </a:prstGeom>
          <a:noFill/>
          <a:ln w="9525">
            <a:noFill/>
            <a:round/>
            <a:headEnd/>
            <a:tailEnd/>
          </a:ln>
          <a:effectLst/>
        </p:spPr>
        <p:txBody>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GCAQE Annual Forum</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London, 31.03. - 02.04.2014</a:t>
            </a:r>
          </a:p>
        </p:txBody>
      </p:sp>
      <p:pic>
        <p:nvPicPr>
          <p:cNvPr id="5124" name="Picture 3"/>
          <p:cNvPicPr>
            <a:picLocks noChangeAspect="1" noChangeArrowheads="1"/>
          </p:cNvPicPr>
          <p:nvPr/>
        </p:nvPicPr>
        <p:blipFill>
          <a:blip r:embed="rId17" cstate="print"/>
          <a:srcRect/>
          <a:stretch>
            <a:fillRect/>
          </a:stretch>
        </p:blipFill>
        <p:spPr bwMode="auto">
          <a:xfrm>
            <a:off x="8496301" y="6464300"/>
            <a:ext cx="504825" cy="312738"/>
          </a:xfrm>
          <a:prstGeom prst="rect">
            <a:avLst/>
          </a:prstGeom>
          <a:noFill/>
          <a:ln w="9525">
            <a:noFill/>
            <a:round/>
            <a:headEnd/>
            <a:tailEnd/>
          </a:ln>
        </p:spPr>
      </p:pic>
      <p:sp>
        <p:nvSpPr>
          <p:cNvPr id="2" name="Rectangle 4"/>
          <p:cNvSpPr>
            <a:spLocks noChangeArrowheads="1"/>
          </p:cNvSpPr>
          <p:nvPr/>
        </p:nvSpPr>
        <p:spPr bwMode="auto">
          <a:xfrm>
            <a:off x="434975" y="6400800"/>
            <a:ext cx="3270250" cy="457200"/>
          </a:xfrm>
          <a:prstGeom prst="rect">
            <a:avLst/>
          </a:prstGeom>
          <a:noFill/>
          <a:ln w="9525">
            <a:noFill/>
            <a:round/>
            <a:headEnd/>
            <a:tailEnd/>
          </a:ln>
          <a:effectLst/>
        </p:spPr>
        <p:txBody>
          <a:bodyPr/>
          <a:lstStyle/>
          <a:p>
            <a:pPr eaLnBrk="0" hangingPunct="0">
              <a:buSzPct val="100000"/>
              <a:tabLst>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Dieter Scholz: Aircraft Cabin Air Contamination/Quality      – An Aircraft Systems Engineering Perspective</a:t>
            </a:r>
          </a:p>
        </p:txBody>
      </p:sp>
      <p:sp>
        <p:nvSpPr>
          <p:cNvPr id="5126"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smtClean="0"/>
              <a:t>Klicken Sie, um das Format des Titeltextes zu bearbeiten</a:t>
            </a:r>
          </a:p>
        </p:txBody>
      </p:sp>
      <p:sp>
        <p:nvSpPr>
          <p:cNvPr id="3" name="Line 6"/>
          <p:cNvSpPr>
            <a:spLocks noChangeShapeType="1"/>
          </p:cNvSpPr>
          <p:nvPr/>
        </p:nvSpPr>
        <p:spPr bwMode="auto">
          <a:xfrm>
            <a:off x="0" y="908050"/>
            <a:ext cx="615950"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9080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5129" name="Picture 8"/>
          <p:cNvPicPr>
            <a:picLocks noChangeAspect="1" noChangeArrowheads="1"/>
          </p:cNvPicPr>
          <p:nvPr/>
        </p:nvPicPr>
        <p:blipFill>
          <a:blip r:embed="rId18" cstate="print"/>
          <a:srcRect/>
          <a:stretch>
            <a:fillRect/>
          </a:stretch>
        </p:blipFill>
        <p:spPr bwMode="auto">
          <a:xfrm>
            <a:off x="6156326" y="188915"/>
            <a:ext cx="2725738" cy="511175"/>
          </a:xfrm>
          <a:prstGeom prst="rect">
            <a:avLst/>
          </a:prstGeom>
          <a:noFill/>
          <a:ln w="9525">
            <a:noFill/>
            <a:round/>
            <a:headEnd/>
            <a:tailEnd/>
          </a:ln>
        </p:spPr>
      </p:pic>
      <p:sp>
        <p:nvSpPr>
          <p:cNvPr id="4" name="Rectangle 9"/>
          <p:cNvSpPr>
            <a:spLocks noChangeArrowheads="1"/>
          </p:cNvSpPr>
          <p:nvPr/>
        </p:nvSpPr>
        <p:spPr bwMode="auto">
          <a:xfrm>
            <a:off x="5651500" y="6400800"/>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01.04.2014, Slide </a:t>
            </a:r>
            <a:fld id="{A1A858AE-8758-42D9-B00D-753D264E3A00}"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Aircraft Design and Systems Group (AERO)</a:t>
            </a:r>
          </a:p>
        </p:txBody>
      </p:sp>
      <p:sp>
        <p:nvSpPr>
          <p:cNvPr id="5131"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
        <p:nvSpPr>
          <p:cNvPr id="5" name="Line 11"/>
          <p:cNvSpPr>
            <a:spLocks noChangeShapeType="1"/>
          </p:cNvSpPr>
          <p:nvPr/>
        </p:nvSpPr>
        <p:spPr bwMode="auto">
          <a:xfrm>
            <a:off x="0" y="6381750"/>
            <a:ext cx="9144000" cy="1588"/>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Line 1"/>
          <p:cNvSpPr>
            <a:spLocks noChangeShapeType="1"/>
          </p:cNvSpPr>
          <p:nvPr/>
        </p:nvSpPr>
        <p:spPr bwMode="auto">
          <a:xfrm>
            <a:off x="0" y="1676400"/>
            <a:ext cx="611188"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2050" name="Line 2"/>
          <p:cNvSpPr>
            <a:spLocks noChangeShapeType="1"/>
          </p:cNvSpPr>
          <p:nvPr/>
        </p:nvSpPr>
        <p:spPr bwMode="auto">
          <a:xfrm>
            <a:off x="615950" y="167640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6148" name="Picture 3"/>
          <p:cNvPicPr>
            <a:picLocks noChangeAspect="1" noChangeArrowheads="1"/>
          </p:cNvPicPr>
          <p:nvPr/>
        </p:nvPicPr>
        <p:blipFill>
          <a:blip r:embed="rId14" cstate="print"/>
          <a:srcRect/>
          <a:stretch>
            <a:fillRect/>
          </a:stretch>
        </p:blipFill>
        <p:spPr bwMode="auto">
          <a:xfrm>
            <a:off x="5334001" y="304800"/>
            <a:ext cx="3414713" cy="1036638"/>
          </a:xfrm>
          <a:prstGeom prst="rect">
            <a:avLst/>
          </a:prstGeom>
          <a:noFill/>
          <a:ln w="9525">
            <a:noFill/>
            <a:round/>
            <a:headEnd/>
            <a:tailEnd/>
          </a:ln>
        </p:spPr>
      </p:pic>
      <p:sp>
        <p:nvSpPr>
          <p:cNvPr id="2" name="Text Box 4"/>
          <p:cNvSpPr txBox="1">
            <a:spLocks noChangeArrowheads="1"/>
          </p:cNvSpPr>
          <p:nvPr/>
        </p:nvSpPr>
        <p:spPr bwMode="auto">
          <a:xfrm>
            <a:off x="533400" y="1828802"/>
            <a:ext cx="4821238" cy="263525"/>
          </a:xfrm>
          <a:prstGeom prst="rect">
            <a:avLst/>
          </a:prstGeom>
          <a:noFill/>
          <a:ln w="9525">
            <a:noFill/>
            <a:round/>
            <a:headEnd/>
            <a:tailEnd/>
          </a:ln>
          <a:effectLst/>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200" b="1">
                <a:solidFill>
                  <a:srgbClr val="000000"/>
                </a:solidFill>
                <a:latin typeface="Arial" charset="0"/>
                <a:cs typeface="Arial" charset="0"/>
              </a:rPr>
              <a:t>AIRCRAFT DESIGN AND SYSTEMS GROUP (AERO)</a:t>
            </a:r>
          </a:p>
        </p:txBody>
      </p:sp>
      <p:pic>
        <p:nvPicPr>
          <p:cNvPr id="6150" name="Picture 5"/>
          <p:cNvPicPr>
            <a:picLocks noChangeAspect="1" noChangeArrowheads="1"/>
          </p:cNvPicPr>
          <p:nvPr/>
        </p:nvPicPr>
        <p:blipFill>
          <a:blip r:embed="rId15" cstate="print"/>
          <a:srcRect/>
          <a:stretch>
            <a:fillRect/>
          </a:stretch>
        </p:blipFill>
        <p:spPr bwMode="auto">
          <a:xfrm>
            <a:off x="582613" y="333377"/>
            <a:ext cx="1584325" cy="982663"/>
          </a:xfrm>
          <a:prstGeom prst="rect">
            <a:avLst/>
          </a:prstGeom>
          <a:noFill/>
          <a:ln w="9525">
            <a:noFill/>
            <a:round/>
            <a:headEnd/>
            <a:tailEnd/>
          </a:ln>
        </p:spPr>
      </p:pic>
      <p:sp>
        <p:nvSpPr>
          <p:cNvPr id="3" name="Line 6"/>
          <p:cNvSpPr>
            <a:spLocks noChangeShapeType="1"/>
          </p:cNvSpPr>
          <p:nvPr/>
        </p:nvSpPr>
        <p:spPr bwMode="auto">
          <a:xfrm>
            <a:off x="6315075" y="1658938"/>
            <a:ext cx="1588" cy="5199062"/>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80.png"/><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49276" y="2971800"/>
            <a:ext cx="5651499" cy="809625"/>
          </a:xfrm>
          <a:prstGeom prst="rect">
            <a:avLst/>
          </a:prstGeom>
          <a:noFill/>
          <a:ln>
            <a:miter lim="800000"/>
            <a:headEnd/>
            <a:tailEnd/>
          </a:ln>
        </p:spPr>
        <p:txBody>
          <a:bodyPr vert="horz" wrap="square" lIns="90000" tIns="46800" rIns="90000" bIns="46800" numCol="1" anchor="t" anchorCtr="0" compatLnSpc="1">
            <a:prstTxWarp prst="textNoShape">
              <a:avLst/>
            </a:prstTxWarp>
          </a:bodyPr>
          <a:lstStyle/>
          <a:p>
            <a:pPr eaLnBrk="1" hangingPunct="1">
              <a:lnSpc>
                <a:spcPct val="130000"/>
              </a:lnSpc>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dirty="0" smtClean="0"/>
              <a:t>Klimaoptimierte Dienstreise mit dem Flugzeug – Wie geht das?</a:t>
            </a:r>
            <a:endParaRPr lang="de-DE" sz="1800" b="0" dirty="0" smtClean="0">
              <a:solidFill>
                <a:schemeClr val="bg1">
                  <a:lumMod val="75000"/>
                </a:schemeClr>
              </a:solidFill>
            </a:endParaRPr>
          </a:p>
        </p:txBody>
      </p:sp>
      <p:sp>
        <p:nvSpPr>
          <p:cNvPr id="7171" name="Text Box 3"/>
          <p:cNvSpPr txBox="1">
            <a:spLocks noChangeArrowheads="1"/>
          </p:cNvSpPr>
          <p:nvPr/>
        </p:nvSpPr>
        <p:spPr bwMode="auto">
          <a:xfrm>
            <a:off x="549274" y="5705474"/>
            <a:ext cx="5718175" cy="925511"/>
          </a:xfrm>
          <a:prstGeom prst="rect">
            <a:avLst/>
          </a:prstGeom>
          <a:noFill/>
          <a:ln w="9525">
            <a:noFill/>
            <a:round/>
            <a:headEnd/>
            <a:tailEnd/>
          </a:ln>
        </p:spPr>
        <p:txBody>
          <a:bodyPr wrap="square" lIns="90000" tIns="46800" rIns="90000" bIns="46800">
            <a:spAutoFit/>
          </a:bodyPr>
          <a:lstStyle/>
          <a:p>
            <a:pPr>
              <a:lnSpc>
                <a:spcPct val="150000"/>
              </a:lnSpc>
            </a:pPr>
            <a:r>
              <a:rPr lang="de-DE" sz="1200" b="1" dirty="0" smtClean="0">
                <a:solidFill>
                  <a:schemeClr val="tx1"/>
                </a:solidFill>
              </a:rPr>
              <a:t>"Mittagsgespräch" im BMZ</a:t>
            </a:r>
          </a:p>
          <a:p>
            <a:pPr>
              <a:lnSpc>
                <a:spcPct val="150000"/>
              </a:lnSpc>
            </a:pPr>
            <a:r>
              <a:rPr lang="en-US" sz="1200" dirty="0" smtClean="0">
                <a:solidFill>
                  <a:schemeClr val="tx1"/>
                </a:solidFill>
              </a:rPr>
              <a:t>Online, 17.03.2022, 12:00 – 13:00</a:t>
            </a:r>
          </a:p>
          <a:p>
            <a:pPr>
              <a:lnSpc>
                <a:spcPct val="150000"/>
              </a:lnSpc>
            </a:pPr>
            <a:r>
              <a:rPr lang="en-US" sz="1200" u="sng" noProof="1" smtClean="0">
                <a:solidFill>
                  <a:srgbClr val="0000FF"/>
                </a:solidFill>
              </a:rPr>
              <a:t>https://</a:t>
            </a:r>
            <a:r>
              <a:rPr lang="en-US" sz="1200" u="sng" noProof="1" smtClean="0">
                <a:solidFill>
                  <a:srgbClr val="0000FF"/>
                </a:solidFill>
              </a:rPr>
              <a:t>doi.org/10.5281/zenodo</a:t>
            </a:r>
            <a:r>
              <a:rPr lang="en-US" sz="1200" u="sng" noProof="1" smtClean="0">
                <a:solidFill>
                  <a:srgbClr val="0000FF"/>
                </a:solidFill>
              </a:rPr>
              <a:t>.6376178</a:t>
            </a:r>
            <a:endParaRPr lang="en-US" sz="1200" dirty="0" smtClean="0">
              <a:solidFill>
                <a:schemeClr val="tx1"/>
              </a:solidFill>
            </a:endParaRPr>
          </a:p>
        </p:txBody>
      </p:sp>
      <p:sp>
        <p:nvSpPr>
          <p:cNvPr id="7172" name="Text Box 5"/>
          <p:cNvSpPr txBox="1">
            <a:spLocks noChangeArrowheads="1"/>
          </p:cNvSpPr>
          <p:nvPr/>
        </p:nvSpPr>
        <p:spPr bwMode="auto">
          <a:xfrm>
            <a:off x="549275" y="4478340"/>
            <a:ext cx="5805488" cy="1354137"/>
          </a:xfrm>
          <a:prstGeom prst="rect">
            <a:avLst/>
          </a:prstGeom>
          <a:noFill/>
          <a:ln w="9525">
            <a:noFill/>
            <a:round/>
            <a:headEnd/>
            <a:tailEnd/>
          </a:ln>
        </p:spPr>
        <p:txBody>
          <a:bodyPr lIns="90000" tIns="46800" rIns="90000" bIns="46800"/>
          <a:lstStyle/>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endParaRPr lang="de-DE" sz="1800" dirty="0">
              <a:solidFill>
                <a:srgbClr val="000000"/>
              </a:solidFill>
            </a:endParaRPr>
          </a:p>
          <a:p>
            <a:pPr>
              <a:lnSpc>
                <a:spcPct val="110000"/>
              </a:lnSpc>
              <a:spcBef>
                <a:spcPts val="350"/>
              </a:spcBef>
              <a:buSzPct val="100000"/>
              <a:tabLst>
                <a:tab pos="0" algn="l"/>
                <a:tab pos="1700213" algn="l"/>
                <a:tab pos="2152650" algn="l"/>
                <a:tab pos="3205163" algn="l"/>
                <a:tab pos="4006850" algn="l"/>
                <a:tab pos="4808538" algn="l"/>
                <a:tab pos="5610225" algn="l"/>
                <a:tab pos="6411913" algn="l"/>
                <a:tab pos="7213600" algn="l"/>
                <a:tab pos="8015288" algn="l"/>
                <a:tab pos="8818563" algn="l"/>
                <a:tab pos="9618663" algn="l"/>
                <a:tab pos="10420350" algn="l"/>
              </a:tabLst>
            </a:pPr>
            <a:r>
              <a:rPr lang="de-DE" sz="1800" dirty="0">
                <a:solidFill>
                  <a:srgbClr val="000000"/>
                </a:solidFill>
              </a:rPr>
              <a:t>Dieter Scholz</a:t>
            </a:r>
            <a:r>
              <a:rPr lang="de-DE" sz="1400" dirty="0">
                <a:solidFill>
                  <a:srgbClr val="000000"/>
                </a:solidFill>
              </a:rPr>
              <a:t>		</a:t>
            </a:r>
            <a:r>
              <a:rPr lang="en-US" sz="1400" dirty="0">
                <a:solidFill>
                  <a:srgbClr val="000000"/>
                </a:solidFill>
              </a:rPr>
              <a:t>Hamburg University of Applied </a:t>
            </a:r>
            <a:r>
              <a:rPr lang="en-US" sz="1400" dirty="0" smtClean="0">
                <a:solidFill>
                  <a:srgbClr val="000000"/>
                </a:solidFill>
              </a:rPr>
              <a:t>Sciences</a:t>
            </a: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r>
              <a:rPr lang="de-DE" sz="1400" dirty="0">
                <a:solidFill>
                  <a:srgbClr val="000000"/>
                </a:solidFill>
              </a:rPr>
              <a:t>			</a:t>
            </a:r>
            <a:endParaRPr lang="en-US" sz="1400" i="1" dirty="0">
              <a:solidFill>
                <a:srgbClr val="000000"/>
              </a:solidFill>
            </a:endParaRP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endParaRPr lang="de-DE" sz="1400" dirty="0">
              <a:solidFill>
                <a:srgbClr val="000000"/>
              </a:solidFill>
              <a:latin typeface="HAW Frutiger Next Regular" pitchFamily="2" charset="0"/>
            </a:endParaRPr>
          </a:p>
        </p:txBody>
      </p:sp>
      <p:pic>
        <p:nvPicPr>
          <p:cNvPr id="557057" name="Picture 1"/>
          <p:cNvPicPr>
            <a:picLocks noChangeAspect="1" noChangeArrowheads="1"/>
          </p:cNvPicPr>
          <p:nvPr/>
        </p:nvPicPr>
        <p:blipFill>
          <a:blip r:embed="rId3" cstate="print"/>
          <a:srcRect/>
          <a:stretch>
            <a:fillRect/>
          </a:stretch>
        </p:blipFill>
        <p:spPr bwMode="auto">
          <a:xfrm>
            <a:off x="6481763" y="3681413"/>
            <a:ext cx="2505075" cy="1190625"/>
          </a:xfrm>
          <a:prstGeom prst="rect">
            <a:avLst/>
          </a:prstGeom>
          <a:noFill/>
          <a:ln w="9525">
            <a:noFill/>
            <a:miter lim="800000"/>
            <a:headEnd/>
            <a:tailEnd/>
          </a:ln>
        </p:spPr>
      </p:pic>
      <p:pic>
        <p:nvPicPr>
          <p:cNvPr id="8" name="Grafik 7" descr="Bild3o.jpg"/>
          <p:cNvPicPr>
            <a:picLocks noChangeAspect="1"/>
          </p:cNvPicPr>
          <p:nvPr/>
        </p:nvPicPr>
        <p:blipFill>
          <a:blip r:embed="rId4" cstate="print"/>
          <a:stretch>
            <a:fillRect/>
          </a:stretch>
        </p:blipFill>
        <p:spPr>
          <a:xfrm>
            <a:off x="6484620" y="1762125"/>
            <a:ext cx="2498978" cy="1784984"/>
          </a:xfrm>
          <a:prstGeom prst="rect">
            <a:avLst/>
          </a:prstGeom>
        </p:spPr>
      </p:pic>
      <p:pic>
        <p:nvPicPr>
          <p:cNvPr id="9" name="Grafik 8" descr="www-flickr-comXphotosXwater_alternativesX45403224794.jpg"/>
          <p:cNvPicPr>
            <a:picLocks noChangeAspect="1"/>
          </p:cNvPicPr>
          <p:nvPr/>
        </p:nvPicPr>
        <p:blipFill>
          <a:blip r:embed="rId5" cstate="print"/>
          <a:stretch>
            <a:fillRect/>
          </a:stretch>
        </p:blipFill>
        <p:spPr>
          <a:xfrm>
            <a:off x="6613635" y="5038725"/>
            <a:ext cx="2254140" cy="1657350"/>
          </a:xfrm>
          <a:prstGeom prst="rect">
            <a:avLst/>
          </a:prstGeom>
        </p:spPr>
      </p:pic>
      <p:pic>
        <p:nvPicPr>
          <p:cNvPr id="776193" name="Picture 1"/>
          <p:cNvPicPr>
            <a:picLocks noChangeAspect="1" noChangeArrowheads="1"/>
          </p:cNvPicPr>
          <p:nvPr/>
        </p:nvPicPr>
        <p:blipFill>
          <a:blip r:embed="rId6" cstate="print"/>
          <a:srcRect/>
          <a:stretch>
            <a:fillRect/>
          </a:stretch>
        </p:blipFill>
        <p:spPr bwMode="auto">
          <a:xfrm>
            <a:off x="3551276" y="5735014"/>
            <a:ext cx="2459665" cy="88098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smtClean="0">
                <a:solidFill>
                  <a:schemeClr val="tx1"/>
                </a:solidFill>
                <a:latin typeface="Arial" charset="0"/>
                <a:cs typeface="Arial" charset="0"/>
              </a:rPr>
              <a:t>Am wichtigsten: Sauberes Trinkwasser (nicht das Thema des Vortrags)</a:t>
            </a:r>
            <a:endParaRPr lang="de-DE" sz="2000" b="1">
              <a:solidFill>
                <a:schemeClr val="tx1"/>
              </a:solidFill>
              <a:latin typeface="Arial" charset="0"/>
              <a:cs typeface="Arial" charset="0"/>
            </a:endParaRPr>
          </a:p>
        </p:txBody>
      </p:sp>
      <p:pic>
        <p:nvPicPr>
          <p:cNvPr id="19" name="Grafik 18" descr="www-flickr-comXphotosXwater_alternativesX45403224794.jpg"/>
          <p:cNvPicPr>
            <a:picLocks noChangeAspect="1"/>
          </p:cNvPicPr>
          <p:nvPr/>
        </p:nvPicPr>
        <p:blipFill>
          <a:blip r:embed="rId2" cstate="print"/>
          <a:stretch>
            <a:fillRect/>
          </a:stretch>
        </p:blipFill>
        <p:spPr>
          <a:xfrm>
            <a:off x="295274" y="1407785"/>
            <a:ext cx="5572125" cy="4096889"/>
          </a:xfrm>
          <a:prstGeom prst="rect">
            <a:avLst/>
          </a:prstGeom>
        </p:spPr>
      </p:pic>
      <p:pic>
        <p:nvPicPr>
          <p:cNvPr id="23" name="Grafik 22" descr="tap-gea09d0a01_1920.jpg"/>
          <p:cNvPicPr>
            <a:picLocks noChangeAspect="1"/>
          </p:cNvPicPr>
          <p:nvPr/>
        </p:nvPicPr>
        <p:blipFill>
          <a:blip r:embed="rId3" cstate="print"/>
          <a:stretch>
            <a:fillRect/>
          </a:stretch>
        </p:blipFill>
        <p:spPr>
          <a:xfrm>
            <a:off x="6581775" y="1407785"/>
            <a:ext cx="2309812" cy="4106334"/>
          </a:xfrm>
          <a:prstGeom prst="rect">
            <a:avLst/>
          </a:prstGeom>
        </p:spPr>
      </p:pic>
      <p:grpSp>
        <p:nvGrpSpPr>
          <p:cNvPr id="33" name="Gruppieren 32"/>
          <p:cNvGrpSpPr/>
          <p:nvPr/>
        </p:nvGrpSpPr>
        <p:grpSpPr>
          <a:xfrm>
            <a:off x="2381657" y="3732040"/>
            <a:ext cx="3965944" cy="2466754"/>
            <a:chOff x="3242930" y="3434316"/>
            <a:chExt cx="3965944" cy="2466754"/>
          </a:xfrm>
        </p:grpSpPr>
        <p:sp>
          <p:nvSpPr>
            <p:cNvPr id="32" name="Rechteck 31"/>
            <p:cNvSpPr/>
            <p:nvPr/>
          </p:nvSpPr>
          <p:spPr bwMode="auto">
            <a:xfrm>
              <a:off x="3242930" y="3434316"/>
              <a:ext cx="3965944" cy="246675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nvGrpSpPr>
            <p:cNvPr id="18" name="Group 19"/>
            <p:cNvGrpSpPr>
              <a:grpSpLocks/>
            </p:cNvGrpSpPr>
            <p:nvPr/>
          </p:nvGrpSpPr>
          <p:grpSpPr bwMode="auto">
            <a:xfrm>
              <a:off x="3332021" y="3540086"/>
              <a:ext cx="3779838" cy="2281236"/>
              <a:chOff x="3409" y="2559"/>
              <a:chExt cx="2381" cy="1437"/>
            </a:xfrm>
            <a:solidFill>
              <a:schemeClr val="bg1"/>
            </a:solidFill>
          </p:grpSpPr>
          <p:grpSp>
            <p:nvGrpSpPr>
              <p:cNvPr id="20" name="Group 14"/>
              <p:cNvGrpSpPr>
                <a:grpSpLocks/>
              </p:cNvGrpSpPr>
              <p:nvPr/>
            </p:nvGrpSpPr>
            <p:grpSpPr bwMode="auto">
              <a:xfrm>
                <a:off x="3409" y="2705"/>
                <a:ext cx="2381" cy="1052"/>
                <a:chOff x="3409" y="2046"/>
                <a:chExt cx="2381" cy="1052"/>
              </a:xfrm>
              <a:grpFill/>
            </p:grpSpPr>
            <p:sp>
              <p:nvSpPr>
                <p:cNvPr id="26" name="Text Box 8"/>
                <p:cNvSpPr txBox="1">
                  <a:spLocks noChangeArrowheads="1"/>
                </p:cNvSpPr>
                <p:nvPr/>
              </p:nvSpPr>
              <p:spPr bwMode="auto">
                <a:xfrm>
                  <a:off x="4314" y="2046"/>
                  <a:ext cx="655" cy="349"/>
                </a:xfrm>
                <a:prstGeom prst="rect">
                  <a:avLst/>
                </a:prstGeom>
                <a:grpFill/>
                <a:ln w="9525">
                  <a:noFill/>
                  <a:miter lim="800000"/>
                  <a:headEnd/>
                  <a:tailEnd/>
                </a:ln>
                <a:effectLst/>
              </p:spPr>
              <p:txBody>
                <a:bodyPr>
                  <a:spAutoFit/>
                </a:bodyPr>
                <a:lstStyle/>
                <a:p>
                  <a:pPr algn="ctr" defTabSz="914400" eaLnBrk="1" hangingPunct="1">
                    <a:buClrTx/>
                    <a:buSzTx/>
                    <a:buFontTx/>
                    <a:buNone/>
                  </a:pPr>
                  <a:r>
                    <a:rPr lang="en-US" sz="1800" b="1" dirty="0" err="1" smtClean="0">
                      <a:solidFill>
                        <a:schemeClr val="accent2"/>
                      </a:solidFill>
                      <a:latin typeface="Arial" charset="0"/>
                      <a:cs typeface="Arial" charset="0"/>
                    </a:rPr>
                    <a:t>Wasser</a:t>
                  </a:r>
                  <a:endParaRPr lang="en-US" sz="1800" b="1" dirty="0">
                    <a:solidFill>
                      <a:schemeClr val="accent2"/>
                    </a:solidFill>
                    <a:latin typeface="Arial" charset="0"/>
                    <a:cs typeface="Arial" charset="0"/>
                  </a:endParaRPr>
                </a:p>
                <a:p>
                  <a:pPr algn="ctr" defTabSz="914400" eaLnBrk="1" hangingPunct="1">
                    <a:buClrTx/>
                    <a:buSzTx/>
                    <a:buFontTx/>
                    <a:buNone/>
                  </a:pPr>
                  <a:r>
                    <a:rPr lang="en-US" sz="1200" b="1" dirty="0" err="1" smtClean="0">
                      <a:solidFill>
                        <a:schemeClr val="accent2"/>
                      </a:solidFill>
                      <a:latin typeface="Arial" charset="0"/>
                      <a:cs typeface="Arial" charset="0"/>
                    </a:rPr>
                    <a:t>Eis</a:t>
                  </a:r>
                  <a:endParaRPr lang="en-US" sz="1200" b="1" dirty="0">
                    <a:solidFill>
                      <a:schemeClr val="accent2"/>
                    </a:solidFill>
                    <a:latin typeface="Arial" charset="0"/>
                    <a:cs typeface="Arial" charset="0"/>
                  </a:endParaRPr>
                </a:p>
              </p:txBody>
            </p:sp>
            <p:sp>
              <p:nvSpPr>
                <p:cNvPr id="27" name="Text Box 9"/>
                <p:cNvSpPr txBox="1">
                  <a:spLocks noChangeArrowheads="1"/>
                </p:cNvSpPr>
                <p:nvPr/>
              </p:nvSpPr>
              <p:spPr bwMode="auto">
                <a:xfrm>
                  <a:off x="3409" y="2713"/>
                  <a:ext cx="754" cy="233"/>
                </a:xfrm>
                <a:prstGeom prst="rect">
                  <a:avLst/>
                </a:prstGeom>
                <a:grpFill/>
                <a:ln w="9525">
                  <a:noFill/>
                  <a:miter lim="800000"/>
                  <a:headEnd/>
                  <a:tailEnd/>
                </a:ln>
                <a:effectLst/>
              </p:spPr>
              <p:txBody>
                <a:bodyPr>
                  <a:spAutoFit/>
                </a:bodyPr>
                <a:lstStyle/>
                <a:p>
                  <a:pPr algn="ctr" defTabSz="914400" eaLnBrk="1" hangingPunct="1">
                    <a:buClrTx/>
                    <a:buSzTx/>
                    <a:buFontTx/>
                    <a:buNone/>
                  </a:pPr>
                  <a:r>
                    <a:rPr lang="en-US" sz="1800" b="1" dirty="0" err="1" smtClean="0">
                      <a:solidFill>
                        <a:schemeClr val="accent2"/>
                      </a:solidFill>
                      <a:latin typeface="Arial" charset="0"/>
                      <a:cs typeface="Arial" charset="0"/>
                    </a:rPr>
                    <a:t>Energie</a:t>
                  </a:r>
                  <a:endParaRPr lang="en-US" sz="1800" b="1" dirty="0">
                    <a:solidFill>
                      <a:schemeClr val="accent2"/>
                    </a:solidFill>
                    <a:latin typeface="Arial" charset="0"/>
                    <a:cs typeface="Arial" charset="0"/>
                  </a:endParaRPr>
                </a:p>
              </p:txBody>
            </p:sp>
            <p:sp>
              <p:nvSpPr>
                <p:cNvPr id="28" name="Text Box 10"/>
                <p:cNvSpPr txBox="1">
                  <a:spLocks noChangeArrowheads="1"/>
                </p:cNvSpPr>
                <p:nvPr/>
              </p:nvSpPr>
              <p:spPr bwMode="auto">
                <a:xfrm>
                  <a:off x="5064" y="2633"/>
                  <a:ext cx="726" cy="465"/>
                </a:xfrm>
                <a:prstGeom prst="rect">
                  <a:avLst/>
                </a:prstGeom>
                <a:grpFill/>
                <a:ln w="9525">
                  <a:noFill/>
                  <a:miter lim="800000"/>
                  <a:headEnd/>
                  <a:tailEnd/>
                </a:ln>
                <a:effectLst/>
              </p:spPr>
              <p:txBody>
                <a:bodyPr wrap="square">
                  <a:spAutoFit/>
                </a:bodyPr>
                <a:lstStyle/>
                <a:p>
                  <a:pPr algn="ctr" defTabSz="914400" eaLnBrk="1" hangingPunct="1">
                    <a:buClrTx/>
                    <a:buSzTx/>
                    <a:buFontTx/>
                    <a:buNone/>
                  </a:pPr>
                  <a:r>
                    <a:rPr lang="en-US" sz="1800" b="1" dirty="0" smtClean="0">
                      <a:solidFill>
                        <a:schemeClr val="accent2"/>
                      </a:solidFill>
                      <a:latin typeface="Arial" charset="0"/>
                      <a:cs typeface="Arial" charset="0"/>
                    </a:rPr>
                    <a:t>AIC/CO2</a:t>
                  </a:r>
                  <a:endParaRPr lang="en-US" sz="1800" b="1" dirty="0">
                    <a:solidFill>
                      <a:schemeClr val="accent2"/>
                    </a:solidFill>
                    <a:latin typeface="Arial" charset="0"/>
                    <a:cs typeface="Arial" charset="0"/>
                  </a:endParaRPr>
                </a:p>
                <a:p>
                  <a:pPr algn="ctr" defTabSz="914400" eaLnBrk="1" hangingPunct="1">
                    <a:buClrTx/>
                    <a:buSzTx/>
                    <a:buFontTx/>
                    <a:buNone/>
                  </a:pPr>
                  <a:r>
                    <a:rPr lang="en-US" sz="1200" b="1" dirty="0" err="1" smtClean="0">
                      <a:solidFill>
                        <a:schemeClr val="accent2"/>
                      </a:solidFill>
                      <a:latin typeface="Arial" charset="0"/>
                      <a:cs typeface="Arial" charset="0"/>
                    </a:rPr>
                    <a:t>Erd-erwärmung</a:t>
                  </a:r>
                  <a:endParaRPr lang="en-US" sz="1200" b="1" dirty="0">
                    <a:solidFill>
                      <a:schemeClr val="accent2"/>
                    </a:solidFill>
                    <a:latin typeface="Arial" charset="0"/>
                    <a:cs typeface="Arial" charset="0"/>
                  </a:endParaRPr>
                </a:p>
              </p:txBody>
            </p:sp>
            <p:sp>
              <p:nvSpPr>
                <p:cNvPr id="29" name="Line 11"/>
                <p:cNvSpPr>
                  <a:spLocks noChangeShapeType="1"/>
                </p:cNvSpPr>
                <p:nvPr/>
              </p:nvSpPr>
              <p:spPr bwMode="auto">
                <a:xfrm flipV="1">
                  <a:off x="4006" y="2302"/>
                  <a:ext cx="348" cy="326"/>
                </a:xfrm>
                <a:prstGeom prst="line">
                  <a:avLst/>
                </a:prstGeom>
                <a:grpFill/>
                <a:ln w="76200">
                  <a:solidFill>
                    <a:schemeClr val="tx1"/>
                  </a:solidFill>
                  <a:round/>
                  <a:headEnd type="triangle" w="med" len="med"/>
                  <a:tailEnd type="triangle" w="med" len="med"/>
                </a:ln>
                <a:effectLst/>
              </p:spPr>
              <p:txBody>
                <a:bodyPr/>
                <a:lstStyle/>
                <a:p>
                  <a:endParaRPr lang="en-US" dirty="0"/>
                </a:p>
              </p:txBody>
            </p:sp>
            <p:sp>
              <p:nvSpPr>
                <p:cNvPr id="30" name="Line 12"/>
                <p:cNvSpPr>
                  <a:spLocks noChangeShapeType="1"/>
                </p:cNvSpPr>
                <p:nvPr/>
              </p:nvSpPr>
              <p:spPr bwMode="auto">
                <a:xfrm>
                  <a:off x="4839" y="2302"/>
                  <a:ext cx="334" cy="326"/>
                </a:xfrm>
                <a:prstGeom prst="line">
                  <a:avLst/>
                </a:prstGeom>
                <a:grpFill/>
                <a:ln w="76200">
                  <a:solidFill>
                    <a:schemeClr val="tx1"/>
                  </a:solidFill>
                  <a:round/>
                  <a:headEnd type="triangle" w="med" len="med"/>
                  <a:tailEnd type="triangle" w="med" len="med"/>
                </a:ln>
                <a:effectLst/>
              </p:spPr>
              <p:txBody>
                <a:bodyPr/>
                <a:lstStyle/>
                <a:p>
                  <a:endParaRPr lang="en-US" dirty="0"/>
                </a:p>
              </p:txBody>
            </p:sp>
            <p:sp>
              <p:nvSpPr>
                <p:cNvPr id="31" name="Line 13"/>
                <p:cNvSpPr>
                  <a:spLocks noChangeShapeType="1"/>
                </p:cNvSpPr>
                <p:nvPr/>
              </p:nvSpPr>
              <p:spPr bwMode="auto">
                <a:xfrm>
                  <a:off x="4203" y="2878"/>
                  <a:ext cx="834" cy="0"/>
                </a:xfrm>
                <a:prstGeom prst="line">
                  <a:avLst/>
                </a:prstGeom>
                <a:grpFill/>
                <a:ln w="76200">
                  <a:solidFill>
                    <a:schemeClr val="tx1"/>
                  </a:solidFill>
                  <a:round/>
                  <a:headEnd type="triangle" w="med" len="med"/>
                  <a:tailEnd type="triangle" w="med" len="med"/>
                </a:ln>
                <a:effectLst/>
              </p:spPr>
              <p:txBody>
                <a:bodyPr/>
                <a:lstStyle/>
                <a:p>
                  <a:endParaRPr lang="en-US" dirty="0"/>
                </a:p>
              </p:txBody>
            </p:sp>
          </p:grpSp>
          <p:sp>
            <p:nvSpPr>
              <p:cNvPr id="22" name="Text Box 16"/>
              <p:cNvSpPr txBox="1">
                <a:spLocks noChangeArrowheads="1"/>
              </p:cNvSpPr>
              <p:nvPr/>
            </p:nvSpPr>
            <p:spPr bwMode="auto">
              <a:xfrm>
                <a:off x="4516" y="2559"/>
                <a:ext cx="236" cy="231"/>
              </a:xfrm>
              <a:prstGeom prst="rect">
                <a:avLst/>
              </a:prstGeom>
              <a:grpFill/>
              <a:ln w="9525">
                <a:noFill/>
                <a:miter lim="800000"/>
                <a:headEnd/>
                <a:tailEnd/>
              </a:ln>
              <a:effectLst/>
            </p:spPr>
            <p:txBody>
              <a:bodyPr wrap="none">
                <a:spAutoFit/>
              </a:bodyPr>
              <a:lstStyle/>
              <a:p>
                <a:r>
                  <a:rPr lang="de-DE" sz="1800" b="1">
                    <a:solidFill>
                      <a:srgbClr val="FF0000"/>
                    </a:solidFill>
                    <a:latin typeface="Arial" charset="0"/>
                  </a:rPr>
                  <a:t>1.</a:t>
                </a:r>
              </a:p>
            </p:txBody>
          </p:sp>
          <p:sp>
            <p:nvSpPr>
              <p:cNvPr id="24" name="Text Box 17"/>
              <p:cNvSpPr txBox="1">
                <a:spLocks noChangeArrowheads="1"/>
              </p:cNvSpPr>
              <p:nvPr/>
            </p:nvSpPr>
            <p:spPr bwMode="auto">
              <a:xfrm>
                <a:off x="3638" y="3566"/>
                <a:ext cx="237" cy="233"/>
              </a:xfrm>
              <a:prstGeom prst="rect">
                <a:avLst/>
              </a:prstGeom>
              <a:grpFill/>
              <a:ln w="9525">
                <a:noFill/>
                <a:miter lim="800000"/>
                <a:headEnd/>
                <a:tailEnd/>
              </a:ln>
              <a:effectLst/>
            </p:spPr>
            <p:txBody>
              <a:bodyPr wrap="none">
                <a:spAutoFit/>
              </a:bodyPr>
              <a:lstStyle/>
              <a:p>
                <a:r>
                  <a:rPr lang="de-DE" sz="1800" b="1" dirty="0">
                    <a:solidFill>
                      <a:srgbClr val="FF0000"/>
                    </a:solidFill>
                    <a:latin typeface="Arial" charset="0"/>
                  </a:rPr>
                  <a:t>3</a:t>
                </a:r>
                <a:r>
                  <a:rPr lang="de-DE" sz="1800" b="1" dirty="0" smtClean="0">
                    <a:solidFill>
                      <a:srgbClr val="FF0000"/>
                    </a:solidFill>
                    <a:latin typeface="Arial" charset="0"/>
                  </a:rPr>
                  <a:t>.</a:t>
                </a:r>
                <a:endParaRPr lang="de-DE" sz="1800" b="1" dirty="0">
                  <a:solidFill>
                    <a:srgbClr val="FF0000"/>
                  </a:solidFill>
                  <a:latin typeface="Arial" charset="0"/>
                </a:endParaRPr>
              </a:p>
            </p:txBody>
          </p:sp>
          <p:sp>
            <p:nvSpPr>
              <p:cNvPr id="25" name="Text Box 18"/>
              <p:cNvSpPr txBox="1">
                <a:spLocks noChangeArrowheads="1"/>
              </p:cNvSpPr>
              <p:nvPr/>
            </p:nvSpPr>
            <p:spPr bwMode="auto">
              <a:xfrm>
                <a:off x="5299" y="3763"/>
                <a:ext cx="237" cy="233"/>
              </a:xfrm>
              <a:prstGeom prst="rect">
                <a:avLst/>
              </a:prstGeom>
              <a:grpFill/>
              <a:ln w="9525">
                <a:noFill/>
                <a:miter lim="800000"/>
                <a:headEnd/>
                <a:tailEnd/>
              </a:ln>
              <a:effectLst/>
            </p:spPr>
            <p:txBody>
              <a:bodyPr wrap="none">
                <a:spAutoFit/>
              </a:bodyPr>
              <a:lstStyle/>
              <a:p>
                <a:r>
                  <a:rPr lang="de-DE" sz="1800" b="1" dirty="0">
                    <a:solidFill>
                      <a:srgbClr val="FF0000"/>
                    </a:solidFill>
                    <a:latin typeface="Arial" charset="0"/>
                  </a:rPr>
                  <a:t>2</a:t>
                </a:r>
                <a:r>
                  <a:rPr lang="de-DE" sz="1800" b="1" dirty="0" smtClean="0">
                    <a:solidFill>
                      <a:srgbClr val="FF0000"/>
                    </a:solidFill>
                    <a:latin typeface="Arial" charset="0"/>
                  </a:rPr>
                  <a:t>.</a:t>
                </a:r>
                <a:endParaRPr lang="de-DE" sz="1800" b="1" dirty="0">
                  <a:solidFill>
                    <a:srgbClr val="FF0000"/>
                  </a:solidFill>
                  <a:latin typeface="Arial" charset="0"/>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3875" y="847725"/>
            <a:ext cx="5251887" cy="400110"/>
          </a:xfrm>
          <a:prstGeom prst="rect">
            <a:avLst/>
          </a:prstGeom>
          <a:noFill/>
        </p:spPr>
        <p:txBody>
          <a:bodyPr wrap="none" rtlCol="0">
            <a:spAutoFit/>
          </a:bodyPr>
          <a:lstStyle/>
          <a:p>
            <a:r>
              <a:rPr lang="de-DE" sz="2000" b="1" dirty="0" smtClean="0">
                <a:solidFill>
                  <a:schemeClr val="tx1"/>
                </a:solidFill>
              </a:rPr>
              <a:t>Ökobilanz = Life Cycle Assessment (LCA)</a:t>
            </a:r>
          </a:p>
        </p:txBody>
      </p:sp>
      <p:sp>
        <p:nvSpPr>
          <p:cNvPr id="17" name="Textfeld 16"/>
          <p:cNvSpPr txBox="1"/>
          <p:nvPr/>
        </p:nvSpPr>
        <p:spPr>
          <a:xfrm>
            <a:off x="6869508" y="5800725"/>
            <a:ext cx="2146742" cy="246221"/>
          </a:xfrm>
          <a:prstGeom prst="rect">
            <a:avLst/>
          </a:prstGeom>
          <a:noFill/>
        </p:spPr>
        <p:txBody>
          <a:bodyPr wrap="none" rtlCol="0">
            <a:spAutoFit/>
          </a:bodyPr>
          <a:lstStyle/>
          <a:p>
            <a:r>
              <a:rPr lang="de-DE" sz="1000" dirty="0" smtClean="0">
                <a:solidFill>
                  <a:schemeClr val="tx1"/>
                </a:solidFill>
              </a:rPr>
              <a:t>Johanning 2013, 2014, 2016, 2017</a:t>
            </a:r>
            <a:endParaRPr lang="en-US" sz="1000" dirty="0">
              <a:solidFill>
                <a:schemeClr val="tx1"/>
              </a:solidFill>
            </a:endParaRPr>
          </a:p>
        </p:txBody>
      </p:sp>
      <p:sp>
        <p:nvSpPr>
          <p:cNvPr id="37" name="Rechteck 36"/>
          <p:cNvSpPr/>
          <p:nvPr/>
        </p:nvSpPr>
        <p:spPr>
          <a:xfrm>
            <a:off x="438150" y="6080552"/>
            <a:ext cx="8362950" cy="246221"/>
          </a:xfrm>
          <a:prstGeom prst="rect">
            <a:avLst/>
          </a:prstGeom>
        </p:spPr>
        <p:txBody>
          <a:bodyPr wrap="square">
            <a:spAutoFit/>
          </a:bodyPr>
          <a:lstStyle/>
          <a:p>
            <a:r>
              <a:rPr lang="en-US" sz="1000" dirty="0" smtClean="0">
                <a:solidFill>
                  <a:srgbClr val="0000FF"/>
                </a:solidFill>
              </a:rPr>
              <a:t>ReCiPe Method</a:t>
            </a:r>
            <a:r>
              <a:rPr lang="en-US" sz="1000" dirty="0" smtClean="0">
                <a:solidFill>
                  <a:schemeClr val="tx1"/>
                </a:solidFill>
              </a:rPr>
              <a:t>: https://www.leidenuniv.nl/cml/ssp/publications/recipe_characterisation.pdf</a:t>
            </a:r>
          </a:p>
        </p:txBody>
      </p:sp>
      <p:grpSp>
        <p:nvGrpSpPr>
          <p:cNvPr id="2" name="Gruppieren 39"/>
          <p:cNvGrpSpPr/>
          <p:nvPr/>
        </p:nvGrpSpPr>
        <p:grpSpPr>
          <a:xfrm>
            <a:off x="654556" y="1244600"/>
            <a:ext cx="7458090" cy="4834467"/>
            <a:chOff x="654556" y="1244600"/>
            <a:chExt cx="7458090" cy="4834467"/>
          </a:xfrm>
        </p:grpSpPr>
        <p:sp>
          <p:nvSpPr>
            <p:cNvPr id="12" name="Rechteck 11"/>
            <p:cNvSpPr/>
            <p:nvPr/>
          </p:nvSpPr>
          <p:spPr bwMode="auto">
            <a:xfrm>
              <a:off x="7298267" y="3690408"/>
              <a:ext cx="778933" cy="254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8" name="Rechteck 17"/>
            <p:cNvSpPr/>
            <p:nvPr/>
          </p:nvSpPr>
          <p:spPr bwMode="auto">
            <a:xfrm>
              <a:off x="3164417" y="1575858"/>
              <a:ext cx="1626658" cy="2540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20" name="Rechteck 19"/>
            <p:cNvSpPr/>
            <p:nvPr/>
          </p:nvSpPr>
          <p:spPr bwMode="auto">
            <a:xfrm>
              <a:off x="3173942" y="5709708"/>
              <a:ext cx="1626658" cy="2540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3" name="Textfeld 12"/>
            <p:cNvSpPr txBox="1"/>
            <p:nvPr/>
          </p:nvSpPr>
          <p:spPr>
            <a:xfrm>
              <a:off x="5143500" y="1568450"/>
              <a:ext cx="2300630" cy="1169551"/>
            </a:xfrm>
            <a:prstGeom prst="rect">
              <a:avLst/>
            </a:prstGeom>
            <a:noFill/>
          </p:spPr>
          <p:txBody>
            <a:bodyPr wrap="none" rtlCol="0">
              <a:spAutoFit/>
            </a:bodyPr>
            <a:lstStyle/>
            <a:p>
              <a:r>
                <a:rPr lang="de-DE" sz="1400" b="1" dirty="0" smtClean="0">
                  <a:solidFill>
                    <a:schemeClr val="tx1"/>
                  </a:solidFill>
                </a:rPr>
                <a:t>From</a:t>
              </a:r>
            </a:p>
            <a:p>
              <a:r>
                <a:rPr lang="de-DE" sz="1400" b="1" dirty="0" smtClean="0">
                  <a:solidFill>
                    <a:srgbClr val="0000FF"/>
                  </a:solidFill>
                </a:rPr>
                <a:t>Inventory </a:t>
              </a:r>
              <a:r>
                <a:rPr lang="de-DE" sz="1400" b="1" dirty="0" smtClean="0">
                  <a:solidFill>
                    <a:schemeClr val="tx1"/>
                  </a:solidFill>
                </a:rPr>
                <a:t>via</a:t>
              </a:r>
            </a:p>
            <a:p>
              <a:r>
                <a:rPr lang="de-DE" sz="1400" b="1" dirty="0" smtClean="0">
                  <a:solidFill>
                    <a:srgbClr val="0000FF"/>
                  </a:solidFill>
                </a:rPr>
                <a:t>Midpoint Categories </a:t>
              </a:r>
              <a:r>
                <a:rPr lang="de-DE" sz="1400" b="1" dirty="0" smtClean="0">
                  <a:solidFill>
                    <a:schemeClr val="tx1"/>
                  </a:solidFill>
                </a:rPr>
                <a:t>and</a:t>
              </a:r>
            </a:p>
            <a:p>
              <a:r>
                <a:rPr lang="de-DE" sz="1400" b="1" dirty="0" smtClean="0">
                  <a:solidFill>
                    <a:srgbClr val="0000FF"/>
                  </a:solidFill>
                </a:rPr>
                <a:t>Endpoint Categories </a:t>
              </a:r>
              <a:r>
                <a:rPr lang="de-DE" sz="1400" b="1" dirty="0" smtClean="0">
                  <a:solidFill>
                    <a:schemeClr val="tx1"/>
                  </a:solidFill>
                </a:rPr>
                <a:t>to a</a:t>
              </a:r>
            </a:p>
            <a:p>
              <a:r>
                <a:rPr lang="de-DE" sz="1400" b="1" dirty="0" smtClean="0">
                  <a:solidFill>
                    <a:srgbClr val="FF0000"/>
                  </a:solidFill>
                </a:rPr>
                <a:t>Singel Score</a:t>
              </a:r>
            </a:p>
          </p:txBody>
        </p:sp>
        <p:sp>
          <p:nvSpPr>
            <p:cNvPr id="16" name="Textfeld 15"/>
            <p:cNvSpPr txBox="1"/>
            <p:nvPr/>
          </p:nvSpPr>
          <p:spPr>
            <a:xfrm>
              <a:off x="5324811" y="4483100"/>
              <a:ext cx="1611339" cy="461665"/>
            </a:xfrm>
            <a:prstGeom prst="rect">
              <a:avLst/>
            </a:prstGeom>
            <a:noFill/>
          </p:spPr>
          <p:txBody>
            <a:bodyPr wrap="none" rtlCol="0">
              <a:spAutoFit/>
            </a:bodyPr>
            <a:lstStyle/>
            <a:p>
              <a:pPr algn="ctr"/>
              <a:r>
                <a:rPr lang="de-DE" sz="1400" b="1" dirty="0" smtClean="0">
                  <a:solidFill>
                    <a:schemeClr val="tx1"/>
                  </a:solidFill>
                </a:rPr>
                <a:t>ReCiPe</a:t>
              </a:r>
            </a:p>
            <a:p>
              <a:pPr algn="ctr"/>
              <a:r>
                <a:rPr lang="de-DE" sz="1000" dirty="0" smtClean="0">
                  <a:solidFill>
                    <a:schemeClr val="tx1"/>
                  </a:solidFill>
                </a:rPr>
                <a:t>http://www.lcia-recipe.net</a:t>
              </a:r>
            </a:p>
          </p:txBody>
        </p:sp>
        <p:sp>
          <p:nvSpPr>
            <p:cNvPr id="14" name="Textfeld 13"/>
            <p:cNvSpPr txBox="1"/>
            <p:nvPr/>
          </p:nvSpPr>
          <p:spPr>
            <a:xfrm>
              <a:off x="654556" y="2044700"/>
              <a:ext cx="1516762" cy="461665"/>
            </a:xfrm>
            <a:prstGeom prst="rect">
              <a:avLst/>
            </a:prstGeom>
            <a:noFill/>
          </p:spPr>
          <p:txBody>
            <a:bodyPr wrap="none" rtlCol="0">
              <a:spAutoFit/>
            </a:bodyPr>
            <a:lstStyle/>
            <a:p>
              <a:pPr algn="ctr"/>
              <a:r>
                <a:rPr lang="de-DE" sz="1400" b="1" dirty="0" smtClean="0">
                  <a:solidFill>
                    <a:schemeClr val="tx1"/>
                  </a:solidFill>
                </a:rPr>
                <a:t>OpenLCA</a:t>
              </a:r>
            </a:p>
            <a:p>
              <a:pPr algn="ctr"/>
              <a:r>
                <a:rPr lang="de-DE" sz="1000" dirty="0" smtClean="0">
                  <a:solidFill>
                    <a:schemeClr val="tx1"/>
                  </a:solidFill>
                </a:rPr>
                <a:t>http://www.openlca.org</a:t>
              </a:r>
            </a:p>
          </p:txBody>
        </p:sp>
        <p:cxnSp>
          <p:nvCxnSpPr>
            <p:cNvPr id="19" name="Gerade Verbindung mit Pfeil 18"/>
            <p:cNvCxnSpPr/>
            <p:nvPr/>
          </p:nvCxnSpPr>
          <p:spPr bwMode="auto">
            <a:xfrm>
              <a:off x="1428750" y="3857625"/>
              <a:ext cx="495300" cy="0"/>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cxnSp>
          <p:nvCxnSpPr>
            <p:cNvPr id="21" name="Gerade Verbindung 20"/>
            <p:cNvCxnSpPr/>
            <p:nvPr/>
          </p:nvCxnSpPr>
          <p:spPr bwMode="auto">
            <a:xfrm flipV="1">
              <a:off x="1409700" y="2571750"/>
              <a:ext cx="0" cy="1314450"/>
            </a:xfrm>
            <a:prstGeom prst="line">
              <a:avLst/>
            </a:prstGeom>
            <a:solidFill>
              <a:srgbClr val="00B8FF"/>
            </a:solidFill>
            <a:ln w="38100" cap="flat" cmpd="sng" algn="ctr">
              <a:solidFill>
                <a:schemeClr val="tx1"/>
              </a:solidFill>
              <a:prstDash val="solid"/>
              <a:round/>
              <a:headEnd type="none" w="med" len="med"/>
              <a:tailEnd type="none" w="med" len="med"/>
            </a:ln>
            <a:effectLst/>
          </p:spPr>
        </p:cxnSp>
        <p:grpSp>
          <p:nvGrpSpPr>
            <p:cNvPr id="3" name="Gruppieren 34"/>
            <p:cNvGrpSpPr/>
            <p:nvPr/>
          </p:nvGrpSpPr>
          <p:grpSpPr>
            <a:xfrm>
              <a:off x="1927225" y="1244600"/>
              <a:ext cx="6185421" cy="4834467"/>
              <a:chOff x="1927225" y="1473200"/>
              <a:chExt cx="6185421" cy="4834467"/>
            </a:xfrm>
          </p:grpSpPr>
          <p:pic>
            <p:nvPicPr>
              <p:cNvPr id="478216" name="Picture 8"/>
              <p:cNvPicPr>
                <a:picLocks noChangeAspect="1" noChangeArrowheads="1"/>
              </p:cNvPicPr>
              <p:nvPr/>
            </p:nvPicPr>
            <p:blipFill>
              <a:blip r:embed="rId2" cstate="print"/>
              <a:srcRect/>
              <a:stretch>
                <a:fillRect/>
              </a:stretch>
            </p:blipFill>
            <p:spPr bwMode="auto">
              <a:xfrm>
                <a:off x="1927225" y="1490525"/>
                <a:ext cx="6185421" cy="4817142"/>
              </a:xfrm>
              <a:prstGeom prst="rect">
                <a:avLst/>
              </a:prstGeom>
              <a:noFill/>
              <a:ln>
                <a:noFill/>
              </a:ln>
            </p:spPr>
          </p:pic>
          <p:sp>
            <p:nvSpPr>
              <p:cNvPr id="24" name="Textfeld 23"/>
              <p:cNvSpPr txBox="1"/>
              <p:nvPr/>
            </p:nvSpPr>
            <p:spPr>
              <a:xfrm>
                <a:off x="3155583" y="1473200"/>
                <a:ext cx="1640193" cy="276999"/>
              </a:xfrm>
              <a:prstGeom prst="rect">
                <a:avLst/>
              </a:prstGeom>
              <a:solidFill>
                <a:schemeClr val="bg1"/>
              </a:solidFill>
            </p:spPr>
            <p:txBody>
              <a:bodyPr wrap="none" rtlCol="0">
                <a:spAutoFit/>
              </a:bodyPr>
              <a:lstStyle/>
              <a:p>
                <a:r>
                  <a:rPr lang="de-DE" sz="1200" b="1" dirty="0" smtClean="0">
                    <a:solidFill>
                      <a:schemeClr val="tx1"/>
                    </a:solidFill>
                  </a:rPr>
                  <a:t>Midpoint categories</a:t>
                </a:r>
              </a:p>
            </p:txBody>
          </p:sp>
          <p:sp>
            <p:nvSpPr>
              <p:cNvPr id="25" name="Textfeld 24"/>
              <p:cNvSpPr txBox="1"/>
              <p:nvPr/>
            </p:nvSpPr>
            <p:spPr>
              <a:xfrm>
                <a:off x="5279658" y="3330575"/>
                <a:ext cx="1665841" cy="276999"/>
              </a:xfrm>
              <a:prstGeom prst="rect">
                <a:avLst/>
              </a:prstGeom>
              <a:solidFill>
                <a:schemeClr val="bg1"/>
              </a:solidFill>
            </p:spPr>
            <p:txBody>
              <a:bodyPr wrap="none" rtlCol="0">
                <a:spAutoFit/>
              </a:bodyPr>
              <a:lstStyle/>
              <a:p>
                <a:r>
                  <a:rPr lang="de-DE" sz="1200" b="1" dirty="0" smtClean="0">
                    <a:solidFill>
                      <a:schemeClr val="tx1"/>
                    </a:solidFill>
                  </a:rPr>
                  <a:t>Endpoint categories</a:t>
                </a:r>
              </a:p>
            </p:txBody>
          </p:sp>
        </p:grpSp>
        <p:sp>
          <p:nvSpPr>
            <p:cNvPr id="22" name="Textfeld 21"/>
            <p:cNvSpPr txBox="1"/>
            <p:nvPr/>
          </p:nvSpPr>
          <p:spPr>
            <a:xfrm>
              <a:off x="2181225" y="1543050"/>
              <a:ext cx="732893" cy="307777"/>
            </a:xfrm>
            <a:prstGeom prst="rect">
              <a:avLst/>
            </a:prstGeom>
            <a:noFill/>
          </p:spPr>
          <p:txBody>
            <a:bodyPr wrap="none" rtlCol="0">
              <a:spAutoFit/>
            </a:bodyPr>
            <a:lstStyle/>
            <a:p>
              <a:r>
                <a:rPr lang="de-DE" sz="1400" b="1" dirty="0" smtClean="0">
                  <a:solidFill>
                    <a:srgbClr val="FF0000"/>
                  </a:solidFill>
                </a:rPr>
                <a:t>Klima:</a:t>
              </a:r>
              <a:endParaRPr lang="de-DE" sz="1400" b="1" dirty="0" smtClean="0">
                <a:solidFill>
                  <a:srgbClr val="0000FF"/>
                </a:solidFill>
              </a:endParaRPr>
            </a:p>
          </p:txBody>
        </p:sp>
        <p:sp>
          <p:nvSpPr>
            <p:cNvPr id="26" name="Textfeld 25"/>
            <p:cNvSpPr txBox="1"/>
            <p:nvPr/>
          </p:nvSpPr>
          <p:spPr>
            <a:xfrm>
              <a:off x="2181225" y="5676900"/>
              <a:ext cx="901209" cy="307777"/>
            </a:xfrm>
            <a:prstGeom prst="rect">
              <a:avLst/>
            </a:prstGeom>
            <a:noFill/>
          </p:spPr>
          <p:txBody>
            <a:bodyPr wrap="none" rtlCol="0">
              <a:spAutoFit/>
            </a:bodyPr>
            <a:lstStyle/>
            <a:p>
              <a:r>
                <a:rPr lang="de-DE" sz="1400" b="1" dirty="0" smtClean="0">
                  <a:solidFill>
                    <a:srgbClr val="FF0000"/>
                  </a:solidFill>
                </a:rPr>
                <a:t>Energie:</a:t>
              </a:r>
              <a:endParaRPr lang="de-DE" sz="1400" b="1" dirty="0" smtClean="0">
                <a:solidFill>
                  <a:srgbClr val="0000FF"/>
                </a:solidFill>
              </a:endParaRPr>
            </a:p>
          </p:txBody>
        </p:sp>
        <p:cxnSp>
          <p:nvCxnSpPr>
            <p:cNvPr id="28" name="Gerade Verbindung mit Pfeil 27"/>
            <p:cNvCxnSpPr/>
            <p:nvPr/>
          </p:nvCxnSpPr>
          <p:spPr bwMode="auto">
            <a:xfrm>
              <a:off x="4972050" y="1752600"/>
              <a:ext cx="2533650" cy="1714500"/>
            </a:xfrm>
            <a:prstGeom prst="straightConnector1">
              <a:avLst/>
            </a:prstGeom>
            <a:solidFill>
              <a:srgbClr val="00B8FF"/>
            </a:solidFill>
            <a:ln w="9525" cap="flat" cmpd="sng" algn="ctr">
              <a:solidFill>
                <a:srgbClr val="FF0000"/>
              </a:solidFill>
              <a:prstDash val="solid"/>
              <a:round/>
              <a:headEnd type="none" w="med" len="med"/>
              <a:tailEnd type="arrow"/>
            </a:ln>
            <a:effectLst/>
          </p:spPr>
        </p:cxnSp>
        <p:grpSp>
          <p:nvGrpSpPr>
            <p:cNvPr id="5" name="Gruppieren 32"/>
            <p:cNvGrpSpPr/>
            <p:nvPr/>
          </p:nvGrpSpPr>
          <p:grpSpPr>
            <a:xfrm>
              <a:off x="1945908" y="2768600"/>
              <a:ext cx="877163" cy="646331"/>
              <a:chOff x="1945908" y="2997200"/>
              <a:chExt cx="877163" cy="646331"/>
            </a:xfrm>
          </p:grpSpPr>
          <p:sp>
            <p:nvSpPr>
              <p:cNvPr id="23" name="Textfeld 22"/>
              <p:cNvSpPr txBox="1"/>
              <p:nvPr/>
            </p:nvSpPr>
            <p:spPr>
              <a:xfrm>
                <a:off x="1945908" y="2997200"/>
                <a:ext cx="877163" cy="646331"/>
              </a:xfrm>
              <a:prstGeom prst="rect">
                <a:avLst/>
              </a:prstGeom>
              <a:solidFill>
                <a:schemeClr val="bg1"/>
              </a:solidFill>
            </p:spPr>
            <p:txBody>
              <a:bodyPr wrap="none" rtlCol="0">
                <a:spAutoFit/>
              </a:bodyPr>
              <a:lstStyle/>
              <a:p>
                <a:r>
                  <a:rPr lang="de-DE" sz="1200" b="1" dirty="0" smtClean="0">
                    <a:solidFill>
                      <a:schemeClr val="tx1"/>
                    </a:solidFill>
                  </a:rPr>
                  <a:t>Inventory</a:t>
                </a:r>
              </a:p>
              <a:p>
                <a:r>
                  <a:rPr lang="de-DE" sz="1200" b="1" dirty="0" smtClean="0">
                    <a:solidFill>
                      <a:schemeClr val="tx1"/>
                    </a:solidFill>
                  </a:rPr>
                  <a:t>analysis</a:t>
                </a:r>
              </a:p>
              <a:p>
                <a:r>
                  <a:rPr lang="de-DE" sz="1200" b="1" dirty="0" smtClean="0">
                    <a:solidFill>
                      <a:schemeClr val="tx1"/>
                    </a:solidFill>
                  </a:rPr>
                  <a:t>results</a:t>
                </a:r>
              </a:p>
            </p:txBody>
          </p:sp>
          <p:sp>
            <p:nvSpPr>
              <p:cNvPr id="32" name="Rechteck 31"/>
              <p:cNvSpPr/>
              <p:nvPr/>
            </p:nvSpPr>
            <p:spPr bwMode="auto">
              <a:xfrm>
                <a:off x="1992842" y="3038474"/>
                <a:ext cx="778933" cy="201083"/>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
          <p:nvSpPr>
            <p:cNvPr id="38" name="Rechteck 37"/>
            <p:cNvSpPr/>
            <p:nvPr/>
          </p:nvSpPr>
          <p:spPr bwMode="auto">
            <a:xfrm>
              <a:off x="5343525" y="4724400"/>
              <a:ext cx="155257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cxnSp>
          <p:nvCxnSpPr>
            <p:cNvPr id="29" name="Gerade Verbindung mit Pfeil 28"/>
            <p:cNvCxnSpPr/>
            <p:nvPr/>
          </p:nvCxnSpPr>
          <p:spPr bwMode="auto">
            <a:xfrm flipV="1">
              <a:off x="4972050" y="4133850"/>
              <a:ext cx="2533650" cy="1714500"/>
            </a:xfrm>
            <a:prstGeom prst="straightConnector1">
              <a:avLst/>
            </a:prstGeom>
            <a:solidFill>
              <a:srgbClr val="00B8FF"/>
            </a:solidFill>
            <a:ln w="9525"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278065"/>
            <a:ext cx="8616950" cy="1374735"/>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00"/>
                </a:solidFill>
              </a:rPr>
              <a:t>Warum Sie</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00"/>
                </a:solidFill>
              </a:rPr>
              <a:t>gar nicht fliegen </a:t>
            </a:r>
            <a:r>
              <a:rPr lang="de-DE" sz="4000" b="1" dirty="0" smtClean="0">
                <a:solidFill>
                  <a:srgbClr val="000000"/>
                </a:solidFill>
              </a:rPr>
              <a:t>wollen!</a:t>
            </a:r>
            <a:endParaRPr lang="de-DE" sz="4000" b="1" dirty="0" smtClean="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27806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Corona und Fliegen</a:t>
            </a:r>
          </a:p>
        </p:txBody>
      </p:sp>
      <p:sp>
        <p:nvSpPr>
          <p:cNvPr id="3" name="Textfeld 2"/>
          <p:cNvSpPr txBox="1"/>
          <p:nvPr/>
        </p:nvSpPr>
        <p:spPr>
          <a:xfrm>
            <a:off x="2588926" y="4805888"/>
            <a:ext cx="3966150" cy="461665"/>
          </a:xfrm>
          <a:prstGeom prst="rect">
            <a:avLst/>
          </a:prstGeom>
          <a:noFill/>
        </p:spPr>
        <p:txBody>
          <a:bodyPr wrap="none" rtlCol="0">
            <a:spAutoFit/>
          </a:bodyPr>
          <a:lstStyle/>
          <a:p>
            <a:r>
              <a:rPr lang="de-DE" u="sng" dirty="0" smtClean="0">
                <a:solidFill>
                  <a:srgbClr val="0000FF"/>
                </a:solidFill>
              </a:rPr>
              <a:t>http://Corona.ProfScholz.de</a:t>
            </a:r>
            <a:endParaRPr lang="en-US" u="sng" dirty="0">
              <a:solidFill>
                <a:srgbClr val="0000FF"/>
              </a:solidFill>
            </a:endParaRPr>
          </a:p>
        </p:txBody>
      </p:sp>
      <p:sp>
        <p:nvSpPr>
          <p:cNvPr id="4" name="Rechteck 3"/>
          <p:cNvSpPr/>
          <p:nvPr/>
        </p:nvSpPr>
        <p:spPr>
          <a:xfrm>
            <a:off x="2286001" y="5545897"/>
            <a:ext cx="4572000" cy="553998"/>
          </a:xfrm>
          <a:prstGeom prst="rect">
            <a:avLst/>
          </a:prstGeom>
        </p:spPr>
        <p:txBody>
          <a:bodyPr>
            <a:spAutoFit/>
          </a:bodyPr>
          <a:lstStyle/>
          <a:p>
            <a:pPr algn="just">
              <a:spcBef>
                <a:spcPts val="0"/>
              </a:spcBef>
              <a:spcAft>
                <a:spcPts val="0"/>
              </a:spcAft>
            </a:pPr>
            <a:r>
              <a:rPr lang="en-US" sz="1000" dirty="0" smtClean="0">
                <a:solidFill>
                  <a:schemeClr val="tx1"/>
                </a:solidFill>
                <a:latin typeface="Arial"/>
                <a:cs typeface="Arial"/>
              </a:rPr>
              <a:t>SCHOLZ, Dieter, 2020. </a:t>
            </a:r>
            <a:r>
              <a:rPr lang="en-US" sz="1000" i="1" dirty="0" smtClean="0">
                <a:solidFill>
                  <a:schemeClr val="tx1"/>
                </a:solidFill>
                <a:latin typeface="Arial"/>
                <a:cs typeface="Arial"/>
              </a:rPr>
              <a:t>Airbus' Cabin Air Explanations during the Corona Pandemic – Presented, Analyzed, and Criticized</a:t>
            </a:r>
            <a:r>
              <a:rPr lang="en-US" sz="1000" dirty="0" smtClean="0">
                <a:solidFill>
                  <a:schemeClr val="tx1"/>
                </a:solidFill>
                <a:latin typeface="Arial"/>
                <a:cs typeface="Arial"/>
              </a:rPr>
              <a:t>. Available from: https://purl.org/corona/M2020-06-19 (PDF)</a:t>
            </a:r>
            <a:endParaRPr lang="en-US" sz="1000" dirty="0">
              <a:latin typeface="Arial"/>
              <a:cs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nvGraphicFramePr>
        <p:xfrm>
          <a:off x="123825" y="3844925"/>
          <a:ext cx="8896350" cy="2108200"/>
        </p:xfrm>
        <a:graphic>
          <a:graphicData uri="http://schemas.openxmlformats.org/drawingml/2006/table">
            <a:tbl>
              <a:tblPr firstRow="1" bandRow="1">
                <a:effectLst>
                  <a:outerShdw blurRad="50800" dist="38100" dir="5400000" algn="t" rotWithShape="0">
                    <a:prstClr val="black">
                      <a:alpha val="40000"/>
                    </a:prstClr>
                  </a:outerShdw>
                </a:effectLst>
                <a:tableStyleId>{91EBBBCC-DAD2-459C-BE2E-F6DE35CF9A28}</a:tableStyleId>
              </a:tblPr>
              <a:tblGrid>
                <a:gridCol w="2752725"/>
                <a:gridCol w="3781425"/>
                <a:gridCol w="2362200"/>
              </a:tblGrid>
              <a:tr h="370840">
                <a:tc>
                  <a:txBody>
                    <a:bodyPr/>
                    <a:lstStyle/>
                    <a:p>
                      <a:r>
                        <a:rPr lang="en-US" sz="1600" noProof="1" smtClean="0"/>
                        <a:t>What?</a:t>
                      </a:r>
                      <a:endParaRPr lang="en-US" sz="1600" noProof="1"/>
                    </a:p>
                  </a:txBody>
                  <a:tcPr/>
                </a:tc>
                <a:tc>
                  <a:txBody>
                    <a:bodyPr/>
                    <a:lstStyle/>
                    <a:p>
                      <a:r>
                        <a:rPr lang="en-US" sz="1600" noProof="1" smtClean="0"/>
                        <a:t>false statement (lie) of the aviation industry</a:t>
                      </a:r>
                      <a:endParaRPr lang="en-US" sz="1600" noProof="1"/>
                    </a:p>
                  </a:txBody>
                  <a:tcPr/>
                </a:tc>
                <a:tc>
                  <a:txBody>
                    <a:bodyPr/>
                    <a:lstStyle/>
                    <a:p>
                      <a:r>
                        <a:rPr lang="en-US" sz="1600" noProof="1" smtClean="0"/>
                        <a:t>Short form of the lie</a:t>
                      </a:r>
                    </a:p>
                    <a:p>
                      <a:r>
                        <a:rPr lang="en-US" sz="1600" noProof="1" smtClean="0"/>
                        <a:t>(in German)</a:t>
                      </a:r>
                      <a:endParaRPr lang="en-US" sz="1600" noProof="1"/>
                    </a:p>
                  </a:txBody>
                  <a:tcPr/>
                </a:tc>
              </a:tr>
              <a:tr h="370840">
                <a:tc>
                  <a:txBody>
                    <a:bodyPr/>
                    <a:lstStyle/>
                    <a:p>
                      <a:r>
                        <a:rPr lang="en-US" sz="1600" noProof="1" smtClean="0"/>
                        <a:t>air in the plane</a:t>
                      </a:r>
                      <a:endParaRPr lang="en-US" sz="1600" noProof="1"/>
                    </a:p>
                  </a:txBody>
                  <a:tcPr/>
                </a:tc>
                <a:tc>
                  <a:txBody>
                    <a:bodyPr/>
                    <a:lstStyle/>
                    <a:p>
                      <a:r>
                        <a:rPr lang="en-US" sz="1600" noProof="1" smtClean="0"/>
                        <a:t>"as clean as in an operating room" (through HEPA filter)</a:t>
                      </a:r>
                      <a:endParaRPr lang="en-US" sz="1600" noProof="1"/>
                    </a:p>
                  </a:txBody>
                  <a:tcPr/>
                </a:tc>
                <a:tc>
                  <a:txBody>
                    <a:bodyPr/>
                    <a:lstStyle/>
                    <a:p>
                      <a:r>
                        <a:rPr lang="en-US" sz="1600" noProof="1" smtClean="0"/>
                        <a:t>Operationssaal</a:t>
                      </a:r>
                      <a:endParaRPr lang="en-US" sz="1600" noProof="1"/>
                    </a:p>
                  </a:txBody>
                  <a:tcPr/>
                </a:tc>
              </a:tr>
              <a:tr h="370840">
                <a:tc>
                  <a:txBody>
                    <a:bodyPr/>
                    <a:lstStyle/>
                    <a:p>
                      <a:r>
                        <a:rPr lang="en-US" sz="1600" noProof="1" smtClean="0"/>
                        <a:t>air exchange</a:t>
                      </a:r>
                      <a:endParaRPr lang="en-US" sz="1600" noProof="1"/>
                    </a:p>
                  </a:txBody>
                  <a:tcPr/>
                </a:tc>
                <a:tc>
                  <a:txBody>
                    <a:bodyPr/>
                    <a:lstStyle/>
                    <a:p>
                      <a:r>
                        <a:rPr lang="en-US" sz="1600" noProof="1" smtClean="0"/>
                        <a:t>"COMPLETE in 2 to 3 minutes"</a:t>
                      </a:r>
                      <a:endParaRPr lang="en-US" sz="1600" noProof="1"/>
                    </a:p>
                  </a:txBody>
                  <a:tcPr/>
                </a:tc>
                <a:tc>
                  <a:txBody>
                    <a:bodyPr/>
                    <a:lstStyle/>
                    <a:p>
                      <a:r>
                        <a:rPr lang="en-US" sz="1600" b="0" i="0" kern="1200" noProof="1" smtClean="0">
                          <a:solidFill>
                            <a:schemeClr val="dk1"/>
                          </a:solidFill>
                          <a:latin typeface="+mn-lt"/>
                          <a:ea typeface="+mn-ea"/>
                          <a:cs typeface="+mn-cs"/>
                        </a:rPr>
                        <a:t>Frischluftquote *</a:t>
                      </a:r>
                      <a:endParaRPr lang="en-US" sz="1600" noProof="1"/>
                    </a:p>
                  </a:txBody>
                  <a:tcPr/>
                </a:tc>
              </a:tr>
              <a:tr h="370840">
                <a:tc>
                  <a:txBody>
                    <a:bodyPr/>
                    <a:lstStyle/>
                    <a:p>
                      <a:r>
                        <a:rPr lang="en-US" sz="1600" noProof="1" smtClean="0"/>
                        <a:t>air flow in the aircraft cabin</a:t>
                      </a:r>
                      <a:endParaRPr lang="en-US" sz="1600" noProof="1"/>
                    </a:p>
                  </a:txBody>
                  <a:tcPr/>
                </a:tc>
                <a:tc>
                  <a:txBody>
                    <a:bodyPr/>
                    <a:lstStyle/>
                    <a:p>
                      <a:r>
                        <a:rPr lang="en-US" sz="1600" noProof="1" smtClean="0"/>
                        <a:t>"only from top to bottom" or </a:t>
                      </a:r>
                    </a:p>
                    <a:p>
                      <a:r>
                        <a:rPr lang="en-US" sz="1600" noProof="1" smtClean="0"/>
                        <a:t>"no horizontal flows"</a:t>
                      </a:r>
                      <a:endParaRPr lang="en-US" sz="1600" noProof="1"/>
                    </a:p>
                  </a:txBody>
                  <a:tcPr/>
                </a:tc>
                <a:tc>
                  <a:txBody>
                    <a:bodyPr/>
                    <a:lstStyle/>
                    <a:p>
                      <a:r>
                        <a:rPr lang="en-US" sz="1600" b="0" i="0" kern="1200" noProof="1" smtClean="0">
                          <a:solidFill>
                            <a:schemeClr val="dk1"/>
                          </a:solidFill>
                          <a:latin typeface="+mn-lt"/>
                          <a:ea typeface="+mn-ea"/>
                          <a:cs typeface="+mn-cs"/>
                        </a:rPr>
                        <a:t>Klimavorhang *</a:t>
                      </a:r>
                      <a:endParaRPr lang="en-US" sz="1600" noProof="1"/>
                    </a:p>
                  </a:txBody>
                  <a:tcPr/>
                </a:tc>
              </a:tr>
            </a:tbl>
          </a:graphicData>
        </a:graphic>
      </p:graphicFrame>
      <p:sp>
        <p:nvSpPr>
          <p:cNvPr id="3" name="Titel 1">
            <a:extLst>
              <a:ext uri="{FF2B5EF4-FFF2-40B4-BE49-F238E27FC236}">
                <a16:creationId xmlns="" xmlns:a16="http://schemas.microsoft.com/office/drawing/2014/main" id="{BC92417A-68A2-4335-A9A2-C3594B9C7A1D}"/>
              </a:ext>
            </a:extLst>
          </p:cNvPr>
          <p:cNvSpPr>
            <a:spLocks noGrp="1"/>
          </p:cNvSpPr>
          <p:nvPr>
            <p:ph type="title"/>
          </p:nvPr>
        </p:nvSpPr>
        <p:spPr>
          <a:xfrm>
            <a:off x="559015" y="807008"/>
            <a:ext cx="8224837" cy="764617"/>
          </a:xfrm>
        </p:spPr>
        <p:txBody>
          <a:bodyPr/>
          <a:lstStyle/>
          <a:p>
            <a:pPr>
              <a:lnSpc>
                <a:spcPct val="120000"/>
              </a:lnSpc>
            </a:pPr>
            <a:r>
              <a:rPr lang="de-DE" sz="2000" dirty="0" smtClean="0">
                <a:solidFill>
                  <a:schemeClr val="tx1"/>
                </a:solidFill>
              </a:rPr>
              <a:t>Luftfahrtindustrie lügt beim Thema "Kabinenbelüftung" während der Corona-Pandemie</a:t>
            </a:r>
            <a:endParaRPr lang="de-DE" sz="2000" dirty="0">
              <a:solidFill>
                <a:schemeClr val="tx1"/>
              </a:solidFill>
            </a:endParaRPr>
          </a:p>
        </p:txBody>
      </p:sp>
      <p:pic>
        <p:nvPicPr>
          <p:cNvPr id="81922" name="Picture 2"/>
          <p:cNvPicPr>
            <a:picLocks noChangeAspect="1" noChangeArrowheads="1"/>
          </p:cNvPicPr>
          <p:nvPr/>
        </p:nvPicPr>
        <p:blipFill>
          <a:blip r:embed="rId2" cstate="print"/>
          <a:srcRect/>
          <a:stretch>
            <a:fillRect/>
          </a:stretch>
        </p:blipFill>
        <p:spPr bwMode="auto">
          <a:xfrm>
            <a:off x="142875" y="1724026"/>
            <a:ext cx="8848726" cy="2044854"/>
          </a:xfrm>
          <a:prstGeom prst="rect">
            <a:avLst/>
          </a:prstGeom>
          <a:noFill/>
          <a:ln w="9525">
            <a:noFill/>
            <a:miter lim="800000"/>
            <a:headEnd/>
            <a:tailEnd/>
          </a:ln>
        </p:spPr>
      </p:pic>
      <p:sp>
        <p:nvSpPr>
          <p:cNvPr id="7" name="Rechteck 6"/>
          <p:cNvSpPr/>
          <p:nvPr/>
        </p:nvSpPr>
        <p:spPr bwMode="auto">
          <a:xfrm>
            <a:off x="6657975" y="3790950"/>
            <a:ext cx="2143125" cy="197167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8" name="Textfeld 7"/>
          <p:cNvSpPr txBox="1"/>
          <p:nvPr/>
        </p:nvSpPr>
        <p:spPr>
          <a:xfrm>
            <a:off x="5734050" y="6038850"/>
            <a:ext cx="3135795" cy="246221"/>
          </a:xfrm>
          <a:prstGeom prst="rect">
            <a:avLst/>
          </a:prstGeom>
          <a:noFill/>
        </p:spPr>
        <p:txBody>
          <a:bodyPr wrap="none" rtlCol="0">
            <a:spAutoFit/>
          </a:bodyPr>
          <a:lstStyle/>
          <a:p>
            <a:r>
              <a:rPr lang="de-DE" sz="1000" dirty="0" smtClean="0">
                <a:solidFill>
                  <a:schemeClr val="tx1"/>
                </a:solidFill>
              </a:rPr>
              <a:t>* A. Scheuer, BMVI, https://youtu.be/tGXNK9Y40AQ</a:t>
            </a:r>
            <a:endParaRPr lang="en-US" sz="1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Chen_CabinAirCirculationB767.jpg"/>
          <p:cNvPicPr>
            <a:picLocks noChangeAspect="1"/>
          </p:cNvPicPr>
          <p:nvPr/>
        </p:nvPicPr>
        <p:blipFill>
          <a:blip r:embed="rId2" cstate="print"/>
          <a:stretch>
            <a:fillRect/>
          </a:stretch>
        </p:blipFill>
        <p:spPr>
          <a:xfrm>
            <a:off x="161924" y="3692357"/>
            <a:ext cx="4552951" cy="2440634"/>
          </a:xfrm>
          <a:prstGeom prst="rect">
            <a:avLst/>
          </a:prstGeom>
        </p:spPr>
      </p:pic>
      <p:pic>
        <p:nvPicPr>
          <p:cNvPr id="8" name="Grafik 7" descr="Chen_6-abrest_flow_named.jpg"/>
          <p:cNvPicPr>
            <a:picLocks noChangeAspect="1"/>
          </p:cNvPicPr>
          <p:nvPr/>
        </p:nvPicPr>
        <p:blipFill>
          <a:blip r:embed="rId3" cstate="print"/>
          <a:stretch>
            <a:fillRect/>
          </a:stretch>
        </p:blipFill>
        <p:spPr>
          <a:xfrm>
            <a:off x="4664920" y="1743074"/>
            <a:ext cx="4383830" cy="3129533"/>
          </a:xfrm>
          <a:prstGeom prst="rect">
            <a:avLst/>
          </a:prstGeom>
        </p:spPr>
      </p:pic>
      <p:sp>
        <p:nvSpPr>
          <p:cNvPr id="4" name="Rechteck 3"/>
          <p:cNvSpPr/>
          <p:nvPr/>
        </p:nvSpPr>
        <p:spPr>
          <a:xfrm>
            <a:off x="539964" y="1752600"/>
            <a:ext cx="8375436" cy="387798"/>
          </a:xfrm>
          <a:prstGeom prst="rect">
            <a:avLst/>
          </a:prstGeom>
        </p:spPr>
        <p:txBody>
          <a:bodyPr wrap="square">
            <a:spAutoFit/>
          </a:bodyPr>
          <a:lstStyle/>
          <a:p>
            <a:pPr marL="180975" indent="-180975">
              <a:lnSpc>
                <a:spcPct val="120000"/>
              </a:lnSpc>
            </a:pPr>
            <a:r>
              <a:rPr lang="de-DE" sz="1600" b="1" noProof="1" smtClean="0">
                <a:solidFill>
                  <a:srgbClr val="FF0000"/>
                </a:solidFill>
              </a:rPr>
              <a:t>"Klimavorhang" </a:t>
            </a:r>
            <a:r>
              <a:rPr lang="de-DE" sz="1600" b="1" noProof="1" smtClean="0">
                <a:solidFill>
                  <a:srgbClr val="0000FF"/>
                </a:solidFill>
              </a:rPr>
              <a:t>(flow </a:t>
            </a:r>
            <a:r>
              <a:rPr lang="en-US" sz="1600" b="1" noProof="1" smtClean="0">
                <a:solidFill>
                  <a:srgbClr val="0000FF"/>
                </a:solidFill>
              </a:rPr>
              <a:t>only from top to bottom</a:t>
            </a:r>
            <a:r>
              <a:rPr lang="de-DE" sz="1600" b="1" noProof="1" smtClean="0">
                <a:solidFill>
                  <a:srgbClr val="0000FF"/>
                </a:solidFill>
              </a:rPr>
              <a:t>)</a:t>
            </a:r>
            <a:endParaRPr lang="en-US" sz="1600" b="1" noProof="1">
              <a:solidFill>
                <a:srgbClr val="0000FF"/>
              </a:solidFill>
            </a:endParaRPr>
          </a:p>
        </p:txBody>
      </p:sp>
      <p:sp>
        <p:nvSpPr>
          <p:cNvPr id="7" name="Textfeld 6"/>
          <p:cNvSpPr txBox="1"/>
          <p:nvPr/>
        </p:nvSpPr>
        <p:spPr>
          <a:xfrm>
            <a:off x="6705600" y="6038850"/>
            <a:ext cx="2138727" cy="246221"/>
          </a:xfrm>
          <a:prstGeom prst="rect">
            <a:avLst/>
          </a:prstGeom>
          <a:noFill/>
        </p:spPr>
        <p:txBody>
          <a:bodyPr wrap="none" rtlCol="0">
            <a:spAutoFit/>
          </a:bodyPr>
          <a:lstStyle/>
          <a:p>
            <a:r>
              <a:rPr lang="en-US" sz="1000" dirty="0" smtClean="0">
                <a:solidFill>
                  <a:schemeClr val="tx1"/>
                </a:solidFill>
              </a:rPr>
              <a:t>http://purl.org/corona/N2020-06-17</a:t>
            </a:r>
            <a:endParaRPr lang="en-US" sz="1000" dirty="0">
              <a:solidFill>
                <a:schemeClr val="tx1"/>
              </a:solidFill>
            </a:endParaRPr>
          </a:p>
        </p:txBody>
      </p:sp>
      <p:sp>
        <p:nvSpPr>
          <p:cNvPr id="9" name="Textfeld 8"/>
          <p:cNvSpPr txBox="1"/>
          <p:nvPr/>
        </p:nvSpPr>
        <p:spPr>
          <a:xfrm>
            <a:off x="657225" y="2400300"/>
            <a:ext cx="3733799" cy="954107"/>
          </a:xfrm>
          <a:prstGeom prst="rect">
            <a:avLst/>
          </a:prstGeom>
          <a:solidFill>
            <a:srgbClr val="00B0F0"/>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de-DE" sz="1400" dirty="0" smtClean="0"/>
              <a:t>The air conditioning system forms </a:t>
            </a:r>
            <a:r>
              <a:rPr lang="de-DE" sz="1400" dirty="0" smtClean="0">
                <a:solidFill>
                  <a:srgbClr val="FF0000"/>
                </a:solidFill>
              </a:rPr>
              <a:t>circulation patterns</a:t>
            </a:r>
            <a:r>
              <a:rPr lang="de-DE" sz="1400" dirty="0" smtClean="0"/>
              <a:t> of the air and helps to distribute droptlets among </a:t>
            </a:r>
            <a:r>
              <a:rPr lang="de-DE" sz="1400" dirty="0" smtClean="0">
                <a:solidFill>
                  <a:srgbClr val="FF0000"/>
                </a:solidFill>
              </a:rPr>
              <a:t>several rows </a:t>
            </a:r>
            <a:r>
              <a:rPr lang="de-DE" sz="1400" dirty="0" smtClean="0"/>
              <a:t>in the aircraft cabin! </a:t>
            </a:r>
          </a:p>
        </p:txBody>
      </p:sp>
      <p:sp>
        <p:nvSpPr>
          <p:cNvPr id="10" name="Textfeld 9"/>
          <p:cNvSpPr txBox="1"/>
          <p:nvPr/>
        </p:nvSpPr>
        <p:spPr>
          <a:xfrm>
            <a:off x="5581651" y="5000625"/>
            <a:ext cx="3200399" cy="954107"/>
          </a:xfrm>
          <a:prstGeom prst="rect">
            <a:avLst/>
          </a:prstGeom>
          <a:solidFill>
            <a:srgbClr val="00B0F0"/>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de-DE" sz="1400" dirty="0" smtClean="0">
                <a:solidFill>
                  <a:srgbClr val="FF0000"/>
                </a:solidFill>
              </a:rPr>
              <a:t>Aerosols</a:t>
            </a:r>
            <a:r>
              <a:rPr lang="de-DE" sz="1400" dirty="0" smtClean="0"/>
              <a:t> are further distributed along the </a:t>
            </a:r>
            <a:r>
              <a:rPr lang="de-DE" sz="1400" dirty="0" smtClean="0">
                <a:solidFill>
                  <a:srgbClr val="FF0000"/>
                </a:solidFill>
              </a:rPr>
              <a:t>length of the cabin </a:t>
            </a:r>
            <a:r>
              <a:rPr lang="de-DE" sz="1400" dirty="0" smtClean="0"/>
              <a:t>by turbulence, diffusion, and movement of persons in the cabin!</a:t>
            </a:r>
          </a:p>
        </p:txBody>
      </p:sp>
      <p:sp>
        <p:nvSpPr>
          <p:cNvPr id="13" name="Titel 1">
            <a:extLst>
              <a:ext uri="{FF2B5EF4-FFF2-40B4-BE49-F238E27FC236}">
                <a16:creationId xmlns="" xmlns:a16="http://schemas.microsoft.com/office/drawing/2014/main" id="{BC92417A-68A2-4335-A9A2-C3594B9C7A1D}"/>
              </a:ext>
            </a:extLst>
          </p:cNvPr>
          <p:cNvSpPr txBox="1">
            <a:spLocks/>
          </p:cNvSpPr>
          <p:nvPr/>
        </p:nvSpPr>
        <p:spPr bwMode="auto">
          <a:xfrm>
            <a:off x="559015" y="807008"/>
            <a:ext cx="8224837" cy="76461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de-DE" sz="2000" b="1" i="0" u="none" strike="noStrike" kern="0" cap="none" spc="0" normalizeH="0" baseline="0" noProof="0" smtClean="0">
                <a:ln>
                  <a:noFill/>
                </a:ln>
                <a:solidFill>
                  <a:schemeClr val="tx1"/>
                </a:solidFill>
                <a:effectLst/>
                <a:uLnTx/>
                <a:uFillTx/>
                <a:latin typeface="+mj-lt"/>
                <a:ea typeface="+mj-ea"/>
                <a:cs typeface="+mj-cs"/>
              </a:rPr>
              <a:t>Luftfahrtindustrie lügt beim Thema "Kabinenbelüftung" während der Corona-Pandemie</a:t>
            </a:r>
            <a:endParaRPr kumimoji="0" lang="de-DE" sz="20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HongKong-Peking-2003-SARS-CoV.jpg"/>
          <p:cNvPicPr>
            <a:picLocks noChangeAspect="1"/>
          </p:cNvPicPr>
          <p:nvPr/>
        </p:nvPicPr>
        <p:blipFill>
          <a:blip r:embed="rId2" cstate="print"/>
          <a:stretch>
            <a:fillRect/>
          </a:stretch>
        </p:blipFill>
        <p:spPr>
          <a:xfrm>
            <a:off x="524259" y="1476375"/>
            <a:ext cx="8038333" cy="2761026"/>
          </a:xfrm>
          <a:prstGeom prst="rect">
            <a:avLst/>
          </a:prstGeom>
        </p:spPr>
      </p:pic>
      <p:sp>
        <p:nvSpPr>
          <p:cNvPr id="4" name="Textfeld 3"/>
          <p:cNvSpPr txBox="1"/>
          <p:nvPr/>
        </p:nvSpPr>
        <p:spPr>
          <a:xfrm>
            <a:off x="1455602" y="4619625"/>
            <a:ext cx="6232796" cy="978729"/>
          </a:xfrm>
          <a:prstGeom prst="rect">
            <a:avLst/>
          </a:prstGeom>
          <a:noFill/>
        </p:spPr>
        <p:txBody>
          <a:bodyPr wrap="none" rtlCol="0">
            <a:spAutoFit/>
          </a:bodyPr>
          <a:lstStyle/>
          <a:p>
            <a:pPr algn="ctr">
              <a:lnSpc>
                <a:spcPct val="120000"/>
              </a:lnSpc>
            </a:pPr>
            <a:r>
              <a:rPr lang="de-DE" sz="1400" dirty="0" smtClean="0">
                <a:solidFill>
                  <a:schemeClr val="tx1"/>
                </a:solidFill>
              </a:rPr>
              <a:t>Boeing 737-300 auf dem Flug von Hong Kong nach Peking über 3 Stunden. </a:t>
            </a:r>
          </a:p>
          <a:p>
            <a:pPr algn="ctr">
              <a:lnSpc>
                <a:spcPct val="120000"/>
              </a:lnSpc>
            </a:pPr>
            <a:r>
              <a:rPr lang="de-DE" sz="1400" dirty="0" smtClean="0">
                <a:solidFill>
                  <a:schemeClr val="tx1"/>
                </a:solidFill>
              </a:rPr>
              <a:t>"Index patient" ist die erkrankte Person auf Sitz 14E.</a:t>
            </a:r>
          </a:p>
          <a:p>
            <a:pPr algn="ctr">
              <a:lnSpc>
                <a:spcPct val="120000"/>
              </a:lnSpc>
            </a:pPr>
            <a:endParaRPr lang="de-DE" sz="1000" dirty="0" smtClean="0">
              <a:solidFill>
                <a:schemeClr val="tx1"/>
              </a:solidFill>
            </a:endParaRPr>
          </a:p>
          <a:p>
            <a:pPr algn="ctr">
              <a:lnSpc>
                <a:spcPct val="120000"/>
              </a:lnSpc>
            </a:pPr>
            <a:r>
              <a:rPr lang="de-DE" sz="1000" dirty="0" smtClean="0">
                <a:solidFill>
                  <a:schemeClr val="tx1"/>
                </a:solidFill>
              </a:rPr>
              <a:t>https://doi.org/10.1056/NEJMoa031349</a:t>
            </a:r>
            <a:endParaRPr lang="en-US" sz="1000" dirty="0">
              <a:solidFill>
                <a:schemeClr val="tx1"/>
              </a:solidFill>
            </a:endParaRPr>
          </a:p>
        </p:txBody>
      </p:sp>
      <p:sp>
        <p:nvSpPr>
          <p:cNvPr id="5" name="Textfeld 1"/>
          <p:cNvSpPr txBox="1">
            <a:spLocks noChangeArrowheads="1"/>
          </p:cNvSpPr>
          <p:nvPr/>
        </p:nvSpPr>
        <p:spPr bwMode="auto">
          <a:xfrm>
            <a:off x="558801" y="915990"/>
            <a:ext cx="6613524" cy="400110"/>
          </a:xfrm>
          <a:prstGeom prst="rect">
            <a:avLst/>
          </a:prstGeom>
          <a:noFill/>
          <a:ln w="9525">
            <a:noFill/>
            <a:miter lim="800000"/>
            <a:headEnd/>
            <a:tailEnd/>
          </a:ln>
        </p:spPr>
        <p:txBody>
          <a:bodyPr wrap="square">
            <a:spAutoFit/>
          </a:bodyPr>
          <a:lstStyle/>
          <a:p>
            <a:pPr marL="358775" lvl="2" indent="-358775">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chemeClr val="tx1"/>
                </a:solidFill>
              </a:rPr>
              <a:t>Ansteckung ist in der ganzen Kabine möglich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
          <p:cNvSpPr txBox="1">
            <a:spLocks noChangeArrowheads="1"/>
          </p:cNvSpPr>
          <p:nvPr/>
        </p:nvSpPr>
        <p:spPr bwMode="auto">
          <a:xfrm>
            <a:off x="361951" y="1630365"/>
            <a:ext cx="8458200" cy="3108543"/>
          </a:xfrm>
          <a:prstGeom prst="rect">
            <a:avLst/>
          </a:prstGeom>
          <a:noFill/>
          <a:ln w="9525">
            <a:noFill/>
            <a:miter lim="800000"/>
            <a:headEnd/>
            <a:tailEnd/>
          </a:ln>
        </p:spPr>
        <p:txBody>
          <a:bodyPr wrap="square">
            <a:spAutoFit/>
          </a:bodyPr>
          <a:lstStyle/>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b="1" dirty="0" smtClean="0">
                <a:solidFill>
                  <a:srgbClr val="FF0000"/>
                </a:solidFill>
              </a:rPr>
              <a:t>Hohes Risiko der Ansteckung</a:t>
            </a:r>
            <a:r>
              <a:rPr lang="de-DE" sz="2800" b="1" dirty="0" smtClean="0">
                <a:solidFill>
                  <a:srgbClr val="000000"/>
                </a:solidFill>
              </a:rPr>
              <a:t>:</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dirty="0" smtClean="0">
                <a:solidFill>
                  <a:srgbClr val="000000"/>
                </a:solidFill>
              </a:rPr>
              <a:t>					</a:t>
            </a:r>
            <a:r>
              <a:rPr lang="de-DE" sz="2800" u="sng" dirty="0" smtClean="0">
                <a:solidFill>
                  <a:srgbClr val="000000"/>
                </a:solidFill>
              </a:rPr>
              <a:t>im Flugzeug?</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dirty="0" smtClean="0">
                <a:solidFill>
                  <a:srgbClr val="0000FF"/>
                </a:solidFill>
              </a:rPr>
              <a:t>Viele </a:t>
            </a:r>
            <a:r>
              <a:rPr lang="de-DE" sz="2800" dirty="0" smtClean="0">
                <a:solidFill>
                  <a:srgbClr val="000000"/>
                </a:solidFill>
              </a:rPr>
              <a:t>Menschen zusammen		</a:t>
            </a:r>
            <a:r>
              <a:rPr lang="de-DE" sz="2800" b="1" dirty="0" smtClean="0">
                <a:solidFill>
                  <a:srgbClr val="FF0000"/>
                </a:solidFill>
              </a:rPr>
              <a:t>ja</a:t>
            </a:r>
            <a:r>
              <a:rPr lang="de-DE" sz="2800" dirty="0" smtClean="0">
                <a:solidFill>
                  <a:srgbClr val="000000"/>
                </a:solidFill>
              </a:rPr>
              <a:t>	</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dirty="0" smtClean="0">
                <a:solidFill>
                  <a:srgbClr val="000000"/>
                </a:solidFill>
              </a:rPr>
              <a:t>Menschen </a:t>
            </a:r>
            <a:r>
              <a:rPr lang="de-DE" sz="2800" dirty="0" smtClean="0">
                <a:solidFill>
                  <a:srgbClr val="0000FF"/>
                </a:solidFill>
              </a:rPr>
              <a:t>dicht</a:t>
            </a:r>
            <a:r>
              <a:rPr lang="de-DE" sz="2800" dirty="0" smtClean="0">
                <a:solidFill>
                  <a:srgbClr val="000000"/>
                </a:solidFill>
              </a:rPr>
              <a:t> zusammen		</a:t>
            </a:r>
            <a:r>
              <a:rPr lang="de-DE" sz="2800" b="1" dirty="0" smtClean="0">
                <a:solidFill>
                  <a:srgbClr val="FF0000"/>
                </a:solidFill>
              </a:rPr>
              <a:t>ja</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dirty="0" smtClean="0">
                <a:solidFill>
                  <a:srgbClr val="000000"/>
                </a:solidFill>
              </a:rPr>
              <a:t>Über </a:t>
            </a:r>
            <a:r>
              <a:rPr lang="de-DE" sz="2800" dirty="0" smtClean="0">
                <a:solidFill>
                  <a:srgbClr val="0000FF"/>
                </a:solidFill>
              </a:rPr>
              <a:t>lange Zeit </a:t>
            </a:r>
            <a:r>
              <a:rPr lang="de-DE" sz="2800" dirty="0" smtClean="0">
                <a:solidFill>
                  <a:srgbClr val="000000"/>
                </a:solidFill>
              </a:rPr>
              <a:t>zusammen		</a:t>
            </a:r>
            <a:r>
              <a:rPr lang="de-DE" sz="2800" b="1" dirty="0" smtClean="0">
                <a:solidFill>
                  <a:srgbClr val="FF0000"/>
                </a:solidFill>
              </a:rPr>
              <a:t>ja</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dirty="0" smtClean="0">
                <a:solidFill>
                  <a:srgbClr val="0000FF"/>
                </a:solidFill>
              </a:rPr>
              <a:t>Geringe Belüftung </a:t>
            </a:r>
            <a:r>
              <a:rPr lang="de-DE" sz="2800" dirty="0" smtClean="0">
                <a:solidFill>
                  <a:srgbClr val="000000"/>
                </a:solidFill>
              </a:rPr>
              <a:t>des Raumes	</a:t>
            </a:r>
            <a:r>
              <a:rPr lang="de-DE" sz="2800" b="1" dirty="0" smtClean="0">
                <a:solidFill>
                  <a:srgbClr val="008000"/>
                </a:solidFill>
              </a:rPr>
              <a:t>nein,</a:t>
            </a:r>
          </a:p>
          <a:p>
            <a:pPr marL="0" lvl="2" indent="0">
              <a:spcBef>
                <a:spcPts val="0"/>
              </a:spcBef>
              <a:buClr>
                <a:srgbClr val="000000"/>
              </a:buClr>
              <a:buSzPct val="100000"/>
              <a:tabLst>
                <a:tab pos="1825625" algn="l"/>
                <a:tab pos="2740025" algn="l"/>
                <a:tab pos="3654425" algn="l"/>
                <a:tab pos="4568825" algn="l"/>
                <a:tab pos="5483225" algn="l"/>
                <a:tab pos="6397625" algn="l"/>
                <a:tab pos="7312025" algn="l"/>
                <a:tab pos="8226425" algn="l"/>
                <a:tab pos="9140825" algn="l"/>
                <a:tab pos="10055225" algn="l"/>
              </a:tabLst>
            </a:pPr>
            <a:r>
              <a:rPr lang="de-DE" sz="2800" b="1" dirty="0" smtClean="0">
                <a:solidFill>
                  <a:srgbClr val="008000"/>
                </a:solidFill>
              </a:rPr>
              <a:t>					</a:t>
            </a:r>
            <a:r>
              <a:rPr lang="de-DE" sz="1400" b="1" dirty="0" smtClean="0">
                <a:solidFill>
                  <a:schemeClr val="tx1"/>
                </a:solidFill>
              </a:rPr>
              <a:t>aber Situation ist problematisch</a:t>
            </a:r>
          </a:p>
        </p:txBody>
      </p:sp>
      <p:sp>
        <p:nvSpPr>
          <p:cNvPr id="3" name="Rechteck 2"/>
          <p:cNvSpPr/>
          <p:nvPr/>
        </p:nvSpPr>
        <p:spPr>
          <a:xfrm>
            <a:off x="447676" y="5861477"/>
            <a:ext cx="8448674" cy="400110"/>
          </a:xfrm>
          <a:prstGeom prst="rect">
            <a:avLst/>
          </a:prstGeom>
        </p:spPr>
        <p:txBody>
          <a:bodyPr wrap="square">
            <a:spAutoFit/>
          </a:bodyPr>
          <a:lstStyle/>
          <a:p>
            <a:r>
              <a:rPr lang="de-DE" sz="1000" dirty="0" smtClean="0">
                <a:solidFill>
                  <a:schemeClr val="tx1"/>
                </a:solidFill>
              </a:rPr>
              <a:t>SCHOLZ, Dieter, 2020. </a:t>
            </a:r>
            <a:r>
              <a:rPr lang="de-DE" sz="1000" i="1" dirty="0" smtClean="0">
                <a:solidFill>
                  <a:schemeClr val="tx1"/>
                </a:solidFill>
              </a:rPr>
              <a:t>Sommer 2020, COVID-19, Fliegen: ja oder nein? Vorsicht: Gesundheitsrisiko und unklare Rechtslage!</a:t>
            </a:r>
            <a:r>
              <a:rPr lang="de-DE" sz="1000" dirty="0" smtClean="0">
                <a:solidFill>
                  <a:schemeClr val="tx1"/>
                </a:solidFill>
              </a:rPr>
              <a:t> Prressemitteilung. Available from: </a:t>
            </a:r>
            <a:r>
              <a:rPr lang="en-US" sz="1000" dirty="0" smtClean="0">
                <a:solidFill>
                  <a:schemeClr val="tx1"/>
                </a:solidFill>
              </a:rPr>
              <a:t>http://purl.org/corona/PR2020-06-05</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44476" y="2382840"/>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Kontaminierte Kabinenluft</a:t>
            </a:r>
          </a:p>
        </p:txBody>
      </p:sp>
      <p:sp>
        <p:nvSpPr>
          <p:cNvPr id="3" name="Textfeld 2"/>
          <p:cNvSpPr txBox="1"/>
          <p:nvPr/>
        </p:nvSpPr>
        <p:spPr>
          <a:xfrm>
            <a:off x="2511660" y="4837787"/>
            <a:ext cx="4120680" cy="461665"/>
          </a:xfrm>
          <a:prstGeom prst="rect">
            <a:avLst/>
          </a:prstGeom>
          <a:noFill/>
        </p:spPr>
        <p:txBody>
          <a:bodyPr wrap="none" rtlCol="0">
            <a:spAutoFit/>
          </a:bodyPr>
          <a:lstStyle/>
          <a:p>
            <a:r>
              <a:rPr lang="de-DE" u="sng" dirty="0" smtClean="0">
                <a:solidFill>
                  <a:srgbClr val="0000FF"/>
                </a:solidFill>
              </a:rPr>
              <a:t>http://CabinAir.ProfScholz.de</a:t>
            </a:r>
            <a:endParaRPr lang="en-US" u="sng" dirty="0">
              <a:solidFill>
                <a:srgbClr val="0000FF"/>
              </a:solidFill>
            </a:endParaRPr>
          </a:p>
        </p:txBody>
      </p:sp>
      <p:sp>
        <p:nvSpPr>
          <p:cNvPr id="4" name="Rechteck 3"/>
          <p:cNvSpPr/>
          <p:nvPr/>
        </p:nvSpPr>
        <p:spPr>
          <a:xfrm>
            <a:off x="2286000" y="5563258"/>
            <a:ext cx="4572000" cy="553998"/>
          </a:xfrm>
          <a:prstGeom prst="rect">
            <a:avLst/>
          </a:prstGeom>
        </p:spPr>
        <p:txBody>
          <a:bodyPr>
            <a:spAutoFit/>
          </a:bodyPr>
          <a:lstStyle/>
          <a:p>
            <a:pPr algn="just">
              <a:spcBef>
                <a:spcPts val="0"/>
              </a:spcBef>
              <a:spcAft>
                <a:spcPts val="0"/>
              </a:spcAft>
            </a:pPr>
            <a:r>
              <a:rPr lang="en-US" sz="1000" dirty="0" smtClean="0">
                <a:solidFill>
                  <a:schemeClr val="tx1"/>
                </a:solidFill>
                <a:latin typeface="Arial"/>
                <a:cs typeface="Arial"/>
              </a:rPr>
              <a:t>SCHOLZ, Dieter, 2022. Routes of Aircraft Cabin Air Contamination from Engine Oil, Hydraulic and Deicing Fluid. In: </a:t>
            </a:r>
            <a:r>
              <a:rPr lang="en-US" sz="1000" i="1" dirty="0" smtClean="0">
                <a:solidFill>
                  <a:schemeClr val="tx1"/>
                </a:solidFill>
                <a:latin typeface="Arial"/>
                <a:cs typeface="Arial"/>
              </a:rPr>
              <a:t>INCAS Bulletin</a:t>
            </a:r>
            <a:r>
              <a:rPr lang="en-US" sz="1000" dirty="0" smtClean="0">
                <a:solidFill>
                  <a:schemeClr val="tx1"/>
                </a:solidFill>
                <a:latin typeface="Arial"/>
                <a:cs typeface="Arial"/>
              </a:rPr>
              <a:t>, 14(1), pp.153-170. Available from: https://doi.org/10.13111/2066-8201.2022.14.1.13</a:t>
            </a:r>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2" descr="Hawaiian Airlines, smoke in cabin"/>
          <p:cNvPicPr>
            <a:picLocks noChangeAspect="1" noChangeArrowheads="1"/>
          </p:cNvPicPr>
          <p:nvPr/>
        </p:nvPicPr>
        <p:blipFill>
          <a:blip r:embed="rId2" cstate="print"/>
          <a:srcRect/>
          <a:stretch>
            <a:fillRect/>
          </a:stretch>
        </p:blipFill>
        <p:spPr bwMode="auto">
          <a:xfrm>
            <a:off x="142874" y="893762"/>
            <a:ext cx="8818403" cy="1163637"/>
          </a:xfrm>
          <a:prstGeom prst="rect">
            <a:avLst/>
          </a:prstGeom>
          <a:noFill/>
        </p:spPr>
      </p:pic>
      <p:pic>
        <p:nvPicPr>
          <p:cNvPr id="533508" name="Picture 4"/>
          <p:cNvPicPr>
            <a:picLocks noChangeAspect="1" noChangeArrowheads="1"/>
          </p:cNvPicPr>
          <p:nvPr/>
        </p:nvPicPr>
        <p:blipFill>
          <a:blip r:embed="rId3" cstate="print"/>
          <a:srcRect/>
          <a:stretch>
            <a:fillRect/>
          </a:stretch>
        </p:blipFill>
        <p:spPr bwMode="auto">
          <a:xfrm>
            <a:off x="6305550" y="2305049"/>
            <a:ext cx="2533650" cy="2093016"/>
          </a:xfrm>
          <a:prstGeom prst="rect">
            <a:avLst/>
          </a:prstGeom>
          <a:noFill/>
          <a:ln w="9525">
            <a:noFill/>
            <a:miter lim="800000"/>
            <a:headEnd/>
            <a:tailEnd/>
          </a:ln>
        </p:spPr>
      </p:pic>
      <p:grpSp>
        <p:nvGrpSpPr>
          <p:cNvPr id="10" name="Gruppieren 9"/>
          <p:cNvGrpSpPr/>
          <p:nvPr/>
        </p:nvGrpSpPr>
        <p:grpSpPr>
          <a:xfrm>
            <a:off x="133351" y="2190750"/>
            <a:ext cx="5985718" cy="2514600"/>
            <a:chOff x="323851" y="2667000"/>
            <a:chExt cx="5985718" cy="2514600"/>
          </a:xfrm>
        </p:grpSpPr>
        <p:pic>
          <p:nvPicPr>
            <p:cNvPr id="533507" name="Picture 3"/>
            <p:cNvPicPr>
              <a:picLocks noChangeAspect="1" noChangeArrowheads="1"/>
            </p:cNvPicPr>
            <p:nvPr/>
          </p:nvPicPr>
          <p:blipFill>
            <a:blip r:embed="rId4" cstate="print"/>
            <a:srcRect/>
            <a:stretch>
              <a:fillRect/>
            </a:stretch>
          </p:blipFill>
          <p:spPr bwMode="auto">
            <a:xfrm>
              <a:off x="323851" y="2667000"/>
              <a:ext cx="5985718" cy="2514600"/>
            </a:xfrm>
            <a:prstGeom prst="rect">
              <a:avLst/>
            </a:prstGeom>
            <a:noFill/>
            <a:ln w="9525">
              <a:noFill/>
              <a:miter lim="800000"/>
              <a:headEnd/>
              <a:tailEnd/>
            </a:ln>
          </p:spPr>
        </p:pic>
        <p:cxnSp>
          <p:nvCxnSpPr>
            <p:cNvPr id="7" name="Gerade Verbindung mit Pfeil 6"/>
            <p:cNvCxnSpPr/>
            <p:nvPr/>
          </p:nvCxnSpPr>
          <p:spPr bwMode="auto">
            <a:xfrm>
              <a:off x="1562100" y="2914650"/>
              <a:ext cx="600075"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8" name="Gerade Verbindung mit Pfeil 7"/>
            <p:cNvCxnSpPr/>
            <p:nvPr/>
          </p:nvCxnSpPr>
          <p:spPr bwMode="auto">
            <a:xfrm>
              <a:off x="3419475" y="2914650"/>
              <a:ext cx="600075"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grpSp>
      <p:sp>
        <p:nvSpPr>
          <p:cNvPr id="9" name="Textfeld 8"/>
          <p:cNvSpPr txBox="1"/>
          <p:nvPr/>
        </p:nvSpPr>
        <p:spPr>
          <a:xfrm>
            <a:off x="3505200" y="4419599"/>
            <a:ext cx="5334001" cy="261610"/>
          </a:xfrm>
          <a:prstGeom prst="rect">
            <a:avLst/>
          </a:prstGeom>
          <a:noFill/>
        </p:spPr>
        <p:txBody>
          <a:bodyPr wrap="square" rtlCol="0">
            <a:spAutoFit/>
          </a:bodyPr>
          <a:lstStyle/>
          <a:p>
            <a:pPr algn="just"/>
            <a:r>
              <a:rPr lang="de-DE" sz="1100" dirty="0" smtClean="0">
                <a:solidFill>
                  <a:schemeClr val="tx1"/>
                </a:solidFill>
              </a:rPr>
              <a:t>Ablagerungen der Kontamination in Teilen der Klima- und Zapfluftanlage an Bord.</a:t>
            </a:r>
            <a:endParaRPr lang="en-US" sz="1100" dirty="0">
              <a:solidFill>
                <a:schemeClr val="tx1"/>
              </a:solidFill>
            </a:endParaRPr>
          </a:p>
        </p:txBody>
      </p:sp>
      <p:pic>
        <p:nvPicPr>
          <p:cNvPr id="11" name="Grafik 10" descr="P1230880.JPG"/>
          <p:cNvPicPr>
            <a:picLocks noChangeAspect="1"/>
          </p:cNvPicPr>
          <p:nvPr/>
        </p:nvPicPr>
        <p:blipFill>
          <a:blip r:embed="rId5" cstate="print"/>
          <a:stretch>
            <a:fillRect/>
          </a:stretch>
        </p:blipFill>
        <p:spPr>
          <a:xfrm>
            <a:off x="304800" y="4810125"/>
            <a:ext cx="1955800" cy="1466850"/>
          </a:xfrm>
          <a:prstGeom prst="rect">
            <a:avLst/>
          </a:prstGeom>
        </p:spPr>
      </p:pic>
      <p:sp>
        <p:nvSpPr>
          <p:cNvPr id="13" name="Textfeld 12"/>
          <p:cNvSpPr txBox="1"/>
          <p:nvPr/>
        </p:nvSpPr>
        <p:spPr>
          <a:xfrm>
            <a:off x="6724651" y="3533774"/>
            <a:ext cx="762000" cy="261610"/>
          </a:xfrm>
          <a:prstGeom prst="rect">
            <a:avLst/>
          </a:prstGeom>
          <a:noFill/>
        </p:spPr>
        <p:txBody>
          <a:bodyPr wrap="square" rtlCol="0">
            <a:spAutoFit/>
          </a:bodyPr>
          <a:lstStyle/>
          <a:p>
            <a:pPr algn="just"/>
            <a:r>
              <a:rPr lang="de-DE" sz="1100" b="1" dirty="0" smtClean="0"/>
              <a:t>BAe 146</a:t>
            </a:r>
            <a:endParaRPr lang="en-US" sz="1100" b="1" dirty="0"/>
          </a:p>
        </p:txBody>
      </p:sp>
      <p:sp>
        <p:nvSpPr>
          <p:cNvPr id="14" name="Textfeld 13"/>
          <p:cNvSpPr txBox="1"/>
          <p:nvPr/>
        </p:nvSpPr>
        <p:spPr>
          <a:xfrm>
            <a:off x="276226" y="4791074"/>
            <a:ext cx="1400174" cy="261610"/>
          </a:xfrm>
          <a:prstGeom prst="rect">
            <a:avLst/>
          </a:prstGeom>
          <a:noFill/>
        </p:spPr>
        <p:txBody>
          <a:bodyPr wrap="square" rtlCol="0">
            <a:spAutoFit/>
          </a:bodyPr>
          <a:lstStyle/>
          <a:p>
            <a:pPr algn="just"/>
            <a:r>
              <a:rPr lang="de-DE" sz="1100" b="1" dirty="0" smtClean="0">
                <a:solidFill>
                  <a:schemeClr val="tx1"/>
                </a:solidFill>
              </a:rPr>
              <a:t>A320 Riser Duct</a:t>
            </a:r>
            <a:endParaRPr lang="en-US" sz="1100" b="1" dirty="0">
              <a:solidFill>
                <a:schemeClr val="tx1"/>
              </a:solidFill>
            </a:endParaRPr>
          </a:p>
        </p:txBody>
      </p:sp>
      <p:grpSp>
        <p:nvGrpSpPr>
          <p:cNvPr id="28" name="Gruppieren 27"/>
          <p:cNvGrpSpPr/>
          <p:nvPr/>
        </p:nvGrpSpPr>
        <p:grpSpPr>
          <a:xfrm>
            <a:off x="2514917" y="4819649"/>
            <a:ext cx="3600133" cy="1471285"/>
            <a:chOff x="2362517" y="4819649"/>
            <a:chExt cx="3600133" cy="1471285"/>
          </a:xfrm>
        </p:grpSpPr>
        <p:pic>
          <p:nvPicPr>
            <p:cNvPr id="15" name="Grafik 14" descr="P1230817mod.JPG"/>
            <p:cNvPicPr>
              <a:picLocks noChangeAspect="1"/>
            </p:cNvPicPr>
            <p:nvPr/>
          </p:nvPicPr>
          <p:blipFill>
            <a:blip r:embed="rId6" cstate="print"/>
            <a:stretch>
              <a:fillRect/>
            </a:stretch>
          </p:blipFill>
          <p:spPr>
            <a:xfrm>
              <a:off x="2362517" y="4819649"/>
              <a:ext cx="3504883" cy="1455007"/>
            </a:xfrm>
            <a:prstGeom prst="rect">
              <a:avLst/>
            </a:prstGeom>
          </p:spPr>
        </p:pic>
        <p:sp>
          <p:nvSpPr>
            <p:cNvPr id="16" name="Textfeld 15"/>
            <p:cNvSpPr txBox="1"/>
            <p:nvPr/>
          </p:nvSpPr>
          <p:spPr>
            <a:xfrm>
              <a:off x="4267201" y="6029324"/>
              <a:ext cx="1695449" cy="261610"/>
            </a:xfrm>
            <a:prstGeom prst="rect">
              <a:avLst/>
            </a:prstGeom>
            <a:noFill/>
          </p:spPr>
          <p:txBody>
            <a:bodyPr wrap="square" rtlCol="0">
              <a:spAutoFit/>
            </a:bodyPr>
            <a:lstStyle/>
            <a:p>
              <a:pPr algn="just"/>
              <a:r>
                <a:rPr lang="de-DE" sz="1100" b="1" dirty="0" smtClean="0"/>
                <a:t>A320 Engine Interface</a:t>
              </a:r>
              <a:endParaRPr lang="en-US" sz="1100" b="1" dirty="0"/>
            </a:p>
          </p:txBody>
        </p:sp>
        <p:cxnSp>
          <p:nvCxnSpPr>
            <p:cNvPr id="19" name="Gerade Verbindung mit Pfeil 18"/>
            <p:cNvCxnSpPr/>
            <p:nvPr/>
          </p:nvCxnSpPr>
          <p:spPr bwMode="auto">
            <a:xfrm flipH="1">
              <a:off x="2971800" y="5353050"/>
              <a:ext cx="495300" cy="371475"/>
            </a:xfrm>
            <a:prstGeom prst="straightConnector1">
              <a:avLst/>
            </a:prstGeom>
            <a:solidFill>
              <a:srgbClr val="00B8FF"/>
            </a:solidFill>
            <a:ln w="57150" cap="flat" cmpd="sng" algn="ctr">
              <a:solidFill>
                <a:srgbClr val="008000"/>
              </a:solidFill>
              <a:prstDash val="solid"/>
              <a:round/>
              <a:headEnd type="none" w="med" len="med"/>
              <a:tailEnd type="arrow"/>
            </a:ln>
            <a:effectLst/>
          </p:spPr>
        </p:cxnSp>
        <p:sp>
          <p:nvSpPr>
            <p:cNvPr id="20" name="Textfeld 19"/>
            <p:cNvSpPr txBox="1"/>
            <p:nvPr/>
          </p:nvSpPr>
          <p:spPr>
            <a:xfrm>
              <a:off x="3533776" y="5200649"/>
              <a:ext cx="838199" cy="307777"/>
            </a:xfrm>
            <a:prstGeom prst="rect">
              <a:avLst/>
            </a:prstGeom>
            <a:solidFill>
              <a:schemeClr val="bg1"/>
            </a:solidFill>
          </p:spPr>
          <p:txBody>
            <a:bodyPr wrap="square" rtlCol="0">
              <a:spAutoFit/>
            </a:bodyPr>
            <a:lstStyle/>
            <a:p>
              <a:pPr algn="just"/>
              <a:r>
                <a:rPr lang="de-DE" sz="1400" b="1" dirty="0" smtClean="0">
                  <a:solidFill>
                    <a:srgbClr val="008000"/>
                  </a:solidFill>
                </a:rPr>
                <a:t>Fan Air</a:t>
              </a:r>
              <a:endParaRPr lang="en-US" sz="1400" b="1" dirty="0">
                <a:solidFill>
                  <a:srgbClr val="008000"/>
                </a:solidFill>
              </a:endParaRPr>
            </a:p>
          </p:txBody>
        </p:sp>
        <p:cxnSp>
          <p:nvCxnSpPr>
            <p:cNvPr id="21" name="Gerade Verbindung mit Pfeil 20"/>
            <p:cNvCxnSpPr/>
            <p:nvPr/>
          </p:nvCxnSpPr>
          <p:spPr bwMode="auto">
            <a:xfrm flipV="1">
              <a:off x="4600575" y="5581651"/>
              <a:ext cx="619125" cy="276224"/>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
          <p:nvSpPr>
            <p:cNvPr id="24" name="Textfeld 23"/>
            <p:cNvSpPr txBox="1"/>
            <p:nvPr/>
          </p:nvSpPr>
          <p:spPr>
            <a:xfrm>
              <a:off x="3533776" y="5714999"/>
              <a:ext cx="981074" cy="307777"/>
            </a:xfrm>
            <a:prstGeom prst="rect">
              <a:avLst/>
            </a:prstGeom>
            <a:solidFill>
              <a:schemeClr val="bg1"/>
            </a:solidFill>
          </p:spPr>
          <p:txBody>
            <a:bodyPr wrap="square" rtlCol="0">
              <a:spAutoFit/>
            </a:bodyPr>
            <a:lstStyle/>
            <a:p>
              <a:pPr algn="just"/>
              <a:r>
                <a:rPr lang="de-DE" sz="1400" b="1" dirty="0" smtClean="0">
                  <a:solidFill>
                    <a:srgbClr val="FF0000"/>
                  </a:solidFill>
                </a:rPr>
                <a:t>Bleed Air</a:t>
              </a:r>
              <a:endParaRPr lang="en-US" sz="1400" b="1" dirty="0">
                <a:solidFill>
                  <a:srgbClr val="FF0000"/>
                </a:solidFill>
              </a:endParaRPr>
            </a:p>
          </p:txBody>
        </p:sp>
      </p:grpSp>
      <p:pic>
        <p:nvPicPr>
          <p:cNvPr id="26" name="Grafik 25" descr="P1230863mod.JPG"/>
          <p:cNvPicPr>
            <a:picLocks noChangeAspect="1"/>
          </p:cNvPicPr>
          <p:nvPr/>
        </p:nvPicPr>
        <p:blipFill>
          <a:blip r:embed="rId7" cstate="print"/>
          <a:stretch>
            <a:fillRect/>
          </a:stretch>
        </p:blipFill>
        <p:spPr>
          <a:xfrm>
            <a:off x="6302120" y="4829174"/>
            <a:ext cx="1470279" cy="1450439"/>
          </a:xfrm>
          <a:prstGeom prst="rect">
            <a:avLst/>
          </a:prstGeom>
        </p:spPr>
      </p:pic>
      <p:sp>
        <p:nvSpPr>
          <p:cNvPr id="27" name="Textfeld 26"/>
          <p:cNvSpPr txBox="1"/>
          <p:nvPr/>
        </p:nvSpPr>
        <p:spPr>
          <a:xfrm>
            <a:off x="7743826" y="4800599"/>
            <a:ext cx="1152524" cy="600164"/>
          </a:xfrm>
          <a:prstGeom prst="rect">
            <a:avLst/>
          </a:prstGeom>
          <a:noFill/>
        </p:spPr>
        <p:txBody>
          <a:bodyPr wrap="square" rtlCol="0">
            <a:spAutoFit/>
          </a:bodyPr>
          <a:lstStyle/>
          <a:p>
            <a:pPr algn="just"/>
            <a:r>
              <a:rPr lang="de-DE" sz="1100" b="1" dirty="0" smtClean="0">
                <a:solidFill>
                  <a:schemeClr val="tx1"/>
                </a:solidFill>
              </a:rPr>
              <a:t>A320</a:t>
            </a:r>
          </a:p>
          <a:p>
            <a:pPr algn="just"/>
            <a:r>
              <a:rPr lang="de-DE" sz="1100" b="1" dirty="0" smtClean="0">
                <a:solidFill>
                  <a:schemeClr val="tx1"/>
                </a:solidFill>
              </a:rPr>
              <a:t>Cargo</a:t>
            </a:r>
          </a:p>
          <a:p>
            <a:pPr algn="just"/>
            <a:r>
              <a:rPr lang="de-DE" sz="1100" b="1" dirty="0" smtClean="0">
                <a:solidFill>
                  <a:schemeClr val="tx1"/>
                </a:solidFill>
              </a:rPr>
              <a:t>Compartment</a:t>
            </a:r>
            <a:endParaRPr lang="en-US" sz="1100" b="1"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368364"/>
            <a:ext cx="8224837" cy="446087"/>
          </a:xfrm>
        </p:spPr>
        <p:txBody>
          <a:bodyPr/>
          <a:lstStyle/>
          <a:p>
            <a:pPr eaLnBrk="1" hangingPunct="1"/>
            <a:r>
              <a:rPr lang="de-DE" sz="2000" dirty="0" smtClean="0"/>
              <a:t>Kurzreferat / </a:t>
            </a:r>
            <a:r>
              <a:rPr lang="de-DE" sz="2000" dirty="0" smtClean="0"/>
              <a:t>Abstract</a:t>
            </a:r>
            <a:endParaRPr lang="de-DE" sz="2000" b="0" dirty="0"/>
          </a:p>
        </p:txBody>
      </p:sp>
      <p:sp>
        <p:nvSpPr>
          <p:cNvPr id="9220" name="Rectangle 2"/>
          <p:cNvSpPr txBox="1">
            <a:spLocks noChangeArrowheads="1"/>
          </p:cNvSpPr>
          <p:nvPr/>
        </p:nvSpPr>
        <p:spPr bwMode="auto">
          <a:xfrm>
            <a:off x="519111" y="1958530"/>
            <a:ext cx="8339139" cy="4184647"/>
          </a:xfrm>
          <a:prstGeom prst="rect">
            <a:avLst/>
          </a:prstGeom>
          <a:noFill/>
          <a:ln w="9525">
            <a:noFill/>
            <a:round/>
            <a:headEnd/>
            <a:tailEnd/>
          </a:ln>
        </p:spPr>
        <p:txBody>
          <a:bodyPr lIns="90000" tIns="46800" rIns="90000" bIns="46800"/>
          <a:lstStyle/>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50" b="1" dirty="0" smtClean="0">
                <a:solidFill>
                  <a:schemeClr val="tx1"/>
                </a:solidFill>
              </a:rPr>
              <a:t>Zweck</a:t>
            </a:r>
            <a:r>
              <a:rPr lang="de-DE" sz="1050" dirty="0" smtClean="0">
                <a:solidFill>
                  <a:schemeClr val="tx1"/>
                </a:solidFill>
              </a:rPr>
              <a:t> – </a:t>
            </a:r>
            <a:r>
              <a:rPr lang="de-DE" sz="1050" dirty="0" smtClean="0">
                <a:solidFill>
                  <a:schemeClr val="tx1"/>
                </a:solidFill>
              </a:rPr>
              <a:t>Darstellung der Hintergründe und der konkreten Möglichkeiten zur Minimierung der Umweltwirkung bei einer Dienstreise mit dem Flugzeug. </a:t>
            </a:r>
            <a:endParaRPr lang="de-DE" sz="1050" dirty="0" smtClean="0">
              <a:solidFill>
                <a:schemeClr val="tx1"/>
              </a:solidFill>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50" b="1" dirty="0" smtClean="0">
                <a:solidFill>
                  <a:schemeClr val="tx1"/>
                </a:solidFill>
              </a:rPr>
              <a:t>Methodik </a:t>
            </a:r>
            <a:r>
              <a:rPr lang="de-DE" sz="1050" dirty="0" smtClean="0">
                <a:solidFill>
                  <a:schemeClr val="tx1"/>
                </a:solidFill>
              </a:rPr>
              <a:t>– </a:t>
            </a:r>
            <a:r>
              <a:rPr lang="de-DE" sz="1050" dirty="0" smtClean="0">
                <a:solidFill>
                  <a:schemeClr val="tx1"/>
                </a:solidFill>
              </a:rPr>
              <a:t>Zusammenfassung eigener Forschungsergebnisse und weiterer Informationen.</a:t>
            </a:r>
            <a:endParaRPr lang="de-DE" sz="1050" dirty="0" smtClean="0">
              <a:solidFill>
                <a:schemeClr val="tx1"/>
              </a:solidFill>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50" b="1" dirty="0" smtClean="0">
                <a:solidFill>
                  <a:schemeClr val="tx1"/>
                </a:solidFill>
              </a:rPr>
              <a:t>Ergebnisse </a:t>
            </a:r>
            <a:r>
              <a:rPr lang="de-DE" sz="1050" dirty="0" smtClean="0">
                <a:solidFill>
                  <a:schemeClr val="tx1"/>
                </a:solidFill>
              </a:rPr>
              <a:t>– </a:t>
            </a:r>
            <a:r>
              <a:rPr lang="de-DE" sz="1050" dirty="0" smtClean="0">
                <a:solidFill>
                  <a:schemeClr val="tx1"/>
                </a:solidFill>
              </a:rPr>
              <a:t>Die Umweltwirkung durch die zivile Luftfahrt ist erheblich und extrem ungleich verteilt. </a:t>
            </a:r>
            <a:r>
              <a:rPr lang="de-DE" sz="1050" dirty="0" smtClean="0">
                <a:solidFill>
                  <a:schemeClr val="tx1"/>
                </a:solidFill>
              </a:rPr>
              <a:t>Sie wird fast vollständig verursacht von wohlhabenden Bevölkerungsschichten in reichen Staaten. Hier sind insbesondere die Vielflieger zu nennen. </a:t>
            </a:r>
            <a:r>
              <a:rPr lang="de-DE" sz="1050" dirty="0" smtClean="0">
                <a:solidFill>
                  <a:schemeClr val="tx1"/>
                </a:solidFill>
              </a:rPr>
              <a:t>Urban </a:t>
            </a:r>
            <a:r>
              <a:rPr lang="de-DE" sz="1050" dirty="0" smtClean="0">
                <a:solidFill>
                  <a:schemeClr val="tx1"/>
                </a:solidFill>
              </a:rPr>
              <a:t>Air Mobility ist für die </a:t>
            </a:r>
            <a:r>
              <a:rPr lang="de-DE" sz="1050" dirty="0" smtClean="0">
                <a:solidFill>
                  <a:schemeClr val="tx1"/>
                </a:solidFill>
              </a:rPr>
              <a:t>Eliten, </a:t>
            </a:r>
            <a:r>
              <a:rPr lang="de-DE" sz="1050" dirty="0" smtClean="0">
                <a:solidFill>
                  <a:schemeClr val="tx1"/>
                </a:solidFill>
              </a:rPr>
              <a:t>bietet keine Vorteile für die Umwelt und ändert nichts an den Staus in der Stadt. Kurzstrecken sollten mit der Bahn zurückgelegt werden. Für Mittelstrecken zwischen Megacities bieten Hochgeschwindigkeitszüge viele Vorteile. </a:t>
            </a:r>
            <a:r>
              <a:rPr lang="de-DE" sz="1050" dirty="0" smtClean="0">
                <a:solidFill>
                  <a:schemeClr val="tx1"/>
                </a:solidFill>
              </a:rPr>
              <a:t>Wir </a:t>
            </a:r>
            <a:r>
              <a:rPr lang="de-DE" sz="1050" dirty="0" smtClean="0">
                <a:solidFill>
                  <a:schemeClr val="tx1"/>
                </a:solidFill>
              </a:rPr>
              <a:t>haben in der Luftfahrt weniger ein CO2-Problem als mehr ein </a:t>
            </a:r>
            <a:r>
              <a:rPr lang="de-DE" sz="1050" dirty="0" smtClean="0">
                <a:solidFill>
                  <a:schemeClr val="tx1"/>
                </a:solidFill>
              </a:rPr>
              <a:t>Problem der Erderwärmung durch Wolkenbildung aufgrund von Kondensstreifen (</a:t>
            </a:r>
            <a:r>
              <a:rPr lang="de-DE" sz="1050" dirty="0" smtClean="0">
                <a:solidFill>
                  <a:schemeClr val="tx1"/>
                </a:solidFill>
              </a:rPr>
              <a:t>Aviation-Induced Cloudiness, AIC). </a:t>
            </a:r>
            <a:r>
              <a:rPr lang="de-DE" sz="1050" dirty="0" smtClean="0">
                <a:solidFill>
                  <a:schemeClr val="tx1"/>
                </a:solidFill>
              </a:rPr>
              <a:t>Das größte Umweltthema ist aber wohl das der Trinkwasserversorgung, die jedoch mit der Erderwärmung und der Abnahme der fossilen Energieressourcen verbunden ist. Das Trinkwasserproblem wird daher durch die Luftfahrt</a:t>
            </a:r>
            <a:r>
              <a:rPr lang="de-DE" sz="1050" dirty="0" smtClean="0">
                <a:solidFill>
                  <a:schemeClr val="tx1"/>
                </a:solidFill>
              </a:rPr>
              <a:t> </a:t>
            </a:r>
            <a:r>
              <a:rPr lang="de-DE" sz="1050" dirty="0" smtClean="0">
                <a:solidFill>
                  <a:schemeClr val="tx1"/>
                </a:solidFill>
              </a:rPr>
              <a:t>verstärkt. Die Wahl des Verkehrsmittels kann man bereits nach den physikalischen Grundprinzipien vornehmen. Das System Rad-Schiene hat hier einen klaren Vorteil. Der Kraftstoffverbrauch von Flugzeugen ist nicht normiert. Eine Berechnungsformel wird vorgeschlagen und dargestellt, mit welchen einfachen öffentlichen Angaben der Kraftstoffverbrauch von Flugzeugen abgeschätzt werden kann. Die Umweltwirkung ist von der Flugstrecke abhängig und von der Flughöhe. Durch niedrigeres Fliegen könnte die Umweltwirkung stark verringert werden. Vorgestellt werden die Parameter, mit denen jeder Flugreisende seine Umweltwirkung verringern kann. Verschiedene Bewertungstools für eine Flugreise stehen zur Verfügung. Das "Ecolabel for Aircraft" bewertet ein Flugzeug. Eine Flugreise sollte, so weit möglich, als </a:t>
            </a:r>
            <a:r>
              <a:rPr lang="de-DE" sz="1050" dirty="0" smtClean="0">
                <a:solidFill>
                  <a:schemeClr val="tx1"/>
                </a:solidFill>
              </a:rPr>
              <a:t>Direktflug gewählt </a:t>
            </a:r>
            <a:r>
              <a:rPr lang="de-DE" sz="1050" dirty="0" smtClean="0">
                <a:solidFill>
                  <a:schemeClr val="tx1"/>
                </a:solidFill>
              </a:rPr>
              <a:t>werden. Verschiedene Buchungstools stehen im Internet zur Verfügung, die auch den CO2-Ausstoß angeben. Wenn ein Flug nicht vermieden werden kann, dann können die nach der Optimierung verbliebenen äquivalenten CO2 kompensiert werden.</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50" b="1" dirty="0" smtClean="0">
                <a:solidFill>
                  <a:schemeClr val="tx1"/>
                </a:solidFill>
              </a:rPr>
              <a:t>Soziale Bedeutung </a:t>
            </a:r>
            <a:r>
              <a:rPr lang="de-DE" sz="1050" dirty="0" smtClean="0">
                <a:solidFill>
                  <a:schemeClr val="tx1"/>
                </a:solidFill>
              </a:rPr>
              <a:t>– Kenntnisse über die Umweltwirkung der Luftfahrt können helfen, eine Flugreise zu optimieren oder auf einen anderen Verkehrsträger zu verlagern, unabhängig von den (Werbe-)Aussagen einzelner Anbieter.</a:t>
            </a:r>
            <a:endParaRPr lang="de-DE" sz="1050" dirty="0" smtClean="0">
              <a:solidFill>
                <a:schemeClr val="tx1"/>
              </a:solidFill>
            </a:endParaRPr>
          </a:p>
        </p:txBody>
      </p:sp>
      <p:sp>
        <p:nvSpPr>
          <p:cNvPr id="5"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1" dirty="0" smtClean="0">
                <a:solidFill>
                  <a:srgbClr val="000000"/>
                </a:solidFill>
              </a:rPr>
              <a:t>"Mittagsgespräch" im BMZ</a:t>
            </a:r>
            <a:endParaRPr lang="de-DE" sz="1200" b="1" dirty="0">
              <a:solidFill>
                <a:srgbClr val="000000"/>
              </a:solidFill>
            </a:endParaRPr>
          </a:p>
        </p:txBody>
      </p:sp>
    </p:spTree>
    <p:extLst>
      <p:ext uri="{BB962C8B-B14F-4D97-AF65-F5344CB8AC3E}">
        <p14:creationId xmlns="" xmlns:p14="http://schemas.microsoft.com/office/powerpoint/2010/main" val="1400241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700088" y="1238250"/>
            <a:ext cx="6262687" cy="4687250"/>
            <a:chOff x="700088" y="1238250"/>
            <a:chExt cx="6262687" cy="4687250"/>
          </a:xfrm>
        </p:grpSpPr>
        <p:pic>
          <p:nvPicPr>
            <p:cNvPr id="545794" name="Picture 2"/>
            <p:cNvPicPr>
              <a:picLocks noChangeAspect="1" noChangeArrowheads="1"/>
            </p:cNvPicPr>
            <p:nvPr/>
          </p:nvPicPr>
          <p:blipFill>
            <a:blip r:embed="rId2" cstate="print"/>
            <a:srcRect/>
            <a:stretch>
              <a:fillRect/>
            </a:stretch>
          </p:blipFill>
          <p:spPr bwMode="auto">
            <a:xfrm>
              <a:off x="700088" y="1238250"/>
              <a:ext cx="6262687" cy="4687250"/>
            </a:xfrm>
            <a:prstGeom prst="rect">
              <a:avLst/>
            </a:prstGeom>
            <a:noFill/>
            <a:ln w="9525">
              <a:noFill/>
              <a:miter lim="800000"/>
              <a:headEnd/>
              <a:tailEnd/>
            </a:ln>
          </p:spPr>
        </p:pic>
        <p:cxnSp>
          <p:nvCxnSpPr>
            <p:cNvPr id="4" name="Gerade Verbindung 3"/>
            <p:cNvCxnSpPr/>
            <p:nvPr/>
          </p:nvCxnSpPr>
          <p:spPr bwMode="auto">
            <a:xfrm>
              <a:off x="2143125" y="4457700"/>
              <a:ext cx="175260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7" name="Gerade Verbindung 6"/>
            <p:cNvCxnSpPr/>
            <p:nvPr/>
          </p:nvCxnSpPr>
          <p:spPr bwMode="auto">
            <a:xfrm>
              <a:off x="1143000" y="4762500"/>
              <a:ext cx="47625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63094"/>
          </a:xfrm>
          <a:prstGeom prst="rect">
            <a:avLst/>
          </a:prstGeom>
          <a:noFill/>
          <a:ln w="9525">
            <a:noFill/>
            <a:miter lim="800000"/>
            <a:headEnd/>
            <a:tailEnd/>
          </a:ln>
        </p:spPr>
        <p:txBody>
          <a:bodyPr>
            <a:spAutoFit/>
          </a:bodyPr>
          <a:lstStyle/>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00"/>
                </a:solidFill>
              </a:rPr>
              <a:t>Grundlagen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Allgemeine Grundlagen</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2450" y="866775"/>
            <a:ext cx="2446695" cy="400110"/>
          </a:xfrm>
          <a:prstGeom prst="rect">
            <a:avLst/>
          </a:prstGeom>
          <a:noFill/>
        </p:spPr>
        <p:txBody>
          <a:bodyPr wrap="none" rtlCol="0">
            <a:spAutoFit/>
          </a:bodyPr>
          <a:lstStyle/>
          <a:p>
            <a:r>
              <a:rPr lang="de-DE" sz="2000" b="1" dirty="0" smtClean="0">
                <a:solidFill>
                  <a:schemeClr val="tx1"/>
                </a:solidFill>
              </a:rPr>
              <a:t>Aus der Vorlesung</a:t>
            </a:r>
            <a:endParaRPr lang="de-DE" sz="2000" b="1" i="1" baseline="-25000" dirty="0" smtClean="0">
              <a:solidFill>
                <a:schemeClr val="tx1"/>
              </a:solidFill>
            </a:endParaRPr>
          </a:p>
        </p:txBody>
      </p:sp>
      <p:grpSp>
        <p:nvGrpSpPr>
          <p:cNvPr id="5" name="Gruppieren 4"/>
          <p:cNvGrpSpPr/>
          <p:nvPr/>
        </p:nvGrpSpPr>
        <p:grpSpPr>
          <a:xfrm>
            <a:off x="657226" y="1732779"/>
            <a:ext cx="7786352" cy="3572646"/>
            <a:chOff x="657226" y="1732779"/>
            <a:chExt cx="7786352" cy="3572646"/>
          </a:xfrm>
        </p:grpSpPr>
        <p:pic>
          <p:nvPicPr>
            <p:cNvPr id="689154" name="Picture 2"/>
            <p:cNvPicPr>
              <a:picLocks noChangeAspect="1" noChangeArrowheads="1"/>
            </p:cNvPicPr>
            <p:nvPr/>
          </p:nvPicPr>
          <p:blipFill>
            <a:blip r:embed="rId2" cstate="print"/>
            <a:srcRect/>
            <a:stretch>
              <a:fillRect/>
            </a:stretch>
          </p:blipFill>
          <p:spPr bwMode="auto">
            <a:xfrm>
              <a:off x="657226" y="1732779"/>
              <a:ext cx="7786352" cy="3572646"/>
            </a:xfrm>
            <a:prstGeom prst="rect">
              <a:avLst/>
            </a:prstGeom>
            <a:noFill/>
            <a:ln w="9525">
              <a:noFill/>
              <a:miter lim="800000"/>
              <a:headEnd/>
              <a:tailEnd/>
            </a:ln>
          </p:spPr>
        </p:pic>
        <p:sp>
          <p:nvSpPr>
            <p:cNvPr id="4" name="Ellipse 3"/>
            <p:cNvSpPr/>
            <p:nvPr/>
          </p:nvSpPr>
          <p:spPr bwMode="auto">
            <a:xfrm>
              <a:off x="4162425" y="2505075"/>
              <a:ext cx="3000375" cy="173355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2" name="Picture 2"/>
          <p:cNvPicPr>
            <a:picLocks noChangeAspect="1" noChangeArrowheads="1"/>
          </p:cNvPicPr>
          <p:nvPr/>
        </p:nvPicPr>
        <p:blipFill>
          <a:blip r:embed="rId2" cstate="print"/>
          <a:srcRect/>
          <a:stretch>
            <a:fillRect/>
          </a:stretch>
        </p:blipFill>
        <p:spPr bwMode="auto">
          <a:xfrm>
            <a:off x="809624" y="1376364"/>
            <a:ext cx="1638300" cy="1068796"/>
          </a:xfrm>
          <a:prstGeom prst="rect">
            <a:avLst/>
          </a:prstGeom>
          <a:noFill/>
          <a:ln w="9525">
            <a:noFill/>
            <a:miter lim="800000"/>
            <a:headEnd/>
            <a:tailEnd/>
          </a:ln>
        </p:spPr>
      </p:pic>
      <p:pic>
        <p:nvPicPr>
          <p:cNvPr id="686085" name="Picture 5"/>
          <p:cNvPicPr>
            <a:picLocks noChangeAspect="1" noChangeArrowheads="1"/>
          </p:cNvPicPr>
          <p:nvPr/>
        </p:nvPicPr>
        <p:blipFill>
          <a:blip r:embed="rId3" cstate="print"/>
          <a:srcRect/>
          <a:stretch>
            <a:fillRect/>
          </a:stretch>
        </p:blipFill>
        <p:spPr bwMode="auto">
          <a:xfrm>
            <a:off x="809624" y="3829050"/>
            <a:ext cx="2838450" cy="857250"/>
          </a:xfrm>
          <a:prstGeom prst="rect">
            <a:avLst/>
          </a:prstGeom>
          <a:noFill/>
          <a:ln w="9525">
            <a:noFill/>
            <a:miter lim="800000"/>
            <a:headEnd/>
            <a:tailEnd/>
          </a:ln>
        </p:spPr>
      </p:pic>
      <p:sp>
        <p:nvSpPr>
          <p:cNvPr id="25" name="Textfeld 24"/>
          <p:cNvSpPr txBox="1"/>
          <p:nvPr/>
        </p:nvSpPr>
        <p:spPr>
          <a:xfrm>
            <a:off x="3629025" y="4086225"/>
            <a:ext cx="1165127"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sz="1800" b="1" dirty="0" smtClean="0">
                <a:solidFill>
                  <a:srgbClr val="FF0000"/>
                </a:solidFill>
                <a:latin typeface="Times New Roman" pitchFamily="18" charset="0"/>
                <a:cs typeface="Times New Roman" pitchFamily="18" charset="0"/>
              </a:rPr>
              <a:t>40</a:t>
            </a:r>
            <a:endParaRPr lang="en-US" sz="1800" b="1" dirty="0">
              <a:solidFill>
                <a:srgbClr val="FF0000"/>
              </a:solidFill>
              <a:latin typeface="Times New Roman" pitchFamily="18" charset="0"/>
              <a:cs typeface="Times New Roman" pitchFamily="18" charset="0"/>
            </a:endParaRPr>
          </a:p>
        </p:txBody>
      </p:sp>
      <p:sp>
        <p:nvSpPr>
          <p:cNvPr id="26" name="Textfeld 25"/>
          <p:cNvSpPr txBox="1"/>
          <p:nvPr/>
        </p:nvSpPr>
        <p:spPr>
          <a:xfrm>
            <a:off x="3629025" y="1625471"/>
            <a:ext cx="1554656" cy="461665"/>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b="1" dirty="0" smtClean="0">
                <a:solidFill>
                  <a:srgbClr val="FF0000"/>
                </a:solidFill>
                <a:latin typeface="Times New Roman" pitchFamily="18" charset="0"/>
                <a:cs typeface="Times New Roman" pitchFamily="18" charset="0"/>
              </a:rPr>
              <a:t>∞</a:t>
            </a:r>
            <a:r>
              <a:rPr lang="de-DE" sz="1800" b="1" i="1" dirty="0" smtClean="0">
                <a:solidFill>
                  <a:schemeClr val="tx1"/>
                </a:solidFill>
                <a:latin typeface="Times New Roman" pitchFamily="18" charset="0"/>
                <a:cs typeface="Times New Roman" pitchFamily="18" charset="0"/>
              </a:rPr>
              <a:t> = 0</a:t>
            </a:r>
            <a:endParaRPr lang="en-US" sz="1800" b="1" i="1" dirty="0">
              <a:solidFill>
                <a:schemeClr val="tx1"/>
              </a:solidFill>
              <a:latin typeface="Times New Roman" pitchFamily="18" charset="0"/>
              <a:cs typeface="Times New Roman" pitchFamily="18" charset="0"/>
            </a:endParaRPr>
          </a:p>
        </p:txBody>
      </p:sp>
      <p:sp>
        <p:nvSpPr>
          <p:cNvPr id="27" name="Textfeld 26"/>
          <p:cNvSpPr txBox="1"/>
          <p:nvPr/>
        </p:nvSpPr>
        <p:spPr>
          <a:xfrm>
            <a:off x="3352800" y="5524500"/>
            <a:ext cx="1437638"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T = L / </a:t>
            </a:r>
            <a:r>
              <a:rPr lang="de-DE" sz="1800" b="1" dirty="0" smtClean="0">
                <a:solidFill>
                  <a:srgbClr val="FF0000"/>
                </a:solidFill>
                <a:latin typeface="Times New Roman" pitchFamily="18" charset="0"/>
                <a:cs typeface="Times New Roman" pitchFamily="18" charset="0"/>
              </a:rPr>
              <a:t>1</a:t>
            </a:r>
            <a:endParaRPr lang="en-US" sz="1800" b="1" i="1" dirty="0">
              <a:solidFill>
                <a:schemeClr val="tx1"/>
              </a:solidFill>
              <a:latin typeface="Times New Roman" pitchFamily="18" charset="0"/>
              <a:cs typeface="Times New Roman" pitchFamily="18" charset="0"/>
            </a:endParaRPr>
          </a:p>
        </p:txBody>
      </p:sp>
      <p:sp>
        <p:nvSpPr>
          <p:cNvPr id="28" name="Textfeld 27"/>
          <p:cNvSpPr txBox="1"/>
          <p:nvPr/>
        </p:nvSpPr>
        <p:spPr>
          <a:xfrm>
            <a:off x="3657600" y="2971800"/>
            <a:ext cx="1280543"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sz="1800" b="1" dirty="0" smtClean="0">
                <a:solidFill>
                  <a:srgbClr val="FF0000"/>
                </a:solidFill>
                <a:latin typeface="Times New Roman" pitchFamily="18" charset="0"/>
                <a:cs typeface="Times New Roman" pitchFamily="18" charset="0"/>
              </a:rPr>
              <a:t>700</a:t>
            </a:r>
            <a:endParaRPr lang="en-US" sz="1800" b="1" dirty="0">
              <a:solidFill>
                <a:srgbClr val="FF0000"/>
              </a:solidFill>
              <a:latin typeface="Times New Roman" pitchFamily="18" charset="0"/>
              <a:cs typeface="Times New Roman" pitchFamily="18" charset="0"/>
            </a:endParaRPr>
          </a:p>
        </p:txBody>
      </p:sp>
      <p:grpSp>
        <p:nvGrpSpPr>
          <p:cNvPr id="38" name="Gruppieren 37"/>
          <p:cNvGrpSpPr/>
          <p:nvPr/>
        </p:nvGrpSpPr>
        <p:grpSpPr>
          <a:xfrm>
            <a:off x="809624" y="4876800"/>
            <a:ext cx="2238375" cy="1362074"/>
            <a:chOff x="809624" y="4876800"/>
            <a:chExt cx="2238375" cy="1362074"/>
          </a:xfrm>
        </p:grpSpPr>
        <p:pic>
          <p:nvPicPr>
            <p:cNvPr id="686086" name="Picture 6"/>
            <p:cNvPicPr>
              <a:picLocks noChangeAspect="1" noChangeArrowheads="1"/>
            </p:cNvPicPr>
            <p:nvPr/>
          </p:nvPicPr>
          <p:blipFill>
            <a:blip r:embed="rId4" cstate="print"/>
            <a:srcRect/>
            <a:stretch>
              <a:fillRect/>
            </a:stretch>
          </p:blipFill>
          <p:spPr bwMode="auto">
            <a:xfrm>
              <a:off x="809624" y="5163291"/>
              <a:ext cx="2238375" cy="1075583"/>
            </a:xfrm>
            <a:prstGeom prst="rect">
              <a:avLst/>
            </a:prstGeom>
            <a:noFill/>
            <a:ln w="9525">
              <a:noFill/>
              <a:miter lim="800000"/>
              <a:headEnd/>
              <a:tailEnd/>
            </a:ln>
          </p:spPr>
        </p:pic>
        <p:cxnSp>
          <p:nvCxnSpPr>
            <p:cNvPr id="32" name="Gerade Verbindung mit Pfeil 31"/>
            <p:cNvCxnSpPr/>
            <p:nvPr/>
          </p:nvCxnSpPr>
          <p:spPr bwMode="auto">
            <a:xfrm flipV="1">
              <a:off x="2238375" y="4876800"/>
              <a:ext cx="0" cy="590550"/>
            </a:xfrm>
            <a:prstGeom prst="straightConnector1">
              <a:avLst/>
            </a:prstGeom>
            <a:solidFill>
              <a:srgbClr val="00B8FF"/>
            </a:solidFill>
            <a:ln w="38100" cap="flat" cmpd="sng" algn="ctr">
              <a:solidFill>
                <a:srgbClr val="008000"/>
              </a:solidFill>
              <a:prstDash val="solid"/>
              <a:round/>
              <a:headEnd type="none" w="med" len="med"/>
              <a:tailEnd type="arrow"/>
            </a:ln>
            <a:effectLst/>
          </p:spPr>
        </p:cxnSp>
      </p:grpSp>
      <p:sp>
        <p:nvSpPr>
          <p:cNvPr id="34" name="Textfeld 33"/>
          <p:cNvSpPr txBox="1"/>
          <p:nvPr/>
        </p:nvSpPr>
        <p:spPr>
          <a:xfrm>
            <a:off x="2266950" y="4743450"/>
            <a:ext cx="876971" cy="461665"/>
          </a:xfrm>
          <a:prstGeom prst="rect">
            <a:avLst/>
          </a:prstGeom>
          <a:noFill/>
        </p:spPr>
        <p:txBody>
          <a:bodyPr wrap="none" rtlCol="0">
            <a:spAutoFit/>
          </a:bodyPr>
          <a:lstStyle/>
          <a:p>
            <a:r>
              <a:rPr lang="de-DE" b="1" i="1" dirty="0" smtClean="0">
                <a:solidFill>
                  <a:srgbClr val="008000"/>
                </a:solidFill>
                <a:latin typeface="Times New Roman" pitchFamily="18" charset="0"/>
                <a:cs typeface="Times New Roman" pitchFamily="18" charset="0"/>
              </a:rPr>
              <a:t>L = T</a:t>
            </a:r>
            <a:endParaRPr lang="en-US" b="1" i="1" dirty="0">
              <a:solidFill>
                <a:srgbClr val="008000"/>
              </a:solidFill>
              <a:latin typeface="Times New Roman" pitchFamily="18" charset="0"/>
              <a:cs typeface="Times New Roman" pitchFamily="18" charset="0"/>
            </a:endParaRPr>
          </a:p>
        </p:txBody>
      </p:sp>
      <p:grpSp>
        <p:nvGrpSpPr>
          <p:cNvPr id="46" name="Gruppieren 45"/>
          <p:cNvGrpSpPr/>
          <p:nvPr/>
        </p:nvGrpSpPr>
        <p:grpSpPr>
          <a:xfrm>
            <a:off x="809624" y="2466975"/>
            <a:ext cx="2259419" cy="1100138"/>
            <a:chOff x="809624" y="2247900"/>
            <a:chExt cx="2259419" cy="1100138"/>
          </a:xfrm>
        </p:grpSpPr>
        <p:pic>
          <p:nvPicPr>
            <p:cNvPr id="686087" name="Picture 7"/>
            <p:cNvPicPr>
              <a:picLocks noChangeAspect="1" noChangeArrowheads="1"/>
            </p:cNvPicPr>
            <p:nvPr/>
          </p:nvPicPr>
          <p:blipFill>
            <a:blip r:embed="rId5" cstate="print"/>
            <a:srcRect/>
            <a:stretch>
              <a:fillRect/>
            </a:stretch>
          </p:blipFill>
          <p:spPr bwMode="auto">
            <a:xfrm>
              <a:off x="809624" y="2628900"/>
              <a:ext cx="2259419" cy="719138"/>
            </a:xfrm>
            <a:prstGeom prst="rect">
              <a:avLst/>
            </a:prstGeom>
            <a:noFill/>
            <a:ln w="9525">
              <a:solidFill>
                <a:srgbClr val="008000"/>
              </a:solidFill>
              <a:miter lim="800000"/>
              <a:headEnd/>
              <a:tailEnd/>
            </a:ln>
          </p:spPr>
        </p:pic>
        <p:cxnSp>
          <p:nvCxnSpPr>
            <p:cNvPr id="10" name="Gerade Verbindung mit Pfeil 9"/>
            <p:cNvCxnSpPr/>
            <p:nvPr/>
          </p:nvCxnSpPr>
          <p:spPr bwMode="auto">
            <a:xfrm flipV="1">
              <a:off x="1664105" y="2457450"/>
              <a:ext cx="0" cy="600076"/>
            </a:xfrm>
            <a:prstGeom prst="straightConnector1">
              <a:avLst/>
            </a:prstGeom>
            <a:solidFill>
              <a:srgbClr val="00B8FF"/>
            </a:solidFill>
            <a:ln w="38100" cap="flat" cmpd="sng" algn="ctr">
              <a:solidFill>
                <a:srgbClr val="008000"/>
              </a:solidFill>
              <a:prstDash val="solid"/>
              <a:round/>
              <a:headEnd type="none" w="med" len="med"/>
              <a:tailEnd type="arrow"/>
            </a:ln>
            <a:effectLst/>
          </p:spPr>
        </p:cxnSp>
        <p:cxnSp>
          <p:nvCxnSpPr>
            <p:cNvPr id="13" name="Gerade Verbindung mit Pfeil 12"/>
            <p:cNvCxnSpPr/>
            <p:nvPr/>
          </p:nvCxnSpPr>
          <p:spPr bwMode="auto">
            <a:xfrm flipV="1">
              <a:off x="1654580" y="3041651"/>
              <a:ext cx="647700" cy="6352"/>
            </a:xfrm>
            <a:prstGeom prst="straightConnector1">
              <a:avLst/>
            </a:prstGeom>
            <a:solidFill>
              <a:srgbClr val="00B8FF"/>
            </a:solidFill>
            <a:ln w="38100" cap="flat" cmpd="sng" algn="ctr">
              <a:solidFill>
                <a:srgbClr val="CC0099"/>
              </a:solidFill>
              <a:prstDash val="solid"/>
              <a:round/>
              <a:headEnd type="none" w="med" len="med"/>
              <a:tailEnd type="arrow"/>
            </a:ln>
            <a:effectLst/>
          </p:spPr>
        </p:cxnSp>
        <p:sp>
          <p:nvSpPr>
            <p:cNvPr id="35" name="Textfeld 34"/>
            <p:cNvSpPr txBox="1"/>
            <p:nvPr/>
          </p:nvSpPr>
          <p:spPr>
            <a:xfrm>
              <a:off x="2333625" y="2800350"/>
              <a:ext cx="465192" cy="461665"/>
            </a:xfrm>
            <a:prstGeom prst="rect">
              <a:avLst/>
            </a:prstGeom>
            <a:solidFill>
              <a:schemeClr val="bg1"/>
            </a:solidFill>
            <a:ln>
              <a:solidFill>
                <a:schemeClr val="bg1"/>
              </a:solidFill>
            </a:ln>
          </p:spPr>
          <p:txBody>
            <a:bodyPr wrap="none" rtlCol="0">
              <a:spAutoFit/>
            </a:bodyPr>
            <a:lstStyle/>
            <a:p>
              <a:r>
                <a:rPr lang="de-DE" b="1" i="1" dirty="0" smtClean="0">
                  <a:solidFill>
                    <a:srgbClr val="CC0099"/>
                  </a:solidFill>
                  <a:latin typeface="Times New Roman" pitchFamily="18" charset="0"/>
                  <a:cs typeface="Times New Roman" pitchFamily="18" charset="0"/>
                </a:rPr>
                <a:t>D</a:t>
              </a:r>
              <a:r>
                <a:rPr lang="de-DE" b="1" i="1" baseline="-25000" dirty="0" smtClean="0">
                  <a:solidFill>
                    <a:srgbClr val="CC0099"/>
                  </a:solidFill>
                  <a:latin typeface="Times New Roman" pitchFamily="18" charset="0"/>
                  <a:cs typeface="Times New Roman" pitchFamily="18" charset="0"/>
                </a:rPr>
                <a:t>i</a:t>
              </a:r>
              <a:endParaRPr lang="en-US" b="1" i="1" dirty="0">
                <a:solidFill>
                  <a:srgbClr val="CC0099"/>
                </a:solidFill>
                <a:latin typeface="Times New Roman" pitchFamily="18" charset="0"/>
                <a:cs typeface="Times New Roman" pitchFamily="18" charset="0"/>
              </a:endParaRPr>
            </a:p>
          </p:txBody>
        </p:sp>
        <p:sp>
          <p:nvSpPr>
            <p:cNvPr id="39" name="Textfeld 38"/>
            <p:cNvSpPr txBox="1"/>
            <p:nvPr/>
          </p:nvSpPr>
          <p:spPr>
            <a:xfrm>
              <a:off x="1704975" y="2247900"/>
              <a:ext cx="372218" cy="461665"/>
            </a:xfrm>
            <a:prstGeom prst="rect">
              <a:avLst/>
            </a:prstGeom>
            <a:noFill/>
          </p:spPr>
          <p:txBody>
            <a:bodyPr wrap="none" rtlCol="0">
              <a:spAutoFit/>
            </a:bodyPr>
            <a:lstStyle/>
            <a:p>
              <a:r>
                <a:rPr lang="de-DE" b="1" i="1" dirty="0" smtClean="0">
                  <a:solidFill>
                    <a:srgbClr val="008000"/>
                  </a:solidFill>
                  <a:latin typeface="Times New Roman" pitchFamily="18" charset="0"/>
                  <a:cs typeface="Times New Roman" pitchFamily="18" charset="0"/>
                </a:rPr>
                <a:t>L</a:t>
              </a:r>
              <a:endParaRPr lang="en-US" b="1" i="1" dirty="0">
                <a:solidFill>
                  <a:srgbClr val="008000"/>
                </a:solidFill>
                <a:latin typeface="Times New Roman" pitchFamily="18" charset="0"/>
                <a:cs typeface="Times New Roman" pitchFamily="18" charset="0"/>
              </a:endParaRPr>
            </a:p>
          </p:txBody>
        </p:sp>
      </p:grpSp>
      <p:sp>
        <p:nvSpPr>
          <p:cNvPr id="44" name="Textfeld 43"/>
          <p:cNvSpPr txBox="1"/>
          <p:nvPr/>
        </p:nvSpPr>
        <p:spPr>
          <a:xfrm>
            <a:off x="5429249" y="5133976"/>
            <a:ext cx="3400425" cy="978729"/>
          </a:xfrm>
          <a:prstGeom prst="rect">
            <a:avLst/>
          </a:prstGeom>
          <a:noFill/>
        </p:spPr>
        <p:txBody>
          <a:bodyPr wrap="square" rtlCol="0">
            <a:spAutoFit/>
          </a:bodyPr>
          <a:lstStyle/>
          <a:p>
            <a:pPr>
              <a:lnSpc>
                <a:spcPct val="120000"/>
              </a:lnSpc>
              <a:tabLst>
                <a:tab pos="447675"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a:t>
            </a:r>
            <a:r>
              <a:rPr lang="de-DE" sz="1600" b="1" dirty="0" smtClean="0">
                <a:solidFill>
                  <a:schemeClr val="tx1"/>
                </a:solidFill>
                <a:latin typeface="Times New Roman" pitchFamily="18" charset="0"/>
                <a:cs typeface="Times New Roman" pitchFamily="18" charset="0"/>
              </a:rPr>
              <a:t>induzierter Widerstand (</a:t>
            </a:r>
            <a:r>
              <a:rPr lang="de-DE" sz="1600" b="1" u="sng" dirty="0" smtClean="0">
                <a:solidFill>
                  <a:schemeClr val="tx1"/>
                </a:solidFill>
                <a:latin typeface="Times New Roman" pitchFamily="18" charset="0"/>
                <a:cs typeface="Times New Roman" pitchFamily="18" charset="0"/>
              </a:rPr>
              <a:t>D</a:t>
            </a:r>
            <a:r>
              <a:rPr lang="de-DE" sz="1600" b="1" dirty="0" smtClean="0">
                <a:solidFill>
                  <a:schemeClr val="tx1"/>
                </a:solidFill>
                <a:latin typeface="Times New Roman" pitchFamily="18" charset="0"/>
                <a:cs typeface="Times New Roman" pitchFamily="18" charset="0"/>
              </a:rPr>
              <a:t>rag)</a:t>
            </a:r>
          </a:p>
          <a:p>
            <a:pPr>
              <a:lnSpc>
                <a:spcPct val="120000"/>
              </a:lnSpc>
              <a:tabLst>
                <a:tab pos="447675" algn="l"/>
              </a:tabLst>
            </a:pPr>
            <a:r>
              <a:rPr lang="de-DE" sz="1600" b="1" i="1" dirty="0" smtClean="0">
                <a:solidFill>
                  <a:srgbClr val="0000FF"/>
                </a:solidFill>
                <a:latin typeface="Times New Roman" pitchFamily="18" charset="0"/>
                <a:cs typeface="Times New Roman" pitchFamily="18" charset="0"/>
              </a:rPr>
              <a:t>L</a:t>
            </a:r>
            <a:r>
              <a:rPr lang="de-DE" sz="1600" b="1" dirty="0" smtClean="0">
                <a:solidFill>
                  <a:srgbClr val="0000FF"/>
                </a:solidFill>
                <a:latin typeface="Times New Roman" pitchFamily="18" charset="0"/>
                <a:cs typeface="Times New Roman" pitchFamily="18" charset="0"/>
              </a:rPr>
              <a:t>  =</a:t>
            </a:r>
            <a:r>
              <a:rPr lang="de-DE" sz="1600" b="1" dirty="0" smtClean="0">
                <a:solidFill>
                  <a:schemeClr val="tx1"/>
                </a:solidFill>
                <a:latin typeface="Times New Roman" pitchFamily="18" charset="0"/>
                <a:cs typeface="Times New Roman" pitchFamily="18" charset="0"/>
              </a:rPr>
              <a:t>	</a:t>
            </a:r>
            <a:r>
              <a:rPr lang="de-DE" sz="1600" b="1" dirty="0" smtClean="0">
                <a:solidFill>
                  <a:srgbClr val="0000FF"/>
                </a:solidFill>
                <a:latin typeface="Times New Roman" pitchFamily="18" charset="0"/>
                <a:cs typeface="Times New Roman" pitchFamily="18" charset="0"/>
              </a:rPr>
              <a:t>Auftrieb</a:t>
            </a:r>
            <a:r>
              <a:rPr lang="de-DE" sz="1600" b="1" dirty="0" smtClean="0">
                <a:solidFill>
                  <a:schemeClr val="tx1"/>
                </a:solidFill>
                <a:latin typeface="Times New Roman" pitchFamily="18" charset="0"/>
                <a:cs typeface="Times New Roman" pitchFamily="18" charset="0"/>
              </a:rPr>
              <a:t> (</a:t>
            </a:r>
            <a:r>
              <a:rPr lang="de-DE" sz="1600" b="1" u="sng" dirty="0" smtClean="0">
                <a:solidFill>
                  <a:schemeClr val="tx1"/>
                </a:solidFill>
                <a:latin typeface="Times New Roman" pitchFamily="18" charset="0"/>
                <a:cs typeface="Times New Roman" pitchFamily="18" charset="0"/>
              </a:rPr>
              <a:t>L</a:t>
            </a:r>
            <a:r>
              <a:rPr lang="de-DE" sz="1600" b="1" dirty="0" smtClean="0">
                <a:solidFill>
                  <a:schemeClr val="tx1"/>
                </a:solidFill>
                <a:latin typeface="Times New Roman" pitchFamily="18" charset="0"/>
                <a:cs typeface="Times New Roman" pitchFamily="18" charset="0"/>
              </a:rPr>
              <a:t>ift) </a:t>
            </a:r>
            <a:r>
              <a:rPr lang="de-DE" sz="1600" b="1" dirty="0" smtClean="0">
                <a:solidFill>
                  <a:srgbClr val="0000FF"/>
                </a:solidFill>
                <a:latin typeface="Times New Roman" pitchFamily="18" charset="0"/>
                <a:cs typeface="Times New Roman" pitchFamily="18" charset="0"/>
              </a:rPr>
              <a:t>= Gewicht</a:t>
            </a:r>
          </a:p>
          <a:p>
            <a:pPr>
              <a:lnSpc>
                <a:spcPct val="120000"/>
              </a:lnSpc>
              <a:tabLst>
                <a:tab pos="447675" algn="l"/>
              </a:tabLst>
            </a:pPr>
            <a:r>
              <a:rPr lang="de-DE" sz="1600" b="1" i="1" dirty="0" smtClean="0">
                <a:solidFill>
                  <a:schemeClr val="tx1"/>
                </a:solidFill>
                <a:latin typeface="Times New Roman" pitchFamily="18" charset="0"/>
                <a:cs typeface="Times New Roman" pitchFamily="18" charset="0"/>
              </a:rPr>
              <a:t>T </a:t>
            </a:r>
            <a:r>
              <a:rPr lang="de-DE" sz="1600" b="1" dirty="0" smtClean="0">
                <a:solidFill>
                  <a:schemeClr val="tx1"/>
                </a:solidFill>
                <a:latin typeface="Times New Roman" pitchFamily="18" charset="0"/>
                <a:cs typeface="Times New Roman" pitchFamily="18" charset="0"/>
              </a:rPr>
              <a:t> =	Schub (</a:t>
            </a:r>
            <a:r>
              <a:rPr lang="de-DE" sz="1600" b="1" u="sng" dirty="0" smtClean="0">
                <a:solidFill>
                  <a:schemeClr val="tx1"/>
                </a:solidFill>
                <a:latin typeface="Times New Roman" pitchFamily="18" charset="0"/>
                <a:cs typeface="Times New Roman" pitchFamily="18" charset="0"/>
              </a:rPr>
              <a:t>T</a:t>
            </a:r>
            <a:r>
              <a:rPr lang="de-DE" sz="1600" b="1" dirty="0" smtClean="0">
                <a:solidFill>
                  <a:schemeClr val="tx1"/>
                </a:solidFill>
                <a:latin typeface="Times New Roman" pitchFamily="18" charset="0"/>
                <a:cs typeface="Times New Roman" pitchFamily="18" charset="0"/>
              </a:rPr>
              <a:t>hrust)</a:t>
            </a:r>
          </a:p>
        </p:txBody>
      </p:sp>
      <p:sp>
        <p:nvSpPr>
          <p:cNvPr id="45" name="Textfeld 44"/>
          <p:cNvSpPr txBox="1"/>
          <p:nvPr/>
        </p:nvSpPr>
        <p:spPr>
          <a:xfrm>
            <a:off x="297433" y="866775"/>
            <a:ext cx="8549135" cy="400110"/>
          </a:xfrm>
          <a:prstGeom prst="rect">
            <a:avLst/>
          </a:prstGeom>
          <a:noFill/>
        </p:spPr>
        <p:txBody>
          <a:bodyPr wrap="none" rtlCol="0">
            <a:spAutoFit/>
          </a:bodyPr>
          <a:lstStyle/>
          <a:p>
            <a:r>
              <a:rPr lang="de-DE" sz="2000" b="1" dirty="0" smtClean="0">
                <a:solidFill>
                  <a:schemeClr val="tx1"/>
                </a:solidFill>
              </a:rPr>
              <a:t>Kraftaufwand, um ein Fahrzeug während der Fahrt hoch zu halten, </a:t>
            </a:r>
            <a:r>
              <a:rPr lang="de-DE" sz="2000" b="1" i="1" dirty="0" smtClean="0">
                <a:solidFill>
                  <a:schemeClr val="tx1"/>
                </a:solidFill>
              </a:rPr>
              <a:t>D</a:t>
            </a:r>
            <a:r>
              <a:rPr lang="de-DE" sz="2000" b="1" i="1" baseline="-25000" dirty="0" smtClean="0">
                <a:solidFill>
                  <a:schemeClr val="tx1"/>
                </a:solidFill>
              </a:rPr>
              <a:t>i</a:t>
            </a:r>
          </a:p>
        </p:txBody>
      </p:sp>
      <p:sp>
        <p:nvSpPr>
          <p:cNvPr id="47" name="Textfeld 46"/>
          <p:cNvSpPr txBox="1"/>
          <p:nvPr/>
        </p:nvSpPr>
        <p:spPr>
          <a:xfrm>
            <a:off x="5429249" y="1700212"/>
            <a:ext cx="1337226"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 = D</a:t>
            </a:r>
            <a:r>
              <a:rPr lang="de-DE" sz="1800" b="1" i="1" baseline="-25000" dirty="0" smtClean="0">
                <a:solidFill>
                  <a:schemeClr val="tx1"/>
                </a:solidFill>
                <a:latin typeface="Times New Roman" pitchFamily="18" charset="0"/>
                <a:cs typeface="Times New Roman" pitchFamily="18" charset="0"/>
              </a:rPr>
              <a:t>0</a:t>
            </a:r>
            <a:r>
              <a:rPr lang="de-DE" sz="1800" b="1" i="1" dirty="0" smtClean="0">
                <a:solidFill>
                  <a:schemeClr val="tx1"/>
                </a:solidFill>
                <a:latin typeface="Times New Roman" pitchFamily="18" charset="0"/>
                <a:cs typeface="Times New Roman" pitchFamily="18" charset="0"/>
              </a:rPr>
              <a:t> + D</a:t>
            </a:r>
            <a:r>
              <a:rPr lang="de-DE" sz="1800" b="1" i="1" baseline="-25000" dirty="0" smtClean="0">
                <a:solidFill>
                  <a:schemeClr val="tx1"/>
                </a:solidFill>
                <a:latin typeface="Times New Roman" pitchFamily="18" charset="0"/>
                <a:cs typeface="Times New Roman" pitchFamily="18" charset="0"/>
              </a:rPr>
              <a:t>i</a:t>
            </a:r>
            <a:endParaRPr lang="en-US" sz="1800" b="1" i="1" dirty="0">
              <a:solidFill>
                <a:schemeClr val="tx1"/>
              </a:solidFill>
              <a:latin typeface="Times New Roman" pitchFamily="18" charset="0"/>
              <a:cs typeface="Times New Roman" pitchFamily="18" charset="0"/>
            </a:endParaRPr>
          </a:p>
        </p:txBody>
      </p:sp>
      <p:cxnSp>
        <p:nvCxnSpPr>
          <p:cNvPr id="49" name="Gerade Verbindung mit Pfeil 48"/>
          <p:cNvCxnSpPr/>
          <p:nvPr/>
        </p:nvCxnSpPr>
        <p:spPr bwMode="auto">
          <a:xfrm flipV="1">
            <a:off x="6019800" y="2105025"/>
            <a:ext cx="0" cy="314325"/>
          </a:xfrm>
          <a:prstGeom prst="straightConnector1">
            <a:avLst/>
          </a:prstGeom>
          <a:solidFill>
            <a:srgbClr val="00B8FF"/>
          </a:solidFill>
          <a:ln w="38100" cap="flat" cmpd="sng" algn="ctr">
            <a:solidFill>
              <a:schemeClr val="tx1"/>
            </a:solidFill>
            <a:prstDash val="solid"/>
            <a:round/>
            <a:headEnd type="none" w="med" len="med"/>
            <a:tailEnd type="arrow"/>
          </a:ln>
          <a:effectLst/>
        </p:spPr>
      </p:cxnSp>
      <p:sp>
        <p:nvSpPr>
          <p:cNvPr id="50" name="Textfeld 49"/>
          <p:cNvSpPr txBox="1"/>
          <p:nvPr/>
        </p:nvSpPr>
        <p:spPr>
          <a:xfrm>
            <a:off x="5981699" y="2233612"/>
            <a:ext cx="2519729" cy="584775"/>
          </a:xfrm>
          <a:prstGeom prst="rect">
            <a:avLst/>
          </a:prstGeom>
          <a:noFill/>
        </p:spPr>
        <p:txBody>
          <a:bodyPr wrap="none" rtlCol="0">
            <a:spAutoFit/>
          </a:bodyPr>
          <a:lstStyle/>
          <a:p>
            <a:r>
              <a:rPr lang="de-DE" sz="1600" b="1" dirty="0" smtClean="0">
                <a:solidFill>
                  <a:schemeClr val="tx1"/>
                </a:solidFill>
                <a:latin typeface="Times New Roman" pitchFamily="18" charset="0"/>
                <a:cs typeface="Times New Roman" pitchFamily="18" charset="0"/>
              </a:rPr>
              <a:t>Kraft, um Fahrzeug durch</a:t>
            </a:r>
          </a:p>
          <a:p>
            <a:r>
              <a:rPr lang="de-DE" sz="1600" b="1" dirty="0" smtClean="0">
                <a:solidFill>
                  <a:schemeClr val="tx1"/>
                </a:solidFill>
                <a:latin typeface="Times New Roman" pitchFamily="18" charset="0"/>
                <a:cs typeface="Times New Roman" pitchFamily="18" charset="0"/>
              </a:rPr>
              <a:t>die Luft zu schieben</a:t>
            </a:r>
            <a:endParaRPr lang="en-US" sz="1600" b="1" dirty="0">
              <a:solidFill>
                <a:schemeClr val="tx1"/>
              </a:solidFill>
              <a:latin typeface="Times New Roman" pitchFamily="18" charset="0"/>
              <a:cs typeface="Times New Roman" pitchFamily="18" charset="0"/>
            </a:endParaRPr>
          </a:p>
        </p:txBody>
      </p:sp>
      <p:sp>
        <p:nvSpPr>
          <p:cNvPr id="51" name="Textfeld 50"/>
          <p:cNvSpPr txBox="1"/>
          <p:nvPr/>
        </p:nvSpPr>
        <p:spPr>
          <a:xfrm>
            <a:off x="5429248" y="3967162"/>
            <a:ext cx="3124202" cy="584775"/>
          </a:xfrm>
          <a:prstGeom prst="rect">
            <a:avLst/>
          </a:prstGeom>
          <a:noFill/>
        </p:spPr>
        <p:txBody>
          <a:bodyPr wrap="square" rtlCol="0">
            <a:spAutoFit/>
          </a:bodyPr>
          <a:lstStyle/>
          <a:p>
            <a:pPr>
              <a:tabLst>
                <a:tab pos="990600"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L / </a:t>
            </a:r>
            <a:r>
              <a:rPr lang="de-DE" sz="1600" b="1" dirty="0" smtClean="0">
                <a:solidFill>
                  <a:srgbClr val="FF0000"/>
                </a:solidFill>
                <a:latin typeface="Times New Roman" pitchFamily="18" charset="0"/>
                <a:cs typeface="Times New Roman" pitchFamily="18" charset="0"/>
              </a:rPr>
              <a:t>70</a:t>
            </a:r>
            <a:r>
              <a:rPr lang="de-DE" sz="1600" b="1" dirty="0" smtClean="0">
                <a:solidFill>
                  <a:schemeClr val="tx1"/>
                </a:solidFill>
                <a:latin typeface="Times New Roman" pitchFamily="18" charset="0"/>
                <a:cs typeface="Times New Roman" pitchFamily="18" charset="0"/>
              </a:rPr>
              <a:t>:	Auto auf Asphalt</a:t>
            </a:r>
          </a:p>
          <a:p>
            <a:pPr>
              <a:tabLst>
                <a:tab pos="990600"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L / </a:t>
            </a:r>
            <a:r>
              <a:rPr lang="de-DE" sz="1600" b="1" dirty="0" smtClean="0">
                <a:solidFill>
                  <a:srgbClr val="FF0000"/>
                </a:solidFill>
                <a:latin typeface="Times New Roman" pitchFamily="18" charset="0"/>
                <a:cs typeface="Times New Roman" pitchFamily="18" charset="0"/>
              </a:rPr>
              <a:t>20</a:t>
            </a:r>
            <a:r>
              <a:rPr lang="de-DE" sz="1600" b="1" dirty="0" smtClean="0">
                <a:solidFill>
                  <a:schemeClr val="tx1"/>
                </a:solidFill>
                <a:latin typeface="Times New Roman" pitchFamily="18" charset="0"/>
                <a:cs typeface="Times New Roman" pitchFamily="18" charset="0"/>
              </a:rPr>
              <a:t>:	Auto auf Sand</a:t>
            </a:r>
            <a:endParaRPr lang="en-US" sz="1600" b="1" dirty="0">
              <a:solidFill>
                <a:schemeClr val="tx1"/>
              </a:solidFill>
              <a:latin typeface="Times New Roman" pitchFamily="18" charset="0"/>
              <a:cs typeface="Times New Roman" pitchFamily="18" charset="0"/>
            </a:endParaRPr>
          </a:p>
        </p:txBody>
      </p:sp>
      <p:pic>
        <p:nvPicPr>
          <p:cNvPr id="686088" name="Picture 8"/>
          <p:cNvPicPr>
            <a:picLocks noChangeAspect="1" noChangeArrowheads="1"/>
          </p:cNvPicPr>
          <p:nvPr/>
        </p:nvPicPr>
        <p:blipFill>
          <a:blip r:embed="rId6" cstate="print"/>
          <a:srcRect/>
          <a:stretch>
            <a:fillRect/>
          </a:stretch>
        </p:blipFill>
        <p:spPr bwMode="auto">
          <a:xfrm>
            <a:off x="5524499" y="3211314"/>
            <a:ext cx="1352551" cy="774899"/>
          </a:xfrm>
          <a:prstGeom prst="rect">
            <a:avLst/>
          </a:prstGeom>
          <a:noFill/>
          <a:ln w="9525">
            <a:noFill/>
            <a:miter lim="800000"/>
            <a:headEnd/>
            <a:tailEnd/>
          </a:ln>
        </p:spPr>
      </p:pic>
      <p:sp>
        <p:nvSpPr>
          <p:cNvPr id="53" name="Textfeld 52"/>
          <p:cNvSpPr txBox="1"/>
          <p:nvPr/>
        </p:nvSpPr>
        <p:spPr>
          <a:xfrm>
            <a:off x="752474" y="1357312"/>
            <a:ext cx="833883"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Luftschiff</a:t>
            </a:r>
            <a:endParaRPr lang="en-US" sz="1200" b="1" dirty="0">
              <a:latin typeface="Times New Roman" pitchFamily="18" charset="0"/>
              <a:cs typeface="Times New Roman" pitchFamily="18" charset="0"/>
            </a:endParaRPr>
          </a:p>
        </p:txBody>
      </p:sp>
      <p:sp>
        <p:nvSpPr>
          <p:cNvPr id="54" name="Textfeld 53"/>
          <p:cNvSpPr txBox="1"/>
          <p:nvPr/>
        </p:nvSpPr>
        <p:spPr>
          <a:xfrm>
            <a:off x="761999" y="3805237"/>
            <a:ext cx="784189"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Flugzeug</a:t>
            </a:r>
            <a:endParaRPr lang="en-US" sz="1200" b="1" dirty="0">
              <a:latin typeface="Times New Roman" pitchFamily="18" charset="0"/>
              <a:cs typeface="Times New Roman" pitchFamily="18" charset="0"/>
            </a:endParaRPr>
          </a:p>
        </p:txBody>
      </p:sp>
      <p:sp>
        <p:nvSpPr>
          <p:cNvPr id="55" name="Textfeld 54"/>
          <p:cNvSpPr txBox="1"/>
          <p:nvPr/>
        </p:nvSpPr>
        <p:spPr>
          <a:xfrm>
            <a:off x="2362199" y="5157787"/>
            <a:ext cx="1795684"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Lufttaxi</a:t>
            </a:r>
            <a:r>
              <a:rPr lang="de-DE" sz="1200" b="1" dirty="0" smtClean="0">
                <a:solidFill>
                  <a:schemeClr val="tx1"/>
                </a:solidFill>
                <a:latin typeface="Times New Roman" pitchFamily="18" charset="0"/>
                <a:cs typeface="Times New Roman" pitchFamily="18" charset="0"/>
              </a:rPr>
              <a:t>   Hubschrauber</a:t>
            </a:r>
            <a:endParaRPr lang="en-US" sz="1200" b="1" dirty="0">
              <a:solidFill>
                <a:schemeClr val="tx1"/>
              </a:solidFill>
              <a:latin typeface="Times New Roman" pitchFamily="18" charset="0"/>
              <a:cs typeface="Times New Roman" pitchFamily="18" charset="0"/>
            </a:endParaRPr>
          </a:p>
        </p:txBody>
      </p:sp>
      <p:cxnSp>
        <p:nvCxnSpPr>
          <p:cNvPr id="57" name="Gerade Verbindung mit Pfeil 56"/>
          <p:cNvCxnSpPr/>
          <p:nvPr/>
        </p:nvCxnSpPr>
        <p:spPr bwMode="auto">
          <a:xfrm flipV="1">
            <a:off x="609600" y="1638300"/>
            <a:ext cx="0" cy="4200525"/>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59" name="Textfeld 58"/>
          <p:cNvSpPr txBox="1"/>
          <p:nvPr/>
        </p:nvSpPr>
        <p:spPr>
          <a:xfrm rot="16200000">
            <a:off x="-1036518" y="3528297"/>
            <a:ext cx="2935419" cy="338554"/>
          </a:xfrm>
          <a:prstGeom prst="rect">
            <a:avLst/>
          </a:prstGeom>
          <a:noFill/>
        </p:spPr>
        <p:txBody>
          <a:bodyPr wrap="none" rtlCol="0">
            <a:spAutoFit/>
          </a:bodyPr>
          <a:lstStyle/>
          <a:p>
            <a:r>
              <a:rPr lang="de-DE" sz="1600" b="1" dirty="0" smtClean="0">
                <a:solidFill>
                  <a:srgbClr val="FF0000"/>
                </a:solidFill>
                <a:latin typeface="Times New Roman" pitchFamily="18" charset="0"/>
                <a:cs typeface="Times New Roman" pitchFamily="18" charset="0"/>
              </a:rPr>
              <a:t>Fahrzeug ist widerstandsärmer</a:t>
            </a:r>
            <a:endParaRPr lang="en-US" sz="1600" b="1" dirty="0">
              <a:solidFill>
                <a:srgbClr val="FF0000"/>
              </a:solidFill>
              <a:latin typeface="Times New Roman" pitchFamily="18" charset="0"/>
              <a:cs typeface="Times New Roman" pitchFamily="18" charset="0"/>
            </a:endParaRPr>
          </a:p>
        </p:txBody>
      </p:sp>
      <p:cxnSp>
        <p:nvCxnSpPr>
          <p:cNvPr id="60" name="Gerade Verbindung mit Pfeil 59"/>
          <p:cNvCxnSpPr/>
          <p:nvPr/>
        </p:nvCxnSpPr>
        <p:spPr bwMode="auto">
          <a:xfrm flipV="1">
            <a:off x="4610100" y="4533900"/>
            <a:ext cx="0" cy="914400"/>
          </a:xfrm>
          <a:prstGeom prst="straightConnector1">
            <a:avLst/>
          </a:prstGeom>
          <a:solidFill>
            <a:srgbClr val="00B8FF"/>
          </a:solidFill>
          <a:ln w="38100" cap="flat" cmpd="sng" algn="ctr">
            <a:solidFill>
              <a:srgbClr val="FF0000"/>
            </a:solidFill>
            <a:prstDash val="solid"/>
            <a:round/>
            <a:headEnd type="none" w="med" len="med"/>
            <a:tailEnd type="arrow"/>
          </a:ln>
          <a:effectLst/>
        </p:spPr>
      </p:cxnSp>
      <p:cxnSp>
        <p:nvCxnSpPr>
          <p:cNvPr id="62" name="Gerade Verbindung mit Pfeil 61"/>
          <p:cNvCxnSpPr/>
          <p:nvPr/>
        </p:nvCxnSpPr>
        <p:spPr bwMode="auto">
          <a:xfrm flipV="1">
            <a:off x="4610100" y="3371850"/>
            <a:ext cx="0" cy="581025"/>
          </a:xfrm>
          <a:prstGeom prst="straightConnector1">
            <a:avLst/>
          </a:prstGeom>
          <a:solidFill>
            <a:srgbClr val="00B8FF"/>
          </a:solidFill>
          <a:ln w="38100" cap="flat" cmpd="sng" algn="ctr">
            <a:solidFill>
              <a:srgbClr val="FF0000"/>
            </a:solidFill>
            <a:prstDash val="solid"/>
            <a:round/>
            <a:headEnd type="none" w="med" len="med"/>
            <a:tailEnd type="arrow"/>
          </a:ln>
          <a:effectLst/>
        </p:spPr>
      </p:cxnSp>
      <p:cxnSp>
        <p:nvCxnSpPr>
          <p:cNvPr id="64" name="Gerade Verbindung mit Pfeil 63"/>
          <p:cNvCxnSpPr/>
          <p:nvPr/>
        </p:nvCxnSpPr>
        <p:spPr bwMode="auto">
          <a:xfrm flipV="1">
            <a:off x="4610100" y="2095501"/>
            <a:ext cx="0" cy="742949"/>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52450" y="866775"/>
            <a:ext cx="4729500" cy="400110"/>
          </a:xfrm>
          <a:prstGeom prst="rect">
            <a:avLst/>
          </a:prstGeom>
          <a:noFill/>
        </p:spPr>
        <p:txBody>
          <a:bodyPr wrap="none" rtlCol="0">
            <a:spAutoFit/>
          </a:bodyPr>
          <a:lstStyle/>
          <a:p>
            <a:r>
              <a:rPr lang="de-DE" sz="2000" b="1" dirty="0" smtClean="0">
                <a:solidFill>
                  <a:schemeClr val="tx1"/>
                </a:solidFill>
              </a:rPr>
              <a:t>Vortriebswirkungsgrad des Antriebes</a:t>
            </a:r>
            <a:endParaRPr lang="de-DE" sz="2000" b="1" i="1" baseline="-25000" dirty="0" smtClean="0">
              <a:solidFill>
                <a:schemeClr val="tx1"/>
              </a:solidFill>
            </a:endParaRPr>
          </a:p>
        </p:txBody>
      </p:sp>
      <p:sp>
        <p:nvSpPr>
          <p:cNvPr id="29" name="Rechteck 28"/>
          <p:cNvSpPr/>
          <p:nvPr/>
        </p:nvSpPr>
        <p:spPr>
          <a:xfrm>
            <a:off x="466725" y="6010186"/>
            <a:ext cx="4572000" cy="246221"/>
          </a:xfrm>
          <a:prstGeom prst="rect">
            <a:avLst/>
          </a:prstGeom>
        </p:spPr>
        <p:txBody>
          <a:bodyPr>
            <a:spAutoFit/>
          </a:bodyPr>
          <a:lstStyle/>
          <a:p>
            <a:r>
              <a:rPr lang="en-US" sz="1000" dirty="0" smtClean="0">
                <a:solidFill>
                  <a:schemeClr val="tx1"/>
                </a:solidFill>
              </a:rPr>
              <a:t>https://www.sciencedirect.com/topics/engineering/propulsive-efficiency</a:t>
            </a:r>
            <a:endParaRPr lang="en-US" sz="1000" dirty="0">
              <a:solidFill>
                <a:schemeClr val="tx1"/>
              </a:solidFill>
            </a:endParaRPr>
          </a:p>
        </p:txBody>
      </p:sp>
      <p:grpSp>
        <p:nvGrpSpPr>
          <p:cNvPr id="41" name="Gruppieren 40"/>
          <p:cNvGrpSpPr/>
          <p:nvPr/>
        </p:nvGrpSpPr>
        <p:grpSpPr>
          <a:xfrm>
            <a:off x="781050" y="1781175"/>
            <a:ext cx="7471781" cy="2914650"/>
            <a:chOff x="781050" y="1781175"/>
            <a:chExt cx="7471781" cy="2914650"/>
          </a:xfrm>
        </p:grpSpPr>
        <p:grpSp>
          <p:nvGrpSpPr>
            <p:cNvPr id="38" name="Gruppieren 37"/>
            <p:cNvGrpSpPr/>
            <p:nvPr/>
          </p:nvGrpSpPr>
          <p:grpSpPr>
            <a:xfrm>
              <a:off x="781050" y="1877391"/>
              <a:ext cx="6551754" cy="2818434"/>
              <a:chOff x="781050" y="1877391"/>
              <a:chExt cx="6551754" cy="2818434"/>
            </a:xfrm>
          </p:grpSpPr>
          <p:pic>
            <p:nvPicPr>
              <p:cNvPr id="688130" name="Picture 2"/>
              <p:cNvPicPr>
                <a:picLocks noChangeAspect="1" noChangeArrowheads="1"/>
              </p:cNvPicPr>
              <p:nvPr/>
            </p:nvPicPr>
            <p:blipFill>
              <a:blip r:embed="rId2" cstate="print"/>
              <a:srcRect/>
              <a:stretch>
                <a:fillRect/>
              </a:stretch>
            </p:blipFill>
            <p:spPr bwMode="auto">
              <a:xfrm>
                <a:off x="781050" y="1877391"/>
                <a:ext cx="6551754" cy="2818434"/>
              </a:xfrm>
              <a:prstGeom prst="rect">
                <a:avLst/>
              </a:prstGeom>
              <a:noFill/>
              <a:ln w="9525">
                <a:noFill/>
                <a:miter lim="800000"/>
                <a:headEnd/>
                <a:tailEnd/>
              </a:ln>
            </p:spPr>
          </p:pic>
          <p:cxnSp>
            <p:nvCxnSpPr>
              <p:cNvPr id="31" name="Gerade Verbindung 30"/>
              <p:cNvCxnSpPr/>
              <p:nvPr/>
            </p:nvCxnSpPr>
            <p:spPr bwMode="auto">
              <a:xfrm flipH="1">
                <a:off x="1381125" y="3105150"/>
                <a:ext cx="5819775"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6" name="Gerade Verbindung 35"/>
              <p:cNvCxnSpPr/>
              <p:nvPr/>
            </p:nvCxnSpPr>
            <p:spPr bwMode="auto">
              <a:xfrm flipH="1">
                <a:off x="1381126" y="2371725"/>
                <a:ext cx="151447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40" name="Textfeld 39"/>
            <p:cNvSpPr txBox="1"/>
            <p:nvPr/>
          </p:nvSpPr>
          <p:spPr>
            <a:xfrm>
              <a:off x="1400175" y="1781175"/>
              <a:ext cx="1449436" cy="338554"/>
            </a:xfrm>
            <a:prstGeom prst="rect">
              <a:avLst/>
            </a:prstGeom>
            <a:noFill/>
          </p:spPr>
          <p:txBody>
            <a:bodyPr wrap="none" rtlCol="0">
              <a:spAutoFit/>
            </a:bodyPr>
            <a:lstStyle/>
            <a:p>
              <a:r>
                <a:rPr lang="de-DE" sz="1600" b="1" dirty="0" smtClean="0">
                  <a:solidFill>
                    <a:srgbClr val="008000"/>
                  </a:solidFill>
                </a:rPr>
                <a:t>Rad (</a:t>
              </a:r>
              <a:r>
                <a:rPr lang="de-DE" sz="1600" b="1" dirty="0" smtClean="0">
                  <a:solidFill>
                    <a:srgbClr val="008000"/>
                  </a:solidFill>
                  <a:sym typeface="Symbol"/>
                </a:rPr>
                <a:t> 100%)</a:t>
              </a:r>
              <a:endParaRPr lang="en-US" sz="1600" b="1" dirty="0">
                <a:solidFill>
                  <a:srgbClr val="008000"/>
                </a:solidFill>
              </a:endParaRPr>
            </a:p>
          </p:txBody>
        </p:sp>
        <p:sp>
          <p:nvSpPr>
            <p:cNvPr id="42" name="Textfeld 41"/>
            <p:cNvSpPr txBox="1"/>
            <p:nvPr/>
          </p:nvSpPr>
          <p:spPr>
            <a:xfrm>
              <a:off x="5391150" y="2200275"/>
              <a:ext cx="2861681" cy="338554"/>
            </a:xfrm>
            <a:prstGeom prst="rect">
              <a:avLst/>
            </a:prstGeom>
            <a:noFill/>
          </p:spPr>
          <p:txBody>
            <a:bodyPr wrap="none" rtlCol="0">
              <a:spAutoFit/>
            </a:bodyPr>
            <a:lstStyle/>
            <a:p>
              <a:r>
                <a:rPr lang="de-DE" sz="1600" dirty="0" smtClean="0">
                  <a:solidFill>
                    <a:schemeClr val="tx1"/>
                  </a:solidFill>
                </a:rPr>
                <a:t>(</a:t>
              </a:r>
              <a:r>
                <a:rPr lang="de-DE" sz="1600" dirty="0" smtClean="0">
                  <a:solidFill>
                    <a:schemeClr val="tx1"/>
                  </a:solidFill>
                  <a:sym typeface="Symbol"/>
                </a:rPr>
                <a:t> 90%) </a:t>
              </a:r>
              <a:r>
                <a:rPr lang="de-DE" sz="1600" dirty="0" smtClean="0">
                  <a:solidFill>
                    <a:srgbClr val="FF0000"/>
                  </a:solidFill>
                  <a:sym typeface="Symbol"/>
                </a:rPr>
                <a:t>Zulassungsprobleme</a:t>
              </a:r>
              <a:endParaRPr lang="en-US" sz="1600" dirty="0">
                <a:solidFill>
                  <a:srgbClr val="FF0000"/>
                </a:solidFill>
              </a:endParaRPr>
            </a:p>
          </p:txBody>
        </p:sp>
        <p:sp>
          <p:nvSpPr>
            <p:cNvPr id="43" name="Textfeld 42"/>
            <p:cNvSpPr txBox="1"/>
            <p:nvPr/>
          </p:nvSpPr>
          <p:spPr>
            <a:xfrm>
              <a:off x="1543050" y="2838450"/>
              <a:ext cx="902811" cy="338554"/>
            </a:xfrm>
            <a:prstGeom prst="rect">
              <a:avLst/>
            </a:prstGeom>
            <a:noFill/>
          </p:spPr>
          <p:txBody>
            <a:bodyPr wrap="none" rtlCol="0">
              <a:spAutoFit/>
            </a:bodyPr>
            <a:lstStyle/>
            <a:p>
              <a:r>
                <a:rPr lang="de-DE" sz="1600" b="1" dirty="0" smtClean="0">
                  <a:solidFill>
                    <a:srgbClr val="008000"/>
                  </a:solidFill>
                </a:rPr>
                <a:t>(</a:t>
              </a:r>
              <a:r>
                <a:rPr lang="de-DE" sz="1600" b="1" dirty="0" smtClean="0">
                  <a:solidFill>
                    <a:srgbClr val="008000"/>
                  </a:solidFill>
                  <a:sym typeface="Symbol"/>
                </a:rPr>
                <a:t> 85%)</a:t>
              </a:r>
              <a:endParaRPr lang="en-US" sz="1600" b="1" dirty="0">
                <a:solidFill>
                  <a:srgbClr val="008000"/>
                </a:solidFill>
              </a:endParaRPr>
            </a:p>
          </p:txBody>
        </p:sp>
        <p:sp>
          <p:nvSpPr>
            <p:cNvPr id="46" name="Textfeld 45"/>
            <p:cNvSpPr txBox="1"/>
            <p:nvPr/>
          </p:nvSpPr>
          <p:spPr>
            <a:xfrm>
              <a:off x="7229475" y="2933700"/>
              <a:ext cx="902811" cy="338554"/>
            </a:xfrm>
            <a:prstGeom prst="rect">
              <a:avLst/>
            </a:prstGeom>
            <a:noFill/>
          </p:spPr>
          <p:txBody>
            <a:bodyPr wrap="none" rtlCol="0">
              <a:spAutoFit/>
            </a:bodyPr>
            <a:lstStyle/>
            <a:p>
              <a:r>
                <a:rPr lang="de-DE" sz="1600" dirty="0" smtClean="0">
                  <a:solidFill>
                    <a:schemeClr val="tx1"/>
                  </a:solidFill>
                </a:rPr>
                <a:t>(</a:t>
              </a:r>
              <a:r>
                <a:rPr lang="de-DE" sz="1600" dirty="0" smtClean="0">
                  <a:solidFill>
                    <a:schemeClr val="tx1"/>
                  </a:solidFill>
                  <a:sym typeface="Symbol"/>
                </a:rPr>
                <a:t> 70%)</a:t>
              </a:r>
              <a:endParaRPr lang="en-US" sz="1600" dirty="0">
                <a:solidFill>
                  <a:schemeClr val="tx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1963740"/>
            <a:ext cx="8616950" cy="4113947"/>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3200" b="1" dirty="0" smtClean="0">
                <a:solidFill>
                  <a:srgbClr val="008000"/>
                </a:solidFill>
              </a:rPr>
              <a:t>Forderung:</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3200" b="1" dirty="0" smtClean="0">
                <a:solidFill>
                  <a:schemeClr val="tx1"/>
                </a:solidFill>
              </a:rPr>
              <a:t>Der </a:t>
            </a:r>
            <a:r>
              <a:rPr lang="de-DE" sz="3200" b="1" dirty="0" smtClean="0">
                <a:solidFill>
                  <a:srgbClr val="FF0000"/>
                </a:solidFill>
              </a:rPr>
              <a:t>Kraftstoffverbrauch</a:t>
            </a:r>
            <a:r>
              <a:rPr lang="de-DE" sz="3200" b="1" dirty="0" smtClean="0">
                <a:solidFill>
                  <a:srgbClr val="0000FF"/>
                </a:solidFill>
              </a:rPr>
              <a:t> </a:t>
            </a:r>
            <a:r>
              <a:rPr lang="de-DE" sz="3200" b="1" dirty="0" smtClean="0">
                <a:solidFill>
                  <a:schemeClr val="tx1"/>
                </a:solidFill>
              </a:rPr>
              <a:t>von Flugzeugen</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3200" b="1" dirty="0" smtClean="0">
                <a:solidFill>
                  <a:srgbClr val="FF0000"/>
                </a:solidFill>
              </a:rPr>
              <a:t>muss</a:t>
            </a:r>
            <a:r>
              <a:rPr lang="de-DE" sz="3200" b="1" dirty="0" smtClean="0">
                <a:solidFill>
                  <a:srgbClr val="0000FF"/>
                </a:solidFill>
              </a:rPr>
              <a:t> </a:t>
            </a:r>
            <a:r>
              <a:rPr lang="de-DE" sz="3200" b="1" dirty="0" smtClean="0">
                <a:solidFill>
                  <a:schemeClr val="tx1"/>
                </a:solidFill>
              </a:rPr>
              <a:t>definiert und </a:t>
            </a:r>
            <a:r>
              <a:rPr lang="de-DE" sz="3200" b="1" dirty="0" smtClean="0">
                <a:solidFill>
                  <a:srgbClr val="FF0000"/>
                </a:solidFill>
              </a:rPr>
              <a:t>angegeben werden!</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3200" b="1" dirty="0" smtClean="0">
              <a:solidFill>
                <a:srgbClr val="FF0000"/>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Ansonsten bleiben die Bürger uninformiert darüber,</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was "alte Stinker"* (T. Jarzombek) sind und</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warum für ein "Abwrackprogramm"** bzw. eine Flottenerneuerung</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1 Mrd. Euro ausgegeben werden.</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1600" dirty="0" smtClean="0">
              <a:solidFill>
                <a:schemeClr val="tx1"/>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00" dirty="0" smtClean="0">
                <a:solidFill>
                  <a:schemeClr val="tx1"/>
                </a:solidFill>
              </a:rPr>
              <a:t>* https://youtu.be/jzl2zpoCuz0</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000" dirty="0" smtClean="0">
                <a:solidFill>
                  <a:schemeClr val="tx1"/>
                </a:solidFill>
              </a:rPr>
              <a:t>** https://perma.cc/AV2V-P7Q2</a:t>
            </a:r>
            <a:endParaRPr lang="de-DE" sz="1000" dirty="0">
              <a:solidFill>
                <a:schemeClr val="tx1"/>
              </a:solidFill>
            </a:endParaRPr>
          </a:p>
        </p:txBody>
      </p:sp>
      <p:sp>
        <p:nvSpPr>
          <p:cNvPr id="3" name="Textfeld 2"/>
          <p:cNvSpPr txBox="1"/>
          <p:nvPr/>
        </p:nvSpPr>
        <p:spPr>
          <a:xfrm>
            <a:off x="533400" y="895350"/>
            <a:ext cx="5139548" cy="400110"/>
          </a:xfrm>
          <a:prstGeom prst="rect">
            <a:avLst/>
          </a:prstGeom>
          <a:noFill/>
        </p:spPr>
        <p:txBody>
          <a:bodyPr wrap="none" rtlCol="0">
            <a:spAutoFit/>
          </a:bodyPr>
          <a:lstStyle/>
          <a:p>
            <a:r>
              <a:rPr lang="de-DE" sz="2000" b="1" dirty="0" smtClean="0">
                <a:solidFill>
                  <a:schemeClr val="tx1"/>
                </a:solidFill>
              </a:rPr>
              <a:t>Objektiv über Kraftstoffverbrauch reden!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516566" y="1514592"/>
            <a:ext cx="5054600" cy="45466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5924550" y="1368425"/>
            <a:ext cx="2895600" cy="1447800"/>
          </a:xfrm>
          <a:prstGeom prst="rect">
            <a:avLst/>
          </a:prstGeom>
          <a:noFill/>
          <a:ln w="9525">
            <a:noFill/>
            <a:miter lim="800000"/>
            <a:headEnd/>
            <a:tailEnd/>
          </a:ln>
        </p:spPr>
      </p:pic>
      <p:sp>
        <p:nvSpPr>
          <p:cNvPr id="25604" name="Textfeld 3"/>
          <p:cNvSpPr txBox="1">
            <a:spLocks noChangeArrowheads="1"/>
          </p:cNvSpPr>
          <p:nvPr/>
        </p:nvSpPr>
        <p:spPr bwMode="auto">
          <a:xfrm>
            <a:off x="463550" y="6034088"/>
            <a:ext cx="3560590" cy="246221"/>
          </a:xfrm>
          <a:prstGeom prst="rect">
            <a:avLst/>
          </a:prstGeom>
          <a:noFill/>
          <a:ln w="9525">
            <a:noFill/>
            <a:miter lim="800000"/>
            <a:headEnd/>
            <a:tailEnd/>
          </a:ln>
        </p:spPr>
        <p:txBody>
          <a:bodyPr wrap="none">
            <a:spAutoFit/>
          </a:bodyPr>
          <a:lstStyle/>
          <a:p>
            <a:r>
              <a:rPr lang="en-US" sz="1000" dirty="0">
                <a:solidFill>
                  <a:srgbClr val="000000"/>
                </a:solidFill>
                <a:latin typeface="Arial" pitchFamily="34" charset="0"/>
                <a:cs typeface="Arial" pitchFamily="34" charset="0"/>
              </a:rPr>
              <a:t>http://partner.mit.edu/projects/metrics-aviation-co2-standard</a:t>
            </a:r>
          </a:p>
        </p:txBody>
      </p:sp>
      <p:sp>
        <p:nvSpPr>
          <p:cNvPr id="5" name="Rectangle 11"/>
          <p:cNvSpPr txBox="1">
            <a:spLocks noChangeArrowheads="1"/>
          </p:cNvSpPr>
          <p:nvPr/>
        </p:nvSpPr>
        <p:spPr bwMode="auto">
          <a:xfrm>
            <a:off x="531813" y="927068"/>
            <a:ext cx="8452699" cy="447675"/>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chemeClr val="tx1"/>
                </a:solidFill>
                <a:latin typeface="Arial" pitchFamily="34" charset="0"/>
                <a:ea typeface="+mj-ea"/>
                <a:cs typeface="Arial" pitchFamily="34" charset="0"/>
              </a:rPr>
              <a:t>Notwendigkeit einer Definition zum</a:t>
            </a:r>
          </a:p>
          <a:p>
            <a:pPr>
              <a:lnSpc>
                <a:spcPct val="120000"/>
              </a:lnSpc>
              <a:defRPr/>
            </a:pPr>
            <a:r>
              <a:rPr lang="de-DE" sz="2000" b="1" kern="0" dirty="0" smtClean="0">
                <a:solidFill>
                  <a:schemeClr val="tx1"/>
                </a:solidFill>
                <a:latin typeface="Arial" pitchFamily="34" charset="0"/>
                <a:ea typeface="+mj-ea"/>
                <a:cs typeface="Arial" pitchFamily="34" charset="0"/>
              </a:rPr>
              <a:t>Kraftstoffverbrauch von Flugzeugen</a:t>
            </a:r>
            <a:endParaRPr lang="de-DE" sz="2000" b="1" kern="0" dirty="0">
              <a:solidFill>
                <a:schemeClr val="tx1"/>
              </a:solidFill>
              <a:latin typeface="Arial" pitchFamily="34" charset="0"/>
              <a:ea typeface="+mj-ea"/>
              <a:cs typeface="Arial" pitchFamily="34" charset="0"/>
            </a:endParaRPr>
          </a:p>
        </p:txBody>
      </p:sp>
      <p:sp>
        <p:nvSpPr>
          <p:cNvPr id="25606" name="Textfeld 5"/>
          <p:cNvSpPr txBox="1">
            <a:spLocks noChangeArrowheads="1"/>
          </p:cNvSpPr>
          <p:nvPr/>
        </p:nvSpPr>
        <p:spPr bwMode="auto">
          <a:xfrm>
            <a:off x="5729288" y="2895600"/>
            <a:ext cx="3260380" cy="3354765"/>
          </a:xfrm>
          <a:prstGeom prst="rect">
            <a:avLst/>
          </a:prstGeom>
          <a:noFill/>
          <a:ln w="9525">
            <a:noFill/>
            <a:miter lim="800000"/>
            <a:headEnd/>
            <a:tailEnd/>
          </a:ln>
        </p:spPr>
        <p:txBody>
          <a:bodyPr wrap="none">
            <a:spAutoFit/>
          </a:bodyPr>
          <a:lstStyle/>
          <a:p>
            <a:r>
              <a:rPr lang="en-US" sz="2000" b="1" dirty="0">
                <a:solidFill>
                  <a:srgbClr val="FF0000"/>
                </a:solidFill>
                <a:latin typeface="Arial" pitchFamily="34" charset="0"/>
                <a:cs typeface="Arial" pitchFamily="34" charset="0"/>
              </a:rPr>
              <a:t>Selecting a Fuel Metric:</a:t>
            </a:r>
          </a:p>
          <a:p>
            <a:endParaRPr lang="de-DE" sz="2000" b="1" dirty="0">
              <a:solidFill>
                <a:srgbClr val="FF0000"/>
              </a:solidFill>
              <a:latin typeface="Arial" pitchFamily="34" charset="0"/>
              <a:cs typeface="Arial" pitchFamily="34" charset="0"/>
            </a:endParaRPr>
          </a:p>
          <a:p>
            <a:r>
              <a:rPr lang="de-DE" sz="2000" b="1" dirty="0">
                <a:solidFill>
                  <a:srgbClr val="0000FF"/>
                </a:solidFill>
                <a:latin typeface="Arial" pitchFamily="34" charset="0"/>
                <a:cs typeface="Arial" pitchFamily="34" charset="0"/>
              </a:rPr>
              <a:t>1/(</a:t>
            </a:r>
            <a:r>
              <a:rPr lang="de-DE" sz="2000" b="1" i="1" dirty="0">
                <a:solidFill>
                  <a:srgbClr val="0000FF"/>
                </a:solidFill>
                <a:latin typeface="Arial" pitchFamily="34" charset="0"/>
                <a:cs typeface="Arial" pitchFamily="34" charset="0"/>
              </a:rPr>
              <a:t>SAR</a:t>
            </a:r>
            <a:r>
              <a:rPr lang="de-DE" sz="2000" b="1" dirty="0">
                <a:solidFill>
                  <a:srgbClr val="0000FF"/>
                </a:solidFill>
                <a:latin typeface="Arial" pitchFamily="34" charset="0"/>
                <a:cs typeface="Arial" pitchFamily="34" charset="0"/>
              </a:rPr>
              <a:t> </a:t>
            </a:r>
            <a:r>
              <a:rPr lang="de-DE" sz="2000" b="1" baseline="30000" dirty="0">
                <a:solidFill>
                  <a:srgbClr val="0000FF"/>
                </a:solidFill>
                <a:latin typeface="Arial" pitchFamily="34" charset="0"/>
                <a:cs typeface="Arial" pitchFamily="34" charset="0"/>
              </a:rPr>
              <a:t>.</a:t>
            </a:r>
            <a:r>
              <a:rPr lang="de-DE" sz="2000" b="1" dirty="0">
                <a:solidFill>
                  <a:srgbClr val="0000FF"/>
                </a:solidFill>
                <a:latin typeface="Arial" pitchFamily="34" charset="0"/>
                <a:cs typeface="Arial" pitchFamily="34" charset="0"/>
              </a:rPr>
              <a:t> </a:t>
            </a:r>
            <a:r>
              <a:rPr lang="de-DE" sz="2000" b="1" i="1" dirty="0">
                <a:solidFill>
                  <a:srgbClr val="0000FF"/>
                </a:solidFill>
                <a:latin typeface="Arial" pitchFamily="34" charset="0"/>
                <a:cs typeface="Arial" pitchFamily="34" charset="0"/>
              </a:rPr>
              <a:t>n</a:t>
            </a:r>
            <a:r>
              <a:rPr lang="de-DE" sz="2000" b="1" i="1" baseline="-25000" dirty="0">
                <a:solidFill>
                  <a:srgbClr val="0000FF"/>
                </a:solidFill>
                <a:latin typeface="Arial" pitchFamily="34" charset="0"/>
                <a:cs typeface="Arial" pitchFamily="34" charset="0"/>
              </a:rPr>
              <a:t>seat </a:t>
            </a:r>
            <a:r>
              <a:rPr lang="de-DE" sz="2000" b="1" dirty="0" smtClean="0">
                <a:solidFill>
                  <a:srgbClr val="0000FF"/>
                </a:solidFill>
                <a:latin typeface="Arial" pitchFamily="34" charset="0"/>
                <a:cs typeface="Arial" pitchFamily="34" charset="0"/>
              </a:rPr>
              <a:t>)</a:t>
            </a:r>
          </a:p>
          <a:p>
            <a:endParaRPr lang="de-DE" sz="2000" b="1" dirty="0" smtClean="0">
              <a:solidFill>
                <a:srgbClr val="0000FF"/>
              </a:solidFill>
            </a:endParaRPr>
          </a:p>
          <a:p>
            <a:endParaRPr lang="de-DE" sz="1200" dirty="0" smtClean="0">
              <a:solidFill>
                <a:schemeClr val="tx1"/>
              </a:solidFill>
            </a:endParaRPr>
          </a:p>
          <a:p>
            <a:endParaRPr lang="de-DE" sz="1200" dirty="0" smtClean="0">
              <a:solidFill>
                <a:schemeClr val="tx1"/>
              </a:solidFill>
            </a:endParaRPr>
          </a:p>
          <a:p>
            <a:r>
              <a:rPr lang="de-DE" sz="1200" dirty="0" smtClean="0">
                <a:solidFill>
                  <a:schemeClr val="tx1"/>
                </a:solidFill>
              </a:rPr>
              <a:t>Specific  Air Range; 1/SAR=fuel consumption</a:t>
            </a:r>
          </a:p>
          <a:p>
            <a:r>
              <a:rPr lang="de-DE" sz="1200" dirty="0" smtClean="0">
                <a:solidFill>
                  <a:schemeClr val="tx1"/>
                </a:solidFill>
              </a:rPr>
              <a:t>can be </a:t>
            </a:r>
            <a:r>
              <a:rPr lang="de-DE" sz="1200" b="1" dirty="0" smtClean="0">
                <a:solidFill>
                  <a:srgbClr val="0000FF"/>
                </a:solidFill>
              </a:rPr>
              <a:t>measured</a:t>
            </a:r>
            <a:r>
              <a:rPr lang="de-DE" sz="1200" dirty="0" smtClean="0">
                <a:solidFill>
                  <a:schemeClr val="tx1"/>
                </a:solidFill>
              </a:rPr>
              <a:t> in flight </a:t>
            </a:r>
            <a:r>
              <a:rPr lang="de-DE" sz="1200" b="1" dirty="0" smtClean="0">
                <a:solidFill>
                  <a:srgbClr val="0000FF"/>
                </a:solidFill>
              </a:rPr>
              <a:t>or calculated</a:t>
            </a:r>
          </a:p>
          <a:p>
            <a:r>
              <a:rPr lang="de-DE" sz="1200" dirty="0" smtClean="0">
                <a:solidFill>
                  <a:schemeClr val="tx1"/>
                </a:solidFill>
              </a:rPr>
              <a:t>from basic aircraft parameters:</a:t>
            </a:r>
          </a:p>
          <a:p>
            <a:pPr marL="180975" indent="-180975">
              <a:buFont typeface="Arial" pitchFamily="34" charset="0"/>
              <a:buChar char="●"/>
            </a:pPr>
            <a:r>
              <a:rPr lang="de-DE" sz="1200" dirty="0" smtClean="0">
                <a:solidFill>
                  <a:schemeClr val="tx1"/>
                </a:solidFill>
              </a:rPr>
              <a:t>aircraft mass, </a:t>
            </a:r>
            <a:r>
              <a:rPr lang="de-DE" sz="1200" i="1" dirty="0" smtClean="0">
                <a:solidFill>
                  <a:schemeClr val="tx1"/>
                </a:solidFill>
              </a:rPr>
              <a:t>m</a:t>
            </a:r>
          </a:p>
          <a:p>
            <a:pPr marL="180975" indent="-180975">
              <a:buFont typeface="Arial" pitchFamily="34" charset="0"/>
              <a:buChar char="●"/>
            </a:pPr>
            <a:r>
              <a:rPr lang="de-DE" sz="1200" dirty="0" smtClean="0">
                <a:solidFill>
                  <a:schemeClr val="tx1"/>
                </a:solidFill>
              </a:rPr>
              <a:t>aerodynamic efficiency, </a:t>
            </a:r>
            <a:r>
              <a:rPr lang="de-DE" sz="1200" i="1" dirty="0" smtClean="0">
                <a:solidFill>
                  <a:schemeClr val="tx1"/>
                </a:solidFill>
              </a:rPr>
              <a:t>L/D</a:t>
            </a:r>
          </a:p>
          <a:p>
            <a:pPr marL="180975" indent="-180975">
              <a:buFont typeface="Arial" pitchFamily="34" charset="0"/>
              <a:buChar char="●"/>
            </a:pPr>
            <a:r>
              <a:rPr lang="de-DE" sz="1200" dirty="0" smtClean="0">
                <a:solidFill>
                  <a:schemeClr val="tx1"/>
                </a:solidFill>
              </a:rPr>
              <a:t>specific fuel consumption, </a:t>
            </a:r>
            <a:r>
              <a:rPr lang="de-DE" sz="1200" i="1" dirty="0" smtClean="0">
                <a:solidFill>
                  <a:schemeClr val="tx1"/>
                </a:solidFill>
              </a:rPr>
              <a:t>SFC</a:t>
            </a:r>
          </a:p>
          <a:p>
            <a:pPr marL="180975" indent="-180975">
              <a:buFont typeface="Arial" pitchFamily="34" charset="0"/>
              <a:buChar char="●"/>
            </a:pPr>
            <a:r>
              <a:rPr lang="de-DE" sz="1200" dirty="0" smtClean="0">
                <a:solidFill>
                  <a:schemeClr val="tx1"/>
                </a:solidFill>
              </a:rPr>
              <a:t>aircraft speed, </a:t>
            </a:r>
            <a:r>
              <a:rPr lang="de-DE" sz="1200" i="1" dirty="0" smtClean="0">
                <a:solidFill>
                  <a:schemeClr val="tx1"/>
                </a:solidFill>
              </a:rPr>
              <a:t>V</a:t>
            </a:r>
          </a:p>
          <a:p>
            <a:pPr marL="180975" indent="-180975"/>
            <a:r>
              <a:rPr lang="de-DE" sz="1200" b="1" dirty="0" smtClean="0">
                <a:solidFill>
                  <a:srgbClr val="0000FF"/>
                </a:solidFill>
              </a:rPr>
              <a:t>or  extracted from </a:t>
            </a:r>
            <a:r>
              <a:rPr lang="de-DE" sz="1200" dirty="0" smtClean="0">
                <a:solidFill>
                  <a:schemeClr val="tx1"/>
                </a:solidFill>
              </a:rPr>
              <a:t>published </a:t>
            </a:r>
          </a:p>
          <a:p>
            <a:pPr marL="180975" indent="-180975"/>
            <a:r>
              <a:rPr lang="de-DE" sz="1200" b="1" dirty="0" smtClean="0">
                <a:solidFill>
                  <a:srgbClr val="0000FF"/>
                </a:solidFill>
              </a:rPr>
              <a:t>Payload Range Diagrams</a:t>
            </a:r>
          </a:p>
        </p:txBody>
      </p:sp>
      <p:sp>
        <p:nvSpPr>
          <p:cNvPr id="9" name="Rechteck 8"/>
          <p:cNvSpPr/>
          <p:nvPr/>
        </p:nvSpPr>
        <p:spPr bwMode="auto">
          <a:xfrm>
            <a:off x="4689624" y="4834054"/>
            <a:ext cx="714375"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aphicFrame>
        <p:nvGraphicFramePr>
          <p:cNvPr id="10" name="Objekt 9"/>
          <p:cNvGraphicFramePr>
            <a:graphicFrameLocks noChangeAspect="1"/>
          </p:cNvGraphicFramePr>
          <p:nvPr/>
        </p:nvGraphicFramePr>
        <p:xfrm>
          <a:off x="5807075" y="3971925"/>
          <a:ext cx="2311400" cy="457200"/>
        </p:xfrm>
        <a:graphic>
          <a:graphicData uri="http://schemas.openxmlformats.org/presentationml/2006/ole">
            <p:oleObj spid="_x0000_s845826" name="Equation" r:id="rId5" imgW="2311200" imgH="457200" progId="Equation.3">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458968" y="1765010"/>
            <a:ext cx="8504279" cy="4508927"/>
          </a:xfrm>
          <a:prstGeom prst="rect">
            <a:avLst/>
          </a:prstGeom>
          <a:noFill/>
        </p:spPr>
        <p:txBody>
          <a:bodyPr wrap="square" rtlCol="0">
            <a:spAutoFit/>
          </a:bodyPr>
          <a:lstStyle/>
          <a:p>
            <a:pPr marL="180975" indent="-180975" algn="just">
              <a:buFont typeface="Arial" pitchFamily="34" charset="0"/>
              <a:buChar char="●"/>
            </a:pPr>
            <a:r>
              <a:rPr lang="de-DE" sz="1400" dirty="0" smtClean="0">
                <a:solidFill>
                  <a:schemeClr val="tx1"/>
                </a:solidFill>
              </a:rPr>
              <a:t>Der Kraftstoffverbrauch von Passagierflugzeugen ist nicht definiert und nicht öffentlich angegeben und entzieht sich damit dann auch einer öffentlichen Diskussion</a:t>
            </a:r>
            <a:r>
              <a:rPr lang="de-DE" sz="1400" dirty="0" smtClean="0">
                <a:solidFill>
                  <a:schemeClr val="tx1"/>
                </a:solidFill>
              </a:rPr>
              <a:t>.</a:t>
            </a:r>
          </a:p>
          <a:p>
            <a:pPr marL="180975" indent="-180975" algn="just">
              <a:buFont typeface="Arial" pitchFamily="34" charset="0"/>
              <a:buChar char="●"/>
            </a:pPr>
            <a:r>
              <a:rPr lang="de-DE" sz="1400" dirty="0" smtClean="0">
                <a:solidFill>
                  <a:srgbClr val="0000FF"/>
                </a:solidFill>
              </a:rPr>
              <a:t>Es </a:t>
            </a:r>
            <a:r>
              <a:rPr lang="de-DE" sz="1400" dirty="0" smtClean="0">
                <a:solidFill>
                  <a:srgbClr val="0000FF"/>
                </a:solidFill>
              </a:rPr>
              <a:t>ist </a:t>
            </a:r>
            <a:r>
              <a:rPr lang="de-DE" sz="1400" dirty="0" smtClean="0">
                <a:solidFill>
                  <a:schemeClr val="tx1"/>
                </a:solidFill>
              </a:rPr>
              <a:t>aber </a:t>
            </a:r>
            <a:r>
              <a:rPr lang="de-DE" sz="1400" dirty="0" smtClean="0">
                <a:solidFill>
                  <a:srgbClr val="0000FF"/>
                </a:solidFill>
              </a:rPr>
              <a:t>möglich, den Kraftstoffverbrauch aus den öffentlich verfügbaren Herstellerangaben zu errechnen.</a:t>
            </a:r>
            <a:r>
              <a:rPr lang="de-DE" sz="1400" dirty="0" smtClean="0">
                <a:solidFill>
                  <a:schemeClr val="tx1"/>
                </a:solidFill>
              </a:rPr>
              <a:t> Für diejenigen, die sich weiter mit dem Thema beschäftigen möchten, hier eine einfache </a:t>
            </a:r>
            <a:r>
              <a:rPr lang="de-DE" sz="1400" dirty="0" smtClean="0">
                <a:solidFill>
                  <a:schemeClr val="tx1"/>
                </a:solidFill>
              </a:rPr>
              <a:t>Abschätzung</a:t>
            </a:r>
            <a:r>
              <a:rPr lang="de-DE" sz="1400" dirty="0" smtClean="0">
                <a:solidFill>
                  <a:schemeClr val="tx1"/>
                </a:solidFill>
              </a:rPr>
              <a:t>:</a:t>
            </a:r>
            <a:endParaRPr lang="de-DE" sz="1400" dirty="0" smtClean="0">
              <a:solidFill>
                <a:schemeClr val="tx1"/>
              </a:solidFill>
            </a:endParaRPr>
          </a:p>
          <a:p>
            <a:pPr marL="180975" indent="-180975" algn="just">
              <a:buFont typeface="Arial" pitchFamily="34" charset="0"/>
              <a:buChar char="●"/>
            </a:pPr>
            <a:r>
              <a:rPr lang="de-DE" sz="1400" dirty="0" smtClean="0">
                <a:solidFill>
                  <a:srgbClr val="0000FF"/>
                </a:solidFill>
              </a:rPr>
              <a:t>Es </a:t>
            </a:r>
            <a:r>
              <a:rPr lang="de-DE" sz="1400" dirty="0" smtClean="0">
                <a:solidFill>
                  <a:srgbClr val="0000FF"/>
                </a:solidFill>
              </a:rPr>
              <a:t>werden vier Zahlen benötigt</a:t>
            </a:r>
            <a:r>
              <a:rPr lang="de-DE" sz="1400" dirty="0" smtClean="0">
                <a:solidFill>
                  <a:schemeClr val="tx1"/>
                </a:solidFill>
              </a:rPr>
              <a:t>, die i.d.R. zu finden sind und nicht der Geheimhaltung unterliegen: die maximale Abflugmassen </a:t>
            </a:r>
            <a:r>
              <a:rPr lang="de-DE" sz="1400" dirty="0" smtClean="0">
                <a:solidFill>
                  <a:schemeClr val="tx1"/>
                </a:solidFill>
              </a:rPr>
              <a:t>(Maximum Take-Off Weight, </a:t>
            </a:r>
            <a:r>
              <a:rPr lang="de-DE" sz="1400" dirty="0" smtClean="0">
                <a:solidFill>
                  <a:srgbClr val="0000FF"/>
                </a:solidFill>
              </a:rPr>
              <a:t>MTOW</a:t>
            </a:r>
            <a:r>
              <a:rPr lang="de-DE" sz="1400" dirty="0" smtClean="0">
                <a:solidFill>
                  <a:schemeClr val="tx1"/>
                </a:solidFill>
              </a:rPr>
              <a:t>), die Masse des voll beladenen Flugzeugs ohne Kraftstoff </a:t>
            </a:r>
            <a:r>
              <a:rPr lang="de-DE" sz="1400" dirty="0" smtClean="0">
                <a:solidFill>
                  <a:schemeClr val="tx1"/>
                </a:solidFill>
              </a:rPr>
              <a:t>(Maximum Zero Fuel Weight, </a:t>
            </a:r>
            <a:r>
              <a:rPr lang="de-DE" sz="1400" dirty="0" smtClean="0">
                <a:solidFill>
                  <a:srgbClr val="0000FF"/>
                </a:solidFill>
              </a:rPr>
              <a:t>MZFW</a:t>
            </a:r>
            <a:r>
              <a:rPr lang="de-DE" sz="1400" dirty="0" smtClean="0">
                <a:solidFill>
                  <a:schemeClr val="tx1"/>
                </a:solidFill>
              </a:rPr>
              <a:t>), die maximale Reichweite (</a:t>
            </a:r>
            <a:r>
              <a:rPr lang="de-DE" sz="1400" dirty="0" smtClean="0">
                <a:solidFill>
                  <a:srgbClr val="0000FF"/>
                </a:solidFill>
              </a:rPr>
              <a:t>R</a:t>
            </a:r>
            <a:r>
              <a:rPr lang="de-DE" sz="1400" dirty="0" smtClean="0">
                <a:solidFill>
                  <a:schemeClr val="tx1"/>
                </a:solidFill>
              </a:rPr>
              <a:t>) bei voller Beladung (also bei MZFW) und die Anzahl der Sitzplätze (</a:t>
            </a:r>
            <a:r>
              <a:rPr lang="de-DE" sz="1400" dirty="0" smtClean="0">
                <a:solidFill>
                  <a:srgbClr val="0000FF"/>
                </a:solidFill>
              </a:rPr>
              <a:t>SP</a:t>
            </a:r>
            <a:r>
              <a:rPr lang="de-DE" sz="1400" dirty="0" smtClean="0">
                <a:solidFill>
                  <a:schemeClr val="tx1"/>
                </a:solidFill>
              </a:rPr>
              <a:t>). </a:t>
            </a:r>
            <a:endParaRPr lang="de-DE" sz="1400" dirty="0" smtClean="0">
              <a:solidFill>
                <a:schemeClr val="tx1"/>
              </a:solidFill>
            </a:endParaRPr>
          </a:p>
          <a:p>
            <a:pPr marL="180975" indent="-180975" algn="just">
              <a:buFont typeface="Arial" pitchFamily="34" charset="0"/>
              <a:buChar char="●"/>
            </a:pPr>
            <a:r>
              <a:rPr lang="de-DE" sz="1400" dirty="0" smtClean="0">
                <a:solidFill>
                  <a:schemeClr val="tx1"/>
                </a:solidFill>
              </a:rPr>
              <a:t>Damit </a:t>
            </a:r>
            <a:r>
              <a:rPr lang="de-DE" sz="1400" dirty="0" smtClean="0">
                <a:solidFill>
                  <a:schemeClr val="tx1"/>
                </a:solidFill>
              </a:rPr>
              <a:t>ist </a:t>
            </a:r>
            <a:r>
              <a:rPr lang="de-DE" sz="1400" dirty="0" smtClean="0">
                <a:solidFill>
                  <a:schemeClr val="tx1"/>
                </a:solidFill>
              </a:rPr>
              <a:t>dann der Verbrauch in kg / 100 km und Sitzplatz:</a:t>
            </a:r>
          </a:p>
          <a:p>
            <a:pPr algn="just"/>
            <a:r>
              <a:rPr lang="de-DE" sz="700" dirty="0" smtClean="0">
                <a:solidFill>
                  <a:schemeClr val="tx1"/>
                </a:solidFill>
              </a:rPr>
              <a:t> </a:t>
            </a:r>
            <a:endParaRPr lang="de-DE" sz="700" dirty="0" smtClean="0">
              <a:solidFill>
                <a:schemeClr val="tx1"/>
              </a:solidFill>
            </a:endParaRPr>
          </a:p>
          <a:p>
            <a:r>
              <a:rPr lang="de-DE" sz="1400" b="1" i="1" dirty="0" smtClean="0">
                <a:solidFill>
                  <a:schemeClr val="tx1"/>
                </a:solidFill>
              </a:rPr>
              <a:t>	m</a:t>
            </a:r>
            <a:r>
              <a:rPr lang="de-DE" sz="1400" b="1" i="1" baseline="-25000" dirty="0" smtClean="0">
                <a:solidFill>
                  <a:schemeClr val="tx1"/>
                </a:solidFill>
              </a:rPr>
              <a:t>F </a:t>
            </a:r>
            <a:r>
              <a:rPr lang="de-DE" sz="1400" b="1" i="1" dirty="0" smtClean="0">
                <a:solidFill>
                  <a:schemeClr val="tx1"/>
                </a:solidFill>
              </a:rPr>
              <a:t> </a:t>
            </a:r>
            <a:r>
              <a:rPr lang="de-DE" sz="1400" b="1" dirty="0" smtClean="0">
                <a:solidFill>
                  <a:schemeClr val="tx1"/>
                </a:solidFill>
              </a:rPr>
              <a:t>= </a:t>
            </a:r>
            <a:r>
              <a:rPr lang="de-DE" sz="1400" b="1" dirty="0" smtClean="0">
                <a:solidFill>
                  <a:schemeClr val="tx1"/>
                </a:solidFill>
              </a:rPr>
              <a:t>(MTOW – MZFW) / (R </a:t>
            </a:r>
            <a:r>
              <a:rPr lang="de-DE" sz="1400" b="1" baseline="30000" dirty="0" smtClean="0">
                <a:solidFill>
                  <a:schemeClr val="tx1"/>
                </a:solidFill>
              </a:rPr>
              <a:t>.</a:t>
            </a:r>
            <a:r>
              <a:rPr lang="de-DE" sz="1400" b="1" dirty="0" smtClean="0">
                <a:solidFill>
                  <a:schemeClr val="tx1"/>
                </a:solidFill>
              </a:rPr>
              <a:t> SP) </a:t>
            </a:r>
            <a:r>
              <a:rPr lang="de-DE" sz="1400" b="1" baseline="30000" dirty="0" smtClean="0">
                <a:solidFill>
                  <a:schemeClr val="tx1"/>
                </a:solidFill>
              </a:rPr>
              <a:t>.</a:t>
            </a:r>
            <a:r>
              <a:rPr lang="de-DE" sz="1400" b="1" dirty="0" smtClean="0">
                <a:solidFill>
                  <a:schemeClr val="tx1"/>
                </a:solidFill>
              </a:rPr>
              <a:t> 100</a:t>
            </a:r>
            <a:r>
              <a:rPr lang="de-DE" sz="1400" b="1" baseline="30000" dirty="0" smtClean="0">
                <a:solidFill>
                  <a:schemeClr val="tx1"/>
                </a:solidFill>
              </a:rPr>
              <a:t> </a:t>
            </a:r>
            <a:endParaRPr lang="de-DE" sz="1400" b="1" dirty="0" smtClean="0">
              <a:solidFill>
                <a:schemeClr val="tx1"/>
              </a:solidFill>
            </a:endParaRPr>
          </a:p>
          <a:p>
            <a:r>
              <a:rPr lang="de-DE" sz="700" dirty="0" smtClean="0">
                <a:solidFill>
                  <a:schemeClr val="tx1"/>
                </a:solidFill>
              </a:rPr>
              <a:t> </a:t>
            </a:r>
          </a:p>
          <a:p>
            <a:r>
              <a:rPr lang="de-DE" sz="1400" dirty="0" smtClean="0">
                <a:solidFill>
                  <a:schemeClr val="tx1"/>
                </a:solidFill>
              </a:rPr>
              <a:t>Beispiel </a:t>
            </a:r>
            <a:r>
              <a:rPr lang="de-DE" sz="1400" dirty="0" smtClean="0">
                <a:solidFill>
                  <a:schemeClr val="tx1"/>
                </a:solidFill>
              </a:rPr>
              <a:t>Airbus A320neo:</a:t>
            </a:r>
          </a:p>
          <a:p>
            <a:r>
              <a:rPr lang="de-DE" sz="700" dirty="0" smtClean="0">
                <a:solidFill>
                  <a:schemeClr val="tx1"/>
                </a:solidFill>
              </a:rPr>
              <a:t> </a:t>
            </a:r>
          </a:p>
          <a:p>
            <a:r>
              <a:rPr lang="de-DE" sz="1400" dirty="0" smtClean="0">
                <a:solidFill>
                  <a:schemeClr val="tx1"/>
                </a:solidFill>
              </a:rPr>
              <a:t>	2,2 kg / 100 km und Sitzplatz ergibt sich aus: (</a:t>
            </a:r>
            <a:r>
              <a:rPr lang="de-DE" sz="1400" dirty="0" smtClean="0">
                <a:solidFill>
                  <a:schemeClr val="tx1"/>
                </a:solidFill>
              </a:rPr>
              <a:t>73500 kg – 62800 kg) / (3180 km </a:t>
            </a:r>
            <a:r>
              <a:rPr lang="de-DE" sz="1400" baseline="30000" dirty="0" smtClean="0">
                <a:solidFill>
                  <a:schemeClr val="tx1"/>
                </a:solidFill>
              </a:rPr>
              <a:t>.</a:t>
            </a:r>
            <a:r>
              <a:rPr lang="de-DE" sz="1400" dirty="0" smtClean="0">
                <a:solidFill>
                  <a:schemeClr val="tx1"/>
                </a:solidFill>
              </a:rPr>
              <a:t> 150) </a:t>
            </a:r>
            <a:r>
              <a:rPr lang="de-DE" sz="1400" baseline="30000" dirty="0" smtClean="0">
                <a:solidFill>
                  <a:schemeClr val="tx1"/>
                </a:solidFill>
              </a:rPr>
              <a:t>.</a:t>
            </a:r>
            <a:r>
              <a:rPr lang="de-DE" sz="1400" dirty="0" smtClean="0">
                <a:solidFill>
                  <a:schemeClr val="tx1"/>
                </a:solidFill>
              </a:rPr>
              <a:t> 100</a:t>
            </a:r>
          </a:p>
          <a:p>
            <a:endParaRPr lang="de-DE" sz="1400" dirty="0" smtClean="0">
              <a:solidFill>
                <a:schemeClr val="tx1"/>
              </a:solidFill>
            </a:endParaRPr>
          </a:p>
          <a:p>
            <a:pPr marL="180975" indent="-180975">
              <a:buFont typeface="Arial" pitchFamily="34" charset="0"/>
              <a:buChar char="●"/>
            </a:pPr>
            <a:r>
              <a:rPr lang="de-DE" sz="1400" dirty="0" smtClean="0">
                <a:solidFill>
                  <a:schemeClr val="tx1"/>
                </a:solidFill>
              </a:rPr>
              <a:t>Soll der Verbrauch in Litern / 100 km und Sitzplatz angegeben werden, dann muss durch 0,8 geteilt werden (Dichte von Kerosin).</a:t>
            </a:r>
          </a:p>
          <a:p>
            <a:pPr marL="180975" indent="-180975">
              <a:buFont typeface="Arial" pitchFamily="34" charset="0"/>
              <a:buChar char="●"/>
            </a:pPr>
            <a:r>
              <a:rPr lang="de-DE" sz="1400" dirty="0" smtClean="0">
                <a:solidFill>
                  <a:schemeClr val="tx1"/>
                </a:solidFill>
              </a:rPr>
              <a:t>Der </a:t>
            </a:r>
            <a:r>
              <a:rPr lang="de-DE" sz="1400" dirty="0" smtClean="0">
                <a:solidFill>
                  <a:schemeClr val="tx1"/>
                </a:solidFill>
              </a:rPr>
              <a:t>so einfach errechnete Verbrauch fällt etwas zu hoch aus. Multipliziert mit der Entfernung (</a:t>
            </a:r>
            <a:r>
              <a:rPr lang="de-DE" sz="1400" dirty="0" smtClean="0">
                <a:solidFill>
                  <a:schemeClr val="tx1"/>
                </a:solidFill>
              </a:rPr>
              <a:t>Luftlinie, Großkreisentfernung) </a:t>
            </a:r>
            <a:r>
              <a:rPr lang="de-DE" sz="1400" dirty="0" smtClean="0">
                <a:solidFill>
                  <a:schemeClr val="tx1"/>
                </a:solidFill>
              </a:rPr>
              <a:t>zwischen zwei Orten kommt aber ein ganz passender Kraftstoffverbrauch für die Flugstrecke heraus. Der Vergleich zwischen zwei Flugzeugen ist ebenfalls gut möglich</a:t>
            </a:r>
            <a:r>
              <a:rPr lang="de-DE" sz="1400" dirty="0" smtClean="0">
                <a:solidFill>
                  <a:schemeClr val="tx1"/>
                </a:solidFill>
              </a:rPr>
              <a:t>.</a:t>
            </a:r>
            <a:endParaRPr lang="de-DE" sz="1400" dirty="0" smtClean="0">
              <a:solidFill>
                <a:schemeClr val="tx1"/>
              </a:solidFill>
            </a:endParaRPr>
          </a:p>
        </p:txBody>
      </p:sp>
      <p:sp>
        <p:nvSpPr>
          <p:cNvPr id="7" name="Rechteck 6"/>
          <p:cNvSpPr/>
          <p:nvPr/>
        </p:nvSpPr>
        <p:spPr>
          <a:xfrm>
            <a:off x="5784112" y="1080016"/>
            <a:ext cx="3179135" cy="461665"/>
          </a:xfrm>
          <a:prstGeom prst="rect">
            <a:avLst/>
          </a:prstGeom>
          <a:ln>
            <a:noFill/>
          </a:ln>
        </p:spPr>
        <p:txBody>
          <a:bodyPr wrap="square">
            <a:spAutoFit/>
          </a:bodyPr>
          <a:lstStyle/>
          <a:p>
            <a:r>
              <a:rPr lang="de-DE" sz="1200" dirty="0" smtClean="0">
                <a:solidFill>
                  <a:srgbClr val="000000"/>
                </a:solidFill>
                <a:latin typeface="Arial" pitchFamily="34" charset="0"/>
                <a:cs typeface="Arial" pitchFamily="34" charset="0"/>
              </a:rPr>
              <a:t>Siehe auch: https://bit.ly/3mWHo6c</a:t>
            </a:r>
          </a:p>
          <a:p>
            <a:r>
              <a:rPr lang="de-DE" sz="1200" dirty="0" smtClean="0">
                <a:solidFill>
                  <a:srgbClr val="000000"/>
                </a:solidFill>
              </a:rPr>
              <a:t>Frage 7 aus "Umweltschutz in der Luftfahrt"</a:t>
            </a:r>
            <a:endParaRPr lang="de-DE" sz="1200" dirty="0" smtClean="0">
              <a:solidFill>
                <a:srgbClr val="000000"/>
              </a:solidFill>
              <a:latin typeface="Arial" pitchFamily="34" charset="0"/>
              <a:cs typeface="Arial" pitchFamily="34" charset="0"/>
            </a:endParaRPr>
          </a:p>
        </p:txBody>
      </p:sp>
      <p:sp>
        <p:nvSpPr>
          <p:cNvPr id="10" name="Textfeld 9"/>
          <p:cNvSpPr txBox="1"/>
          <p:nvPr/>
        </p:nvSpPr>
        <p:spPr>
          <a:xfrm>
            <a:off x="458969" y="895350"/>
            <a:ext cx="4802918" cy="830997"/>
          </a:xfrm>
          <a:prstGeom prst="rect">
            <a:avLst/>
          </a:prstGeom>
          <a:noFill/>
        </p:spPr>
        <p:txBody>
          <a:bodyPr wrap="none" rtlCol="0">
            <a:spAutoFit/>
          </a:bodyPr>
          <a:lstStyle/>
          <a:p>
            <a:pPr>
              <a:lnSpc>
                <a:spcPct val="120000"/>
              </a:lnSpc>
            </a:pPr>
            <a:r>
              <a:rPr lang="de-DE" sz="2000" b="1" dirty="0" smtClean="0">
                <a:solidFill>
                  <a:schemeClr val="tx1"/>
                </a:solidFill>
              </a:rPr>
              <a:t>Berechnung des Kraftstoffverbrauchs</a:t>
            </a:r>
          </a:p>
          <a:p>
            <a:pPr>
              <a:lnSpc>
                <a:spcPct val="120000"/>
              </a:lnSpc>
            </a:pPr>
            <a:r>
              <a:rPr lang="de-DE" sz="2000" b="1" dirty="0" smtClean="0">
                <a:solidFill>
                  <a:schemeClr val="tx1"/>
                </a:solidFill>
              </a:rPr>
              <a:t>von Flugzeugen durch Jedermann</a:t>
            </a:r>
            <a:endParaRPr lang="de-DE" sz="2000" b="1" dirty="0" smtClean="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458969" y="895350"/>
            <a:ext cx="8763000" cy="797078"/>
          </a:xfrm>
          <a:prstGeom prst="rect">
            <a:avLst/>
          </a:prstGeom>
          <a:noFill/>
        </p:spPr>
        <p:txBody>
          <a:bodyPr wrap="square" rtlCol="0">
            <a:spAutoFit/>
          </a:bodyPr>
          <a:lstStyle/>
          <a:p>
            <a:pPr>
              <a:lnSpc>
                <a:spcPct val="120000"/>
              </a:lnSpc>
            </a:pPr>
            <a:r>
              <a:rPr lang="de-DE" sz="2000" b="1" dirty="0" smtClean="0">
                <a:solidFill>
                  <a:schemeClr val="tx1"/>
                </a:solidFill>
              </a:rPr>
              <a:t>Der Kraftstoffverbrauch pro 100 km und </a:t>
            </a:r>
            <a:r>
              <a:rPr lang="de-DE" sz="2000" b="1" dirty="0" smtClean="0">
                <a:solidFill>
                  <a:schemeClr val="tx1"/>
                </a:solidFill>
              </a:rPr>
              <a:t>Person</a:t>
            </a:r>
          </a:p>
          <a:p>
            <a:pPr>
              <a:lnSpc>
                <a:spcPct val="120000"/>
              </a:lnSpc>
            </a:pPr>
            <a:r>
              <a:rPr lang="de-DE" sz="2000" b="1" dirty="0" smtClean="0">
                <a:solidFill>
                  <a:schemeClr val="tx1"/>
                </a:solidFill>
              </a:rPr>
              <a:t>hängt </a:t>
            </a:r>
            <a:r>
              <a:rPr lang="de-DE" sz="2000" b="1" dirty="0" smtClean="0">
                <a:solidFill>
                  <a:schemeClr val="tx1"/>
                </a:solidFill>
              </a:rPr>
              <a:t>von der Flugdistanz ab!</a:t>
            </a:r>
          </a:p>
        </p:txBody>
      </p:sp>
      <p:sp>
        <p:nvSpPr>
          <p:cNvPr id="5" name="Textfeld 4"/>
          <p:cNvSpPr txBox="1"/>
          <p:nvPr/>
        </p:nvSpPr>
        <p:spPr>
          <a:xfrm>
            <a:off x="458969" y="1860707"/>
            <a:ext cx="8176436" cy="2462213"/>
          </a:xfrm>
          <a:prstGeom prst="rect">
            <a:avLst/>
          </a:prstGeom>
          <a:noFill/>
        </p:spPr>
        <p:txBody>
          <a:bodyPr wrap="square" rtlCol="0">
            <a:spAutoFit/>
          </a:bodyPr>
          <a:lstStyle/>
          <a:p>
            <a:pPr marL="180975" indent="-180975" algn="just">
              <a:buFont typeface="Arial" pitchFamily="34" charset="0"/>
              <a:buChar char="●"/>
            </a:pPr>
            <a:r>
              <a:rPr lang="de-DE" sz="1400" dirty="0" smtClean="0">
                <a:solidFill>
                  <a:schemeClr val="tx1"/>
                </a:solidFill>
              </a:rPr>
              <a:t>Eine genauere Berechnung (Scholz </a:t>
            </a:r>
            <a:r>
              <a:rPr lang="de-DE" sz="1400" dirty="0" smtClean="0">
                <a:solidFill>
                  <a:schemeClr val="tx1"/>
                </a:solidFill>
              </a:rPr>
              <a:t>2021) wird auf der nächsten Seite gezeigt. </a:t>
            </a:r>
            <a:r>
              <a:rPr lang="de-DE" sz="1400" dirty="0" smtClean="0">
                <a:solidFill>
                  <a:schemeClr val="tx1"/>
                </a:solidFill>
              </a:rPr>
              <a:t>Es fällt auf, dass der Kraftstoffverbrauch von Passagierflugzeugen stark von der Flugstrecke abhängt</a:t>
            </a:r>
            <a:r>
              <a:rPr lang="de-DE" sz="1400" dirty="0" smtClean="0">
                <a:solidFill>
                  <a:schemeClr val="tx1"/>
                </a:solidFill>
              </a:rPr>
              <a:t>.</a:t>
            </a:r>
          </a:p>
          <a:p>
            <a:pPr marL="180975" indent="-180975" algn="just">
              <a:buFont typeface="Arial" pitchFamily="34" charset="0"/>
              <a:buChar char="●"/>
            </a:pPr>
            <a:r>
              <a:rPr lang="de-DE" sz="1400" dirty="0" smtClean="0">
                <a:solidFill>
                  <a:schemeClr val="tx1"/>
                </a:solidFill>
              </a:rPr>
              <a:t>Über </a:t>
            </a:r>
            <a:r>
              <a:rPr lang="de-DE" sz="1400" dirty="0" smtClean="0">
                <a:solidFill>
                  <a:schemeClr val="tx1"/>
                </a:solidFill>
              </a:rPr>
              <a:t>einen weiten Einsatzbereich (</a:t>
            </a:r>
            <a:r>
              <a:rPr lang="de-DE" sz="1400" dirty="0" smtClean="0">
                <a:solidFill>
                  <a:srgbClr val="0000FF"/>
                </a:solidFill>
              </a:rPr>
              <a:t>bei mittlerer Flugstrecke</a:t>
            </a:r>
            <a:r>
              <a:rPr lang="de-DE" sz="1400" dirty="0" smtClean="0">
                <a:solidFill>
                  <a:schemeClr val="tx1"/>
                </a:solidFill>
              </a:rPr>
              <a:t>) </a:t>
            </a:r>
            <a:r>
              <a:rPr lang="de-DE" sz="1400" dirty="0" smtClean="0">
                <a:solidFill>
                  <a:srgbClr val="0000FF"/>
                </a:solidFill>
              </a:rPr>
              <a:t>ist der Kraftstoffverbrauch vergleichsweise konstant</a:t>
            </a:r>
            <a:r>
              <a:rPr lang="de-DE" sz="1400" dirty="0" smtClean="0">
                <a:solidFill>
                  <a:schemeClr val="tx1"/>
                </a:solidFill>
              </a:rPr>
              <a:t>.</a:t>
            </a:r>
          </a:p>
          <a:p>
            <a:pPr marL="180975" indent="-180975" algn="just">
              <a:buFont typeface="Arial" pitchFamily="34" charset="0"/>
              <a:buChar char="●"/>
            </a:pPr>
            <a:r>
              <a:rPr lang="de-DE" sz="1400" dirty="0" smtClean="0">
                <a:solidFill>
                  <a:schemeClr val="tx1"/>
                </a:solidFill>
              </a:rPr>
              <a:t>Der </a:t>
            </a:r>
            <a:r>
              <a:rPr lang="de-DE" sz="1400" dirty="0" smtClean="0">
                <a:solidFill>
                  <a:schemeClr val="tx1"/>
                </a:solidFill>
              </a:rPr>
              <a:t>Kraftstoffverbrauch pro Sitzplatz steigt stark an, wenn sehr kurze oder für das Flugzeug sehr lange Strecken geflogen </a:t>
            </a:r>
            <a:r>
              <a:rPr lang="de-DE" sz="1400" dirty="0" smtClean="0">
                <a:solidFill>
                  <a:schemeClr val="tx1"/>
                </a:solidFill>
              </a:rPr>
              <a:t>werden:</a:t>
            </a:r>
          </a:p>
          <a:p>
            <a:pPr marL="180975" indent="-180975" algn="just">
              <a:buFont typeface="Arial" pitchFamily="34" charset="0"/>
              <a:buChar char="●"/>
            </a:pPr>
            <a:r>
              <a:rPr lang="de-DE" sz="1400" dirty="0" smtClean="0">
                <a:solidFill>
                  <a:srgbClr val="FF0000"/>
                </a:solidFill>
              </a:rPr>
              <a:t>Extreme </a:t>
            </a:r>
            <a:r>
              <a:rPr lang="de-DE" sz="1400" dirty="0" smtClean="0">
                <a:solidFill>
                  <a:srgbClr val="FF0000"/>
                </a:solidFill>
              </a:rPr>
              <a:t>Reichweiten </a:t>
            </a:r>
            <a:r>
              <a:rPr lang="de-DE" sz="1400" dirty="0" smtClean="0">
                <a:solidFill>
                  <a:schemeClr val="tx1"/>
                </a:solidFill>
              </a:rPr>
              <a:t>kann ein Flugzeug nur schaffen, wenn es mit reduzierter Nutzlast (mit </a:t>
            </a:r>
            <a:r>
              <a:rPr lang="de-DE" sz="1400" dirty="0" smtClean="0">
                <a:solidFill>
                  <a:srgbClr val="FF0000"/>
                </a:solidFill>
              </a:rPr>
              <a:t>weniger Passagiere</a:t>
            </a:r>
            <a:r>
              <a:rPr lang="de-DE" sz="1400" dirty="0" smtClean="0">
                <a:solidFill>
                  <a:schemeClr val="tx1"/>
                </a:solidFill>
              </a:rPr>
              <a:t>n) und damit leichter betrieben wird. Dadurch steigt der Verbrauch pro Person</a:t>
            </a:r>
            <a:r>
              <a:rPr lang="de-DE" sz="1400" dirty="0" smtClean="0">
                <a:solidFill>
                  <a:schemeClr val="tx1"/>
                </a:solidFill>
              </a:rPr>
              <a:t>.</a:t>
            </a:r>
          </a:p>
          <a:p>
            <a:pPr marL="180975" indent="-180975" algn="just">
              <a:buFont typeface="Arial" pitchFamily="34" charset="0"/>
              <a:buChar char="●"/>
            </a:pPr>
            <a:r>
              <a:rPr lang="de-DE" sz="1400" dirty="0" smtClean="0">
                <a:solidFill>
                  <a:schemeClr val="tx1"/>
                </a:solidFill>
              </a:rPr>
              <a:t>Kraftstoff </a:t>
            </a:r>
            <a:r>
              <a:rPr lang="de-DE" sz="1400" dirty="0" smtClean="0">
                <a:solidFill>
                  <a:schemeClr val="tx1"/>
                </a:solidFill>
              </a:rPr>
              <a:t>wird verbraucht für </a:t>
            </a:r>
            <a:r>
              <a:rPr lang="de-DE" sz="1400" dirty="0" smtClean="0">
                <a:solidFill>
                  <a:srgbClr val="FF0000"/>
                </a:solidFill>
              </a:rPr>
              <a:t>Start und Landung </a:t>
            </a:r>
            <a:r>
              <a:rPr lang="de-DE" sz="1400" dirty="0" smtClean="0">
                <a:solidFill>
                  <a:schemeClr val="tx1"/>
                </a:solidFill>
              </a:rPr>
              <a:t>sowie für den Höhengewinn beim </a:t>
            </a:r>
            <a:r>
              <a:rPr lang="de-DE" sz="1400" dirty="0" smtClean="0">
                <a:solidFill>
                  <a:srgbClr val="FF0000"/>
                </a:solidFill>
              </a:rPr>
              <a:t>Steigen</a:t>
            </a:r>
            <a:r>
              <a:rPr lang="de-DE" sz="1400" dirty="0" smtClean="0">
                <a:solidFill>
                  <a:schemeClr val="tx1"/>
                </a:solidFill>
              </a:rPr>
              <a:t>, der beim Sinken nicht vollständig genutzt werden kann. Das </a:t>
            </a:r>
            <a:r>
              <a:rPr lang="de-DE" sz="1400" dirty="0" smtClean="0">
                <a:solidFill>
                  <a:srgbClr val="FF0000"/>
                </a:solidFill>
              </a:rPr>
              <a:t>führt auf kurzen Strecken zum Anstieg des Verbrauchs pro Kilometer</a:t>
            </a:r>
            <a:r>
              <a:rPr lang="de-DE" sz="1400" dirty="0" smtClean="0">
                <a:solidFill>
                  <a:schemeClr val="tx1"/>
                </a:solidFill>
              </a:rPr>
              <a:t>.</a:t>
            </a:r>
          </a:p>
        </p:txBody>
      </p:sp>
      <p:sp>
        <p:nvSpPr>
          <p:cNvPr id="7" name="Textfeld 6"/>
          <p:cNvSpPr txBox="1"/>
          <p:nvPr/>
        </p:nvSpPr>
        <p:spPr>
          <a:xfrm>
            <a:off x="712381" y="5847915"/>
            <a:ext cx="6556603" cy="400110"/>
          </a:xfrm>
          <a:prstGeom prst="rect">
            <a:avLst/>
          </a:prstGeom>
          <a:noFill/>
        </p:spPr>
        <p:txBody>
          <a:bodyPr wrap="none" rtlCol="0">
            <a:spAutoFit/>
          </a:bodyPr>
          <a:lstStyle/>
          <a:p>
            <a:r>
              <a:rPr lang="de-DE" sz="1000" smtClean="0">
                <a:solidFill>
                  <a:schemeClr val="tx1"/>
                </a:solidFill>
              </a:rPr>
              <a:t>SCHOLZ, Dieter</a:t>
            </a:r>
            <a:r>
              <a:rPr lang="de-DE" sz="1000" smtClean="0">
                <a:solidFill>
                  <a:schemeClr val="tx1"/>
                </a:solidFill>
              </a:rPr>
              <a:t>, </a:t>
            </a:r>
            <a:r>
              <a:rPr lang="de-DE" sz="1000" smtClean="0">
                <a:solidFill>
                  <a:schemeClr val="tx1"/>
                </a:solidFill>
              </a:rPr>
              <a:t>2021.</a:t>
            </a:r>
            <a:r>
              <a:rPr lang="de-DE" sz="1000" smtClean="0">
                <a:solidFill>
                  <a:schemeClr val="tx1"/>
                </a:solidFill>
              </a:rPr>
              <a:t> </a:t>
            </a:r>
            <a:r>
              <a:rPr lang="de-DE" sz="1000" i="1" smtClean="0">
                <a:solidFill>
                  <a:schemeClr val="tx1"/>
                </a:solidFill>
              </a:rPr>
              <a:t>Aircraft Fuel Consumption – Estimation and </a:t>
            </a:r>
            <a:r>
              <a:rPr lang="de-DE" sz="1000" i="1" smtClean="0">
                <a:solidFill>
                  <a:schemeClr val="tx1"/>
                </a:solidFill>
              </a:rPr>
              <a:t>Visualization</a:t>
            </a:r>
            <a:r>
              <a:rPr lang="de-DE" sz="1000" smtClean="0">
                <a:solidFill>
                  <a:schemeClr val="tx1"/>
                </a:solidFill>
              </a:rPr>
              <a:t>. Data Sheet with Airbus </a:t>
            </a:r>
            <a:r>
              <a:rPr lang="de-DE" sz="1000" smtClean="0">
                <a:solidFill>
                  <a:schemeClr val="tx1"/>
                </a:solidFill>
              </a:rPr>
              <a:t>A350.</a:t>
            </a:r>
            <a:r>
              <a:rPr lang="de-DE" sz="1000" smtClean="0">
                <a:solidFill>
                  <a:schemeClr val="tx1"/>
                </a:solidFill>
              </a:rPr>
              <a:t/>
            </a:r>
            <a:br>
              <a:rPr lang="de-DE" sz="1000" smtClean="0">
                <a:solidFill>
                  <a:schemeClr val="tx1"/>
                </a:solidFill>
              </a:rPr>
            </a:br>
            <a:r>
              <a:rPr lang="de-DE" sz="1000" smtClean="0">
                <a:solidFill>
                  <a:schemeClr val="tx1"/>
                </a:solidFill>
              </a:rPr>
              <a:t>Verfügbar </a:t>
            </a:r>
            <a:r>
              <a:rPr lang="de-DE" sz="1000" smtClean="0">
                <a:solidFill>
                  <a:schemeClr val="tx1"/>
                </a:solidFill>
              </a:rPr>
              <a:t>unter:</a:t>
            </a:r>
            <a:r>
              <a:rPr lang="de-DE" sz="1000" smtClean="0">
                <a:solidFill>
                  <a:schemeClr val="tx1"/>
                </a:solidFill>
              </a:rPr>
              <a:t>  https</a:t>
            </a:r>
            <a:r>
              <a:rPr lang="de-DE" sz="1000" smtClean="0">
                <a:solidFill>
                  <a:schemeClr val="tx1"/>
                </a:solidFill>
              </a:rPr>
              <a:t>://</a:t>
            </a:r>
            <a:r>
              <a:rPr lang="de-DE" sz="1000" smtClean="0">
                <a:solidFill>
                  <a:schemeClr val="tx1"/>
                </a:solidFill>
              </a:rPr>
              <a:t>doi.org/10.7910/DVN/2HMEHB</a:t>
            </a:r>
            <a:endParaRPr lang="de-DE" sz="100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283300"/>
            <a:ext cx="8224837" cy="446087"/>
          </a:xfrm>
        </p:spPr>
        <p:txBody>
          <a:bodyPr/>
          <a:lstStyle/>
          <a:p>
            <a:pPr eaLnBrk="1" hangingPunct="1"/>
            <a:r>
              <a:rPr lang="de-DE" sz="2000" dirty="0" smtClean="0"/>
              <a:t>Inhalt</a:t>
            </a:r>
            <a:endParaRPr lang="de-DE" sz="2000" dirty="0"/>
          </a:p>
        </p:txBody>
      </p:sp>
      <p:sp>
        <p:nvSpPr>
          <p:cNvPr id="9220" name="Rectangle 2"/>
          <p:cNvSpPr txBox="1">
            <a:spLocks noChangeArrowheads="1"/>
          </p:cNvSpPr>
          <p:nvPr/>
        </p:nvSpPr>
        <p:spPr bwMode="auto">
          <a:xfrm>
            <a:off x="519113" y="1838904"/>
            <a:ext cx="8229600" cy="4455570"/>
          </a:xfrm>
          <a:prstGeom prst="rect">
            <a:avLst/>
          </a:prstGeom>
          <a:noFill/>
          <a:ln w="9525">
            <a:noFill/>
            <a:round/>
            <a:headEnd/>
            <a:tailEnd/>
          </a:ln>
        </p:spPr>
        <p:txBody>
          <a:bodyPr lIns="90000" tIns="46800" rIns="90000" bIns="46800"/>
          <a:lstStyle/>
          <a:p>
            <a:pPr marL="182563" lvl="2" indent="-18256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Einleitung</a:t>
            </a:r>
          </a:p>
          <a:p>
            <a:pPr marL="182563" lvl="2" indent="-18256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Warum Sie gar nicht fliegen </a:t>
            </a:r>
            <a:r>
              <a:rPr lang="de-DE" sz="1400" b="1" dirty="0" smtClean="0">
                <a:solidFill>
                  <a:schemeClr val="tx1"/>
                </a:solidFill>
              </a:rPr>
              <a:t>wollen!</a:t>
            </a:r>
            <a:endParaRPr lang="de-DE" sz="1400" b="1" dirty="0" smtClean="0">
              <a:solidFill>
                <a:schemeClr val="tx1"/>
              </a:solidFill>
            </a:endParaRP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Corona und Fliegen</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Kontaminierte Kabinenluft</a:t>
            </a:r>
          </a:p>
          <a:p>
            <a:pPr marL="182563" lvl="2" indent="-18256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Grundlagen</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Allgemeine Grundlagen</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Urban Aviation / Lufttaxis</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Kurzstrecke</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Mittelstrecke</a:t>
            </a:r>
          </a:p>
          <a:p>
            <a:pPr marL="182563" lvl="2" indent="-18256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Was kann ich tun?</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Übersicht der vielen Möglichkeiten</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Weniger </a:t>
            </a:r>
            <a:r>
              <a:rPr lang="de-DE" sz="1400" dirty="0" smtClean="0">
                <a:solidFill>
                  <a:schemeClr val="tx1"/>
                </a:solidFill>
              </a:rPr>
              <a:t>Fliegen! Mit der Bahn fahren! Direktflug!</a:t>
            </a:r>
            <a:endParaRPr lang="de-DE" sz="1400" dirty="0" smtClean="0">
              <a:solidFill>
                <a:schemeClr val="tx1"/>
              </a:solidFill>
            </a:endParaRP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Low Cost </a:t>
            </a:r>
            <a:r>
              <a:rPr lang="de-DE" sz="1400" dirty="0" smtClean="0">
                <a:solidFill>
                  <a:schemeClr val="tx1"/>
                </a:solidFill>
              </a:rPr>
              <a:t>Airline! Touristenklasse! </a:t>
            </a:r>
            <a:r>
              <a:rPr lang="de-DE" sz="1400" dirty="0" smtClean="0">
                <a:solidFill>
                  <a:schemeClr val="tx1"/>
                </a:solidFill>
              </a:rPr>
              <a:t>Effizientes </a:t>
            </a:r>
            <a:r>
              <a:rPr lang="de-DE" sz="1400" dirty="0" smtClean="0">
                <a:solidFill>
                  <a:schemeClr val="tx1"/>
                </a:solidFill>
              </a:rPr>
              <a:t>Flugzeug! </a:t>
            </a:r>
            <a:r>
              <a:rPr lang="de-DE" sz="1400" dirty="0" smtClean="0">
                <a:solidFill>
                  <a:schemeClr val="tx1"/>
                </a:solidFill>
              </a:rPr>
              <a:t>("Ecolabel for Aircraft")</a:t>
            </a: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Weniger </a:t>
            </a:r>
            <a:r>
              <a:rPr lang="de-DE" sz="1400" dirty="0" smtClean="0">
                <a:solidFill>
                  <a:schemeClr val="tx1"/>
                </a:solidFill>
              </a:rPr>
              <a:t>Gepäck?</a:t>
            </a:r>
            <a:endParaRPr lang="de-DE" sz="1400" dirty="0" smtClean="0">
              <a:solidFill>
                <a:schemeClr val="tx1"/>
              </a:solidFill>
            </a:endParaRPr>
          </a:p>
          <a:p>
            <a:pPr marL="363538" lvl="3" indent="-182563">
              <a:lnSpc>
                <a:spcPct val="110000"/>
              </a:lnSpc>
              <a:spcBef>
                <a:spcPts val="300"/>
              </a:spcBef>
              <a:buClr>
                <a:srgbClr val="000000"/>
              </a:buClr>
              <a:buSzPct val="100000"/>
              <a:buFont typeface="Courier New"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dirty="0" smtClean="0">
                <a:solidFill>
                  <a:schemeClr val="tx1"/>
                </a:solidFill>
              </a:rPr>
              <a:t>Kompensieren?</a:t>
            </a:r>
            <a:endParaRPr lang="de-DE" sz="1400" dirty="0" smtClean="0">
              <a:solidFill>
                <a:schemeClr val="tx1"/>
              </a:solidFill>
            </a:endParaRPr>
          </a:p>
          <a:p>
            <a:pPr marL="182563" lvl="2" indent="-18256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Zusammenfassung / Ausblick</a:t>
            </a:r>
          </a:p>
          <a:p>
            <a:pPr marL="341313" lvl="2" indent="-341313">
              <a:lnSpc>
                <a:spcPct val="11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400" b="1" dirty="0" smtClean="0">
              <a:solidFill>
                <a:schemeClr val="tx1"/>
              </a:solidFill>
            </a:endParaRPr>
          </a:p>
        </p:txBody>
      </p:sp>
      <p:sp>
        <p:nvSpPr>
          <p:cNvPr id="5"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1" dirty="0" smtClean="0">
                <a:solidFill>
                  <a:srgbClr val="000000"/>
                </a:solidFill>
              </a:rPr>
              <a:t>"Mittagsgespräch" im BMZ</a:t>
            </a:r>
            <a:endParaRPr lang="de-DE" sz="1200" b="1" dirty="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a:blip r:embed="rId2" cstate="print"/>
          <a:srcRect/>
          <a:stretch>
            <a:fillRect/>
          </a:stretch>
        </p:blipFill>
        <p:spPr bwMode="auto">
          <a:xfrm>
            <a:off x="547688" y="1681217"/>
            <a:ext cx="8048625" cy="4212114"/>
          </a:xfrm>
          <a:prstGeom prst="rect">
            <a:avLst/>
          </a:prstGeom>
          <a:noFill/>
          <a:ln w="9525">
            <a:noFill/>
            <a:miter lim="800000"/>
            <a:headEnd/>
            <a:tailEnd/>
          </a:ln>
        </p:spPr>
      </p:pic>
      <p:sp>
        <p:nvSpPr>
          <p:cNvPr id="4" name="Rechteck 3"/>
          <p:cNvSpPr/>
          <p:nvPr/>
        </p:nvSpPr>
        <p:spPr>
          <a:xfrm>
            <a:off x="428625" y="5886361"/>
            <a:ext cx="8382000" cy="400110"/>
          </a:xfrm>
          <a:prstGeom prst="rect">
            <a:avLst/>
          </a:prstGeom>
        </p:spPr>
        <p:txBody>
          <a:bodyPr wrap="square">
            <a:spAutoFit/>
          </a:bodyPr>
          <a:lstStyle/>
          <a:p>
            <a:r>
              <a:rPr lang="en-US" sz="1000" dirty="0" smtClean="0">
                <a:solidFill>
                  <a:schemeClr val="tx1"/>
                </a:solidFill>
              </a:rPr>
              <a:t>BURZLAFF, Marcus, 2017. </a:t>
            </a:r>
            <a:r>
              <a:rPr lang="en-US" sz="1000" i="1" dirty="0" smtClean="0">
                <a:solidFill>
                  <a:schemeClr val="tx1"/>
                </a:solidFill>
              </a:rPr>
              <a:t>Aircraft Fuel Consumption - Estimation and Visualization</a:t>
            </a:r>
            <a:r>
              <a:rPr lang="en-US" sz="1000" dirty="0" smtClean="0">
                <a:solidFill>
                  <a:schemeClr val="tx1"/>
                </a:solidFill>
              </a:rPr>
              <a:t>. Project. Hamburg University of Applied Sciences, Aircraft Design and Systems Group (AERO). Available from: https://nbn-resolving.org/urn:nbn:de:gbv:18302-aero2017-12-13.019</a:t>
            </a:r>
          </a:p>
        </p:txBody>
      </p:sp>
      <p:sp>
        <p:nvSpPr>
          <p:cNvPr id="5" name="Textfeld 4"/>
          <p:cNvSpPr txBox="1"/>
          <p:nvPr/>
        </p:nvSpPr>
        <p:spPr>
          <a:xfrm>
            <a:off x="458969" y="895350"/>
            <a:ext cx="8763000" cy="797078"/>
          </a:xfrm>
          <a:prstGeom prst="rect">
            <a:avLst/>
          </a:prstGeom>
          <a:noFill/>
        </p:spPr>
        <p:txBody>
          <a:bodyPr wrap="square" rtlCol="0">
            <a:spAutoFit/>
          </a:bodyPr>
          <a:lstStyle/>
          <a:p>
            <a:pPr>
              <a:lnSpc>
                <a:spcPct val="120000"/>
              </a:lnSpc>
            </a:pPr>
            <a:r>
              <a:rPr lang="de-DE" sz="2000" b="1" dirty="0" smtClean="0">
                <a:solidFill>
                  <a:schemeClr val="tx1"/>
                </a:solidFill>
              </a:rPr>
              <a:t>Der Kraftstoffverbrauch pro 100 km und </a:t>
            </a:r>
            <a:r>
              <a:rPr lang="de-DE" sz="2000" b="1" dirty="0" smtClean="0">
                <a:solidFill>
                  <a:schemeClr val="tx1"/>
                </a:solidFill>
              </a:rPr>
              <a:t>Person</a:t>
            </a:r>
          </a:p>
          <a:p>
            <a:pPr>
              <a:lnSpc>
                <a:spcPct val="120000"/>
              </a:lnSpc>
            </a:pPr>
            <a:r>
              <a:rPr lang="de-DE" sz="2000" b="1" dirty="0" smtClean="0">
                <a:solidFill>
                  <a:schemeClr val="tx1"/>
                </a:solidFill>
              </a:rPr>
              <a:t>hängt </a:t>
            </a:r>
            <a:r>
              <a:rPr lang="de-DE" sz="2000" b="1" dirty="0" smtClean="0">
                <a:solidFill>
                  <a:schemeClr val="tx1"/>
                </a:solidFill>
              </a:rPr>
              <a:t>von der Flugdistanz ab!</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C92417A-68A2-4335-A9A2-C3594B9C7A1D}"/>
              </a:ext>
            </a:extLst>
          </p:cNvPr>
          <p:cNvSpPr>
            <a:spLocks noGrp="1"/>
          </p:cNvSpPr>
          <p:nvPr>
            <p:ph type="title"/>
          </p:nvPr>
        </p:nvSpPr>
        <p:spPr>
          <a:xfrm>
            <a:off x="507206" y="825947"/>
            <a:ext cx="8224837" cy="446087"/>
          </a:xfrm>
        </p:spPr>
        <p:txBody>
          <a:bodyPr/>
          <a:lstStyle/>
          <a:p>
            <a:r>
              <a:rPr lang="de-DE" sz="2000" noProof="1" smtClean="0">
                <a:solidFill>
                  <a:schemeClr val="tx1"/>
                </a:solidFill>
              </a:rPr>
              <a:t>CO2 – </a:t>
            </a:r>
            <a:r>
              <a:rPr lang="de-DE" sz="2000" dirty="0" smtClean="0">
                <a:solidFill>
                  <a:schemeClr val="tx1"/>
                </a:solidFill>
              </a:rPr>
              <a:t>Äquivalente</a:t>
            </a:r>
            <a:endParaRPr lang="de-DE" sz="2000" noProof="1">
              <a:solidFill>
                <a:schemeClr val="tx1"/>
              </a:solidFill>
            </a:endParaRPr>
          </a:p>
        </p:txBody>
      </p:sp>
      <p:grpSp>
        <p:nvGrpSpPr>
          <p:cNvPr id="3" name="Gruppieren 10"/>
          <p:cNvGrpSpPr/>
          <p:nvPr/>
        </p:nvGrpSpPr>
        <p:grpSpPr>
          <a:xfrm>
            <a:off x="612315" y="1829683"/>
            <a:ext cx="7474410" cy="3504317"/>
            <a:chOff x="717090" y="2144008"/>
            <a:chExt cx="7709815" cy="3611820"/>
          </a:xfrm>
        </p:grpSpPr>
        <p:sp>
          <p:nvSpPr>
            <p:cNvPr id="6" name="Rechthoek: afgeronde hoeken 5">
              <a:extLst>
                <a:ext uri="{FF2B5EF4-FFF2-40B4-BE49-F238E27FC236}">
                  <a16:creationId xmlns:a16="http://schemas.microsoft.com/office/drawing/2014/main" xmlns="" id="{0100492F-2409-4398-8B5D-54A8433E335E}"/>
                </a:ext>
              </a:extLst>
            </p:cNvPr>
            <p:cNvSpPr/>
            <p:nvPr/>
          </p:nvSpPr>
          <p:spPr bwMode="auto">
            <a:xfrm>
              <a:off x="717090" y="2144009"/>
              <a:ext cx="2044621" cy="1198375"/>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000" dirty="0" smtClean="0">
                  <a:solidFill>
                    <a:schemeClr val="tx1"/>
                  </a:solidFill>
                </a:rPr>
                <a:t>CO</a:t>
              </a:r>
              <a:r>
                <a:rPr lang="nl-BE" sz="4000" baseline="-25000" dirty="0" smtClean="0">
                  <a:solidFill>
                    <a:schemeClr val="tx1"/>
                  </a:solidFill>
                </a:rPr>
                <a:t>2</a:t>
              </a:r>
              <a:endParaRPr kumimoji="0" lang="nl-BE" sz="4000" b="0" i="0" u="none" strike="noStrike" cap="none" normalizeH="0" baseline="0" dirty="0">
                <a:ln>
                  <a:noFill/>
                </a:ln>
                <a:solidFill>
                  <a:schemeClr val="tx1"/>
                </a:solidFill>
                <a:effectLst/>
                <a:latin typeface="HAW Frutiger Next Regular" pitchFamily="2" charset="0"/>
              </a:endParaRPr>
            </a:p>
          </p:txBody>
        </p:sp>
        <p:sp>
          <p:nvSpPr>
            <p:cNvPr id="10" name="Rechthoek: afgeronde hoeken 9">
              <a:extLst>
                <a:ext uri="{FF2B5EF4-FFF2-40B4-BE49-F238E27FC236}">
                  <a16:creationId xmlns:a16="http://schemas.microsoft.com/office/drawing/2014/main" xmlns="" id="{E7EEC83A-EAC7-47CC-B195-D953285531B0}"/>
                </a:ext>
              </a:extLst>
            </p:cNvPr>
            <p:cNvSpPr/>
            <p:nvPr/>
          </p:nvSpPr>
          <p:spPr bwMode="auto">
            <a:xfrm>
              <a:off x="3549687" y="2144008"/>
              <a:ext cx="2044621" cy="1198375"/>
            </a:xfrm>
            <a:prstGeom prst="roundRect">
              <a:avLst/>
            </a:prstGeom>
            <a:solidFill>
              <a:srgbClr val="CC00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en-US" sz="4000" noProof="1" smtClean="0"/>
                <a:t>NO</a:t>
              </a:r>
              <a:r>
                <a:rPr lang="en-US" sz="4000" baseline="-25000" noProof="1" smtClean="0"/>
                <a:t>x</a:t>
              </a:r>
              <a:endParaRPr kumimoji="0" lang="en-US" sz="4000" b="0" i="0" u="none" strike="noStrike" cap="none" normalizeH="0" baseline="0" noProof="1">
                <a:ln>
                  <a:noFill/>
                </a:ln>
                <a:solidFill>
                  <a:schemeClr val="bg1"/>
                </a:solidFill>
                <a:effectLst/>
                <a:latin typeface="HAW Frutiger Next Regular" pitchFamily="2" charset="0"/>
              </a:endParaRPr>
            </a:p>
          </p:txBody>
        </p:sp>
        <p:sp>
          <p:nvSpPr>
            <p:cNvPr id="12" name="Wolk 11">
              <a:extLst>
                <a:ext uri="{FF2B5EF4-FFF2-40B4-BE49-F238E27FC236}">
                  <a16:creationId xmlns:a16="http://schemas.microsoft.com/office/drawing/2014/main" xmlns="" id="{2D16D255-FEB5-4F40-905B-B1024E9CCD58}"/>
                </a:ext>
              </a:extLst>
            </p:cNvPr>
            <p:cNvSpPr/>
            <p:nvPr/>
          </p:nvSpPr>
          <p:spPr bwMode="auto">
            <a:xfrm>
              <a:off x="6382284" y="2144008"/>
              <a:ext cx="2044621" cy="1198375"/>
            </a:xfrm>
            <a:prstGeom prst="cloud">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nl-BE" sz="4000" b="0" i="0" u="none" strike="noStrike" cap="none" normalizeH="0" baseline="0" dirty="0">
                  <a:ln>
                    <a:noFill/>
                  </a:ln>
                  <a:solidFill>
                    <a:schemeClr val="bg1"/>
                  </a:solidFill>
                  <a:effectLst/>
                  <a:latin typeface="HAW Frutiger Next Regular" pitchFamily="2" charset="0"/>
                </a:rPr>
                <a:t>AIC</a:t>
              </a:r>
            </a:p>
          </p:txBody>
        </p:sp>
        <p:sp>
          <p:nvSpPr>
            <p:cNvPr id="13" name="Rechthoek 12">
              <a:extLst>
                <a:ext uri="{FF2B5EF4-FFF2-40B4-BE49-F238E27FC236}">
                  <a16:creationId xmlns:a16="http://schemas.microsoft.com/office/drawing/2014/main" xmlns="" id="{95F1E73F-018A-41C1-9B27-5C85145060A2}"/>
                </a:ext>
              </a:extLst>
            </p:cNvPr>
            <p:cNvSpPr/>
            <p:nvPr/>
          </p:nvSpPr>
          <p:spPr bwMode="auto">
            <a:xfrm>
              <a:off x="3549687" y="4557453"/>
              <a:ext cx="2044621" cy="119837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800" dirty="0">
                  <a:latin typeface="HAW Frutiger Next Regular" pitchFamily="2" charset="0"/>
                </a:rPr>
                <a:t>m</a:t>
              </a:r>
              <a:r>
                <a:rPr lang="nl-BE" sz="4800" baseline="-25000" dirty="0">
                  <a:latin typeface="HAW Frutiger Next Regular" pitchFamily="2" charset="0"/>
                </a:rPr>
                <a:t>CO2,eq</a:t>
              </a:r>
              <a:endParaRPr kumimoji="0" lang="nl-BE" sz="4800" b="0" i="0" u="none" strike="noStrike" cap="none" normalizeH="0" dirty="0">
                <a:ln>
                  <a:noFill/>
                </a:ln>
                <a:solidFill>
                  <a:schemeClr val="bg1"/>
                </a:solidFill>
                <a:effectLst/>
                <a:latin typeface="HAW Frutiger Next Regular" pitchFamily="2" charset="0"/>
              </a:endParaRPr>
            </a:p>
          </p:txBody>
        </p:sp>
        <p:cxnSp>
          <p:nvCxnSpPr>
            <p:cNvPr id="14" name="Rechte verbindingslijn met pijl 13">
              <a:extLst>
                <a:ext uri="{FF2B5EF4-FFF2-40B4-BE49-F238E27FC236}">
                  <a16:creationId xmlns:a16="http://schemas.microsoft.com/office/drawing/2014/main" xmlns="" id="{04B0945A-0B42-41AA-BAD7-8DBF07E303F7}"/>
                </a:ext>
              </a:extLst>
            </p:cNvPr>
            <p:cNvCxnSpPr/>
            <p:nvPr/>
          </p:nvCxnSpPr>
          <p:spPr bwMode="auto">
            <a:xfrm>
              <a:off x="1739401" y="3342384"/>
              <a:ext cx="1810286" cy="121506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6" name="Rechte verbindingslijn met pijl 15">
              <a:extLst>
                <a:ext uri="{FF2B5EF4-FFF2-40B4-BE49-F238E27FC236}">
                  <a16:creationId xmlns:a16="http://schemas.microsoft.com/office/drawing/2014/main" xmlns="" id="{9FA21694-3764-4724-9077-1C9687C6D306}"/>
                </a:ext>
              </a:extLst>
            </p:cNvPr>
            <p:cNvCxnSpPr/>
            <p:nvPr/>
          </p:nvCxnSpPr>
          <p:spPr bwMode="auto">
            <a:xfrm flipH="1">
              <a:off x="5594308" y="3342383"/>
              <a:ext cx="1810287" cy="121507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xmlns="" id="{6D809788-C029-4491-879C-6D73D3EDC97C}"/>
                </a:ext>
              </a:extLst>
            </p:cNvPr>
            <p:cNvCxnSpPr/>
            <p:nvPr/>
          </p:nvCxnSpPr>
          <p:spPr bwMode="auto">
            <a:xfrm>
              <a:off x="4571998" y="3342383"/>
              <a:ext cx="0" cy="121507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grpSp>
      <p:sp>
        <p:nvSpPr>
          <p:cNvPr id="15" name="Textfeld 14"/>
          <p:cNvSpPr txBox="1"/>
          <p:nvPr/>
        </p:nvSpPr>
        <p:spPr>
          <a:xfrm>
            <a:off x="457199" y="5676900"/>
            <a:ext cx="8067676" cy="553998"/>
          </a:xfrm>
          <a:prstGeom prst="rect">
            <a:avLst/>
          </a:prstGeom>
          <a:noFill/>
        </p:spPr>
        <p:txBody>
          <a:bodyPr wrap="square" rtlCol="0">
            <a:spAutoFit/>
          </a:bodyPr>
          <a:lstStyle/>
          <a:p>
            <a:r>
              <a:rPr lang="de-DE" sz="1000" noProof="1" smtClean="0">
                <a:solidFill>
                  <a:schemeClr val="tx1"/>
                </a:solidFill>
              </a:rPr>
              <a:t>CAERS, Brecht, SCHOLZ, Dieter, 2020.</a:t>
            </a:r>
            <a:r>
              <a:rPr lang="en-US" sz="1000" noProof="1" smtClean="0">
                <a:solidFill>
                  <a:schemeClr val="tx1"/>
                </a:solidFill>
              </a:rPr>
              <a:t> </a:t>
            </a:r>
            <a:r>
              <a:rPr lang="en-US" sz="1000" i="1" noProof="1" smtClean="0">
                <a:solidFill>
                  <a:schemeClr val="tx1"/>
                </a:solidFill>
              </a:rPr>
              <a:t>Conditions for Passenger Aircraft Minimum Fuel Consumption, Direct Operating Costs and Environmental Impact</a:t>
            </a:r>
            <a:r>
              <a:rPr lang="en-US" sz="1000" noProof="1" smtClean="0">
                <a:solidFill>
                  <a:schemeClr val="tx1"/>
                </a:solidFill>
              </a:rPr>
              <a:t>. </a:t>
            </a:r>
            <a:r>
              <a:rPr lang="de-DE" sz="1000" noProof="1" smtClean="0">
                <a:solidFill>
                  <a:schemeClr val="tx1"/>
                </a:solidFill>
              </a:rPr>
              <a:t>German Aerospace Congress 2020 (DLRK 2020),</a:t>
            </a:r>
            <a:r>
              <a:rPr lang="en-US" sz="1000" dirty="0" smtClean="0">
                <a:solidFill>
                  <a:schemeClr val="tx1"/>
                </a:solidFill>
              </a:rPr>
              <a:t> Online, 01.-03.09.2020</a:t>
            </a:r>
            <a:r>
              <a:rPr lang="de-DE" sz="1000" noProof="1" smtClean="0">
                <a:solidFill>
                  <a:schemeClr val="tx1"/>
                </a:solidFill>
              </a:rPr>
              <a:t>.</a:t>
            </a:r>
          </a:p>
          <a:p>
            <a:r>
              <a:rPr lang="de-DE" sz="1000" noProof="1" smtClean="0">
                <a:solidFill>
                  <a:schemeClr val="tx1"/>
                </a:solidFill>
              </a:rPr>
              <a:t>Available from: https://doi.org/10.5281/zenodo.4068135</a:t>
            </a:r>
          </a:p>
        </p:txBody>
      </p:sp>
    </p:spTree>
    <p:extLst>
      <p:ext uri="{BB962C8B-B14F-4D97-AF65-F5344CB8AC3E}">
        <p14:creationId xmlns:p14="http://schemas.microsoft.com/office/powerpoint/2010/main" xmlns="" val="3701040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xmlns="" id="{630AEA5A-D04F-421A-9C2A-5AF0E584F6EC}"/>
              </a:ext>
            </a:extLst>
          </p:cNvPr>
          <p:cNvSpPr txBox="1">
            <a:spLocks/>
          </p:cNvSpPr>
          <p:nvPr/>
        </p:nvSpPr>
        <p:spPr>
          <a:xfrm>
            <a:off x="214313" y="911672"/>
            <a:ext cx="8715375"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solidFill>
                  <a:schemeClr val="tx1"/>
                </a:solidFill>
              </a:rPr>
              <a:t>Aviation-Induced Cloudiness (AIC): Kondensstreifen und Federwolken</a:t>
            </a:r>
          </a:p>
        </p:txBody>
      </p:sp>
      <p:pic>
        <p:nvPicPr>
          <p:cNvPr id="7" name="Grafik 6" descr="AIC.JPG"/>
          <p:cNvPicPr>
            <a:picLocks noChangeAspect="1"/>
          </p:cNvPicPr>
          <p:nvPr/>
        </p:nvPicPr>
        <p:blipFill>
          <a:blip r:embed="rId2" cstate="print"/>
          <a:stretch>
            <a:fillRect/>
          </a:stretch>
        </p:blipFill>
        <p:spPr>
          <a:xfrm>
            <a:off x="269875" y="1571625"/>
            <a:ext cx="4140000" cy="3105000"/>
          </a:xfrm>
          <a:prstGeom prst="rect">
            <a:avLst/>
          </a:prstGeom>
        </p:spPr>
      </p:pic>
      <p:pic>
        <p:nvPicPr>
          <p:cNvPr id="8" name="Grafik 7" descr="Kondensstreifen.JPG"/>
          <p:cNvPicPr>
            <a:picLocks noChangeAspect="1"/>
          </p:cNvPicPr>
          <p:nvPr/>
        </p:nvPicPr>
        <p:blipFill>
          <a:blip r:embed="rId3" cstate="print"/>
          <a:stretch>
            <a:fillRect/>
          </a:stretch>
        </p:blipFill>
        <p:spPr>
          <a:xfrm>
            <a:off x="4543424" y="2817019"/>
            <a:ext cx="4140000" cy="3105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BC92417A-68A2-4335-A9A2-C3594B9C7A1D}"/>
              </a:ext>
            </a:extLst>
          </p:cNvPr>
          <p:cNvSpPr>
            <a:spLocks noGrp="1"/>
          </p:cNvSpPr>
          <p:nvPr>
            <p:ph type="title"/>
          </p:nvPr>
        </p:nvSpPr>
        <p:spPr>
          <a:xfrm>
            <a:off x="539965" y="826058"/>
            <a:ext cx="8224837" cy="446087"/>
          </a:xfrm>
        </p:spPr>
        <p:txBody>
          <a:bodyPr/>
          <a:lstStyle/>
          <a:p>
            <a:pPr>
              <a:lnSpc>
                <a:spcPct val="120000"/>
              </a:lnSpc>
            </a:pPr>
            <a:r>
              <a:rPr lang="en-US" sz="2000" noProof="1" smtClean="0">
                <a:solidFill>
                  <a:schemeClr val="tx1"/>
                </a:solidFill>
              </a:rPr>
              <a:t>Luftfahrt Emissionen und der Klimawandel</a:t>
            </a:r>
            <a:endParaRPr lang="en-US" sz="2000" noProof="1">
              <a:solidFill>
                <a:schemeClr val="tx1"/>
              </a:solidFill>
            </a:endParaRPr>
          </a:p>
        </p:txBody>
      </p:sp>
      <p:pic>
        <p:nvPicPr>
          <p:cNvPr id="144386" name="Picture 2"/>
          <p:cNvPicPr>
            <a:picLocks noChangeAspect="1" noChangeArrowheads="1"/>
          </p:cNvPicPr>
          <p:nvPr/>
        </p:nvPicPr>
        <p:blipFill>
          <a:blip r:embed="rId2" cstate="print"/>
          <a:srcRect/>
          <a:stretch>
            <a:fillRect/>
          </a:stretch>
        </p:blipFill>
        <p:spPr bwMode="auto">
          <a:xfrm>
            <a:off x="295274" y="1376363"/>
            <a:ext cx="8477251" cy="3580591"/>
          </a:xfrm>
          <a:prstGeom prst="rect">
            <a:avLst/>
          </a:prstGeom>
          <a:noFill/>
          <a:ln w="9525">
            <a:noFill/>
            <a:miter lim="800000"/>
            <a:headEnd/>
            <a:tailEnd/>
          </a:ln>
        </p:spPr>
      </p:pic>
      <p:sp>
        <p:nvSpPr>
          <p:cNvPr id="5" name="Tekstvak 9">
            <a:extLst>
              <a:ext uri="{FF2B5EF4-FFF2-40B4-BE49-F238E27FC236}">
                <a16:creationId xmlns:a16="http://schemas.microsoft.com/office/drawing/2014/main" xmlns="" id="{2449851C-97BB-4269-9059-D7249966A5BB}"/>
              </a:ext>
            </a:extLst>
          </p:cNvPr>
          <p:cNvSpPr txBox="1"/>
          <p:nvPr/>
        </p:nvSpPr>
        <p:spPr>
          <a:xfrm>
            <a:off x="371475" y="6023335"/>
            <a:ext cx="8677275" cy="246221"/>
          </a:xfrm>
          <a:prstGeom prst="rect">
            <a:avLst/>
          </a:prstGeom>
          <a:noFill/>
        </p:spPr>
        <p:txBody>
          <a:bodyPr wrap="square" rtlCol="0">
            <a:spAutoFit/>
          </a:bodyPr>
          <a:lstStyle/>
          <a:p>
            <a:r>
              <a:rPr lang="de-DE" sz="1000" dirty="0" smtClean="0">
                <a:solidFill>
                  <a:schemeClr val="tx1"/>
                </a:solidFill>
              </a:rPr>
              <a:t>RAPP, Markus, 2019. Perspektive: Wasserstoff &amp; Hybride. Meeting: "Emissionsfreies Fliegen-wie weit ist der Weg?", Berlin, 13.11.2019</a:t>
            </a:r>
            <a:endParaRPr lang="en-US" sz="1000" dirty="0">
              <a:solidFill>
                <a:schemeClr val="tx1"/>
              </a:solidFill>
            </a:endParaRPr>
          </a:p>
        </p:txBody>
      </p:sp>
      <p:sp>
        <p:nvSpPr>
          <p:cNvPr id="6" name="Tekstvak 9">
            <a:extLst>
              <a:ext uri="{FF2B5EF4-FFF2-40B4-BE49-F238E27FC236}">
                <a16:creationId xmlns:a16="http://schemas.microsoft.com/office/drawing/2014/main" xmlns="" id="{2449851C-97BB-4269-9059-D7249966A5BB}"/>
              </a:ext>
            </a:extLst>
          </p:cNvPr>
          <p:cNvSpPr txBox="1"/>
          <p:nvPr/>
        </p:nvSpPr>
        <p:spPr>
          <a:xfrm>
            <a:off x="377212" y="5175610"/>
            <a:ext cx="6890363" cy="683264"/>
          </a:xfrm>
          <a:prstGeom prst="rect">
            <a:avLst/>
          </a:prstGeom>
          <a:noFill/>
        </p:spPr>
        <p:txBody>
          <a:bodyPr wrap="square" rtlCol="0">
            <a:spAutoFit/>
          </a:bodyPr>
          <a:lstStyle/>
          <a:p>
            <a:pPr>
              <a:lnSpc>
                <a:spcPct val="120000"/>
              </a:lnSpc>
            </a:pPr>
            <a:r>
              <a:rPr lang="en-US" sz="1600" dirty="0" smtClean="0">
                <a:solidFill>
                  <a:schemeClr val="tx1"/>
                </a:solidFill>
              </a:rPr>
              <a:t>CO2: 		</a:t>
            </a:r>
            <a:r>
              <a:rPr lang="en-US" sz="1600" dirty="0" smtClean="0">
                <a:solidFill>
                  <a:srgbClr val="FF0000"/>
                </a:solidFill>
              </a:rPr>
              <a:t>Long term influence</a:t>
            </a:r>
          </a:p>
          <a:p>
            <a:pPr>
              <a:lnSpc>
                <a:spcPct val="120000"/>
              </a:lnSpc>
            </a:pPr>
            <a:r>
              <a:rPr lang="en-US" sz="1600" dirty="0" smtClean="0">
                <a:solidFill>
                  <a:schemeClr val="tx1"/>
                </a:solidFill>
              </a:rPr>
              <a:t>Non-CO2:	</a:t>
            </a:r>
            <a:r>
              <a:rPr lang="en-US" sz="1600" dirty="0" smtClean="0">
                <a:solidFill>
                  <a:srgbClr val="008000"/>
                </a:solidFill>
              </a:rPr>
              <a:t>Short term influence </a:t>
            </a:r>
            <a:r>
              <a:rPr lang="en-US" sz="1600" dirty="0" smtClean="0">
                <a:solidFill>
                  <a:schemeClr val="tx1"/>
                </a:solidFill>
              </a:rPr>
              <a:t>(immediate mitigation is possible)</a:t>
            </a:r>
            <a:endParaRPr lang="en-US" sz="1600" dirty="0">
              <a:solidFill>
                <a:schemeClr val="tx1"/>
              </a:solidFill>
            </a:endParaRPr>
          </a:p>
        </p:txBody>
      </p:sp>
      <p:sp>
        <p:nvSpPr>
          <p:cNvPr id="7" name="Textfeld 6"/>
          <p:cNvSpPr txBox="1"/>
          <p:nvPr/>
        </p:nvSpPr>
        <p:spPr>
          <a:xfrm>
            <a:off x="5919756" y="5038725"/>
            <a:ext cx="2728632" cy="307777"/>
          </a:xfrm>
          <a:prstGeom prst="rect">
            <a:avLst/>
          </a:prstGeom>
          <a:noFill/>
          <a:ln w="28575">
            <a:solidFill>
              <a:srgbClr val="FF0000"/>
            </a:solidFill>
          </a:ln>
        </p:spPr>
        <p:txBody>
          <a:bodyPr wrap="none" rtlCol="0">
            <a:spAutoFit/>
          </a:bodyPr>
          <a:lstStyle/>
          <a:p>
            <a:r>
              <a:rPr lang="de-DE" sz="1400" b="1" dirty="0" smtClean="0">
                <a:solidFill>
                  <a:schemeClr val="tx1"/>
                </a:solidFill>
              </a:rPr>
              <a:t>1 kg Kraftstoff =&gt; 3.15 kg CO2</a:t>
            </a:r>
            <a:endParaRPr lang="en-US" sz="1400" b="1"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p:cNvPicPr>
            <a:picLocks noChangeAspect="1" noChangeArrowheads="1"/>
          </p:cNvPicPr>
          <p:nvPr/>
        </p:nvPicPr>
        <p:blipFill>
          <a:blip r:embed="rId2" cstate="print"/>
          <a:srcRect/>
          <a:stretch>
            <a:fillRect/>
          </a:stretch>
        </p:blipFill>
        <p:spPr bwMode="auto">
          <a:xfrm>
            <a:off x="514350" y="1451712"/>
            <a:ext cx="7043445" cy="3615588"/>
          </a:xfrm>
          <a:prstGeom prst="rect">
            <a:avLst/>
          </a:prstGeom>
          <a:noFill/>
          <a:ln w="9525">
            <a:noFill/>
            <a:miter lim="800000"/>
            <a:headEnd/>
            <a:tailEnd/>
          </a:ln>
        </p:spPr>
      </p:pic>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Relativer Beitrag zur Erderwärmung</a:t>
            </a:r>
          </a:p>
        </p:txBody>
      </p:sp>
      <p:sp>
        <p:nvSpPr>
          <p:cNvPr id="4" name="Rechteck 3"/>
          <p:cNvSpPr/>
          <p:nvPr/>
        </p:nvSpPr>
        <p:spPr>
          <a:xfrm>
            <a:off x="542925" y="4881865"/>
            <a:ext cx="2057400" cy="978729"/>
          </a:xfrm>
          <a:prstGeom prst="rect">
            <a:avLst/>
          </a:prstGeom>
        </p:spPr>
        <p:txBody>
          <a:bodyPr wrap="square">
            <a:spAutoFit/>
          </a:bodyPr>
          <a:lstStyle/>
          <a:p>
            <a:pPr>
              <a:lnSpc>
                <a:spcPct val="120000"/>
              </a:lnSpc>
            </a:pPr>
            <a:r>
              <a:rPr lang="de-DE" sz="1200" noProof="1" smtClean="0">
                <a:solidFill>
                  <a:schemeClr val="tx1"/>
                </a:solidFill>
              </a:rPr>
              <a:t>Wir merken uns:</a:t>
            </a:r>
          </a:p>
          <a:p>
            <a:pPr>
              <a:lnSpc>
                <a:spcPct val="120000"/>
              </a:lnSpc>
              <a:buFont typeface="Arial" pitchFamily="34" charset="0"/>
              <a:buChar char="•"/>
            </a:pPr>
            <a:r>
              <a:rPr lang="de-DE" sz="1200" noProof="1" smtClean="0">
                <a:solidFill>
                  <a:schemeClr val="tx1"/>
                </a:solidFill>
              </a:rPr>
              <a:t>  </a:t>
            </a:r>
            <a:r>
              <a:rPr lang="de-DE" sz="1200" b="1" noProof="1" smtClean="0">
                <a:solidFill>
                  <a:schemeClr val="tx1"/>
                </a:solidFill>
              </a:rPr>
              <a:t>50 % AIC</a:t>
            </a:r>
            <a:r>
              <a:rPr lang="de-DE" sz="1200" noProof="1" smtClean="0">
                <a:solidFill>
                  <a:schemeClr val="tx1"/>
                </a:solidFill>
              </a:rPr>
              <a:t>  (oder 1/2)</a:t>
            </a:r>
          </a:p>
          <a:p>
            <a:pPr>
              <a:lnSpc>
                <a:spcPct val="120000"/>
              </a:lnSpc>
              <a:buFont typeface="Arial" pitchFamily="34" charset="0"/>
              <a:buChar char="•"/>
            </a:pPr>
            <a:r>
              <a:rPr lang="de-DE" sz="1200" noProof="1" smtClean="0">
                <a:solidFill>
                  <a:schemeClr val="tx1"/>
                </a:solidFill>
              </a:rPr>
              <a:t>  </a:t>
            </a:r>
            <a:r>
              <a:rPr lang="de-DE" sz="1200" b="1" noProof="1" smtClean="0">
                <a:solidFill>
                  <a:schemeClr val="tx1"/>
                </a:solidFill>
              </a:rPr>
              <a:t>33 % CO2</a:t>
            </a:r>
            <a:r>
              <a:rPr lang="de-DE" sz="1200" noProof="1" smtClean="0">
                <a:solidFill>
                  <a:schemeClr val="tx1"/>
                </a:solidFill>
              </a:rPr>
              <a:t> (oder 1/3)</a:t>
            </a:r>
          </a:p>
          <a:p>
            <a:pPr>
              <a:lnSpc>
                <a:spcPct val="120000"/>
              </a:lnSpc>
              <a:buFont typeface="Arial" pitchFamily="34" charset="0"/>
              <a:buChar char="•"/>
            </a:pPr>
            <a:r>
              <a:rPr lang="de-DE" sz="1200" noProof="1" smtClean="0">
                <a:solidFill>
                  <a:schemeClr val="tx1"/>
                </a:solidFill>
              </a:rPr>
              <a:t>  </a:t>
            </a:r>
            <a:r>
              <a:rPr lang="de-DE" sz="1200" b="1" noProof="1" smtClean="0">
                <a:solidFill>
                  <a:schemeClr val="tx1"/>
                </a:solidFill>
              </a:rPr>
              <a:t>17 % NOX</a:t>
            </a:r>
            <a:r>
              <a:rPr lang="de-DE" sz="1200" noProof="1" smtClean="0">
                <a:solidFill>
                  <a:schemeClr val="tx1"/>
                </a:solidFill>
              </a:rPr>
              <a:t> (oder 1/6)</a:t>
            </a:r>
            <a:endParaRPr lang="en-US" sz="1200" noProof="1">
              <a:solidFill>
                <a:schemeClr val="tx1"/>
              </a:solidFill>
            </a:endParaRPr>
          </a:p>
        </p:txBody>
      </p:sp>
      <p:sp>
        <p:nvSpPr>
          <p:cNvPr id="5" name="Rechteck 4"/>
          <p:cNvSpPr/>
          <p:nvPr/>
        </p:nvSpPr>
        <p:spPr>
          <a:xfrm>
            <a:off x="7667625" y="1739294"/>
            <a:ext cx="895350" cy="1938992"/>
          </a:xfrm>
          <a:prstGeom prst="rect">
            <a:avLst/>
          </a:prstGeom>
        </p:spPr>
        <p:txBody>
          <a:bodyPr wrap="square">
            <a:spAutoFit/>
          </a:bodyPr>
          <a:lstStyle/>
          <a:p>
            <a:pPr>
              <a:lnSpc>
                <a:spcPct val="200000"/>
              </a:lnSpc>
            </a:pPr>
            <a:r>
              <a:rPr lang="de-DE" sz="2000" b="1" noProof="1" smtClean="0">
                <a:solidFill>
                  <a:schemeClr val="tx1"/>
                </a:solidFill>
              </a:rPr>
              <a:t>AIC</a:t>
            </a:r>
          </a:p>
          <a:p>
            <a:pPr>
              <a:lnSpc>
                <a:spcPct val="200000"/>
              </a:lnSpc>
            </a:pPr>
            <a:r>
              <a:rPr lang="de-DE" sz="2000" b="1" noProof="1" smtClean="0">
                <a:solidFill>
                  <a:schemeClr val="tx1"/>
                </a:solidFill>
              </a:rPr>
              <a:t>CO2</a:t>
            </a:r>
            <a:endParaRPr lang="de-DE" sz="2000" noProof="1" smtClean="0">
              <a:solidFill>
                <a:schemeClr val="tx1"/>
              </a:solidFill>
            </a:endParaRPr>
          </a:p>
          <a:p>
            <a:pPr>
              <a:lnSpc>
                <a:spcPct val="200000"/>
              </a:lnSpc>
            </a:pPr>
            <a:r>
              <a:rPr lang="de-DE" sz="2000" b="1" noProof="1" smtClean="0">
                <a:solidFill>
                  <a:schemeClr val="tx1"/>
                </a:solidFill>
              </a:rPr>
              <a:t>NOX</a:t>
            </a:r>
            <a:endParaRPr lang="en-US" sz="2000" noProof="1">
              <a:solidFill>
                <a:schemeClr val="tx1"/>
              </a:solidFill>
            </a:endParaRPr>
          </a:p>
        </p:txBody>
      </p:sp>
      <p:sp>
        <p:nvSpPr>
          <p:cNvPr id="6" name="Tekstvak 9">
            <a:extLst>
              <a:ext uri="{FF2B5EF4-FFF2-40B4-BE49-F238E27FC236}">
                <a16:creationId xmlns:a16="http://schemas.microsoft.com/office/drawing/2014/main" xmlns="" id="{2449851C-97BB-4269-9059-D7249966A5BB}"/>
              </a:ext>
            </a:extLst>
          </p:cNvPr>
          <p:cNvSpPr txBox="1"/>
          <p:nvPr/>
        </p:nvSpPr>
        <p:spPr>
          <a:xfrm>
            <a:off x="371475" y="5906372"/>
            <a:ext cx="8677275" cy="400110"/>
          </a:xfrm>
          <a:prstGeom prst="rect">
            <a:avLst/>
          </a:prstGeom>
          <a:noFill/>
        </p:spPr>
        <p:txBody>
          <a:bodyPr wrap="square" rtlCol="0">
            <a:spAutoFit/>
          </a:bodyPr>
          <a:lstStyle/>
          <a:p>
            <a:r>
              <a:rPr lang="de-DE" sz="1000" dirty="0" smtClean="0">
                <a:solidFill>
                  <a:schemeClr val="tx1"/>
                </a:solidFill>
              </a:rPr>
              <a:t>LEE, D.S., et al., 2021. </a:t>
            </a:r>
            <a:r>
              <a:rPr lang="en-US" sz="1000" dirty="0" smtClean="0">
                <a:solidFill>
                  <a:schemeClr val="tx1"/>
                </a:solidFill>
              </a:rPr>
              <a:t>The Contribution of Global Aviation to Anthropogenic Climate Forcing for 2000 to 2018</a:t>
            </a:r>
            <a:r>
              <a:rPr lang="de-DE" sz="1000" dirty="0" smtClean="0">
                <a:solidFill>
                  <a:schemeClr val="tx1"/>
                </a:solidFill>
              </a:rPr>
              <a:t>. In: </a:t>
            </a:r>
            <a:r>
              <a:rPr lang="en-US" sz="1000" dirty="0" smtClean="0">
                <a:solidFill>
                  <a:schemeClr val="tx1"/>
                </a:solidFill>
              </a:rPr>
              <a:t>Atmospheric Environment</a:t>
            </a:r>
          </a:p>
          <a:p>
            <a:r>
              <a:rPr lang="en-US" sz="1000" dirty="0" smtClean="0">
                <a:solidFill>
                  <a:schemeClr val="tx1"/>
                </a:solidFill>
              </a:rPr>
              <a:t>vol. 244, no. 1, paper 117834. URL: https://doi.org/10.1016/j.atmosenv.2020.117834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564879" y="1461868"/>
            <a:ext cx="3032125" cy="3822919"/>
          </a:xfrm>
          <a:prstGeom prst="rect">
            <a:avLst/>
          </a:prstGeom>
          <a:noFill/>
          <a:ln w="9525">
            <a:solidFill>
              <a:schemeClr val="tx1"/>
            </a:solid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3839785" y="1466849"/>
            <a:ext cx="2942547" cy="3819525"/>
          </a:xfrm>
          <a:prstGeom prst="rect">
            <a:avLst/>
          </a:prstGeom>
          <a:noFill/>
          <a:ln w="9525">
            <a:solidFill>
              <a:schemeClr val="tx1"/>
            </a:solidFill>
            <a:miter lim="800000"/>
            <a:headEnd/>
            <a:tailEnd/>
          </a:ln>
        </p:spPr>
      </p:pic>
      <p:sp>
        <p:nvSpPr>
          <p:cNvPr id="9" name="Titel 1">
            <a:extLst>
              <a:ext uri="{FF2B5EF4-FFF2-40B4-BE49-F238E27FC236}">
                <a16:creationId xmlns:a16="http://schemas.microsoft.com/office/drawing/2014/main" xmlns="" id="{630AEA5A-D04F-421A-9C2A-5AF0E584F6EC}"/>
              </a:ext>
            </a:extLst>
          </p:cNvPr>
          <p:cNvSpPr txBox="1">
            <a:spLocks/>
          </p:cNvSpPr>
          <p:nvPr/>
        </p:nvSpPr>
        <p:spPr>
          <a:xfrm>
            <a:off x="469629" y="911672"/>
            <a:ext cx="8417196"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solidFill>
                  <a:schemeClr val="tx1"/>
                </a:solidFill>
              </a:rPr>
              <a:t>Aviation-Induced Cloudiness: Contrail Cirrus &amp; Persistent Contrails</a:t>
            </a:r>
          </a:p>
        </p:txBody>
      </p:sp>
      <p:sp>
        <p:nvSpPr>
          <p:cNvPr id="10" name="Rechteck 9"/>
          <p:cNvSpPr/>
          <p:nvPr/>
        </p:nvSpPr>
        <p:spPr>
          <a:xfrm>
            <a:off x="542925" y="5339745"/>
            <a:ext cx="8210550" cy="954107"/>
          </a:xfrm>
          <a:prstGeom prst="rect">
            <a:avLst/>
          </a:prstGeom>
        </p:spPr>
        <p:txBody>
          <a:bodyPr wrap="square">
            <a:spAutoFit/>
          </a:bodyPr>
          <a:lstStyle/>
          <a:p>
            <a:r>
              <a:rPr lang="en-US" sz="1200" noProof="1" smtClean="0">
                <a:solidFill>
                  <a:schemeClr val="tx1"/>
                </a:solidFill>
              </a:rPr>
              <a:t>(b) Aviation forcing components, of which aviation-induced cloudiness (AIC) account for more than half.</a:t>
            </a:r>
          </a:p>
          <a:p>
            <a:r>
              <a:rPr lang="en-US" sz="1200" noProof="1" smtClean="0">
                <a:solidFill>
                  <a:schemeClr val="tx1"/>
                </a:solidFill>
              </a:rPr>
              <a:t>(c) Breakdown of AIC radiative forcing into contrail cirrus and persistent contrails.</a:t>
            </a:r>
          </a:p>
          <a:p>
            <a:endParaRPr lang="en-US" sz="1200" noProof="1" smtClean="0">
              <a:solidFill>
                <a:schemeClr val="tx1"/>
              </a:solidFill>
            </a:endParaRPr>
          </a:p>
          <a:p>
            <a:r>
              <a:rPr lang="en-US" sz="1000" noProof="1" smtClean="0">
                <a:solidFill>
                  <a:schemeClr val="tx1"/>
                </a:solidFill>
              </a:rPr>
              <a:t>KÄRCHER, Bernd, 2018. Formation and Radiative Forcing of Contrail Cirrus. In: </a:t>
            </a:r>
            <a:r>
              <a:rPr lang="en-US" sz="1000" i="1" noProof="1" smtClean="0">
                <a:solidFill>
                  <a:schemeClr val="tx1"/>
                </a:solidFill>
              </a:rPr>
              <a:t>Nature Communications</a:t>
            </a:r>
            <a:r>
              <a:rPr lang="en-US" sz="1000" noProof="1" smtClean="0">
                <a:solidFill>
                  <a:schemeClr val="tx1"/>
                </a:solidFill>
              </a:rPr>
              <a:t>, Vol. 9, Article Number: 1824. Available from: https://doi.org/10.1038/s41467-018-04068-0</a:t>
            </a:r>
            <a:endParaRPr lang="en-US" sz="1000" noProof="1">
              <a:solidFill>
                <a:schemeClr val="tx1"/>
              </a:solidFill>
            </a:endParaRPr>
          </a:p>
        </p:txBody>
      </p:sp>
      <p:sp>
        <p:nvSpPr>
          <p:cNvPr id="11" name="Textfeld 10"/>
          <p:cNvSpPr txBox="1"/>
          <p:nvPr/>
        </p:nvSpPr>
        <p:spPr>
          <a:xfrm>
            <a:off x="6990952" y="3244850"/>
            <a:ext cx="2074607" cy="830997"/>
          </a:xfrm>
          <a:prstGeom prst="rect">
            <a:avLst/>
          </a:prstGeom>
          <a:noFill/>
        </p:spPr>
        <p:txBody>
          <a:bodyPr wrap="none" rtlCol="0">
            <a:spAutoFit/>
          </a:bodyPr>
          <a:lstStyle/>
          <a:p>
            <a:r>
              <a:rPr lang="de-DE" sz="1200" b="1" dirty="0" smtClean="0">
                <a:solidFill>
                  <a:srgbClr val="0000FF"/>
                </a:solidFill>
              </a:rPr>
              <a:t>Cirrus/Contrails = 4.0</a:t>
            </a:r>
          </a:p>
          <a:p>
            <a:endParaRPr lang="de-DE" sz="1200" b="1" dirty="0" smtClean="0">
              <a:solidFill>
                <a:srgbClr val="0000FF"/>
              </a:solidFill>
            </a:endParaRPr>
          </a:p>
          <a:p>
            <a:r>
              <a:rPr lang="de-DE" sz="1200" b="1" dirty="0" smtClean="0">
                <a:solidFill>
                  <a:schemeClr val="tx1"/>
                </a:solidFill>
              </a:rPr>
              <a:t>Cirrus: Federwolken</a:t>
            </a:r>
          </a:p>
          <a:p>
            <a:r>
              <a:rPr lang="de-DE" sz="1200" b="1" dirty="0" smtClean="0">
                <a:solidFill>
                  <a:schemeClr val="tx1"/>
                </a:solidFill>
              </a:rPr>
              <a:t>Contrail: Kondensstreifen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39BEA46C-FDE1-49DB-A860-B96EFD2C7288}"/>
              </a:ext>
            </a:extLst>
          </p:cNvPr>
          <p:cNvSpPr>
            <a:spLocks noGrp="1"/>
          </p:cNvSpPr>
          <p:nvPr>
            <p:ph type="body" sz="quarter" idx="3"/>
          </p:nvPr>
        </p:nvSpPr>
        <p:spPr>
          <a:xfrm>
            <a:off x="2339621" y="1571624"/>
            <a:ext cx="2546704" cy="332585"/>
          </a:xfrm>
        </p:spPr>
        <p:txBody>
          <a:bodyPr/>
          <a:lstStyle/>
          <a:p>
            <a:r>
              <a:rPr lang="en-US" sz="1600" noProof="1" smtClean="0"/>
              <a:t>Forcing Factor </a:t>
            </a:r>
            <a:r>
              <a:rPr lang="en-US" sz="1600" i="1" noProof="1" smtClean="0"/>
              <a:t>s</a:t>
            </a:r>
            <a:r>
              <a:rPr lang="en-US" sz="1600" noProof="1" smtClean="0"/>
              <a:t> = f(</a:t>
            </a:r>
            <a:r>
              <a:rPr lang="en-US" sz="1600" i="1" noProof="1" smtClean="0"/>
              <a:t>h</a:t>
            </a:r>
            <a:r>
              <a:rPr lang="en-US" sz="1600" noProof="1" smtClean="0"/>
              <a:t>)</a:t>
            </a:r>
            <a:endParaRPr lang="en-US" sz="1600" noProof="1"/>
          </a:p>
        </p:txBody>
      </p:sp>
      <p:pic>
        <p:nvPicPr>
          <p:cNvPr id="8" name="Picture 29">
            <a:extLst>
              <a:ext uri="{FF2B5EF4-FFF2-40B4-BE49-F238E27FC236}">
                <a16:creationId xmlns:a16="http://schemas.microsoft.com/office/drawing/2014/main" xmlns="" id="{E4EA3D99-5360-43E3-8CB8-32070B351BB7}"/>
              </a:ext>
            </a:extLst>
          </p:cNvPr>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1181101" y="1898331"/>
            <a:ext cx="4200524" cy="4071394"/>
          </a:xfrm>
          <a:prstGeom prst="rect">
            <a:avLst/>
          </a:prstGeom>
        </p:spPr>
      </p:pic>
      <p:sp>
        <p:nvSpPr>
          <p:cNvPr id="10" name="Tekstvak 9">
            <a:extLst>
              <a:ext uri="{FF2B5EF4-FFF2-40B4-BE49-F238E27FC236}">
                <a16:creationId xmlns:a16="http://schemas.microsoft.com/office/drawing/2014/main" xmlns="" id="{2449851C-97BB-4269-9059-D7249966A5BB}"/>
              </a:ext>
            </a:extLst>
          </p:cNvPr>
          <p:cNvSpPr txBox="1"/>
          <p:nvPr/>
        </p:nvSpPr>
        <p:spPr>
          <a:xfrm>
            <a:off x="1229285" y="6051910"/>
            <a:ext cx="1646613" cy="246221"/>
          </a:xfrm>
          <a:prstGeom prst="rect">
            <a:avLst/>
          </a:prstGeom>
          <a:noFill/>
        </p:spPr>
        <p:txBody>
          <a:bodyPr wrap="square" rtlCol="0">
            <a:spAutoFit/>
          </a:bodyPr>
          <a:lstStyle/>
          <a:p>
            <a:r>
              <a:rPr lang="en-US" sz="1000" dirty="0" smtClean="0">
                <a:solidFill>
                  <a:schemeClr val="tx1"/>
                </a:solidFill>
              </a:rPr>
              <a:t>Schwartz 2009 and 2011</a:t>
            </a:r>
            <a:endParaRPr lang="en-US" sz="1000" dirty="0">
              <a:solidFill>
                <a:schemeClr val="tx1"/>
              </a:solidFill>
            </a:endParaRPr>
          </a:p>
        </p:txBody>
      </p:sp>
      <p:sp>
        <p:nvSpPr>
          <p:cNvPr id="12" name="Titel 1">
            <a:extLst>
              <a:ext uri="{FF2B5EF4-FFF2-40B4-BE49-F238E27FC236}">
                <a16:creationId xmlns:a16="http://schemas.microsoft.com/office/drawing/2014/main" xmlns=""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solidFill>
                  <a:schemeClr val="tx1"/>
                </a:solidFill>
              </a:rPr>
              <a:t>Höhenabhängigkeit der Äquivalenten CO2 Masse</a:t>
            </a:r>
          </a:p>
        </p:txBody>
      </p:sp>
      <p:sp>
        <p:nvSpPr>
          <p:cNvPr id="11" name="Tijdelijke aanduiding voor tekst 4">
            <a:extLst>
              <a:ext uri="{FF2B5EF4-FFF2-40B4-BE49-F238E27FC236}">
                <a16:creationId xmlns:a16="http://schemas.microsoft.com/office/drawing/2014/main" xmlns="" id="{39BEA46C-FDE1-49DB-A860-B96EFD2C7288}"/>
              </a:ext>
            </a:extLst>
          </p:cNvPr>
          <p:cNvSpPr>
            <a:spLocks noGrp="1"/>
          </p:cNvSpPr>
          <p:nvPr>
            <p:ph type="body" sz="quarter" idx="3"/>
          </p:nvPr>
        </p:nvSpPr>
        <p:spPr>
          <a:xfrm>
            <a:off x="5454296" y="4619625"/>
            <a:ext cx="2546704" cy="894560"/>
          </a:xfrm>
        </p:spPr>
        <p:txBody>
          <a:bodyPr/>
          <a:lstStyle/>
          <a:p>
            <a:r>
              <a:rPr lang="en-US" sz="1400" noProof="1" smtClean="0"/>
              <a:t>NOX verursacht:</a:t>
            </a:r>
          </a:p>
          <a:p>
            <a:pPr marL="361950" indent="-361950">
              <a:buFont typeface="Arial" pitchFamily="34" charset="0"/>
              <a:buChar char="●"/>
            </a:pPr>
            <a:r>
              <a:rPr lang="de-DE" sz="1400" noProof="1" smtClean="0"/>
              <a:t>O</a:t>
            </a:r>
            <a:r>
              <a:rPr lang="de-DE" sz="1400" baseline="-25000" noProof="1" smtClean="0"/>
              <a:t>3S</a:t>
            </a:r>
          </a:p>
          <a:p>
            <a:pPr marL="361950" indent="-361950">
              <a:buFont typeface="Arial" pitchFamily="34" charset="0"/>
              <a:buChar char="●"/>
            </a:pPr>
            <a:r>
              <a:rPr lang="de-DE" sz="1400" noProof="1" smtClean="0"/>
              <a:t>CH</a:t>
            </a:r>
            <a:r>
              <a:rPr lang="de-DE" sz="1400" baseline="-25000" noProof="1" smtClean="0"/>
              <a:t>4</a:t>
            </a:r>
            <a:r>
              <a:rPr lang="de-DE" sz="1400" noProof="1" smtClean="0"/>
              <a:t> &amp; O</a:t>
            </a:r>
            <a:r>
              <a:rPr lang="de-DE" sz="1400" baseline="-25000" noProof="1" smtClean="0"/>
              <a:t>3L</a:t>
            </a:r>
            <a:endParaRPr lang="en-US" sz="1400" baseline="-25000" noProof="1"/>
          </a:p>
        </p:txBody>
      </p:sp>
    </p:spTree>
    <p:extLst>
      <p:ext uri="{BB962C8B-B14F-4D97-AF65-F5344CB8AC3E}">
        <p14:creationId xmlns:p14="http://schemas.microsoft.com/office/powerpoint/2010/main" xmlns="" val="3396170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478D4B57-82F6-466F-9F4F-A52E319A7A9A}"/>
              </a:ext>
            </a:extLst>
          </p:cNvPr>
          <p:cNvSpPr txBox="1">
            <a:spLocks/>
          </p:cNvSpPr>
          <p:nvPr/>
        </p:nvSpPr>
        <p:spPr>
          <a:xfrm>
            <a:off x="535781" y="8354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sz="2000" kern="0" noProof="1" smtClean="0">
                <a:solidFill>
                  <a:schemeClr val="tx1"/>
                </a:solidFill>
              </a:rPr>
              <a:t>Positive Umweltwirkung: Tiefer fliegen! </a:t>
            </a:r>
            <a:endParaRPr lang="de-DE" sz="2000" kern="0" noProof="1">
              <a:solidFill>
                <a:schemeClr val="tx1"/>
              </a:solidFill>
            </a:endParaRPr>
          </a:p>
        </p:txBody>
      </p:sp>
      <p:sp>
        <p:nvSpPr>
          <p:cNvPr id="2" name="Tekstvak 1">
            <a:extLst>
              <a:ext uri="{FF2B5EF4-FFF2-40B4-BE49-F238E27FC236}">
                <a16:creationId xmlns:a16="http://schemas.microsoft.com/office/drawing/2014/main" xmlns="" id="{A8F2867A-1626-4026-917B-9DF05A919198}"/>
              </a:ext>
            </a:extLst>
          </p:cNvPr>
          <p:cNvSpPr txBox="1"/>
          <p:nvPr/>
        </p:nvSpPr>
        <p:spPr>
          <a:xfrm>
            <a:off x="459581" y="5219179"/>
            <a:ext cx="5760084" cy="307777"/>
          </a:xfrm>
          <a:prstGeom prst="rect">
            <a:avLst/>
          </a:prstGeom>
          <a:noFill/>
        </p:spPr>
        <p:txBody>
          <a:bodyPr wrap="square" rtlCol="0">
            <a:spAutoFit/>
          </a:bodyPr>
          <a:lstStyle/>
          <a:p>
            <a:r>
              <a:rPr lang="de-DE" sz="1400" smtClean="0">
                <a:solidFill>
                  <a:schemeClr val="tx1"/>
                </a:solidFill>
              </a:rPr>
              <a:t>Einheiten</a:t>
            </a:r>
            <a:r>
              <a:rPr lang="de-DE" sz="1400" smtClean="0">
                <a:solidFill>
                  <a:schemeClr val="tx1"/>
                </a:solidFill>
              </a:rPr>
              <a:t>: Normiert auf Werte zwischen 0 und </a:t>
            </a:r>
            <a:r>
              <a:rPr lang="de-DE" sz="1400" smtClean="0">
                <a:solidFill>
                  <a:schemeClr val="tx1"/>
                </a:solidFill>
              </a:rPr>
              <a:t>1</a:t>
            </a:r>
            <a:endParaRPr lang="de-DE" sz="1400">
              <a:solidFill>
                <a:schemeClr val="tx1"/>
              </a:solidFill>
            </a:endParaRPr>
          </a:p>
        </p:txBody>
      </p:sp>
      <p:cxnSp>
        <p:nvCxnSpPr>
          <p:cNvPr id="9" name="Gerade Verbindung mit Pfeil 8"/>
          <p:cNvCxnSpPr/>
          <p:nvPr/>
        </p:nvCxnSpPr>
        <p:spPr bwMode="auto">
          <a:xfrm flipV="1">
            <a:off x="295275" y="1599073"/>
            <a:ext cx="0" cy="3124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10" name="Gerade Verbindung mit Pfeil 9"/>
          <p:cNvCxnSpPr/>
          <p:nvPr/>
        </p:nvCxnSpPr>
        <p:spPr bwMode="auto">
          <a:xfrm>
            <a:off x="1266825" y="5167348"/>
            <a:ext cx="4914900"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
        <p:nvSpPr>
          <p:cNvPr id="8" name="Textfeld 7"/>
          <p:cNvSpPr txBox="1"/>
          <p:nvPr/>
        </p:nvSpPr>
        <p:spPr>
          <a:xfrm>
            <a:off x="457199" y="5730065"/>
            <a:ext cx="8067676" cy="553998"/>
          </a:xfrm>
          <a:prstGeom prst="rect">
            <a:avLst/>
          </a:prstGeom>
          <a:noFill/>
        </p:spPr>
        <p:txBody>
          <a:bodyPr wrap="square" rtlCol="0">
            <a:spAutoFit/>
          </a:bodyPr>
          <a:lstStyle/>
          <a:p>
            <a:r>
              <a:rPr lang="de-DE" sz="1000" noProof="1" smtClean="0">
                <a:solidFill>
                  <a:schemeClr val="tx1"/>
                </a:solidFill>
              </a:rPr>
              <a:t>CAERS, Brecht, SCHOLZ, Dieter, 2020.</a:t>
            </a:r>
            <a:r>
              <a:rPr lang="en-US" sz="1000" noProof="1" smtClean="0">
                <a:solidFill>
                  <a:schemeClr val="tx1"/>
                </a:solidFill>
              </a:rPr>
              <a:t> </a:t>
            </a:r>
            <a:r>
              <a:rPr lang="en-US" sz="1000" i="1" noProof="1" smtClean="0">
                <a:solidFill>
                  <a:schemeClr val="tx1"/>
                </a:solidFill>
              </a:rPr>
              <a:t>Conditions for Passenger Aircraft Minimum Fuel Consumption, Direct Operating Costs and Environmental Impact</a:t>
            </a:r>
            <a:r>
              <a:rPr lang="en-US" sz="1000" noProof="1" smtClean="0">
                <a:solidFill>
                  <a:schemeClr val="tx1"/>
                </a:solidFill>
              </a:rPr>
              <a:t>. </a:t>
            </a:r>
            <a:r>
              <a:rPr lang="de-DE" sz="1000" noProof="1" smtClean="0">
                <a:solidFill>
                  <a:schemeClr val="tx1"/>
                </a:solidFill>
              </a:rPr>
              <a:t>German Aerospace Congress 2020 (DLRK 2020),</a:t>
            </a:r>
            <a:r>
              <a:rPr lang="en-US" sz="1000" dirty="0" smtClean="0">
                <a:solidFill>
                  <a:schemeClr val="tx1"/>
                </a:solidFill>
              </a:rPr>
              <a:t> Online, 01.-03.09.2020</a:t>
            </a:r>
            <a:r>
              <a:rPr lang="de-DE" sz="1000" noProof="1" smtClean="0">
                <a:solidFill>
                  <a:schemeClr val="tx1"/>
                </a:solidFill>
              </a:rPr>
              <a:t>.</a:t>
            </a:r>
          </a:p>
          <a:p>
            <a:r>
              <a:rPr lang="de-DE" sz="1000" noProof="1" smtClean="0">
                <a:solidFill>
                  <a:schemeClr val="tx1"/>
                </a:solidFill>
              </a:rPr>
              <a:t>Available from: https://doi.org/10.5281/zenodo.4068135</a:t>
            </a:r>
          </a:p>
        </p:txBody>
      </p:sp>
      <p:pic>
        <p:nvPicPr>
          <p:cNvPr id="14" name="Grafik 2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35934" y="1626781"/>
            <a:ext cx="5756065" cy="3413051"/>
          </a:xfrm>
          <a:prstGeom prst="rect">
            <a:avLst/>
          </a:prstGeom>
          <a:noFill/>
          <a:ln>
            <a:noFill/>
          </a:ln>
        </p:spPr>
      </p:pic>
      <p:sp>
        <p:nvSpPr>
          <p:cNvPr id="15" name="Textfeld 14"/>
          <p:cNvSpPr txBox="1"/>
          <p:nvPr/>
        </p:nvSpPr>
        <p:spPr>
          <a:xfrm>
            <a:off x="6294474" y="1371581"/>
            <a:ext cx="2679405" cy="3754874"/>
          </a:xfrm>
          <a:prstGeom prst="rect">
            <a:avLst/>
          </a:prstGeom>
          <a:noFill/>
        </p:spPr>
        <p:txBody>
          <a:bodyPr wrap="square" rtlCol="0">
            <a:spAutoFit/>
          </a:bodyPr>
          <a:lstStyle/>
          <a:p>
            <a:r>
              <a:rPr lang="de-DE" sz="1400" dirty="0" smtClean="0">
                <a:solidFill>
                  <a:schemeClr val="tx1"/>
                </a:solidFill>
              </a:rPr>
              <a:t>"Neutrale Mischung" aus 50 % Resourcenverbrauch und 50 % äquivalenten CO2.</a:t>
            </a:r>
          </a:p>
          <a:p>
            <a:endParaRPr lang="de-DE" sz="1400" dirty="0" smtClean="0">
              <a:solidFill>
                <a:schemeClr val="tx1"/>
              </a:solidFill>
            </a:endParaRPr>
          </a:p>
          <a:p>
            <a:r>
              <a:rPr lang="de-DE" sz="1400" dirty="0" smtClean="0">
                <a:solidFill>
                  <a:schemeClr val="tx1"/>
                </a:solidFill>
              </a:rPr>
              <a:t>Deutliche Höhenbegrenzung des grünen Bereichs aus der Wirkung der AIC.</a:t>
            </a:r>
          </a:p>
          <a:p>
            <a:endParaRPr lang="de-DE" sz="1400" dirty="0" smtClean="0">
              <a:solidFill>
                <a:schemeClr val="tx1"/>
              </a:solidFill>
            </a:endParaRPr>
          </a:p>
          <a:p>
            <a:r>
              <a:rPr lang="de-DE" sz="1400" dirty="0" smtClean="0">
                <a:solidFill>
                  <a:schemeClr val="tx1"/>
                </a:solidFill>
              </a:rPr>
              <a:t>Diagonaler grüner Bereich (unten links nach oben rechts) aus der Aerodynamik.</a:t>
            </a:r>
          </a:p>
          <a:p>
            <a:endParaRPr lang="de-DE" sz="1400" dirty="0" smtClean="0">
              <a:solidFill>
                <a:schemeClr val="tx1"/>
              </a:solidFill>
            </a:endParaRPr>
          </a:p>
          <a:p>
            <a:r>
              <a:rPr lang="de-DE" sz="1400" dirty="0" smtClean="0">
                <a:solidFill>
                  <a:schemeClr val="tx1"/>
                </a:solidFill>
              </a:rPr>
              <a:t>"Fly low and slow !"</a:t>
            </a:r>
          </a:p>
          <a:p>
            <a:endParaRPr lang="de-DE" sz="1400" dirty="0" smtClean="0">
              <a:solidFill>
                <a:schemeClr val="tx1"/>
              </a:solidFill>
            </a:endParaRPr>
          </a:p>
          <a:p>
            <a:r>
              <a:rPr lang="de-DE" sz="1400" dirty="0" smtClean="0">
                <a:solidFill>
                  <a:schemeClr val="tx1"/>
                </a:solidFill>
              </a:rPr>
              <a:t>Das sehr tiefe Fliegen scheitert an der SFC-Charakteristik der Triebwerke.</a:t>
            </a:r>
          </a:p>
        </p:txBody>
      </p:sp>
    </p:spTree>
    <p:extLst>
      <p:ext uri="{BB962C8B-B14F-4D97-AF65-F5344CB8AC3E}">
        <p14:creationId xmlns:p14="http://schemas.microsoft.com/office/powerpoint/2010/main" xmlns="" val="2903578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476250" y="4333875"/>
            <a:ext cx="8343900" cy="61912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5" name="Rechteck 4"/>
          <p:cNvSpPr/>
          <p:nvPr/>
        </p:nvSpPr>
        <p:spPr bwMode="auto">
          <a:xfrm>
            <a:off x="476250" y="2000250"/>
            <a:ext cx="4800600" cy="61912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2" name="Rechteck 1"/>
          <p:cNvSpPr/>
          <p:nvPr/>
        </p:nvSpPr>
        <p:spPr>
          <a:xfrm>
            <a:off x="526256" y="1373390"/>
            <a:ext cx="8274844" cy="4967514"/>
          </a:xfrm>
          <a:prstGeom prst="rect">
            <a:avLst/>
          </a:prstGeom>
        </p:spPr>
        <p:txBody>
          <a:bodyPr wrap="square">
            <a:spAutoFit/>
          </a:bodyPr>
          <a:lstStyle/>
          <a:p>
            <a:pPr algn="just">
              <a:lnSpc>
                <a:spcPct val="120000"/>
              </a:lnSpc>
            </a:pPr>
            <a:r>
              <a:rPr lang="de-DE" sz="1600" dirty="0" smtClean="0">
                <a:solidFill>
                  <a:schemeClr val="tx1"/>
                </a:solidFill>
              </a:rPr>
              <a:t>Die </a:t>
            </a:r>
            <a:r>
              <a:rPr lang="de-DE" sz="1600" dirty="0" smtClean="0">
                <a:solidFill>
                  <a:srgbClr val="0000FF"/>
                </a:solidFill>
              </a:rPr>
              <a:t>Änderung der regulären Reiseflughöhe</a:t>
            </a:r>
            <a:r>
              <a:rPr lang="de-DE" sz="1600" dirty="0" smtClean="0">
                <a:solidFill>
                  <a:schemeClr val="tx1"/>
                </a:solidFill>
              </a:rPr>
              <a:t> eines Airbus A320-200 </a:t>
            </a:r>
            <a:r>
              <a:rPr lang="de-DE" sz="1600" dirty="0" smtClean="0">
                <a:solidFill>
                  <a:srgbClr val="0000FF"/>
                </a:solidFill>
              </a:rPr>
              <a:t>von</a:t>
            </a:r>
            <a:r>
              <a:rPr lang="de-DE" sz="1600" dirty="0" smtClean="0">
                <a:solidFill>
                  <a:schemeClr val="tx1"/>
                </a:solidFill>
              </a:rPr>
              <a:t> etwa </a:t>
            </a:r>
            <a:r>
              <a:rPr lang="de-DE" sz="1600" dirty="0" smtClean="0">
                <a:solidFill>
                  <a:srgbClr val="0000FF"/>
                </a:solidFill>
              </a:rPr>
              <a:t>11500 m</a:t>
            </a:r>
            <a:r>
              <a:rPr lang="de-DE" sz="1600" dirty="0" smtClean="0">
                <a:solidFill>
                  <a:schemeClr val="tx1"/>
                </a:solidFill>
              </a:rPr>
              <a:t> </a:t>
            </a:r>
            <a:r>
              <a:rPr lang="de-DE" sz="1600" dirty="0" smtClean="0">
                <a:solidFill>
                  <a:srgbClr val="0000FF"/>
                </a:solidFill>
              </a:rPr>
              <a:t>auf</a:t>
            </a:r>
            <a:r>
              <a:rPr lang="de-DE" sz="1600" dirty="0" smtClean="0">
                <a:solidFill>
                  <a:schemeClr val="tx1"/>
                </a:solidFill>
              </a:rPr>
              <a:t> eine Höhe von </a:t>
            </a:r>
            <a:r>
              <a:rPr lang="de-DE" sz="1600" dirty="0" smtClean="0">
                <a:solidFill>
                  <a:srgbClr val="0000FF"/>
                </a:solidFill>
              </a:rPr>
              <a:t>6500 m</a:t>
            </a:r>
            <a:r>
              <a:rPr lang="de-DE" sz="1600" dirty="0" smtClean="0">
                <a:solidFill>
                  <a:schemeClr val="tx1"/>
                </a:solidFill>
              </a:rPr>
              <a:t> bei konstanter Machzahl 0,78 würde Folgendes bewirken:</a:t>
            </a:r>
          </a:p>
          <a:p>
            <a:pPr marL="180975" indent="-180975" algn="just">
              <a:lnSpc>
                <a:spcPct val="120000"/>
              </a:lnSpc>
              <a:buFont typeface="Arial" pitchFamily="34" charset="0"/>
              <a:buChar char="●"/>
            </a:pPr>
            <a:r>
              <a:rPr lang="de-DE" sz="1600" dirty="0" smtClean="0">
                <a:solidFill>
                  <a:srgbClr val="008000"/>
                </a:solidFill>
              </a:rPr>
              <a:t>Reduktion der äquivalenten CO2 um 78 %</a:t>
            </a:r>
            <a:r>
              <a:rPr lang="de-DE" sz="1600" dirty="0" smtClean="0">
                <a:solidFill>
                  <a:schemeClr val="tx1"/>
                </a:solidFill>
              </a:rPr>
              <a:t> und</a:t>
            </a:r>
          </a:p>
          <a:p>
            <a:pPr marL="180975" indent="-180975" algn="just">
              <a:lnSpc>
                <a:spcPct val="120000"/>
              </a:lnSpc>
              <a:buFont typeface="Arial" pitchFamily="34" charset="0"/>
              <a:buChar char="●"/>
            </a:pPr>
            <a:r>
              <a:rPr lang="de-DE" sz="1600" dirty="0" smtClean="0">
                <a:solidFill>
                  <a:srgbClr val="FF0000"/>
                </a:solidFill>
              </a:rPr>
              <a:t>Anstieg des Kraftstoffverbrauchs um 5,6 %</a:t>
            </a:r>
            <a:r>
              <a:rPr lang="de-DE" sz="1600" dirty="0" smtClean="0">
                <a:solidFill>
                  <a:schemeClr val="tx1"/>
                </a:solidFill>
              </a:rPr>
              <a:t>. </a:t>
            </a:r>
          </a:p>
          <a:p>
            <a:pPr marL="180975" lvl="1" indent="0" algn="just">
              <a:lnSpc>
                <a:spcPct val="120000"/>
              </a:lnSpc>
            </a:pPr>
            <a:r>
              <a:rPr lang="de-DE" sz="1600" dirty="0" smtClean="0">
                <a:solidFill>
                  <a:schemeClr val="tx1"/>
                </a:solidFill>
              </a:rPr>
              <a:t>Der Anstieg des Kraftstoffverbrauchs wird hauptsächlich beeinflusst durch</a:t>
            </a:r>
          </a:p>
          <a:p>
            <a:pPr marL="361950" lvl="1" indent="-180975" algn="just">
              <a:lnSpc>
                <a:spcPct val="120000"/>
              </a:lnSpc>
              <a:buFont typeface="Courier New" pitchFamily="49" charset="0"/>
              <a:buChar char="o"/>
            </a:pPr>
            <a:r>
              <a:rPr lang="de-DE" sz="1600" dirty="0" smtClean="0">
                <a:solidFill>
                  <a:schemeClr val="tx1"/>
                </a:solidFill>
              </a:rPr>
              <a:t>einen Anstieg des spezifischen Kraftstoffverbrauchs (TSFC) um 6,0 % und</a:t>
            </a:r>
          </a:p>
          <a:p>
            <a:pPr marL="361950" lvl="1" indent="-180975" algn="just">
              <a:lnSpc>
                <a:spcPct val="120000"/>
              </a:lnSpc>
              <a:buFont typeface="Courier New" pitchFamily="49" charset="0"/>
              <a:buChar char="o"/>
            </a:pPr>
            <a:r>
              <a:rPr lang="de-DE" sz="1600" dirty="0" smtClean="0">
                <a:solidFill>
                  <a:schemeClr val="tx1"/>
                </a:solidFill>
              </a:rPr>
              <a:t>eine Abnahme der Aerodynamischen Effizienz um 5,4 %.</a:t>
            </a:r>
          </a:p>
          <a:p>
            <a:pPr algn="just">
              <a:lnSpc>
                <a:spcPct val="120000"/>
              </a:lnSpc>
            </a:pPr>
            <a:r>
              <a:rPr lang="de-DE" sz="800" dirty="0" smtClean="0">
                <a:solidFill>
                  <a:schemeClr val="tx1"/>
                </a:solidFill>
              </a:rPr>
              <a:t> </a:t>
            </a:r>
          </a:p>
          <a:p>
            <a:pPr algn="just">
              <a:lnSpc>
                <a:spcPct val="120000"/>
              </a:lnSpc>
            </a:pPr>
            <a:r>
              <a:rPr lang="de-DE" sz="1600" dirty="0" smtClean="0">
                <a:solidFill>
                  <a:schemeClr val="tx1"/>
                </a:solidFill>
              </a:rPr>
              <a:t>Wenn äquivalente CO2 und Resourcenverbrauch (Kraftstoffverbrauch) kombiniert werden, dann gilt: Die </a:t>
            </a:r>
            <a:r>
              <a:rPr lang="de-DE" sz="1600" u="sng" dirty="0" smtClean="0">
                <a:solidFill>
                  <a:srgbClr val="008000"/>
                </a:solidFill>
              </a:rPr>
              <a:t>Umweltwirkung sinkt um 70 %</a:t>
            </a:r>
            <a:r>
              <a:rPr lang="de-DE" sz="1600" dirty="0" smtClean="0">
                <a:solidFill>
                  <a:schemeClr val="tx1"/>
                </a:solidFill>
              </a:rPr>
              <a:t>.</a:t>
            </a:r>
          </a:p>
          <a:p>
            <a:pPr algn="just">
              <a:lnSpc>
                <a:spcPct val="120000"/>
              </a:lnSpc>
            </a:pPr>
            <a:r>
              <a:rPr lang="de-DE" sz="800" dirty="0" smtClean="0">
                <a:solidFill>
                  <a:schemeClr val="tx1"/>
                </a:solidFill>
              </a:rPr>
              <a:t>  </a:t>
            </a:r>
          </a:p>
          <a:p>
            <a:pPr algn="just">
              <a:lnSpc>
                <a:spcPct val="120000"/>
              </a:lnSpc>
            </a:pPr>
            <a:r>
              <a:rPr lang="de-DE" sz="1600" dirty="0" smtClean="0">
                <a:solidFill>
                  <a:schemeClr val="tx1"/>
                </a:solidFill>
              </a:rPr>
              <a:t>Die Machzahl wurde konstant gehalten. Daher werden die direkten Betriebskosten, DOC nur beeinflußt durch den höheren Kraftstoffverbrauch. Die </a:t>
            </a:r>
            <a:r>
              <a:rPr lang="de-DE" sz="1600" u="sng" dirty="0" smtClean="0">
                <a:solidFill>
                  <a:srgbClr val="FF0000"/>
                </a:solidFill>
              </a:rPr>
              <a:t>DOC</a:t>
            </a:r>
            <a:r>
              <a:rPr lang="de-DE" sz="1600" u="sng" dirty="0" smtClean="0">
                <a:solidFill>
                  <a:schemeClr val="tx1"/>
                </a:solidFill>
              </a:rPr>
              <a:t> </a:t>
            </a:r>
            <a:r>
              <a:rPr lang="de-DE" sz="1600" u="sng" dirty="0" smtClean="0">
                <a:solidFill>
                  <a:srgbClr val="FF0000"/>
                </a:solidFill>
              </a:rPr>
              <a:t>steigen um nur 0,6 %</a:t>
            </a:r>
            <a:r>
              <a:rPr lang="de-DE" sz="1600" dirty="0" smtClean="0">
                <a:solidFill>
                  <a:schemeClr val="tx1"/>
                </a:solidFill>
              </a:rPr>
              <a:t>.</a:t>
            </a:r>
          </a:p>
          <a:p>
            <a:pPr algn="just">
              <a:lnSpc>
                <a:spcPct val="120000"/>
              </a:lnSpc>
            </a:pPr>
            <a:r>
              <a:rPr lang="de-DE" sz="800" dirty="0" smtClean="0">
                <a:solidFill>
                  <a:schemeClr val="tx1"/>
                </a:solidFill>
              </a:rPr>
              <a:t> </a:t>
            </a:r>
          </a:p>
          <a:p>
            <a:pPr algn="just">
              <a:lnSpc>
                <a:spcPct val="120000"/>
              </a:lnSpc>
            </a:pPr>
            <a:r>
              <a:rPr lang="de-DE" sz="1600" dirty="0" smtClean="0">
                <a:solidFill>
                  <a:schemeClr val="tx1"/>
                </a:solidFill>
              </a:rPr>
              <a:t>Für die Atmosphäre bedeutet das einen Austausch von </a:t>
            </a:r>
            <a:r>
              <a:rPr lang="de-DE" sz="1600" dirty="0" smtClean="0">
                <a:solidFill>
                  <a:srgbClr val="008000"/>
                </a:solidFill>
              </a:rPr>
              <a:t>viel weniger kurzfristig wirkender Nicht-CO2 Erderwärmung</a:t>
            </a:r>
            <a:r>
              <a:rPr lang="de-DE" sz="1600" dirty="0" smtClean="0">
                <a:solidFill>
                  <a:schemeClr val="tx1"/>
                </a:solidFill>
              </a:rPr>
              <a:t> </a:t>
            </a:r>
            <a:r>
              <a:rPr lang="de-DE" sz="1600" dirty="0" smtClean="0">
                <a:solidFill>
                  <a:srgbClr val="0000FF"/>
                </a:solidFill>
              </a:rPr>
              <a:t>gegenüber</a:t>
            </a:r>
            <a:r>
              <a:rPr lang="de-DE" sz="1600" dirty="0" smtClean="0">
                <a:solidFill>
                  <a:schemeClr val="tx1"/>
                </a:solidFill>
              </a:rPr>
              <a:t> </a:t>
            </a:r>
            <a:r>
              <a:rPr lang="de-DE" sz="1600" dirty="0" smtClean="0">
                <a:solidFill>
                  <a:srgbClr val="FF0000"/>
                </a:solidFill>
              </a:rPr>
              <a:t>etwas langfristig wirkender Erderwärmung durch CO2</a:t>
            </a:r>
            <a:r>
              <a:rPr lang="de-DE" sz="1600" dirty="0" smtClean="0">
                <a:solidFill>
                  <a:schemeClr val="tx1"/>
                </a:solidFill>
              </a:rPr>
              <a:t>. Dieser Tausch kann kritisch hinterfragt werden, weil er etwas zu Lasten der zukünftigen Generationen geht.</a:t>
            </a:r>
          </a:p>
        </p:txBody>
      </p:sp>
      <p:sp>
        <p:nvSpPr>
          <p:cNvPr id="4" name="Titel 1">
            <a:extLst>
              <a:ext uri="{FF2B5EF4-FFF2-40B4-BE49-F238E27FC236}">
                <a16:creationId xmlns:a16="http://schemas.microsoft.com/office/drawing/2014/main" xmlns="" id="{478D4B57-82F6-466F-9F4F-A52E319A7A9A}"/>
              </a:ext>
            </a:extLst>
          </p:cNvPr>
          <p:cNvSpPr txBox="1">
            <a:spLocks/>
          </p:cNvSpPr>
          <p:nvPr/>
        </p:nvSpPr>
        <p:spPr>
          <a:xfrm>
            <a:off x="535781" y="8354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sz="2000" kern="0" noProof="1" smtClean="0">
                <a:solidFill>
                  <a:schemeClr val="tx1"/>
                </a:solidFill>
              </a:rPr>
              <a:t>Positive Umweltwirkung: Tiefer fliegen! – Ökonomie &amp; Philosophie </a:t>
            </a:r>
            <a:endParaRPr lang="de-DE" sz="2000" kern="0" noProof="1">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478D4B57-82F6-466F-9F4F-A52E319A7A9A}"/>
              </a:ext>
            </a:extLst>
          </p:cNvPr>
          <p:cNvSpPr txBox="1">
            <a:spLocks/>
          </p:cNvSpPr>
          <p:nvPr/>
        </p:nvSpPr>
        <p:spPr>
          <a:xfrm>
            <a:off x="535781" y="835473"/>
            <a:ext cx="8246712" cy="536128"/>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pPr>
              <a:lnSpc>
                <a:spcPct val="120000"/>
              </a:lnSpc>
            </a:pPr>
            <a:r>
              <a:rPr lang="de-DE" sz="2000" kern="0" noProof="1" smtClean="0">
                <a:solidFill>
                  <a:schemeClr val="tx1"/>
                </a:solidFill>
              </a:rPr>
              <a:t>Positive Umweltwirkung: Tiefer fliegen! – Politische Umsetzung </a:t>
            </a:r>
            <a:endParaRPr lang="de-DE" sz="2000" kern="0" noProof="1">
              <a:solidFill>
                <a:schemeClr val="tx1"/>
              </a:solidFill>
            </a:endParaRPr>
          </a:p>
        </p:txBody>
      </p:sp>
      <p:pic>
        <p:nvPicPr>
          <p:cNvPr id="924674" name="Picture 2"/>
          <p:cNvPicPr>
            <a:picLocks noChangeAspect="1" noChangeArrowheads="1"/>
          </p:cNvPicPr>
          <p:nvPr/>
        </p:nvPicPr>
        <p:blipFill>
          <a:blip r:embed="rId2" cstate="print"/>
          <a:srcRect/>
          <a:stretch>
            <a:fillRect/>
          </a:stretch>
        </p:blipFill>
        <p:spPr bwMode="auto">
          <a:xfrm>
            <a:off x="563525" y="1687918"/>
            <a:ext cx="8113422" cy="2246129"/>
          </a:xfrm>
          <a:prstGeom prst="rect">
            <a:avLst/>
          </a:prstGeom>
          <a:noFill/>
          <a:ln w="9525">
            <a:noFill/>
            <a:miter lim="800000"/>
            <a:headEnd/>
            <a:tailEnd/>
          </a:ln>
        </p:spPr>
      </p:pic>
      <p:sp>
        <p:nvSpPr>
          <p:cNvPr id="5" name="Textfeld 4"/>
          <p:cNvSpPr txBox="1"/>
          <p:nvPr/>
        </p:nvSpPr>
        <p:spPr>
          <a:xfrm>
            <a:off x="446566" y="5911702"/>
            <a:ext cx="4342407" cy="276999"/>
          </a:xfrm>
          <a:prstGeom prst="rect">
            <a:avLst/>
          </a:prstGeom>
          <a:noFill/>
        </p:spPr>
        <p:txBody>
          <a:bodyPr wrap="none" rtlCol="0">
            <a:spAutoFit/>
          </a:bodyPr>
          <a:lstStyle/>
          <a:p>
            <a:r>
              <a:rPr lang="de-DE" sz="1200" dirty="0" smtClean="0">
                <a:solidFill>
                  <a:schemeClr val="tx1"/>
                </a:solidFill>
              </a:rPr>
              <a:t>MENSEN, H</a:t>
            </a:r>
            <a:r>
              <a:rPr lang="de-DE" sz="1200" dirty="0" smtClean="0">
                <a:solidFill>
                  <a:schemeClr val="tx1"/>
                </a:solidFill>
              </a:rPr>
              <a:t>., 2003. </a:t>
            </a:r>
            <a:r>
              <a:rPr lang="de-DE" sz="1200" i="1" dirty="0" smtClean="0">
                <a:solidFill>
                  <a:schemeClr val="tx1"/>
                </a:solidFill>
              </a:rPr>
              <a:t>Handbuch der Luftfahrt</a:t>
            </a:r>
            <a:r>
              <a:rPr lang="de-DE" sz="1200" dirty="0" smtClean="0">
                <a:solidFill>
                  <a:schemeClr val="tx1"/>
                </a:solidFill>
              </a:rPr>
              <a:t>. Springer. </a:t>
            </a:r>
            <a:r>
              <a:rPr lang="de-DE" sz="1200" dirty="0" smtClean="0">
                <a:solidFill>
                  <a:schemeClr val="tx1"/>
                </a:solidFill>
              </a:rPr>
              <a:t>Berlin.</a:t>
            </a:r>
            <a:endParaRPr lang="en-US" sz="12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27806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00"/>
                </a:solidFill>
              </a:rPr>
              <a:t>Einleitung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cstate="print"/>
          <a:srcRect/>
          <a:stretch>
            <a:fillRect/>
          </a:stretch>
        </p:blipFill>
        <p:spPr bwMode="auto">
          <a:xfrm>
            <a:off x="684813" y="1381126"/>
            <a:ext cx="6072061" cy="4124324"/>
          </a:xfrm>
          <a:prstGeom prst="rect">
            <a:avLst/>
          </a:prstGeom>
          <a:noFill/>
          <a:ln w="9525">
            <a:noFill/>
            <a:miter lim="800000"/>
            <a:headEnd/>
            <a:tailEnd/>
          </a:ln>
        </p:spPr>
      </p:pic>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sz="2000" kern="0" noProof="1" smtClean="0"/>
              <a:t>Flüge umleiten: </a:t>
            </a:r>
            <a:r>
              <a:rPr lang="de-DE" sz="2000" dirty="0" smtClean="0"/>
              <a:t>Klimasperrgebiete und Klimamautgebiete</a:t>
            </a:r>
            <a:endParaRPr lang="de-DE" sz="2000" kern="0" noProof="1"/>
          </a:p>
        </p:txBody>
      </p:sp>
      <p:sp>
        <p:nvSpPr>
          <p:cNvPr id="4" name="Textfeld 22"/>
          <p:cNvSpPr txBox="1"/>
          <p:nvPr/>
        </p:nvSpPr>
        <p:spPr>
          <a:xfrm>
            <a:off x="676274" y="5519737"/>
            <a:ext cx="8305801" cy="814388"/>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000" b="1" dirty="0" smtClean="0"/>
              <a:t>Climate Charged Airspaces</a:t>
            </a:r>
            <a:r>
              <a:rPr lang="en-US" sz="1000" dirty="0" smtClean="0"/>
              <a:t>, </a:t>
            </a:r>
            <a:r>
              <a:rPr lang="de-DE" sz="1000" dirty="0" smtClean="0"/>
              <a:t>https://youtu.be/BZbOANbAG-A</a:t>
            </a:r>
          </a:p>
          <a:p>
            <a:pPr algn="just"/>
            <a:endParaRPr lang="de-DE" sz="1000" dirty="0" smtClean="0"/>
          </a:p>
          <a:p>
            <a:pPr algn="just"/>
            <a:r>
              <a:rPr lang="de-DE" sz="1000" dirty="0" smtClean="0"/>
              <a:t>NIKLAß, Malte, 2019. </a:t>
            </a:r>
            <a:r>
              <a:rPr lang="de-DE" sz="1000" i="1" dirty="0" smtClean="0"/>
              <a:t>Ein systemanalytischer Ansatz zur Internalisierung der Klimawirkung der Luftfahrt.</a:t>
            </a:r>
            <a:r>
              <a:rPr lang="de-DE" sz="1000" dirty="0" smtClean="0"/>
              <a:t> Dissertation. Available from: https://elib.dlr.de/126415</a:t>
            </a:r>
            <a:endParaRPr lang="en-US" sz="1000" noProof="1"/>
          </a:p>
        </p:txBody>
      </p:sp>
      <p:sp>
        <p:nvSpPr>
          <p:cNvPr id="6" name="Textfeld 22"/>
          <p:cNvSpPr txBox="1"/>
          <p:nvPr/>
        </p:nvSpPr>
        <p:spPr>
          <a:xfrm>
            <a:off x="6772275" y="1385886"/>
            <a:ext cx="2228850" cy="407193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20000"/>
              </a:lnSpc>
            </a:pPr>
            <a:r>
              <a:rPr lang="de-DE" sz="1200" dirty="0" smtClean="0"/>
              <a:t>Die </a:t>
            </a:r>
            <a:r>
              <a:rPr lang="de-DE" sz="1200" dirty="0" smtClean="0"/>
              <a:t>Konzepte der </a:t>
            </a:r>
            <a:r>
              <a:rPr lang="de-DE" sz="1200" dirty="0" smtClean="0">
                <a:solidFill>
                  <a:srgbClr val="0000FF"/>
                </a:solidFill>
              </a:rPr>
              <a:t>Klimasperrgebiete</a:t>
            </a:r>
            <a:r>
              <a:rPr lang="de-DE" sz="1200" dirty="0" smtClean="0"/>
              <a:t> (regulativer Ansatz) bzw. der </a:t>
            </a:r>
            <a:r>
              <a:rPr lang="de-DE" sz="1200" dirty="0" smtClean="0">
                <a:solidFill>
                  <a:srgbClr val="0000FF"/>
                </a:solidFill>
              </a:rPr>
              <a:t>Klimamautgebiete</a:t>
            </a:r>
            <a:r>
              <a:rPr lang="de-DE" sz="1200" dirty="0" smtClean="0"/>
              <a:t> (preisbasierter Ansatz) </a:t>
            </a:r>
            <a:r>
              <a:rPr lang="de-DE" sz="1200" dirty="0" smtClean="0"/>
              <a:t>werden entwickelt. Es können </a:t>
            </a:r>
            <a:r>
              <a:rPr lang="de-DE" sz="1200" dirty="0" smtClean="0"/>
              <a:t>durchschnittlich mehr als 90% des maximal durch klimaoptimales Fliegen möglichen Mitigationspotenzials erzielt werden. </a:t>
            </a:r>
            <a:r>
              <a:rPr lang="de-DE" sz="1200" dirty="0" smtClean="0"/>
              <a:t>Der </a:t>
            </a:r>
            <a:r>
              <a:rPr lang="de-DE" sz="1200" dirty="0" smtClean="0"/>
              <a:t>beim klimafreundlichen Fliegen bestehende Zielkonflikt zwischen </a:t>
            </a:r>
            <a:r>
              <a:rPr lang="de-DE" sz="1200" dirty="0" smtClean="0">
                <a:solidFill>
                  <a:srgbClr val="0000FF"/>
                </a:solidFill>
              </a:rPr>
              <a:t>Ökologie</a:t>
            </a:r>
            <a:r>
              <a:rPr lang="de-DE" sz="1200" dirty="0" smtClean="0"/>
              <a:t> und </a:t>
            </a:r>
            <a:r>
              <a:rPr lang="de-DE" sz="1200" dirty="0" smtClean="0">
                <a:solidFill>
                  <a:srgbClr val="0000FF"/>
                </a:solidFill>
              </a:rPr>
              <a:t>Ökonomie</a:t>
            </a:r>
            <a:r>
              <a:rPr lang="de-DE" sz="1200" dirty="0" smtClean="0"/>
              <a:t> wird </a:t>
            </a:r>
            <a:r>
              <a:rPr lang="de-DE" sz="1200" dirty="0" smtClean="0"/>
              <a:t>aufgelöst. </a:t>
            </a:r>
            <a:r>
              <a:rPr lang="de-DE" sz="1200" dirty="0" smtClean="0"/>
              <a:t> </a:t>
            </a:r>
            <a:r>
              <a:rPr lang="de-DE" sz="1200" dirty="0" smtClean="0">
                <a:solidFill>
                  <a:srgbClr val="008000"/>
                </a:solidFill>
              </a:rPr>
              <a:t>Ein klimafreundliches Verhalten wird wirtschaftlich attraktiv.</a:t>
            </a:r>
            <a:endParaRPr lang="en-US" sz="1200" noProof="1">
              <a:solidFill>
                <a:srgbClr val="008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Urban Aviation / Lufttaxis</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33400" y="876300"/>
            <a:ext cx="5094664" cy="400110"/>
          </a:xfrm>
          <a:prstGeom prst="rect">
            <a:avLst/>
          </a:prstGeom>
          <a:noFill/>
        </p:spPr>
        <p:txBody>
          <a:bodyPr wrap="none" rtlCol="0">
            <a:spAutoFit/>
          </a:bodyPr>
          <a:lstStyle/>
          <a:p>
            <a:r>
              <a:rPr lang="de-DE" sz="2000" b="1" dirty="0" smtClean="0">
                <a:solidFill>
                  <a:schemeClr val="tx1"/>
                </a:solidFill>
              </a:rPr>
              <a:t>Flugtaxi ist keine Lösung für die Umwelt</a:t>
            </a:r>
          </a:p>
        </p:txBody>
      </p:sp>
      <p:cxnSp>
        <p:nvCxnSpPr>
          <p:cNvPr id="12" name="Gerade Verbindung mit Pfeil 11"/>
          <p:cNvCxnSpPr/>
          <p:nvPr/>
        </p:nvCxnSpPr>
        <p:spPr bwMode="auto">
          <a:xfrm flipH="1">
            <a:off x="1076326" y="6191250"/>
            <a:ext cx="7134224" cy="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14" name="Textfeld 13"/>
          <p:cNvSpPr txBox="1"/>
          <p:nvPr/>
        </p:nvSpPr>
        <p:spPr>
          <a:xfrm>
            <a:off x="7136888" y="962025"/>
            <a:ext cx="1560549" cy="276999"/>
          </a:xfrm>
          <a:prstGeom prst="rect">
            <a:avLst/>
          </a:prstGeom>
          <a:noFill/>
        </p:spPr>
        <p:txBody>
          <a:bodyPr wrap="square" rtlCol="0">
            <a:spAutoFit/>
          </a:bodyPr>
          <a:lstStyle/>
          <a:p>
            <a:r>
              <a:rPr lang="de-DE" sz="1200" dirty="0" smtClean="0">
                <a:solidFill>
                  <a:schemeClr val="tx1"/>
                </a:solidFill>
              </a:rPr>
              <a:t>nach Caldwell </a:t>
            </a:r>
            <a:r>
              <a:rPr lang="de-DE" sz="1200" dirty="0" smtClean="0">
                <a:solidFill>
                  <a:schemeClr val="tx1"/>
                </a:solidFill>
              </a:rPr>
              <a:t>2018</a:t>
            </a:r>
          </a:p>
        </p:txBody>
      </p:sp>
      <p:grpSp>
        <p:nvGrpSpPr>
          <p:cNvPr id="2" name="Gruppieren 12"/>
          <p:cNvGrpSpPr/>
          <p:nvPr/>
        </p:nvGrpSpPr>
        <p:grpSpPr>
          <a:xfrm>
            <a:off x="282511" y="1447800"/>
            <a:ext cx="8662938" cy="4652665"/>
            <a:chOff x="282511" y="1552575"/>
            <a:chExt cx="8662938" cy="4652665"/>
          </a:xfrm>
        </p:grpSpPr>
        <p:pic>
          <p:nvPicPr>
            <p:cNvPr id="518147" name="Picture 3"/>
            <p:cNvPicPr>
              <a:picLocks noChangeAspect="1" noChangeArrowheads="1"/>
            </p:cNvPicPr>
            <p:nvPr/>
          </p:nvPicPr>
          <p:blipFill>
            <a:blip r:embed="rId2" cstate="print"/>
            <a:srcRect/>
            <a:stretch>
              <a:fillRect/>
            </a:stretch>
          </p:blipFill>
          <p:spPr bwMode="auto">
            <a:xfrm>
              <a:off x="6905625" y="3452813"/>
              <a:ext cx="1905000" cy="1266825"/>
            </a:xfrm>
            <a:prstGeom prst="rect">
              <a:avLst/>
            </a:prstGeom>
            <a:noFill/>
            <a:ln w="9525">
              <a:noFill/>
              <a:miter lim="800000"/>
              <a:headEnd/>
              <a:tailEnd/>
            </a:ln>
          </p:spPr>
        </p:pic>
        <p:grpSp>
          <p:nvGrpSpPr>
            <p:cNvPr id="3" name="Gruppieren 10"/>
            <p:cNvGrpSpPr/>
            <p:nvPr/>
          </p:nvGrpSpPr>
          <p:grpSpPr>
            <a:xfrm>
              <a:off x="282511" y="1552575"/>
              <a:ext cx="8662938" cy="4652665"/>
              <a:chOff x="282511" y="1552575"/>
              <a:chExt cx="8662938" cy="4652665"/>
            </a:xfrm>
          </p:grpSpPr>
          <p:pic>
            <p:nvPicPr>
              <p:cNvPr id="518146" name="Picture 2"/>
              <p:cNvPicPr>
                <a:picLocks noChangeAspect="1" noChangeArrowheads="1"/>
              </p:cNvPicPr>
              <p:nvPr/>
            </p:nvPicPr>
            <p:blipFill>
              <a:blip r:embed="rId3" cstate="print"/>
              <a:srcRect/>
              <a:stretch>
                <a:fillRect/>
              </a:stretch>
            </p:blipFill>
            <p:spPr bwMode="auto">
              <a:xfrm>
                <a:off x="571499" y="1597948"/>
                <a:ext cx="5984019" cy="4583777"/>
              </a:xfrm>
              <a:prstGeom prst="rect">
                <a:avLst/>
              </a:prstGeom>
              <a:noFill/>
              <a:ln w="9525">
                <a:noFill/>
                <a:miter lim="800000"/>
                <a:headEnd/>
                <a:tailEnd/>
              </a:ln>
            </p:spPr>
          </p:pic>
          <p:sp>
            <p:nvSpPr>
              <p:cNvPr id="8" name="Textfeld 7"/>
              <p:cNvSpPr txBox="1"/>
              <p:nvPr/>
            </p:nvSpPr>
            <p:spPr>
              <a:xfrm>
                <a:off x="7035736" y="5886450"/>
                <a:ext cx="1212191" cy="261610"/>
              </a:xfrm>
              <a:prstGeom prst="rect">
                <a:avLst/>
              </a:prstGeom>
              <a:noFill/>
            </p:spPr>
            <p:txBody>
              <a:bodyPr wrap="none" rtlCol="0">
                <a:spAutoFit/>
              </a:bodyPr>
              <a:lstStyle/>
              <a:p>
                <a:r>
                  <a:rPr lang="de-DE" sz="1100" dirty="0" smtClean="0">
                    <a:solidFill>
                      <a:schemeClr val="tx1"/>
                    </a:solidFill>
                  </a:rPr>
                  <a:t>CO2 = 106 g/km</a:t>
                </a:r>
                <a:endParaRPr lang="en-US" sz="1100" dirty="0">
                  <a:solidFill>
                    <a:schemeClr val="tx1"/>
                  </a:solidFill>
                </a:endParaRPr>
              </a:p>
            </p:txBody>
          </p:sp>
          <p:sp>
            <p:nvSpPr>
              <p:cNvPr id="9" name="Textfeld 8"/>
              <p:cNvSpPr txBox="1"/>
              <p:nvPr/>
            </p:nvSpPr>
            <p:spPr>
              <a:xfrm>
                <a:off x="7035736" y="4772025"/>
                <a:ext cx="1111202" cy="938719"/>
              </a:xfrm>
              <a:prstGeom prst="rect">
                <a:avLst/>
              </a:prstGeom>
              <a:noFill/>
            </p:spPr>
            <p:txBody>
              <a:bodyPr wrap="none" rtlCol="0">
                <a:spAutoFit/>
              </a:bodyPr>
              <a:lstStyle/>
              <a:p>
                <a:r>
                  <a:rPr lang="de-DE" sz="1100" b="1" dirty="0" smtClean="0">
                    <a:solidFill>
                      <a:schemeClr val="tx1"/>
                    </a:solidFill>
                  </a:rPr>
                  <a:t>VW  Golf TDI</a:t>
                </a:r>
                <a:endParaRPr lang="de-DE" sz="1100" dirty="0" smtClean="0">
                  <a:solidFill>
                    <a:schemeClr val="tx1"/>
                  </a:solidFill>
                </a:endParaRPr>
              </a:p>
              <a:p>
                <a:r>
                  <a:rPr lang="de-DE" sz="1100" dirty="0" smtClean="0">
                    <a:solidFill>
                      <a:schemeClr val="tx1"/>
                    </a:solidFill>
                  </a:rPr>
                  <a:t>4.2 l/100 km</a:t>
                </a:r>
              </a:p>
              <a:p>
                <a:r>
                  <a:rPr lang="de-DE" sz="1100" dirty="0" smtClean="0">
                    <a:solidFill>
                      <a:schemeClr val="tx1"/>
                    </a:solidFill>
                  </a:rPr>
                  <a:t>1440 kg</a:t>
                </a:r>
              </a:p>
              <a:p>
                <a:r>
                  <a:rPr lang="de-DE" sz="1100" dirty="0" smtClean="0">
                    <a:solidFill>
                      <a:schemeClr val="tx1"/>
                    </a:solidFill>
                  </a:rPr>
                  <a:t>118 kW</a:t>
                </a:r>
              </a:p>
              <a:p>
                <a:r>
                  <a:rPr lang="de-DE" sz="1100" b="1" dirty="0" smtClean="0">
                    <a:solidFill>
                      <a:schemeClr val="tx1"/>
                    </a:solidFill>
                  </a:rPr>
                  <a:t>= 0.082 kW/kg</a:t>
                </a:r>
              </a:p>
            </p:txBody>
          </p:sp>
          <p:sp>
            <p:nvSpPr>
              <p:cNvPr id="10" name="Textfeld 9"/>
              <p:cNvSpPr txBox="1"/>
              <p:nvPr/>
            </p:nvSpPr>
            <p:spPr>
              <a:xfrm>
                <a:off x="1085850" y="5486400"/>
                <a:ext cx="4152900" cy="261610"/>
              </a:xfrm>
              <a:prstGeom prst="rect">
                <a:avLst/>
              </a:prstGeom>
              <a:solidFill>
                <a:schemeClr val="bg1"/>
              </a:solidFill>
            </p:spPr>
            <p:txBody>
              <a:bodyPr wrap="square" rtlCol="0">
                <a:spAutoFit/>
              </a:bodyPr>
              <a:lstStyle/>
              <a:p>
                <a:r>
                  <a:rPr lang="de-DE" sz="1100" b="1" dirty="0" smtClean="0">
                    <a:solidFill>
                      <a:schemeClr val="tx1"/>
                    </a:solidFill>
                  </a:rPr>
                  <a:t>= 0.29 kW/kg                                                = 0.33 kW/kg</a:t>
                </a:r>
                <a:endParaRPr lang="en-US" sz="1100" b="1" dirty="0">
                  <a:solidFill>
                    <a:schemeClr val="tx1"/>
                  </a:solidFill>
                </a:endParaRPr>
              </a:p>
            </p:txBody>
          </p:sp>
          <p:sp>
            <p:nvSpPr>
              <p:cNvPr id="13" name="Textfeld 12"/>
              <p:cNvSpPr txBox="1"/>
              <p:nvPr/>
            </p:nvSpPr>
            <p:spPr>
              <a:xfrm>
                <a:off x="282511" y="5743575"/>
                <a:ext cx="920445" cy="461665"/>
              </a:xfrm>
              <a:prstGeom prst="rect">
                <a:avLst/>
              </a:prstGeom>
              <a:noFill/>
            </p:spPr>
            <p:txBody>
              <a:bodyPr wrap="none" rtlCol="0">
                <a:spAutoFit/>
              </a:bodyPr>
              <a:lstStyle/>
              <a:p>
                <a:r>
                  <a:rPr lang="de-DE" b="1" dirty="0" smtClean="0">
                    <a:solidFill>
                      <a:srgbClr val="FF0000"/>
                    </a:solidFill>
                  </a:rPr>
                  <a:t>CO2:</a:t>
                </a:r>
                <a:endParaRPr lang="en-US" b="1" dirty="0">
                  <a:solidFill>
                    <a:srgbClr val="FF0000"/>
                  </a:solidFill>
                </a:endParaRPr>
              </a:p>
            </p:txBody>
          </p:sp>
          <p:sp>
            <p:nvSpPr>
              <p:cNvPr id="15" name="Textfeld 14"/>
              <p:cNvSpPr txBox="1"/>
              <p:nvPr/>
            </p:nvSpPr>
            <p:spPr>
              <a:xfrm>
                <a:off x="6759511" y="1552575"/>
                <a:ext cx="1992853" cy="730393"/>
              </a:xfrm>
              <a:prstGeom prst="rect">
                <a:avLst/>
              </a:prstGeom>
              <a:noFill/>
            </p:spPr>
            <p:txBody>
              <a:bodyPr wrap="none" rtlCol="0">
                <a:spAutoFit/>
              </a:bodyPr>
              <a:lstStyle/>
              <a:p>
                <a:pPr>
                  <a:lnSpc>
                    <a:spcPct val="150000"/>
                  </a:lnSpc>
                </a:pPr>
                <a:r>
                  <a:rPr lang="de-DE" sz="1800" dirty="0" smtClean="0">
                    <a:solidFill>
                      <a:schemeClr val="tx1"/>
                    </a:solidFill>
                  </a:rPr>
                  <a:t>Aircraft (Ryanair):</a:t>
                </a:r>
              </a:p>
              <a:p>
                <a:pPr>
                  <a:lnSpc>
                    <a:spcPct val="150000"/>
                  </a:lnSpc>
                </a:pPr>
                <a:r>
                  <a:rPr lang="de-DE" sz="1100" b="1" dirty="0" smtClean="0">
                    <a:solidFill>
                      <a:srgbClr val="FF0000"/>
                    </a:solidFill>
                  </a:rPr>
                  <a:t>CO2</a:t>
                </a:r>
                <a:r>
                  <a:rPr lang="de-DE" sz="1100" dirty="0" smtClean="0">
                    <a:solidFill>
                      <a:schemeClr val="tx1"/>
                    </a:solidFill>
                  </a:rPr>
                  <a:t> = 69 g/km/person</a:t>
                </a:r>
                <a:endParaRPr lang="en-US" sz="1100" dirty="0">
                  <a:solidFill>
                    <a:schemeClr val="tx1"/>
                  </a:solidFill>
                </a:endParaRPr>
              </a:p>
            </p:txBody>
          </p:sp>
          <p:sp>
            <p:nvSpPr>
              <p:cNvPr id="16" name="Textfeld 15"/>
              <p:cNvSpPr txBox="1"/>
              <p:nvPr/>
            </p:nvSpPr>
            <p:spPr>
              <a:xfrm>
                <a:off x="6704130" y="2714625"/>
                <a:ext cx="2241319" cy="307777"/>
              </a:xfrm>
              <a:prstGeom prst="rect">
                <a:avLst/>
              </a:prstGeom>
              <a:noFill/>
              <a:ln w="28575">
                <a:solidFill>
                  <a:srgbClr val="FF0000"/>
                </a:solidFill>
              </a:ln>
            </p:spPr>
            <p:txBody>
              <a:bodyPr wrap="none" rtlCol="0">
                <a:spAutoFit/>
              </a:bodyPr>
              <a:lstStyle/>
              <a:p>
                <a:r>
                  <a:rPr lang="de-DE" sz="1400" b="1" dirty="0" smtClean="0">
                    <a:solidFill>
                      <a:schemeClr val="tx1"/>
                    </a:solidFill>
                  </a:rPr>
                  <a:t>1 kg fuel =&gt; 3.15 kg CO2</a:t>
                </a:r>
                <a:endParaRPr lang="en-US" sz="1400" b="1" dirty="0">
                  <a:solidFill>
                    <a:schemeClr val="tx1"/>
                  </a:solidFill>
                </a:endParaRPr>
              </a:p>
            </p:txBody>
          </p:sp>
        </p:gr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p:cNvPicPr>
            <a:picLocks noChangeAspect="1" noChangeArrowheads="1"/>
          </p:cNvPicPr>
          <p:nvPr/>
        </p:nvPicPr>
        <p:blipFill>
          <a:blip r:embed="rId2" cstate="print"/>
          <a:srcRect/>
          <a:stretch>
            <a:fillRect/>
          </a:stretch>
        </p:blipFill>
        <p:spPr bwMode="auto">
          <a:xfrm>
            <a:off x="557213" y="1400175"/>
            <a:ext cx="6942137" cy="1657350"/>
          </a:xfrm>
          <a:prstGeom prst="rect">
            <a:avLst/>
          </a:prstGeom>
          <a:noFill/>
          <a:ln w="9525">
            <a:noFill/>
            <a:miter lim="800000"/>
            <a:headEnd/>
            <a:tailEnd/>
          </a:ln>
        </p:spPr>
      </p:pic>
      <p:pic>
        <p:nvPicPr>
          <p:cNvPr id="687108" name="Picture 4"/>
          <p:cNvPicPr>
            <a:picLocks noChangeAspect="1" noChangeArrowheads="1"/>
          </p:cNvPicPr>
          <p:nvPr/>
        </p:nvPicPr>
        <p:blipFill>
          <a:blip r:embed="rId3" cstate="print"/>
          <a:srcRect/>
          <a:stretch>
            <a:fillRect/>
          </a:stretch>
        </p:blipFill>
        <p:spPr bwMode="auto">
          <a:xfrm>
            <a:off x="666750" y="3041998"/>
            <a:ext cx="7639050" cy="2725390"/>
          </a:xfrm>
          <a:prstGeom prst="rect">
            <a:avLst/>
          </a:prstGeom>
          <a:noFill/>
          <a:ln w="9525">
            <a:noFill/>
            <a:miter lim="800000"/>
            <a:headEnd/>
            <a:tailEnd/>
          </a:ln>
        </p:spPr>
      </p:pic>
      <p:sp>
        <p:nvSpPr>
          <p:cNvPr id="5" name="Textfeld 4"/>
          <p:cNvSpPr txBox="1"/>
          <p:nvPr/>
        </p:nvSpPr>
        <p:spPr>
          <a:xfrm>
            <a:off x="571500" y="876300"/>
            <a:ext cx="7577908" cy="400110"/>
          </a:xfrm>
          <a:prstGeom prst="rect">
            <a:avLst/>
          </a:prstGeom>
          <a:noFill/>
        </p:spPr>
        <p:txBody>
          <a:bodyPr wrap="none" rtlCol="0">
            <a:spAutoFit/>
          </a:bodyPr>
          <a:lstStyle/>
          <a:p>
            <a:r>
              <a:rPr lang="de-DE" sz="2000" b="1" dirty="0" smtClean="0">
                <a:solidFill>
                  <a:schemeClr val="tx1"/>
                </a:solidFill>
              </a:rPr>
              <a:t>Lufttaxi: 200 $ für 24 km (10 €/km) – Taxi Hamburg: 1,80 €/km</a:t>
            </a:r>
          </a:p>
        </p:txBody>
      </p:sp>
      <p:sp>
        <p:nvSpPr>
          <p:cNvPr id="6" name="Textfeld 5"/>
          <p:cNvSpPr txBox="1"/>
          <p:nvPr/>
        </p:nvSpPr>
        <p:spPr>
          <a:xfrm>
            <a:off x="600075" y="5800725"/>
            <a:ext cx="7295587" cy="338554"/>
          </a:xfrm>
          <a:prstGeom prst="rect">
            <a:avLst/>
          </a:prstGeom>
          <a:noFill/>
        </p:spPr>
        <p:txBody>
          <a:bodyPr wrap="none" rtlCol="0">
            <a:spAutoFit/>
          </a:bodyPr>
          <a:lstStyle/>
          <a:p>
            <a:r>
              <a:rPr lang="de-DE" sz="1600" b="1" dirty="0" smtClean="0">
                <a:solidFill>
                  <a:srgbClr val="FF0000"/>
                </a:solidFill>
              </a:rPr>
              <a:t>Durch Einsatz von Batterien und Elektromotor wird es nicht preiswerter!</a:t>
            </a:r>
            <a:endParaRPr lang="de-DE" sz="1600" b="1" dirty="0" smtClean="0">
              <a:solidFill>
                <a:srgbClr val="0000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3590925" y="1074952"/>
            <a:ext cx="5534025" cy="5220071"/>
            <a:chOff x="3590925" y="1074952"/>
            <a:chExt cx="5534025" cy="5220071"/>
          </a:xfrm>
        </p:grpSpPr>
        <p:pic>
          <p:nvPicPr>
            <p:cNvPr id="517122" name="Picture 2"/>
            <p:cNvPicPr>
              <a:picLocks noChangeAspect="1" noChangeArrowheads="1"/>
            </p:cNvPicPr>
            <p:nvPr/>
          </p:nvPicPr>
          <p:blipFill>
            <a:blip r:embed="rId2" cstate="print"/>
            <a:srcRect/>
            <a:stretch>
              <a:fillRect/>
            </a:stretch>
          </p:blipFill>
          <p:spPr bwMode="auto">
            <a:xfrm>
              <a:off x="3590925" y="1074952"/>
              <a:ext cx="5534025" cy="5220071"/>
            </a:xfrm>
            <a:prstGeom prst="rect">
              <a:avLst/>
            </a:prstGeom>
            <a:noFill/>
            <a:ln w="9525">
              <a:noFill/>
              <a:miter lim="800000"/>
              <a:headEnd/>
              <a:tailEnd/>
            </a:ln>
          </p:spPr>
        </p:pic>
        <p:sp>
          <p:nvSpPr>
            <p:cNvPr id="14" name="Rechteck 13"/>
            <p:cNvSpPr/>
            <p:nvPr/>
          </p:nvSpPr>
          <p:spPr bwMode="auto">
            <a:xfrm>
              <a:off x="7858125" y="2819400"/>
              <a:ext cx="885825" cy="3905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
        <p:nvSpPr>
          <p:cNvPr id="8" name="Textfeld 7"/>
          <p:cNvSpPr txBox="1"/>
          <p:nvPr/>
        </p:nvSpPr>
        <p:spPr>
          <a:xfrm>
            <a:off x="7762875" y="5953125"/>
            <a:ext cx="1200150" cy="276999"/>
          </a:xfrm>
          <a:prstGeom prst="rect">
            <a:avLst/>
          </a:prstGeom>
          <a:noFill/>
        </p:spPr>
        <p:txBody>
          <a:bodyPr wrap="square" rtlCol="0">
            <a:spAutoFit/>
          </a:bodyPr>
          <a:lstStyle/>
          <a:p>
            <a:r>
              <a:rPr lang="de-DE" sz="1200" dirty="0" smtClean="0">
                <a:solidFill>
                  <a:schemeClr val="tx1"/>
                </a:solidFill>
              </a:rPr>
              <a:t>Caldwell 2018</a:t>
            </a:r>
          </a:p>
        </p:txBody>
      </p:sp>
      <p:sp>
        <p:nvSpPr>
          <p:cNvPr id="9" name="Textfeld 8"/>
          <p:cNvSpPr txBox="1"/>
          <p:nvPr/>
        </p:nvSpPr>
        <p:spPr>
          <a:xfrm>
            <a:off x="552450" y="876300"/>
            <a:ext cx="2347117" cy="400110"/>
          </a:xfrm>
          <a:prstGeom prst="rect">
            <a:avLst/>
          </a:prstGeom>
          <a:noFill/>
        </p:spPr>
        <p:txBody>
          <a:bodyPr wrap="none" rtlCol="0">
            <a:spAutoFit/>
          </a:bodyPr>
          <a:lstStyle/>
          <a:p>
            <a:r>
              <a:rPr lang="de-DE" sz="2000" b="1" dirty="0" smtClean="0">
                <a:solidFill>
                  <a:schemeClr val="tx1"/>
                </a:solidFill>
              </a:rPr>
              <a:t>Flugtaxi für Eliten</a:t>
            </a:r>
          </a:p>
        </p:txBody>
      </p:sp>
      <p:pic>
        <p:nvPicPr>
          <p:cNvPr id="517123" name="Picture 3"/>
          <p:cNvPicPr>
            <a:picLocks noChangeAspect="1" noChangeArrowheads="1"/>
          </p:cNvPicPr>
          <p:nvPr/>
        </p:nvPicPr>
        <p:blipFill>
          <a:blip r:embed="rId3" cstate="print"/>
          <a:srcRect/>
          <a:stretch>
            <a:fillRect/>
          </a:stretch>
        </p:blipFill>
        <p:spPr bwMode="auto">
          <a:xfrm>
            <a:off x="285750" y="1690671"/>
            <a:ext cx="2733675" cy="1452547"/>
          </a:xfrm>
          <a:prstGeom prst="rect">
            <a:avLst/>
          </a:prstGeom>
          <a:noFill/>
          <a:ln w="9525">
            <a:noFill/>
            <a:miter lim="800000"/>
            <a:headEnd/>
            <a:tailEnd/>
          </a:ln>
        </p:spPr>
      </p:pic>
      <p:sp>
        <p:nvSpPr>
          <p:cNvPr id="10" name="Textfeld 9"/>
          <p:cNvSpPr txBox="1"/>
          <p:nvPr/>
        </p:nvSpPr>
        <p:spPr>
          <a:xfrm>
            <a:off x="200024" y="3114675"/>
            <a:ext cx="3381376" cy="535531"/>
          </a:xfrm>
          <a:prstGeom prst="rect">
            <a:avLst/>
          </a:prstGeom>
          <a:noFill/>
        </p:spPr>
        <p:txBody>
          <a:bodyPr wrap="square" rtlCol="0">
            <a:spAutoFit/>
          </a:bodyPr>
          <a:lstStyle/>
          <a:p>
            <a:pPr>
              <a:lnSpc>
                <a:spcPct val="120000"/>
              </a:lnSpc>
            </a:pPr>
            <a:r>
              <a:rPr lang="de-DE" sz="1200" dirty="0" smtClean="0">
                <a:solidFill>
                  <a:schemeClr val="tx1"/>
                </a:solidFill>
              </a:rPr>
              <a:t>City Airbus, 4 Passengiere, max: </a:t>
            </a:r>
            <a:r>
              <a:rPr lang="de-DE" sz="1200" b="1" dirty="0" smtClean="0">
                <a:solidFill>
                  <a:srgbClr val="FF0000"/>
                </a:solidFill>
              </a:rPr>
              <a:t>15 min.</a:t>
            </a:r>
          </a:p>
          <a:p>
            <a:pPr>
              <a:lnSpc>
                <a:spcPct val="120000"/>
              </a:lnSpc>
            </a:pPr>
            <a:r>
              <a:rPr lang="de-DE" sz="1200" b="1" dirty="0" smtClean="0">
                <a:solidFill>
                  <a:srgbClr val="FF0000"/>
                </a:solidFill>
              </a:rPr>
              <a:t>Keine technische Lösung!</a:t>
            </a:r>
          </a:p>
        </p:txBody>
      </p:sp>
      <p:pic>
        <p:nvPicPr>
          <p:cNvPr id="517124" name="Picture 4"/>
          <p:cNvPicPr>
            <a:picLocks noChangeAspect="1" noChangeArrowheads="1"/>
          </p:cNvPicPr>
          <p:nvPr/>
        </p:nvPicPr>
        <p:blipFill>
          <a:blip r:embed="rId4" cstate="print"/>
          <a:srcRect/>
          <a:stretch>
            <a:fillRect/>
          </a:stretch>
        </p:blipFill>
        <p:spPr bwMode="auto">
          <a:xfrm>
            <a:off x="295275" y="3659786"/>
            <a:ext cx="2176463" cy="2074264"/>
          </a:xfrm>
          <a:prstGeom prst="rect">
            <a:avLst/>
          </a:prstGeom>
          <a:noFill/>
          <a:ln w="9525">
            <a:noFill/>
            <a:miter lim="800000"/>
            <a:headEnd/>
            <a:tailEnd/>
          </a:ln>
        </p:spPr>
      </p:pic>
      <p:sp>
        <p:nvSpPr>
          <p:cNvPr id="13" name="Textfeld 12"/>
          <p:cNvSpPr txBox="1"/>
          <p:nvPr/>
        </p:nvSpPr>
        <p:spPr>
          <a:xfrm>
            <a:off x="2428875" y="5581650"/>
            <a:ext cx="893193" cy="215444"/>
          </a:xfrm>
          <a:prstGeom prst="rect">
            <a:avLst/>
          </a:prstGeom>
          <a:noFill/>
        </p:spPr>
        <p:txBody>
          <a:bodyPr wrap="none" rtlCol="0">
            <a:spAutoFit/>
          </a:bodyPr>
          <a:lstStyle/>
          <a:p>
            <a:r>
              <a:rPr lang="de-DE" sz="800" dirty="0" smtClean="0">
                <a:solidFill>
                  <a:schemeClr val="tx1"/>
                </a:solidFill>
              </a:rPr>
              <a:t>Max Pixel, CC0</a:t>
            </a:r>
          </a:p>
        </p:txBody>
      </p:sp>
      <p:sp>
        <p:nvSpPr>
          <p:cNvPr id="11" name="Textfeld 10"/>
          <p:cNvSpPr txBox="1"/>
          <p:nvPr/>
        </p:nvSpPr>
        <p:spPr>
          <a:xfrm>
            <a:off x="200025" y="5715000"/>
            <a:ext cx="2031582" cy="276999"/>
          </a:xfrm>
          <a:prstGeom prst="rect">
            <a:avLst/>
          </a:prstGeom>
          <a:noFill/>
        </p:spPr>
        <p:txBody>
          <a:bodyPr wrap="none" rtlCol="0">
            <a:spAutoFit/>
          </a:bodyPr>
          <a:lstStyle/>
          <a:p>
            <a:r>
              <a:rPr lang="de-DE" sz="1200" dirty="0" smtClean="0">
                <a:solidFill>
                  <a:schemeClr val="tx1"/>
                </a:solidFill>
              </a:rPr>
              <a:t>Waiting for the City Airbus?</a:t>
            </a:r>
            <a:endParaRPr lang="en-US" sz="1200" dirty="0">
              <a:solidFill>
                <a:schemeClr val="tx1"/>
              </a:solidFill>
            </a:endParaRPr>
          </a:p>
        </p:txBody>
      </p:sp>
      <p:sp>
        <p:nvSpPr>
          <p:cNvPr id="12" name="Textfeld 11"/>
          <p:cNvSpPr txBox="1"/>
          <p:nvPr/>
        </p:nvSpPr>
        <p:spPr>
          <a:xfrm>
            <a:off x="200025" y="5915025"/>
            <a:ext cx="2920543" cy="276999"/>
          </a:xfrm>
          <a:prstGeom prst="rect">
            <a:avLst/>
          </a:prstGeom>
          <a:noFill/>
        </p:spPr>
        <p:txBody>
          <a:bodyPr wrap="none" rtlCol="0">
            <a:spAutoFit/>
          </a:bodyPr>
          <a:lstStyle/>
          <a:p>
            <a:r>
              <a:rPr lang="de-DE" sz="1200" b="1" dirty="0" smtClean="0">
                <a:solidFill>
                  <a:srgbClr val="FF0000"/>
                </a:solidFill>
              </a:rPr>
              <a:t>Keine Lösung der Verkehrsprobleme!</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Kurzstrecke</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533400" y="869951"/>
            <a:ext cx="8081963" cy="388477"/>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noProof="1" smtClean="0">
                <a:solidFill>
                  <a:schemeClr val="tx1"/>
                </a:solidFill>
              </a:rPr>
              <a:t>Auf der Kurzstrecke nehmen wir die Bahn!</a:t>
            </a:r>
            <a:endParaRPr lang="en-US" sz="2000" b="1" noProof="1">
              <a:solidFill>
                <a:schemeClr val="tx1"/>
              </a:solidFill>
            </a:endParaRPr>
          </a:p>
        </p:txBody>
      </p:sp>
      <p:grpSp>
        <p:nvGrpSpPr>
          <p:cNvPr id="2" name="Gruppieren 17"/>
          <p:cNvGrpSpPr/>
          <p:nvPr/>
        </p:nvGrpSpPr>
        <p:grpSpPr>
          <a:xfrm>
            <a:off x="608552" y="1571982"/>
            <a:ext cx="4725448" cy="3532193"/>
            <a:chOff x="608552" y="1533882"/>
            <a:chExt cx="4725448" cy="3532193"/>
          </a:xfrm>
        </p:grpSpPr>
        <p:pic>
          <p:nvPicPr>
            <p:cNvPr id="3" name="Grafik 2" descr="WarningMarkerRemovedAircraftTappedcroped.jpg"/>
            <p:cNvPicPr>
              <a:picLocks noChangeAspect="1"/>
            </p:cNvPicPr>
            <p:nvPr/>
          </p:nvPicPr>
          <p:blipFill>
            <a:blip r:embed="rId2" cstate="print"/>
            <a:stretch>
              <a:fillRect/>
            </a:stretch>
          </p:blipFill>
          <p:spPr>
            <a:xfrm>
              <a:off x="609600" y="1533882"/>
              <a:ext cx="4724400" cy="3532193"/>
            </a:xfrm>
            <a:prstGeom prst="rect">
              <a:avLst/>
            </a:prstGeom>
          </p:spPr>
        </p:pic>
        <p:grpSp>
          <p:nvGrpSpPr>
            <p:cNvPr id="5" name="Gruppieren 16"/>
            <p:cNvGrpSpPr/>
            <p:nvPr/>
          </p:nvGrpSpPr>
          <p:grpSpPr>
            <a:xfrm>
              <a:off x="608552" y="3508341"/>
              <a:ext cx="4713995" cy="1014051"/>
              <a:chOff x="608552" y="3508341"/>
              <a:chExt cx="4713995" cy="1014051"/>
            </a:xfrm>
          </p:grpSpPr>
          <p:sp>
            <p:nvSpPr>
              <p:cNvPr id="4" name="Rechteck 3"/>
              <p:cNvSpPr/>
              <p:nvPr/>
            </p:nvSpPr>
            <p:spPr bwMode="auto">
              <a:xfrm>
                <a:off x="608552" y="3508341"/>
                <a:ext cx="4713995" cy="238125"/>
              </a:xfrm>
              <a:prstGeom prst="rect">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7" name="Rechteck 6"/>
              <p:cNvSpPr/>
              <p:nvPr/>
            </p:nvSpPr>
            <p:spPr bwMode="auto">
              <a:xfrm>
                <a:off x="1114425" y="370522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8" name="Rechteck 7"/>
              <p:cNvSpPr/>
              <p:nvPr/>
            </p:nvSpPr>
            <p:spPr bwMode="auto">
              <a:xfrm>
                <a:off x="1600200" y="368617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9" name="Rechteck 8"/>
              <p:cNvSpPr/>
              <p:nvPr/>
            </p:nvSpPr>
            <p:spPr bwMode="auto">
              <a:xfrm>
                <a:off x="2090214" y="3671364"/>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0" name="Rechteck 9"/>
              <p:cNvSpPr/>
              <p:nvPr/>
            </p:nvSpPr>
            <p:spPr bwMode="auto">
              <a:xfrm>
                <a:off x="2580228" y="3656553"/>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1" name="Rechteck 10"/>
              <p:cNvSpPr/>
              <p:nvPr/>
            </p:nvSpPr>
            <p:spPr bwMode="auto">
              <a:xfrm>
                <a:off x="3070242" y="3641742"/>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2" name="Rechteck 11"/>
              <p:cNvSpPr/>
              <p:nvPr/>
            </p:nvSpPr>
            <p:spPr bwMode="auto">
              <a:xfrm>
                <a:off x="3560256" y="362164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3" name="Rechteck 12"/>
              <p:cNvSpPr/>
              <p:nvPr/>
            </p:nvSpPr>
            <p:spPr bwMode="auto">
              <a:xfrm>
                <a:off x="4050270" y="3606834"/>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4" name="Rechteck 13"/>
              <p:cNvSpPr/>
              <p:nvPr/>
            </p:nvSpPr>
            <p:spPr bwMode="auto">
              <a:xfrm>
                <a:off x="4540284" y="3592023"/>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5" name="Rechteck 14"/>
              <p:cNvSpPr/>
              <p:nvPr/>
            </p:nvSpPr>
            <p:spPr bwMode="auto">
              <a:xfrm>
                <a:off x="5030298" y="3577212"/>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6" name="Rechteck 15"/>
              <p:cNvSpPr/>
              <p:nvPr/>
            </p:nvSpPr>
            <p:spPr bwMode="auto">
              <a:xfrm>
                <a:off x="630522" y="3712767"/>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grpSp>
      <p:pic>
        <p:nvPicPr>
          <p:cNvPr id="427012" name="Picture 4"/>
          <p:cNvPicPr>
            <a:picLocks noChangeAspect="1" noChangeArrowheads="1"/>
          </p:cNvPicPr>
          <p:nvPr/>
        </p:nvPicPr>
        <p:blipFill>
          <a:blip r:embed="rId3" cstate="print"/>
          <a:srcRect/>
          <a:stretch>
            <a:fillRect/>
          </a:stretch>
        </p:blipFill>
        <p:spPr bwMode="auto">
          <a:xfrm>
            <a:off x="5448300" y="1571982"/>
            <a:ext cx="3342790" cy="1837968"/>
          </a:xfrm>
          <a:prstGeom prst="rect">
            <a:avLst/>
          </a:prstGeom>
          <a:noFill/>
          <a:ln w="9525">
            <a:noFill/>
            <a:miter lim="800000"/>
            <a:headEnd/>
            <a:tailEnd/>
          </a:ln>
        </p:spPr>
      </p:pic>
      <p:pic>
        <p:nvPicPr>
          <p:cNvPr id="427013" name="Picture 5"/>
          <p:cNvPicPr>
            <a:picLocks noChangeAspect="1" noChangeArrowheads="1"/>
          </p:cNvPicPr>
          <p:nvPr/>
        </p:nvPicPr>
        <p:blipFill>
          <a:blip r:embed="rId4" cstate="print"/>
          <a:srcRect/>
          <a:stretch>
            <a:fillRect/>
          </a:stretch>
        </p:blipFill>
        <p:spPr bwMode="auto">
          <a:xfrm>
            <a:off x="5448299" y="3506597"/>
            <a:ext cx="3343275" cy="1597578"/>
          </a:xfrm>
          <a:prstGeom prst="rect">
            <a:avLst/>
          </a:prstGeom>
          <a:noFill/>
          <a:ln w="9525">
            <a:noFill/>
            <a:miter lim="800000"/>
            <a:headEnd/>
            <a:tailEnd/>
          </a:ln>
        </p:spPr>
      </p:pic>
      <p:sp>
        <p:nvSpPr>
          <p:cNvPr id="24" name="Textfeld 23"/>
          <p:cNvSpPr txBox="1"/>
          <p:nvPr/>
        </p:nvSpPr>
        <p:spPr>
          <a:xfrm>
            <a:off x="737296" y="4475096"/>
            <a:ext cx="4831291" cy="692497"/>
          </a:xfrm>
          <a:prstGeom prst="rect">
            <a:avLst/>
          </a:prstGeom>
          <a:noFill/>
        </p:spPr>
        <p:txBody>
          <a:bodyPr wrap="square" rtlCol="0">
            <a:spAutoFit/>
          </a:bodyPr>
          <a:lstStyle/>
          <a:p>
            <a:pPr algn="just"/>
            <a:r>
              <a:rPr lang="de-DE" sz="1300" b="1" dirty="0" smtClean="0">
                <a:solidFill>
                  <a:schemeClr val="tx1"/>
                </a:solidFill>
              </a:rPr>
              <a:t>Bringe das Flugzeug auf die Schiene!</a:t>
            </a:r>
          </a:p>
          <a:p>
            <a:pPr algn="just"/>
            <a:r>
              <a:rPr lang="de-DE" sz="1300" b="1" dirty="0" smtClean="0">
                <a:solidFill>
                  <a:schemeClr val="tx1"/>
                </a:solidFill>
              </a:rPr>
              <a:t>Das ersetzt den induzierten Widerstand</a:t>
            </a:r>
          </a:p>
          <a:p>
            <a:pPr algn="just"/>
            <a:r>
              <a:rPr lang="de-DE" sz="1300" b="1" dirty="0" smtClean="0">
                <a:solidFill>
                  <a:schemeClr val="tx1"/>
                </a:solidFill>
              </a:rPr>
              <a:t>(induced Drag, </a:t>
            </a:r>
            <a:r>
              <a:rPr lang="de-DE" sz="1300" b="1" i="1" dirty="0" smtClean="0">
                <a:solidFill>
                  <a:schemeClr val="tx1"/>
                </a:solidFill>
              </a:rPr>
              <a:t>D</a:t>
            </a:r>
            <a:r>
              <a:rPr lang="de-DE" sz="1300" b="1" i="1" baseline="-25000" dirty="0" smtClean="0">
                <a:solidFill>
                  <a:schemeClr val="tx1"/>
                </a:solidFill>
              </a:rPr>
              <a:t>i</a:t>
            </a:r>
            <a:r>
              <a:rPr lang="de-DE" sz="1300" b="1" dirty="0" smtClean="0">
                <a:solidFill>
                  <a:schemeClr val="tx1"/>
                </a:solidFill>
              </a:rPr>
              <a:t> ) durch die viel geringere Rollreibung</a:t>
            </a:r>
            <a:endParaRPr lang="en-US" sz="1300" b="1" dirty="0" smtClean="0">
              <a:solidFill>
                <a:schemeClr val="tx1"/>
              </a:solidFill>
            </a:endParaRPr>
          </a:p>
        </p:txBody>
      </p:sp>
      <p:sp>
        <p:nvSpPr>
          <p:cNvPr id="26" name="Textfeld 25"/>
          <p:cNvSpPr txBox="1"/>
          <p:nvPr/>
        </p:nvSpPr>
        <p:spPr>
          <a:xfrm>
            <a:off x="588434" y="5148593"/>
            <a:ext cx="7946406" cy="1200329"/>
          </a:xfrm>
          <a:prstGeom prst="rect">
            <a:avLst/>
          </a:prstGeom>
          <a:noFill/>
        </p:spPr>
        <p:txBody>
          <a:bodyPr wrap="none" rtlCol="0">
            <a:spAutoFit/>
          </a:bodyPr>
          <a:lstStyle/>
          <a:p>
            <a:pPr>
              <a:lnSpc>
                <a:spcPct val="120000"/>
              </a:lnSpc>
              <a:buFont typeface="Arial" pitchFamily="34" charset="0"/>
              <a:buChar char="•"/>
            </a:pPr>
            <a:r>
              <a:rPr lang="de-DE" sz="1200" dirty="0" smtClean="0">
                <a:solidFill>
                  <a:schemeClr val="tx1"/>
                </a:solidFill>
              </a:rPr>
              <a:t> </a:t>
            </a:r>
            <a:r>
              <a:rPr lang="de-DE" sz="1200" u="sng" dirty="0" smtClean="0">
                <a:solidFill>
                  <a:schemeClr val="tx1"/>
                </a:solidFill>
              </a:rPr>
              <a:t>Flugzeug</a:t>
            </a:r>
            <a:r>
              <a:rPr lang="de-DE" sz="1200" dirty="0" smtClean="0">
                <a:solidFill>
                  <a:schemeClr val="tx1"/>
                </a:solidFill>
              </a:rPr>
              <a:t>: </a:t>
            </a:r>
            <a:r>
              <a:rPr lang="de-DE" sz="1200" i="1" dirty="0" smtClean="0">
                <a:solidFill>
                  <a:schemeClr val="tx1"/>
                </a:solidFill>
              </a:rPr>
              <a:t>Induzierter Widerstand</a:t>
            </a:r>
            <a:r>
              <a:rPr lang="de-DE" sz="1200" dirty="0" smtClean="0">
                <a:solidFill>
                  <a:schemeClr val="tx1"/>
                </a:solidFill>
              </a:rPr>
              <a:t> ist Widerstand durch Auftrieb = Gewicht.</a:t>
            </a:r>
          </a:p>
          <a:p>
            <a:pPr>
              <a:lnSpc>
                <a:spcPct val="120000"/>
              </a:lnSpc>
              <a:buFont typeface="Arial" pitchFamily="34" charset="0"/>
              <a:buChar char="•"/>
            </a:pPr>
            <a:r>
              <a:rPr lang="de-DE" sz="1200" dirty="0" smtClean="0">
                <a:solidFill>
                  <a:schemeClr val="tx1"/>
                </a:solidFill>
              </a:rPr>
              <a:t> </a:t>
            </a:r>
            <a:r>
              <a:rPr lang="de-DE" sz="1200" u="sng" dirty="0" smtClean="0">
                <a:solidFill>
                  <a:schemeClr val="tx1"/>
                </a:solidFill>
              </a:rPr>
              <a:t>Zug</a:t>
            </a:r>
            <a:r>
              <a:rPr lang="de-DE" sz="1200" dirty="0" smtClean="0">
                <a:solidFill>
                  <a:schemeClr val="tx1"/>
                </a:solidFill>
              </a:rPr>
              <a:t>: </a:t>
            </a:r>
            <a:r>
              <a:rPr lang="de-DE" sz="1200" i="1" dirty="0" smtClean="0">
                <a:solidFill>
                  <a:schemeClr val="tx1"/>
                </a:solidFill>
              </a:rPr>
              <a:t>Rollreibung </a:t>
            </a:r>
            <a:r>
              <a:rPr lang="de-DE" sz="1200" dirty="0" smtClean="0">
                <a:solidFill>
                  <a:schemeClr val="tx1"/>
                </a:solidFill>
              </a:rPr>
              <a:t>ist ebenso durch das Gewicht verursacht.</a:t>
            </a:r>
          </a:p>
          <a:p>
            <a:pPr>
              <a:lnSpc>
                <a:spcPct val="120000"/>
              </a:lnSpc>
              <a:buFont typeface="Arial" pitchFamily="34" charset="0"/>
              <a:buChar char="•"/>
            </a:pPr>
            <a:r>
              <a:rPr lang="de-DE" sz="1200" dirty="0" smtClean="0">
                <a:solidFill>
                  <a:schemeClr val="tx1"/>
                </a:solidFill>
              </a:rPr>
              <a:t> Flugzeug: Für minimalen Widerstand: </a:t>
            </a:r>
            <a:r>
              <a:rPr lang="de-DE" sz="1200" i="1" dirty="0" smtClean="0">
                <a:solidFill>
                  <a:schemeClr val="tx1"/>
                </a:solidFill>
              </a:rPr>
              <a:t>Induzierter Widerstand  </a:t>
            </a:r>
            <a:r>
              <a:rPr lang="de-DE" sz="1200" dirty="0" smtClean="0">
                <a:solidFill>
                  <a:schemeClr val="tx1"/>
                </a:solidFill>
              </a:rPr>
              <a:t>ist 50 % vom Gesamtwiderstand.</a:t>
            </a:r>
          </a:p>
          <a:p>
            <a:pPr>
              <a:lnSpc>
                <a:spcPct val="120000"/>
              </a:lnSpc>
              <a:buFont typeface="Arial" pitchFamily="34" charset="0"/>
              <a:buChar char="•"/>
            </a:pPr>
            <a:r>
              <a:rPr lang="de-DE" sz="1200" dirty="0" smtClean="0">
                <a:solidFill>
                  <a:schemeClr val="tx1"/>
                </a:solidFill>
              </a:rPr>
              <a:t> Für das gleiche Gewicht: </a:t>
            </a:r>
            <a:r>
              <a:rPr lang="de-DE" sz="1200" dirty="0" smtClean="0">
                <a:solidFill>
                  <a:srgbClr val="0000FF"/>
                </a:solidFill>
              </a:rPr>
              <a:t>Rollreibung </a:t>
            </a:r>
            <a:r>
              <a:rPr lang="de-DE" sz="1200" dirty="0" smtClean="0">
                <a:solidFill>
                  <a:schemeClr val="tx1"/>
                </a:solidFill>
              </a:rPr>
              <a:t>vom Zug </a:t>
            </a:r>
            <a:r>
              <a:rPr lang="de-DE" sz="1200" dirty="0" smtClean="0">
                <a:solidFill>
                  <a:srgbClr val="0000FF"/>
                </a:solidFill>
              </a:rPr>
              <a:t>ist 5 % vom induzierten Widerstand </a:t>
            </a:r>
            <a:r>
              <a:rPr lang="de-DE" sz="1200" dirty="0" smtClean="0">
                <a:solidFill>
                  <a:schemeClr val="tx1"/>
                </a:solidFill>
              </a:rPr>
              <a:t>des Flugzeugs!</a:t>
            </a:r>
          </a:p>
          <a:p>
            <a:pPr>
              <a:lnSpc>
                <a:spcPct val="120000"/>
              </a:lnSpc>
              <a:buFont typeface="Arial" pitchFamily="34" charset="0"/>
              <a:buChar char="•"/>
            </a:pPr>
            <a:r>
              <a:rPr lang="de-DE" sz="1200" dirty="0" smtClean="0">
                <a:solidFill>
                  <a:schemeClr val="tx1"/>
                </a:solidFill>
              </a:rPr>
              <a:t> Das bedeutet: Für das gleiche Gewicht: </a:t>
            </a:r>
            <a:r>
              <a:rPr lang="de-DE" sz="1200" dirty="0" smtClean="0">
                <a:solidFill>
                  <a:srgbClr val="FF0000"/>
                </a:solidFill>
              </a:rPr>
              <a:t>Widerstand des Flugzeugs wird reduziert um </a:t>
            </a:r>
            <a:r>
              <a:rPr lang="de-DE" sz="1200" dirty="0" smtClean="0">
                <a:solidFill>
                  <a:srgbClr val="FF0000"/>
                </a:solidFill>
                <a:sym typeface="Symbol"/>
              </a:rPr>
              <a:t> </a:t>
            </a:r>
            <a:r>
              <a:rPr lang="de-DE" sz="1200" dirty="0" smtClean="0">
                <a:solidFill>
                  <a:srgbClr val="FF0000"/>
                </a:solidFill>
              </a:rPr>
              <a:t>47,5 %, auf der Schiene!</a:t>
            </a:r>
            <a:endParaRPr lang="en-US" sz="1200" dirty="0">
              <a:solidFill>
                <a:srgbClr val="FF0000"/>
              </a:solidFill>
            </a:endParaRPr>
          </a:p>
        </p:txBody>
      </p:sp>
      <p:sp>
        <p:nvSpPr>
          <p:cNvPr id="21" name="Textfeld 20"/>
          <p:cNvSpPr txBox="1"/>
          <p:nvPr/>
        </p:nvSpPr>
        <p:spPr>
          <a:xfrm>
            <a:off x="504825" y="1209675"/>
            <a:ext cx="7582525" cy="307777"/>
          </a:xfrm>
          <a:prstGeom prst="rect">
            <a:avLst/>
          </a:prstGeom>
          <a:noFill/>
        </p:spPr>
        <p:txBody>
          <a:bodyPr wrap="none" rtlCol="0">
            <a:spAutoFit/>
          </a:bodyPr>
          <a:lstStyle/>
          <a:p>
            <a:r>
              <a:rPr lang="de-DE" sz="1400" b="1" dirty="0" smtClean="0">
                <a:solidFill>
                  <a:schemeClr val="tx1"/>
                </a:solidFill>
              </a:rPr>
              <a:t>Elektromobilität, die am Netz betrieben wird gibt es bereits erfolgreich auf der Schiene!</a:t>
            </a:r>
          </a:p>
        </p:txBody>
      </p:sp>
      <p:cxnSp>
        <p:nvCxnSpPr>
          <p:cNvPr id="23" name="Gerade Verbindung mit Pfeil 22"/>
          <p:cNvCxnSpPr/>
          <p:nvPr/>
        </p:nvCxnSpPr>
        <p:spPr bwMode="auto">
          <a:xfrm>
            <a:off x="4991100" y="1781175"/>
            <a:ext cx="876300" cy="0"/>
          </a:xfrm>
          <a:prstGeom prst="straightConnector1">
            <a:avLst/>
          </a:prstGeom>
          <a:solidFill>
            <a:srgbClr val="00B8FF"/>
          </a:solidFill>
          <a:ln w="57150" cap="flat" cmpd="sng" algn="ctr">
            <a:solidFill>
              <a:srgbClr val="0000FF"/>
            </a:solidFill>
            <a:prstDash val="solid"/>
            <a:round/>
            <a:headEnd type="none" w="med" len="med"/>
            <a:tailEnd type="arrow"/>
          </a:ln>
          <a:effectLst/>
        </p:spPr>
      </p:cxnSp>
      <p:cxnSp>
        <p:nvCxnSpPr>
          <p:cNvPr id="27" name="Gerade Verbindung mit Pfeil 26"/>
          <p:cNvCxnSpPr/>
          <p:nvPr/>
        </p:nvCxnSpPr>
        <p:spPr bwMode="auto">
          <a:xfrm rot="5400000">
            <a:off x="6200775" y="3429000"/>
            <a:ext cx="876300" cy="0"/>
          </a:xfrm>
          <a:prstGeom prst="straightConnector1">
            <a:avLst/>
          </a:prstGeom>
          <a:solidFill>
            <a:srgbClr val="00B8FF"/>
          </a:solidFill>
          <a:ln w="57150" cap="flat" cmpd="sng" algn="ctr">
            <a:solidFill>
              <a:srgbClr val="0000FF"/>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476038" y="866775"/>
            <a:ext cx="7451079" cy="400110"/>
          </a:xfrm>
          <a:prstGeom prst="rect">
            <a:avLst/>
          </a:prstGeom>
          <a:noFill/>
        </p:spPr>
        <p:txBody>
          <a:bodyPr wrap="none" rtlCol="0">
            <a:spAutoFit/>
          </a:bodyPr>
          <a:lstStyle/>
          <a:p>
            <a:r>
              <a:rPr lang="de-DE" sz="2000" b="1" dirty="0" smtClean="0">
                <a:solidFill>
                  <a:schemeClr val="tx1"/>
                </a:solidFill>
              </a:rPr>
              <a:t>Hoher Kraftstoffverbrauch </a:t>
            </a:r>
            <a:r>
              <a:rPr lang="de-DE" sz="2000" b="1" dirty="0" smtClean="0">
                <a:solidFill>
                  <a:schemeClr val="tx1"/>
                </a:solidFill>
              </a:rPr>
              <a:t>eines Flugzeugs </a:t>
            </a:r>
            <a:r>
              <a:rPr lang="de-DE" sz="2000" b="1" dirty="0" smtClean="0">
                <a:solidFill>
                  <a:schemeClr val="tx1"/>
                </a:solidFill>
              </a:rPr>
              <a:t>auf Kurzstrecke</a:t>
            </a:r>
            <a:endParaRPr lang="de-DE" sz="2000" b="1" i="1" baseline="-25000" dirty="0" smtClean="0">
              <a:solidFill>
                <a:schemeClr val="tx1"/>
              </a:solidFill>
            </a:endParaRPr>
          </a:p>
        </p:txBody>
      </p:sp>
      <p:pic>
        <p:nvPicPr>
          <p:cNvPr id="720898" name="Picture 2"/>
          <p:cNvPicPr>
            <a:picLocks noChangeAspect="1" noChangeArrowheads="1"/>
          </p:cNvPicPr>
          <p:nvPr/>
        </p:nvPicPr>
        <p:blipFill>
          <a:blip r:embed="rId2" cstate="print"/>
          <a:srcRect/>
          <a:stretch>
            <a:fillRect/>
          </a:stretch>
        </p:blipFill>
        <p:spPr bwMode="auto">
          <a:xfrm>
            <a:off x="404813" y="1438275"/>
            <a:ext cx="7342187" cy="3238500"/>
          </a:xfrm>
          <a:prstGeom prst="rect">
            <a:avLst/>
          </a:prstGeom>
          <a:noFill/>
          <a:ln w="9525">
            <a:noFill/>
            <a:miter lim="800000"/>
            <a:headEnd/>
            <a:tailEnd/>
          </a:ln>
        </p:spPr>
      </p:pic>
      <p:sp>
        <p:nvSpPr>
          <p:cNvPr id="15" name="Textfeld 14"/>
          <p:cNvSpPr txBox="1"/>
          <p:nvPr/>
        </p:nvSpPr>
        <p:spPr>
          <a:xfrm>
            <a:off x="476038" y="4818987"/>
            <a:ext cx="8061914" cy="1200329"/>
          </a:xfrm>
          <a:prstGeom prst="rect">
            <a:avLst/>
          </a:prstGeom>
          <a:noFill/>
        </p:spPr>
        <p:txBody>
          <a:bodyPr wrap="square" rtlCol="0">
            <a:spAutoFit/>
          </a:bodyPr>
          <a:lstStyle/>
          <a:p>
            <a:pPr marL="180975" indent="-180975" algn="just">
              <a:buFont typeface="Arial" pitchFamily="34" charset="0"/>
              <a:buChar char="●"/>
            </a:pPr>
            <a:r>
              <a:rPr lang="de-DE" sz="1200" dirty="0" smtClean="0">
                <a:solidFill>
                  <a:schemeClr val="tx1"/>
                </a:solidFill>
              </a:rPr>
              <a:t>Der Kraftstoffverbrauch pro Sitzplatz steigt stark an, wenn sehr kurze oder für das Flugzeug sehr lange Strecken geflogen werden.</a:t>
            </a:r>
          </a:p>
          <a:p>
            <a:pPr marL="180975" indent="-180975" algn="just">
              <a:buFont typeface="Arial" pitchFamily="34" charset="0"/>
              <a:buChar char="●"/>
            </a:pPr>
            <a:r>
              <a:rPr lang="de-DE" sz="1200" dirty="0" smtClean="0">
                <a:solidFill>
                  <a:schemeClr val="tx1"/>
                </a:solidFill>
              </a:rPr>
              <a:t>Kraftstoff </a:t>
            </a:r>
            <a:r>
              <a:rPr lang="de-DE" sz="1200" dirty="0" smtClean="0">
                <a:solidFill>
                  <a:schemeClr val="tx1"/>
                </a:solidFill>
              </a:rPr>
              <a:t>wird verbraucht für Start und Landung sowie für den Höhengewinn beim Steigen, der beim Sinken nicht vollständig genutzt werden kann. Das führt </a:t>
            </a:r>
            <a:r>
              <a:rPr lang="de-DE" sz="1200" b="1" dirty="0" smtClean="0">
                <a:solidFill>
                  <a:schemeClr val="tx1"/>
                </a:solidFill>
              </a:rPr>
              <a:t>auf kurzen Strecken </a:t>
            </a:r>
            <a:r>
              <a:rPr lang="de-DE" sz="1200" dirty="0" smtClean="0">
                <a:solidFill>
                  <a:schemeClr val="tx1"/>
                </a:solidFill>
              </a:rPr>
              <a:t>zum </a:t>
            </a:r>
            <a:r>
              <a:rPr lang="de-DE" sz="1200" b="1" dirty="0" smtClean="0">
                <a:solidFill>
                  <a:schemeClr val="tx1"/>
                </a:solidFill>
              </a:rPr>
              <a:t>Anstieg des Verbrauchs</a:t>
            </a:r>
            <a:r>
              <a:rPr lang="de-DE" sz="1200" dirty="0" smtClean="0">
                <a:solidFill>
                  <a:schemeClr val="tx1"/>
                </a:solidFill>
              </a:rPr>
              <a:t> pro Kilometer</a:t>
            </a:r>
            <a:r>
              <a:rPr lang="de-DE" sz="1200" dirty="0" smtClean="0">
                <a:solidFill>
                  <a:schemeClr val="tx1"/>
                </a:solidFill>
              </a:rPr>
              <a:t>.</a:t>
            </a:r>
          </a:p>
          <a:p>
            <a:pPr marL="180975" indent="-180975" algn="just">
              <a:buFont typeface="Arial" pitchFamily="34" charset="0"/>
              <a:buChar char="●"/>
            </a:pPr>
            <a:r>
              <a:rPr lang="de-DE" sz="1200" dirty="0" smtClean="0">
                <a:solidFill>
                  <a:schemeClr val="tx1"/>
                </a:solidFill>
              </a:rPr>
              <a:t>Im </a:t>
            </a:r>
            <a:r>
              <a:rPr lang="de-DE" sz="1200" dirty="0" smtClean="0">
                <a:solidFill>
                  <a:schemeClr val="tx1"/>
                </a:solidFill>
              </a:rPr>
              <a:t>Beispiel ist der Verbrauch bei 500 km </a:t>
            </a:r>
            <a:r>
              <a:rPr lang="de-DE" sz="1200" b="1" dirty="0" smtClean="0">
                <a:solidFill>
                  <a:schemeClr val="tx1"/>
                </a:solidFill>
              </a:rPr>
              <a:t>doppelt so hoch </a:t>
            </a:r>
            <a:r>
              <a:rPr lang="de-DE" sz="1200" dirty="0" smtClean="0">
                <a:solidFill>
                  <a:schemeClr val="tx1"/>
                </a:solidFill>
              </a:rPr>
              <a:t>wie der minimale Verbrauch des Flugzeugs. </a:t>
            </a:r>
          </a:p>
          <a:p>
            <a:pPr marL="180975" indent="-180975" algn="just">
              <a:buFont typeface="Arial" pitchFamily="34" charset="0"/>
              <a:buChar char="●"/>
            </a:pPr>
            <a:r>
              <a:rPr lang="de-DE" sz="1200" b="1" dirty="0" smtClean="0">
                <a:solidFill>
                  <a:srgbClr val="FF0000"/>
                </a:solidFill>
              </a:rPr>
              <a:t>Passagierflugzeuge </a:t>
            </a:r>
            <a:r>
              <a:rPr lang="de-DE" sz="1200" dirty="0" smtClean="0">
                <a:solidFill>
                  <a:schemeClr val="tx1"/>
                </a:solidFill>
              </a:rPr>
              <a:t>sind also allein aufgrund der Flugphysik </a:t>
            </a:r>
            <a:r>
              <a:rPr lang="de-DE" sz="1200" b="1" dirty="0" smtClean="0">
                <a:solidFill>
                  <a:srgbClr val="FF0000"/>
                </a:solidFill>
              </a:rPr>
              <a:t>für die extreme Kurzstrecke nicht geeignet</a:t>
            </a:r>
            <a:r>
              <a:rPr lang="de-DE" sz="1200" dirty="0" smtClean="0">
                <a:solidFill>
                  <a:schemeClr val="tx1"/>
                </a:solidFill>
              </a:rPr>
              <a:t>.</a:t>
            </a:r>
            <a:endParaRPr lang="en-US" sz="1200" dirty="0">
              <a:solidFill>
                <a:schemeClr val="tx1"/>
              </a:solidFill>
            </a:endParaRPr>
          </a:p>
        </p:txBody>
      </p:sp>
      <p:sp>
        <p:nvSpPr>
          <p:cNvPr id="16" name="Textfeld 15"/>
          <p:cNvSpPr txBox="1"/>
          <p:nvPr/>
        </p:nvSpPr>
        <p:spPr>
          <a:xfrm>
            <a:off x="7523371" y="2590800"/>
            <a:ext cx="1449179" cy="523220"/>
          </a:xfrm>
          <a:prstGeom prst="rect">
            <a:avLst/>
          </a:prstGeom>
          <a:noFill/>
        </p:spPr>
        <p:txBody>
          <a:bodyPr wrap="none" rtlCol="0">
            <a:spAutoFit/>
          </a:bodyPr>
          <a:lstStyle/>
          <a:p>
            <a:r>
              <a:rPr lang="de-DE" sz="1400" dirty="0" smtClean="0">
                <a:solidFill>
                  <a:schemeClr val="tx1"/>
                </a:solidFill>
              </a:rPr>
              <a:t>Beispiel:</a:t>
            </a:r>
          </a:p>
          <a:p>
            <a:r>
              <a:rPr lang="de-DE" sz="1400" dirty="0" smtClean="0">
                <a:solidFill>
                  <a:schemeClr val="tx1"/>
                </a:solidFill>
              </a:rPr>
              <a:t>Airbus A320neo</a:t>
            </a:r>
            <a:endParaRPr lang="en-US" sz="14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29632" y="866775"/>
            <a:ext cx="8134471" cy="400110"/>
          </a:xfrm>
          <a:prstGeom prst="rect">
            <a:avLst/>
          </a:prstGeom>
          <a:noFill/>
        </p:spPr>
        <p:txBody>
          <a:bodyPr wrap="none" rtlCol="0">
            <a:spAutoFit/>
          </a:bodyPr>
          <a:lstStyle/>
          <a:p>
            <a:r>
              <a:rPr lang="de-DE" sz="2000" b="1" dirty="0" smtClean="0">
                <a:solidFill>
                  <a:schemeClr val="tx1"/>
                </a:solidFill>
              </a:rPr>
              <a:t>Vergleich der Verkehrssysteme auf Kurzstrecke: Flugzeug – PKW</a:t>
            </a:r>
            <a:endParaRPr lang="de-DE" sz="2000" b="1" i="1" baseline="-25000" dirty="0" smtClean="0">
              <a:solidFill>
                <a:schemeClr val="tx1"/>
              </a:solidFill>
            </a:endParaRPr>
          </a:p>
        </p:txBody>
      </p:sp>
      <p:sp>
        <p:nvSpPr>
          <p:cNvPr id="15" name="Textfeld 14"/>
          <p:cNvSpPr txBox="1"/>
          <p:nvPr/>
        </p:nvSpPr>
        <p:spPr>
          <a:xfrm>
            <a:off x="352427" y="1466848"/>
            <a:ext cx="8515348" cy="1938992"/>
          </a:xfrm>
          <a:prstGeom prst="rect">
            <a:avLst/>
          </a:prstGeom>
          <a:noFill/>
        </p:spPr>
        <p:txBody>
          <a:bodyPr wrap="square" rtlCol="0">
            <a:spAutoFit/>
          </a:bodyPr>
          <a:lstStyle/>
          <a:p>
            <a:pPr marL="180975" indent="-180975" algn="just">
              <a:buFont typeface="Arial" pitchFamily="34" charset="0"/>
              <a:buChar char="●"/>
            </a:pPr>
            <a:r>
              <a:rPr lang="de-DE" sz="1200" dirty="0" smtClean="0">
                <a:solidFill>
                  <a:schemeClr val="tx1"/>
                </a:solidFill>
              </a:rPr>
              <a:t>Für einen </a:t>
            </a:r>
            <a:r>
              <a:rPr lang="de-DE" sz="1200" b="1" dirty="0" smtClean="0">
                <a:solidFill>
                  <a:schemeClr val="tx1"/>
                </a:solidFill>
              </a:rPr>
              <a:t>Vergleich mit dem PKW </a:t>
            </a:r>
            <a:r>
              <a:rPr lang="de-DE" sz="1200" dirty="0" smtClean="0">
                <a:solidFill>
                  <a:schemeClr val="tx1"/>
                </a:solidFill>
              </a:rPr>
              <a:t>könnte man für das Flugzeug von typischen 3 kg pro Sitzplatz und 100 km ausgehen (BDL 2013). Wir gehen hier aber von dem geringeren Verbrauch eines modernen Kurz- Mittelstreckenflugzeugs aus. Nach Bild 11a sind das 1,7 kg pro Sitzplatz und 100 km, wenn das Flugzeug in seinem optimalen Flugstreckenbereich betrieben wird. Mit der Dichte von Kerosin sind das etwa 2,1 Liter pro Sitzplatz und 100 km, aber 2,7 Liter pro Person und 100 km, wenn das Flugzeug nur zu 80 % belegt ist. Ein voll besetzter PKW verbraucht deutlich weniger pro Person als ein voll besetztes Flugzeug. Wenn man im PKW jedoch allein unterwegs ist, dann wäre das Flugzeug günstiger hinsichtlich des Energieverbrauchs. Beim Flugzeug müssen aber bei den Emissionen die Nicht-CO2-Effekte mit einem Faktor von 3 berücksichtigt werden. </a:t>
            </a:r>
            <a:r>
              <a:rPr lang="de-DE" sz="1200" b="1" dirty="0" smtClean="0">
                <a:solidFill>
                  <a:schemeClr val="tx1"/>
                </a:solidFill>
              </a:rPr>
              <a:t>Für das Klima wäre dann der PKW besser, selbst wenn dieser nur von einer Person genutzt wird.</a:t>
            </a:r>
          </a:p>
          <a:p>
            <a:pPr marL="180975" indent="-180975" algn="just"/>
            <a:endParaRPr lang="de-DE" sz="1200" b="1" dirty="0" smtClean="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29632" y="866775"/>
            <a:ext cx="8006231" cy="400110"/>
          </a:xfrm>
          <a:prstGeom prst="rect">
            <a:avLst/>
          </a:prstGeom>
          <a:noFill/>
        </p:spPr>
        <p:txBody>
          <a:bodyPr wrap="none" rtlCol="0">
            <a:spAutoFit/>
          </a:bodyPr>
          <a:lstStyle/>
          <a:p>
            <a:r>
              <a:rPr lang="de-DE" sz="2000" b="1" dirty="0" smtClean="0">
                <a:solidFill>
                  <a:schemeClr val="tx1"/>
                </a:solidFill>
              </a:rPr>
              <a:t>Vergleich der Verkehrssysteme auf Kurzstrecke: Flugzeug – Zug</a:t>
            </a:r>
            <a:endParaRPr lang="de-DE" sz="2000" b="1" i="1" baseline="-25000" dirty="0" smtClean="0">
              <a:solidFill>
                <a:schemeClr val="tx1"/>
              </a:solidFill>
            </a:endParaRPr>
          </a:p>
        </p:txBody>
      </p:sp>
      <p:sp>
        <p:nvSpPr>
          <p:cNvPr id="15" name="Textfeld 14"/>
          <p:cNvSpPr txBox="1"/>
          <p:nvPr/>
        </p:nvSpPr>
        <p:spPr>
          <a:xfrm>
            <a:off x="352427" y="1466848"/>
            <a:ext cx="8515348" cy="3970318"/>
          </a:xfrm>
          <a:prstGeom prst="rect">
            <a:avLst/>
          </a:prstGeom>
          <a:noFill/>
        </p:spPr>
        <p:txBody>
          <a:bodyPr wrap="square" rtlCol="0">
            <a:spAutoFit/>
          </a:bodyPr>
          <a:lstStyle/>
          <a:p>
            <a:pPr marL="180975" indent="-180975" algn="just">
              <a:buFont typeface="Arial" pitchFamily="34" charset="0"/>
              <a:buChar char="●"/>
            </a:pPr>
            <a:r>
              <a:rPr lang="de-DE" sz="1200" b="1" dirty="0" smtClean="0">
                <a:solidFill>
                  <a:schemeClr val="tx1"/>
                </a:solidFill>
              </a:rPr>
              <a:t>Der Energieverbrauch eines Zuges </a:t>
            </a:r>
            <a:r>
              <a:rPr lang="de-DE" sz="1200" dirty="0" smtClean="0">
                <a:solidFill>
                  <a:schemeClr val="tx1"/>
                </a:solidFill>
              </a:rPr>
              <a:t>ist auf Strecke gering. Energie für das Beschleunigen, die beim Bremsen nicht oder nur teilweise zurückgewonnen werden kann ist entscheidend. Wichtig wird daher der Abstand zwischen den Stationen und die Geschwindigkeit, die dazwischen erreicht werden soll. Im Tunnel steigt der Verbrauch stark an. Der Verbrauch der Bahn kann damit eigentlich nur für einen Zug zusammen mit der befahrenen Strecke angegeben werden. Trotz dieser prinzipiellen Schwierigkeiten soll hier ein mittlerer Verbrauch von 60 Wh pro Sitzplatz und km angenommen werden. Unberücksichtigt bleibt beim Vergleich, dass Reisende im Zug mehr Platz haben. Ein Vergleich mit dem Flugzeug wird erst möglich, wenn die für die elektrische Energie des Zuges aufgebrachte Primärenergie berechnet wird. Das ist die Energiemenge (z. B. an Diesel), die für die Erzeugung der elektrischen Energie im Kraftwerk erforderlich wird. Hier spielt der </a:t>
            </a:r>
            <a:r>
              <a:rPr lang="de-DE" sz="1200" b="1" dirty="0" smtClean="0">
                <a:solidFill>
                  <a:schemeClr val="tx1"/>
                </a:solidFill>
              </a:rPr>
              <a:t>Strommix</a:t>
            </a:r>
            <a:r>
              <a:rPr lang="de-DE" sz="1200" dirty="0" smtClean="0">
                <a:solidFill>
                  <a:schemeClr val="tx1"/>
                </a:solidFill>
              </a:rPr>
              <a:t> eine Rolle. Es ist demnach so: Für den Zug machen sich die Umwandlungsverluste im Kraftwerk negativ bemerkbar. Das Flugzeug kämpft mit diesen Umwandlungsverlusten im eigenen Triebwerk. Für das Flugzeug werden typische 3 kg pro Sitzplatz und 100 km angenommen. </a:t>
            </a:r>
            <a:r>
              <a:rPr lang="de-DE" sz="1200" b="1" dirty="0" smtClean="0">
                <a:solidFill>
                  <a:schemeClr val="tx1"/>
                </a:solidFill>
              </a:rPr>
              <a:t>Der Primärenergieverbrauch des Flugzeugs ist auf Kurzstrecke dann 2,8-mal so hoch wie der vom Zug.</a:t>
            </a:r>
          </a:p>
          <a:p>
            <a:pPr marL="180975" indent="-180975" algn="just"/>
            <a:endParaRPr lang="de-DE" sz="1200" dirty="0" smtClean="0">
              <a:solidFill>
                <a:schemeClr val="tx1"/>
              </a:solidFill>
            </a:endParaRPr>
          </a:p>
          <a:p>
            <a:pPr marL="180975" indent="-180975" algn="just">
              <a:buFont typeface="Arial" pitchFamily="34" charset="0"/>
              <a:buChar char="●"/>
            </a:pPr>
            <a:r>
              <a:rPr lang="de-DE" sz="1200" dirty="0" smtClean="0">
                <a:solidFill>
                  <a:schemeClr val="tx1"/>
                </a:solidFill>
              </a:rPr>
              <a:t>Als Nächstes werden die CO2 Emissionen verglichen. Wenn der Zug mit dem allgemeinen Strommix betrieben wird, so fährt dieser bereits heute mit einem geringeren fossilen Anteil und das </a:t>
            </a:r>
            <a:r>
              <a:rPr lang="de-DE" sz="1200" b="1" dirty="0" smtClean="0">
                <a:solidFill>
                  <a:schemeClr val="tx1"/>
                </a:solidFill>
              </a:rPr>
              <a:t>Flugzeug hat somit 6,1-mal höhere CO2-Emissionen</a:t>
            </a:r>
            <a:r>
              <a:rPr lang="de-DE" sz="1200" dirty="0" smtClean="0">
                <a:solidFill>
                  <a:schemeClr val="tx1"/>
                </a:solidFill>
              </a:rPr>
              <a:t>. Die </a:t>
            </a:r>
            <a:r>
              <a:rPr lang="de-DE" sz="1200" b="1" dirty="0" smtClean="0">
                <a:solidFill>
                  <a:schemeClr val="tx1"/>
                </a:solidFill>
              </a:rPr>
              <a:t>äquivalenten CO2 in Reiseflughöhe sind beim Flugzeug das dreifache</a:t>
            </a:r>
            <a:r>
              <a:rPr lang="de-DE" sz="1200" dirty="0" smtClean="0">
                <a:solidFill>
                  <a:schemeClr val="tx1"/>
                </a:solidFill>
              </a:rPr>
              <a:t>. In diesem Beispiel hat das Flugzeug damit die </a:t>
            </a:r>
            <a:r>
              <a:rPr lang="de-DE" sz="1200" b="1" dirty="0" smtClean="0">
                <a:solidFill>
                  <a:schemeClr val="tx1"/>
                </a:solidFill>
              </a:rPr>
              <a:t>18,3-fache Umweltwirkung</a:t>
            </a:r>
            <a:r>
              <a:rPr lang="de-DE" sz="1200" dirty="0" smtClean="0">
                <a:solidFill>
                  <a:schemeClr val="tx1"/>
                </a:solidFill>
              </a:rPr>
              <a:t>. Wenn das Flugzeug dann den Vergleich noch auf extrem kurzen Strecken mit der Bahn antritt, dann ist der Verbrauch des Flugzeuges evtl. höher als 3 kg pro Sitzplatz und 100 km und der Vergleich würde für das Flugzeug noch ungünstiger ausfallen. Hilfreich wäre für das Flugzeug in diesem Fall, dass die normale Reiseflughöhe auf der Kurzstrecke nicht erreicht wird und sich der Faktor 3 zur Berechnung der äquivalenten CO2 etwas </a:t>
            </a:r>
            <a:r>
              <a:rPr lang="de-DE" sz="1200" dirty="0" smtClean="0">
                <a:solidFill>
                  <a:schemeClr val="tx1"/>
                </a:solidFill>
              </a:rPr>
              <a:t>verringert (etwa auf 2). Dann käme man immer noch auf die 12,2-fache Umweltwirkung.</a:t>
            </a:r>
            <a:endParaRPr lang="en-US" sz="12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chemeClr val="tx1"/>
                </a:solidFill>
                <a:latin typeface="Arial" charset="0"/>
                <a:cs typeface="Arial" charset="0"/>
              </a:rPr>
              <a:t>Wie steigen die Emissionen des Luftverkehrs?</a:t>
            </a:r>
            <a:endParaRPr lang="de-DE" sz="2000" b="1" dirty="0">
              <a:solidFill>
                <a:schemeClr val="tx1"/>
              </a:solidFill>
              <a:latin typeface="Arial" charset="0"/>
              <a:cs typeface="Arial" charset="0"/>
            </a:endParaRPr>
          </a:p>
        </p:txBody>
      </p:sp>
      <p:pic>
        <p:nvPicPr>
          <p:cNvPr id="9" name="Grafik 8" descr="Bild1o.jpg"/>
          <p:cNvPicPr>
            <a:picLocks noChangeAspect="1"/>
          </p:cNvPicPr>
          <p:nvPr/>
        </p:nvPicPr>
        <p:blipFill>
          <a:blip r:embed="rId3" cstate="print"/>
          <a:stretch>
            <a:fillRect/>
          </a:stretch>
        </p:blipFill>
        <p:spPr>
          <a:xfrm>
            <a:off x="209549" y="1393553"/>
            <a:ext cx="7343775" cy="3601104"/>
          </a:xfrm>
          <a:prstGeom prst="rect">
            <a:avLst/>
          </a:prstGeom>
        </p:spPr>
      </p:pic>
      <p:sp>
        <p:nvSpPr>
          <p:cNvPr id="6" name="Textfeld 5"/>
          <p:cNvSpPr txBox="1"/>
          <p:nvPr/>
        </p:nvSpPr>
        <p:spPr>
          <a:xfrm>
            <a:off x="209550" y="5000625"/>
            <a:ext cx="7248525" cy="1323439"/>
          </a:xfrm>
          <a:prstGeom prst="rect">
            <a:avLst/>
          </a:prstGeom>
          <a:noFill/>
        </p:spPr>
        <p:txBody>
          <a:bodyPr wrap="square" rtlCol="0">
            <a:spAutoFit/>
          </a:bodyPr>
          <a:lstStyle/>
          <a:p>
            <a:pPr algn="just"/>
            <a:r>
              <a:rPr lang="de-DE" sz="1600" b="1" dirty="0" smtClean="0">
                <a:solidFill>
                  <a:schemeClr val="tx1"/>
                </a:solidFill>
              </a:rPr>
              <a:t>Einfache Darstellung des exponentiellen CO2-Wachstums der Luftfahrt </a:t>
            </a:r>
            <a:r>
              <a:rPr lang="de-DE" sz="1600" dirty="0" smtClean="0">
                <a:solidFill>
                  <a:schemeClr val="tx1"/>
                </a:solidFill>
              </a:rPr>
              <a:t>bis 2019 fortgeschrieben bis 2050 unter der Annahme von einem weiteren Wachstum des Luftverkehrs von 5 % pro Jahr und Einsparungen im Kraftstoffverbrauch pro Kopf und Kilometer von 1,5 % pro Jahr. Dies führt zu einer Verdoppelung der CO2-Emissionen alle 20 Jahre.</a:t>
            </a:r>
            <a:endParaRPr lang="en-US" sz="16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400050" y="935039"/>
            <a:ext cx="8743949" cy="2042078"/>
          </a:xfrm>
          <a:prstGeom prst="rect">
            <a:avLst/>
          </a:prstGeom>
          <a:noFill/>
          <a:ln w="9525">
            <a:noFill/>
            <a:miter lim="800000"/>
            <a:headEnd/>
            <a:tailEnd/>
          </a:ln>
        </p:spPr>
        <p:txBody>
          <a:bodyPr lIns="91428" tIns="45715" rIns="91428" bIns="45715" anchor="t" anchorCtr="0"/>
          <a:lstStyle/>
          <a:p>
            <a:pPr>
              <a:lnSpc>
                <a:spcPct val="120000"/>
              </a:lnSpc>
              <a:defRPr/>
            </a:pPr>
            <a:r>
              <a:rPr lang="de-DE" sz="2000" b="1" kern="0" dirty="0" smtClean="0">
                <a:solidFill>
                  <a:srgbClr val="000000"/>
                </a:solidFill>
                <a:latin typeface="Arial" pitchFamily="34" charset="0"/>
                <a:ea typeface="+mj-ea"/>
                <a:cs typeface="Arial" pitchFamily="34" charset="0"/>
              </a:rPr>
              <a:t>Zusammenfassung</a:t>
            </a:r>
            <a:r>
              <a:rPr lang="de-DE" sz="2000" b="1" kern="0" dirty="0" smtClean="0">
                <a:solidFill>
                  <a:srgbClr val="000000"/>
                </a:solidFill>
                <a:latin typeface="Arial" pitchFamily="34" charset="0"/>
                <a:ea typeface="+mj-ea"/>
                <a:cs typeface="Arial" pitchFamily="34" charset="0"/>
              </a:rPr>
              <a:t>: Flugzeug </a:t>
            </a:r>
            <a:r>
              <a:rPr lang="de-DE" sz="2000" b="1" kern="0" dirty="0" smtClean="0">
                <a:solidFill>
                  <a:srgbClr val="000000"/>
                </a:solidFill>
                <a:latin typeface="Arial" pitchFamily="34" charset="0"/>
                <a:ea typeface="+mj-ea"/>
                <a:cs typeface="Arial" pitchFamily="34" charset="0"/>
              </a:rPr>
              <a:t>– Zug</a:t>
            </a:r>
          </a:p>
          <a:p>
            <a:pPr>
              <a:lnSpc>
                <a:spcPct val="120000"/>
              </a:lnSpc>
              <a:defRPr/>
            </a:pPr>
            <a:r>
              <a:rPr lang="de-DE" sz="1000" b="1" kern="0" dirty="0" smtClean="0">
                <a:solidFill>
                  <a:srgbClr val="000000"/>
                </a:solidFill>
                <a:latin typeface="Arial" pitchFamily="34" charset="0"/>
                <a:ea typeface="+mj-ea"/>
                <a:cs typeface="Arial" pitchFamily="34" charset="0"/>
              </a:rPr>
              <a:t> </a:t>
            </a:r>
            <a:endParaRPr lang="de-DE" sz="1000" b="1" kern="0" dirty="0" smtClean="0">
              <a:solidFill>
                <a:srgbClr val="000000"/>
              </a:solidFill>
              <a:latin typeface="Arial" pitchFamily="34" charset="0"/>
              <a:ea typeface="+mj-ea"/>
              <a:cs typeface="Arial" pitchFamily="34" charset="0"/>
            </a:endParaRPr>
          </a:p>
          <a:p>
            <a:pPr>
              <a:lnSpc>
                <a:spcPct val="120000"/>
              </a:lnSpc>
              <a:defRPr/>
            </a:pPr>
            <a:r>
              <a:rPr lang="de-DE" sz="1800" b="1" kern="0" dirty="0" smtClean="0">
                <a:solidFill>
                  <a:srgbClr val="000000"/>
                </a:solidFill>
                <a:ea typeface="+mj-ea"/>
              </a:rPr>
              <a:t>Das Flugzeug </a:t>
            </a:r>
            <a:r>
              <a:rPr lang="de-DE" sz="1800" b="1" kern="0" dirty="0" smtClean="0">
                <a:solidFill>
                  <a:srgbClr val="000000"/>
                </a:solidFill>
                <a:ea typeface="+mj-ea"/>
              </a:rPr>
              <a:t>ist auf </a:t>
            </a:r>
            <a:r>
              <a:rPr lang="de-DE" sz="1800" b="1" kern="0" dirty="0" smtClean="0">
                <a:solidFill>
                  <a:srgbClr val="000000"/>
                </a:solidFill>
                <a:ea typeface="+mj-ea"/>
              </a:rPr>
              <a:t>Kurzstrecke				Strommix in Deutschland (I/2021)</a:t>
            </a:r>
          </a:p>
          <a:p>
            <a:pPr>
              <a:lnSpc>
                <a:spcPct val="120000"/>
              </a:lnSpc>
              <a:defRPr/>
            </a:pPr>
            <a:r>
              <a:rPr lang="de-DE" sz="1800" b="1" kern="0" dirty="0" smtClean="0">
                <a:solidFill>
                  <a:srgbClr val="000000"/>
                </a:solidFill>
                <a:ea typeface="+mj-ea"/>
              </a:rPr>
              <a:t>nicht </a:t>
            </a:r>
            <a:r>
              <a:rPr lang="de-DE" sz="1800" b="1" kern="0" dirty="0" smtClean="0">
                <a:solidFill>
                  <a:srgbClr val="000000"/>
                </a:solidFill>
                <a:ea typeface="+mj-ea"/>
              </a:rPr>
              <a:t>e</a:t>
            </a:r>
            <a:r>
              <a:rPr lang="de-DE" sz="1800" b="1" kern="0" dirty="0" smtClean="0">
                <a:solidFill>
                  <a:srgbClr val="000000"/>
                </a:solidFill>
                <a:latin typeface="Arial" pitchFamily="34" charset="0"/>
                <a:ea typeface="+mj-ea"/>
                <a:cs typeface="Arial" pitchFamily="34" charset="0"/>
              </a:rPr>
              <a:t>ffizient</a:t>
            </a:r>
            <a:r>
              <a:rPr lang="de-DE" sz="1800" b="1" kern="0" dirty="0" smtClean="0">
                <a:solidFill>
                  <a:srgbClr val="000000"/>
                </a:solidFill>
                <a:latin typeface="Arial" pitchFamily="34" charset="0"/>
                <a:ea typeface="+mj-ea"/>
                <a:cs typeface="Arial" pitchFamily="34" charset="0"/>
              </a:rPr>
              <a:t>. </a:t>
            </a:r>
            <a:r>
              <a:rPr lang="de-DE" sz="1800" b="1" kern="0" dirty="0" smtClean="0">
                <a:solidFill>
                  <a:srgbClr val="008000"/>
                </a:solidFill>
                <a:latin typeface="Arial" pitchFamily="34" charset="0"/>
                <a:ea typeface="+mj-ea"/>
                <a:cs typeface="Arial" pitchFamily="34" charset="0"/>
              </a:rPr>
              <a:t>Wähle </a:t>
            </a:r>
            <a:r>
              <a:rPr lang="de-DE" sz="1800" b="1" kern="0" dirty="0" smtClean="0">
                <a:solidFill>
                  <a:srgbClr val="008000"/>
                </a:solidFill>
                <a:latin typeface="Arial" pitchFamily="34" charset="0"/>
                <a:ea typeface="+mj-ea"/>
                <a:cs typeface="Arial" pitchFamily="34" charset="0"/>
              </a:rPr>
              <a:t>den Zug</a:t>
            </a:r>
            <a:r>
              <a:rPr lang="de-DE" sz="1800" b="1" kern="0" dirty="0" smtClean="0">
                <a:solidFill>
                  <a:srgbClr val="008000"/>
                </a:solidFill>
                <a:latin typeface="Arial" pitchFamily="34" charset="0"/>
                <a:ea typeface="+mj-ea"/>
                <a:cs typeface="Arial" pitchFamily="34" charset="0"/>
              </a:rPr>
              <a:t>!				42,5 % erneuerbare Energien</a:t>
            </a:r>
            <a:endParaRPr lang="de-DE" sz="1800" b="1" kern="0" dirty="0">
              <a:solidFill>
                <a:srgbClr val="008000"/>
              </a:solidFill>
              <a:latin typeface="Arial" pitchFamily="34" charset="0"/>
              <a:ea typeface="+mj-ea"/>
              <a:cs typeface="Arial" pitchFamily="34" charset="0"/>
            </a:endParaRPr>
          </a:p>
        </p:txBody>
      </p:sp>
      <p:pic>
        <p:nvPicPr>
          <p:cNvPr id="11" name="Grafik 10" descr="Bild9o.jpg"/>
          <p:cNvPicPr>
            <a:picLocks noChangeAspect="1"/>
          </p:cNvPicPr>
          <p:nvPr/>
        </p:nvPicPr>
        <p:blipFill>
          <a:blip r:embed="rId2" cstate="print"/>
          <a:stretch>
            <a:fillRect/>
          </a:stretch>
        </p:blipFill>
        <p:spPr>
          <a:xfrm>
            <a:off x="5169200" y="2249569"/>
            <a:ext cx="3911002" cy="3194355"/>
          </a:xfrm>
          <a:prstGeom prst="rect">
            <a:avLst/>
          </a:prstGeom>
        </p:spPr>
      </p:pic>
      <p:sp>
        <p:nvSpPr>
          <p:cNvPr id="6" name="Text Box 7"/>
          <p:cNvSpPr txBox="1">
            <a:spLocks noChangeArrowheads="1"/>
          </p:cNvSpPr>
          <p:nvPr/>
        </p:nvSpPr>
        <p:spPr bwMode="auto">
          <a:xfrm>
            <a:off x="400050" y="2931977"/>
            <a:ext cx="8446238" cy="3281825"/>
          </a:xfrm>
          <a:prstGeom prst="rect">
            <a:avLst/>
          </a:prstGeom>
          <a:noFill/>
          <a:ln w="9525">
            <a:noFill/>
            <a:miter lim="800000"/>
            <a:headEnd/>
            <a:tailEnd/>
          </a:ln>
        </p:spPr>
        <p:txBody>
          <a:bodyPr wrap="square" lIns="80165" tIns="40083" rIns="80165" bIns="40083">
            <a:spAutoFit/>
          </a:bodyPr>
          <a:lstStyle/>
          <a:p>
            <a:pPr marL="180975" indent="-180975" algn="just" defTabSz="801688">
              <a:spcBef>
                <a:spcPct val="50000"/>
              </a:spcBef>
              <a:buFont typeface="Arial" pitchFamily="34" charset="0"/>
              <a:buChar char="●"/>
            </a:pPr>
            <a:r>
              <a:rPr lang="en-US" sz="1600" b="1" noProof="1" smtClean="0">
                <a:solidFill>
                  <a:srgbClr val="0000FF"/>
                </a:solidFill>
                <a:latin typeface="Arial" pitchFamily="34" charset="0"/>
              </a:rPr>
              <a:t>Der Zug ist etwa 3-mal besser in </a:t>
            </a:r>
            <a:r>
              <a:rPr lang="en-US" sz="1600" b="1" noProof="1" smtClean="0">
                <a:solidFill>
                  <a:srgbClr val="0000FF"/>
                </a:solidFill>
                <a:latin typeface="Arial" pitchFamily="34" charset="0"/>
              </a:rPr>
              <a:t>der</a:t>
            </a:r>
          </a:p>
          <a:p>
            <a:pPr marL="180975" indent="-180975" algn="just" defTabSz="801688">
              <a:spcBef>
                <a:spcPct val="50000"/>
              </a:spcBef>
            </a:pPr>
            <a:r>
              <a:rPr lang="en-US" sz="1600" b="1" noProof="1" smtClean="0">
                <a:solidFill>
                  <a:srgbClr val="0000FF"/>
                </a:solidFill>
                <a:latin typeface="Arial" pitchFamily="34" charset="0"/>
              </a:rPr>
              <a:t>	Energieeffizienz</a:t>
            </a:r>
            <a:r>
              <a:rPr lang="en-US" sz="1600" noProof="1" smtClean="0">
                <a:solidFill>
                  <a:srgbClr val="0000FF"/>
                </a:solidFill>
                <a:latin typeface="Arial" pitchFamily="34" charset="0"/>
              </a:rPr>
              <a:t> </a:t>
            </a:r>
            <a:r>
              <a:rPr lang="en-US" sz="1600" noProof="1" smtClean="0">
                <a:solidFill>
                  <a:srgbClr val="000000"/>
                </a:solidFill>
                <a:latin typeface="Arial" pitchFamily="34" charset="0"/>
              </a:rPr>
              <a:t>(sicherlich auf der Kurzstrecke)</a:t>
            </a:r>
          </a:p>
          <a:p>
            <a:pPr marL="180975" indent="-180975" algn="just" defTabSz="801688">
              <a:spcBef>
                <a:spcPct val="50000"/>
              </a:spcBef>
              <a:buFont typeface="Arial" pitchFamily="34" charset="0"/>
              <a:buChar char="●"/>
            </a:pPr>
            <a:r>
              <a:rPr lang="de-DE" sz="1600" b="1" noProof="1" smtClean="0">
                <a:solidFill>
                  <a:srgbClr val="008000"/>
                </a:solidFill>
                <a:latin typeface="Arial" pitchFamily="34" charset="0"/>
              </a:rPr>
              <a:t>Der Zug nutzt bis zu 50% Ökostrom (Faktor 2)</a:t>
            </a:r>
          </a:p>
          <a:p>
            <a:pPr marL="180975" indent="-180975" algn="just" defTabSz="801688">
              <a:spcBef>
                <a:spcPct val="50000"/>
              </a:spcBef>
              <a:buFont typeface="Arial" pitchFamily="34" charset="0"/>
              <a:buChar char="●"/>
            </a:pPr>
            <a:r>
              <a:rPr lang="de-DE" sz="1600" b="1" noProof="1" smtClean="0">
                <a:solidFill>
                  <a:srgbClr val="FF0000"/>
                </a:solidFill>
                <a:latin typeface="Arial" pitchFamily="34" charset="0"/>
              </a:rPr>
              <a:t>Flugzeug Faktor </a:t>
            </a:r>
            <a:r>
              <a:rPr lang="de-DE" sz="1600" b="1" noProof="1" smtClean="0">
                <a:solidFill>
                  <a:srgbClr val="FF0000"/>
                </a:solidFill>
                <a:latin typeface="Arial" pitchFamily="34" charset="0"/>
              </a:rPr>
              <a:t>3*, </a:t>
            </a:r>
            <a:r>
              <a:rPr lang="de-DE" sz="1600" b="1" noProof="1" smtClean="0">
                <a:solidFill>
                  <a:srgbClr val="000000"/>
                </a:solidFill>
                <a:latin typeface="Arial" pitchFamily="34" charset="0"/>
              </a:rPr>
              <a:t>wegen der </a:t>
            </a:r>
            <a:r>
              <a:rPr lang="de-DE" sz="1600" b="1" noProof="1" smtClean="0">
                <a:solidFill>
                  <a:srgbClr val="000000"/>
                </a:solidFill>
                <a:latin typeface="Arial" pitchFamily="34" charset="0"/>
              </a:rPr>
              <a:t>zusätzlichen</a:t>
            </a:r>
          </a:p>
          <a:p>
            <a:pPr marL="180975" indent="-180975" algn="just" defTabSz="801688">
              <a:spcBef>
                <a:spcPct val="50000"/>
              </a:spcBef>
            </a:pPr>
            <a:r>
              <a:rPr lang="de-DE" sz="1600" b="1" noProof="1" smtClean="0">
                <a:solidFill>
                  <a:srgbClr val="FF0000"/>
                </a:solidFill>
              </a:rPr>
              <a:t>	N</a:t>
            </a:r>
            <a:r>
              <a:rPr lang="de-DE" sz="1600" b="1" noProof="1" smtClean="0">
                <a:solidFill>
                  <a:srgbClr val="FF0000"/>
                </a:solidFill>
                <a:latin typeface="Arial" pitchFamily="34" charset="0"/>
              </a:rPr>
              <a:t>icht-CO2-Effekte </a:t>
            </a:r>
            <a:r>
              <a:rPr lang="de-DE" sz="1600" b="1" noProof="1" smtClean="0">
                <a:solidFill>
                  <a:srgbClr val="FF0000"/>
                </a:solidFill>
                <a:latin typeface="Arial" pitchFamily="34" charset="0"/>
              </a:rPr>
              <a:t>von</a:t>
            </a:r>
            <a:r>
              <a:rPr lang="de-DE" sz="1600" b="1" noProof="1" smtClean="0">
                <a:solidFill>
                  <a:srgbClr val="000000"/>
                </a:solidFill>
                <a:latin typeface="Arial" pitchFamily="34" charset="0"/>
              </a:rPr>
              <a:t>:</a:t>
            </a:r>
            <a:endParaRPr lang="de-DE" sz="1600" b="1" noProof="1" smtClean="0">
              <a:solidFill>
                <a:srgbClr val="0000FF"/>
              </a:solidFill>
              <a:latin typeface="Arial" pitchFamily="34" charset="0"/>
            </a:endParaRPr>
          </a:p>
          <a:p>
            <a:pPr marL="638175" lvl="1" indent="-180975" algn="just" defTabSz="801688">
              <a:spcBef>
                <a:spcPct val="50000"/>
              </a:spcBef>
              <a:buFont typeface="Courier New" pitchFamily="49" charset="0"/>
              <a:buChar char="o"/>
            </a:pPr>
            <a:r>
              <a:rPr lang="de-DE" sz="1600" b="1" noProof="1" smtClean="0">
                <a:solidFill>
                  <a:srgbClr val="000000"/>
                </a:solidFill>
                <a:latin typeface="Arial" pitchFamily="34" charset="0"/>
              </a:rPr>
              <a:t>NOX und</a:t>
            </a:r>
          </a:p>
          <a:p>
            <a:pPr marL="638175" lvl="1" indent="-180975" algn="just" defTabSz="801688">
              <a:spcBef>
                <a:spcPct val="50000"/>
              </a:spcBef>
              <a:buFont typeface="Courier New" pitchFamily="49" charset="0"/>
              <a:buChar char="o"/>
            </a:pPr>
            <a:r>
              <a:rPr lang="de-DE" sz="1600" b="1" noProof="1" smtClean="0">
                <a:solidFill>
                  <a:srgbClr val="000000"/>
                </a:solidFill>
                <a:latin typeface="Arial" pitchFamily="34" charset="0"/>
              </a:rPr>
              <a:t>H2O (AIC)</a:t>
            </a:r>
            <a:endParaRPr lang="en-US" sz="1600" b="1" noProof="1" smtClean="0">
              <a:solidFill>
                <a:srgbClr val="000000"/>
              </a:solidFill>
              <a:latin typeface="Arial" pitchFamily="34" charset="0"/>
            </a:endParaRPr>
          </a:p>
          <a:p>
            <a:pPr marL="180975" indent="-180975" algn="just" defTabSz="801688">
              <a:spcBef>
                <a:spcPct val="50000"/>
              </a:spcBef>
              <a:buFont typeface="Arial" pitchFamily="34" charset="0"/>
              <a:buChar char="●"/>
            </a:pPr>
            <a:r>
              <a:rPr lang="de-DE" sz="1600" b="1" noProof="1" smtClean="0">
                <a:solidFill>
                  <a:srgbClr val="000000"/>
                </a:solidFill>
                <a:latin typeface="Arial" pitchFamily="34" charset="0"/>
              </a:rPr>
              <a:t>3*2*3: </a:t>
            </a:r>
            <a:r>
              <a:rPr lang="de-DE" sz="1600" b="1" noProof="1" smtClean="0">
                <a:solidFill>
                  <a:srgbClr val="FF0000"/>
                </a:solidFill>
                <a:latin typeface="Arial" pitchFamily="34" charset="0"/>
              </a:rPr>
              <a:t>Das Flugzeug verursacht  </a:t>
            </a:r>
            <a:r>
              <a:rPr lang="de-DE" sz="1600" b="1" u="sng" noProof="1" smtClean="0">
                <a:solidFill>
                  <a:srgbClr val="FF0000"/>
                </a:solidFill>
                <a:latin typeface="Arial" pitchFamily="34" charset="0"/>
              </a:rPr>
              <a:t>18-mal mehr Erderwärmung</a:t>
            </a:r>
            <a:r>
              <a:rPr lang="de-DE" sz="1600" b="1" noProof="1" smtClean="0">
                <a:solidFill>
                  <a:srgbClr val="FF0000"/>
                </a:solidFill>
                <a:latin typeface="Arial" pitchFamily="34" charset="0"/>
              </a:rPr>
              <a:t>!</a:t>
            </a:r>
          </a:p>
          <a:p>
            <a:pPr marL="180975" indent="-180975" algn="just" defTabSz="801688">
              <a:spcBef>
                <a:spcPct val="50000"/>
              </a:spcBef>
            </a:pPr>
            <a:r>
              <a:rPr lang="de-DE" sz="1200" noProof="1" smtClean="0">
                <a:solidFill>
                  <a:schemeClr val="tx1"/>
                </a:solidFill>
              </a:rPr>
              <a:t>*	auch möglich: Faktor 2 wegen geringer Flughöhe. Das würde auf 3*2*2 = 12 führen im Endergebnis.</a:t>
            </a:r>
            <a:endParaRPr lang="en-US" sz="1200" noProof="1" smtClean="0">
              <a:solidFill>
                <a:schemeClr val="tx1"/>
              </a:solidFill>
              <a:latin typeface="Arial" pitchFamily="34" charset="0"/>
            </a:endParaRPr>
          </a:p>
        </p:txBody>
      </p:sp>
      <p:sp>
        <p:nvSpPr>
          <p:cNvPr id="12" name="Textfeld 11"/>
          <p:cNvSpPr txBox="1"/>
          <p:nvPr/>
        </p:nvSpPr>
        <p:spPr>
          <a:xfrm>
            <a:off x="7915959" y="5455386"/>
            <a:ext cx="1125629" cy="246221"/>
          </a:xfrm>
          <a:prstGeom prst="rect">
            <a:avLst/>
          </a:prstGeom>
          <a:noFill/>
        </p:spPr>
        <p:txBody>
          <a:bodyPr wrap="none" rtlCol="0">
            <a:spAutoFit/>
          </a:bodyPr>
          <a:lstStyle/>
          <a:p>
            <a:r>
              <a:rPr lang="de-DE" sz="1000" dirty="0" smtClean="0">
                <a:solidFill>
                  <a:schemeClr val="tx1"/>
                </a:solidFill>
              </a:rPr>
              <a:t>Fraunhofer 2021</a:t>
            </a:r>
            <a:endParaRPr lang="en-US" sz="10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Mittelstrecke</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52450" y="5402792"/>
            <a:ext cx="8210550" cy="978729"/>
          </a:xfrm>
          <a:prstGeom prst="rect">
            <a:avLst/>
          </a:prstGeom>
          <a:noFill/>
        </p:spPr>
        <p:txBody>
          <a:bodyPr wrap="square" rtlCol="0">
            <a:spAutoFit/>
          </a:bodyPr>
          <a:lstStyle/>
          <a:p>
            <a:pPr marL="180975" indent="-180975" algn="just">
              <a:lnSpc>
                <a:spcPct val="120000"/>
              </a:lnSpc>
              <a:buFont typeface="Arial" pitchFamily="34" charset="0"/>
              <a:buChar char="•"/>
            </a:pPr>
            <a:r>
              <a:rPr lang="en-US" sz="1200" noProof="1" smtClean="0">
                <a:solidFill>
                  <a:schemeClr val="tx1"/>
                </a:solidFill>
              </a:rPr>
              <a:t>Vergleich </a:t>
            </a:r>
            <a:r>
              <a:rPr lang="en-US" sz="1200" b="1" noProof="1" smtClean="0">
                <a:solidFill>
                  <a:srgbClr val="0000FF"/>
                </a:solidFill>
              </a:rPr>
              <a:t>Lufttransport </a:t>
            </a:r>
            <a:r>
              <a:rPr lang="en-US" sz="1200" b="1" noProof="1" smtClean="0">
                <a:solidFill>
                  <a:schemeClr val="tx1"/>
                </a:solidFill>
              </a:rPr>
              <a:t>gegenüber</a:t>
            </a:r>
            <a:r>
              <a:rPr lang="en-US" sz="1200" b="1" noProof="1" smtClean="0">
                <a:solidFill>
                  <a:srgbClr val="0000FF"/>
                </a:solidFill>
              </a:rPr>
              <a:t> </a:t>
            </a:r>
            <a:r>
              <a:rPr lang="en-US" sz="1200" b="1" noProof="1" smtClean="0">
                <a:solidFill>
                  <a:srgbClr val="008000"/>
                </a:solidFill>
              </a:rPr>
              <a:t>High-Speed Rail</a:t>
            </a:r>
          </a:p>
          <a:p>
            <a:pPr marL="180975" indent="-180975" algn="just">
              <a:lnSpc>
                <a:spcPct val="120000"/>
              </a:lnSpc>
            </a:pPr>
            <a:r>
              <a:rPr lang="en-US" sz="1200" noProof="1" smtClean="0">
                <a:solidFill>
                  <a:schemeClr val="tx1"/>
                </a:solidFill>
              </a:rPr>
              <a:t>	für eine Fahrt von </a:t>
            </a:r>
            <a:r>
              <a:rPr lang="en-US" sz="1200" noProof="1" smtClean="0">
                <a:solidFill>
                  <a:srgbClr val="FF0000"/>
                </a:solidFill>
              </a:rPr>
              <a:t>Beijing </a:t>
            </a:r>
            <a:r>
              <a:rPr lang="en-US" sz="1200" noProof="1" smtClean="0">
                <a:solidFill>
                  <a:schemeClr val="tx1"/>
                </a:solidFill>
              </a:rPr>
              <a:t>Capital Times Square nach </a:t>
            </a:r>
            <a:r>
              <a:rPr lang="en-US" sz="1200" noProof="1" smtClean="0">
                <a:solidFill>
                  <a:srgbClr val="FF0000"/>
                </a:solidFill>
              </a:rPr>
              <a:t>Shanghai</a:t>
            </a:r>
            <a:r>
              <a:rPr lang="en-US" sz="1200" noProof="1" smtClean="0">
                <a:solidFill>
                  <a:schemeClr val="tx1"/>
                </a:solidFill>
              </a:rPr>
              <a:t> Hongqiao in China.</a:t>
            </a:r>
          </a:p>
          <a:p>
            <a:pPr marL="180975" indent="-180975" algn="just">
              <a:lnSpc>
                <a:spcPct val="120000"/>
              </a:lnSpc>
              <a:buFont typeface="Arial" pitchFamily="34" charset="0"/>
              <a:buChar char="•"/>
            </a:pPr>
            <a:r>
              <a:rPr lang="en-US" sz="1200" noProof="1" smtClean="0">
                <a:solidFill>
                  <a:schemeClr val="tx1"/>
                </a:solidFill>
              </a:rPr>
              <a:t>Trotz der großen Entfernung von mehr als </a:t>
            </a:r>
            <a:r>
              <a:rPr lang="en-US" sz="1200" noProof="1" smtClean="0">
                <a:solidFill>
                  <a:srgbClr val="FF0000"/>
                </a:solidFill>
              </a:rPr>
              <a:t>1200 km</a:t>
            </a:r>
            <a:r>
              <a:rPr lang="en-US" sz="1200" noProof="1" smtClean="0">
                <a:solidFill>
                  <a:schemeClr val="tx1"/>
                </a:solidFill>
              </a:rPr>
              <a:t>, </a:t>
            </a:r>
          </a:p>
          <a:p>
            <a:pPr marL="180975" indent="-180975" algn="just">
              <a:lnSpc>
                <a:spcPct val="120000"/>
              </a:lnSpc>
            </a:pPr>
            <a:r>
              <a:rPr lang="en-US" sz="1200" noProof="1" smtClean="0">
                <a:solidFill>
                  <a:schemeClr val="tx1"/>
                </a:solidFill>
              </a:rPr>
              <a:t>	</a:t>
            </a:r>
            <a:r>
              <a:rPr lang="en-US" sz="1200" b="1" noProof="1" smtClean="0">
                <a:solidFill>
                  <a:srgbClr val="FF3300"/>
                </a:solidFill>
              </a:rPr>
              <a:t>kommen Passagiere</a:t>
            </a:r>
            <a:r>
              <a:rPr lang="en-US" sz="1200" noProof="1" smtClean="0">
                <a:solidFill>
                  <a:schemeClr val="tx1"/>
                </a:solidFill>
              </a:rPr>
              <a:t> fast </a:t>
            </a:r>
            <a:r>
              <a:rPr lang="en-US" sz="1200" b="1" noProof="1" smtClean="0">
                <a:solidFill>
                  <a:srgbClr val="FF0000"/>
                </a:solidFill>
              </a:rPr>
              <a:t>zu gleichen Zeit an</a:t>
            </a:r>
            <a:r>
              <a:rPr lang="en-US" sz="1200" noProof="1" smtClean="0">
                <a:solidFill>
                  <a:schemeClr val="tx1"/>
                </a:solidFill>
              </a:rPr>
              <a:t>. </a:t>
            </a:r>
            <a:r>
              <a:rPr lang="en-US" sz="1200" noProof="1" smtClean="0">
                <a:solidFill>
                  <a:srgbClr val="008000"/>
                </a:solidFill>
              </a:rPr>
              <a:t>Wahrscheinlichkeit von Verspätungen ist im Zug geringer</a:t>
            </a:r>
            <a:r>
              <a:rPr lang="en-US" sz="1200" noProof="1" smtClean="0">
                <a:solidFill>
                  <a:schemeClr val="tx1"/>
                </a:solidFill>
              </a:rPr>
              <a:t>.</a:t>
            </a:r>
          </a:p>
        </p:txBody>
      </p:sp>
      <p:pic>
        <p:nvPicPr>
          <p:cNvPr id="430082" name="Picture 2"/>
          <p:cNvPicPr>
            <a:picLocks noChangeAspect="1" noChangeArrowheads="1"/>
          </p:cNvPicPr>
          <p:nvPr/>
        </p:nvPicPr>
        <p:blipFill>
          <a:blip r:embed="rId2" cstate="print"/>
          <a:srcRect/>
          <a:stretch>
            <a:fillRect/>
          </a:stretch>
        </p:blipFill>
        <p:spPr bwMode="auto">
          <a:xfrm>
            <a:off x="581026" y="1440518"/>
            <a:ext cx="6534150" cy="3995188"/>
          </a:xfrm>
          <a:prstGeom prst="rect">
            <a:avLst/>
          </a:prstGeom>
          <a:noFill/>
          <a:ln w="9525">
            <a:noFill/>
            <a:miter lim="800000"/>
            <a:headEnd/>
            <a:tailEnd/>
          </a:ln>
        </p:spPr>
      </p:pic>
      <p:sp>
        <p:nvSpPr>
          <p:cNvPr id="11266"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1" dirty="0">
              <a:solidFill>
                <a:srgbClr val="000000"/>
              </a:solidFill>
            </a:endParaRPr>
          </a:p>
        </p:txBody>
      </p:sp>
      <p:cxnSp>
        <p:nvCxnSpPr>
          <p:cNvPr id="11" name="Gerade Verbindung 10"/>
          <p:cNvCxnSpPr/>
          <p:nvPr/>
        </p:nvCxnSpPr>
        <p:spPr bwMode="auto">
          <a:xfrm>
            <a:off x="2228850" y="5372100"/>
            <a:ext cx="685800" cy="0"/>
          </a:xfrm>
          <a:prstGeom prst="line">
            <a:avLst/>
          </a:prstGeom>
          <a:solidFill>
            <a:srgbClr val="00B8FF"/>
          </a:solidFill>
          <a:ln w="28575" cap="flat" cmpd="sng" algn="ctr">
            <a:solidFill>
              <a:srgbClr val="0000FF"/>
            </a:solidFill>
            <a:prstDash val="solid"/>
            <a:round/>
            <a:headEnd type="none" w="med" len="med"/>
            <a:tailEnd type="none" w="med" len="med"/>
          </a:ln>
          <a:effectLst/>
        </p:spPr>
      </p:cxnSp>
      <p:cxnSp>
        <p:nvCxnSpPr>
          <p:cNvPr id="12" name="Gerade Verbindung 11"/>
          <p:cNvCxnSpPr/>
          <p:nvPr/>
        </p:nvCxnSpPr>
        <p:spPr bwMode="auto">
          <a:xfrm>
            <a:off x="5334000" y="5372100"/>
            <a:ext cx="1000125" cy="0"/>
          </a:xfrm>
          <a:prstGeom prst="line">
            <a:avLst/>
          </a:prstGeom>
          <a:solidFill>
            <a:srgbClr val="00B8FF"/>
          </a:solidFill>
          <a:ln w="28575" cap="flat" cmpd="sng" algn="ctr">
            <a:solidFill>
              <a:srgbClr val="0000FF"/>
            </a:solidFill>
            <a:prstDash val="solid"/>
            <a:round/>
            <a:headEnd type="none" w="med" len="med"/>
            <a:tailEnd type="none" w="med" len="med"/>
          </a:ln>
          <a:effectLst/>
        </p:spPr>
      </p:cxnSp>
      <p:sp>
        <p:nvSpPr>
          <p:cNvPr id="15" name="Textfeld 14"/>
          <p:cNvSpPr txBox="1"/>
          <p:nvPr/>
        </p:nvSpPr>
        <p:spPr>
          <a:xfrm>
            <a:off x="5741582" y="2828925"/>
            <a:ext cx="3274828" cy="1615827"/>
          </a:xfrm>
          <a:prstGeom prst="rect">
            <a:avLst/>
          </a:prstGeom>
          <a:solidFill>
            <a:schemeClr val="bg1"/>
          </a:solidFill>
          <a:ln w="12700">
            <a:solidFill>
              <a:schemeClr val="tx1"/>
            </a:solidFill>
          </a:ln>
        </p:spPr>
        <p:txBody>
          <a:bodyPr wrap="square" rtlCol="0">
            <a:spAutoFit/>
          </a:bodyPr>
          <a:lstStyle/>
          <a:p>
            <a:r>
              <a:rPr lang="de-DE" sz="1100" b="1" dirty="0" smtClean="0">
                <a:solidFill>
                  <a:schemeClr val="tx1"/>
                </a:solidFill>
              </a:rPr>
              <a:t>China High Speed Rail (CHR)</a:t>
            </a:r>
          </a:p>
          <a:p>
            <a:r>
              <a:rPr lang="de-DE" sz="1100" b="1" dirty="0" smtClean="0">
                <a:solidFill>
                  <a:srgbClr val="FF0000"/>
                </a:solidFill>
              </a:rPr>
              <a:t>Beijing</a:t>
            </a:r>
            <a:r>
              <a:rPr lang="de-DE" sz="1100" b="1" dirty="0" smtClean="0">
                <a:solidFill>
                  <a:schemeClr val="tx1"/>
                </a:solidFill>
              </a:rPr>
              <a:t> nach </a:t>
            </a:r>
            <a:r>
              <a:rPr lang="de-DE" sz="1100" b="1" dirty="0" smtClean="0">
                <a:solidFill>
                  <a:srgbClr val="FF0000"/>
                </a:solidFill>
              </a:rPr>
              <a:t>Shanghai</a:t>
            </a:r>
            <a:r>
              <a:rPr lang="de-DE" sz="1100" b="1" dirty="0" smtClean="0">
                <a:solidFill>
                  <a:schemeClr val="tx1"/>
                </a:solidFill>
              </a:rPr>
              <a:t>:</a:t>
            </a:r>
          </a:p>
          <a:p>
            <a:pPr marL="180975" indent="-180975">
              <a:buFont typeface="Arial" pitchFamily="34" charset="0"/>
              <a:buChar char="•"/>
            </a:pPr>
            <a:r>
              <a:rPr lang="de-DE" sz="1100" dirty="0" smtClean="0">
                <a:solidFill>
                  <a:schemeClr val="tx1"/>
                </a:solidFill>
              </a:rPr>
              <a:t>1200 Passagiere pro Zug</a:t>
            </a:r>
          </a:p>
          <a:p>
            <a:pPr marL="180975" indent="-180975">
              <a:buFont typeface="Arial" pitchFamily="34" charset="0"/>
              <a:buChar char="•"/>
            </a:pPr>
            <a:r>
              <a:rPr lang="de-DE" sz="1100" b="1" dirty="0" smtClean="0">
                <a:solidFill>
                  <a:schemeClr val="tx1"/>
                </a:solidFill>
              </a:rPr>
              <a:t>1200 km Entfernung</a:t>
            </a:r>
          </a:p>
          <a:p>
            <a:pPr marL="180975" indent="-180975">
              <a:buFont typeface="Arial" pitchFamily="34" charset="0"/>
              <a:buChar char="•"/>
            </a:pPr>
            <a:r>
              <a:rPr lang="de-DE" sz="1100" dirty="0" smtClean="0">
                <a:solidFill>
                  <a:schemeClr val="tx1"/>
                </a:solidFill>
              </a:rPr>
              <a:t>350 km/h</a:t>
            </a:r>
          </a:p>
          <a:p>
            <a:pPr marL="180975" indent="-180975">
              <a:buFont typeface="Arial" pitchFamily="34" charset="0"/>
              <a:buChar char="•"/>
            </a:pPr>
            <a:r>
              <a:rPr lang="de-DE" sz="1100" dirty="0" smtClean="0">
                <a:solidFill>
                  <a:schemeClr val="tx1"/>
                </a:solidFill>
                <a:sym typeface="Symbol"/>
              </a:rPr>
              <a:t> alle 20 min. (</a:t>
            </a:r>
            <a:r>
              <a:rPr lang="de-DE" sz="1100" dirty="0" smtClean="0">
                <a:solidFill>
                  <a:srgbClr val="0000FF"/>
                </a:solidFill>
                <a:sym typeface="Symbol"/>
              </a:rPr>
              <a:t>ein A380 alle 10 min.</a:t>
            </a:r>
            <a:r>
              <a:rPr lang="de-DE" sz="1100" dirty="0" smtClean="0">
                <a:solidFill>
                  <a:schemeClr val="tx1"/>
                </a:solidFill>
                <a:sym typeface="Symbol"/>
              </a:rPr>
              <a:t>)</a:t>
            </a:r>
          </a:p>
          <a:p>
            <a:pPr marL="180975" indent="-180975">
              <a:buFont typeface="Arial" pitchFamily="34" charset="0"/>
              <a:buChar char="•"/>
            </a:pPr>
            <a:r>
              <a:rPr lang="de-DE" sz="1100" dirty="0" smtClean="0">
                <a:solidFill>
                  <a:schemeClr val="tx1"/>
                </a:solidFill>
                <a:sym typeface="Symbol"/>
              </a:rPr>
              <a:t>normalerweise ausgebucht</a:t>
            </a:r>
          </a:p>
          <a:p>
            <a:pPr marL="180975" indent="-180975">
              <a:buFont typeface="Arial" pitchFamily="34" charset="0"/>
              <a:buChar char="•"/>
            </a:pPr>
            <a:r>
              <a:rPr lang="de-DE" sz="1100" dirty="0" smtClean="0">
                <a:solidFill>
                  <a:schemeClr val="tx1"/>
                </a:solidFill>
                <a:sym typeface="Symbol"/>
              </a:rPr>
              <a:t>88000 Passagiere pro Tag (beide Richtungen)</a:t>
            </a:r>
          </a:p>
          <a:p>
            <a:pPr marL="180975" indent="-180975"/>
            <a:r>
              <a:rPr lang="de-DE" sz="1100" dirty="0" smtClean="0">
                <a:solidFill>
                  <a:schemeClr val="tx1"/>
                </a:solidFill>
                <a:sym typeface="Symbol"/>
              </a:rPr>
              <a:t>Beispiel: Zug Nummer G1</a:t>
            </a:r>
            <a:endParaRPr lang="de-DE" sz="1100" dirty="0" smtClean="0">
              <a:solidFill>
                <a:schemeClr val="tx1"/>
              </a:solidFill>
            </a:endParaRPr>
          </a:p>
        </p:txBody>
      </p:sp>
      <p:sp>
        <p:nvSpPr>
          <p:cNvPr id="16" name="Textfeld 15"/>
          <p:cNvSpPr txBox="1"/>
          <p:nvPr/>
        </p:nvSpPr>
        <p:spPr>
          <a:xfrm>
            <a:off x="4095750" y="4962525"/>
            <a:ext cx="837089" cy="246221"/>
          </a:xfrm>
          <a:prstGeom prst="rect">
            <a:avLst/>
          </a:prstGeom>
          <a:noFill/>
        </p:spPr>
        <p:txBody>
          <a:bodyPr wrap="none" rtlCol="0">
            <a:spAutoFit/>
          </a:bodyPr>
          <a:lstStyle/>
          <a:p>
            <a:r>
              <a:rPr lang="de-DE" sz="1000" b="1" dirty="0" smtClean="0">
                <a:solidFill>
                  <a:srgbClr val="FF0000"/>
                </a:solidFill>
              </a:rPr>
              <a:t>new: 13:28</a:t>
            </a:r>
            <a:endParaRPr lang="en-US" sz="1000" b="1" dirty="0">
              <a:solidFill>
                <a:srgbClr val="FF0000"/>
              </a:solidFill>
            </a:endParaRPr>
          </a:p>
        </p:txBody>
      </p:sp>
      <p:sp>
        <p:nvSpPr>
          <p:cNvPr id="13" name="Textfeld 12"/>
          <p:cNvSpPr txBox="1"/>
          <p:nvPr/>
        </p:nvSpPr>
        <p:spPr>
          <a:xfrm>
            <a:off x="533400" y="1133475"/>
            <a:ext cx="8240846" cy="307777"/>
          </a:xfrm>
          <a:prstGeom prst="rect">
            <a:avLst/>
          </a:prstGeom>
          <a:noFill/>
        </p:spPr>
        <p:txBody>
          <a:bodyPr wrap="none" rtlCol="0">
            <a:spAutoFit/>
          </a:bodyPr>
          <a:lstStyle/>
          <a:p>
            <a:r>
              <a:rPr lang="de-DE" sz="1400" b="1" dirty="0" smtClean="0">
                <a:solidFill>
                  <a:schemeClr val="tx1"/>
                </a:solidFill>
              </a:rPr>
              <a:t>Verbindung von benachbarten Megacities – </a:t>
            </a:r>
            <a:r>
              <a:rPr lang="de-DE" sz="1400" b="1" dirty="0" smtClean="0">
                <a:solidFill>
                  <a:srgbClr val="CC0099"/>
                </a:solidFill>
              </a:rPr>
              <a:t>Beijing &amp; Shanghai </a:t>
            </a:r>
            <a:r>
              <a:rPr lang="de-DE" sz="1400" b="1" dirty="0" smtClean="0">
                <a:solidFill>
                  <a:schemeClr val="tx1"/>
                </a:solidFill>
              </a:rPr>
              <a:t>– Vergleich </a:t>
            </a:r>
            <a:r>
              <a:rPr lang="de-DE" sz="1400" b="1" dirty="0" smtClean="0">
                <a:solidFill>
                  <a:srgbClr val="0000FF"/>
                </a:solidFill>
              </a:rPr>
              <a:t>Flugzeug</a:t>
            </a:r>
            <a:r>
              <a:rPr lang="de-DE" sz="1400" b="1" dirty="0" smtClean="0">
                <a:solidFill>
                  <a:srgbClr val="FF0000"/>
                </a:solidFill>
              </a:rPr>
              <a:t> </a:t>
            </a:r>
            <a:r>
              <a:rPr lang="de-DE" sz="1400" b="1" dirty="0" smtClean="0">
                <a:solidFill>
                  <a:schemeClr val="tx1"/>
                </a:solidFill>
              </a:rPr>
              <a:t>und</a:t>
            </a:r>
            <a:r>
              <a:rPr lang="de-DE" sz="1400" b="1" dirty="0" smtClean="0">
                <a:solidFill>
                  <a:srgbClr val="FF0000"/>
                </a:solidFill>
              </a:rPr>
              <a:t> </a:t>
            </a:r>
            <a:r>
              <a:rPr lang="de-DE" sz="1400" b="1" dirty="0" smtClean="0">
                <a:solidFill>
                  <a:srgbClr val="008000"/>
                </a:solidFill>
              </a:rPr>
              <a:t>Zug</a:t>
            </a:r>
          </a:p>
        </p:txBody>
      </p:sp>
      <p:sp>
        <p:nvSpPr>
          <p:cNvPr id="10" name="Textfeld 9"/>
          <p:cNvSpPr txBox="1"/>
          <p:nvPr/>
        </p:nvSpPr>
        <p:spPr>
          <a:xfrm>
            <a:off x="6172200" y="4838700"/>
            <a:ext cx="728084" cy="246221"/>
          </a:xfrm>
          <a:prstGeom prst="rect">
            <a:avLst/>
          </a:prstGeom>
          <a:noFill/>
        </p:spPr>
        <p:txBody>
          <a:bodyPr wrap="none" rtlCol="0">
            <a:spAutoFit/>
          </a:bodyPr>
          <a:lstStyle/>
          <a:p>
            <a:r>
              <a:rPr lang="de-DE" sz="1000" dirty="0" smtClean="0">
                <a:solidFill>
                  <a:schemeClr val="tx1"/>
                </a:solidFill>
              </a:rPr>
              <a:t>Sun 2017</a:t>
            </a:r>
            <a:endParaRPr lang="en-US" sz="1000" dirty="0">
              <a:solidFill>
                <a:schemeClr val="tx1"/>
              </a:solidFill>
            </a:endParaRPr>
          </a:p>
        </p:txBody>
      </p:sp>
      <p:sp>
        <p:nvSpPr>
          <p:cNvPr id="19" name="Textfeld 18"/>
          <p:cNvSpPr txBox="1"/>
          <p:nvPr/>
        </p:nvSpPr>
        <p:spPr>
          <a:xfrm>
            <a:off x="1600200" y="4257675"/>
            <a:ext cx="915635" cy="338554"/>
          </a:xfrm>
          <a:prstGeom prst="rect">
            <a:avLst/>
          </a:prstGeom>
          <a:solidFill>
            <a:schemeClr val="bg1"/>
          </a:solidFill>
          <a:ln w="12700">
            <a:solidFill>
              <a:srgbClr val="0000FF"/>
            </a:solidFill>
          </a:ln>
        </p:spPr>
        <p:txBody>
          <a:bodyPr wrap="none" rtlCol="0">
            <a:spAutoFit/>
          </a:bodyPr>
          <a:lstStyle/>
          <a:p>
            <a:r>
              <a:rPr lang="de-DE" sz="1600" b="1" dirty="0" smtClean="0">
                <a:solidFill>
                  <a:srgbClr val="0000FF"/>
                </a:solidFill>
              </a:rPr>
              <a:t>Aircraft</a:t>
            </a:r>
            <a:endParaRPr lang="en-US" sz="1600" b="1" dirty="0">
              <a:solidFill>
                <a:srgbClr val="0000FF"/>
              </a:solidFill>
            </a:endParaRPr>
          </a:p>
        </p:txBody>
      </p:sp>
      <p:sp>
        <p:nvSpPr>
          <p:cNvPr id="20" name="Textfeld 19"/>
          <p:cNvSpPr txBox="1"/>
          <p:nvPr/>
        </p:nvSpPr>
        <p:spPr>
          <a:xfrm>
            <a:off x="4972050" y="3467100"/>
            <a:ext cx="675057" cy="338554"/>
          </a:xfrm>
          <a:prstGeom prst="rect">
            <a:avLst/>
          </a:prstGeom>
          <a:solidFill>
            <a:schemeClr val="bg1"/>
          </a:solidFill>
          <a:ln w="12700">
            <a:solidFill>
              <a:srgbClr val="008000"/>
            </a:solidFill>
          </a:ln>
        </p:spPr>
        <p:txBody>
          <a:bodyPr wrap="none" rtlCol="0">
            <a:spAutoFit/>
          </a:bodyPr>
          <a:lstStyle/>
          <a:p>
            <a:r>
              <a:rPr lang="de-DE" sz="1600" b="1" dirty="0" smtClean="0">
                <a:solidFill>
                  <a:srgbClr val="008000"/>
                </a:solidFill>
              </a:rPr>
              <a:t>Train</a:t>
            </a:r>
            <a:endParaRPr lang="en-US" sz="1600" b="1" dirty="0">
              <a:solidFill>
                <a:srgbClr val="008000"/>
              </a:solidFill>
            </a:endParaRPr>
          </a:p>
        </p:txBody>
      </p:sp>
      <p:sp>
        <p:nvSpPr>
          <p:cNvPr id="18" name="Text Box 3"/>
          <p:cNvSpPr txBox="1">
            <a:spLocks noChangeArrowheads="1"/>
          </p:cNvSpPr>
          <p:nvPr/>
        </p:nvSpPr>
        <p:spPr bwMode="auto">
          <a:xfrm>
            <a:off x="533400" y="774701"/>
            <a:ext cx="8081963" cy="388477"/>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noProof="1" smtClean="0">
                <a:solidFill>
                  <a:schemeClr val="tx1"/>
                </a:solidFill>
              </a:rPr>
              <a:t>Auf der Mittelstrecke zwischen Megacities nehmen wir die Bahn!</a:t>
            </a:r>
            <a:endParaRPr lang="en-US" sz="2000" b="1" noProof="1">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830997"/>
          </a:xfrm>
          <a:prstGeom prst="rect">
            <a:avLst/>
          </a:prstGeom>
          <a:noFill/>
          <a:ln w="9525">
            <a:noFill/>
            <a:miter lim="800000"/>
            <a:headEnd/>
            <a:tailEnd/>
          </a:ln>
        </p:spPr>
        <p:txBody>
          <a:bodyPr>
            <a:spAutoFit/>
          </a:bodyPr>
          <a:lstStyle/>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00"/>
                </a:solidFill>
              </a:rPr>
              <a:t>Was kann ich </a:t>
            </a:r>
            <a:r>
              <a:rPr lang="de-DE" sz="4000" b="1" dirty="0" smtClean="0">
                <a:solidFill>
                  <a:srgbClr val="000000"/>
                </a:solidFill>
              </a:rPr>
              <a:t>tun?</a:t>
            </a:r>
            <a:endParaRPr lang="de-DE" sz="4000" b="1" dirty="0" smtClean="0">
              <a:solidFill>
                <a:srgbClr val="0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29632" y="866775"/>
            <a:ext cx="5899500" cy="400110"/>
          </a:xfrm>
          <a:prstGeom prst="rect">
            <a:avLst/>
          </a:prstGeom>
          <a:noFill/>
        </p:spPr>
        <p:txBody>
          <a:bodyPr wrap="none" rtlCol="0">
            <a:spAutoFit/>
          </a:bodyPr>
          <a:lstStyle/>
          <a:p>
            <a:r>
              <a:rPr lang="de-DE" sz="2000" b="1" dirty="0" smtClean="0">
                <a:solidFill>
                  <a:schemeClr val="tx1"/>
                </a:solidFill>
              </a:rPr>
              <a:t>Übersicht: Was können wir selbst konkret tun?</a:t>
            </a:r>
            <a:endParaRPr lang="de-DE" sz="2000" b="1" i="1" baseline="-25000" dirty="0" smtClean="0">
              <a:solidFill>
                <a:schemeClr val="tx1"/>
              </a:solidFill>
            </a:endParaRPr>
          </a:p>
        </p:txBody>
      </p:sp>
      <p:sp>
        <p:nvSpPr>
          <p:cNvPr id="15" name="Textfeld 14"/>
          <p:cNvSpPr txBox="1"/>
          <p:nvPr/>
        </p:nvSpPr>
        <p:spPr>
          <a:xfrm>
            <a:off x="514352" y="1333498"/>
            <a:ext cx="8248648" cy="5004447"/>
          </a:xfrm>
          <a:prstGeom prst="rect">
            <a:avLst/>
          </a:prstGeom>
          <a:noFill/>
        </p:spPr>
        <p:txBody>
          <a:bodyPr wrap="square" rtlCol="0">
            <a:spAutoFit/>
          </a:bodyPr>
          <a:lstStyle/>
          <a:p>
            <a:pPr marL="180975" indent="-180975" algn="just">
              <a:lnSpc>
                <a:spcPct val="120000"/>
              </a:lnSpc>
            </a:pPr>
            <a:r>
              <a:rPr lang="de-DE" sz="1400" dirty="0" smtClean="0">
                <a:solidFill>
                  <a:schemeClr val="tx1"/>
                </a:solidFill>
              </a:rPr>
              <a:t>Das ist konkret möglich:</a:t>
            </a:r>
          </a:p>
          <a:p>
            <a:pPr marL="180975" indent="-180975" algn="just">
              <a:lnSpc>
                <a:spcPct val="120000"/>
              </a:lnSpc>
            </a:pPr>
            <a:r>
              <a:rPr lang="de-DE" sz="700" dirty="0" smtClean="0">
                <a:solidFill>
                  <a:schemeClr val="tx1"/>
                </a:solidFill>
              </a:rPr>
              <a:t> </a:t>
            </a:r>
          </a:p>
          <a:p>
            <a:pPr marL="180975" indent="-180975" algn="just">
              <a:lnSpc>
                <a:spcPct val="120000"/>
              </a:lnSpc>
              <a:buFont typeface="Arial" pitchFamily="34" charset="0"/>
              <a:buChar char="●"/>
            </a:pPr>
            <a:r>
              <a:rPr lang="de-DE" sz="1400" b="1" dirty="0" smtClean="0">
                <a:solidFill>
                  <a:srgbClr val="008000"/>
                </a:solidFill>
              </a:rPr>
              <a:t>weniger fliegen</a:t>
            </a:r>
            <a:r>
              <a:rPr lang="de-DE" sz="1400" dirty="0" smtClean="0">
                <a:solidFill>
                  <a:srgbClr val="008000"/>
                </a:solidFill>
              </a:rPr>
              <a:t> </a:t>
            </a:r>
            <a:r>
              <a:rPr lang="de-DE" sz="1400" dirty="0" smtClean="0">
                <a:solidFill>
                  <a:schemeClr val="tx1"/>
                </a:solidFill>
              </a:rPr>
              <a:t>(z. B. Ersatz des Fluges durch eine Videokonferenzen; Urlaub in der Nähe des Wohnortes),</a:t>
            </a:r>
          </a:p>
          <a:p>
            <a:pPr marL="180975" indent="-180975" algn="just">
              <a:lnSpc>
                <a:spcPct val="120000"/>
              </a:lnSpc>
              <a:buFont typeface="Arial" pitchFamily="34" charset="0"/>
              <a:buChar char="●"/>
            </a:pPr>
            <a:r>
              <a:rPr lang="de-DE" sz="1400" dirty="0" smtClean="0">
                <a:solidFill>
                  <a:schemeClr val="tx1"/>
                </a:solidFill>
              </a:rPr>
              <a:t>in der </a:t>
            </a:r>
            <a:r>
              <a:rPr lang="de-DE" sz="1400" b="1" dirty="0" smtClean="0">
                <a:solidFill>
                  <a:srgbClr val="008000"/>
                </a:solidFill>
              </a:rPr>
              <a:t>Touristenklasse</a:t>
            </a:r>
            <a:r>
              <a:rPr lang="de-DE" sz="1400" dirty="0" smtClean="0">
                <a:solidFill>
                  <a:schemeClr val="tx1"/>
                </a:solidFill>
              </a:rPr>
              <a:t> fliegen (wenig Kabinenfläche in Anspruch nehmen),</a:t>
            </a:r>
          </a:p>
          <a:p>
            <a:pPr marL="180975" indent="-180975" algn="just">
              <a:lnSpc>
                <a:spcPct val="120000"/>
              </a:lnSpc>
              <a:buFont typeface="Arial" pitchFamily="34" charset="0"/>
              <a:buChar char="●"/>
            </a:pPr>
            <a:r>
              <a:rPr lang="de-DE" sz="1400" dirty="0" smtClean="0">
                <a:solidFill>
                  <a:schemeClr val="tx1"/>
                </a:solidFill>
              </a:rPr>
              <a:t>die Notwendigkeit insbesondere von </a:t>
            </a:r>
            <a:r>
              <a:rPr lang="de-DE" sz="1400" b="1" dirty="0" smtClean="0">
                <a:solidFill>
                  <a:srgbClr val="FF0000"/>
                </a:solidFill>
              </a:rPr>
              <a:t>Langstreckenflüge</a:t>
            </a:r>
            <a:r>
              <a:rPr lang="de-DE" sz="1400" b="1" dirty="0" smtClean="0">
                <a:solidFill>
                  <a:schemeClr val="tx1"/>
                </a:solidFill>
              </a:rPr>
              <a:t>n hinterfragen</a:t>
            </a:r>
            <a:r>
              <a:rPr lang="de-DE" sz="1400" dirty="0" smtClean="0">
                <a:solidFill>
                  <a:schemeClr val="tx1"/>
                </a:solidFill>
              </a:rPr>
              <a:t>,</a:t>
            </a:r>
          </a:p>
          <a:p>
            <a:pPr marL="180975" indent="-180975" algn="just">
              <a:lnSpc>
                <a:spcPct val="120000"/>
              </a:lnSpc>
              <a:buFont typeface="Arial" pitchFamily="34" charset="0"/>
              <a:buChar char="●"/>
            </a:pPr>
            <a:r>
              <a:rPr lang="de-DE" sz="1400" b="1" dirty="0" smtClean="0">
                <a:solidFill>
                  <a:srgbClr val="008000"/>
                </a:solidFill>
              </a:rPr>
              <a:t>Direktflüge</a:t>
            </a:r>
            <a:r>
              <a:rPr lang="de-DE" sz="1400" b="1" dirty="0" smtClean="0">
                <a:solidFill>
                  <a:schemeClr val="tx1"/>
                </a:solidFill>
              </a:rPr>
              <a:t> </a:t>
            </a:r>
            <a:r>
              <a:rPr lang="de-DE" sz="1400" dirty="0" smtClean="0">
                <a:solidFill>
                  <a:schemeClr val="tx1"/>
                </a:solidFill>
              </a:rPr>
              <a:t>wählen statt Umwege und Zwischenstopps,</a:t>
            </a:r>
          </a:p>
          <a:p>
            <a:pPr marL="180975" indent="-180975" algn="just">
              <a:lnSpc>
                <a:spcPct val="120000"/>
              </a:lnSpc>
              <a:buFont typeface="Arial" pitchFamily="34" charset="0"/>
              <a:buChar char="●"/>
            </a:pPr>
            <a:r>
              <a:rPr lang="de-DE" sz="1400" dirty="0" smtClean="0">
                <a:solidFill>
                  <a:schemeClr val="tx1"/>
                </a:solidFill>
              </a:rPr>
              <a:t>Flugzeuge meiden, die das letzte an Reichweite herausquetschen und dafür mit deutlich verminderter Anzahl an Sitzen unterwegs sind (Verbrauch pro Sitz ist hoch),</a:t>
            </a:r>
          </a:p>
          <a:p>
            <a:pPr marL="180975" indent="-180975" algn="just">
              <a:lnSpc>
                <a:spcPct val="120000"/>
              </a:lnSpc>
              <a:buFont typeface="Arial" pitchFamily="34" charset="0"/>
              <a:buChar char="●"/>
            </a:pPr>
            <a:r>
              <a:rPr lang="de-DE" sz="1400" b="1" dirty="0" smtClean="0">
                <a:solidFill>
                  <a:srgbClr val="FF0000"/>
                </a:solidFill>
              </a:rPr>
              <a:t>Kurzstreckenflüge</a:t>
            </a:r>
            <a:r>
              <a:rPr lang="de-DE" sz="1400" b="1" dirty="0" smtClean="0">
                <a:solidFill>
                  <a:srgbClr val="0000FF"/>
                </a:solidFill>
              </a:rPr>
              <a:t> meiden</a:t>
            </a:r>
            <a:r>
              <a:rPr lang="de-DE" sz="1400" dirty="0" smtClean="0">
                <a:solidFill>
                  <a:schemeClr val="tx1"/>
                </a:solidFill>
              </a:rPr>
              <a:t> (Verbrauch pro km ist hoch),</a:t>
            </a:r>
          </a:p>
          <a:p>
            <a:pPr marL="180975" indent="-180975" algn="just">
              <a:lnSpc>
                <a:spcPct val="120000"/>
              </a:lnSpc>
              <a:buFont typeface="Arial" pitchFamily="34" charset="0"/>
              <a:buChar char="●"/>
            </a:pPr>
            <a:r>
              <a:rPr lang="de-DE" sz="1400" b="1" dirty="0" smtClean="0">
                <a:solidFill>
                  <a:srgbClr val="008000"/>
                </a:solidFill>
              </a:rPr>
              <a:t>Rail&amp;Fly</a:t>
            </a:r>
            <a:r>
              <a:rPr lang="de-DE" sz="1400" dirty="0" smtClean="0">
                <a:solidFill>
                  <a:srgbClr val="0000FF"/>
                </a:solidFill>
              </a:rPr>
              <a:t> </a:t>
            </a:r>
            <a:r>
              <a:rPr lang="de-DE" sz="1400" dirty="0" smtClean="0">
                <a:solidFill>
                  <a:schemeClr val="tx1"/>
                </a:solidFill>
              </a:rPr>
              <a:t>nutzen (Anreise zum internationalen Flughafen mit der Bahn),</a:t>
            </a:r>
          </a:p>
          <a:p>
            <a:pPr marL="180975" indent="-180975" algn="just">
              <a:lnSpc>
                <a:spcPct val="120000"/>
              </a:lnSpc>
              <a:buFont typeface="Arial" pitchFamily="34" charset="0"/>
              <a:buChar char="●"/>
            </a:pPr>
            <a:r>
              <a:rPr lang="de-DE" sz="1400" b="1" dirty="0" smtClean="0">
                <a:solidFill>
                  <a:srgbClr val="0000FF"/>
                </a:solidFill>
              </a:rPr>
              <a:t>neue </a:t>
            </a:r>
            <a:r>
              <a:rPr lang="de-DE" sz="1400" b="1" dirty="0" smtClean="0">
                <a:solidFill>
                  <a:srgbClr val="008000"/>
                </a:solidFill>
              </a:rPr>
              <a:t>effiziente Flugzeuge </a:t>
            </a:r>
            <a:r>
              <a:rPr lang="de-DE" sz="1400" b="1" dirty="0" smtClean="0">
                <a:solidFill>
                  <a:srgbClr val="0000FF"/>
                </a:solidFill>
              </a:rPr>
              <a:t>wählen</a:t>
            </a:r>
            <a:r>
              <a:rPr lang="de-DE" sz="1400" dirty="0" smtClean="0">
                <a:solidFill>
                  <a:schemeClr val="tx1"/>
                </a:solidFill>
              </a:rPr>
              <a:t> (aber: die alten Flugzeuge fliegen irgendwo anders),</a:t>
            </a:r>
          </a:p>
          <a:p>
            <a:pPr marL="180975" indent="-180975" algn="just">
              <a:lnSpc>
                <a:spcPct val="120000"/>
              </a:lnSpc>
              <a:buFont typeface="Arial" pitchFamily="34" charset="0"/>
              <a:buChar char="●"/>
            </a:pPr>
            <a:r>
              <a:rPr lang="de-DE" sz="1400" b="1" dirty="0" smtClean="0">
                <a:solidFill>
                  <a:srgbClr val="008000"/>
                </a:solidFill>
              </a:rPr>
              <a:t>Low Cost Airlines </a:t>
            </a:r>
            <a:r>
              <a:rPr lang="de-DE" sz="1400" b="1" dirty="0" smtClean="0">
                <a:solidFill>
                  <a:srgbClr val="0000FF"/>
                </a:solidFill>
              </a:rPr>
              <a:t>wählen</a:t>
            </a:r>
            <a:r>
              <a:rPr lang="de-DE" sz="1400" dirty="0" smtClean="0">
                <a:solidFill>
                  <a:schemeClr val="tx1"/>
                </a:solidFill>
              </a:rPr>
              <a:t> (hohe Effizienz durch enge Bestuhlung und hohe Auslastung),</a:t>
            </a:r>
          </a:p>
          <a:p>
            <a:pPr marL="180975" indent="-180975" algn="just">
              <a:lnSpc>
                <a:spcPct val="120000"/>
              </a:lnSpc>
              <a:buFont typeface="Arial" pitchFamily="34" charset="0"/>
              <a:buChar char="●"/>
            </a:pPr>
            <a:r>
              <a:rPr lang="de-DE" sz="1400" b="1" dirty="0" smtClean="0">
                <a:solidFill>
                  <a:srgbClr val="FF0000"/>
                </a:solidFill>
              </a:rPr>
              <a:t>unnötiges Gepäck</a:t>
            </a:r>
            <a:r>
              <a:rPr lang="de-DE" sz="1400" b="1" dirty="0" smtClean="0">
                <a:solidFill>
                  <a:srgbClr val="0000FF"/>
                </a:solidFill>
              </a:rPr>
              <a:t> vermeiden</a:t>
            </a:r>
            <a:r>
              <a:rPr lang="de-DE" sz="1400" dirty="0" smtClean="0">
                <a:solidFill>
                  <a:schemeClr val="tx1"/>
                </a:solidFill>
              </a:rPr>
              <a:t> (ein leichteres Flugzeug verbraucht weniger, jedes Kilogramm zählt, es bringt aber prozentual nur wenig),</a:t>
            </a:r>
          </a:p>
          <a:p>
            <a:pPr marL="180975" indent="-180975" algn="just">
              <a:lnSpc>
                <a:spcPct val="120000"/>
              </a:lnSpc>
              <a:buFont typeface="Arial" pitchFamily="34" charset="0"/>
              <a:buChar char="●"/>
            </a:pPr>
            <a:r>
              <a:rPr lang="de-DE" sz="1400" dirty="0" smtClean="0">
                <a:solidFill>
                  <a:schemeClr val="tx1"/>
                </a:solidFill>
              </a:rPr>
              <a:t>Angebote der </a:t>
            </a:r>
            <a:r>
              <a:rPr lang="de-DE" sz="1400" b="1" dirty="0" smtClean="0">
                <a:solidFill>
                  <a:srgbClr val="008000"/>
                </a:solidFill>
              </a:rPr>
              <a:t>Bahn auch bei längeren Strecken </a:t>
            </a:r>
            <a:r>
              <a:rPr lang="de-DE" sz="1400" dirty="0" smtClean="0">
                <a:solidFill>
                  <a:schemeClr val="tx1"/>
                </a:solidFill>
              </a:rPr>
              <a:t>prüfen (Nachtzug?),</a:t>
            </a:r>
          </a:p>
          <a:p>
            <a:pPr marL="180975" indent="-180975" algn="just">
              <a:lnSpc>
                <a:spcPct val="120000"/>
              </a:lnSpc>
              <a:buFont typeface="Arial" pitchFamily="34" charset="0"/>
              <a:buChar char="●"/>
            </a:pPr>
            <a:r>
              <a:rPr lang="de-DE" sz="1400" b="1" dirty="0" smtClean="0">
                <a:solidFill>
                  <a:schemeClr val="tx1"/>
                </a:solidFill>
              </a:rPr>
              <a:t>mit Airlines ins Gespräch kommen</a:t>
            </a:r>
            <a:r>
              <a:rPr lang="de-DE" sz="1400" dirty="0" smtClean="0">
                <a:solidFill>
                  <a:schemeClr val="tx1"/>
                </a:solidFill>
              </a:rPr>
              <a:t> hinsichtlich der Vermeidung von Aviation-Induced Cloudiness (AIC) durch etwas </a:t>
            </a:r>
            <a:r>
              <a:rPr lang="de-DE" sz="1400" b="1" dirty="0" smtClean="0">
                <a:solidFill>
                  <a:srgbClr val="008000"/>
                </a:solidFill>
              </a:rPr>
              <a:t>tieferes und langsameres Fliegen</a:t>
            </a:r>
            <a:r>
              <a:rPr lang="de-DE" sz="1400" dirty="0" smtClean="0">
                <a:solidFill>
                  <a:srgbClr val="008000"/>
                </a:solidFill>
              </a:rPr>
              <a:t> </a:t>
            </a:r>
            <a:r>
              <a:rPr lang="de-DE" sz="1400" dirty="0" smtClean="0">
                <a:solidFill>
                  <a:schemeClr val="tx1"/>
                </a:solidFill>
              </a:rPr>
              <a:t>(die Klimawirkung der Flüge jetzt reduzieren bevor das Klima kippt).</a:t>
            </a:r>
            <a:endParaRPr lang="de-DE" sz="1400" b="1" dirty="0" smtClean="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138495"/>
            <a:ext cx="8616950" cy="2041585"/>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Weniger </a:t>
            </a:r>
            <a:r>
              <a:rPr lang="de-DE" sz="4000" b="1" dirty="0" smtClean="0">
                <a:solidFill>
                  <a:srgbClr val="0000FF"/>
                </a:solidFill>
              </a:rPr>
              <a:t>Fliegen!</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Mit der Bahn fahren! </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Direktflug!</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638175" y="854747"/>
            <a:ext cx="5876925" cy="4830691"/>
          </a:xfrm>
          <a:prstGeom prst="rect">
            <a:avLst/>
          </a:prstGeom>
          <a:noFill/>
          <a:ln w="9525">
            <a:noFill/>
            <a:miter lim="800000"/>
            <a:headEnd/>
            <a:tailEnd/>
          </a:ln>
        </p:spPr>
      </p:pic>
      <p:sp>
        <p:nvSpPr>
          <p:cNvPr id="4" name="Rechteck 3"/>
          <p:cNvSpPr/>
          <p:nvPr/>
        </p:nvSpPr>
        <p:spPr>
          <a:xfrm>
            <a:off x="742951" y="5760988"/>
            <a:ext cx="7781924" cy="553998"/>
          </a:xfrm>
          <a:prstGeom prst="rect">
            <a:avLst/>
          </a:prstGeom>
        </p:spPr>
        <p:txBody>
          <a:bodyPr wrap="square">
            <a:spAutoFit/>
          </a:bodyPr>
          <a:lstStyle/>
          <a:p>
            <a:r>
              <a:rPr lang="en-US" sz="1000" dirty="0" smtClean="0">
                <a:solidFill>
                  <a:schemeClr val="tx1"/>
                </a:solidFill>
              </a:rPr>
              <a:t>https://www.lemonde.fr/idees/article/2020/05/29/aeronautique-la-transition-ecologique-impose-une-profonde-transformation-de-notre-industrie_6041127_3232.html</a:t>
            </a:r>
          </a:p>
          <a:p>
            <a:r>
              <a:rPr lang="de-DE" sz="1000" dirty="0" smtClean="0">
                <a:solidFill>
                  <a:srgbClr val="0000FF"/>
                </a:solidFill>
              </a:rPr>
              <a:t>Archived at</a:t>
            </a:r>
            <a:r>
              <a:rPr lang="de-DE" sz="1000" dirty="0" smtClean="0">
                <a:solidFill>
                  <a:schemeClr val="tx1"/>
                </a:solidFill>
              </a:rPr>
              <a:t>: https://perma.cc/5L84-G4QN</a:t>
            </a:r>
            <a:endParaRPr lang="en-US" sz="1000" dirty="0">
              <a:solidFill>
                <a:schemeClr val="tx1"/>
              </a:solidFill>
            </a:endParaRPr>
          </a:p>
        </p:txBody>
      </p:sp>
      <p:cxnSp>
        <p:nvCxnSpPr>
          <p:cNvPr id="5" name="Gerade Verbindung 4"/>
          <p:cNvCxnSpPr/>
          <p:nvPr/>
        </p:nvCxnSpPr>
        <p:spPr bwMode="auto">
          <a:xfrm>
            <a:off x="4962525" y="4819650"/>
            <a:ext cx="129540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7" name="Gerade Verbindung 6"/>
          <p:cNvCxnSpPr/>
          <p:nvPr/>
        </p:nvCxnSpPr>
        <p:spPr bwMode="auto">
          <a:xfrm>
            <a:off x="819150" y="5038725"/>
            <a:ext cx="155257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9" name="Gerade Verbindung 8"/>
          <p:cNvCxnSpPr/>
          <p:nvPr/>
        </p:nvCxnSpPr>
        <p:spPr bwMode="auto">
          <a:xfrm>
            <a:off x="2114550" y="5229225"/>
            <a:ext cx="1552575" cy="0"/>
          </a:xfrm>
          <a:prstGeom prst="line">
            <a:avLst/>
          </a:prstGeom>
          <a:solidFill>
            <a:srgbClr val="00B8FF"/>
          </a:solidFill>
          <a:ln w="28575" cap="flat" cmpd="sng" algn="ctr">
            <a:solidFill>
              <a:srgbClr val="008000"/>
            </a:solidFill>
            <a:prstDash val="solid"/>
            <a:round/>
            <a:headEnd type="none" w="med" len="med"/>
            <a:tailEnd type="none" w="med" len="med"/>
          </a:ln>
          <a:effectLst/>
        </p:spPr>
      </p:cxnSp>
      <p:cxnSp>
        <p:nvCxnSpPr>
          <p:cNvPr id="10" name="Gerade Verbindung 9"/>
          <p:cNvCxnSpPr/>
          <p:nvPr/>
        </p:nvCxnSpPr>
        <p:spPr bwMode="auto">
          <a:xfrm>
            <a:off x="1238250" y="5543550"/>
            <a:ext cx="70485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
        <p:nvSpPr>
          <p:cNvPr id="12" name="Rechteck 11"/>
          <p:cNvSpPr/>
          <p:nvPr/>
        </p:nvSpPr>
        <p:spPr>
          <a:xfrm>
            <a:off x="6936032" y="3379143"/>
            <a:ext cx="1765227" cy="523220"/>
          </a:xfrm>
          <a:prstGeom prst="rect">
            <a:avLst/>
          </a:prstGeom>
          <a:ln w="12700">
            <a:solidFill>
              <a:schemeClr val="tx1"/>
            </a:solidFill>
          </a:ln>
        </p:spPr>
        <p:txBody>
          <a:bodyPr wrap="none">
            <a:spAutoFit/>
          </a:bodyPr>
          <a:lstStyle/>
          <a:p>
            <a:r>
              <a:rPr lang="en-US" sz="1400" i="1" dirty="0" smtClean="0">
                <a:solidFill>
                  <a:schemeClr val="tx1"/>
                </a:solidFill>
              </a:rPr>
              <a:t>Google translation</a:t>
            </a:r>
          </a:p>
          <a:p>
            <a:r>
              <a:rPr lang="en-US" sz="1400" i="1" dirty="0" smtClean="0">
                <a:solidFill>
                  <a:schemeClr val="tx1"/>
                </a:solidFill>
              </a:rPr>
              <a:t>of French webpage.</a:t>
            </a:r>
            <a:endParaRPr lang="en-US" sz="1400" i="1"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5560071" y="930196"/>
            <a:ext cx="3431528" cy="3175079"/>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3703356" y="4800600"/>
            <a:ext cx="5288243" cy="1190624"/>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3684817" y="1652309"/>
            <a:ext cx="1720621" cy="1157286"/>
          </a:xfrm>
          <a:prstGeom prst="rect">
            <a:avLst/>
          </a:prstGeom>
          <a:noFill/>
          <a:ln w="9525">
            <a:noFill/>
            <a:miter lim="800000"/>
            <a:headEnd/>
            <a:tailEnd/>
          </a:ln>
        </p:spPr>
      </p:pic>
      <p:sp>
        <p:nvSpPr>
          <p:cNvPr id="6" name="Rechteck 5"/>
          <p:cNvSpPr/>
          <p:nvPr/>
        </p:nvSpPr>
        <p:spPr>
          <a:xfrm>
            <a:off x="6202607" y="4255443"/>
            <a:ext cx="2172390" cy="307777"/>
          </a:xfrm>
          <a:prstGeom prst="rect">
            <a:avLst/>
          </a:prstGeom>
        </p:spPr>
        <p:txBody>
          <a:bodyPr wrap="none">
            <a:spAutoFit/>
          </a:bodyPr>
          <a:lstStyle/>
          <a:p>
            <a:r>
              <a:rPr lang="en-US" sz="1400" dirty="0" smtClean="0">
                <a:solidFill>
                  <a:schemeClr val="tx1"/>
                </a:solidFill>
              </a:rPr>
              <a:t>https://stay-grounded.org</a:t>
            </a:r>
            <a:endParaRPr lang="en-US" sz="1400" dirty="0">
              <a:solidFill>
                <a:schemeClr val="tx1"/>
              </a:solidFill>
            </a:endParaRPr>
          </a:p>
        </p:txBody>
      </p:sp>
      <p:sp>
        <p:nvSpPr>
          <p:cNvPr id="7" name="Titel 1">
            <a:extLst>
              <a:ext uri="{FF2B5EF4-FFF2-40B4-BE49-F238E27FC236}">
                <a16:creationId xmlns="" xmlns:a16="http://schemas.microsoft.com/office/drawing/2014/main" id="{BC92417A-68A2-4335-A9A2-C3594B9C7A1D}"/>
              </a:ext>
            </a:extLst>
          </p:cNvPr>
          <p:cNvSpPr>
            <a:spLocks noGrp="1"/>
          </p:cNvSpPr>
          <p:nvPr>
            <p:ph type="title"/>
          </p:nvPr>
        </p:nvSpPr>
        <p:spPr>
          <a:xfrm>
            <a:off x="539965" y="826059"/>
            <a:ext cx="8029047" cy="722712"/>
          </a:xfrm>
        </p:spPr>
        <p:txBody>
          <a:bodyPr/>
          <a:lstStyle/>
          <a:p>
            <a:pPr>
              <a:lnSpc>
                <a:spcPct val="120000"/>
              </a:lnSpc>
            </a:pPr>
            <a:r>
              <a:rPr lang="en-US" noProof="1" smtClean="0">
                <a:solidFill>
                  <a:schemeClr val="tx1"/>
                </a:solidFill>
              </a:rPr>
              <a:t>Größte Reduktion der Emissionen in der</a:t>
            </a:r>
            <a:br>
              <a:rPr lang="en-US" noProof="1" smtClean="0">
                <a:solidFill>
                  <a:schemeClr val="tx1"/>
                </a:solidFill>
              </a:rPr>
            </a:br>
            <a:r>
              <a:rPr lang="en-US" noProof="1" smtClean="0">
                <a:solidFill>
                  <a:schemeClr val="tx1"/>
                </a:solidFill>
              </a:rPr>
              <a:t>Luftfahrtgeschichte durch die Corona–Pandemie</a:t>
            </a:r>
            <a:endParaRPr lang="en-US" noProof="1">
              <a:solidFill>
                <a:schemeClr val="tx1"/>
              </a:solidFill>
            </a:endParaRPr>
          </a:p>
        </p:txBody>
      </p:sp>
      <p:pic>
        <p:nvPicPr>
          <p:cNvPr id="133125" name="Picture 5"/>
          <p:cNvPicPr>
            <a:picLocks noChangeAspect="1" noChangeArrowheads="1"/>
          </p:cNvPicPr>
          <p:nvPr/>
        </p:nvPicPr>
        <p:blipFill>
          <a:blip r:embed="rId5" cstate="print"/>
          <a:srcRect/>
          <a:stretch>
            <a:fillRect/>
          </a:stretch>
        </p:blipFill>
        <p:spPr bwMode="auto">
          <a:xfrm>
            <a:off x="644740" y="1652309"/>
            <a:ext cx="2892409" cy="4338915"/>
          </a:xfrm>
          <a:prstGeom prst="rect">
            <a:avLst/>
          </a:prstGeom>
          <a:noFill/>
          <a:ln w="9525">
            <a:noFill/>
            <a:miter lim="800000"/>
            <a:headEnd/>
            <a:tailEnd/>
          </a:ln>
        </p:spPr>
      </p:pic>
      <p:sp>
        <p:nvSpPr>
          <p:cNvPr id="9" name="Rechteck 8"/>
          <p:cNvSpPr/>
          <p:nvPr/>
        </p:nvSpPr>
        <p:spPr>
          <a:xfrm>
            <a:off x="570996" y="5998518"/>
            <a:ext cx="2411238" cy="246221"/>
          </a:xfrm>
          <a:prstGeom prst="rect">
            <a:avLst/>
          </a:prstGeom>
        </p:spPr>
        <p:txBody>
          <a:bodyPr wrap="none">
            <a:spAutoFit/>
          </a:bodyPr>
          <a:lstStyle/>
          <a:p>
            <a:r>
              <a:rPr lang="en-US" sz="1000" noProof="1" smtClean="0">
                <a:solidFill>
                  <a:schemeClr val="tx1"/>
                </a:solidFill>
              </a:rPr>
              <a:t>Ikreis, CC BY-SA, https://bit.ly/2Jn11T0</a:t>
            </a:r>
            <a:endParaRPr lang="en-US" sz="1000" noProof="1">
              <a:solidFill>
                <a:schemeClr val="tx1"/>
              </a:solidFill>
            </a:endParaRPr>
          </a:p>
        </p:txBody>
      </p:sp>
      <p:sp>
        <p:nvSpPr>
          <p:cNvPr id="10" name="Rechteck 9"/>
          <p:cNvSpPr/>
          <p:nvPr/>
        </p:nvSpPr>
        <p:spPr>
          <a:xfrm>
            <a:off x="3640382" y="3398193"/>
            <a:ext cx="1817443" cy="738664"/>
          </a:xfrm>
          <a:prstGeom prst="rect">
            <a:avLst/>
          </a:prstGeom>
        </p:spPr>
        <p:txBody>
          <a:bodyPr wrap="square">
            <a:spAutoFit/>
          </a:bodyPr>
          <a:lstStyle/>
          <a:p>
            <a:pPr algn="ctr"/>
            <a:r>
              <a:rPr lang="en-US" sz="1400" dirty="0" smtClean="0">
                <a:solidFill>
                  <a:srgbClr val="008000"/>
                </a:solidFill>
              </a:rPr>
              <a:t>Traffic reduction is more efficient than technology</a:t>
            </a:r>
            <a:endParaRPr lang="en-US" sz="1400" dirty="0">
              <a:solidFill>
                <a:srgbClr val="008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9632" y="866775"/>
            <a:ext cx="2675732" cy="400110"/>
          </a:xfrm>
          <a:prstGeom prst="rect">
            <a:avLst/>
          </a:prstGeom>
          <a:noFill/>
        </p:spPr>
        <p:txBody>
          <a:bodyPr wrap="none" rtlCol="0">
            <a:spAutoFit/>
          </a:bodyPr>
          <a:lstStyle/>
          <a:p>
            <a:r>
              <a:rPr lang="de-DE" sz="2000" b="1" dirty="0" smtClean="0">
                <a:solidFill>
                  <a:schemeClr val="tx1"/>
                </a:solidFill>
              </a:rPr>
              <a:t>Mit der Bahn fahren!</a:t>
            </a:r>
            <a:endParaRPr lang="de-DE" sz="2000" b="1" i="1" baseline="-25000" dirty="0" smtClean="0">
              <a:solidFill>
                <a:schemeClr val="tx1"/>
              </a:solidFill>
            </a:endParaRPr>
          </a:p>
        </p:txBody>
      </p:sp>
      <p:sp>
        <p:nvSpPr>
          <p:cNvPr id="5" name="Textfeld 4"/>
          <p:cNvSpPr txBox="1"/>
          <p:nvPr/>
        </p:nvSpPr>
        <p:spPr>
          <a:xfrm>
            <a:off x="551788" y="1393808"/>
            <a:ext cx="8248648" cy="867930"/>
          </a:xfrm>
          <a:prstGeom prst="rect">
            <a:avLst/>
          </a:prstGeom>
          <a:noFill/>
        </p:spPr>
        <p:txBody>
          <a:bodyPr wrap="square" rtlCol="0">
            <a:spAutoFit/>
          </a:bodyPr>
          <a:lstStyle/>
          <a:p>
            <a:pPr marL="180975" indent="-180975" algn="just">
              <a:lnSpc>
                <a:spcPct val="120000"/>
              </a:lnSpc>
            </a:pPr>
            <a:r>
              <a:rPr lang="de-DE" sz="1400" dirty="0" smtClean="0">
                <a:solidFill>
                  <a:schemeClr val="tx1"/>
                </a:solidFill>
              </a:rPr>
              <a:t>Interessant ist  das Ergebnis der Emissionsberechnung für einen Flug von Hamburg nach München</a:t>
            </a:r>
            <a:endParaRPr lang="de-DE" sz="1400" dirty="0" smtClean="0">
              <a:solidFill>
                <a:schemeClr val="tx1"/>
              </a:solidFill>
            </a:endParaRPr>
          </a:p>
          <a:p>
            <a:pPr marL="180975" indent="-180975" algn="just">
              <a:lnSpc>
                <a:spcPct val="120000"/>
              </a:lnSpc>
            </a:pPr>
            <a:r>
              <a:rPr lang="de-DE" sz="1400" b="1" dirty="0" smtClean="0">
                <a:solidFill>
                  <a:srgbClr val="008000"/>
                </a:solidFill>
              </a:rPr>
              <a:t>Der Kompensierer Atmosfair </a:t>
            </a:r>
            <a:r>
              <a:rPr lang="de-DE" sz="1400" dirty="0" smtClean="0">
                <a:solidFill>
                  <a:schemeClr val="tx1"/>
                </a:solidFill>
              </a:rPr>
              <a:t>(www.atmosfair.de) </a:t>
            </a:r>
            <a:r>
              <a:rPr lang="de-DE" sz="1400" b="1" dirty="0" smtClean="0">
                <a:solidFill>
                  <a:srgbClr val="008000"/>
                </a:solidFill>
              </a:rPr>
              <a:t>bietet keine Kompensation an!</a:t>
            </a:r>
          </a:p>
          <a:p>
            <a:pPr marL="180975" indent="-180975" algn="just">
              <a:lnSpc>
                <a:spcPct val="120000"/>
              </a:lnSpc>
            </a:pPr>
            <a:r>
              <a:rPr lang="de-DE" sz="1400" b="1" dirty="0" smtClean="0">
                <a:solidFill>
                  <a:srgbClr val="0000FF"/>
                </a:solidFill>
              </a:rPr>
              <a:t>Stattdessen wird auf die Bahn verweisen.</a:t>
            </a:r>
            <a:endParaRPr lang="de-DE" sz="1400" b="1" dirty="0" smtClean="0">
              <a:solidFill>
                <a:srgbClr val="0000FF"/>
              </a:solidFill>
            </a:endParaRPr>
          </a:p>
        </p:txBody>
      </p:sp>
      <p:pic>
        <p:nvPicPr>
          <p:cNvPr id="985090" name="Picture 2"/>
          <p:cNvPicPr>
            <a:picLocks noChangeAspect="1" noChangeArrowheads="1"/>
          </p:cNvPicPr>
          <p:nvPr/>
        </p:nvPicPr>
        <p:blipFill>
          <a:blip r:embed="rId2" cstate="print"/>
          <a:srcRect/>
          <a:stretch>
            <a:fillRect/>
          </a:stretch>
        </p:blipFill>
        <p:spPr bwMode="auto">
          <a:xfrm>
            <a:off x="637953" y="2379151"/>
            <a:ext cx="6805244" cy="3121773"/>
          </a:xfrm>
          <a:prstGeom prst="rect">
            <a:avLst/>
          </a:prstGeom>
          <a:noFill/>
          <a:ln w="12700">
            <a:solidFill>
              <a:schemeClr val="tx1"/>
            </a:solidFill>
            <a:miter lim="800000"/>
            <a:headEnd/>
            <a:tailEnd/>
          </a:ln>
        </p:spPr>
      </p:pic>
      <p:cxnSp>
        <p:nvCxnSpPr>
          <p:cNvPr id="7" name="Gerade Verbindung mit Pfeil 6"/>
          <p:cNvCxnSpPr/>
          <p:nvPr/>
        </p:nvCxnSpPr>
        <p:spPr bwMode="auto">
          <a:xfrm flipH="1">
            <a:off x="7783033" y="4667693"/>
            <a:ext cx="637953" cy="0"/>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9632" y="866775"/>
            <a:ext cx="7786299" cy="400110"/>
          </a:xfrm>
          <a:prstGeom prst="rect">
            <a:avLst/>
          </a:prstGeom>
          <a:noFill/>
        </p:spPr>
        <p:txBody>
          <a:bodyPr wrap="none" rtlCol="0">
            <a:spAutoFit/>
          </a:bodyPr>
          <a:lstStyle/>
          <a:p>
            <a:r>
              <a:rPr lang="de-DE" sz="2000" b="1" dirty="0" smtClean="0">
                <a:solidFill>
                  <a:schemeClr val="tx1"/>
                </a:solidFill>
              </a:rPr>
              <a:t>Viele Umsteigeverbindungen für einen Flug Hamburg – Madrid</a:t>
            </a:r>
            <a:endParaRPr lang="de-DE" sz="2000" b="1" i="1" baseline="-25000" dirty="0" smtClean="0">
              <a:solidFill>
                <a:schemeClr val="tx1"/>
              </a:solidFill>
            </a:endParaRPr>
          </a:p>
        </p:txBody>
      </p:sp>
      <p:sp>
        <p:nvSpPr>
          <p:cNvPr id="5" name="Textfeld 4"/>
          <p:cNvSpPr txBox="1"/>
          <p:nvPr/>
        </p:nvSpPr>
        <p:spPr>
          <a:xfrm>
            <a:off x="551788" y="5317385"/>
            <a:ext cx="8248648" cy="941796"/>
          </a:xfrm>
          <a:prstGeom prst="rect">
            <a:avLst/>
          </a:prstGeom>
          <a:noFill/>
        </p:spPr>
        <p:txBody>
          <a:bodyPr wrap="square" rtlCol="0">
            <a:spAutoFit/>
          </a:bodyPr>
          <a:lstStyle/>
          <a:p>
            <a:pPr algn="just">
              <a:lnSpc>
                <a:spcPct val="120000"/>
              </a:lnSpc>
            </a:pPr>
            <a:r>
              <a:rPr lang="de-DE" sz="1400" dirty="0" smtClean="0">
                <a:solidFill>
                  <a:schemeClr val="tx1"/>
                </a:solidFill>
              </a:rPr>
              <a:t>Ohne, dass eine Berechnung erforderlich wird</a:t>
            </a:r>
            <a:r>
              <a:rPr lang="de-DE" sz="1400" dirty="0" smtClean="0">
                <a:solidFill>
                  <a:schemeClr val="tx1"/>
                </a:solidFill>
              </a:rPr>
              <a:t>: </a:t>
            </a:r>
            <a:r>
              <a:rPr lang="de-DE" sz="1400" b="1" dirty="0" smtClean="0">
                <a:solidFill>
                  <a:srgbClr val="008000"/>
                </a:solidFill>
              </a:rPr>
              <a:t>Der </a:t>
            </a:r>
            <a:r>
              <a:rPr lang="de-DE" sz="1400" b="1" u="sng" dirty="0" smtClean="0">
                <a:solidFill>
                  <a:srgbClr val="008000"/>
                </a:solidFill>
              </a:rPr>
              <a:t>Direktflug</a:t>
            </a:r>
            <a:r>
              <a:rPr lang="de-DE" sz="1400" b="1" dirty="0" smtClean="0">
                <a:solidFill>
                  <a:srgbClr val="008000"/>
                </a:solidFill>
              </a:rPr>
              <a:t> hat die geringste Umweltwirkung</a:t>
            </a:r>
            <a:r>
              <a:rPr lang="de-DE" sz="1400" dirty="0" smtClean="0">
                <a:solidFill>
                  <a:schemeClr val="tx1"/>
                </a:solidFill>
              </a:rPr>
              <a:t>. Kurze Strecke und nur einfache lokale Luft- und Lärmbelastung.</a:t>
            </a:r>
          </a:p>
          <a:p>
            <a:pPr algn="just">
              <a:lnSpc>
                <a:spcPct val="120000"/>
              </a:lnSpc>
            </a:pPr>
            <a:r>
              <a:rPr lang="de-DE" sz="600" dirty="0" smtClean="0">
                <a:solidFill>
                  <a:schemeClr val="tx1"/>
                </a:solidFill>
              </a:rPr>
              <a:t> </a:t>
            </a:r>
            <a:endParaRPr lang="de-DE" sz="600" dirty="0" smtClean="0">
              <a:solidFill>
                <a:schemeClr val="tx1"/>
              </a:solidFill>
            </a:endParaRPr>
          </a:p>
          <a:p>
            <a:pPr algn="just">
              <a:lnSpc>
                <a:spcPct val="120000"/>
              </a:lnSpc>
            </a:pPr>
            <a:r>
              <a:rPr lang="en-US" sz="1000" dirty="0" err="1" smtClean="0">
                <a:solidFill>
                  <a:schemeClr val="tx1"/>
                </a:solidFill>
              </a:rPr>
              <a:t>MacDONALD</a:t>
            </a:r>
            <a:r>
              <a:rPr lang="en-US" sz="1000" dirty="0" smtClean="0">
                <a:solidFill>
                  <a:schemeClr val="tx1"/>
                </a:solidFill>
              </a:rPr>
              <a:t>, Allan, 2012. </a:t>
            </a:r>
            <a:r>
              <a:rPr lang="en-US" sz="1000" i="1" dirty="0" smtClean="0">
                <a:solidFill>
                  <a:schemeClr val="tx1"/>
                </a:solidFill>
              </a:rPr>
              <a:t>A </a:t>
            </a:r>
            <a:r>
              <a:rPr lang="en-US" sz="1000" i="1" dirty="0" smtClean="0">
                <a:solidFill>
                  <a:schemeClr val="tx1"/>
                </a:solidFill>
              </a:rPr>
              <a:t>General View on Fuel Efficiency in Commercial </a:t>
            </a:r>
            <a:r>
              <a:rPr lang="en-US" sz="1000" i="1" dirty="0" smtClean="0">
                <a:solidFill>
                  <a:schemeClr val="tx1"/>
                </a:solidFill>
              </a:rPr>
              <a:t>Aviation</a:t>
            </a:r>
            <a:r>
              <a:rPr lang="en-US" sz="1000" dirty="0" smtClean="0">
                <a:solidFill>
                  <a:schemeClr val="tx1"/>
                </a:solidFill>
              </a:rPr>
              <a:t>. Master Thesis. HAW Hamburg.</a:t>
            </a:r>
            <a:r>
              <a:rPr lang="de-DE" sz="1200" dirty="0" smtClean="0">
                <a:solidFill>
                  <a:schemeClr val="tx1"/>
                </a:solidFill>
              </a:rPr>
              <a:t> </a:t>
            </a:r>
            <a:endParaRPr lang="de-DE" sz="1200" b="1" dirty="0" smtClean="0">
              <a:solidFill>
                <a:schemeClr val="tx1"/>
              </a:solidFill>
            </a:endParaRPr>
          </a:p>
        </p:txBody>
      </p:sp>
      <p:pic>
        <p:nvPicPr>
          <p:cNvPr id="926722" name="Picture 2"/>
          <p:cNvPicPr>
            <a:picLocks noChangeAspect="1" noChangeArrowheads="1"/>
          </p:cNvPicPr>
          <p:nvPr/>
        </p:nvPicPr>
        <p:blipFill>
          <a:blip r:embed="rId2" cstate="print"/>
          <a:srcRect/>
          <a:stretch>
            <a:fillRect/>
          </a:stretch>
        </p:blipFill>
        <p:spPr bwMode="auto">
          <a:xfrm>
            <a:off x="647701" y="1476374"/>
            <a:ext cx="7212082" cy="3857625"/>
          </a:xfrm>
          <a:prstGeom prst="rect">
            <a:avLst/>
          </a:prstGeom>
          <a:noFill/>
          <a:ln w="9525">
            <a:noFill/>
            <a:miter lim="800000"/>
            <a:headEnd/>
            <a:tailEnd/>
          </a:ln>
        </p:spPr>
      </p:pic>
      <p:pic>
        <p:nvPicPr>
          <p:cNvPr id="926724" name="Picture 4"/>
          <p:cNvPicPr>
            <a:picLocks noChangeAspect="1" noChangeArrowheads="1"/>
          </p:cNvPicPr>
          <p:nvPr/>
        </p:nvPicPr>
        <p:blipFill>
          <a:blip r:embed="rId3" cstate="print"/>
          <a:srcRect/>
          <a:stretch>
            <a:fillRect/>
          </a:stretch>
        </p:blipFill>
        <p:spPr bwMode="auto">
          <a:xfrm>
            <a:off x="5853814" y="2448996"/>
            <a:ext cx="2037836" cy="1602009"/>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chemeClr val="tx1"/>
                </a:solidFill>
                <a:latin typeface="Arial" charset="0"/>
                <a:cs typeface="Arial" charset="0"/>
              </a:rPr>
              <a:t>Wie hoch sind die Emissionen der Luftfahrt?</a:t>
            </a:r>
            <a:endParaRPr lang="de-DE" sz="2000" b="1" dirty="0">
              <a:solidFill>
                <a:schemeClr val="tx1"/>
              </a:solidFill>
              <a:latin typeface="Arial" charset="0"/>
              <a:cs typeface="Arial" charset="0"/>
            </a:endParaRPr>
          </a:p>
        </p:txBody>
      </p:sp>
      <p:sp>
        <p:nvSpPr>
          <p:cNvPr id="6" name="Textfeld 5"/>
          <p:cNvSpPr txBox="1"/>
          <p:nvPr/>
        </p:nvSpPr>
        <p:spPr>
          <a:xfrm>
            <a:off x="5133975" y="1489885"/>
            <a:ext cx="3790951" cy="3539430"/>
          </a:xfrm>
          <a:prstGeom prst="rect">
            <a:avLst/>
          </a:prstGeom>
          <a:noFill/>
        </p:spPr>
        <p:txBody>
          <a:bodyPr wrap="square" rtlCol="0">
            <a:spAutoFit/>
          </a:bodyPr>
          <a:lstStyle/>
          <a:p>
            <a:r>
              <a:rPr lang="de-DE" sz="1400" b="1" dirty="0" smtClean="0">
                <a:solidFill>
                  <a:srgbClr val="FF0000"/>
                </a:solidFill>
              </a:rPr>
              <a:t>Statistiken, so dass es schön klingt:</a:t>
            </a:r>
          </a:p>
          <a:p>
            <a:endParaRPr lang="de-DE" sz="1400" dirty="0" smtClean="0">
              <a:solidFill>
                <a:schemeClr val="tx1"/>
              </a:solidFill>
            </a:endParaRPr>
          </a:p>
          <a:p>
            <a:r>
              <a:rPr lang="de-DE" sz="1400" dirty="0" smtClean="0">
                <a:solidFill>
                  <a:schemeClr val="tx1"/>
                </a:solidFill>
              </a:rPr>
              <a:t>"CO2-Emissionen der Luftfahrt machen nur 2,4 % an allen menschen-gemachten CO2-Emissionen aus."</a:t>
            </a:r>
          </a:p>
          <a:p>
            <a:endParaRPr lang="de-DE" sz="1400" dirty="0" smtClean="0">
              <a:solidFill>
                <a:schemeClr val="tx1"/>
              </a:solidFill>
            </a:endParaRPr>
          </a:p>
          <a:p>
            <a:r>
              <a:rPr lang="de-DE" sz="1400" dirty="0" smtClean="0">
                <a:solidFill>
                  <a:schemeClr val="tx1"/>
                </a:solidFill>
              </a:rPr>
              <a:t>"Der zivile Luftverkehr ist nur mit 3,5 % an der menschengemachten </a:t>
            </a:r>
            <a:r>
              <a:rPr lang="de-DE" sz="1400" dirty="0" smtClean="0">
                <a:solidFill>
                  <a:schemeClr val="tx1"/>
                </a:solidFill>
              </a:rPr>
              <a:t>Erderwärmung </a:t>
            </a:r>
            <a:r>
              <a:rPr lang="de-DE" sz="1400" dirty="0" smtClean="0">
                <a:solidFill>
                  <a:schemeClr val="tx1"/>
                </a:solidFill>
              </a:rPr>
              <a:t>beteiligt." (Unter Berücksichtigung der Nicht-CO2-Emissionen)</a:t>
            </a:r>
          </a:p>
          <a:p>
            <a:endParaRPr lang="de-DE" sz="1400" dirty="0" smtClean="0">
              <a:solidFill>
                <a:schemeClr val="tx1"/>
              </a:solidFill>
            </a:endParaRPr>
          </a:p>
          <a:p>
            <a:r>
              <a:rPr lang="de-DE" sz="1400" dirty="0" smtClean="0">
                <a:solidFill>
                  <a:srgbClr val="008000"/>
                </a:solidFill>
              </a:rPr>
              <a:t>Ja, aber wie setzen sich die 100 % zusammen? Industrie, Landwirtschaft, </a:t>
            </a:r>
            <a:r>
              <a:rPr lang="de-DE" sz="1400" dirty="0" smtClean="0">
                <a:solidFill>
                  <a:srgbClr val="008000"/>
                </a:solidFill>
              </a:rPr>
              <a:t>...</a:t>
            </a:r>
          </a:p>
          <a:p>
            <a:r>
              <a:rPr lang="de-DE" sz="1400" dirty="0" smtClean="0">
                <a:solidFill>
                  <a:srgbClr val="008000"/>
                </a:solidFill>
              </a:rPr>
              <a:t>Es fehlt bei den geringen Prozenten der Bezug. Daher: Prozenten auf den Verkehssektor beziehen.</a:t>
            </a:r>
            <a:endParaRPr lang="de-DE" sz="1400" dirty="0" smtClean="0">
              <a:solidFill>
                <a:srgbClr val="008000"/>
              </a:solidFill>
            </a:endParaRPr>
          </a:p>
        </p:txBody>
      </p:sp>
      <p:pic>
        <p:nvPicPr>
          <p:cNvPr id="5" name="Grafik 4" descr="Bild2o.jpg"/>
          <p:cNvPicPr>
            <a:picLocks noChangeAspect="1"/>
          </p:cNvPicPr>
          <p:nvPr/>
        </p:nvPicPr>
        <p:blipFill>
          <a:blip r:embed="rId3" cstate="print"/>
          <a:stretch>
            <a:fillRect/>
          </a:stretch>
        </p:blipFill>
        <p:spPr>
          <a:xfrm>
            <a:off x="95250" y="1529181"/>
            <a:ext cx="5102123" cy="3547644"/>
          </a:xfrm>
          <a:prstGeom prst="rect">
            <a:avLst/>
          </a:prstGeom>
        </p:spPr>
      </p:pic>
      <p:sp>
        <p:nvSpPr>
          <p:cNvPr id="7" name="Textfeld 6"/>
          <p:cNvSpPr txBox="1"/>
          <p:nvPr/>
        </p:nvSpPr>
        <p:spPr>
          <a:xfrm>
            <a:off x="304800" y="4961417"/>
            <a:ext cx="8410575" cy="1384995"/>
          </a:xfrm>
          <a:prstGeom prst="rect">
            <a:avLst/>
          </a:prstGeom>
          <a:noFill/>
        </p:spPr>
        <p:txBody>
          <a:bodyPr wrap="square" rtlCol="0">
            <a:spAutoFit/>
          </a:bodyPr>
          <a:lstStyle/>
          <a:p>
            <a:pPr marL="180975" indent="-180975"/>
            <a:r>
              <a:rPr lang="de-DE" sz="1400" b="1" dirty="0" smtClean="0">
                <a:solidFill>
                  <a:srgbClr val="FF0000"/>
                </a:solidFill>
              </a:rPr>
              <a:t>Ungleichheit!</a:t>
            </a:r>
          </a:p>
          <a:p>
            <a:pPr marL="180975" indent="-180975">
              <a:buFont typeface="Arial" pitchFamily="34" charset="0"/>
              <a:buChar char="●"/>
            </a:pPr>
            <a:r>
              <a:rPr lang="de-DE" sz="1400" dirty="0" smtClean="0">
                <a:solidFill>
                  <a:schemeClr val="tx1"/>
                </a:solidFill>
              </a:rPr>
              <a:t>Im Durchschnitt macht jede Person auf Erden einen halben Flug pro Jahr. </a:t>
            </a:r>
          </a:p>
          <a:p>
            <a:pPr marL="180975" indent="-180975">
              <a:buFont typeface="Arial" pitchFamily="34" charset="0"/>
              <a:buChar char="●"/>
            </a:pPr>
            <a:r>
              <a:rPr lang="de-DE" sz="1400" dirty="0" smtClean="0">
                <a:solidFill>
                  <a:schemeClr val="tx1"/>
                </a:solidFill>
              </a:rPr>
              <a:t>80 % der Menschen auf der Erde sind noch nie geflogen. Nach dem allgemeinen Pareto-Prinzip (80/20-Regel) müssten 20 % der Weltbevölkerung für 80 % der Emissionen verantwortlich sein. In der Luftfahrt sind aber 20 % der Weltbevölkerung für 100 % der Emissionen verantwortlich. </a:t>
            </a:r>
          </a:p>
          <a:p>
            <a:pPr marL="180975" indent="-180975">
              <a:buFont typeface="Arial" pitchFamily="34" charset="0"/>
              <a:buChar char="●"/>
            </a:pPr>
            <a:r>
              <a:rPr lang="de-DE" sz="1400" dirty="0" smtClean="0">
                <a:solidFill>
                  <a:schemeClr val="tx1"/>
                </a:solidFill>
              </a:rPr>
              <a:t>1 % der Weltbevölkerung verursacht 50 % der CO2-Emissionen der Zivilluftfahrt.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1713175"/>
            <a:ext cx="8616950" cy="306750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Low Cost </a:t>
            </a:r>
            <a:r>
              <a:rPr lang="de-DE" sz="4000" b="1" dirty="0" smtClean="0">
                <a:solidFill>
                  <a:srgbClr val="0000FF"/>
                </a:solidFill>
              </a:rPr>
              <a:t>Airline!</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Touristenklasse!</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Effizientes Flugzeug</a:t>
            </a:r>
            <a:r>
              <a:rPr lang="de-DE" sz="4000" b="1" dirty="0" smtClean="0">
                <a:solidFill>
                  <a:srgbClr val="0000FF"/>
                </a:solidFill>
              </a:rPr>
              <a:t>!</a:t>
            </a:r>
            <a:endParaRPr lang="de-DE" sz="4000" b="1" dirty="0" smtClean="0">
              <a:solidFill>
                <a:srgbClr val="0000FF"/>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rgbClr val="0000FF"/>
                </a:solidFill>
              </a:rPr>
              <a:t> </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8000"/>
                </a:solidFill>
              </a:rPr>
              <a:t>"Ecolabel for Aircraft"</a:t>
            </a:r>
            <a:endParaRPr lang="de-DE" sz="4000" b="1" dirty="0">
              <a:solidFill>
                <a:srgbClr val="008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5" name="Picture 3"/>
          <p:cNvPicPr>
            <a:picLocks noChangeAspect="1" noChangeArrowheads="1"/>
          </p:cNvPicPr>
          <p:nvPr/>
        </p:nvPicPr>
        <p:blipFill>
          <a:blip r:embed="rId2" cstate="print"/>
          <a:srcRect/>
          <a:stretch>
            <a:fillRect/>
          </a:stretch>
        </p:blipFill>
        <p:spPr bwMode="auto">
          <a:xfrm>
            <a:off x="396082" y="904875"/>
            <a:ext cx="8351837" cy="2590800"/>
          </a:xfrm>
          <a:prstGeom prst="rect">
            <a:avLst/>
          </a:prstGeom>
          <a:noFill/>
          <a:ln w="9525">
            <a:noFill/>
            <a:miter lim="800000"/>
            <a:headEnd/>
            <a:tailEnd/>
          </a:ln>
        </p:spPr>
      </p:pic>
      <p:sp>
        <p:nvSpPr>
          <p:cNvPr id="4" name="Textfeld 3"/>
          <p:cNvSpPr txBox="1"/>
          <p:nvPr/>
        </p:nvSpPr>
        <p:spPr>
          <a:xfrm>
            <a:off x="2839011" y="5162550"/>
            <a:ext cx="5923989" cy="738664"/>
          </a:xfrm>
          <a:prstGeom prst="rect">
            <a:avLst/>
          </a:prstGeom>
          <a:noFill/>
        </p:spPr>
        <p:txBody>
          <a:bodyPr wrap="square" rtlCol="0">
            <a:spAutoFit/>
          </a:bodyPr>
          <a:lstStyle/>
          <a:p>
            <a:pPr algn="just"/>
            <a:r>
              <a:rPr lang="en-US" sz="1400" noProof="1" smtClean="0">
                <a:solidFill>
                  <a:srgbClr val="FF0000"/>
                </a:solidFill>
              </a:rPr>
              <a:t>Ryanair Ltd sagt </a:t>
            </a:r>
            <a:r>
              <a:rPr lang="en-US" sz="1400" noProof="1" smtClean="0">
                <a:solidFill>
                  <a:schemeClr val="tx1"/>
                </a:solidFill>
              </a:rPr>
              <a:t>die Berechnungsmethode für die CO2-Emissionen:  Gramm CO2 pro  Passagier-Kilometer. 5 Treiber der Effizienz: Flugzeugmuster, </a:t>
            </a:r>
            <a:r>
              <a:rPr lang="en-US" sz="1400" b="1" noProof="1" smtClean="0">
                <a:solidFill>
                  <a:srgbClr val="008000"/>
                </a:solidFill>
              </a:rPr>
              <a:t>Sitzdichte</a:t>
            </a:r>
            <a:r>
              <a:rPr lang="en-US" sz="1400" noProof="1" smtClean="0">
                <a:solidFill>
                  <a:schemeClr val="tx1"/>
                </a:solidFill>
              </a:rPr>
              <a:t>, </a:t>
            </a:r>
            <a:r>
              <a:rPr lang="en-US" sz="1400" b="1" noProof="1" smtClean="0">
                <a:solidFill>
                  <a:srgbClr val="008000"/>
                </a:solidFill>
              </a:rPr>
              <a:t>Auslastung</a:t>
            </a:r>
            <a:r>
              <a:rPr lang="en-US" sz="1400" noProof="1" smtClean="0">
                <a:solidFill>
                  <a:schemeClr val="tx1"/>
                </a:solidFill>
              </a:rPr>
              <a:t>, Frachtanteil und Entfernung.</a:t>
            </a:r>
            <a:endParaRPr lang="en-US" sz="1400" noProof="1">
              <a:solidFill>
                <a:schemeClr val="tx1"/>
              </a:solidFill>
            </a:endParaRPr>
          </a:p>
        </p:txBody>
      </p:sp>
      <p:sp>
        <p:nvSpPr>
          <p:cNvPr id="5" name="Textfeld 4"/>
          <p:cNvSpPr txBox="1"/>
          <p:nvPr/>
        </p:nvSpPr>
        <p:spPr>
          <a:xfrm>
            <a:off x="504825" y="863451"/>
            <a:ext cx="4358373" cy="338554"/>
          </a:xfrm>
          <a:prstGeom prst="rect">
            <a:avLst/>
          </a:prstGeom>
          <a:noFill/>
        </p:spPr>
        <p:txBody>
          <a:bodyPr wrap="none" rtlCol="0">
            <a:spAutoFit/>
          </a:bodyPr>
          <a:lstStyle/>
          <a:p>
            <a:r>
              <a:rPr lang="de-DE" sz="1600" b="1" dirty="0" smtClean="0">
                <a:solidFill>
                  <a:schemeClr val="tx1"/>
                </a:solidFill>
              </a:rPr>
              <a:t>Billigflieger Pro &amp; Contra – Wer hat Recht?</a:t>
            </a:r>
          </a:p>
        </p:txBody>
      </p:sp>
      <p:pic>
        <p:nvPicPr>
          <p:cNvPr id="684036" name="Picture 4"/>
          <p:cNvPicPr>
            <a:picLocks noChangeAspect="1" noChangeArrowheads="1"/>
          </p:cNvPicPr>
          <p:nvPr/>
        </p:nvPicPr>
        <p:blipFill>
          <a:blip r:embed="rId3" cstate="print"/>
          <a:srcRect/>
          <a:stretch>
            <a:fillRect/>
          </a:stretch>
        </p:blipFill>
        <p:spPr bwMode="auto">
          <a:xfrm>
            <a:off x="398363" y="3590925"/>
            <a:ext cx="2221012" cy="2305050"/>
          </a:xfrm>
          <a:prstGeom prst="rect">
            <a:avLst/>
          </a:prstGeom>
          <a:noFill/>
          <a:ln w="9525">
            <a:noFill/>
            <a:miter lim="800000"/>
            <a:headEnd/>
            <a:tailEnd/>
          </a:ln>
        </p:spPr>
      </p:pic>
      <p:grpSp>
        <p:nvGrpSpPr>
          <p:cNvPr id="10" name="Gruppieren 9"/>
          <p:cNvGrpSpPr/>
          <p:nvPr/>
        </p:nvGrpSpPr>
        <p:grpSpPr>
          <a:xfrm>
            <a:off x="2920802" y="3586163"/>
            <a:ext cx="5519620" cy="1463647"/>
            <a:chOff x="2920802" y="3586163"/>
            <a:chExt cx="5519620" cy="1463647"/>
          </a:xfrm>
        </p:grpSpPr>
        <p:pic>
          <p:nvPicPr>
            <p:cNvPr id="684034" name="Picture 2"/>
            <p:cNvPicPr>
              <a:picLocks noChangeAspect="1" noChangeArrowheads="1"/>
            </p:cNvPicPr>
            <p:nvPr/>
          </p:nvPicPr>
          <p:blipFill>
            <a:blip r:embed="rId4" cstate="print"/>
            <a:srcRect/>
            <a:stretch>
              <a:fillRect/>
            </a:stretch>
          </p:blipFill>
          <p:spPr bwMode="auto">
            <a:xfrm>
              <a:off x="2920802" y="3586163"/>
              <a:ext cx="5493146" cy="1463647"/>
            </a:xfrm>
            <a:prstGeom prst="rect">
              <a:avLst/>
            </a:prstGeom>
            <a:noFill/>
            <a:ln w="9525">
              <a:noFill/>
              <a:miter lim="800000"/>
              <a:headEnd/>
              <a:tailEnd/>
            </a:ln>
          </p:spPr>
        </p:pic>
        <p:sp>
          <p:nvSpPr>
            <p:cNvPr id="7" name="Textfeld 6"/>
            <p:cNvSpPr txBox="1"/>
            <p:nvPr/>
          </p:nvSpPr>
          <p:spPr>
            <a:xfrm>
              <a:off x="5124450" y="4162425"/>
              <a:ext cx="3315972" cy="338554"/>
            </a:xfrm>
            <a:prstGeom prst="rect">
              <a:avLst/>
            </a:prstGeom>
            <a:noFill/>
          </p:spPr>
          <p:txBody>
            <a:bodyPr wrap="none" rtlCol="0">
              <a:spAutoFit/>
            </a:bodyPr>
            <a:lstStyle/>
            <a:p>
              <a:r>
                <a:rPr lang="de-DE" sz="1600" dirty="0" smtClean="0">
                  <a:solidFill>
                    <a:schemeClr val="tx1"/>
                  </a:solidFill>
                </a:rPr>
                <a:t>Advertising Standards Athority, UK</a:t>
              </a:r>
              <a:endParaRPr lang="en-US" sz="1600" dirty="0">
                <a:solidFill>
                  <a:schemeClr val="tx1"/>
                </a:solidFill>
              </a:endParaRPr>
            </a:p>
          </p:txBody>
        </p:sp>
      </p:grpSp>
      <p:sp>
        <p:nvSpPr>
          <p:cNvPr id="9" name="Textfeld 8"/>
          <p:cNvSpPr txBox="1"/>
          <p:nvPr/>
        </p:nvSpPr>
        <p:spPr>
          <a:xfrm>
            <a:off x="447675" y="6010275"/>
            <a:ext cx="6213560" cy="246221"/>
          </a:xfrm>
          <a:prstGeom prst="rect">
            <a:avLst/>
          </a:prstGeom>
          <a:noFill/>
        </p:spPr>
        <p:txBody>
          <a:bodyPr wrap="none" rtlCol="0">
            <a:spAutoFit/>
          </a:bodyPr>
          <a:lstStyle/>
          <a:p>
            <a:r>
              <a:rPr lang="en-US" sz="1000" dirty="0" smtClean="0">
                <a:solidFill>
                  <a:schemeClr val="tx1"/>
                </a:solidFill>
              </a:rPr>
              <a:t>https://www.asa.org.uk/rulings/ryanair-ltd-cas-571089-p1w6b2.html (archived: https://perma.cc/8QJA-Y7S5)</a:t>
            </a:r>
            <a:endParaRPr lang="en-US" sz="1000"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
          <p:cNvSpPr txBox="1">
            <a:spLocks noChangeArrowheads="1"/>
          </p:cNvSpPr>
          <p:nvPr/>
        </p:nvSpPr>
        <p:spPr bwMode="auto">
          <a:xfrm>
            <a:off x="526155" y="1404409"/>
            <a:ext cx="4060824" cy="3159839"/>
          </a:xfrm>
          <a:prstGeom prst="rect">
            <a:avLst/>
          </a:prstGeom>
          <a:noFill/>
          <a:ln w="9525">
            <a:noFill/>
            <a:miter lim="800000"/>
            <a:headEnd/>
            <a:tailEnd/>
          </a:ln>
        </p:spPr>
        <p:txBody>
          <a:bodyPr wrap="square">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rgbClr val="0000FF"/>
                </a:solidFill>
              </a:rPr>
              <a:t>Bewertung eines Flugzeugs</a:t>
            </a:r>
            <a:endParaRPr lang="de-DE" b="1" dirty="0" smtClean="0">
              <a:solidFill>
                <a:schemeClr val="tx1"/>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chemeClr val="tx1"/>
                </a:solidFill>
              </a:rPr>
              <a:t>und einer </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chemeClr val="tx1"/>
                </a:solidFill>
              </a:rPr>
              <a:t>Flugesellschaft für einen </a:t>
            </a:r>
            <a:r>
              <a:rPr lang="de-DE" b="1" dirty="0" smtClean="0">
                <a:solidFill>
                  <a:srgbClr val="0000FF"/>
                </a:solidFill>
              </a:rPr>
              <a:t>Direktflug</a:t>
            </a:r>
            <a:endParaRPr lang="de-DE" b="1" dirty="0" smtClean="0">
              <a:solidFill>
                <a:srgbClr val="0000FF"/>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1400" b="1" dirty="0" smtClean="0">
              <a:solidFill>
                <a:schemeClr val="tx1"/>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Vergleich</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aller Passagierflugzeuge</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untereinander (A bis G)</a:t>
            </a:r>
            <a:endParaRPr lang="de-DE" sz="1400" b="1" dirty="0">
              <a:solidFill>
                <a:schemeClr val="tx1"/>
              </a:solidFill>
            </a:endParaRPr>
          </a:p>
        </p:txBody>
      </p:sp>
      <p:sp>
        <p:nvSpPr>
          <p:cNvPr id="4" name="Textfeld 3"/>
          <p:cNvSpPr txBox="1"/>
          <p:nvPr/>
        </p:nvSpPr>
        <p:spPr>
          <a:xfrm>
            <a:off x="522954" y="895350"/>
            <a:ext cx="3018775" cy="400110"/>
          </a:xfrm>
          <a:prstGeom prst="rect">
            <a:avLst/>
          </a:prstGeom>
          <a:noFill/>
        </p:spPr>
        <p:txBody>
          <a:bodyPr wrap="none" rtlCol="0">
            <a:spAutoFit/>
          </a:bodyPr>
          <a:lstStyle/>
          <a:p>
            <a:r>
              <a:rPr lang="de-DE" sz="2000" b="1" dirty="0" smtClean="0">
                <a:solidFill>
                  <a:srgbClr val="008000"/>
                </a:solidFill>
              </a:rPr>
              <a:t>Ökolabel für Flugzeuge</a:t>
            </a:r>
            <a:endParaRPr lang="de-DE" sz="2000" b="1" dirty="0" smtClean="0">
              <a:solidFill>
                <a:srgbClr val="008000"/>
              </a:solidFill>
            </a:endParaRPr>
          </a:p>
        </p:txBody>
      </p:sp>
      <p:sp>
        <p:nvSpPr>
          <p:cNvPr id="5" name="Textfeld 4"/>
          <p:cNvSpPr txBox="1"/>
          <p:nvPr/>
        </p:nvSpPr>
        <p:spPr>
          <a:xfrm>
            <a:off x="685237" y="4696271"/>
            <a:ext cx="3742661" cy="400110"/>
          </a:xfrm>
          <a:prstGeom prst="rect">
            <a:avLst/>
          </a:prstGeom>
          <a:noFill/>
        </p:spPr>
        <p:txBody>
          <a:bodyPr wrap="square" rtlCol="0">
            <a:spAutoFit/>
          </a:bodyPr>
          <a:lstStyle/>
          <a:p>
            <a:pPr algn="ctr"/>
            <a:r>
              <a:rPr lang="de-DE" sz="2000" b="1" noProof="1" smtClean="0">
                <a:solidFill>
                  <a:srgbClr val="FF0000"/>
                </a:solidFill>
              </a:rPr>
              <a:t>http://ecolabel.ProfScholz.de</a:t>
            </a:r>
            <a:endParaRPr lang="en-US" sz="2000" b="1" noProof="1" smtClean="0">
              <a:solidFill>
                <a:srgbClr val="FF0000"/>
              </a:solidFill>
            </a:endParaRPr>
          </a:p>
        </p:txBody>
      </p:sp>
      <p:pic>
        <p:nvPicPr>
          <p:cNvPr id="8" name="Grafik 7" descr="Boeing 747-400_Lufthansa.png"/>
          <p:cNvPicPr>
            <a:picLocks noChangeAspect="1"/>
          </p:cNvPicPr>
          <p:nvPr/>
        </p:nvPicPr>
        <p:blipFill>
          <a:blip r:embed="rId2" cstate="print"/>
          <a:stretch>
            <a:fillRect/>
          </a:stretch>
        </p:blipFill>
        <p:spPr>
          <a:xfrm>
            <a:off x="5143500" y="876299"/>
            <a:ext cx="3668590" cy="5476555"/>
          </a:xfrm>
          <a:prstGeom prst="rect">
            <a:avLst/>
          </a:prstGeom>
          <a:ln w="12700">
            <a:solidFill>
              <a:schemeClr val="tx1"/>
            </a:solidFill>
          </a:ln>
        </p:spPr>
      </p:pic>
      <p:sp>
        <p:nvSpPr>
          <p:cNvPr id="9" name="Rechteck 8"/>
          <p:cNvSpPr/>
          <p:nvPr/>
        </p:nvSpPr>
        <p:spPr bwMode="auto">
          <a:xfrm>
            <a:off x="5229225" y="1533526"/>
            <a:ext cx="990600" cy="457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0" name="Rechteck 9"/>
          <p:cNvSpPr/>
          <p:nvPr/>
        </p:nvSpPr>
        <p:spPr bwMode="auto">
          <a:xfrm>
            <a:off x="5181600" y="5334000"/>
            <a:ext cx="3600450" cy="95249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1" name="Rechteck 10"/>
          <p:cNvSpPr/>
          <p:nvPr/>
        </p:nvSpPr>
        <p:spPr bwMode="auto">
          <a:xfrm>
            <a:off x="6781800" y="1533526"/>
            <a:ext cx="1276350" cy="457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cxnSp>
        <p:nvCxnSpPr>
          <p:cNvPr id="13" name="Gerade Verbindung mit Pfeil 12"/>
          <p:cNvCxnSpPr/>
          <p:nvPr/>
        </p:nvCxnSpPr>
        <p:spPr bwMode="auto">
          <a:xfrm>
            <a:off x="4455042" y="1562986"/>
            <a:ext cx="637953" cy="0"/>
          </a:xfrm>
          <a:prstGeom prst="straightConnector1">
            <a:avLst/>
          </a:prstGeom>
          <a:solidFill>
            <a:srgbClr val="00B8FF"/>
          </a:solidFill>
          <a:ln w="76200" cap="flat" cmpd="sng" algn="ctr">
            <a:solidFill>
              <a:srgbClr val="FF0000"/>
            </a:solidFill>
            <a:prstDash val="solid"/>
            <a:round/>
            <a:headEnd type="none" w="med" len="med"/>
            <a:tailEnd type="arrow"/>
          </a:ln>
          <a:effectLst/>
        </p:spPr>
      </p:cxnSp>
      <p:cxnSp>
        <p:nvCxnSpPr>
          <p:cNvPr id="14" name="Gerade Verbindung mit Pfeil 13"/>
          <p:cNvCxnSpPr/>
          <p:nvPr/>
        </p:nvCxnSpPr>
        <p:spPr bwMode="auto">
          <a:xfrm>
            <a:off x="4479846" y="5787825"/>
            <a:ext cx="637953" cy="0"/>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
        <p:nvSpPr>
          <p:cNvPr id="15" name="Rechteck 14"/>
          <p:cNvSpPr/>
          <p:nvPr/>
        </p:nvSpPr>
        <p:spPr>
          <a:xfrm>
            <a:off x="669853" y="5284949"/>
            <a:ext cx="3859617" cy="1015663"/>
          </a:xfrm>
          <a:prstGeom prst="rect">
            <a:avLst/>
          </a:prstGeom>
        </p:spPr>
        <p:txBody>
          <a:bodyPr wrap="square">
            <a:spAutoFit/>
          </a:bodyPr>
          <a:lstStyle/>
          <a:p>
            <a:r>
              <a:rPr lang="de-DE" sz="1200" dirty="0" smtClean="0">
                <a:solidFill>
                  <a:schemeClr val="tx1"/>
                </a:solidFill>
              </a:rPr>
              <a:t>Diese Parameter gehen u.a. in die Berechnung des </a:t>
            </a:r>
            <a:r>
              <a:rPr lang="de-DE" sz="1200" dirty="0" smtClean="0">
                <a:solidFill>
                  <a:srgbClr val="008000"/>
                </a:solidFill>
              </a:rPr>
              <a:t>"Ecolabel for Aircraft" </a:t>
            </a:r>
            <a:r>
              <a:rPr lang="de-DE" sz="1200" dirty="0" smtClean="0">
                <a:solidFill>
                  <a:schemeClr val="tx1"/>
                </a:solidFill>
              </a:rPr>
              <a:t>ein</a:t>
            </a:r>
            <a:r>
              <a:rPr lang="de-DE" sz="1200" dirty="0" smtClean="0">
                <a:solidFill>
                  <a:schemeClr val="tx1"/>
                </a:solidFill>
              </a:rPr>
              <a:t>:</a:t>
            </a:r>
            <a:r>
              <a:rPr lang="de-DE" sz="1200" dirty="0" smtClean="0">
                <a:solidFill>
                  <a:schemeClr val="tx1"/>
                </a:solidFill>
              </a:rPr>
              <a:t> Parameter des Flugzeugs und des Triebwerks, </a:t>
            </a:r>
            <a:r>
              <a:rPr lang="de-DE" sz="1200" dirty="0" smtClean="0">
                <a:solidFill>
                  <a:schemeClr val="tx1"/>
                </a:solidFill>
              </a:rPr>
              <a:t>Anzahl der </a:t>
            </a:r>
            <a:r>
              <a:rPr lang="de-DE" sz="1200" dirty="0" smtClean="0">
                <a:solidFill>
                  <a:schemeClr val="tx1"/>
                </a:solidFill>
              </a:rPr>
              <a:t>Sitze, Sitzklasse. </a:t>
            </a:r>
            <a:r>
              <a:rPr lang="de-DE" sz="1200" dirty="0" smtClean="0">
                <a:solidFill>
                  <a:schemeClr val="tx1"/>
                </a:solidFill>
              </a:rPr>
              <a:t>Die </a:t>
            </a:r>
            <a:r>
              <a:rPr lang="de-DE" sz="1200" dirty="0" smtClean="0">
                <a:solidFill>
                  <a:schemeClr val="tx1"/>
                </a:solidFill>
              </a:rPr>
              <a:t>Auslastung der </a:t>
            </a:r>
            <a:r>
              <a:rPr lang="de-DE" sz="1200" dirty="0" smtClean="0">
                <a:solidFill>
                  <a:schemeClr val="tx1"/>
                </a:solidFill>
              </a:rPr>
              <a:t>Flugzeuge einer Airline g</a:t>
            </a:r>
            <a:r>
              <a:rPr lang="de-DE" sz="1200" dirty="0" smtClean="0">
                <a:solidFill>
                  <a:schemeClr val="tx1"/>
                </a:solidFill>
              </a:rPr>
              <a:t>eht nicht in das Ecolabel ein.</a:t>
            </a:r>
            <a:endParaRPr lang="de-DE" sz="12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
          <p:cNvSpPr txBox="1">
            <a:spLocks noChangeArrowheads="1"/>
          </p:cNvSpPr>
          <p:nvPr/>
        </p:nvSpPr>
        <p:spPr bwMode="auto">
          <a:xfrm>
            <a:off x="159488" y="1744665"/>
            <a:ext cx="4357355" cy="1569660"/>
          </a:xfrm>
          <a:prstGeom prst="rect">
            <a:avLst/>
          </a:prstGeom>
          <a:noFill/>
          <a:ln w="9525">
            <a:noFill/>
            <a:miter lim="800000"/>
            <a:headEnd/>
            <a:tailEnd/>
          </a:ln>
        </p:spPr>
        <p:txBody>
          <a:bodyPr wrap="square">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rgbClr val="0000FF"/>
                </a:solidFill>
              </a:rPr>
              <a:t>Bewertung einer Umsteigeverbindung</a:t>
            </a:r>
            <a:r>
              <a:rPr lang="de-DE" b="1" dirty="0" smtClean="0">
                <a:solidFill>
                  <a:schemeClr val="tx1"/>
                </a:solidFill>
              </a:rPr>
              <a:t> im Vergleich zu einem definierten Standardflug</a:t>
            </a:r>
            <a:endParaRPr lang="de-DE" b="1" dirty="0" smtClean="0">
              <a:solidFill>
                <a:srgbClr val="008000"/>
              </a:solidFill>
            </a:endParaRPr>
          </a:p>
        </p:txBody>
      </p:sp>
      <p:sp>
        <p:nvSpPr>
          <p:cNvPr id="4" name="Textfeld 3"/>
          <p:cNvSpPr txBox="1"/>
          <p:nvPr/>
        </p:nvSpPr>
        <p:spPr>
          <a:xfrm>
            <a:off x="552993" y="895350"/>
            <a:ext cx="3017429" cy="400110"/>
          </a:xfrm>
          <a:prstGeom prst="rect">
            <a:avLst/>
          </a:prstGeom>
          <a:noFill/>
        </p:spPr>
        <p:txBody>
          <a:bodyPr wrap="none" rtlCol="0">
            <a:spAutoFit/>
          </a:bodyPr>
          <a:lstStyle/>
          <a:p>
            <a:r>
              <a:rPr lang="de-DE" sz="2000" b="1" dirty="0" smtClean="0">
                <a:solidFill>
                  <a:srgbClr val="008000"/>
                </a:solidFill>
              </a:rPr>
              <a:t>Trip Emission Ökolabel</a:t>
            </a:r>
          </a:p>
        </p:txBody>
      </p:sp>
      <p:sp>
        <p:nvSpPr>
          <p:cNvPr id="5" name="Textfeld 4"/>
          <p:cNvSpPr txBox="1"/>
          <p:nvPr/>
        </p:nvSpPr>
        <p:spPr>
          <a:xfrm>
            <a:off x="466835" y="4621840"/>
            <a:ext cx="3742661" cy="400110"/>
          </a:xfrm>
          <a:prstGeom prst="rect">
            <a:avLst/>
          </a:prstGeom>
          <a:noFill/>
        </p:spPr>
        <p:txBody>
          <a:bodyPr wrap="square" rtlCol="0">
            <a:spAutoFit/>
          </a:bodyPr>
          <a:lstStyle/>
          <a:p>
            <a:pPr algn="ctr"/>
            <a:r>
              <a:rPr lang="de-DE" sz="2000" b="1" noProof="1" smtClean="0">
                <a:solidFill>
                  <a:srgbClr val="FF0000"/>
                </a:solidFill>
              </a:rPr>
              <a:t>http://ecolabel.ProfScholz.de</a:t>
            </a:r>
            <a:endParaRPr lang="en-US" sz="2000" b="1" noProof="1" smtClean="0">
              <a:solidFill>
                <a:srgbClr val="FF0000"/>
              </a:solidFill>
            </a:endParaRPr>
          </a:p>
        </p:txBody>
      </p:sp>
      <p:pic>
        <p:nvPicPr>
          <p:cNvPr id="843778" name="Picture 2"/>
          <p:cNvPicPr>
            <a:picLocks noChangeAspect="1" noChangeArrowheads="1"/>
          </p:cNvPicPr>
          <p:nvPr/>
        </p:nvPicPr>
        <p:blipFill>
          <a:blip r:embed="rId2" cstate="print"/>
          <a:srcRect/>
          <a:stretch>
            <a:fillRect/>
          </a:stretch>
        </p:blipFill>
        <p:spPr bwMode="auto">
          <a:xfrm>
            <a:off x="4657061" y="868739"/>
            <a:ext cx="4196722" cy="5404436"/>
          </a:xfrm>
          <a:prstGeom prst="rect">
            <a:avLst/>
          </a:prstGeom>
          <a:solidFill>
            <a:schemeClr val="tx1"/>
          </a:solidFill>
          <a:ln w="12700">
            <a:solidFill>
              <a:schemeClr val="tx1"/>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352" y="1333498"/>
            <a:ext cx="8248648" cy="609398"/>
          </a:xfrm>
          <a:prstGeom prst="rect">
            <a:avLst/>
          </a:prstGeom>
          <a:noFill/>
        </p:spPr>
        <p:txBody>
          <a:bodyPr wrap="square" rtlCol="0">
            <a:spAutoFit/>
          </a:bodyPr>
          <a:lstStyle/>
          <a:p>
            <a:pPr marL="180975" indent="-180975" algn="just">
              <a:lnSpc>
                <a:spcPct val="120000"/>
              </a:lnSpc>
            </a:pPr>
            <a:r>
              <a:rPr lang="de-DE" sz="1400" dirty="0" smtClean="0">
                <a:solidFill>
                  <a:schemeClr val="tx1"/>
                </a:solidFill>
              </a:rPr>
              <a:t>Eine Bewertung </a:t>
            </a:r>
            <a:r>
              <a:rPr lang="de-DE" sz="1400" dirty="0" smtClean="0">
                <a:solidFill>
                  <a:schemeClr val="tx1"/>
                </a:solidFill>
              </a:rPr>
              <a:t>basierend auf </a:t>
            </a:r>
            <a:r>
              <a:rPr lang="de-DE" sz="1400" dirty="0" smtClean="0">
                <a:solidFill>
                  <a:schemeClr val="tx1"/>
                </a:solidFill>
              </a:rPr>
              <a:t>relativem Preis, relativer Zeit und relativer Umweltwirkung.</a:t>
            </a:r>
          </a:p>
          <a:p>
            <a:pPr marL="180975" indent="-180975" algn="just">
              <a:lnSpc>
                <a:spcPct val="120000"/>
              </a:lnSpc>
            </a:pPr>
            <a:r>
              <a:rPr lang="de-DE" sz="1400" b="1" dirty="0" smtClean="0">
                <a:solidFill>
                  <a:schemeClr val="tx1"/>
                </a:solidFill>
              </a:rPr>
              <a:t>Erklärt am Beispiel eines Fluges von Hamburg (HAM) nach Madrid (MAD)</a:t>
            </a:r>
            <a:r>
              <a:rPr lang="de-DE" sz="1400" dirty="0" smtClean="0">
                <a:solidFill>
                  <a:schemeClr val="tx1"/>
                </a:solidFill>
              </a:rPr>
              <a:t>:</a:t>
            </a:r>
            <a:endParaRPr lang="de-DE" sz="1400" dirty="0" smtClean="0">
              <a:solidFill>
                <a:schemeClr val="tx1"/>
              </a:solidFill>
            </a:endParaRPr>
          </a:p>
        </p:txBody>
      </p:sp>
      <p:sp>
        <p:nvSpPr>
          <p:cNvPr id="3" name="Textfeld 2"/>
          <p:cNvSpPr txBox="1"/>
          <p:nvPr/>
        </p:nvSpPr>
        <p:spPr>
          <a:xfrm>
            <a:off x="529632" y="866775"/>
            <a:ext cx="6988067" cy="400110"/>
          </a:xfrm>
          <a:prstGeom prst="rect">
            <a:avLst/>
          </a:prstGeom>
          <a:noFill/>
        </p:spPr>
        <p:txBody>
          <a:bodyPr wrap="none" rtlCol="0">
            <a:spAutoFit/>
          </a:bodyPr>
          <a:lstStyle/>
          <a:p>
            <a:r>
              <a:rPr lang="de-DE" sz="2000" b="1" dirty="0" smtClean="0">
                <a:solidFill>
                  <a:srgbClr val="008000"/>
                </a:solidFill>
              </a:rPr>
              <a:t>Air Travel </a:t>
            </a:r>
            <a:r>
              <a:rPr lang="de-DE" sz="2000" b="1" dirty="0" smtClean="0">
                <a:solidFill>
                  <a:srgbClr val="008000"/>
                </a:solidFill>
              </a:rPr>
              <a:t>Evaluator</a:t>
            </a:r>
            <a:r>
              <a:rPr lang="de-DE" sz="2000" b="1" dirty="0" smtClean="0">
                <a:solidFill>
                  <a:schemeClr val="tx1"/>
                </a:solidFill>
              </a:rPr>
              <a:t>: Preis, Flugzeit und Umweltwirkung</a:t>
            </a:r>
            <a:endParaRPr lang="de-DE" sz="2000" b="1" i="1" baseline="-25000" dirty="0" smtClean="0">
              <a:solidFill>
                <a:schemeClr val="tx1"/>
              </a:solidFill>
            </a:endParaRPr>
          </a:p>
        </p:txBody>
      </p:sp>
      <p:graphicFrame>
        <p:nvGraphicFramePr>
          <p:cNvPr id="927746" name="Object 2"/>
          <p:cNvGraphicFramePr>
            <a:graphicFrameLocks noChangeAspect="1"/>
          </p:cNvGraphicFramePr>
          <p:nvPr/>
        </p:nvGraphicFramePr>
        <p:xfrm>
          <a:off x="606425" y="2030711"/>
          <a:ext cx="7283450" cy="2062162"/>
        </p:xfrm>
        <a:graphic>
          <a:graphicData uri="http://schemas.openxmlformats.org/presentationml/2006/ole">
            <p:oleObj spid="_x0000_s927746" name="Document" r:id="rId3" imgW="5947922" imgH="1689800" progId="Word.Document.12">
              <p:embed/>
            </p:oleObj>
          </a:graphicData>
        </a:graphic>
      </p:graphicFrame>
      <p:graphicFrame>
        <p:nvGraphicFramePr>
          <p:cNvPr id="927750" name="Object 6"/>
          <p:cNvGraphicFramePr>
            <a:graphicFrameLocks noChangeAspect="1"/>
          </p:cNvGraphicFramePr>
          <p:nvPr/>
        </p:nvGraphicFramePr>
        <p:xfrm>
          <a:off x="731837" y="5536450"/>
          <a:ext cx="1919288" cy="666750"/>
        </p:xfrm>
        <a:graphic>
          <a:graphicData uri="http://schemas.openxmlformats.org/presentationml/2006/ole">
            <p:oleObj spid="_x0000_s927750" name="Equation" r:id="rId4" imgW="1279243" imgH="445159" progId="Equation.3">
              <p:embed/>
            </p:oleObj>
          </a:graphicData>
        </a:graphic>
      </p:graphicFrame>
      <p:graphicFrame>
        <p:nvGraphicFramePr>
          <p:cNvPr id="927751" name="Object 7"/>
          <p:cNvGraphicFramePr>
            <a:graphicFrameLocks noChangeAspect="1"/>
          </p:cNvGraphicFramePr>
          <p:nvPr/>
        </p:nvGraphicFramePr>
        <p:xfrm>
          <a:off x="2995804" y="5536450"/>
          <a:ext cx="1762125" cy="666750"/>
        </p:xfrm>
        <a:graphic>
          <a:graphicData uri="http://schemas.openxmlformats.org/presentationml/2006/ole">
            <p:oleObj spid="_x0000_s927751" name="Equation" r:id="rId5" imgW="1174293" imgH="445159" progId="Equation.3">
              <p:embed/>
            </p:oleObj>
          </a:graphicData>
        </a:graphic>
      </p:graphicFrame>
      <p:graphicFrame>
        <p:nvGraphicFramePr>
          <p:cNvPr id="927752" name="Object 8"/>
          <p:cNvGraphicFramePr>
            <a:graphicFrameLocks noChangeAspect="1"/>
          </p:cNvGraphicFramePr>
          <p:nvPr/>
        </p:nvGraphicFramePr>
        <p:xfrm>
          <a:off x="5054419" y="5507368"/>
          <a:ext cx="2590800" cy="723900"/>
        </p:xfrm>
        <a:graphic>
          <a:graphicData uri="http://schemas.openxmlformats.org/presentationml/2006/ole">
            <p:oleObj spid="_x0000_s927752" name="Equation" r:id="rId6" imgW="1726920" imgH="482400" progId="Equation.3">
              <p:embed/>
            </p:oleObj>
          </a:graphicData>
        </a:graphic>
      </p:graphicFrame>
      <p:sp>
        <p:nvSpPr>
          <p:cNvPr id="11" name="Textfeld 10"/>
          <p:cNvSpPr txBox="1"/>
          <p:nvPr/>
        </p:nvSpPr>
        <p:spPr>
          <a:xfrm>
            <a:off x="517890" y="3974020"/>
            <a:ext cx="8248648" cy="1421928"/>
          </a:xfrm>
          <a:prstGeom prst="rect">
            <a:avLst/>
          </a:prstGeom>
          <a:noFill/>
        </p:spPr>
        <p:txBody>
          <a:bodyPr wrap="square" rtlCol="0">
            <a:spAutoFit/>
          </a:bodyPr>
          <a:lstStyle/>
          <a:p>
            <a:pPr algn="just">
              <a:lnSpc>
                <a:spcPct val="120000"/>
              </a:lnSpc>
            </a:pPr>
            <a:r>
              <a:rPr lang="de-DE" sz="1200" dirty="0" smtClean="0">
                <a:solidFill>
                  <a:schemeClr val="tx1"/>
                </a:solidFill>
              </a:rPr>
              <a:t>Die </a:t>
            </a:r>
            <a:r>
              <a:rPr lang="de-DE" sz="1200" b="1" dirty="0" smtClean="0">
                <a:solidFill>
                  <a:schemeClr val="tx1"/>
                </a:solidFill>
              </a:rPr>
              <a:t>Großkreisentfernung, </a:t>
            </a:r>
            <a:r>
              <a:rPr lang="de-DE" sz="1200" b="1" i="1" dirty="0" smtClean="0">
                <a:solidFill>
                  <a:schemeClr val="tx1"/>
                </a:solidFill>
              </a:rPr>
              <a:t>D</a:t>
            </a:r>
            <a:r>
              <a:rPr lang="de-DE" sz="1200" dirty="0" smtClean="0">
                <a:solidFill>
                  <a:schemeClr val="tx1"/>
                </a:solidFill>
              </a:rPr>
              <a:t> (Great Circle Route, GCR) wird mit dem </a:t>
            </a:r>
            <a:r>
              <a:rPr lang="de-DE" sz="1200" dirty="0" smtClean="0">
                <a:solidFill>
                  <a:schemeClr val="tx1"/>
                </a:solidFill>
              </a:rPr>
              <a:t>Great Circle Mapper (http://www.gcmap.com/dist) </a:t>
            </a:r>
            <a:r>
              <a:rPr lang="de-DE" sz="1200" dirty="0" smtClean="0">
                <a:solidFill>
                  <a:schemeClr val="tx1"/>
                </a:solidFill>
              </a:rPr>
              <a:t>bestimmt. Die </a:t>
            </a:r>
            <a:r>
              <a:rPr lang="de-DE" sz="1200" b="1" dirty="0" smtClean="0">
                <a:solidFill>
                  <a:schemeClr val="tx1"/>
                </a:solidFill>
              </a:rPr>
              <a:t>Flugzeit, </a:t>
            </a:r>
            <a:r>
              <a:rPr lang="de-DE" sz="1200" b="1" i="1" dirty="0" smtClean="0">
                <a:solidFill>
                  <a:schemeClr val="tx1"/>
                </a:solidFill>
              </a:rPr>
              <a:t>t</a:t>
            </a:r>
            <a:r>
              <a:rPr lang="de-DE" sz="1200" dirty="0" smtClean="0">
                <a:solidFill>
                  <a:schemeClr val="tx1"/>
                </a:solidFill>
              </a:rPr>
              <a:t> ist aus dem Buchungssystem bekannt, oder wird parallel mit einer typischen Geschwindigkeit (800 km/h) und einer typischen Umsteigezeit von 1 Std. berechnet. Die </a:t>
            </a:r>
            <a:r>
              <a:rPr lang="de-DE" sz="1200" b="1" dirty="0" smtClean="0">
                <a:solidFill>
                  <a:schemeClr val="tx1"/>
                </a:solidFill>
              </a:rPr>
              <a:t>Kraftstoffmasse, </a:t>
            </a:r>
            <a:r>
              <a:rPr lang="de-DE" sz="1200" b="1" i="1" dirty="0" smtClean="0">
                <a:solidFill>
                  <a:schemeClr val="tx1"/>
                </a:solidFill>
              </a:rPr>
              <a:t>m</a:t>
            </a:r>
            <a:r>
              <a:rPr lang="de-DE" sz="1200" b="1" i="1" baseline="-25000" dirty="0" smtClean="0">
                <a:solidFill>
                  <a:schemeClr val="tx1"/>
                </a:solidFill>
              </a:rPr>
              <a:t>F</a:t>
            </a:r>
            <a:r>
              <a:rPr lang="de-DE" sz="1200" dirty="0" smtClean="0">
                <a:solidFill>
                  <a:schemeClr val="tx1"/>
                </a:solidFill>
              </a:rPr>
              <a:t> </a:t>
            </a:r>
            <a:r>
              <a:rPr lang="de-DE" sz="1200" dirty="0" smtClean="0">
                <a:solidFill>
                  <a:schemeClr val="tx1"/>
                </a:solidFill>
              </a:rPr>
              <a:t>wird aus dem Ecolabel entnommen oder berechnet nach </a:t>
            </a:r>
            <a:r>
              <a:rPr lang="de-DE" sz="1200" i="1" dirty="0" smtClean="0">
                <a:solidFill>
                  <a:schemeClr val="tx1"/>
                </a:solidFill>
              </a:rPr>
              <a:t>m</a:t>
            </a:r>
            <a:r>
              <a:rPr lang="de-DE" sz="1200" i="1" baseline="-25000" dirty="0" smtClean="0">
                <a:solidFill>
                  <a:schemeClr val="tx1"/>
                </a:solidFill>
              </a:rPr>
              <a:t>F</a:t>
            </a:r>
            <a:r>
              <a:rPr lang="de-DE" sz="1200" dirty="0" smtClean="0">
                <a:solidFill>
                  <a:schemeClr val="tx1"/>
                </a:solidFill>
              </a:rPr>
              <a:t> </a:t>
            </a:r>
            <a:r>
              <a:rPr lang="en-US" sz="1200" i="1" dirty="0" smtClean="0">
                <a:solidFill>
                  <a:srgbClr val="000000"/>
                </a:solidFill>
              </a:rPr>
              <a:t>= D </a:t>
            </a:r>
            <a:r>
              <a:rPr lang="en-US" sz="1200" i="1" baseline="30000" dirty="0" smtClean="0">
                <a:solidFill>
                  <a:srgbClr val="000000"/>
                </a:solidFill>
              </a:rPr>
              <a:t>.</a:t>
            </a:r>
            <a:r>
              <a:rPr lang="en-US" sz="1200" i="1" dirty="0" smtClean="0">
                <a:solidFill>
                  <a:srgbClr val="000000"/>
                </a:solidFill>
              </a:rPr>
              <a:t> </a:t>
            </a:r>
            <a:r>
              <a:rPr lang="en-US" sz="1200" dirty="0" smtClean="0">
                <a:solidFill>
                  <a:srgbClr val="000000"/>
                </a:solidFill>
              </a:rPr>
              <a:t>(</a:t>
            </a:r>
            <a:r>
              <a:rPr lang="en-US" sz="1200" i="1" dirty="0" smtClean="0">
                <a:solidFill>
                  <a:srgbClr val="000000"/>
                </a:solidFill>
              </a:rPr>
              <a:t>MTOW </a:t>
            </a:r>
            <a:r>
              <a:rPr lang="en-US" sz="1200" i="1" dirty="0" smtClean="0">
                <a:solidFill>
                  <a:srgbClr val="000000"/>
                </a:solidFill>
              </a:rPr>
              <a:t>– MZFW</a:t>
            </a:r>
            <a:r>
              <a:rPr lang="en-US" sz="1200" dirty="0" smtClean="0">
                <a:solidFill>
                  <a:srgbClr val="000000"/>
                </a:solidFill>
              </a:rPr>
              <a:t>)</a:t>
            </a:r>
            <a:r>
              <a:rPr lang="en-US" sz="1200" i="1" dirty="0" smtClean="0">
                <a:solidFill>
                  <a:srgbClr val="000000"/>
                </a:solidFill>
              </a:rPr>
              <a:t> / </a:t>
            </a:r>
            <a:r>
              <a:rPr lang="en-US" sz="1200" dirty="0" smtClean="0">
                <a:solidFill>
                  <a:srgbClr val="000000"/>
                </a:solidFill>
              </a:rPr>
              <a:t>(</a:t>
            </a:r>
            <a:r>
              <a:rPr lang="en-US" sz="1200" i="1" dirty="0" smtClean="0">
                <a:solidFill>
                  <a:srgbClr val="000000"/>
                </a:solidFill>
              </a:rPr>
              <a:t>R </a:t>
            </a:r>
            <a:r>
              <a:rPr lang="en-US" sz="1200" i="1" baseline="30000" dirty="0" smtClean="0">
                <a:solidFill>
                  <a:srgbClr val="000000"/>
                </a:solidFill>
              </a:rPr>
              <a:t>.</a:t>
            </a:r>
            <a:r>
              <a:rPr lang="en-US" sz="1200" i="1" dirty="0" smtClean="0">
                <a:solidFill>
                  <a:srgbClr val="000000"/>
                </a:solidFill>
              </a:rPr>
              <a:t> Seats</a:t>
            </a:r>
            <a:r>
              <a:rPr lang="en-US" sz="1200" dirty="0" smtClean="0">
                <a:solidFill>
                  <a:srgbClr val="000000"/>
                </a:solidFill>
              </a:rPr>
              <a:t>). Die </a:t>
            </a:r>
            <a:r>
              <a:rPr lang="en-US" sz="1200" b="1" dirty="0" smtClean="0">
                <a:solidFill>
                  <a:srgbClr val="000000"/>
                </a:solidFill>
              </a:rPr>
              <a:t>Masse CO2</a:t>
            </a:r>
            <a:r>
              <a:rPr lang="en-US" sz="1200" dirty="0" smtClean="0">
                <a:solidFill>
                  <a:srgbClr val="000000"/>
                </a:solidFill>
              </a:rPr>
              <a:t>: </a:t>
            </a:r>
            <a:r>
              <a:rPr lang="de-DE" sz="1200" b="1" i="1" dirty="0" smtClean="0">
                <a:solidFill>
                  <a:schemeClr val="tx1"/>
                </a:solidFill>
              </a:rPr>
              <a:t>m</a:t>
            </a:r>
            <a:r>
              <a:rPr lang="de-DE" sz="1200" b="1" i="1" baseline="-25000" dirty="0" smtClean="0">
                <a:solidFill>
                  <a:schemeClr val="tx1"/>
                </a:solidFill>
              </a:rPr>
              <a:t>CO2</a:t>
            </a:r>
            <a:r>
              <a:rPr lang="en-US" sz="1200" dirty="0" smtClean="0">
                <a:solidFill>
                  <a:srgbClr val="000000"/>
                </a:solidFill>
              </a:rPr>
              <a:t> = </a:t>
            </a:r>
            <a:r>
              <a:rPr lang="en-US" sz="1200" b="1" dirty="0" smtClean="0">
                <a:solidFill>
                  <a:srgbClr val="000000"/>
                </a:solidFill>
              </a:rPr>
              <a:t>3,15 </a:t>
            </a:r>
            <a:r>
              <a:rPr lang="en-US" sz="1200" b="1" i="1" baseline="30000" dirty="0" smtClean="0">
                <a:solidFill>
                  <a:srgbClr val="000000"/>
                </a:solidFill>
              </a:rPr>
              <a:t>.</a:t>
            </a:r>
            <a:r>
              <a:rPr lang="en-US" sz="1200" b="1" i="1" dirty="0" smtClean="0">
                <a:solidFill>
                  <a:srgbClr val="000000"/>
                </a:solidFill>
              </a:rPr>
              <a:t> </a:t>
            </a:r>
            <a:r>
              <a:rPr lang="de-DE" sz="1200" b="1" i="1" dirty="0" smtClean="0">
                <a:solidFill>
                  <a:schemeClr val="tx1"/>
                </a:solidFill>
              </a:rPr>
              <a:t>m</a:t>
            </a:r>
            <a:r>
              <a:rPr lang="de-DE" sz="1200" b="1" i="1" baseline="-25000" dirty="0" smtClean="0">
                <a:solidFill>
                  <a:schemeClr val="tx1"/>
                </a:solidFill>
              </a:rPr>
              <a:t>F</a:t>
            </a:r>
            <a:r>
              <a:rPr lang="de-DE" sz="1200" dirty="0" smtClean="0">
                <a:solidFill>
                  <a:schemeClr val="tx1"/>
                </a:solidFill>
              </a:rPr>
              <a:t> </a:t>
            </a:r>
            <a:r>
              <a:rPr lang="de-DE" sz="1200" dirty="0" smtClean="0">
                <a:solidFill>
                  <a:schemeClr val="tx1"/>
                </a:solidFill>
              </a:rPr>
              <a:t> oder die Umweltwirkung als </a:t>
            </a:r>
            <a:r>
              <a:rPr lang="de-DE" sz="1200" b="1" dirty="0" smtClean="0">
                <a:solidFill>
                  <a:schemeClr val="tx1"/>
                </a:solidFill>
              </a:rPr>
              <a:t>äquivalenten CO2</a:t>
            </a:r>
            <a:r>
              <a:rPr lang="de-DE" sz="1200" dirty="0" smtClean="0">
                <a:solidFill>
                  <a:schemeClr val="tx1"/>
                </a:solidFill>
              </a:rPr>
              <a:t>, </a:t>
            </a:r>
            <a:r>
              <a:rPr lang="de-DE" sz="1200" b="1" i="1" dirty="0" smtClean="0">
                <a:solidFill>
                  <a:schemeClr val="tx1"/>
                </a:solidFill>
              </a:rPr>
              <a:t>m</a:t>
            </a:r>
            <a:r>
              <a:rPr lang="de-DE" sz="1200" b="1" i="1" baseline="-25000" dirty="0" smtClean="0">
                <a:solidFill>
                  <a:schemeClr val="tx1"/>
                </a:solidFill>
              </a:rPr>
              <a:t>CO2,eq</a:t>
            </a:r>
            <a:r>
              <a:rPr lang="de-DE" sz="1200" dirty="0" smtClean="0">
                <a:solidFill>
                  <a:schemeClr val="tx1"/>
                </a:solidFill>
              </a:rPr>
              <a:t> mit dem </a:t>
            </a:r>
            <a:r>
              <a:rPr lang="de-DE" sz="1200" b="1" dirty="0" smtClean="0">
                <a:solidFill>
                  <a:schemeClr val="tx1"/>
                </a:solidFill>
              </a:rPr>
              <a:t>Emissionsfaktor, </a:t>
            </a:r>
            <a:r>
              <a:rPr lang="de-DE" sz="1200" b="1" i="1" dirty="0" smtClean="0">
                <a:solidFill>
                  <a:schemeClr val="tx1"/>
                </a:solidFill>
              </a:rPr>
              <a:t>EF </a:t>
            </a:r>
            <a:r>
              <a:rPr lang="de-DE" sz="1200" dirty="0" smtClean="0">
                <a:solidFill>
                  <a:schemeClr val="tx1"/>
                </a:solidFill>
              </a:rPr>
              <a:t>= 3: </a:t>
            </a:r>
            <a:r>
              <a:rPr lang="de-DE" sz="1200" b="1" i="1" dirty="0" smtClean="0">
                <a:solidFill>
                  <a:schemeClr val="tx1"/>
                </a:solidFill>
              </a:rPr>
              <a:t>m</a:t>
            </a:r>
            <a:r>
              <a:rPr lang="de-DE" sz="1200" b="1" i="1" baseline="-25000" dirty="0" smtClean="0">
                <a:solidFill>
                  <a:schemeClr val="tx1"/>
                </a:solidFill>
              </a:rPr>
              <a:t>CO2,eq</a:t>
            </a:r>
            <a:r>
              <a:rPr lang="de-DE" sz="1200" b="1" dirty="0" smtClean="0">
                <a:solidFill>
                  <a:schemeClr val="tx1"/>
                </a:solidFill>
              </a:rPr>
              <a:t> =</a:t>
            </a:r>
            <a:r>
              <a:rPr lang="en-US" sz="1200" b="1" i="1" dirty="0" smtClean="0">
                <a:solidFill>
                  <a:srgbClr val="000000"/>
                </a:solidFill>
              </a:rPr>
              <a:t> </a:t>
            </a:r>
            <a:r>
              <a:rPr lang="en-US" sz="1200" b="1" i="1" dirty="0" smtClean="0">
                <a:solidFill>
                  <a:srgbClr val="000000"/>
                </a:solidFill>
              </a:rPr>
              <a:t>EF</a:t>
            </a:r>
            <a:r>
              <a:rPr lang="en-US" sz="1200" b="1" dirty="0" smtClean="0">
                <a:solidFill>
                  <a:srgbClr val="000000"/>
                </a:solidFill>
              </a:rPr>
              <a:t> </a:t>
            </a:r>
            <a:r>
              <a:rPr lang="en-US" sz="1200" b="1" i="1" baseline="30000" dirty="0" smtClean="0">
                <a:solidFill>
                  <a:srgbClr val="000000"/>
                </a:solidFill>
              </a:rPr>
              <a:t>.</a:t>
            </a:r>
            <a:r>
              <a:rPr lang="en-US" sz="1200" b="1" i="1" dirty="0" smtClean="0">
                <a:solidFill>
                  <a:srgbClr val="000000"/>
                </a:solidFill>
              </a:rPr>
              <a:t> </a:t>
            </a:r>
            <a:r>
              <a:rPr lang="de-DE" sz="1200" b="1" i="1" dirty="0" smtClean="0">
                <a:solidFill>
                  <a:schemeClr val="tx1"/>
                </a:solidFill>
              </a:rPr>
              <a:t>m</a:t>
            </a:r>
            <a:r>
              <a:rPr lang="de-DE" sz="1200" b="1" i="1" baseline="-25000" dirty="0" smtClean="0">
                <a:solidFill>
                  <a:schemeClr val="tx1"/>
                </a:solidFill>
              </a:rPr>
              <a:t>CO2 </a:t>
            </a:r>
            <a:r>
              <a:rPr lang="en-US" sz="1200" dirty="0" smtClean="0">
                <a:solidFill>
                  <a:srgbClr val="000000"/>
                </a:solidFill>
              </a:rPr>
              <a:t>. </a:t>
            </a:r>
            <a:r>
              <a:rPr lang="de-DE" sz="1200" b="1" dirty="0" smtClean="0">
                <a:solidFill>
                  <a:schemeClr val="tx1"/>
                </a:solidFill>
              </a:rPr>
              <a:t>Die relativen Größen</a:t>
            </a:r>
            <a:r>
              <a:rPr lang="de-DE" sz="1200" dirty="0" smtClean="0">
                <a:solidFill>
                  <a:schemeClr val="tx1"/>
                </a:solidFill>
              </a:rPr>
              <a:t> sind dann: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514352" y="1333498"/>
            <a:ext cx="8248648" cy="327077"/>
          </a:xfrm>
          <a:prstGeom prst="rect">
            <a:avLst/>
          </a:prstGeom>
          <a:noFill/>
        </p:spPr>
        <p:txBody>
          <a:bodyPr wrap="square" rtlCol="0">
            <a:spAutoFit/>
          </a:bodyPr>
          <a:lstStyle/>
          <a:p>
            <a:pPr marL="180975" indent="-180975" algn="just">
              <a:lnSpc>
                <a:spcPct val="120000"/>
              </a:lnSpc>
            </a:pPr>
            <a:r>
              <a:rPr lang="de-DE" sz="1400" b="1" dirty="0" smtClean="0">
                <a:solidFill>
                  <a:schemeClr val="tx1"/>
                </a:solidFill>
              </a:rPr>
              <a:t>Die </a:t>
            </a:r>
            <a:r>
              <a:rPr lang="de-DE" sz="1400" b="1" dirty="0" smtClean="0">
                <a:solidFill>
                  <a:schemeClr val="tx1"/>
                </a:solidFill>
              </a:rPr>
              <a:t>relativen Größen</a:t>
            </a:r>
            <a:r>
              <a:rPr lang="de-DE" sz="1400" dirty="0" smtClean="0">
                <a:solidFill>
                  <a:schemeClr val="tx1"/>
                </a:solidFill>
              </a:rPr>
              <a:t> </a:t>
            </a:r>
            <a:r>
              <a:rPr lang="de-DE" sz="1400" dirty="0" smtClean="0">
                <a:solidFill>
                  <a:schemeClr val="tx1"/>
                </a:solidFill>
              </a:rPr>
              <a:t>für die Flugangebote sind </a:t>
            </a:r>
            <a:r>
              <a:rPr lang="de-DE" sz="1400" b="1" dirty="0" smtClean="0">
                <a:solidFill>
                  <a:schemeClr val="tx1"/>
                </a:solidFill>
              </a:rPr>
              <a:t>für Preis</a:t>
            </a:r>
            <a:r>
              <a:rPr lang="de-DE" sz="1400" dirty="0" smtClean="0">
                <a:solidFill>
                  <a:schemeClr val="tx1"/>
                </a:solidFill>
              </a:rPr>
              <a:t> (</a:t>
            </a:r>
            <a:r>
              <a:rPr lang="de-DE" sz="1400" i="1" dirty="0" smtClean="0">
                <a:solidFill>
                  <a:schemeClr val="tx1"/>
                </a:solidFill>
              </a:rPr>
              <a:t>X</a:t>
            </a:r>
            <a:r>
              <a:rPr lang="de-DE" sz="1400" i="1" baseline="-25000" dirty="0" smtClean="0">
                <a:solidFill>
                  <a:schemeClr val="tx1"/>
                </a:solidFill>
              </a:rPr>
              <a:t>P</a:t>
            </a:r>
            <a:r>
              <a:rPr lang="de-DE" sz="1400" dirty="0" smtClean="0">
                <a:solidFill>
                  <a:schemeClr val="tx1"/>
                </a:solidFill>
              </a:rPr>
              <a:t>), </a:t>
            </a:r>
            <a:r>
              <a:rPr lang="de-DE" sz="1400" b="1" dirty="0" smtClean="0">
                <a:solidFill>
                  <a:schemeClr val="tx1"/>
                </a:solidFill>
              </a:rPr>
              <a:t>Zeit</a:t>
            </a:r>
            <a:r>
              <a:rPr lang="de-DE" sz="1400" dirty="0" smtClean="0">
                <a:solidFill>
                  <a:schemeClr val="tx1"/>
                </a:solidFill>
              </a:rPr>
              <a:t> (</a:t>
            </a:r>
            <a:r>
              <a:rPr lang="de-DE" sz="1400" i="1" dirty="0" smtClean="0">
                <a:solidFill>
                  <a:schemeClr val="tx1"/>
                </a:solidFill>
              </a:rPr>
              <a:t>X</a:t>
            </a:r>
            <a:r>
              <a:rPr lang="de-DE" sz="1400" i="1" baseline="-25000" dirty="0" smtClean="0">
                <a:solidFill>
                  <a:schemeClr val="tx1"/>
                </a:solidFill>
              </a:rPr>
              <a:t>t</a:t>
            </a:r>
            <a:r>
              <a:rPr lang="de-DE" sz="1400" dirty="0" smtClean="0">
                <a:solidFill>
                  <a:schemeClr val="tx1"/>
                </a:solidFill>
              </a:rPr>
              <a:t>), </a:t>
            </a:r>
            <a:r>
              <a:rPr lang="de-DE" sz="1400" b="1" dirty="0" smtClean="0">
                <a:solidFill>
                  <a:schemeClr val="tx1"/>
                </a:solidFill>
              </a:rPr>
              <a:t>Kraftstoffmasse</a:t>
            </a:r>
            <a:r>
              <a:rPr lang="de-DE" sz="1400" dirty="0" smtClean="0">
                <a:solidFill>
                  <a:schemeClr val="tx1"/>
                </a:solidFill>
              </a:rPr>
              <a:t> (</a:t>
            </a:r>
            <a:r>
              <a:rPr lang="de-DE" sz="1400" i="1" dirty="0" smtClean="0">
                <a:solidFill>
                  <a:schemeClr val="tx1"/>
                </a:solidFill>
              </a:rPr>
              <a:t>X</a:t>
            </a:r>
            <a:r>
              <a:rPr lang="de-DE" sz="1400" i="1" baseline="-25000" dirty="0" smtClean="0">
                <a:solidFill>
                  <a:schemeClr val="tx1"/>
                </a:solidFill>
              </a:rPr>
              <a:t>mf</a:t>
            </a:r>
            <a:r>
              <a:rPr lang="de-DE" sz="1400" dirty="0" smtClean="0">
                <a:solidFill>
                  <a:schemeClr val="tx1"/>
                </a:solidFill>
              </a:rPr>
              <a:t>):</a:t>
            </a:r>
            <a:endParaRPr lang="de-DE" sz="1400" b="1" dirty="0" smtClean="0">
              <a:solidFill>
                <a:srgbClr val="FF0000"/>
              </a:solidFill>
            </a:endParaRPr>
          </a:p>
        </p:txBody>
      </p:sp>
      <p:sp>
        <p:nvSpPr>
          <p:cNvPr id="5" name="Textfeld 4"/>
          <p:cNvSpPr txBox="1"/>
          <p:nvPr/>
        </p:nvSpPr>
        <p:spPr>
          <a:xfrm>
            <a:off x="529632" y="866775"/>
            <a:ext cx="6988067" cy="400110"/>
          </a:xfrm>
          <a:prstGeom prst="rect">
            <a:avLst/>
          </a:prstGeom>
          <a:noFill/>
        </p:spPr>
        <p:txBody>
          <a:bodyPr wrap="none" rtlCol="0">
            <a:spAutoFit/>
          </a:bodyPr>
          <a:lstStyle/>
          <a:p>
            <a:r>
              <a:rPr lang="de-DE" sz="2000" b="1" dirty="0" smtClean="0">
                <a:solidFill>
                  <a:srgbClr val="008000"/>
                </a:solidFill>
              </a:rPr>
              <a:t>Air Travel </a:t>
            </a:r>
            <a:r>
              <a:rPr lang="de-DE" sz="2000" b="1" dirty="0" smtClean="0">
                <a:solidFill>
                  <a:srgbClr val="008000"/>
                </a:solidFill>
              </a:rPr>
              <a:t>Evaluator</a:t>
            </a:r>
            <a:r>
              <a:rPr lang="de-DE" sz="2000" b="1" dirty="0" smtClean="0">
                <a:solidFill>
                  <a:schemeClr val="tx1"/>
                </a:solidFill>
              </a:rPr>
              <a:t>: Preis, Flugzeit und Umweltwirkung</a:t>
            </a:r>
            <a:endParaRPr lang="de-DE" sz="2000" b="1" i="1" baseline="-25000" dirty="0" smtClean="0">
              <a:solidFill>
                <a:schemeClr val="tx1"/>
              </a:solidFill>
            </a:endParaRPr>
          </a:p>
        </p:txBody>
      </p:sp>
      <p:pic>
        <p:nvPicPr>
          <p:cNvPr id="929795" name="Picture 3"/>
          <p:cNvPicPr>
            <a:picLocks noChangeAspect="1" noChangeArrowheads="1"/>
          </p:cNvPicPr>
          <p:nvPr/>
        </p:nvPicPr>
        <p:blipFill>
          <a:blip r:embed="rId2" cstate="print"/>
          <a:srcRect/>
          <a:stretch>
            <a:fillRect/>
          </a:stretch>
        </p:blipFill>
        <p:spPr bwMode="auto">
          <a:xfrm>
            <a:off x="536169" y="3883001"/>
            <a:ext cx="5838825" cy="1133475"/>
          </a:xfrm>
          <a:prstGeom prst="rect">
            <a:avLst/>
          </a:prstGeom>
          <a:noFill/>
          <a:ln w="9525">
            <a:noFill/>
            <a:miter lim="800000"/>
            <a:headEnd/>
            <a:tailEnd/>
          </a:ln>
        </p:spPr>
      </p:pic>
      <p:sp>
        <p:nvSpPr>
          <p:cNvPr id="9" name="Rechteck 8"/>
          <p:cNvSpPr/>
          <p:nvPr/>
        </p:nvSpPr>
        <p:spPr>
          <a:xfrm>
            <a:off x="733647" y="4919550"/>
            <a:ext cx="7442790" cy="246221"/>
          </a:xfrm>
          <a:prstGeom prst="rect">
            <a:avLst/>
          </a:prstGeom>
        </p:spPr>
        <p:txBody>
          <a:bodyPr wrap="square">
            <a:spAutoFit/>
          </a:bodyPr>
          <a:lstStyle/>
          <a:p>
            <a:r>
              <a:rPr lang="de-DE" sz="1000" dirty="0" smtClean="0">
                <a:solidFill>
                  <a:schemeClr val="tx1"/>
                </a:solidFill>
              </a:rPr>
              <a:t>Angelehnt an "Condensation efficiency class", nach https://en.wikipedia.org/wiki/European_Union_energy_label</a:t>
            </a:r>
            <a:endParaRPr lang="de-DE" sz="1000" dirty="0">
              <a:solidFill>
                <a:schemeClr val="tx1"/>
              </a:solidFill>
            </a:endParaRPr>
          </a:p>
        </p:txBody>
      </p:sp>
      <p:pic>
        <p:nvPicPr>
          <p:cNvPr id="929797" name="Picture 5"/>
          <p:cNvPicPr>
            <a:picLocks noChangeAspect="1" noChangeArrowheads="1"/>
          </p:cNvPicPr>
          <p:nvPr/>
        </p:nvPicPr>
        <p:blipFill>
          <a:blip r:embed="rId3" cstate="print"/>
          <a:srcRect/>
          <a:stretch>
            <a:fillRect/>
          </a:stretch>
        </p:blipFill>
        <p:spPr bwMode="auto">
          <a:xfrm>
            <a:off x="525979" y="1693351"/>
            <a:ext cx="7856537" cy="1876425"/>
          </a:xfrm>
          <a:prstGeom prst="rect">
            <a:avLst/>
          </a:prstGeom>
          <a:noFill/>
          <a:ln w="9525">
            <a:noFill/>
            <a:miter lim="800000"/>
            <a:headEnd/>
            <a:tailEnd/>
          </a:ln>
        </p:spPr>
      </p:pic>
      <p:sp>
        <p:nvSpPr>
          <p:cNvPr id="12" name="Rechteck 11"/>
          <p:cNvSpPr/>
          <p:nvPr/>
        </p:nvSpPr>
        <p:spPr>
          <a:xfrm>
            <a:off x="3267740" y="3466432"/>
            <a:ext cx="2463209" cy="400110"/>
          </a:xfrm>
          <a:prstGeom prst="rect">
            <a:avLst/>
          </a:prstGeom>
        </p:spPr>
        <p:txBody>
          <a:bodyPr wrap="square">
            <a:spAutoFit/>
          </a:bodyPr>
          <a:lstStyle/>
          <a:p>
            <a:r>
              <a:rPr lang="de-DE" sz="1000" dirty="0" smtClean="0">
                <a:solidFill>
                  <a:schemeClr val="tx1"/>
                </a:solidFill>
              </a:rPr>
              <a:t>Die Flugzeit wurde dabei aus der </a:t>
            </a:r>
          </a:p>
          <a:p>
            <a:r>
              <a:rPr lang="de-DE" sz="1000" dirty="0" smtClean="0">
                <a:solidFill>
                  <a:schemeClr val="tx1"/>
                </a:solidFill>
              </a:rPr>
              <a:t>Flugstrecke berechnet.</a:t>
            </a:r>
            <a:endParaRPr lang="de-DE" sz="1000" dirty="0">
              <a:solidFill>
                <a:schemeClr val="tx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514352" y="1333498"/>
            <a:ext cx="8248648" cy="867930"/>
          </a:xfrm>
          <a:prstGeom prst="rect">
            <a:avLst/>
          </a:prstGeom>
          <a:noFill/>
        </p:spPr>
        <p:txBody>
          <a:bodyPr wrap="square" rtlCol="0">
            <a:spAutoFit/>
          </a:bodyPr>
          <a:lstStyle/>
          <a:p>
            <a:pPr algn="just">
              <a:lnSpc>
                <a:spcPct val="120000"/>
              </a:lnSpc>
            </a:pPr>
            <a:r>
              <a:rPr lang="de-DE" sz="1400" dirty="0" smtClean="0">
                <a:solidFill>
                  <a:schemeClr val="tx1"/>
                </a:solidFill>
              </a:rPr>
              <a:t>Das vollständig anpassbare </a:t>
            </a:r>
            <a:r>
              <a:rPr lang="de-DE" sz="1400" dirty="0" smtClean="0">
                <a:solidFill>
                  <a:schemeClr val="tx1"/>
                </a:solidFill>
              </a:rPr>
              <a:t>Flug-Bewertungs-Tool berechnet EINEN Endparameter: </a:t>
            </a:r>
            <a:r>
              <a:rPr lang="de-DE" sz="1400" b="1" dirty="0" smtClean="0">
                <a:solidFill>
                  <a:schemeClr val="tx1"/>
                </a:solidFill>
              </a:rPr>
              <a:t>Der effektive Ticketpreis</a:t>
            </a:r>
            <a:r>
              <a:rPr lang="de-DE" sz="1400" dirty="0" smtClean="0">
                <a:solidFill>
                  <a:schemeClr val="tx1"/>
                </a:solidFill>
              </a:rPr>
              <a:t> (</a:t>
            </a:r>
            <a:r>
              <a:rPr lang="de-DE" sz="1400" i="1" dirty="0" smtClean="0">
                <a:solidFill>
                  <a:schemeClr val="tx1"/>
                </a:solidFill>
              </a:rPr>
              <a:t>P</a:t>
            </a:r>
            <a:r>
              <a:rPr lang="de-DE" sz="1400" i="1" baseline="-25000" dirty="0" smtClean="0">
                <a:solidFill>
                  <a:schemeClr val="tx1"/>
                </a:solidFill>
              </a:rPr>
              <a:t>eff</a:t>
            </a:r>
            <a:r>
              <a:rPr lang="de-DE" sz="1400" dirty="0" smtClean="0">
                <a:solidFill>
                  <a:schemeClr val="tx1"/>
                </a:solidFill>
              </a:rPr>
              <a:t>). Eingegeben wird der </a:t>
            </a:r>
            <a:r>
              <a:rPr lang="de-DE" sz="1400" b="1" dirty="0" smtClean="0">
                <a:solidFill>
                  <a:schemeClr val="tx1"/>
                </a:solidFill>
              </a:rPr>
              <a:t>Stundenlohn</a:t>
            </a:r>
            <a:r>
              <a:rPr lang="de-DE" sz="1400" dirty="0" smtClean="0">
                <a:solidFill>
                  <a:schemeClr val="tx1"/>
                </a:solidFill>
              </a:rPr>
              <a:t> (</a:t>
            </a:r>
            <a:r>
              <a:rPr lang="de-DE" sz="1400" i="1" dirty="0" smtClean="0">
                <a:solidFill>
                  <a:schemeClr val="tx1"/>
                </a:solidFill>
              </a:rPr>
              <a:t>L</a:t>
            </a:r>
            <a:r>
              <a:rPr lang="de-DE" sz="1400" dirty="0" smtClean="0">
                <a:solidFill>
                  <a:schemeClr val="tx1"/>
                </a:solidFill>
              </a:rPr>
              <a:t>), </a:t>
            </a:r>
            <a:r>
              <a:rPr lang="de-DE" sz="1400" i="1" dirty="0" smtClean="0">
                <a:solidFill>
                  <a:schemeClr val="tx1"/>
                </a:solidFill>
              </a:rPr>
              <a:t>Labor Rate</a:t>
            </a:r>
            <a:r>
              <a:rPr lang="de-DE" sz="1400" dirty="0" smtClean="0">
                <a:solidFill>
                  <a:schemeClr val="tx1"/>
                </a:solidFill>
              </a:rPr>
              <a:t> oder </a:t>
            </a:r>
            <a:r>
              <a:rPr lang="de-DE" sz="1400" i="1" dirty="0" smtClean="0">
                <a:solidFill>
                  <a:schemeClr val="tx1"/>
                </a:solidFill>
              </a:rPr>
              <a:t>Value of Time</a:t>
            </a:r>
            <a:r>
              <a:rPr lang="de-DE" sz="1400" dirty="0" smtClean="0">
                <a:solidFill>
                  <a:schemeClr val="tx1"/>
                </a:solidFill>
              </a:rPr>
              <a:t>. Eingegeben wird weiterhin der </a:t>
            </a:r>
            <a:r>
              <a:rPr lang="de-DE" sz="1400" b="1" dirty="0" smtClean="0">
                <a:solidFill>
                  <a:schemeClr val="tx1"/>
                </a:solidFill>
              </a:rPr>
              <a:t>CO2-Preis</a:t>
            </a:r>
            <a:r>
              <a:rPr lang="de-DE" sz="1400" dirty="0" smtClean="0">
                <a:solidFill>
                  <a:schemeClr val="tx1"/>
                </a:solidFill>
              </a:rPr>
              <a:t> (</a:t>
            </a:r>
            <a:r>
              <a:rPr lang="de-DE" sz="1400" i="1" dirty="0" smtClean="0">
                <a:solidFill>
                  <a:schemeClr val="tx1"/>
                </a:solidFill>
              </a:rPr>
              <a:t>C</a:t>
            </a:r>
            <a:r>
              <a:rPr lang="de-DE" sz="1400" dirty="0" smtClean="0">
                <a:solidFill>
                  <a:schemeClr val="tx1"/>
                </a:solidFill>
              </a:rPr>
              <a:t>). Konkrets Beispiel: </a:t>
            </a:r>
            <a:r>
              <a:rPr lang="de-DE" sz="1400" i="1" dirty="0" smtClean="0">
                <a:solidFill>
                  <a:schemeClr val="tx1"/>
                </a:solidFill>
              </a:rPr>
              <a:t>L</a:t>
            </a:r>
            <a:r>
              <a:rPr lang="de-DE" sz="1400" dirty="0" smtClean="0">
                <a:solidFill>
                  <a:schemeClr val="tx1"/>
                </a:solidFill>
              </a:rPr>
              <a:t> = 20 EUR/h. </a:t>
            </a:r>
            <a:r>
              <a:rPr lang="de-DE" sz="1400" i="1" dirty="0" smtClean="0">
                <a:solidFill>
                  <a:schemeClr val="tx1"/>
                </a:solidFill>
              </a:rPr>
              <a:t>C</a:t>
            </a:r>
            <a:r>
              <a:rPr lang="de-DE" sz="1400" dirty="0" smtClean="0">
                <a:solidFill>
                  <a:schemeClr val="tx1"/>
                </a:solidFill>
              </a:rPr>
              <a:t> = 25 EUR/t CO2. (1 t = 1000 kg)</a:t>
            </a:r>
            <a:endParaRPr lang="de-DE" sz="1400" dirty="0" smtClean="0">
              <a:solidFill>
                <a:srgbClr val="FF0000"/>
              </a:solidFill>
            </a:endParaRPr>
          </a:p>
        </p:txBody>
      </p:sp>
      <p:sp>
        <p:nvSpPr>
          <p:cNvPr id="5" name="Textfeld 4"/>
          <p:cNvSpPr txBox="1"/>
          <p:nvPr/>
        </p:nvSpPr>
        <p:spPr>
          <a:xfrm>
            <a:off x="529632" y="866775"/>
            <a:ext cx="6988067" cy="400110"/>
          </a:xfrm>
          <a:prstGeom prst="rect">
            <a:avLst/>
          </a:prstGeom>
          <a:noFill/>
        </p:spPr>
        <p:txBody>
          <a:bodyPr wrap="none" rtlCol="0">
            <a:spAutoFit/>
          </a:bodyPr>
          <a:lstStyle/>
          <a:p>
            <a:r>
              <a:rPr lang="de-DE" sz="2000" b="1" dirty="0" smtClean="0">
                <a:solidFill>
                  <a:srgbClr val="008000"/>
                </a:solidFill>
              </a:rPr>
              <a:t>Air Travel </a:t>
            </a:r>
            <a:r>
              <a:rPr lang="de-DE" sz="2000" b="1" dirty="0" smtClean="0">
                <a:solidFill>
                  <a:srgbClr val="008000"/>
                </a:solidFill>
              </a:rPr>
              <a:t>Evaluator</a:t>
            </a:r>
            <a:r>
              <a:rPr lang="de-DE" sz="2000" b="1" dirty="0" smtClean="0">
                <a:solidFill>
                  <a:schemeClr val="tx1"/>
                </a:solidFill>
              </a:rPr>
              <a:t>: Preis, Flugzeit und Umweltwirkung</a:t>
            </a:r>
            <a:endParaRPr lang="de-DE" sz="2000" b="1" i="1" baseline="-25000" dirty="0" smtClean="0">
              <a:solidFill>
                <a:schemeClr val="tx1"/>
              </a:solidFill>
            </a:endParaRPr>
          </a:p>
        </p:txBody>
      </p:sp>
      <p:sp>
        <p:nvSpPr>
          <p:cNvPr id="8" name="Rechteck 7"/>
          <p:cNvSpPr/>
          <p:nvPr/>
        </p:nvSpPr>
        <p:spPr>
          <a:xfrm>
            <a:off x="467819" y="6002406"/>
            <a:ext cx="7772401" cy="260008"/>
          </a:xfrm>
          <a:prstGeom prst="rect">
            <a:avLst/>
          </a:prstGeom>
        </p:spPr>
        <p:txBody>
          <a:bodyPr wrap="square">
            <a:spAutoFit/>
          </a:bodyPr>
          <a:lstStyle/>
          <a:p>
            <a:pPr marL="182880" indent="-182880" algn="just">
              <a:lnSpc>
                <a:spcPct val="120000"/>
              </a:lnSpc>
              <a:spcBef>
                <a:spcPts val="0"/>
              </a:spcBef>
              <a:spcAft>
                <a:spcPts val="0"/>
              </a:spcAft>
            </a:pPr>
            <a:r>
              <a:rPr lang="en-US" sz="1000" dirty="0" err="1" smtClean="0">
                <a:solidFill>
                  <a:schemeClr val="tx1"/>
                </a:solidFill>
                <a:latin typeface="Arial"/>
                <a:cs typeface="Arial"/>
              </a:rPr>
              <a:t>MacDONALD</a:t>
            </a:r>
            <a:r>
              <a:rPr lang="en-US" sz="1000" dirty="0" smtClean="0">
                <a:solidFill>
                  <a:schemeClr val="tx1"/>
                </a:solidFill>
                <a:latin typeface="Arial"/>
                <a:cs typeface="Arial"/>
              </a:rPr>
              <a:t>, Allan, 2012. </a:t>
            </a:r>
            <a:r>
              <a:rPr lang="en-US" sz="1000" i="1" dirty="0" smtClean="0">
                <a:solidFill>
                  <a:schemeClr val="tx1"/>
                </a:solidFill>
                <a:latin typeface="Arial"/>
                <a:cs typeface="Arial"/>
              </a:rPr>
              <a:t>A General View on Fuel Efficiency in Commercial Aviation</a:t>
            </a:r>
            <a:r>
              <a:rPr lang="en-US" sz="1000" dirty="0" smtClean="0">
                <a:solidFill>
                  <a:schemeClr val="tx1"/>
                </a:solidFill>
                <a:latin typeface="Arial"/>
                <a:cs typeface="Arial"/>
              </a:rPr>
              <a:t>. Master Thesis. HAW Hamburg</a:t>
            </a:r>
            <a:r>
              <a:rPr lang="en-US" sz="1000" dirty="0" smtClean="0">
                <a:solidFill>
                  <a:schemeClr val="tx1"/>
                </a:solidFill>
                <a:latin typeface="Arial"/>
                <a:cs typeface="Arial"/>
              </a:rPr>
              <a:t>. </a:t>
            </a:r>
            <a:endParaRPr lang="en-US" sz="1000" b="1" dirty="0">
              <a:solidFill>
                <a:schemeClr val="tx1"/>
              </a:solidFill>
              <a:latin typeface="Arial"/>
              <a:cs typeface="Arial"/>
            </a:endParaRPr>
          </a:p>
        </p:txBody>
      </p:sp>
      <p:graphicFrame>
        <p:nvGraphicFramePr>
          <p:cNvPr id="984066" name="Object 2"/>
          <p:cNvGraphicFramePr>
            <a:graphicFrameLocks noChangeAspect="1"/>
          </p:cNvGraphicFramePr>
          <p:nvPr/>
        </p:nvGraphicFramePr>
        <p:xfrm>
          <a:off x="5733940" y="2268647"/>
          <a:ext cx="2419350" cy="704850"/>
        </p:xfrm>
        <a:graphic>
          <a:graphicData uri="http://schemas.openxmlformats.org/presentationml/2006/ole">
            <p:oleObj spid="_x0000_s984066" name="Equation" r:id="rId3" imgW="1612800" imgH="469800" progId="Equation.3">
              <p:embed/>
            </p:oleObj>
          </a:graphicData>
        </a:graphic>
      </p:graphicFrame>
      <p:graphicFrame>
        <p:nvGraphicFramePr>
          <p:cNvPr id="984067" name="Object 3"/>
          <p:cNvGraphicFramePr>
            <a:graphicFrameLocks noChangeAspect="1"/>
          </p:cNvGraphicFramePr>
          <p:nvPr/>
        </p:nvGraphicFramePr>
        <p:xfrm>
          <a:off x="400050" y="2439988"/>
          <a:ext cx="5048250" cy="361950"/>
        </p:xfrm>
        <a:graphic>
          <a:graphicData uri="http://schemas.openxmlformats.org/presentationml/2006/ole">
            <p:oleObj spid="_x0000_s984067" name="Equation" r:id="rId4" imgW="3365280" imgH="241200" progId="Equation.3">
              <p:embed/>
            </p:oleObj>
          </a:graphicData>
        </a:graphic>
      </p:graphicFrame>
      <p:pic>
        <p:nvPicPr>
          <p:cNvPr id="984071" name="Picture 7"/>
          <p:cNvPicPr>
            <a:picLocks noChangeAspect="1" noChangeArrowheads="1"/>
          </p:cNvPicPr>
          <p:nvPr/>
        </p:nvPicPr>
        <p:blipFill>
          <a:blip r:embed="rId5" cstate="print"/>
          <a:srcRect/>
          <a:stretch>
            <a:fillRect/>
          </a:stretch>
        </p:blipFill>
        <p:spPr bwMode="auto">
          <a:xfrm>
            <a:off x="226575" y="2986063"/>
            <a:ext cx="3803163" cy="2470095"/>
          </a:xfrm>
          <a:prstGeom prst="rect">
            <a:avLst/>
          </a:prstGeom>
          <a:noFill/>
          <a:ln w="9525">
            <a:noFill/>
            <a:miter lim="800000"/>
            <a:headEnd/>
            <a:tailEnd/>
          </a:ln>
        </p:spPr>
      </p:pic>
      <p:sp>
        <p:nvSpPr>
          <p:cNvPr id="13" name="Textfeld 12"/>
          <p:cNvSpPr txBox="1"/>
          <p:nvPr/>
        </p:nvSpPr>
        <p:spPr>
          <a:xfrm>
            <a:off x="3856497" y="3091407"/>
            <a:ext cx="4989791" cy="2936188"/>
          </a:xfrm>
          <a:prstGeom prst="rect">
            <a:avLst/>
          </a:prstGeom>
          <a:noFill/>
        </p:spPr>
        <p:txBody>
          <a:bodyPr wrap="square" rtlCol="0">
            <a:spAutoFit/>
          </a:bodyPr>
          <a:lstStyle/>
          <a:p>
            <a:pPr algn="just">
              <a:lnSpc>
                <a:spcPct val="120000"/>
              </a:lnSpc>
            </a:pPr>
            <a:r>
              <a:rPr lang="de-DE" sz="1400" dirty="0" smtClean="0">
                <a:solidFill>
                  <a:schemeClr val="tx1"/>
                </a:solidFill>
              </a:rPr>
              <a:t>Beobachtungen:</a:t>
            </a:r>
          </a:p>
          <a:p>
            <a:pPr marL="180975" indent="-180975" algn="just">
              <a:lnSpc>
                <a:spcPct val="120000"/>
              </a:lnSpc>
              <a:buFont typeface="Arial" pitchFamily="34" charset="0"/>
              <a:buChar char="●"/>
            </a:pPr>
            <a:r>
              <a:rPr lang="de-DE" sz="1400" dirty="0" smtClean="0">
                <a:solidFill>
                  <a:schemeClr val="tx1"/>
                </a:solidFill>
              </a:rPr>
              <a:t>Bei den gewählten Zahlenwerten für </a:t>
            </a:r>
            <a:r>
              <a:rPr lang="de-DE" sz="1400" i="1" dirty="0" smtClean="0">
                <a:solidFill>
                  <a:schemeClr val="tx1"/>
                </a:solidFill>
              </a:rPr>
              <a:t>L</a:t>
            </a:r>
            <a:r>
              <a:rPr lang="de-DE" sz="1400" dirty="0" smtClean="0">
                <a:solidFill>
                  <a:schemeClr val="tx1"/>
                </a:solidFill>
              </a:rPr>
              <a:t> und </a:t>
            </a:r>
            <a:r>
              <a:rPr lang="de-DE" sz="1400" i="1" dirty="0" smtClean="0">
                <a:solidFill>
                  <a:schemeClr val="tx1"/>
                </a:solidFill>
              </a:rPr>
              <a:t>C </a:t>
            </a:r>
            <a:r>
              <a:rPr lang="de-DE" sz="1400" dirty="0" smtClean="0">
                <a:solidFill>
                  <a:srgbClr val="0000FF"/>
                </a:solidFill>
              </a:rPr>
              <a:t>dominiert der Ticketpreis das Endergebnis</a:t>
            </a:r>
            <a:r>
              <a:rPr lang="de-DE" sz="1400" dirty="0" smtClean="0">
                <a:solidFill>
                  <a:schemeClr val="tx1"/>
                </a:solidFill>
              </a:rPr>
              <a:t>.</a:t>
            </a:r>
          </a:p>
          <a:p>
            <a:pPr marL="180975" indent="-180975" algn="just">
              <a:lnSpc>
                <a:spcPct val="120000"/>
              </a:lnSpc>
              <a:buFont typeface="Arial" pitchFamily="34" charset="0"/>
              <a:buChar char="●"/>
            </a:pPr>
            <a:r>
              <a:rPr lang="de-DE" sz="1400" dirty="0" smtClean="0">
                <a:solidFill>
                  <a:schemeClr val="tx1"/>
                </a:solidFill>
              </a:rPr>
              <a:t>Der höchste Betrag (Aeroflot) zum Ausgleich der zusätzlichen äquivalenten CO2 beträgt hier (nur) 23 EUR.</a:t>
            </a:r>
          </a:p>
          <a:p>
            <a:pPr marL="180975" indent="-180975" algn="just">
              <a:lnSpc>
                <a:spcPct val="120000"/>
              </a:lnSpc>
              <a:buFont typeface="Arial" pitchFamily="34" charset="0"/>
              <a:buChar char="●"/>
            </a:pPr>
            <a:r>
              <a:rPr lang="de-DE" sz="1400" dirty="0" smtClean="0">
                <a:solidFill>
                  <a:schemeClr val="tx1"/>
                </a:solidFill>
              </a:rPr>
              <a:t>Der höchste Betrag (Aeroflot) für eine zusätzliche Flugzeit von 5,3 Stunden beträgt hier 106 EUR.</a:t>
            </a:r>
          </a:p>
          <a:p>
            <a:pPr marL="180975" indent="-180975" algn="just">
              <a:lnSpc>
                <a:spcPct val="120000"/>
              </a:lnSpc>
              <a:buFont typeface="Arial" pitchFamily="34" charset="0"/>
              <a:buChar char="●"/>
            </a:pPr>
            <a:r>
              <a:rPr lang="de-DE" sz="1400" dirty="0" smtClean="0">
                <a:solidFill>
                  <a:srgbClr val="FF0000"/>
                </a:solidFill>
              </a:rPr>
              <a:t>Bei den gewählten (plausiblen) Zahlenwerten für </a:t>
            </a:r>
            <a:r>
              <a:rPr lang="de-DE" sz="1400" i="1" dirty="0" smtClean="0">
                <a:solidFill>
                  <a:srgbClr val="FF0000"/>
                </a:solidFill>
              </a:rPr>
              <a:t>L</a:t>
            </a:r>
            <a:r>
              <a:rPr lang="de-DE" sz="1400" dirty="0" smtClean="0">
                <a:solidFill>
                  <a:srgbClr val="FF0000"/>
                </a:solidFill>
              </a:rPr>
              <a:t> und </a:t>
            </a:r>
            <a:r>
              <a:rPr lang="de-DE" sz="1400" i="1" dirty="0" smtClean="0">
                <a:solidFill>
                  <a:srgbClr val="FF0000"/>
                </a:solidFill>
              </a:rPr>
              <a:t>C</a:t>
            </a:r>
            <a:r>
              <a:rPr lang="de-DE" sz="1400" dirty="0" smtClean="0">
                <a:solidFill>
                  <a:srgbClr val="FF0000"/>
                </a:solidFill>
              </a:rPr>
              <a:t> wird man aus wirtschaftlichen Gründen wohl </a:t>
            </a:r>
            <a:r>
              <a:rPr lang="de-DE" sz="1400" dirty="0" smtClean="0">
                <a:solidFill>
                  <a:srgbClr val="FF0000"/>
                </a:solidFill>
              </a:rPr>
              <a:t>eher die Umweltwirkung </a:t>
            </a:r>
            <a:r>
              <a:rPr lang="de-DE" sz="1400" dirty="0" smtClean="0">
                <a:solidFill>
                  <a:srgbClr val="FF0000"/>
                </a:solidFill>
              </a:rPr>
              <a:t>kompensieren als diese durch </a:t>
            </a:r>
            <a:r>
              <a:rPr lang="de-DE" sz="1400" dirty="0" smtClean="0">
                <a:solidFill>
                  <a:srgbClr val="FF0000"/>
                </a:solidFill>
              </a:rPr>
              <a:t>einen Direktflug vermeiden.</a:t>
            </a:r>
            <a:r>
              <a:rPr lang="de-DE" sz="1400" dirty="0" smtClean="0">
                <a:solidFill>
                  <a:schemeClr val="tx1"/>
                </a:solidFill>
              </a:rPr>
              <a:t> Das ist </a:t>
            </a:r>
            <a:r>
              <a:rPr lang="de-DE" sz="1400" u="sng" dirty="0" smtClean="0">
                <a:solidFill>
                  <a:schemeClr val="tx1"/>
                </a:solidFill>
              </a:rPr>
              <a:t>nicht</a:t>
            </a:r>
            <a:r>
              <a:rPr lang="de-DE" sz="1400" dirty="0" smtClean="0">
                <a:solidFill>
                  <a:schemeClr val="tx1"/>
                </a:solidFill>
              </a:rPr>
              <a:t> im Sinne der Umwelt.</a:t>
            </a:r>
            <a:endParaRPr lang="de-DE" sz="1400" dirty="0" smtClean="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2"/>
          <p:cNvPicPr>
            <a:picLocks noChangeAspect="1" noChangeArrowheads="1"/>
          </p:cNvPicPr>
          <p:nvPr/>
        </p:nvPicPr>
        <p:blipFill>
          <a:blip r:embed="rId2" cstate="print"/>
          <a:srcRect/>
          <a:stretch>
            <a:fillRect/>
          </a:stretch>
        </p:blipFill>
        <p:spPr bwMode="auto">
          <a:xfrm>
            <a:off x="1" y="1660120"/>
            <a:ext cx="9144000" cy="3554466"/>
          </a:xfrm>
          <a:prstGeom prst="rect">
            <a:avLst/>
          </a:prstGeom>
          <a:noFill/>
          <a:ln w="9525">
            <a:noFill/>
            <a:miter lim="800000"/>
            <a:headEnd/>
            <a:tailEnd/>
          </a:ln>
        </p:spPr>
      </p:pic>
      <p:sp>
        <p:nvSpPr>
          <p:cNvPr id="3" name="Textfeld 2"/>
          <p:cNvSpPr txBox="1"/>
          <p:nvPr/>
        </p:nvSpPr>
        <p:spPr>
          <a:xfrm>
            <a:off x="529632" y="866775"/>
            <a:ext cx="8438657" cy="683264"/>
          </a:xfrm>
          <a:prstGeom prst="rect">
            <a:avLst/>
          </a:prstGeom>
          <a:noFill/>
        </p:spPr>
        <p:txBody>
          <a:bodyPr wrap="none" rtlCol="0">
            <a:spAutoFit/>
          </a:bodyPr>
          <a:lstStyle/>
          <a:p>
            <a:pPr>
              <a:lnSpc>
                <a:spcPct val="120000"/>
              </a:lnSpc>
            </a:pPr>
            <a:r>
              <a:rPr lang="de-DE" sz="2000" b="1" dirty="0" smtClean="0">
                <a:solidFill>
                  <a:srgbClr val="008000"/>
                </a:solidFill>
              </a:rPr>
              <a:t>routeRANK</a:t>
            </a:r>
            <a:r>
              <a:rPr lang="de-DE" sz="2000" b="1" dirty="0" smtClean="0">
                <a:solidFill>
                  <a:schemeClr val="tx1"/>
                </a:solidFill>
              </a:rPr>
              <a:t>: Flüge, Zugfahrten und Busverbindungen </a:t>
            </a:r>
          </a:p>
          <a:p>
            <a:pPr>
              <a:lnSpc>
                <a:spcPct val="120000"/>
              </a:lnSpc>
            </a:pPr>
            <a:r>
              <a:rPr lang="de-DE" sz="1200" dirty="0" smtClean="0">
                <a:solidFill>
                  <a:schemeClr val="tx1"/>
                </a:solidFill>
              </a:rPr>
              <a:t>														(Weiterleitung zur Buchung)</a:t>
            </a:r>
            <a:endParaRPr lang="de-DE" sz="1200" i="1" baseline="-25000" dirty="0" smtClean="0">
              <a:solidFill>
                <a:schemeClr val="tx1"/>
              </a:solidFill>
            </a:endParaRPr>
          </a:p>
        </p:txBody>
      </p:sp>
      <p:sp>
        <p:nvSpPr>
          <p:cNvPr id="4" name="Rechteck 3"/>
          <p:cNvSpPr/>
          <p:nvPr/>
        </p:nvSpPr>
        <p:spPr>
          <a:xfrm>
            <a:off x="6570939" y="4620171"/>
            <a:ext cx="2126518" cy="350865"/>
          </a:xfrm>
          <a:prstGeom prst="rect">
            <a:avLst/>
          </a:prstGeom>
          <a:ln w="12700">
            <a:solidFill>
              <a:schemeClr val="tx1"/>
            </a:solidFill>
          </a:ln>
        </p:spPr>
        <p:txBody>
          <a:bodyPr wrap="square">
            <a:spAutoFit/>
          </a:bodyPr>
          <a:lstStyle/>
          <a:p>
            <a:pPr marL="182880" indent="-182880" algn="just">
              <a:lnSpc>
                <a:spcPct val="120000"/>
              </a:lnSpc>
              <a:spcBef>
                <a:spcPts val="0"/>
              </a:spcBef>
              <a:spcAft>
                <a:spcPts val="0"/>
              </a:spcAft>
            </a:pPr>
            <a:r>
              <a:rPr lang="en-US" sz="1400" b="1" dirty="0" smtClean="0">
                <a:solidFill>
                  <a:srgbClr val="008000"/>
                </a:solidFill>
                <a:latin typeface="Arial"/>
                <a:cs typeface="Arial"/>
              </a:rPr>
              <a:t>https://routerank.com</a:t>
            </a:r>
            <a:endParaRPr lang="en-US" sz="1400" b="1" dirty="0">
              <a:solidFill>
                <a:srgbClr val="008000"/>
              </a:solidFill>
              <a:latin typeface="Arial"/>
              <a:cs typeface="Arial"/>
            </a:endParaRPr>
          </a:p>
        </p:txBody>
      </p:sp>
      <p:sp>
        <p:nvSpPr>
          <p:cNvPr id="5" name="Rechteck 4"/>
          <p:cNvSpPr/>
          <p:nvPr/>
        </p:nvSpPr>
        <p:spPr>
          <a:xfrm>
            <a:off x="779723" y="5304190"/>
            <a:ext cx="7917710" cy="904863"/>
          </a:xfrm>
          <a:prstGeom prst="rect">
            <a:avLst/>
          </a:prstGeom>
        </p:spPr>
        <p:txBody>
          <a:bodyPr wrap="square">
            <a:spAutoFit/>
          </a:bodyPr>
          <a:lstStyle/>
          <a:p>
            <a:pPr marL="182880" indent="-182880" algn="just">
              <a:lnSpc>
                <a:spcPct val="120000"/>
              </a:lnSpc>
              <a:spcBef>
                <a:spcPts val="0"/>
              </a:spcBef>
              <a:spcAft>
                <a:spcPts val="0"/>
              </a:spcAft>
            </a:pPr>
            <a:r>
              <a:rPr lang="de-DE" sz="1400" b="1" dirty="0" smtClean="0">
                <a:solidFill>
                  <a:schemeClr val="tx1"/>
                </a:solidFill>
                <a:latin typeface="Arial"/>
                <a:cs typeface="Arial"/>
              </a:rPr>
              <a:t>Hier folgt im Tool die Auflistung aller Transportoptionen sortiert nach Preis, Dauer, CO2, ...</a:t>
            </a:r>
          </a:p>
          <a:p>
            <a:pPr marL="182880" indent="-182880" algn="just">
              <a:lnSpc>
                <a:spcPct val="120000"/>
              </a:lnSpc>
              <a:spcBef>
                <a:spcPts val="0"/>
              </a:spcBef>
              <a:spcAft>
                <a:spcPts val="0"/>
              </a:spcAft>
            </a:pPr>
            <a:r>
              <a:rPr lang="de-DE" sz="1000" dirty="0" smtClean="0">
                <a:solidFill>
                  <a:schemeClr val="tx1"/>
                </a:solidFill>
                <a:latin typeface="Arial"/>
                <a:cs typeface="Arial"/>
              </a:rPr>
              <a:t> </a:t>
            </a:r>
            <a:endParaRPr lang="de-DE" sz="1000" dirty="0" smtClean="0">
              <a:solidFill>
                <a:schemeClr val="tx1"/>
              </a:solidFill>
              <a:latin typeface="Arial"/>
              <a:cs typeface="Arial"/>
            </a:endParaRPr>
          </a:p>
          <a:p>
            <a:pPr marL="182880" indent="-182880" algn="just">
              <a:lnSpc>
                <a:spcPct val="120000"/>
              </a:lnSpc>
              <a:spcBef>
                <a:spcPts val="0"/>
              </a:spcBef>
              <a:spcAft>
                <a:spcPts val="0"/>
              </a:spcAft>
            </a:pPr>
            <a:r>
              <a:rPr lang="de-DE" sz="1000" i="1" dirty="0" smtClean="0">
                <a:solidFill>
                  <a:schemeClr val="tx1"/>
                </a:solidFill>
                <a:latin typeface="Arial"/>
                <a:cs typeface="Arial"/>
              </a:rPr>
              <a:t>Es handelt sich um eine öffentliche Demo für ein kommerzielles Tool, welches individuell an die Bedürfnisse der Kunden angepasst wird.</a:t>
            </a:r>
          </a:p>
          <a:p>
            <a:pPr marL="182880" indent="-182880" algn="just">
              <a:lnSpc>
                <a:spcPct val="120000"/>
              </a:lnSpc>
              <a:spcBef>
                <a:spcPts val="0"/>
              </a:spcBef>
              <a:spcAft>
                <a:spcPts val="0"/>
              </a:spcAft>
            </a:pPr>
            <a:r>
              <a:rPr lang="de-DE" sz="1000" i="1" dirty="0" smtClean="0">
                <a:solidFill>
                  <a:srgbClr val="FF0000"/>
                </a:solidFill>
                <a:latin typeface="Arial"/>
                <a:cs typeface="Arial"/>
              </a:rPr>
              <a:t>Es sind keine Details oder wissenschaftlichen Hintergründe der Berechnung verfügbar (auch nicht auf Nachfrage).</a:t>
            </a:r>
            <a:endParaRPr lang="de-DE" sz="1000" i="1" dirty="0">
              <a:solidFill>
                <a:srgbClr val="FF0000"/>
              </a:solidFill>
              <a:latin typeface="Arial"/>
              <a:cs typeface="Arial"/>
            </a:endParaRPr>
          </a:p>
        </p:txBody>
      </p:sp>
      <p:sp>
        <p:nvSpPr>
          <p:cNvPr id="6" name="Rechteck 5"/>
          <p:cNvSpPr/>
          <p:nvPr/>
        </p:nvSpPr>
        <p:spPr>
          <a:xfrm>
            <a:off x="209100" y="1437493"/>
            <a:ext cx="4171514" cy="350865"/>
          </a:xfrm>
          <a:prstGeom prst="rect">
            <a:avLst/>
          </a:prstGeom>
        </p:spPr>
        <p:txBody>
          <a:bodyPr wrap="square">
            <a:spAutoFit/>
          </a:bodyPr>
          <a:lstStyle/>
          <a:p>
            <a:pPr marL="182880" indent="-182880" algn="just">
              <a:lnSpc>
                <a:spcPct val="120000"/>
              </a:lnSpc>
              <a:spcBef>
                <a:spcPts val="0"/>
              </a:spcBef>
              <a:spcAft>
                <a:spcPts val="0"/>
              </a:spcAft>
            </a:pPr>
            <a:r>
              <a:rPr lang="de-DE" sz="1400" dirty="0" smtClean="0">
                <a:solidFill>
                  <a:srgbClr val="0000FF"/>
                </a:solidFill>
                <a:latin typeface="Arial"/>
                <a:cs typeface="Arial"/>
              </a:rPr>
              <a:t>Beste Werte aller Transportmöglichkeiten</a:t>
            </a:r>
            <a:endParaRPr lang="de-DE" sz="1400" dirty="0">
              <a:solidFill>
                <a:srgbClr val="0000FF"/>
              </a:solidFill>
              <a:latin typeface="Arial"/>
              <a:cs typeface="Arial"/>
            </a:endParaRPr>
          </a:p>
        </p:txBody>
      </p:sp>
      <p:cxnSp>
        <p:nvCxnSpPr>
          <p:cNvPr id="8" name="Gerade Verbindung mit Pfeil 7"/>
          <p:cNvCxnSpPr/>
          <p:nvPr/>
        </p:nvCxnSpPr>
        <p:spPr bwMode="auto">
          <a:xfrm>
            <a:off x="478465" y="1743740"/>
            <a:ext cx="584791" cy="786809"/>
          </a:xfrm>
          <a:prstGeom prst="straightConnector1">
            <a:avLst/>
          </a:prstGeom>
          <a:solidFill>
            <a:srgbClr val="00B8FF"/>
          </a:solidFill>
          <a:ln w="19050" cap="flat" cmpd="sng" algn="ctr">
            <a:solidFill>
              <a:srgbClr val="0000FF"/>
            </a:solidFill>
            <a:prstDash val="solid"/>
            <a:round/>
            <a:headEnd type="none" w="med" len="med"/>
            <a:tailEnd type="arrow"/>
          </a:ln>
          <a:effectLst/>
        </p:spPr>
      </p:cxnSp>
      <p:sp>
        <p:nvSpPr>
          <p:cNvPr id="9" name="Rechteck 8"/>
          <p:cNvSpPr/>
          <p:nvPr/>
        </p:nvSpPr>
        <p:spPr>
          <a:xfrm>
            <a:off x="5167432" y="4269297"/>
            <a:ext cx="3934046" cy="350865"/>
          </a:xfrm>
          <a:prstGeom prst="rect">
            <a:avLst/>
          </a:prstGeom>
        </p:spPr>
        <p:txBody>
          <a:bodyPr wrap="square">
            <a:spAutoFit/>
          </a:bodyPr>
          <a:lstStyle/>
          <a:p>
            <a:pPr marL="182880" indent="-182880" algn="just">
              <a:lnSpc>
                <a:spcPct val="120000"/>
              </a:lnSpc>
              <a:spcBef>
                <a:spcPts val="0"/>
              </a:spcBef>
              <a:spcAft>
                <a:spcPts val="0"/>
              </a:spcAft>
            </a:pPr>
            <a:r>
              <a:rPr lang="de-DE" sz="1400" dirty="0" smtClean="0">
                <a:solidFill>
                  <a:srgbClr val="0000FF"/>
                </a:solidFill>
                <a:latin typeface="Arial"/>
                <a:cs typeface="Arial"/>
              </a:rPr>
              <a:t>(unbekannt) gewichteter bester Gesamtwert</a:t>
            </a:r>
            <a:endParaRPr lang="de-DE" sz="1400" dirty="0">
              <a:solidFill>
                <a:srgbClr val="0000FF"/>
              </a:solidFill>
              <a:latin typeface="Arial"/>
              <a:cs typeface="Arial"/>
            </a:endParaRPr>
          </a:p>
        </p:txBody>
      </p:sp>
      <p:cxnSp>
        <p:nvCxnSpPr>
          <p:cNvPr id="10" name="Gerade Verbindung mit Pfeil 9"/>
          <p:cNvCxnSpPr/>
          <p:nvPr/>
        </p:nvCxnSpPr>
        <p:spPr bwMode="auto">
          <a:xfrm flipV="1">
            <a:off x="8123274" y="2796363"/>
            <a:ext cx="542261" cy="1467293"/>
          </a:xfrm>
          <a:prstGeom prst="straightConnector1">
            <a:avLst/>
          </a:prstGeom>
          <a:solidFill>
            <a:srgbClr val="00B8FF"/>
          </a:solidFill>
          <a:ln w="19050" cap="flat" cmpd="sng" algn="ctr">
            <a:solidFill>
              <a:srgbClr val="0000FF"/>
            </a:solidFill>
            <a:prstDash val="solid"/>
            <a:round/>
            <a:headEnd type="none" w="med" len="med"/>
            <a:tailEnd type="arrow"/>
          </a:ln>
          <a:effectLst/>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10" name="Picture 2"/>
          <p:cNvPicPr>
            <a:picLocks noChangeAspect="1" noChangeArrowheads="1"/>
          </p:cNvPicPr>
          <p:nvPr/>
        </p:nvPicPr>
        <p:blipFill>
          <a:blip r:embed="rId2" cstate="print"/>
          <a:srcRect/>
          <a:stretch>
            <a:fillRect/>
          </a:stretch>
        </p:blipFill>
        <p:spPr bwMode="auto">
          <a:xfrm>
            <a:off x="206386" y="1403498"/>
            <a:ext cx="6596686" cy="4827181"/>
          </a:xfrm>
          <a:prstGeom prst="rect">
            <a:avLst/>
          </a:prstGeom>
          <a:noFill/>
          <a:ln w="12700">
            <a:solidFill>
              <a:schemeClr val="tx1"/>
            </a:solidFill>
            <a:miter lim="800000"/>
            <a:headEnd/>
            <a:tailEnd/>
          </a:ln>
        </p:spPr>
      </p:pic>
      <p:pic>
        <p:nvPicPr>
          <p:cNvPr id="990211" name="Picture 3"/>
          <p:cNvPicPr>
            <a:picLocks noChangeAspect="1" noChangeArrowheads="1"/>
          </p:cNvPicPr>
          <p:nvPr/>
        </p:nvPicPr>
        <p:blipFill>
          <a:blip r:embed="rId3" cstate="print"/>
          <a:srcRect/>
          <a:stretch>
            <a:fillRect/>
          </a:stretch>
        </p:blipFill>
        <p:spPr bwMode="auto">
          <a:xfrm>
            <a:off x="7112405" y="2281015"/>
            <a:ext cx="1724025" cy="828675"/>
          </a:xfrm>
          <a:prstGeom prst="rect">
            <a:avLst/>
          </a:prstGeom>
          <a:noFill/>
          <a:ln w="9525">
            <a:noFill/>
            <a:miter lim="800000"/>
            <a:headEnd/>
            <a:tailEnd/>
          </a:ln>
        </p:spPr>
      </p:pic>
      <p:sp>
        <p:nvSpPr>
          <p:cNvPr id="2" name="Textfeld 1"/>
          <p:cNvSpPr txBox="1"/>
          <p:nvPr/>
        </p:nvSpPr>
        <p:spPr>
          <a:xfrm>
            <a:off x="529632" y="866775"/>
            <a:ext cx="8656344" cy="707886"/>
          </a:xfrm>
          <a:prstGeom prst="rect">
            <a:avLst/>
          </a:prstGeom>
          <a:noFill/>
        </p:spPr>
        <p:txBody>
          <a:bodyPr wrap="square" rtlCol="0">
            <a:spAutoFit/>
          </a:bodyPr>
          <a:lstStyle/>
          <a:p>
            <a:pPr>
              <a:lnSpc>
                <a:spcPct val="120000"/>
              </a:lnSpc>
            </a:pPr>
            <a:r>
              <a:rPr lang="de-DE" sz="2000" b="1" dirty="0" smtClean="0">
                <a:solidFill>
                  <a:srgbClr val="008000"/>
                </a:solidFill>
              </a:rPr>
              <a:t>Fly Gr</a:t>
            </a:r>
            <a:r>
              <a:rPr lang="de-DE" sz="2000" b="1" dirty="0" smtClean="0">
                <a:solidFill>
                  <a:schemeClr val="tx1"/>
                </a:solidFill>
              </a:rPr>
              <a:t>ee</a:t>
            </a:r>
            <a:r>
              <a:rPr lang="de-DE" sz="2000" b="1" dirty="0" smtClean="0">
                <a:solidFill>
                  <a:srgbClr val="008000"/>
                </a:solidFill>
              </a:rPr>
              <a:t>n</a:t>
            </a:r>
            <a:r>
              <a:rPr lang="de-DE" sz="2000" b="1" dirty="0" smtClean="0">
                <a:solidFill>
                  <a:schemeClr val="tx1"/>
                </a:solidFill>
              </a:rPr>
              <a:t>: Zugfahrten und Flüge – Buchung, CO2-kompensiert</a:t>
            </a:r>
          </a:p>
          <a:p>
            <a:pPr>
              <a:lnSpc>
                <a:spcPct val="120000"/>
              </a:lnSpc>
            </a:pPr>
            <a:r>
              <a:rPr lang="de-DE" sz="2000" baseline="-25000" dirty="0" smtClean="0">
                <a:solidFill>
                  <a:schemeClr val="tx1"/>
                </a:solidFill>
              </a:rPr>
              <a:t>														(Weiterleitung zur Buchung)</a:t>
            </a:r>
            <a:endParaRPr lang="de-DE" sz="2000" baseline="-25000" dirty="0" smtClean="0">
              <a:solidFill>
                <a:schemeClr val="tx1"/>
              </a:solidFill>
            </a:endParaRPr>
          </a:p>
        </p:txBody>
      </p:sp>
      <p:sp>
        <p:nvSpPr>
          <p:cNvPr id="3" name="Rechteck 2"/>
          <p:cNvSpPr/>
          <p:nvPr/>
        </p:nvSpPr>
        <p:spPr>
          <a:xfrm>
            <a:off x="6858012" y="1855710"/>
            <a:ext cx="2222211" cy="350865"/>
          </a:xfrm>
          <a:prstGeom prst="rect">
            <a:avLst/>
          </a:prstGeom>
          <a:solidFill>
            <a:schemeClr val="bg1"/>
          </a:solidFill>
          <a:ln w="12700">
            <a:solidFill>
              <a:schemeClr val="tx1"/>
            </a:solidFill>
          </a:ln>
        </p:spPr>
        <p:txBody>
          <a:bodyPr wrap="square">
            <a:spAutoFit/>
          </a:bodyPr>
          <a:lstStyle/>
          <a:p>
            <a:pPr marL="182880" indent="-182880" algn="just">
              <a:lnSpc>
                <a:spcPct val="120000"/>
              </a:lnSpc>
              <a:spcBef>
                <a:spcPts val="0"/>
              </a:spcBef>
              <a:spcAft>
                <a:spcPts val="0"/>
              </a:spcAft>
            </a:pPr>
            <a:r>
              <a:rPr lang="en-US" sz="1400" b="1" dirty="0" smtClean="0">
                <a:solidFill>
                  <a:srgbClr val="008000"/>
                </a:solidFill>
                <a:latin typeface="Arial"/>
                <a:cs typeface="Arial"/>
              </a:rPr>
              <a:t>https://flygrn.com</a:t>
            </a:r>
            <a:endParaRPr lang="en-US" sz="1400" b="1" dirty="0">
              <a:solidFill>
                <a:srgbClr val="008000"/>
              </a:solidFill>
              <a:latin typeface="Arial"/>
              <a:cs typeface="Arial"/>
            </a:endParaRPr>
          </a:p>
        </p:txBody>
      </p:sp>
      <p:cxnSp>
        <p:nvCxnSpPr>
          <p:cNvPr id="7" name="Gerade Verbindung mit Pfeil 6"/>
          <p:cNvCxnSpPr/>
          <p:nvPr/>
        </p:nvCxnSpPr>
        <p:spPr bwMode="auto">
          <a:xfrm flipH="1">
            <a:off x="6528391" y="4114800"/>
            <a:ext cx="723014" cy="0"/>
          </a:xfrm>
          <a:prstGeom prst="straightConnector1">
            <a:avLst/>
          </a:prstGeom>
          <a:solidFill>
            <a:srgbClr val="00B8FF"/>
          </a:solidFill>
          <a:ln w="38100" cap="flat" cmpd="sng" algn="ctr">
            <a:solidFill>
              <a:srgbClr val="008000"/>
            </a:solidFill>
            <a:prstDash val="solid"/>
            <a:round/>
            <a:headEnd type="none" w="med" len="med"/>
            <a:tailEnd type="arrow"/>
          </a:ln>
          <a:effectLst/>
        </p:spPr>
      </p:cxnSp>
      <p:sp>
        <p:nvSpPr>
          <p:cNvPr id="8" name="Rechteck 7"/>
          <p:cNvSpPr/>
          <p:nvPr/>
        </p:nvSpPr>
        <p:spPr>
          <a:xfrm>
            <a:off x="7265593" y="3826275"/>
            <a:ext cx="1633857" cy="585610"/>
          </a:xfrm>
          <a:prstGeom prst="rect">
            <a:avLst/>
          </a:prstGeom>
          <a:noFill/>
          <a:ln w="12700">
            <a:noFill/>
          </a:ln>
        </p:spPr>
        <p:txBody>
          <a:bodyPr wrap="square">
            <a:spAutoFit/>
          </a:bodyPr>
          <a:lstStyle/>
          <a:p>
            <a:pPr algn="just">
              <a:lnSpc>
                <a:spcPct val="120000"/>
              </a:lnSpc>
              <a:spcBef>
                <a:spcPts val="0"/>
              </a:spcBef>
              <a:spcAft>
                <a:spcPts val="0"/>
              </a:spcAft>
            </a:pPr>
            <a:r>
              <a:rPr lang="de-DE" sz="1400" b="1" dirty="0" smtClean="0">
                <a:solidFill>
                  <a:srgbClr val="008000"/>
                </a:solidFill>
                <a:latin typeface="Arial"/>
                <a:cs typeface="Arial"/>
              </a:rPr>
              <a:t>CO2-Angabe, </a:t>
            </a:r>
            <a:r>
              <a:rPr lang="de-DE" sz="1400" b="1" dirty="0" smtClean="0">
                <a:solidFill>
                  <a:srgbClr val="FF0000"/>
                </a:solidFill>
                <a:latin typeface="Arial"/>
                <a:cs typeface="Arial"/>
              </a:rPr>
              <a:t>ohne Details</a:t>
            </a:r>
            <a:endParaRPr lang="de-DE" sz="1400" b="1" dirty="0">
              <a:solidFill>
                <a:srgbClr val="FF0000"/>
              </a:solidFill>
              <a:latin typeface="Arial"/>
              <a:cs typeface="Arial"/>
            </a:endParaRPr>
          </a:p>
        </p:txBody>
      </p:sp>
      <p:cxnSp>
        <p:nvCxnSpPr>
          <p:cNvPr id="9" name="Gerade Verbindung mit Pfeil 8"/>
          <p:cNvCxnSpPr/>
          <p:nvPr/>
        </p:nvCxnSpPr>
        <p:spPr bwMode="auto">
          <a:xfrm flipH="1">
            <a:off x="6531929" y="5925948"/>
            <a:ext cx="723014" cy="0"/>
          </a:xfrm>
          <a:prstGeom prst="straightConnector1">
            <a:avLst/>
          </a:prstGeom>
          <a:solidFill>
            <a:srgbClr val="00B8FF"/>
          </a:solidFill>
          <a:ln w="38100" cap="flat" cmpd="sng" algn="ctr">
            <a:solidFill>
              <a:srgbClr val="008000"/>
            </a:solidFill>
            <a:prstDash val="solid"/>
            <a:round/>
            <a:headEnd type="none" w="med" len="med"/>
            <a:tailEnd type="arrow"/>
          </a:ln>
          <a:effectLst/>
        </p:spPr>
      </p:cxnSp>
      <p:sp>
        <p:nvSpPr>
          <p:cNvPr id="10" name="Rechteck 9"/>
          <p:cNvSpPr/>
          <p:nvPr/>
        </p:nvSpPr>
        <p:spPr>
          <a:xfrm>
            <a:off x="7269131" y="5350332"/>
            <a:ext cx="1704747" cy="954107"/>
          </a:xfrm>
          <a:prstGeom prst="rect">
            <a:avLst/>
          </a:prstGeom>
          <a:solidFill>
            <a:schemeClr val="bg1"/>
          </a:solidFill>
          <a:ln w="12700">
            <a:noFill/>
          </a:ln>
        </p:spPr>
        <p:txBody>
          <a:bodyPr wrap="square">
            <a:spAutoFit/>
          </a:bodyPr>
          <a:lstStyle/>
          <a:p>
            <a:pPr algn="just">
              <a:spcBef>
                <a:spcPts val="0"/>
              </a:spcBef>
              <a:spcAft>
                <a:spcPts val="0"/>
              </a:spcAft>
            </a:pPr>
            <a:r>
              <a:rPr lang="de-DE" sz="1400" b="1" smtClean="0">
                <a:solidFill>
                  <a:srgbClr val="008000"/>
                </a:solidFill>
                <a:latin typeface="Arial"/>
                <a:cs typeface="Arial"/>
              </a:rPr>
              <a:t>teilweise</a:t>
            </a:r>
            <a:r>
              <a:rPr lang="de-DE" sz="1400" b="1" smtClean="0">
                <a:solidFill>
                  <a:srgbClr val="008000"/>
                </a:solidFill>
                <a:latin typeface="Arial"/>
                <a:cs typeface="Arial"/>
              </a:rPr>
              <a:t> </a:t>
            </a:r>
            <a:r>
              <a:rPr lang="de-DE" sz="1400" b="1" smtClean="0">
                <a:solidFill>
                  <a:srgbClr val="008000"/>
                </a:solidFill>
                <a:latin typeface="Arial"/>
                <a:cs typeface="Arial"/>
              </a:rPr>
              <a:t>kostenlose</a:t>
            </a:r>
            <a:endParaRPr lang="de-DE" sz="1400" b="1" smtClean="0">
              <a:solidFill>
                <a:srgbClr val="008000"/>
              </a:solidFill>
              <a:latin typeface="Arial"/>
              <a:cs typeface="Arial"/>
            </a:endParaRPr>
          </a:p>
          <a:p>
            <a:pPr algn="just">
              <a:spcBef>
                <a:spcPts val="0"/>
              </a:spcBef>
              <a:spcAft>
                <a:spcPts val="0"/>
              </a:spcAft>
            </a:pPr>
            <a:r>
              <a:rPr lang="de-DE" sz="1400" b="1" smtClean="0">
                <a:solidFill>
                  <a:srgbClr val="008000"/>
                </a:solidFill>
                <a:latin typeface="Arial"/>
                <a:cs typeface="Arial"/>
              </a:rPr>
              <a:t>CO2-Kompensation</a:t>
            </a:r>
            <a:endParaRPr lang="de-DE" sz="1400" b="1">
              <a:solidFill>
                <a:srgbClr val="008000"/>
              </a:solidFill>
              <a:latin typeface="Arial"/>
              <a:cs typeface="Arial"/>
            </a:endParaRPr>
          </a:p>
        </p:txBody>
      </p:sp>
      <p:sp>
        <p:nvSpPr>
          <p:cNvPr id="11" name="Rechteck 10"/>
          <p:cNvSpPr/>
          <p:nvPr/>
        </p:nvSpPr>
        <p:spPr bwMode="auto">
          <a:xfrm>
            <a:off x="5369442" y="3062177"/>
            <a:ext cx="1063256" cy="30834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cxnSp>
        <p:nvCxnSpPr>
          <p:cNvPr id="12" name="Gerade Verbindung mit Pfeil 11"/>
          <p:cNvCxnSpPr/>
          <p:nvPr/>
        </p:nvCxnSpPr>
        <p:spPr bwMode="auto">
          <a:xfrm flipH="1">
            <a:off x="6542562" y="3257065"/>
            <a:ext cx="723014" cy="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13" name="Rechteck 12"/>
          <p:cNvSpPr/>
          <p:nvPr/>
        </p:nvSpPr>
        <p:spPr>
          <a:xfrm>
            <a:off x="7279764" y="3074870"/>
            <a:ext cx="1715379" cy="609398"/>
          </a:xfrm>
          <a:prstGeom prst="rect">
            <a:avLst/>
          </a:prstGeom>
          <a:solidFill>
            <a:schemeClr val="bg1"/>
          </a:solidFill>
          <a:ln w="12700">
            <a:noFill/>
          </a:ln>
        </p:spPr>
        <p:txBody>
          <a:bodyPr wrap="square">
            <a:spAutoFit/>
          </a:bodyPr>
          <a:lstStyle/>
          <a:p>
            <a:pPr algn="just">
              <a:lnSpc>
                <a:spcPct val="120000"/>
              </a:lnSpc>
              <a:spcBef>
                <a:spcPts val="0"/>
              </a:spcBef>
              <a:spcAft>
                <a:spcPts val="0"/>
              </a:spcAft>
            </a:pPr>
            <a:r>
              <a:rPr lang="de-DE" sz="1400" b="1" dirty="0" smtClean="0">
                <a:solidFill>
                  <a:srgbClr val="FF0000"/>
                </a:solidFill>
                <a:latin typeface="Arial"/>
                <a:cs typeface="Arial"/>
              </a:rPr>
              <a:t>interessanter Faktor, aber ???</a:t>
            </a:r>
            <a:endParaRPr lang="de-DE" sz="1400" b="1" dirty="0">
              <a:solidFill>
                <a:srgbClr val="FF0000"/>
              </a:solidFill>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4" name="Picture 2"/>
          <p:cNvPicPr>
            <a:picLocks noChangeAspect="1" noChangeArrowheads="1"/>
          </p:cNvPicPr>
          <p:nvPr/>
        </p:nvPicPr>
        <p:blipFill>
          <a:blip r:embed="rId2" cstate="print"/>
          <a:srcRect/>
          <a:stretch>
            <a:fillRect/>
          </a:stretch>
        </p:blipFill>
        <p:spPr bwMode="auto">
          <a:xfrm>
            <a:off x="499729" y="1446391"/>
            <a:ext cx="6224883" cy="4879058"/>
          </a:xfrm>
          <a:prstGeom prst="rect">
            <a:avLst/>
          </a:prstGeom>
          <a:noFill/>
          <a:ln w="9525">
            <a:noFill/>
            <a:miter lim="800000"/>
            <a:headEnd/>
            <a:tailEnd/>
          </a:ln>
        </p:spPr>
      </p:pic>
      <p:sp>
        <p:nvSpPr>
          <p:cNvPr id="3" name="Textfeld 2"/>
          <p:cNvSpPr txBox="1"/>
          <p:nvPr/>
        </p:nvSpPr>
        <p:spPr>
          <a:xfrm>
            <a:off x="529632" y="866775"/>
            <a:ext cx="8520666" cy="400110"/>
          </a:xfrm>
          <a:prstGeom prst="rect">
            <a:avLst/>
          </a:prstGeom>
          <a:noFill/>
        </p:spPr>
        <p:txBody>
          <a:bodyPr wrap="none" rtlCol="0">
            <a:spAutoFit/>
          </a:bodyPr>
          <a:lstStyle/>
          <a:p>
            <a:r>
              <a:rPr lang="de-DE" sz="2000" b="1" dirty="0" smtClean="0">
                <a:solidFill>
                  <a:srgbClr val="008000"/>
                </a:solidFill>
              </a:rPr>
              <a:t>Eco Passenger</a:t>
            </a:r>
            <a:r>
              <a:rPr lang="de-DE" sz="2000" b="1" dirty="0" smtClean="0">
                <a:solidFill>
                  <a:schemeClr val="tx1"/>
                </a:solidFill>
              </a:rPr>
              <a:t>: Zugfahrten im allg. Vergleich mit Auto und Flugzeug</a:t>
            </a:r>
            <a:endParaRPr lang="de-DE" sz="2000" b="1" i="1" baseline="-25000" dirty="0" smtClean="0">
              <a:solidFill>
                <a:schemeClr val="tx1"/>
              </a:solidFill>
            </a:endParaRPr>
          </a:p>
        </p:txBody>
      </p:sp>
      <p:sp>
        <p:nvSpPr>
          <p:cNvPr id="4" name="Rechteck 3"/>
          <p:cNvSpPr/>
          <p:nvPr/>
        </p:nvSpPr>
        <p:spPr>
          <a:xfrm>
            <a:off x="5762840" y="1855708"/>
            <a:ext cx="2647520" cy="327077"/>
          </a:xfrm>
          <a:prstGeom prst="rect">
            <a:avLst/>
          </a:prstGeom>
          <a:ln w="12700">
            <a:solidFill>
              <a:schemeClr val="tx1"/>
            </a:solidFill>
          </a:ln>
        </p:spPr>
        <p:txBody>
          <a:bodyPr wrap="square">
            <a:spAutoFit/>
          </a:bodyPr>
          <a:lstStyle/>
          <a:p>
            <a:pPr marL="182880" indent="-182880" algn="just">
              <a:lnSpc>
                <a:spcPct val="120000"/>
              </a:lnSpc>
              <a:spcBef>
                <a:spcPts val="0"/>
              </a:spcBef>
              <a:spcAft>
                <a:spcPts val="0"/>
              </a:spcAft>
            </a:pPr>
            <a:r>
              <a:rPr lang="en-US" sz="1400" b="1" dirty="0" smtClean="0">
                <a:solidFill>
                  <a:srgbClr val="008000"/>
                </a:solidFill>
                <a:latin typeface="Arial"/>
                <a:cs typeface="Arial"/>
              </a:rPr>
              <a:t>http://ecopassenger.hafas.de</a:t>
            </a:r>
            <a:endParaRPr lang="en-US" sz="1400" b="1" dirty="0">
              <a:solidFill>
                <a:srgbClr val="008000"/>
              </a:solidFill>
              <a:latin typeface="Arial"/>
              <a:cs typeface="Arial"/>
            </a:endParaRPr>
          </a:p>
        </p:txBody>
      </p:sp>
      <p:sp>
        <p:nvSpPr>
          <p:cNvPr id="5" name="Rechteck 4"/>
          <p:cNvSpPr/>
          <p:nvPr/>
        </p:nvSpPr>
        <p:spPr>
          <a:xfrm>
            <a:off x="7495944" y="1200030"/>
            <a:ext cx="1477939" cy="327077"/>
          </a:xfrm>
          <a:prstGeom prst="rect">
            <a:avLst/>
          </a:prstGeom>
          <a:ln>
            <a:noFill/>
          </a:ln>
        </p:spPr>
        <p:txBody>
          <a:bodyPr wrap="square">
            <a:spAutoFit/>
          </a:bodyPr>
          <a:lstStyle/>
          <a:p>
            <a:pPr marL="182880" indent="-182880" algn="just">
              <a:lnSpc>
                <a:spcPct val="120000"/>
              </a:lnSpc>
              <a:spcBef>
                <a:spcPts val="0"/>
              </a:spcBef>
              <a:spcAft>
                <a:spcPts val="0"/>
              </a:spcAft>
            </a:pPr>
            <a:r>
              <a:rPr lang="de-DE" sz="1400" dirty="0" smtClean="0">
                <a:solidFill>
                  <a:schemeClr val="tx1"/>
                </a:solidFill>
                <a:latin typeface="Arial"/>
                <a:cs typeface="Arial"/>
              </a:rPr>
              <a:t>(keine Buchung)</a:t>
            </a:r>
            <a:endParaRPr lang="de-DE" sz="1400" dirty="0">
              <a:solidFill>
                <a:schemeClr val="tx1"/>
              </a:solidFill>
              <a:latin typeface="Arial"/>
              <a:cs typeface="Arial"/>
            </a:endParaRPr>
          </a:p>
        </p:txBody>
      </p:sp>
      <p:cxnSp>
        <p:nvCxnSpPr>
          <p:cNvPr id="7" name="Gerade Verbindung mit Pfeil 6"/>
          <p:cNvCxnSpPr/>
          <p:nvPr/>
        </p:nvCxnSpPr>
        <p:spPr bwMode="auto">
          <a:xfrm flipH="1">
            <a:off x="6730409" y="3551251"/>
            <a:ext cx="520996" cy="0"/>
          </a:xfrm>
          <a:prstGeom prst="straightConnector1">
            <a:avLst/>
          </a:prstGeom>
          <a:solidFill>
            <a:srgbClr val="00B8FF"/>
          </a:solidFill>
          <a:ln w="38100" cap="flat" cmpd="sng" algn="ctr">
            <a:solidFill>
              <a:srgbClr val="008000"/>
            </a:solidFill>
            <a:prstDash val="solid"/>
            <a:round/>
            <a:headEnd type="none" w="med" len="med"/>
            <a:tailEnd type="arrow"/>
          </a:ln>
          <a:effectLst/>
        </p:spPr>
      </p:cxnSp>
      <p:sp>
        <p:nvSpPr>
          <p:cNvPr id="8" name="Rechteck 7"/>
          <p:cNvSpPr/>
          <p:nvPr/>
        </p:nvSpPr>
        <p:spPr>
          <a:xfrm>
            <a:off x="7265593" y="3252093"/>
            <a:ext cx="1750815" cy="609398"/>
          </a:xfrm>
          <a:prstGeom prst="rect">
            <a:avLst/>
          </a:prstGeom>
          <a:noFill/>
          <a:ln w="12700">
            <a:noFill/>
          </a:ln>
        </p:spPr>
        <p:txBody>
          <a:bodyPr wrap="square">
            <a:spAutoFit/>
          </a:bodyPr>
          <a:lstStyle/>
          <a:p>
            <a:pPr algn="just">
              <a:lnSpc>
                <a:spcPct val="120000"/>
              </a:lnSpc>
              <a:spcBef>
                <a:spcPts val="0"/>
              </a:spcBef>
              <a:spcAft>
                <a:spcPts val="0"/>
              </a:spcAft>
            </a:pPr>
            <a:r>
              <a:rPr lang="de-DE" sz="1400" b="1" dirty="0" smtClean="0">
                <a:solidFill>
                  <a:srgbClr val="008000"/>
                </a:solidFill>
                <a:latin typeface="Arial"/>
                <a:cs typeface="Arial"/>
              </a:rPr>
              <a:t>Berechnungs-varianten wählen</a:t>
            </a:r>
            <a:endParaRPr lang="de-DE" sz="1400" b="1" dirty="0">
              <a:solidFill>
                <a:srgbClr val="008000"/>
              </a:solidFill>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chemeClr val="tx1"/>
                </a:solidFill>
                <a:latin typeface="Arial" charset="0"/>
                <a:cs typeface="Arial" charset="0"/>
              </a:rPr>
              <a:t>Welche Klimaziele hat die EU für die Luftfahrt?</a:t>
            </a:r>
            <a:endParaRPr lang="de-DE" sz="2000" b="1" dirty="0">
              <a:solidFill>
                <a:schemeClr val="tx1"/>
              </a:solidFill>
              <a:latin typeface="Arial" charset="0"/>
              <a:cs typeface="Arial" charset="0"/>
            </a:endParaRPr>
          </a:p>
        </p:txBody>
      </p:sp>
      <p:pic>
        <p:nvPicPr>
          <p:cNvPr id="7" name="Grafik 6" descr="Bild6o.jpg"/>
          <p:cNvPicPr>
            <a:picLocks noChangeAspect="1"/>
          </p:cNvPicPr>
          <p:nvPr/>
        </p:nvPicPr>
        <p:blipFill>
          <a:blip r:embed="rId2" cstate="print"/>
          <a:stretch>
            <a:fillRect/>
          </a:stretch>
        </p:blipFill>
        <p:spPr>
          <a:xfrm>
            <a:off x="237193" y="1476374"/>
            <a:ext cx="5103705" cy="3800476"/>
          </a:xfrm>
          <a:prstGeom prst="rect">
            <a:avLst/>
          </a:prstGeom>
        </p:spPr>
      </p:pic>
      <p:sp>
        <p:nvSpPr>
          <p:cNvPr id="6" name="Textfeld 5"/>
          <p:cNvSpPr txBox="1"/>
          <p:nvPr/>
        </p:nvSpPr>
        <p:spPr>
          <a:xfrm>
            <a:off x="5467350" y="1543050"/>
            <a:ext cx="3295651" cy="3554819"/>
          </a:xfrm>
          <a:prstGeom prst="rect">
            <a:avLst/>
          </a:prstGeom>
          <a:noFill/>
        </p:spPr>
        <p:txBody>
          <a:bodyPr wrap="square" rtlCol="0">
            <a:spAutoFit/>
          </a:bodyPr>
          <a:lstStyle/>
          <a:p>
            <a:pPr algn="just"/>
            <a:r>
              <a:rPr lang="de-DE" sz="1500" dirty="0" smtClean="0">
                <a:solidFill>
                  <a:schemeClr val="tx1"/>
                </a:solidFill>
              </a:rPr>
              <a:t>1.) 2019: Der "</a:t>
            </a:r>
            <a:r>
              <a:rPr lang="de-DE" sz="1500" b="1" dirty="0" smtClean="0">
                <a:solidFill>
                  <a:srgbClr val="0000FF"/>
                </a:solidFill>
              </a:rPr>
              <a:t>Green Deal</a:t>
            </a:r>
            <a:r>
              <a:rPr lang="de-DE" sz="1500" dirty="0" smtClean="0">
                <a:solidFill>
                  <a:schemeClr val="tx1"/>
                </a:solidFill>
              </a:rPr>
              <a:t>" der EU: "</a:t>
            </a:r>
            <a:r>
              <a:rPr lang="de-DE" sz="1500" dirty="0" smtClean="0">
                <a:solidFill>
                  <a:srgbClr val="008000"/>
                </a:solidFill>
              </a:rPr>
              <a:t>Im Jahr 2050 sollen keine Netto-Treibhausgasemissionen mehr frei-gesetzt werden</a:t>
            </a:r>
            <a:r>
              <a:rPr lang="de-DE" sz="1500" dirty="0" smtClean="0">
                <a:solidFill>
                  <a:schemeClr val="tx1"/>
                </a:solidFill>
              </a:rPr>
              <a:t>".</a:t>
            </a:r>
          </a:p>
          <a:p>
            <a:pPr algn="just"/>
            <a:endParaRPr lang="de-DE" sz="1500" dirty="0" smtClean="0">
              <a:solidFill>
                <a:schemeClr val="tx1"/>
              </a:solidFill>
            </a:endParaRPr>
          </a:p>
          <a:p>
            <a:pPr algn="just"/>
            <a:r>
              <a:rPr lang="de-DE" sz="1500" dirty="0" smtClean="0">
                <a:solidFill>
                  <a:schemeClr val="tx1"/>
                </a:solidFill>
              </a:rPr>
              <a:t>2.) 2020: Die Europäischen Klimaziele für 2030 wurden definiert unter dem Motto "</a:t>
            </a:r>
            <a:r>
              <a:rPr lang="de-DE" sz="1500" b="1" dirty="0" smtClean="0">
                <a:solidFill>
                  <a:srgbClr val="0000FF"/>
                </a:solidFill>
              </a:rPr>
              <a:t>Fit for 55</a:t>
            </a:r>
            <a:r>
              <a:rPr lang="de-DE" sz="1500" dirty="0" smtClean="0">
                <a:solidFill>
                  <a:schemeClr val="tx1"/>
                </a:solidFill>
              </a:rPr>
              <a:t>". Das ist das Zwischenziel zum Green Deal: </a:t>
            </a:r>
            <a:r>
              <a:rPr lang="de-DE" sz="1500" dirty="0" smtClean="0">
                <a:solidFill>
                  <a:srgbClr val="008000"/>
                </a:solidFill>
              </a:rPr>
              <a:t>Treibhausgasemissionen sollen im Vergleich zu 1990 </a:t>
            </a:r>
            <a:r>
              <a:rPr lang="de-DE" sz="1500" u="sng" dirty="0" smtClean="0">
                <a:solidFill>
                  <a:srgbClr val="008000"/>
                </a:solidFill>
              </a:rPr>
              <a:t>um</a:t>
            </a:r>
            <a:r>
              <a:rPr lang="de-DE" sz="1500" dirty="0" smtClean="0">
                <a:solidFill>
                  <a:srgbClr val="008000"/>
                </a:solidFill>
              </a:rPr>
              <a:t> 55 % reduziert werden</a:t>
            </a:r>
            <a:r>
              <a:rPr lang="de-DE" sz="1500" dirty="0" smtClean="0">
                <a:solidFill>
                  <a:schemeClr val="tx1"/>
                </a:solidFill>
              </a:rPr>
              <a:t> – d.h. nur noch 45% des Wertes von 1990 betragen. Dieser Wert soll bis 2030 erreicht werden.</a:t>
            </a:r>
            <a:endParaRPr lang="de-DE" sz="1500" dirty="0">
              <a:solidFill>
                <a:schemeClr val="tx1"/>
              </a:solidFill>
            </a:endParaRPr>
          </a:p>
        </p:txBody>
      </p:sp>
      <p:sp>
        <p:nvSpPr>
          <p:cNvPr id="8" name="Textfeld 7"/>
          <p:cNvSpPr txBox="1"/>
          <p:nvPr/>
        </p:nvSpPr>
        <p:spPr>
          <a:xfrm>
            <a:off x="2031406" y="3933826"/>
            <a:ext cx="1349109" cy="276999"/>
          </a:xfrm>
          <a:prstGeom prst="rect">
            <a:avLst/>
          </a:prstGeom>
          <a:solidFill>
            <a:schemeClr val="bg1"/>
          </a:solidFill>
        </p:spPr>
        <p:txBody>
          <a:bodyPr wrap="square" rtlCol="0">
            <a:spAutoFit/>
          </a:bodyPr>
          <a:lstStyle/>
          <a:p>
            <a:pPr algn="ctr"/>
            <a:r>
              <a:rPr lang="en-US" sz="1200" dirty="0" smtClean="0">
                <a:solidFill>
                  <a:schemeClr val="tx1"/>
                </a:solidFill>
              </a:rPr>
              <a:t>"</a:t>
            </a:r>
            <a:r>
              <a:rPr lang="en-US" sz="1200" b="1" dirty="0" smtClean="0">
                <a:solidFill>
                  <a:srgbClr val="0000FF"/>
                </a:solidFill>
              </a:rPr>
              <a:t>Fit for 55</a:t>
            </a:r>
            <a:r>
              <a:rPr lang="en-US" sz="1200" dirty="0" smtClean="0">
                <a:solidFill>
                  <a:schemeClr val="tx1"/>
                </a:solidFill>
              </a:rPr>
              <a:t>"</a:t>
            </a:r>
            <a:endParaRPr lang="en-US" sz="1200" dirty="0">
              <a:solidFill>
                <a:schemeClr val="tx1"/>
              </a:solidFill>
            </a:endParaRPr>
          </a:p>
        </p:txBody>
      </p:sp>
      <p:sp>
        <p:nvSpPr>
          <p:cNvPr id="9" name="Textfeld 8"/>
          <p:cNvSpPr txBox="1"/>
          <p:nvPr/>
        </p:nvSpPr>
        <p:spPr>
          <a:xfrm>
            <a:off x="2021881" y="2047876"/>
            <a:ext cx="1349109" cy="276999"/>
          </a:xfrm>
          <a:prstGeom prst="rect">
            <a:avLst/>
          </a:prstGeom>
          <a:solidFill>
            <a:schemeClr val="bg1"/>
          </a:solidFill>
        </p:spPr>
        <p:txBody>
          <a:bodyPr wrap="square" rtlCol="0">
            <a:spAutoFit/>
          </a:bodyPr>
          <a:lstStyle/>
          <a:p>
            <a:pPr algn="ctr"/>
            <a:r>
              <a:rPr lang="de-DE" sz="1200" b="1" dirty="0" smtClean="0">
                <a:solidFill>
                  <a:srgbClr val="FF0000"/>
                </a:solidFill>
              </a:rPr>
              <a:t>Wirklichkeit</a:t>
            </a:r>
            <a:endParaRPr lang="de-DE" sz="1200" b="1" dirty="0">
              <a:solidFill>
                <a:srgbClr val="FF0000"/>
              </a:solidFill>
            </a:endParaRPr>
          </a:p>
        </p:txBody>
      </p:sp>
      <p:cxnSp>
        <p:nvCxnSpPr>
          <p:cNvPr id="11" name="Gerade Verbindung mit Pfeil 10"/>
          <p:cNvCxnSpPr/>
          <p:nvPr/>
        </p:nvCxnSpPr>
        <p:spPr bwMode="auto">
          <a:xfrm>
            <a:off x="4061637" y="2488019"/>
            <a:ext cx="882503" cy="1871330"/>
          </a:xfrm>
          <a:prstGeom prst="straightConnector1">
            <a:avLst/>
          </a:prstGeom>
          <a:solidFill>
            <a:srgbClr val="00B8FF"/>
          </a:solidFill>
          <a:ln w="57150" cap="flat" cmpd="sng" algn="ctr">
            <a:solidFill>
              <a:schemeClr val="tx1"/>
            </a:solidFill>
            <a:prstDash val="solid"/>
            <a:round/>
            <a:headEnd type="none" w="med" len="med"/>
            <a:tailEnd type="arrow"/>
          </a:ln>
          <a:effectLst/>
        </p:spPr>
      </p:cxnSp>
      <p:sp>
        <p:nvSpPr>
          <p:cNvPr id="12" name="Textfeld 11"/>
          <p:cNvSpPr txBox="1"/>
          <p:nvPr/>
        </p:nvSpPr>
        <p:spPr>
          <a:xfrm>
            <a:off x="250231" y="5314950"/>
            <a:ext cx="8522294" cy="954107"/>
          </a:xfrm>
          <a:prstGeom prst="rect">
            <a:avLst/>
          </a:prstGeom>
          <a:solidFill>
            <a:schemeClr val="bg1"/>
          </a:solidFill>
        </p:spPr>
        <p:txBody>
          <a:bodyPr wrap="square" rtlCol="0">
            <a:spAutoFit/>
          </a:bodyPr>
          <a:lstStyle/>
          <a:p>
            <a:pPr algn="just"/>
            <a:r>
              <a:rPr lang="de-DE" sz="1400" dirty="0" smtClean="0">
                <a:solidFill>
                  <a:schemeClr val="tx1"/>
                </a:solidFill>
              </a:rPr>
              <a:t>Die 55 % Reduktion im Vergleich zu 1990 bedeutet für die Luftfahrt eine Reduktion von mehr als 80 % bis 2030 also um etwa 9 % pro Jahr. Der Kraftstoffverbrauch konnte bisher jährlich um 1,5 % gesenkt werden durch operative Maßnahmen und Technologie. </a:t>
            </a:r>
            <a:r>
              <a:rPr lang="de-DE" sz="1400" b="1" dirty="0" smtClean="0">
                <a:solidFill>
                  <a:srgbClr val="008000"/>
                </a:solidFill>
              </a:rPr>
              <a:t>Der Luftverkehr müsste daher um 7,5 % pro Jahr dauerhaft schrumpfen </a:t>
            </a:r>
            <a:r>
              <a:rPr lang="de-DE" sz="1400" dirty="0" smtClean="0">
                <a:solidFill>
                  <a:schemeClr val="tx1"/>
                </a:solidFill>
              </a:rPr>
              <a:t>(unabhängig vom kurzen Einfluss der Pandemie).</a:t>
            </a:r>
            <a:endParaRPr lang="en-US" sz="1400" dirty="0">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6" name="Picture 2"/>
          <p:cNvPicPr>
            <a:picLocks noChangeAspect="1" noChangeArrowheads="1"/>
          </p:cNvPicPr>
          <p:nvPr/>
        </p:nvPicPr>
        <p:blipFill>
          <a:blip r:embed="rId2" cstate="print"/>
          <a:srcRect/>
          <a:stretch>
            <a:fillRect/>
          </a:stretch>
        </p:blipFill>
        <p:spPr bwMode="auto">
          <a:xfrm>
            <a:off x="4625162" y="905159"/>
            <a:ext cx="4119341" cy="5340877"/>
          </a:xfrm>
          <a:prstGeom prst="rect">
            <a:avLst/>
          </a:prstGeom>
          <a:noFill/>
          <a:ln w="12700">
            <a:solidFill>
              <a:schemeClr val="tx1"/>
            </a:solidFill>
            <a:miter lim="800000"/>
            <a:headEnd/>
            <a:tailEnd/>
          </a:ln>
        </p:spPr>
      </p:pic>
      <p:sp>
        <p:nvSpPr>
          <p:cNvPr id="4" name="Rechteck 3"/>
          <p:cNvSpPr/>
          <p:nvPr/>
        </p:nvSpPr>
        <p:spPr>
          <a:xfrm>
            <a:off x="529631" y="2833957"/>
            <a:ext cx="4637792" cy="313932"/>
          </a:xfrm>
          <a:prstGeom prst="rect">
            <a:avLst/>
          </a:prstGeom>
          <a:solidFill>
            <a:schemeClr val="bg1"/>
          </a:solidFill>
          <a:ln w="3175">
            <a:solidFill>
              <a:schemeClr val="tx1"/>
            </a:solidFill>
          </a:ln>
        </p:spPr>
        <p:txBody>
          <a:bodyPr wrap="square">
            <a:spAutoFit/>
          </a:bodyPr>
          <a:lstStyle/>
          <a:p>
            <a:pPr marL="182880" indent="-182880" algn="just">
              <a:lnSpc>
                <a:spcPct val="120000"/>
              </a:lnSpc>
              <a:spcBef>
                <a:spcPts val="0"/>
              </a:spcBef>
              <a:spcAft>
                <a:spcPts val="0"/>
              </a:spcAft>
            </a:pPr>
            <a:r>
              <a:rPr lang="en-US" sz="1200" b="1" dirty="0" smtClean="0">
                <a:solidFill>
                  <a:srgbClr val="008000"/>
                </a:solidFill>
                <a:latin typeface="Arial"/>
                <a:cs typeface="Arial"/>
              </a:rPr>
              <a:t>https://</a:t>
            </a:r>
            <a:r>
              <a:rPr lang="en-US" sz="1200" b="1" dirty="0" smtClean="0">
                <a:solidFill>
                  <a:srgbClr val="008000"/>
                </a:solidFill>
                <a:latin typeface="Arial"/>
                <a:cs typeface="Arial"/>
              </a:rPr>
              <a:t>www.flysas.com/en/sustainability/emission-calculator</a:t>
            </a:r>
            <a:endParaRPr lang="en-US" sz="1200" b="1" dirty="0">
              <a:solidFill>
                <a:srgbClr val="008000"/>
              </a:solidFill>
              <a:latin typeface="Arial"/>
              <a:cs typeface="Arial"/>
            </a:endParaRPr>
          </a:p>
        </p:txBody>
      </p:sp>
      <p:pic>
        <p:nvPicPr>
          <p:cNvPr id="989187" name="Picture 3"/>
          <p:cNvPicPr>
            <a:picLocks noChangeAspect="1" noChangeArrowheads="1"/>
          </p:cNvPicPr>
          <p:nvPr/>
        </p:nvPicPr>
        <p:blipFill>
          <a:blip r:embed="rId3" cstate="print"/>
          <a:srcRect/>
          <a:stretch>
            <a:fillRect/>
          </a:stretch>
        </p:blipFill>
        <p:spPr bwMode="auto">
          <a:xfrm>
            <a:off x="542377" y="1178149"/>
            <a:ext cx="3997731" cy="1625524"/>
          </a:xfrm>
          <a:prstGeom prst="rect">
            <a:avLst/>
          </a:prstGeom>
          <a:noFill/>
          <a:ln w="9525">
            <a:noFill/>
            <a:miter lim="800000"/>
            <a:headEnd/>
            <a:tailEnd/>
          </a:ln>
        </p:spPr>
      </p:pic>
      <p:sp>
        <p:nvSpPr>
          <p:cNvPr id="3" name="Textfeld 2"/>
          <p:cNvSpPr txBox="1"/>
          <p:nvPr/>
        </p:nvSpPr>
        <p:spPr>
          <a:xfrm>
            <a:off x="529632" y="866775"/>
            <a:ext cx="3760966" cy="400110"/>
          </a:xfrm>
          <a:prstGeom prst="rect">
            <a:avLst/>
          </a:prstGeom>
          <a:noFill/>
        </p:spPr>
        <p:txBody>
          <a:bodyPr wrap="none" rtlCol="0">
            <a:spAutoFit/>
          </a:bodyPr>
          <a:lstStyle/>
          <a:p>
            <a:r>
              <a:rPr lang="de-DE" sz="2000" b="1" dirty="0" smtClean="0">
                <a:solidFill>
                  <a:srgbClr val="008000"/>
                </a:solidFill>
              </a:rPr>
              <a:t>FlySAS Emissions Calculator</a:t>
            </a:r>
            <a:endParaRPr lang="de-DE" sz="2000" b="1" i="1" baseline="-25000" dirty="0" smtClean="0">
              <a:solidFill>
                <a:srgbClr val="008000"/>
              </a:solidFill>
            </a:endParaRPr>
          </a:p>
        </p:txBody>
      </p:sp>
      <p:cxnSp>
        <p:nvCxnSpPr>
          <p:cNvPr id="6" name="Gerade Verbindung mit Pfeil 5"/>
          <p:cNvCxnSpPr/>
          <p:nvPr/>
        </p:nvCxnSpPr>
        <p:spPr bwMode="auto">
          <a:xfrm>
            <a:off x="3799441" y="3916310"/>
            <a:ext cx="723014" cy="0"/>
          </a:xfrm>
          <a:prstGeom prst="straightConnector1">
            <a:avLst/>
          </a:prstGeom>
          <a:solidFill>
            <a:srgbClr val="00B8FF"/>
          </a:solidFill>
          <a:ln w="38100" cap="flat" cmpd="sng" algn="ctr">
            <a:solidFill>
              <a:srgbClr val="008000"/>
            </a:solidFill>
            <a:prstDash val="solid"/>
            <a:round/>
            <a:headEnd type="none" w="med" len="med"/>
            <a:tailEnd type="arrow"/>
          </a:ln>
          <a:effectLst/>
        </p:spPr>
      </p:cxnSp>
      <p:sp>
        <p:nvSpPr>
          <p:cNvPr id="7" name="Rechteck 6"/>
          <p:cNvSpPr/>
          <p:nvPr/>
        </p:nvSpPr>
        <p:spPr>
          <a:xfrm>
            <a:off x="1828800" y="3744763"/>
            <a:ext cx="1935125" cy="350865"/>
          </a:xfrm>
          <a:prstGeom prst="rect">
            <a:avLst/>
          </a:prstGeom>
          <a:noFill/>
          <a:ln w="12700">
            <a:noFill/>
          </a:ln>
        </p:spPr>
        <p:txBody>
          <a:bodyPr wrap="square">
            <a:spAutoFit/>
          </a:bodyPr>
          <a:lstStyle/>
          <a:p>
            <a:pPr algn="just">
              <a:lnSpc>
                <a:spcPct val="120000"/>
              </a:lnSpc>
              <a:spcBef>
                <a:spcPts val="0"/>
              </a:spcBef>
              <a:spcAft>
                <a:spcPts val="0"/>
              </a:spcAft>
            </a:pPr>
            <a:r>
              <a:rPr lang="de-DE" sz="1400" b="1" smtClean="0">
                <a:solidFill>
                  <a:srgbClr val="008000"/>
                </a:solidFill>
                <a:latin typeface="Arial"/>
                <a:cs typeface="Arial"/>
              </a:rPr>
              <a:t>Detaillierte</a:t>
            </a:r>
            <a:r>
              <a:rPr lang="de-DE" sz="1400" b="1" smtClean="0">
                <a:solidFill>
                  <a:srgbClr val="008000"/>
                </a:solidFill>
                <a:latin typeface="Arial"/>
                <a:cs typeface="Arial"/>
              </a:rPr>
              <a:t> </a:t>
            </a:r>
            <a:r>
              <a:rPr lang="de-DE" sz="1400" b="1" smtClean="0">
                <a:solidFill>
                  <a:srgbClr val="008000"/>
                </a:solidFill>
                <a:latin typeface="Arial"/>
                <a:cs typeface="Arial"/>
              </a:rPr>
              <a:t>Angaben</a:t>
            </a:r>
            <a:endParaRPr lang="de-DE" sz="1400" b="1">
              <a:solidFill>
                <a:srgbClr val="008000"/>
              </a:solidFill>
              <a:latin typeface="Arial"/>
              <a:cs typeface="Arial"/>
            </a:endParaRPr>
          </a:p>
        </p:txBody>
      </p:sp>
      <p:sp>
        <p:nvSpPr>
          <p:cNvPr id="8" name="Rechteck 7"/>
          <p:cNvSpPr/>
          <p:nvPr/>
        </p:nvSpPr>
        <p:spPr>
          <a:xfrm>
            <a:off x="531616" y="4304742"/>
            <a:ext cx="3880893" cy="350865"/>
          </a:xfrm>
          <a:prstGeom prst="rect">
            <a:avLst/>
          </a:prstGeom>
          <a:noFill/>
          <a:ln>
            <a:noFill/>
          </a:ln>
        </p:spPr>
        <p:txBody>
          <a:bodyPr wrap="square">
            <a:spAutoFit/>
          </a:bodyPr>
          <a:lstStyle/>
          <a:p>
            <a:pPr algn="just">
              <a:lnSpc>
                <a:spcPct val="120000"/>
              </a:lnSpc>
              <a:spcBef>
                <a:spcPts val="0"/>
              </a:spcBef>
              <a:spcAft>
                <a:spcPts val="0"/>
              </a:spcAft>
            </a:pPr>
            <a:r>
              <a:rPr lang="de-DE" sz="1400" dirty="0" smtClean="0">
                <a:solidFill>
                  <a:schemeClr val="tx1"/>
                </a:solidFill>
                <a:latin typeface="Arial"/>
                <a:cs typeface="Arial"/>
              </a:rPr>
              <a:t>Keine integrierte Buchung</a:t>
            </a:r>
            <a:r>
              <a:rPr lang="de-DE" sz="1400" dirty="0" smtClean="0">
                <a:solidFill>
                  <a:schemeClr val="tx1"/>
                </a:solidFill>
                <a:latin typeface="Arial"/>
                <a:cs typeface="Arial"/>
              </a:rPr>
              <a:t> </a:t>
            </a:r>
            <a:r>
              <a:rPr lang="de-DE" sz="1400" dirty="0" smtClean="0">
                <a:solidFill>
                  <a:schemeClr val="tx1"/>
                </a:solidFill>
                <a:latin typeface="Arial"/>
                <a:cs typeface="Arial"/>
              </a:rPr>
              <a:t>oder Kompensation</a:t>
            </a:r>
            <a:endParaRPr lang="de-DE" sz="1400" dirty="0">
              <a:solidFill>
                <a:schemeClr val="tx1"/>
              </a:solidFill>
              <a:latin typeface="Arial"/>
              <a:cs typeface="Arial"/>
            </a:endParaRPr>
          </a:p>
        </p:txBody>
      </p:sp>
      <p:sp>
        <p:nvSpPr>
          <p:cNvPr id="9" name="Rechteck 8"/>
          <p:cNvSpPr/>
          <p:nvPr/>
        </p:nvSpPr>
        <p:spPr>
          <a:xfrm>
            <a:off x="265820" y="5630251"/>
            <a:ext cx="4157330" cy="646331"/>
          </a:xfrm>
          <a:prstGeom prst="rect">
            <a:avLst/>
          </a:prstGeom>
          <a:noFill/>
        </p:spPr>
        <p:txBody>
          <a:bodyPr wrap="square">
            <a:spAutoFit/>
          </a:bodyPr>
          <a:lstStyle/>
          <a:p>
            <a:pPr algn="just">
              <a:lnSpc>
                <a:spcPct val="120000"/>
              </a:lnSpc>
              <a:spcBef>
                <a:spcPts val="0"/>
              </a:spcBef>
              <a:spcAft>
                <a:spcPts val="0"/>
              </a:spcAft>
            </a:pPr>
            <a:r>
              <a:rPr lang="en-US" sz="1000" dirty="0" smtClean="0">
                <a:solidFill>
                  <a:schemeClr val="tx1"/>
                </a:solidFill>
              </a:rPr>
              <a:t>RIDAO </a:t>
            </a:r>
            <a:r>
              <a:rPr lang="en-US" sz="1000" dirty="0" smtClean="0">
                <a:solidFill>
                  <a:schemeClr val="tx1"/>
                </a:solidFill>
              </a:rPr>
              <a:t>VELASCO, Alejandro, 2020. </a:t>
            </a:r>
            <a:r>
              <a:rPr lang="en-US" sz="1000" i="1" dirty="0" smtClean="0">
                <a:solidFill>
                  <a:schemeClr val="tx1"/>
                </a:solidFill>
              </a:rPr>
              <a:t>Environmental </a:t>
            </a:r>
            <a:r>
              <a:rPr lang="en-US" sz="1000" i="1" dirty="0" smtClean="0">
                <a:solidFill>
                  <a:schemeClr val="tx1"/>
                </a:solidFill>
              </a:rPr>
              <a:t>Information for Aviation </a:t>
            </a:r>
            <a:r>
              <a:rPr lang="en-US" sz="1000" i="1" dirty="0" smtClean="0">
                <a:solidFill>
                  <a:schemeClr val="tx1"/>
                </a:solidFill>
              </a:rPr>
              <a:t>Passengers</a:t>
            </a:r>
            <a:r>
              <a:rPr lang="en-US" sz="1000" dirty="0" smtClean="0">
                <a:solidFill>
                  <a:schemeClr val="tx1"/>
                </a:solidFill>
              </a:rPr>
              <a:t>. Bachelor </a:t>
            </a:r>
            <a:r>
              <a:rPr lang="en-US" sz="1000" dirty="0" smtClean="0">
                <a:solidFill>
                  <a:schemeClr val="tx1"/>
                </a:solidFill>
              </a:rPr>
              <a:t>Thesis</a:t>
            </a:r>
            <a:r>
              <a:rPr lang="en-US" sz="1000" dirty="0" smtClean="0">
                <a:solidFill>
                  <a:schemeClr val="tx1"/>
                </a:solidFill>
                <a:latin typeface="Arial"/>
                <a:cs typeface="Arial"/>
              </a:rPr>
              <a:t>. </a:t>
            </a:r>
            <a:r>
              <a:rPr lang="en-US" sz="1000" dirty="0" smtClean="0">
                <a:solidFill>
                  <a:schemeClr val="tx1"/>
                </a:solidFill>
                <a:latin typeface="Arial"/>
                <a:cs typeface="Arial"/>
              </a:rPr>
              <a:t>HAW Hamburg</a:t>
            </a:r>
            <a:r>
              <a:rPr lang="en-US" sz="1000" dirty="0" smtClean="0">
                <a:solidFill>
                  <a:schemeClr val="tx1"/>
                </a:solidFill>
                <a:latin typeface="Arial"/>
                <a:cs typeface="Arial"/>
              </a:rPr>
              <a:t>. Available from</a:t>
            </a:r>
            <a:r>
              <a:rPr lang="en-US" sz="1000" dirty="0" smtClean="0">
                <a:solidFill>
                  <a:schemeClr val="tx1"/>
                </a:solidFill>
                <a:latin typeface="Arial"/>
                <a:cs typeface="Arial"/>
              </a:rPr>
              <a:t>: </a:t>
            </a:r>
            <a:endParaRPr lang="en-US" sz="1000" dirty="0" smtClean="0">
              <a:solidFill>
                <a:schemeClr val="tx1"/>
              </a:solidFill>
              <a:latin typeface="Arial"/>
              <a:cs typeface="Arial"/>
            </a:endParaRPr>
          </a:p>
          <a:p>
            <a:pPr algn="just">
              <a:lnSpc>
                <a:spcPct val="120000"/>
              </a:lnSpc>
              <a:spcBef>
                <a:spcPts val="0"/>
              </a:spcBef>
              <a:spcAft>
                <a:spcPts val="0"/>
              </a:spcAft>
            </a:pPr>
            <a:r>
              <a:rPr lang="en-US" sz="1000" dirty="0" smtClean="0">
                <a:solidFill>
                  <a:schemeClr val="tx1"/>
                </a:solidFill>
                <a:latin typeface="Arial"/>
                <a:cs typeface="Arial"/>
              </a:rPr>
              <a:t>https</a:t>
            </a:r>
            <a:r>
              <a:rPr lang="en-US" sz="1000" dirty="0" smtClean="0">
                <a:solidFill>
                  <a:schemeClr val="tx1"/>
                </a:solidFill>
                <a:latin typeface="Arial"/>
                <a:cs typeface="Arial"/>
              </a:rPr>
              <a:t>://nbn-resolving.org/urn:nbn:de:gbv:18302-aero2020-08-05.014</a:t>
            </a:r>
            <a:endParaRPr lang="en-US" sz="1000" b="1" dirty="0">
              <a:solidFill>
                <a:schemeClr val="tx1"/>
              </a:solidFill>
              <a:latin typeface="Arial"/>
              <a:cs typeface="Arial"/>
            </a:endParaRPr>
          </a:p>
        </p:txBody>
      </p:sp>
      <p:sp>
        <p:nvSpPr>
          <p:cNvPr id="10" name="Rechteck 9"/>
          <p:cNvSpPr/>
          <p:nvPr/>
        </p:nvSpPr>
        <p:spPr>
          <a:xfrm>
            <a:off x="5957764" y="2490119"/>
            <a:ext cx="1772106" cy="350865"/>
          </a:xfrm>
          <a:prstGeom prst="rect">
            <a:avLst/>
          </a:prstGeom>
          <a:solidFill>
            <a:schemeClr val="bg1"/>
          </a:solidFill>
          <a:ln w="12700">
            <a:solidFill>
              <a:schemeClr val="tx1"/>
            </a:solidFill>
          </a:ln>
        </p:spPr>
        <p:txBody>
          <a:bodyPr wrap="square">
            <a:spAutoFit/>
          </a:bodyPr>
          <a:lstStyle/>
          <a:p>
            <a:pPr algn="just">
              <a:lnSpc>
                <a:spcPct val="120000"/>
              </a:lnSpc>
              <a:spcBef>
                <a:spcPts val="0"/>
              </a:spcBef>
              <a:spcAft>
                <a:spcPts val="0"/>
              </a:spcAft>
            </a:pPr>
            <a:r>
              <a:rPr lang="de-DE" sz="1400" dirty="0" smtClean="0">
                <a:solidFill>
                  <a:srgbClr val="FF0000"/>
                </a:solidFill>
                <a:latin typeface="Arial"/>
                <a:cs typeface="Arial"/>
              </a:rPr>
              <a:t>nur SAS-Flugzeuge</a:t>
            </a:r>
            <a:endParaRPr lang="de-DE" sz="1400" dirty="0">
              <a:solidFill>
                <a:srgbClr val="FF0000"/>
              </a:solidFill>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Weniger </a:t>
            </a:r>
            <a:r>
              <a:rPr lang="de-DE" sz="4000" b="1" dirty="0" smtClean="0">
                <a:solidFill>
                  <a:srgbClr val="0000FF"/>
                </a:solidFill>
              </a:rPr>
              <a:t>Gepäck?</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29632" y="866775"/>
            <a:ext cx="2345707" cy="400110"/>
          </a:xfrm>
          <a:prstGeom prst="rect">
            <a:avLst/>
          </a:prstGeom>
          <a:noFill/>
        </p:spPr>
        <p:txBody>
          <a:bodyPr wrap="none" rtlCol="0">
            <a:spAutoFit/>
          </a:bodyPr>
          <a:lstStyle/>
          <a:p>
            <a:r>
              <a:rPr lang="de-DE" sz="2000" b="1" dirty="0" smtClean="0">
                <a:solidFill>
                  <a:schemeClr val="tx1"/>
                </a:solidFill>
              </a:rPr>
              <a:t>Weniger Gepäck?</a:t>
            </a:r>
            <a:endParaRPr lang="de-DE" sz="2000" b="1" i="1" baseline="-25000" dirty="0" smtClean="0">
              <a:solidFill>
                <a:schemeClr val="tx1"/>
              </a:solidFill>
            </a:endParaRPr>
          </a:p>
        </p:txBody>
      </p:sp>
      <p:sp>
        <p:nvSpPr>
          <p:cNvPr id="15" name="Textfeld 14"/>
          <p:cNvSpPr txBox="1"/>
          <p:nvPr/>
        </p:nvSpPr>
        <p:spPr>
          <a:xfrm>
            <a:off x="514352" y="1333498"/>
            <a:ext cx="5982141" cy="3970318"/>
          </a:xfrm>
          <a:prstGeom prst="rect">
            <a:avLst/>
          </a:prstGeom>
          <a:noFill/>
        </p:spPr>
        <p:txBody>
          <a:bodyPr wrap="square" rtlCol="0">
            <a:spAutoFit/>
          </a:bodyPr>
          <a:lstStyle/>
          <a:p>
            <a:pPr marL="180975" indent="-180975" algn="just">
              <a:lnSpc>
                <a:spcPct val="120000"/>
              </a:lnSpc>
              <a:buFont typeface="Arial" pitchFamily="34" charset="0"/>
              <a:buChar char="●"/>
            </a:pPr>
            <a:r>
              <a:rPr lang="de-DE" sz="1400" dirty="0" smtClean="0">
                <a:solidFill>
                  <a:schemeClr val="tx1"/>
                </a:solidFill>
              </a:rPr>
              <a:t>Die International Air Transport Association (</a:t>
            </a:r>
            <a:r>
              <a:rPr lang="de-DE" sz="1400" dirty="0" smtClean="0">
                <a:solidFill>
                  <a:srgbClr val="FF0000"/>
                </a:solidFill>
              </a:rPr>
              <a:t>IATA</a:t>
            </a:r>
            <a:r>
              <a:rPr lang="de-DE" sz="1400" dirty="0" smtClean="0">
                <a:solidFill>
                  <a:schemeClr val="tx1"/>
                </a:solidFill>
              </a:rPr>
              <a:t>) hat dazu eine </a:t>
            </a:r>
            <a:r>
              <a:rPr lang="de-DE" sz="1400" dirty="0" smtClean="0">
                <a:solidFill>
                  <a:srgbClr val="FF0000"/>
                </a:solidFill>
              </a:rPr>
              <a:t>Kampagne</a:t>
            </a:r>
            <a:r>
              <a:rPr lang="de-DE" sz="1400" dirty="0" smtClean="0">
                <a:solidFill>
                  <a:schemeClr val="tx1"/>
                </a:solidFill>
              </a:rPr>
              <a:t> mit der Seite</a:t>
            </a:r>
          </a:p>
          <a:p>
            <a:pPr marL="180975" indent="-180975" algn="just">
              <a:lnSpc>
                <a:spcPct val="120000"/>
              </a:lnSpc>
            </a:pPr>
            <a:r>
              <a:rPr lang="de-DE" sz="1400" dirty="0" smtClean="0">
                <a:solidFill>
                  <a:schemeClr val="tx1"/>
                </a:solidFill>
              </a:rPr>
              <a:t>		</a:t>
            </a:r>
            <a:r>
              <a:rPr lang="de-DE" sz="1400" dirty="0" smtClean="0">
                <a:solidFill>
                  <a:srgbClr val="0000FF"/>
                </a:solidFill>
              </a:rPr>
              <a:t>https://www.flyaware.com/your-journey </a:t>
            </a:r>
            <a:r>
              <a:rPr lang="de-DE" sz="1400" dirty="0" smtClean="0">
                <a:solidFill>
                  <a:schemeClr val="tx1"/>
                </a:solidFill>
              </a:rPr>
              <a:t>(archived: bit.ly/3CR7JIE)</a:t>
            </a:r>
          </a:p>
          <a:p>
            <a:pPr marL="180975" indent="-180975" algn="just">
              <a:lnSpc>
                <a:spcPct val="120000"/>
              </a:lnSpc>
            </a:pPr>
            <a:r>
              <a:rPr lang="de-DE" sz="1400" dirty="0" smtClean="0">
                <a:solidFill>
                  <a:schemeClr val="tx1"/>
                </a:solidFill>
              </a:rPr>
              <a:t>	im Internet erstellt. Hinweis: "</a:t>
            </a:r>
            <a:r>
              <a:rPr lang="de-DE" sz="1400" dirty="0" smtClean="0">
                <a:solidFill>
                  <a:srgbClr val="0000FF"/>
                </a:solidFill>
              </a:rPr>
              <a:t>Pack lighter</a:t>
            </a:r>
            <a:r>
              <a:rPr lang="de-DE" sz="1400" dirty="0" smtClean="0">
                <a:solidFill>
                  <a:schemeClr val="tx1"/>
                </a:solidFill>
              </a:rPr>
              <a:t>"</a:t>
            </a:r>
          </a:p>
          <a:p>
            <a:pPr marL="180975" indent="-180975" algn="just">
              <a:lnSpc>
                <a:spcPct val="120000"/>
              </a:lnSpc>
              <a:buFont typeface="Arial" pitchFamily="34" charset="0"/>
              <a:buChar char="●"/>
            </a:pPr>
            <a:r>
              <a:rPr lang="de-DE" sz="1400" dirty="0" smtClean="0">
                <a:solidFill>
                  <a:schemeClr val="tx1"/>
                </a:solidFill>
              </a:rPr>
              <a:t>Richtig ist natürlich, das jedes Kilogramm hilft. Aber das Argument "just a kilo less, once multiplied across every passenger and every flight, can make a huge difference to CO2 emissions" ist banal. Natürlich wird jeder kleine Effekt größer, wenn man ihn multipliziert.</a:t>
            </a:r>
          </a:p>
          <a:p>
            <a:pPr marL="180975" indent="-180975" algn="just">
              <a:lnSpc>
                <a:spcPct val="120000"/>
              </a:lnSpc>
              <a:buFont typeface="Arial" pitchFamily="34" charset="0"/>
              <a:buChar char="●"/>
            </a:pPr>
            <a:r>
              <a:rPr lang="de-DE" sz="1400" dirty="0" smtClean="0">
                <a:solidFill>
                  <a:schemeClr val="tx1"/>
                </a:solidFill>
              </a:rPr>
              <a:t>Diese Betrachtung hilft stattdessen weiter: Schon bei enger Bestuhlung </a:t>
            </a:r>
            <a:r>
              <a:rPr lang="de-DE" sz="1400" dirty="0" smtClean="0">
                <a:solidFill>
                  <a:srgbClr val="0000FF"/>
                </a:solidFill>
              </a:rPr>
              <a:t>kommen</a:t>
            </a:r>
            <a:r>
              <a:rPr lang="de-DE" sz="1400" dirty="0" smtClean="0">
                <a:solidFill>
                  <a:schemeClr val="tx1"/>
                </a:solidFill>
              </a:rPr>
              <a:t> zwischen 300 kg und 1000 kg der Abflugmasse des Flugzeugs </a:t>
            </a:r>
            <a:r>
              <a:rPr lang="de-DE" sz="1400" dirty="0" smtClean="0">
                <a:solidFill>
                  <a:srgbClr val="0000FF"/>
                </a:solidFill>
              </a:rPr>
              <a:t>auf jeden Passagier</a:t>
            </a:r>
            <a:r>
              <a:rPr lang="de-DE" sz="1400" dirty="0" smtClean="0">
                <a:solidFill>
                  <a:schemeClr val="tx1"/>
                </a:solidFill>
              </a:rPr>
              <a:t>. Statistisch sind das </a:t>
            </a:r>
            <a:r>
              <a:rPr lang="de-DE" sz="1400" dirty="0" smtClean="0">
                <a:solidFill>
                  <a:srgbClr val="0000FF"/>
                </a:solidFill>
              </a:rPr>
              <a:t>im Durchschnitt etwa 500 kg</a:t>
            </a:r>
            <a:r>
              <a:rPr lang="de-DE" sz="1400" dirty="0" smtClean="0">
                <a:solidFill>
                  <a:schemeClr val="tx1"/>
                </a:solidFill>
              </a:rPr>
              <a:t>. Der Wert hängt von der Reichweite und der Technik des Flugzeugs ab. </a:t>
            </a:r>
            <a:r>
              <a:rPr lang="de-DE" sz="1400" b="1" dirty="0" smtClean="0">
                <a:solidFill>
                  <a:srgbClr val="008000"/>
                </a:solidFill>
              </a:rPr>
              <a:t>Mit einem Kilogramm weniger an Gepäck kann man daher grob 0,2 % (=1/500) der persönlich zu verantwortenden Emissionen einsparen. </a:t>
            </a:r>
            <a:r>
              <a:rPr lang="de-DE" sz="1400" b="1" dirty="0" smtClean="0">
                <a:solidFill>
                  <a:srgbClr val="FF0000"/>
                </a:solidFill>
              </a:rPr>
              <a:t>Es bringt also vergleichsweise wenig.</a:t>
            </a:r>
          </a:p>
        </p:txBody>
      </p:sp>
      <p:pic>
        <p:nvPicPr>
          <p:cNvPr id="925698" name="Picture 2"/>
          <p:cNvPicPr>
            <a:picLocks noChangeAspect="1" noChangeArrowheads="1"/>
          </p:cNvPicPr>
          <p:nvPr/>
        </p:nvPicPr>
        <p:blipFill>
          <a:blip r:embed="rId2" cstate="print"/>
          <a:srcRect/>
          <a:stretch>
            <a:fillRect/>
          </a:stretch>
        </p:blipFill>
        <p:spPr bwMode="auto">
          <a:xfrm>
            <a:off x="6997994" y="1652585"/>
            <a:ext cx="1603743" cy="319586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Kompensieren?</a:t>
            </a:r>
            <a:endParaRPr lang="de-DE" sz="4000" b="1" dirty="0" smtClean="0">
              <a:solidFill>
                <a:srgbClr val="0000FF"/>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352" y="1333498"/>
            <a:ext cx="8248648" cy="4832092"/>
          </a:xfrm>
          <a:prstGeom prst="rect">
            <a:avLst/>
          </a:prstGeom>
          <a:noFill/>
        </p:spPr>
        <p:txBody>
          <a:bodyPr wrap="square" rtlCol="0">
            <a:spAutoFit/>
          </a:bodyPr>
          <a:lstStyle/>
          <a:p>
            <a:pPr marL="180975" indent="-180975" algn="just">
              <a:lnSpc>
                <a:spcPct val="110000"/>
              </a:lnSpc>
              <a:buFont typeface="Arial" pitchFamily="34" charset="0"/>
              <a:buChar char="●"/>
            </a:pPr>
            <a:r>
              <a:rPr lang="de-DE" sz="1400" dirty="0" smtClean="0">
                <a:solidFill>
                  <a:schemeClr val="tx1"/>
                </a:solidFill>
              </a:rPr>
              <a:t>Zu unterscheiden sind </a:t>
            </a:r>
            <a:r>
              <a:rPr lang="de-DE" sz="1400" dirty="0" smtClean="0">
                <a:solidFill>
                  <a:srgbClr val="0000FF"/>
                </a:solidFill>
              </a:rPr>
              <a:t>verschiedene Ansätze beim Kompensieren</a:t>
            </a:r>
            <a:r>
              <a:rPr lang="de-DE" sz="1400" dirty="0" smtClean="0">
                <a:solidFill>
                  <a:schemeClr val="tx1"/>
                </a:solidFill>
              </a:rPr>
              <a:t>:</a:t>
            </a:r>
          </a:p>
          <a:p>
            <a:pPr marL="361950" lvl="1" indent="-169863" algn="just">
              <a:lnSpc>
                <a:spcPct val="110000"/>
              </a:lnSpc>
              <a:buFont typeface="Courier New" pitchFamily="49" charset="0"/>
              <a:buChar char="o"/>
            </a:pPr>
            <a:r>
              <a:rPr lang="de-DE" sz="1400" dirty="0" smtClean="0">
                <a:solidFill>
                  <a:schemeClr val="tx1"/>
                </a:solidFill>
              </a:rPr>
              <a:t>Kompensieren </a:t>
            </a:r>
            <a:r>
              <a:rPr lang="de-DE" sz="1400" dirty="0" smtClean="0">
                <a:solidFill>
                  <a:srgbClr val="FF0000"/>
                </a:solidFill>
              </a:rPr>
              <a:t>international</a:t>
            </a:r>
            <a:r>
              <a:rPr lang="de-DE" sz="1400" dirty="0" smtClean="0">
                <a:solidFill>
                  <a:schemeClr val="tx1"/>
                </a:solidFill>
              </a:rPr>
              <a:t> </a:t>
            </a:r>
            <a:r>
              <a:rPr lang="de-DE" sz="1400" dirty="0" smtClean="0">
                <a:solidFill>
                  <a:srgbClr val="FF0000"/>
                </a:solidFill>
              </a:rPr>
              <a:t>durch Airlines</a:t>
            </a:r>
            <a:r>
              <a:rPr lang="de-DE" sz="1400" dirty="0" smtClean="0">
                <a:solidFill>
                  <a:schemeClr val="tx1"/>
                </a:solidFill>
              </a:rPr>
              <a:t>: CORSIA (ICAO) entfaltet noch keine Wirkung (s.u.).</a:t>
            </a:r>
          </a:p>
          <a:p>
            <a:pPr marL="361950" lvl="1" indent="-169863" algn="just">
              <a:lnSpc>
                <a:spcPct val="110000"/>
              </a:lnSpc>
              <a:buFont typeface="Courier New" pitchFamily="49" charset="0"/>
              <a:buChar char="o"/>
            </a:pPr>
            <a:r>
              <a:rPr lang="de-DE" sz="1400" dirty="0" smtClean="0">
                <a:solidFill>
                  <a:schemeClr val="tx1"/>
                </a:solidFill>
              </a:rPr>
              <a:t>Kompensieren </a:t>
            </a:r>
            <a:r>
              <a:rPr lang="de-DE" sz="1400" dirty="0" smtClean="0">
                <a:solidFill>
                  <a:srgbClr val="FF0000"/>
                </a:solidFill>
              </a:rPr>
              <a:t>in der EU durch Airlines</a:t>
            </a:r>
            <a:r>
              <a:rPr lang="de-DE" sz="1400" dirty="0" smtClean="0">
                <a:solidFill>
                  <a:schemeClr val="tx1"/>
                </a:solidFill>
              </a:rPr>
              <a:t>: EU-Emissionshandelssystems (EU ETS</a:t>
            </a:r>
            <a:r>
              <a:rPr lang="de-DE" sz="1400" dirty="0" smtClean="0">
                <a:solidFill>
                  <a:schemeClr val="tx1"/>
                </a:solidFill>
              </a:rPr>
              <a:t>). Durch "Stop-the-Clock" und kostenlose </a:t>
            </a:r>
            <a:r>
              <a:rPr lang="de-DE" sz="1400" dirty="0" smtClean="0">
                <a:solidFill>
                  <a:schemeClr val="tx1"/>
                </a:solidFill>
              </a:rPr>
              <a:t>Emissionszertifikate für den Luftverkehr</a:t>
            </a:r>
            <a:r>
              <a:rPr lang="de-DE" sz="1400" dirty="0" smtClean="0">
                <a:solidFill>
                  <a:schemeClr val="tx1"/>
                </a:solidFill>
              </a:rPr>
              <a:t> bisher fast ohne Wirkung. </a:t>
            </a:r>
            <a:r>
              <a:rPr lang="de-DE" sz="1400" dirty="0" smtClean="0">
                <a:solidFill>
                  <a:schemeClr val="tx1"/>
                </a:solidFill>
              </a:rPr>
              <a:t>2017 machten die Kosten für EU-Zertifikate 0,3 % der Betriebskosten aus bei den Airlines (EASA </a:t>
            </a:r>
            <a:r>
              <a:rPr lang="de-DE" sz="1400" dirty="0" smtClean="0">
                <a:solidFill>
                  <a:schemeClr val="tx1"/>
                </a:solidFill>
              </a:rPr>
              <a:t>2019).</a:t>
            </a:r>
          </a:p>
          <a:p>
            <a:pPr marL="361950" lvl="1" indent="-169863" algn="just">
              <a:lnSpc>
                <a:spcPct val="110000"/>
              </a:lnSpc>
              <a:buFont typeface="Courier New" pitchFamily="49" charset="0"/>
              <a:buChar char="o"/>
            </a:pPr>
            <a:r>
              <a:rPr lang="de-DE" sz="1400" dirty="0" smtClean="0">
                <a:solidFill>
                  <a:schemeClr val="tx1"/>
                </a:solidFill>
              </a:rPr>
              <a:t>Freiwilliges Kompensieren von Flügen </a:t>
            </a:r>
            <a:r>
              <a:rPr lang="de-DE" sz="1400" dirty="0" smtClean="0">
                <a:solidFill>
                  <a:srgbClr val="FF0000"/>
                </a:solidFill>
              </a:rPr>
              <a:t>durch Passagiere </a:t>
            </a:r>
            <a:r>
              <a:rPr lang="de-DE" sz="1400" dirty="0" smtClean="0">
                <a:solidFill>
                  <a:schemeClr val="tx1"/>
                </a:solidFill>
              </a:rPr>
              <a:t>wird </a:t>
            </a:r>
            <a:r>
              <a:rPr lang="de-DE" sz="1400" dirty="0" smtClean="0">
                <a:solidFill>
                  <a:schemeClr val="tx1"/>
                </a:solidFill>
              </a:rPr>
              <a:t>kaum genutzt. </a:t>
            </a:r>
            <a:r>
              <a:rPr lang="de-DE" sz="1400" dirty="0" smtClean="0">
                <a:solidFill>
                  <a:schemeClr val="tx1"/>
                </a:solidFill>
              </a:rPr>
              <a:t>Beispiel: </a:t>
            </a:r>
            <a:r>
              <a:rPr lang="de-DE" sz="1400" dirty="0" smtClean="0">
                <a:solidFill>
                  <a:schemeClr val="tx1"/>
                </a:solidFill>
              </a:rPr>
              <a:t>Weniger als 1 % der </a:t>
            </a:r>
            <a:r>
              <a:rPr lang="de-DE" sz="1400" dirty="0" smtClean="0">
                <a:solidFill>
                  <a:schemeClr val="tx1"/>
                </a:solidFill>
              </a:rPr>
              <a:t>Passagiere </a:t>
            </a:r>
            <a:r>
              <a:rPr lang="de-DE" sz="1400" dirty="0" smtClean="0">
                <a:solidFill>
                  <a:schemeClr val="tx1"/>
                </a:solidFill>
              </a:rPr>
              <a:t>(privat und geschäftlich) kompensieren bei </a:t>
            </a:r>
            <a:r>
              <a:rPr lang="de-DE" sz="1400" dirty="0" smtClean="0">
                <a:solidFill>
                  <a:schemeClr val="tx1"/>
                </a:solidFill>
              </a:rPr>
              <a:t>Lufthansa </a:t>
            </a:r>
            <a:r>
              <a:rPr lang="de-DE" sz="1400" dirty="0" smtClean="0">
                <a:solidFill>
                  <a:schemeClr val="tx1"/>
                </a:solidFill>
              </a:rPr>
              <a:t>(Hegmann 2021).</a:t>
            </a:r>
          </a:p>
          <a:p>
            <a:pPr marL="361950" lvl="1" indent="-169863" algn="just">
              <a:lnSpc>
                <a:spcPct val="110000"/>
              </a:lnSpc>
              <a:buFont typeface="Courier New" pitchFamily="49" charset="0"/>
              <a:buChar char="o"/>
            </a:pPr>
            <a:r>
              <a:rPr lang="de-DE" sz="1400" dirty="0" smtClean="0">
                <a:solidFill>
                  <a:schemeClr val="tx1"/>
                </a:solidFill>
              </a:rPr>
              <a:t>Freiwilliges regelmäßiges </a:t>
            </a:r>
            <a:r>
              <a:rPr lang="de-DE" sz="1400" dirty="0" smtClean="0">
                <a:solidFill>
                  <a:srgbClr val="FF0000"/>
                </a:solidFill>
              </a:rPr>
              <a:t>Kompensieren der Flüge von Mitarbeitern </a:t>
            </a:r>
            <a:r>
              <a:rPr lang="de-DE" sz="1400" dirty="0" smtClean="0">
                <a:solidFill>
                  <a:schemeClr val="tx1"/>
                </a:solidFill>
              </a:rPr>
              <a:t>durch Firmen und öffentliche Organisationen.</a:t>
            </a:r>
          </a:p>
          <a:p>
            <a:pPr marL="180975" indent="-180975" algn="just">
              <a:lnSpc>
                <a:spcPct val="110000"/>
              </a:lnSpc>
              <a:buFont typeface="Arial" pitchFamily="34" charset="0"/>
              <a:buChar char="●"/>
            </a:pPr>
            <a:r>
              <a:rPr lang="de-DE" sz="1400" dirty="0" smtClean="0">
                <a:solidFill>
                  <a:schemeClr val="tx1"/>
                </a:solidFill>
              </a:rPr>
              <a:t>Die </a:t>
            </a:r>
            <a:r>
              <a:rPr lang="de-DE" sz="1400" dirty="0" smtClean="0">
                <a:solidFill>
                  <a:schemeClr val="tx1"/>
                </a:solidFill>
              </a:rPr>
              <a:t>Luftverkehrswirtschaft kämpft gegen "</a:t>
            </a:r>
            <a:r>
              <a:rPr lang="de-DE" sz="1400" dirty="0" smtClean="0">
                <a:solidFill>
                  <a:srgbClr val="0000FF"/>
                </a:solidFill>
              </a:rPr>
              <a:t>Flugscham</a:t>
            </a:r>
            <a:r>
              <a:rPr lang="de-DE" sz="1400" dirty="0" smtClean="0">
                <a:solidFill>
                  <a:schemeClr val="tx1"/>
                </a:solidFill>
              </a:rPr>
              <a:t>" (HAGAGY 2019).</a:t>
            </a:r>
          </a:p>
          <a:p>
            <a:pPr marL="180975" indent="-180975" algn="just">
              <a:lnSpc>
                <a:spcPct val="110000"/>
              </a:lnSpc>
              <a:buFont typeface="Arial" pitchFamily="34" charset="0"/>
              <a:buChar char="●"/>
            </a:pPr>
            <a:r>
              <a:rPr lang="de-DE" sz="1400" dirty="0" smtClean="0">
                <a:solidFill>
                  <a:schemeClr val="tx1"/>
                </a:solidFill>
              </a:rPr>
              <a:t>Die International Air Transport Association (IATA) hat </a:t>
            </a:r>
            <a:r>
              <a:rPr lang="de-DE" sz="1400" dirty="0" smtClean="0">
                <a:solidFill>
                  <a:schemeClr val="tx1"/>
                </a:solidFill>
              </a:rPr>
              <a:t>daher </a:t>
            </a:r>
            <a:r>
              <a:rPr lang="de-DE" sz="1400" dirty="0" smtClean="0">
                <a:solidFill>
                  <a:schemeClr val="tx1"/>
                </a:solidFill>
              </a:rPr>
              <a:t>eine Kampagne mit der Seite</a:t>
            </a:r>
          </a:p>
          <a:p>
            <a:pPr marL="180975" indent="-180975" algn="just">
              <a:lnSpc>
                <a:spcPct val="110000"/>
              </a:lnSpc>
            </a:pPr>
            <a:r>
              <a:rPr lang="de-DE" sz="1400" dirty="0" smtClean="0">
                <a:solidFill>
                  <a:schemeClr val="tx1"/>
                </a:solidFill>
              </a:rPr>
              <a:t>		</a:t>
            </a:r>
            <a:r>
              <a:rPr lang="de-DE" sz="1400" dirty="0" smtClean="0">
                <a:solidFill>
                  <a:srgbClr val="0000FF"/>
                </a:solidFill>
              </a:rPr>
              <a:t>https://www.flyaware.com/your-journey</a:t>
            </a:r>
            <a:r>
              <a:rPr lang="de-DE" sz="1400" dirty="0" smtClean="0">
                <a:solidFill>
                  <a:schemeClr val="tx1"/>
                </a:solidFill>
              </a:rPr>
              <a:t> (archived: bit.ly/3CR7JIE</a:t>
            </a:r>
            <a:r>
              <a:rPr lang="de-DE" sz="1400" dirty="0" smtClean="0">
                <a:solidFill>
                  <a:schemeClr val="tx1"/>
                </a:solidFill>
              </a:rPr>
              <a:t>)</a:t>
            </a:r>
            <a:endParaRPr lang="de-DE" sz="1400" dirty="0" smtClean="0">
              <a:solidFill>
                <a:schemeClr val="tx1"/>
              </a:solidFill>
            </a:endParaRPr>
          </a:p>
          <a:p>
            <a:pPr marL="180975" indent="-180975" algn="just">
              <a:lnSpc>
                <a:spcPct val="110000"/>
              </a:lnSpc>
            </a:pPr>
            <a:r>
              <a:rPr lang="de-DE" sz="1400" dirty="0" smtClean="0">
                <a:solidFill>
                  <a:schemeClr val="tx1"/>
                </a:solidFill>
              </a:rPr>
              <a:t>	im Internet erstellt. Erster Hinweis an die Passagiere: "</a:t>
            </a:r>
            <a:r>
              <a:rPr lang="de-DE" sz="1400" dirty="0" smtClean="0">
                <a:solidFill>
                  <a:srgbClr val="0000FF"/>
                </a:solidFill>
              </a:rPr>
              <a:t>Kompensieren</a:t>
            </a:r>
            <a:r>
              <a:rPr lang="de-DE" sz="1400" dirty="0" smtClean="0">
                <a:solidFill>
                  <a:schemeClr val="tx1"/>
                </a:solidFill>
              </a:rPr>
              <a:t>"! </a:t>
            </a:r>
          </a:p>
          <a:p>
            <a:pPr marL="180975" indent="-180975" algn="just">
              <a:lnSpc>
                <a:spcPct val="110000"/>
              </a:lnSpc>
              <a:buFont typeface="Arial" pitchFamily="34" charset="0"/>
              <a:buChar char="●"/>
            </a:pPr>
            <a:r>
              <a:rPr lang="de-DE" sz="1400" dirty="0" smtClean="0">
                <a:solidFill>
                  <a:srgbClr val="FF0000"/>
                </a:solidFill>
              </a:rPr>
              <a:t>Bedenklich</a:t>
            </a:r>
            <a:r>
              <a:rPr lang="de-DE" sz="1400" dirty="0" smtClean="0">
                <a:solidFill>
                  <a:schemeClr val="tx1"/>
                </a:solidFill>
              </a:rPr>
              <a:t> an der IATA-Kampagne </a:t>
            </a:r>
            <a:r>
              <a:rPr lang="de-DE" sz="1400" dirty="0" smtClean="0">
                <a:solidFill>
                  <a:schemeClr val="tx1"/>
                </a:solidFill>
              </a:rPr>
              <a:t>ist: </a:t>
            </a:r>
            <a:r>
              <a:rPr lang="de-DE" sz="1400" dirty="0" smtClean="0">
                <a:solidFill>
                  <a:srgbClr val="FF0000"/>
                </a:solidFill>
              </a:rPr>
              <a:t>Die </a:t>
            </a:r>
            <a:r>
              <a:rPr lang="de-DE" sz="1400" dirty="0" smtClean="0">
                <a:solidFill>
                  <a:srgbClr val="FF0000"/>
                </a:solidFill>
              </a:rPr>
              <a:t>Verantwortung für das Kompensieren </a:t>
            </a:r>
            <a:r>
              <a:rPr lang="de-DE" sz="1400" dirty="0" smtClean="0">
                <a:solidFill>
                  <a:schemeClr val="tx1"/>
                </a:solidFill>
              </a:rPr>
              <a:t>(wenn es denn sein soll) </a:t>
            </a:r>
            <a:r>
              <a:rPr lang="de-DE" sz="1400" dirty="0" smtClean="0">
                <a:solidFill>
                  <a:srgbClr val="FF0000"/>
                </a:solidFill>
              </a:rPr>
              <a:t>wird auf </a:t>
            </a:r>
            <a:r>
              <a:rPr lang="de-DE" sz="1400" dirty="0" smtClean="0">
                <a:solidFill>
                  <a:srgbClr val="FF0000"/>
                </a:solidFill>
              </a:rPr>
              <a:t>die Passagiere </a:t>
            </a:r>
            <a:r>
              <a:rPr lang="de-DE" sz="1400" dirty="0" smtClean="0">
                <a:solidFill>
                  <a:srgbClr val="FF0000"/>
                </a:solidFill>
              </a:rPr>
              <a:t>geschoben</a:t>
            </a:r>
            <a:r>
              <a:rPr lang="de-DE" sz="1400" dirty="0" smtClean="0">
                <a:solidFill>
                  <a:schemeClr val="tx1"/>
                </a:solidFill>
              </a:rPr>
              <a:t>. </a:t>
            </a:r>
            <a:r>
              <a:rPr lang="de-DE" sz="1400" dirty="0" smtClean="0">
                <a:solidFill>
                  <a:schemeClr val="tx1"/>
                </a:solidFill>
              </a:rPr>
              <a:t>Die Airlines kompensieren </a:t>
            </a:r>
            <a:r>
              <a:rPr lang="de-DE" sz="1400" dirty="0" smtClean="0">
                <a:solidFill>
                  <a:schemeClr val="tx1"/>
                </a:solidFill>
              </a:rPr>
              <a:t>nicht.</a:t>
            </a:r>
            <a:endParaRPr lang="de-DE" sz="1400" b="1" dirty="0" smtClean="0">
              <a:solidFill>
                <a:srgbClr val="008000"/>
              </a:solidFill>
            </a:endParaRPr>
          </a:p>
          <a:p>
            <a:pPr marL="180975" indent="-180975" algn="just">
              <a:lnSpc>
                <a:spcPct val="110000"/>
              </a:lnSpc>
              <a:buFont typeface="Arial" pitchFamily="34" charset="0"/>
              <a:buChar char="●"/>
            </a:pPr>
            <a:r>
              <a:rPr lang="de-DE" sz="1400" dirty="0" smtClean="0">
                <a:solidFill>
                  <a:schemeClr val="tx1"/>
                </a:solidFill>
              </a:rPr>
              <a:t>Scott Kirby, CEO von United Airlines beschreibt es so: "And what I hate about traditional carbon offset programmes </a:t>
            </a:r>
            <a:r>
              <a:rPr lang="de-DE" sz="1400" dirty="0" smtClean="0">
                <a:solidFill>
                  <a:schemeClr val="tx1"/>
                </a:solidFill>
              </a:rPr>
              <a:t>is ... they are </a:t>
            </a:r>
            <a:r>
              <a:rPr lang="de-DE" sz="1400" dirty="0" smtClean="0">
                <a:solidFill>
                  <a:schemeClr val="tx1"/>
                </a:solidFill>
              </a:rPr>
              <a:t>a fig leaf for a CEO to write a check, check a box, pretend that they've done the right thing for sustainability when they haven't made one wit of difference in the real world." (CAPA 2021) </a:t>
            </a:r>
          </a:p>
        </p:txBody>
      </p:sp>
      <p:sp>
        <p:nvSpPr>
          <p:cNvPr id="3" name="Textfeld 2"/>
          <p:cNvSpPr txBox="1"/>
          <p:nvPr/>
        </p:nvSpPr>
        <p:spPr>
          <a:xfrm>
            <a:off x="529632" y="866775"/>
            <a:ext cx="2124299" cy="400110"/>
          </a:xfrm>
          <a:prstGeom prst="rect">
            <a:avLst/>
          </a:prstGeom>
          <a:noFill/>
        </p:spPr>
        <p:txBody>
          <a:bodyPr wrap="none" rtlCol="0">
            <a:spAutoFit/>
          </a:bodyPr>
          <a:lstStyle/>
          <a:p>
            <a:r>
              <a:rPr lang="de-DE" sz="2000" b="1" dirty="0" smtClean="0">
                <a:solidFill>
                  <a:schemeClr val="tx1"/>
                </a:solidFill>
              </a:rPr>
              <a:t>Kompensieren?</a:t>
            </a:r>
            <a:endParaRPr lang="de-DE" sz="2000" b="1" i="1" baseline="-25000" dirty="0" smtClean="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txBox="1">
            <a:spLocks/>
          </p:cNvSpPr>
          <p:nvPr/>
        </p:nvSpPr>
        <p:spPr>
          <a:xfrm>
            <a:off x="539965" y="912255"/>
            <a:ext cx="8224837" cy="446087"/>
          </a:xfrm>
          <a:prstGeom prst="rect">
            <a:avLst/>
          </a:prstGeom>
        </p:spPr>
        <p:txBody>
          <a:bodyPr/>
          <a:lstStyle/>
          <a:p>
            <a:pPr eaLnBrk="0" hangingPunct="0">
              <a:buClr>
                <a:srgbClr val="000000"/>
              </a:buClr>
              <a:buSzPct val="100000"/>
            </a:pPr>
            <a:r>
              <a:rPr lang="en-US" sz="2000" b="1" dirty="0" smtClean="0">
                <a:solidFill>
                  <a:srgbClr val="000000"/>
                </a:solidFill>
              </a:rPr>
              <a:t>ICAO: CORSIA: </a:t>
            </a:r>
            <a:r>
              <a:rPr lang="en-US" sz="2000" b="1" dirty="0" smtClean="0">
                <a:solidFill>
                  <a:srgbClr val="000000"/>
                </a:solidFill>
              </a:rPr>
              <a:t>"</a:t>
            </a:r>
            <a:r>
              <a:rPr lang="de-DE" sz="2000" b="1" dirty="0" smtClean="0">
                <a:solidFill>
                  <a:srgbClr val="000000"/>
                </a:solidFill>
              </a:rPr>
              <a:t>D</a:t>
            </a:r>
            <a:r>
              <a:rPr lang="de-DE" sz="2000" b="1" dirty="0" smtClean="0">
                <a:solidFill>
                  <a:srgbClr val="000000"/>
                </a:solidFill>
              </a:rPr>
              <a:t>ie </a:t>
            </a:r>
            <a:r>
              <a:rPr lang="de-DE" sz="2000" b="1" dirty="0" smtClean="0">
                <a:solidFill>
                  <a:srgbClr val="000000"/>
                </a:solidFill>
              </a:rPr>
              <a:t>Basis für klimaneutrales Wachstum ab </a:t>
            </a:r>
            <a:r>
              <a:rPr lang="de-DE" sz="2000" b="1" dirty="0" smtClean="0">
                <a:solidFill>
                  <a:srgbClr val="000000"/>
                </a:solidFill>
              </a:rPr>
              <a:t>2020</a:t>
            </a:r>
            <a:r>
              <a:rPr lang="en-US" sz="2000" b="1" dirty="0" smtClean="0">
                <a:solidFill>
                  <a:srgbClr val="000000"/>
                </a:solidFill>
              </a:rPr>
              <a:t>"</a:t>
            </a:r>
            <a:endParaRPr lang="en-US" sz="2000" b="1" dirty="0" smtClean="0">
              <a:solidFill>
                <a:srgbClr val="000000"/>
              </a:solidFill>
            </a:endParaRPr>
          </a:p>
          <a:p>
            <a:pPr lvl="0" eaLnBrk="0" hangingPunct="0">
              <a:buClr>
                <a:srgbClr val="000000"/>
              </a:buClr>
              <a:buSzPct val="100000"/>
            </a:pPr>
            <a:endParaRPr kumimoji="0" lang="en-US" sz="2000" b="1" i="0" u="none" strike="noStrike" kern="0" cap="none" spc="0" normalizeH="0" baseline="0" noProof="0" dirty="0">
              <a:ln>
                <a:noFill/>
              </a:ln>
              <a:solidFill>
                <a:srgbClr val="000000"/>
              </a:solidFill>
              <a:effectLst/>
              <a:uLnTx/>
              <a:uFillTx/>
              <a:latin typeface="+mj-lt"/>
              <a:ea typeface="+mj-ea"/>
              <a:cs typeface="+mj-cs"/>
            </a:endParaRPr>
          </a:p>
        </p:txBody>
      </p:sp>
      <p:sp>
        <p:nvSpPr>
          <p:cNvPr id="5" name="Rechteck 4"/>
          <p:cNvSpPr/>
          <p:nvPr/>
        </p:nvSpPr>
        <p:spPr>
          <a:xfrm>
            <a:off x="539964" y="2005594"/>
            <a:ext cx="7896670" cy="4284250"/>
          </a:xfrm>
          <a:prstGeom prst="rect">
            <a:avLst/>
          </a:prstGeom>
        </p:spPr>
        <p:txBody>
          <a:bodyPr wrap="square">
            <a:spAutoFit/>
          </a:bodyPr>
          <a:lstStyle/>
          <a:p>
            <a:pPr>
              <a:lnSpc>
                <a:spcPct val="120000"/>
              </a:lnSpc>
            </a:pPr>
            <a:r>
              <a:rPr lang="de-DE" sz="1600" b="1" dirty="0" smtClean="0">
                <a:solidFill>
                  <a:srgbClr val="0000FF"/>
                </a:solidFill>
              </a:rPr>
              <a:t>Kompensieren durch die </a:t>
            </a:r>
            <a:r>
              <a:rPr lang="de-DE" sz="1600" b="1" dirty="0" smtClean="0">
                <a:solidFill>
                  <a:srgbClr val="0000FF"/>
                </a:solidFill>
              </a:rPr>
              <a:t>Airline</a:t>
            </a:r>
          </a:p>
          <a:p>
            <a:pPr>
              <a:lnSpc>
                <a:spcPct val="120000"/>
              </a:lnSpc>
            </a:pPr>
            <a:endParaRPr lang="de-DE" sz="1600" b="1" dirty="0" smtClean="0">
              <a:solidFill>
                <a:schemeClr val="tx1"/>
              </a:solidFill>
            </a:endParaRPr>
          </a:p>
          <a:p>
            <a:pPr>
              <a:lnSpc>
                <a:spcPct val="120000"/>
              </a:lnSpc>
            </a:pPr>
            <a:r>
              <a:rPr lang="de-DE" sz="1500" b="1" dirty="0" smtClean="0">
                <a:solidFill>
                  <a:schemeClr val="tx1"/>
                </a:solidFill>
              </a:rPr>
              <a:t>Mehrere Phasen</a:t>
            </a:r>
          </a:p>
          <a:p>
            <a:pPr marL="342900" indent="-342900">
              <a:lnSpc>
                <a:spcPct val="120000"/>
              </a:lnSpc>
              <a:buFont typeface="+mj-lt"/>
              <a:buAutoNum type="arabicPeriod"/>
            </a:pPr>
            <a:r>
              <a:rPr lang="de-DE" sz="1500" dirty="0" smtClean="0">
                <a:solidFill>
                  <a:schemeClr val="tx1"/>
                </a:solidFill>
              </a:rPr>
              <a:t>2019-2020</a:t>
            </a:r>
            <a:r>
              <a:rPr lang="de-DE" sz="1500" dirty="0" smtClean="0">
                <a:solidFill>
                  <a:schemeClr val="tx1"/>
                </a:solidFill>
              </a:rPr>
              <a:t>: Monitoring zur Bestimmung der Emissionsbaseline</a:t>
            </a:r>
          </a:p>
          <a:p>
            <a:pPr marL="342900" indent="-342900">
              <a:lnSpc>
                <a:spcPct val="120000"/>
              </a:lnSpc>
              <a:buFont typeface="+mj-lt"/>
              <a:buAutoNum type="arabicPeriod"/>
            </a:pPr>
            <a:r>
              <a:rPr lang="de-DE" sz="1500" dirty="0" smtClean="0">
                <a:solidFill>
                  <a:schemeClr val="tx1"/>
                </a:solidFill>
              </a:rPr>
              <a:t>Nach Corona-Pandemie: Neue Entscheidung: Emissionsbaseline </a:t>
            </a:r>
            <a:r>
              <a:rPr lang="de-DE" sz="1500" dirty="0" smtClean="0">
                <a:solidFill>
                  <a:schemeClr val="tx1"/>
                </a:solidFill>
              </a:rPr>
              <a:t>ist </a:t>
            </a:r>
            <a:r>
              <a:rPr lang="de-DE" sz="1500" dirty="0" smtClean="0">
                <a:solidFill>
                  <a:schemeClr val="tx1"/>
                </a:solidFill>
              </a:rPr>
              <a:t>2019</a:t>
            </a:r>
          </a:p>
          <a:p>
            <a:pPr marL="342900" indent="-342900">
              <a:lnSpc>
                <a:spcPct val="120000"/>
              </a:lnSpc>
              <a:buFont typeface="+mj-lt"/>
              <a:buAutoNum type="arabicPeriod"/>
            </a:pPr>
            <a:r>
              <a:rPr lang="de-DE" sz="1500" dirty="0" smtClean="0">
                <a:solidFill>
                  <a:schemeClr val="tx1"/>
                </a:solidFill>
              </a:rPr>
              <a:t>2021-2023: Pilotphase (freiwillige Beteiligung der Länder)</a:t>
            </a:r>
          </a:p>
          <a:p>
            <a:pPr marL="342900" indent="-342900">
              <a:lnSpc>
                <a:spcPct val="120000"/>
              </a:lnSpc>
              <a:buFont typeface="+mj-lt"/>
              <a:buAutoNum type="arabicPeriod"/>
            </a:pPr>
            <a:r>
              <a:rPr lang="de-DE" sz="1500" dirty="0" smtClean="0">
                <a:solidFill>
                  <a:schemeClr val="tx1"/>
                </a:solidFill>
              </a:rPr>
              <a:t>2024-2026: Phase 1 (freiwillige Beteiligung der Länder)</a:t>
            </a:r>
          </a:p>
          <a:p>
            <a:pPr marL="342900" indent="-342900">
              <a:lnSpc>
                <a:spcPct val="120000"/>
              </a:lnSpc>
              <a:buFont typeface="+mj-lt"/>
              <a:buAutoNum type="arabicPeriod"/>
            </a:pPr>
            <a:r>
              <a:rPr lang="de-DE" sz="1500" dirty="0" smtClean="0">
                <a:solidFill>
                  <a:srgbClr val="008000"/>
                </a:solidFill>
              </a:rPr>
              <a:t>2027-2035</a:t>
            </a:r>
            <a:r>
              <a:rPr lang="de-DE" sz="1500" dirty="0" smtClean="0">
                <a:solidFill>
                  <a:schemeClr val="tx1"/>
                </a:solidFill>
              </a:rPr>
              <a:t>: Phase 2 (</a:t>
            </a:r>
            <a:r>
              <a:rPr lang="de-DE" sz="1500" dirty="0" smtClean="0">
                <a:solidFill>
                  <a:srgbClr val="008000"/>
                </a:solidFill>
              </a:rPr>
              <a:t>verpflichtende Teilnahme </a:t>
            </a:r>
            <a:r>
              <a:rPr lang="de-DE" sz="1500" dirty="0" smtClean="0">
                <a:solidFill>
                  <a:schemeClr val="tx1"/>
                </a:solidFill>
              </a:rPr>
              <a:t>für alle Länder und deren Luftfahrzeugbetreiber mit mehr als 0,5 % des globalen Luftverkehrs im Jahr 2018, um sicherzustellen, dass 90 % des globalen Luftverkehrs abgedeckt werden</a:t>
            </a:r>
            <a:r>
              <a:rPr lang="de-DE" sz="1500" dirty="0" smtClean="0">
                <a:solidFill>
                  <a:schemeClr val="tx1"/>
                </a:solidFill>
              </a:rPr>
              <a:t>).</a:t>
            </a:r>
          </a:p>
          <a:p>
            <a:pPr marL="180975" indent="-180975">
              <a:lnSpc>
                <a:spcPct val="120000"/>
              </a:lnSpc>
              <a:buFont typeface="Arial" pitchFamily="34" charset="0"/>
              <a:buChar char="●"/>
            </a:pPr>
            <a:r>
              <a:rPr lang="de-DE" sz="1500" dirty="0" smtClean="0">
                <a:solidFill>
                  <a:schemeClr val="tx1"/>
                </a:solidFill>
              </a:rPr>
              <a:t>Allein der </a:t>
            </a:r>
            <a:r>
              <a:rPr lang="de-DE" sz="1500" dirty="0" smtClean="0">
                <a:solidFill>
                  <a:srgbClr val="FF0000"/>
                </a:solidFill>
              </a:rPr>
              <a:t>Start der Pilotphase dauerte 5 Jahre </a:t>
            </a:r>
            <a:r>
              <a:rPr lang="de-DE" sz="1500" dirty="0" smtClean="0">
                <a:solidFill>
                  <a:schemeClr val="tx1"/>
                </a:solidFill>
              </a:rPr>
              <a:t>und ließ CORSIA </a:t>
            </a:r>
            <a:r>
              <a:rPr lang="de-DE" sz="1500" dirty="0" smtClean="0">
                <a:solidFill>
                  <a:schemeClr val="tx1"/>
                </a:solidFill>
              </a:rPr>
              <a:t>erst </a:t>
            </a:r>
            <a:r>
              <a:rPr lang="de-DE" sz="1500" dirty="0" smtClean="0">
                <a:solidFill>
                  <a:schemeClr val="tx1"/>
                </a:solidFill>
              </a:rPr>
              <a:t>2021 </a:t>
            </a:r>
            <a:r>
              <a:rPr lang="de-DE" sz="1500" dirty="0" smtClean="0">
                <a:solidFill>
                  <a:schemeClr val="tx1"/>
                </a:solidFill>
              </a:rPr>
              <a:t>starten</a:t>
            </a:r>
            <a:r>
              <a:rPr lang="de-DE" sz="1500" dirty="0" smtClean="0">
                <a:solidFill>
                  <a:schemeClr val="tx1"/>
                </a:solidFill>
              </a:rPr>
              <a:t>.</a:t>
            </a:r>
          </a:p>
          <a:p>
            <a:pPr marL="180975" indent="-180975">
              <a:lnSpc>
                <a:spcPct val="120000"/>
              </a:lnSpc>
              <a:buFont typeface="Arial" pitchFamily="34" charset="0"/>
              <a:buChar char="●"/>
            </a:pPr>
            <a:r>
              <a:rPr lang="de-DE" sz="1500" dirty="0" smtClean="0">
                <a:solidFill>
                  <a:schemeClr val="tx1"/>
                </a:solidFill>
              </a:rPr>
              <a:t>Die Aussage „Basis für CO2-neutrales Wachstum ab 2020“ bedeutet vor dem Hintergrund der </a:t>
            </a:r>
            <a:r>
              <a:rPr lang="de-DE" sz="1500" dirty="0" smtClean="0">
                <a:solidFill>
                  <a:schemeClr val="tx1"/>
                </a:solidFill>
              </a:rPr>
              <a:t>Regularien: </a:t>
            </a:r>
            <a:r>
              <a:rPr lang="de-DE" sz="1500" dirty="0" smtClean="0">
                <a:solidFill>
                  <a:srgbClr val="FF0000"/>
                </a:solidFill>
              </a:rPr>
              <a:t>CO2-neutrales </a:t>
            </a:r>
            <a:r>
              <a:rPr lang="de-DE" sz="1500" dirty="0" smtClean="0">
                <a:solidFill>
                  <a:srgbClr val="FF0000"/>
                </a:solidFill>
              </a:rPr>
              <a:t>Wachstum </a:t>
            </a:r>
            <a:r>
              <a:rPr lang="de-DE" sz="1500" dirty="0" smtClean="0">
                <a:solidFill>
                  <a:srgbClr val="FF0000"/>
                </a:solidFill>
              </a:rPr>
              <a:t>wird möglicherweise niemals </a:t>
            </a:r>
            <a:r>
              <a:rPr lang="de-DE" sz="1500" dirty="0" smtClean="0">
                <a:solidFill>
                  <a:srgbClr val="FF0000"/>
                </a:solidFill>
              </a:rPr>
              <a:t>erreicht werden</a:t>
            </a:r>
            <a:r>
              <a:rPr lang="de-DE" sz="1500" dirty="0" smtClean="0">
                <a:solidFill>
                  <a:schemeClr val="tx1"/>
                </a:solidFill>
              </a:rPr>
              <a:t> </a:t>
            </a:r>
            <a:r>
              <a:rPr lang="de-DE" sz="1500" dirty="0" smtClean="0">
                <a:solidFill>
                  <a:schemeClr val="tx1"/>
                </a:solidFill>
              </a:rPr>
              <a:t>(</a:t>
            </a:r>
            <a:r>
              <a:rPr lang="de-DE" sz="1500" dirty="0" smtClean="0">
                <a:solidFill>
                  <a:schemeClr val="tx1"/>
                </a:solidFill>
              </a:rPr>
              <a:t>es </a:t>
            </a:r>
            <a:r>
              <a:rPr lang="de-DE" sz="1500" dirty="0" smtClean="0">
                <a:solidFill>
                  <a:schemeClr val="tx1"/>
                </a:solidFill>
              </a:rPr>
              <a:t>ist </a:t>
            </a:r>
            <a:r>
              <a:rPr lang="de-DE" sz="1500" dirty="0" smtClean="0">
                <a:solidFill>
                  <a:schemeClr val="tx1"/>
                </a:solidFill>
              </a:rPr>
              <a:t>nur die </a:t>
            </a:r>
            <a:r>
              <a:rPr lang="de-DE" sz="1500" dirty="0" smtClean="0">
                <a:solidFill>
                  <a:schemeClr val="tx1"/>
                </a:solidFill>
              </a:rPr>
              <a:t>Basis) </a:t>
            </a:r>
            <a:r>
              <a:rPr lang="de-DE" sz="1500" dirty="0" smtClean="0">
                <a:solidFill>
                  <a:schemeClr val="tx1"/>
                </a:solidFill>
              </a:rPr>
              <a:t>und </a:t>
            </a:r>
            <a:r>
              <a:rPr lang="de-DE" sz="1500" dirty="0" smtClean="0">
                <a:solidFill>
                  <a:schemeClr val="tx1"/>
                </a:solidFill>
              </a:rPr>
              <a:t>es </a:t>
            </a:r>
            <a:r>
              <a:rPr lang="de-DE" sz="1500" dirty="0" smtClean="0">
                <a:solidFill>
                  <a:srgbClr val="FF0000"/>
                </a:solidFill>
              </a:rPr>
              <a:t>kommt später </a:t>
            </a:r>
            <a:r>
              <a:rPr lang="de-DE" sz="1500" dirty="0" smtClean="0">
                <a:solidFill>
                  <a:srgbClr val="FF0000"/>
                </a:solidFill>
              </a:rPr>
              <a:t>als 2020</a:t>
            </a:r>
            <a:r>
              <a:rPr lang="de-DE" sz="1500" dirty="0" smtClean="0">
                <a:solidFill>
                  <a:schemeClr val="tx1"/>
                </a:solidFill>
              </a:rPr>
              <a:t> </a:t>
            </a:r>
            <a:r>
              <a:rPr lang="de-DE" sz="1500" dirty="0" smtClean="0">
                <a:solidFill>
                  <a:schemeClr val="tx1"/>
                </a:solidFill>
              </a:rPr>
              <a:t>(„</a:t>
            </a:r>
            <a:r>
              <a:rPr lang="de-DE" sz="1500" dirty="0" smtClean="0">
                <a:solidFill>
                  <a:schemeClr val="tx1"/>
                </a:solidFill>
              </a:rPr>
              <a:t>ab“).</a:t>
            </a:r>
          </a:p>
          <a:p>
            <a:pPr marL="180975" indent="-180975">
              <a:lnSpc>
                <a:spcPct val="120000"/>
              </a:lnSpc>
              <a:buFont typeface="Arial" pitchFamily="34" charset="0"/>
              <a:buChar char="●"/>
            </a:pPr>
            <a:r>
              <a:rPr lang="de-DE" sz="1500" dirty="0" smtClean="0">
                <a:solidFill>
                  <a:schemeClr val="tx1"/>
                </a:solidFill>
              </a:rPr>
              <a:t>Emissionsbaseline 2019</a:t>
            </a:r>
            <a:r>
              <a:rPr lang="de-DE" sz="1500" dirty="0" smtClean="0">
                <a:solidFill>
                  <a:schemeClr val="tx1"/>
                </a:solidFill>
              </a:rPr>
              <a:t>: </a:t>
            </a:r>
            <a:r>
              <a:rPr lang="de-DE" sz="1500" dirty="0" smtClean="0">
                <a:solidFill>
                  <a:srgbClr val="FF0000"/>
                </a:solidFill>
              </a:rPr>
              <a:t>Kompensation erst bei Überschreiten </a:t>
            </a:r>
            <a:r>
              <a:rPr lang="de-DE" sz="1500" dirty="0" smtClean="0">
                <a:solidFill>
                  <a:srgbClr val="FF0000"/>
                </a:solidFill>
              </a:rPr>
              <a:t>der Vor-Corona-Zahlen!</a:t>
            </a:r>
            <a:endParaRPr lang="de-DE" sz="1500" dirty="0">
              <a:solidFill>
                <a:srgbClr val="FF0000"/>
              </a:solidFill>
            </a:endParaRPr>
          </a:p>
        </p:txBody>
      </p:sp>
      <p:sp>
        <p:nvSpPr>
          <p:cNvPr id="6" name="Rechteck 5"/>
          <p:cNvSpPr/>
          <p:nvPr/>
        </p:nvSpPr>
        <p:spPr>
          <a:xfrm>
            <a:off x="539965" y="1505492"/>
            <a:ext cx="8457386" cy="338554"/>
          </a:xfrm>
          <a:prstGeom prst="rect">
            <a:avLst/>
          </a:prstGeom>
        </p:spPr>
        <p:txBody>
          <a:bodyPr wrap="square">
            <a:spAutoFit/>
          </a:bodyPr>
          <a:lstStyle/>
          <a:p>
            <a:r>
              <a:rPr lang="en-US" sz="1600" b="1" dirty="0" smtClean="0">
                <a:solidFill>
                  <a:srgbClr val="008000"/>
                </a:solidFill>
              </a:rPr>
              <a:t>CORSIA: Carbon Offsetting and Reduction Scheme for International Aviation</a:t>
            </a:r>
            <a:endParaRPr lang="en-US" sz="1600" b="1" dirty="0">
              <a:solidFill>
                <a:srgbClr val="008000"/>
              </a:solidFill>
            </a:endParaRPr>
          </a:p>
        </p:txBody>
      </p:sp>
      <p:pic>
        <p:nvPicPr>
          <p:cNvPr id="82946" name="Picture 2"/>
          <p:cNvPicPr>
            <a:picLocks noChangeAspect="1" noChangeArrowheads="1"/>
          </p:cNvPicPr>
          <p:nvPr/>
        </p:nvPicPr>
        <p:blipFill>
          <a:blip r:embed="rId2" cstate="print"/>
          <a:srcRect/>
          <a:stretch>
            <a:fillRect/>
          </a:stretch>
        </p:blipFill>
        <p:spPr bwMode="auto">
          <a:xfrm>
            <a:off x="4770412" y="1963050"/>
            <a:ext cx="3585085" cy="81576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964" y="1458282"/>
            <a:ext cx="7896670" cy="4413516"/>
          </a:xfrm>
          <a:prstGeom prst="rect">
            <a:avLst/>
          </a:prstGeom>
        </p:spPr>
        <p:txBody>
          <a:bodyPr wrap="square">
            <a:spAutoFit/>
          </a:bodyPr>
          <a:lstStyle/>
          <a:p>
            <a:pPr marL="180975" indent="-180975" algn="just">
              <a:lnSpc>
                <a:spcPct val="120000"/>
              </a:lnSpc>
            </a:pPr>
            <a:r>
              <a:rPr lang="en-US" sz="1600" b="1" noProof="1" smtClean="0">
                <a:solidFill>
                  <a:srgbClr val="008000"/>
                </a:solidFill>
              </a:rPr>
              <a:t>Kritik</a:t>
            </a:r>
            <a:endParaRPr lang="en-US" sz="1600" b="1" noProof="1" smtClean="0">
              <a:solidFill>
                <a:srgbClr val="008000"/>
              </a:solidFill>
            </a:endParaRPr>
          </a:p>
          <a:p>
            <a:pPr marL="180975" indent="-180975" algn="just">
              <a:lnSpc>
                <a:spcPct val="120000"/>
              </a:lnSpc>
            </a:pPr>
            <a:r>
              <a:rPr lang="de-DE" sz="800" b="1" noProof="1" smtClean="0">
                <a:solidFill>
                  <a:schemeClr val="tx1"/>
                </a:solidFill>
              </a:rPr>
              <a:t> </a:t>
            </a:r>
            <a:endParaRPr lang="en-US" sz="800" b="1" noProof="1" smtClean="0">
              <a:solidFill>
                <a:schemeClr val="tx1"/>
              </a:solidFill>
            </a:endParaRPr>
          </a:p>
          <a:p>
            <a:pPr marL="180975" indent="-180975" algn="just">
              <a:lnSpc>
                <a:spcPct val="120000"/>
              </a:lnSpc>
              <a:buFont typeface="Arial" pitchFamily="34" charset="0"/>
              <a:buChar char="●"/>
            </a:pPr>
            <a:r>
              <a:rPr lang="de-DE" sz="1500" noProof="1" smtClean="0">
                <a:solidFill>
                  <a:schemeClr val="tx1"/>
                </a:solidFill>
              </a:rPr>
              <a:t>CORSIA-Implementierungsprozess </a:t>
            </a:r>
            <a:r>
              <a:rPr lang="de-DE" sz="1500" noProof="1" smtClean="0">
                <a:solidFill>
                  <a:srgbClr val="FF0000"/>
                </a:solidFill>
              </a:rPr>
              <a:t>zu langsam </a:t>
            </a:r>
            <a:r>
              <a:rPr lang="de-DE" sz="1500" noProof="1" smtClean="0">
                <a:solidFill>
                  <a:schemeClr val="tx1"/>
                </a:solidFill>
              </a:rPr>
              <a:t>und </a:t>
            </a:r>
            <a:r>
              <a:rPr lang="de-DE" sz="1500" noProof="1" smtClean="0">
                <a:solidFill>
                  <a:schemeClr val="tx1"/>
                </a:solidFill>
              </a:rPr>
              <a:t>lässt </a:t>
            </a:r>
            <a:r>
              <a:rPr lang="de-DE" sz="1500" noProof="1" smtClean="0">
                <a:solidFill>
                  <a:schemeClr val="tx1"/>
                </a:solidFill>
              </a:rPr>
              <a:t>"business </a:t>
            </a:r>
            <a:r>
              <a:rPr lang="de-DE" sz="1500" noProof="1" smtClean="0">
                <a:solidFill>
                  <a:schemeClr val="tx1"/>
                </a:solidFill>
              </a:rPr>
              <a:t>as </a:t>
            </a:r>
            <a:r>
              <a:rPr lang="de-DE" sz="1500" noProof="1" smtClean="0">
                <a:solidFill>
                  <a:schemeClr val="tx1"/>
                </a:solidFill>
              </a:rPr>
              <a:t>usual" </a:t>
            </a:r>
            <a:r>
              <a:rPr lang="de-DE" sz="1500" noProof="1" smtClean="0">
                <a:solidFill>
                  <a:schemeClr val="tx1"/>
                </a:solidFill>
              </a:rPr>
              <a:t>zu.</a:t>
            </a:r>
          </a:p>
          <a:p>
            <a:pPr marL="180975" indent="-180975" algn="just">
              <a:lnSpc>
                <a:spcPct val="120000"/>
              </a:lnSpc>
              <a:buFont typeface="Arial" pitchFamily="34" charset="0"/>
              <a:buChar char="●"/>
            </a:pPr>
            <a:r>
              <a:rPr lang="de-DE" sz="1500" noProof="1" smtClean="0">
                <a:solidFill>
                  <a:schemeClr val="tx1"/>
                </a:solidFill>
              </a:rPr>
              <a:t>Offsetting </a:t>
            </a:r>
            <a:r>
              <a:rPr lang="de-DE" sz="1500" noProof="1" smtClean="0">
                <a:solidFill>
                  <a:schemeClr val="tx1"/>
                </a:solidFill>
              </a:rPr>
              <a:t>lenkt </a:t>
            </a:r>
            <a:r>
              <a:rPr lang="de-DE" sz="1500" noProof="1" smtClean="0">
                <a:solidFill>
                  <a:srgbClr val="FF0000"/>
                </a:solidFill>
              </a:rPr>
              <a:t>Fokus </a:t>
            </a:r>
            <a:r>
              <a:rPr lang="de-DE" sz="1500" noProof="1" smtClean="0">
                <a:solidFill>
                  <a:srgbClr val="FF0000"/>
                </a:solidFill>
              </a:rPr>
              <a:t>auf den Handel mit </a:t>
            </a:r>
            <a:r>
              <a:rPr lang="de-DE" sz="1500" noProof="1" smtClean="0">
                <a:solidFill>
                  <a:srgbClr val="FF0000"/>
                </a:solidFill>
              </a:rPr>
              <a:t>Emissionen</a:t>
            </a:r>
            <a:r>
              <a:rPr lang="de-DE" sz="1500" noProof="1" smtClean="0">
                <a:solidFill>
                  <a:schemeClr val="tx1"/>
                </a:solidFill>
              </a:rPr>
              <a:t> </a:t>
            </a:r>
            <a:r>
              <a:rPr lang="de-DE" sz="1500" noProof="1" smtClean="0">
                <a:solidFill>
                  <a:schemeClr val="tx1"/>
                </a:solidFill>
              </a:rPr>
              <a:t>statt Reduzierung.</a:t>
            </a:r>
            <a:endParaRPr lang="de-DE" sz="1500" noProof="1" smtClean="0">
              <a:solidFill>
                <a:schemeClr val="tx1"/>
              </a:solidFill>
            </a:endParaRPr>
          </a:p>
          <a:p>
            <a:pPr marL="180975" indent="-180975" algn="just">
              <a:lnSpc>
                <a:spcPct val="120000"/>
              </a:lnSpc>
              <a:buFont typeface="Arial" pitchFamily="34" charset="0"/>
              <a:buChar char="●"/>
            </a:pPr>
            <a:r>
              <a:rPr lang="de-DE" sz="1500" noProof="1" smtClean="0">
                <a:solidFill>
                  <a:schemeClr val="tx1"/>
                </a:solidFill>
              </a:rPr>
              <a:t>CORSIA </a:t>
            </a:r>
            <a:r>
              <a:rPr lang="de-DE" sz="1500" noProof="1" smtClean="0">
                <a:solidFill>
                  <a:srgbClr val="FF0000"/>
                </a:solidFill>
              </a:rPr>
              <a:t>führt nicht </a:t>
            </a:r>
            <a:r>
              <a:rPr lang="de-DE" sz="1500" noProof="1" smtClean="0">
                <a:solidFill>
                  <a:srgbClr val="FF0000"/>
                </a:solidFill>
              </a:rPr>
              <a:t>zu </a:t>
            </a:r>
            <a:r>
              <a:rPr lang="de-DE" sz="1500" noProof="1" smtClean="0">
                <a:solidFill>
                  <a:srgbClr val="FF0000"/>
                </a:solidFill>
              </a:rPr>
              <a:t>"CO2-neutralem Wachstum"</a:t>
            </a:r>
            <a:r>
              <a:rPr lang="de-DE" sz="1500" noProof="1" smtClean="0">
                <a:solidFill>
                  <a:schemeClr val="tx1"/>
                </a:solidFill>
              </a:rPr>
              <a:t>, denn es </a:t>
            </a:r>
            <a:r>
              <a:rPr lang="de-DE" sz="1500" noProof="1" smtClean="0">
                <a:solidFill>
                  <a:schemeClr val="tx1"/>
                </a:solidFill>
              </a:rPr>
              <a:t>gilt nur 8 Jahre (</a:t>
            </a:r>
            <a:r>
              <a:rPr lang="de-DE" sz="1500" noProof="1" smtClean="0">
                <a:solidFill>
                  <a:schemeClr val="tx1"/>
                </a:solidFill>
              </a:rPr>
              <a:t>2027-2035</a:t>
            </a:r>
            <a:r>
              <a:rPr lang="de-DE" sz="1500" noProof="1" smtClean="0">
                <a:solidFill>
                  <a:schemeClr val="tx1"/>
                </a:solidFill>
              </a:rPr>
              <a:t>).</a:t>
            </a:r>
          </a:p>
          <a:p>
            <a:pPr marL="180975" indent="-180975" algn="just">
              <a:lnSpc>
                <a:spcPct val="120000"/>
              </a:lnSpc>
              <a:buFont typeface="Arial" pitchFamily="34" charset="0"/>
              <a:buChar char="●"/>
            </a:pPr>
            <a:r>
              <a:rPr lang="de-DE" sz="1500" noProof="1" smtClean="0">
                <a:solidFill>
                  <a:srgbClr val="FF0000"/>
                </a:solidFill>
              </a:rPr>
              <a:t>"</a:t>
            </a:r>
            <a:r>
              <a:rPr lang="de-DE" sz="1500" noProof="1" smtClean="0">
                <a:solidFill>
                  <a:srgbClr val="FF0000"/>
                </a:solidFill>
              </a:rPr>
              <a:t>CO2-neutrales </a:t>
            </a:r>
            <a:r>
              <a:rPr lang="de-DE" sz="1500" noProof="1" smtClean="0">
                <a:solidFill>
                  <a:srgbClr val="FF0000"/>
                </a:solidFill>
              </a:rPr>
              <a:t>Wachstum</a:t>
            </a:r>
            <a:r>
              <a:rPr lang="de-DE" sz="1500" noProof="1" smtClean="0">
                <a:solidFill>
                  <a:srgbClr val="FF0000"/>
                </a:solidFill>
              </a:rPr>
              <a:t>" ist zu wenig</a:t>
            </a:r>
            <a:r>
              <a:rPr lang="de-DE" sz="1500" noProof="1" smtClean="0">
                <a:solidFill>
                  <a:schemeClr val="tx1"/>
                </a:solidFill>
              </a:rPr>
              <a:t>. Heute gefordert: </a:t>
            </a:r>
            <a:r>
              <a:rPr lang="de-DE" sz="1500" noProof="1" smtClean="0">
                <a:solidFill>
                  <a:srgbClr val="008000"/>
                </a:solidFill>
              </a:rPr>
              <a:t>"Klimaneutralität"</a:t>
            </a:r>
            <a:r>
              <a:rPr lang="de-DE" sz="1500" noProof="1" smtClean="0">
                <a:solidFill>
                  <a:schemeClr val="tx1"/>
                </a:solidFill>
              </a:rPr>
              <a:t>.</a:t>
            </a:r>
            <a:endParaRPr lang="de-DE" sz="1500" noProof="1" smtClean="0">
              <a:solidFill>
                <a:schemeClr val="tx1"/>
              </a:solidFill>
            </a:endParaRPr>
          </a:p>
          <a:p>
            <a:pPr marL="180975" indent="-180975" algn="just">
              <a:lnSpc>
                <a:spcPct val="120000"/>
              </a:lnSpc>
              <a:buFont typeface="Arial" pitchFamily="34" charset="0"/>
              <a:buChar char="●"/>
            </a:pPr>
            <a:r>
              <a:rPr lang="de-DE" sz="1500" noProof="1" smtClean="0">
                <a:solidFill>
                  <a:srgbClr val="FF0000"/>
                </a:solidFill>
              </a:rPr>
              <a:t>CORSIA hat keine Obergrenze für die flugverkehrsbedingten Emissionen</a:t>
            </a:r>
            <a:r>
              <a:rPr lang="de-DE" sz="1500" noProof="1" smtClean="0">
                <a:solidFill>
                  <a:schemeClr val="tx1"/>
                </a:solidFill>
              </a:rPr>
              <a:t> angegeben, die von einer Fluggesellschaft oder einem </a:t>
            </a:r>
            <a:r>
              <a:rPr lang="de-DE" sz="1500" noProof="1" smtClean="0">
                <a:solidFill>
                  <a:schemeClr val="tx1"/>
                </a:solidFill>
              </a:rPr>
              <a:t>Land </a:t>
            </a:r>
            <a:r>
              <a:rPr lang="de-DE" sz="1500" noProof="1" smtClean="0">
                <a:solidFill>
                  <a:schemeClr val="tx1"/>
                </a:solidFill>
              </a:rPr>
              <a:t>eingehalten werden müssen.</a:t>
            </a:r>
            <a:endParaRPr lang="de-DE" sz="1500" noProof="1" smtClean="0">
              <a:solidFill>
                <a:schemeClr val="tx1"/>
              </a:solidFill>
            </a:endParaRPr>
          </a:p>
          <a:p>
            <a:pPr marL="180975" indent="-180975" algn="just">
              <a:lnSpc>
                <a:spcPct val="120000"/>
              </a:lnSpc>
              <a:buFont typeface="Arial" pitchFamily="34" charset="0"/>
              <a:buChar char="●"/>
            </a:pPr>
            <a:r>
              <a:rPr lang="de-DE" sz="1500" noProof="1" smtClean="0">
                <a:solidFill>
                  <a:schemeClr val="tx1"/>
                </a:solidFill>
              </a:rPr>
              <a:t>CORSIA </a:t>
            </a:r>
            <a:r>
              <a:rPr lang="de-DE" sz="1500" noProof="1" smtClean="0">
                <a:solidFill>
                  <a:schemeClr val="tx1"/>
                </a:solidFill>
              </a:rPr>
              <a:t>führt wahrscheinlich zu </a:t>
            </a:r>
            <a:r>
              <a:rPr lang="de-DE" sz="1500" noProof="1" smtClean="0">
                <a:solidFill>
                  <a:srgbClr val="FF0000"/>
                </a:solidFill>
              </a:rPr>
              <a:t>massiver Nachfrage </a:t>
            </a:r>
            <a:r>
              <a:rPr lang="de-DE" sz="1500" noProof="1" smtClean="0">
                <a:solidFill>
                  <a:srgbClr val="FF0000"/>
                </a:solidFill>
              </a:rPr>
              <a:t>nach </a:t>
            </a:r>
            <a:r>
              <a:rPr lang="de-DE" sz="1500" noProof="1" smtClean="0">
                <a:solidFill>
                  <a:srgbClr val="FF0000"/>
                </a:solidFill>
              </a:rPr>
              <a:t>Biokraftstoffen</a:t>
            </a:r>
            <a:r>
              <a:rPr lang="de-DE" sz="1500" noProof="1" smtClean="0">
                <a:solidFill>
                  <a:schemeClr val="tx1"/>
                </a:solidFill>
              </a:rPr>
              <a:t>, </a:t>
            </a:r>
            <a:r>
              <a:rPr lang="de-DE" sz="1500" noProof="1" smtClean="0">
                <a:solidFill>
                  <a:schemeClr val="tx1"/>
                </a:solidFill>
              </a:rPr>
              <a:t>die </a:t>
            </a:r>
            <a:r>
              <a:rPr lang="de-DE" sz="1500" noProof="1" smtClean="0">
                <a:solidFill>
                  <a:schemeClr val="tx1"/>
                </a:solidFill>
              </a:rPr>
              <a:t>höchstwahrscheinlich </a:t>
            </a:r>
            <a:r>
              <a:rPr lang="de-DE" sz="1500" noProof="1" smtClean="0">
                <a:solidFill>
                  <a:schemeClr val="tx1"/>
                </a:solidFill>
              </a:rPr>
              <a:t>unter Verwendung von Palmöl </a:t>
            </a:r>
            <a:r>
              <a:rPr lang="de-DE" sz="1500" noProof="1" smtClean="0">
                <a:solidFill>
                  <a:schemeClr val="tx1"/>
                </a:solidFill>
              </a:rPr>
              <a:t>hergestellt </a:t>
            </a:r>
            <a:r>
              <a:rPr lang="de-DE" sz="1500" noProof="1" smtClean="0">
                <a:solidFill>
                  <a:schemeClr val="tx1"/>
                </a:solidFill>
              </a:rPr>
              <a:t>werden</a:t>
            </a:r>
            <a:r>
              <a:rPr lang="de-DE" sz="1500" noProof="1" smtClean="0">
                <a:solidFill>
                  <a:schemeClr val="tx1"/>
                </a:solidFill>
              </a:rPr>
              <a:t>, </a:t>
            </a:r>
            <a:r>
              <a:rPr lang="de-DE" sz="1500" noProof="1" smtClean="0">
                <a:solidFill>
                  <a:schemeClr val="tx1"/>
                </a:solidFill>
              </a:rPr>
              <a:t>aber </a:t>
            </a:r>
            <a:r>
              <a:rPr lang="de-DE" sz="1500" noProof="1" smtClean="0">
                <a:solidFill>
                  <a:schemeClr val="tx1"/>
                </a:solidFill>
              </a:rPr>
              <a:t>Palmöl ...</a:t>
            </a:r>
            <a:endParaRPr lang="de-DE" sz="1500" noProof="1" smtClean="0">
              <a:solidFill>
                <a:schemeClr val="tx1"/>
              </a:solidFill>
            </a:endParaRPr>
          </a:p>
          <a:p>
            <a:pPr marL="361950" indent="-180975" algn="just">
              <a:lnSpc>
                <a:spcPct val="120000"/>
              </a:lnSpc>
              <a:buFont typeface="Courier New" pitchFamily="49" charset="0"/>
              <a:buChar char="o"/>
            </a:pPr>
            <a:r>
              <a:rPr lang="de-DE" sz="1500" noProof="1" smtClean="0">
                <a:solidFill>
                  <a:schemeClr val="tx1"/>
                </a:solidFill>
              </a:rPr>
              <a:t>ist eine </a:t>
            </a:r>
            <a:r>
              <a:rPr lang="de-DE" sz="1500" noProof="1" smtClean="0">
                <a:solidFill>
                  <a:schemeClr val="tx1"/>
                </a:solidFill>
              </a:rPr>
              <a:t>der Hauptursachen für </a:t>
            </a:r>
            <a:r>
              <a:rPr lang="de-DE" sz="1500" noProof="1" smtClean="0">
                <a:solidFill>
                  <a:srgbClr val="FF0000"/>
                </a:solidFill>
              </a:rPr>
              <a:t>Entwaldung</a:t>
            </a:r>
            <a:r>
              <a:rPr lang="de-DE" sz="1500" noProof="1" smtClean="0">
                <a:solidFill>
                  <a:schemeClr val="tx1"/>
                </a:solidFill>
              </a:rPr>
              <a:t>,</a:t>
            </a:r>
          </a:p>
          <a:p>
            <a:pPr marL="361950" indent="-180975" algn="just">
              <a:lnSpc>
                <a:spcPct val="120000"/>
              </a:lnSpc>
              <a:buFont typeface="Courier New" pitchFamily="49" charset="0"/>
              <a:buChar char="o"/>
            </a:pPr>
            <a:r>
              <a:rPr lang="de-DE" sz="1500" noProof="1" smtClean="0">
                <a:solidFill>
                  <a:schemeClr val="tx1"/>
                </a:solidFill>
              </a:rPr>
              <a:t>führt zu </a:t>
            </a:r>
            <a:r>
              <a:rPr lang="de-DE" sz="1500" noProof="1" smtClean="0">
                <a:solidFill>
                  <a:srgbClr val="FF0000"/>
                </a:solidFill>
              </a:rPr>
              <a:t>Menschenrechtsverletzungen</a:t>
            </a:r>
            <a:r>
              <a:rPr lang="de-DE" sz="1500" noProof="1" smtClean="0">
                <a:solidFill>
                  <a:schemeClr val="tx1"/>
                </a:solidFill>
              </a:rPr>
              <a:t>,</a:t>
            </a:r>
          </a:p>
          <a:p>
            <a:pPr marL="361950" indent="-180975" algn="just">
              <a:lnSpc>
                <a:spcPct val="120000"/>
              </a:lnSpc>
              <a:buFont typeface="Courier New" pitchFamily="49" charset="0"/>
              <a:buChar char="o"/>
            </a:pPr>
            <a:r>
              <a:rPr lang="de-DE" sz="1500" noProof="1" smtClean="0">
                <a:solidFill>
                  <a:srgbClr val="FF0000"/>
                </a:solidFill>
              </a:rPr>
              <a:t>führt zu mehr Emissionen als die fossilen Brennstoffe, die sie ersetzen!!!</a:t>
            </a:r>
          </a:p>
          <a:p>
            <a:pPr marL="180975" indent="-180975" algn="just">
              <a:lnSpc>
                <a:spcPct val="120000"/>
              </a:lnSpc>
              <a:buFont typeface="Arial" pitchFamily="34" charset="0"/>
              <a:buChar char="●"/>
            </a:pPr>
            <a:r>
              <a:rPr lang="en-US" sz="1500" dirty="0" smtClean="0">
                <a:solidFill>
                  <a:srgbClr val="FF0000"/>
                </a:solidFill>
              </a:rPr>
              <a:t>Forest </a:t>
            </a:r>
            <a:r>
              <a:rPr lang="en-US" sz="1500" dirty="0" smtClean="0">
                <a:solidFill>
                  <a:srgbClr val="FF0000"/>
                </a:solidFill>
              </a:rPr>
              <a:t>carbon offsets </a:t>
            </a:r>
            <a:r>
              <a:rPr lang="de-DE" sz="1500" noProof="1" smtClean="0">
                <a:solidFill>
                  <a:schemeClr val="tx1"/>
                </a:solidFill>
              </a:rPr>
              <a:t>werden wahrscheinlich </a:t>
            </a:r>
            <a:r>
              <a:rPr lang="de-DE" sz="1500" noProof="1" smtClean="0">
                <a:solidFill>
                  <a:schemeClr val="tx1"/>
                </a:solidFill>
              </a:rPr>
              <a:t>überwiegen</a:t>
            </a:r>
            <a:r>
              <a:rPr lang="de-DE" sz="1500" noProof="1" smtClean="0">
                <a:solidFill>
                  <a:schemeClr val="tx1"/>
                </a:solidFill>
              </a:rPr>
              <a:t>. </a:t>
            </a:r>
            <a:r>
              <a:rPr lang="en-US" sz="1500" dirty="0" smtClean="0">
                <a:solidFill>
                  <a:srgbClr val="FF0000"/>
                </a:solidFill>
              </a:rPr>
              <a:t>Forest carbon offsets </a:t>
            </a:r>
            <a:r>
              <a:rPr lang="de-DE" sz="1500" noProof="1" smtClean="0">
                <a:solidFill>
                  <a:schemeClr val="tx1"/>
                </a:solidFill>
              </a:rPr>
              <a:t>werden </a:t>
            </a:r>
            <a:r>
              <a:rPr lang="de-DE" sz="1500" noProof="1" smtClean="0">
                <a:solidFill>
                  <a:schemeClr val="tx1"/>
                </a:solidFill>
              </a:rPr>
              <a:t>jedoch als unwirksam abgelehnt (siehe nächste Seite).</a:t>
            </a:r>
            <a:endParaRPr lang="en-US" sz="1500" noProof="1" smtClean="0">
              <a:solidFill>
                <a:schemeClr val="tx1"/>
              </a:solidFill>
            </a:endParaRPr>
          </a:p>
        </p:txBody>
      </p:sp>
      <p:sp>
        <p:nvSpPr>
          <p:cNvPr id="4" name="Titel 1">
            <a:extLst>
              <a:ext uri="{FF2B5EF4-FFF2-40B4-BE49-F238E27FC236}">
                <a16:creationId xmlns:a16="http://schemas.microsoft.com/office/drawing/2014/main" xmlns="" id="{BC92417A-68A2-4335-A9A2-C3594B9C7A1D}"/>
              </a:ext>
            </a:extLst>
          </p:cNvPr>
          <p:cNvSpPr txBox="1">
            <a:spLocks/>
          </p:cNvSpPr>
          <p:nvPr/>
        </p:nvSpPr>
        <p:spPr>
          <a:xfrm>
            <a:off x="539965" y="912255"/>
            <a:ext cx="8224837" cy="446087"/>
          </a:xfrm>
          <a:prstGeom prst="rect">
            <a:avLst/>
          </a:prstGeom>
        </p:spPr>
        <p:txBody>
          <a:bodyPr/>
          <a:lstStyle/>
          <a:p>
            <a:pPr eaLnBrk="0" hangingPunct="0">
              <a:buClr>
                <a:srgbClr val="000000"/>
              </a:buClr>
              <a:buSzPct val="100000"/>
            </a:pPr>
            <a:r>
              <a:rPr lang="en-US" sz="2000" b="1" dirty="0" smtClean="0">
                <a:solidFill>
                  <a:srgbClr val="000000"/>
                </a:solidFill>
              </a:rPr>
              <a:t>ICAO: CORSIA: </a:t>
            </a:r>
            <a:r>
              <a:rPr lang="en-US" sz="2000" b="1" dirty="0" smtClean="0">
                <a:solidFill>
                  <a:srgbClr val="000000"/>
                </a:solidFill>
              </a:rPr>
              <a:t>"</a:t>
            </a:r>
            <a:r>
              <a:rPr lang="de-DE" sz="2000" b="1" dirty="0" smtClean="0">
                <a:solidFill>
                  <a:srgbClr val="000000"/>
                </a:solidFill>
              </a:rPr>
              <a:t>die </a:t>
            </a:r>
            <a:r>
              <a:rPr lang="de-DE" sz="2000" b="1" dirty="0" smtClean="0">
                <a:solidFill>
                  <a:srgbClr val="000000"/>
                </a:solidFill>
              </a:rPr>
              <a:t>Basis für klimaneutrales Wachstum ab </a:t>
            </a:r>
            <a:r>
              <a:rPr lang="de-DE" sz="2000" b="1" dirty="0" smtClean="0">
                <a:solidFill>
                  <a:srgbClr val="000000"/>
                </a:solidFill>
              </a:rPr>
              <a:t>2020</a:t>
            </a:r>
            <a:r>
              <a:rPr lang="en-US" sz="2000" b="1" dirty="0" smtClean="0">
                <a:solidFill>
                  <a:srgbClr val="000000"/>
                </a:solidFill>
              </a:rPr>
              <a:t>"</a:t>
            </a:r>
            <a:endParaRPr lang="en-US" sz="2000" b="1" dirty="0" smtClean="0">
              <a:solidFill>
                <a:srgbClr val="000000"/>
              </a:solidFill>
            </a:endParaRPr>
          </a:p>
          <a:p>
            <a:pPr lvl="0" eaLnBrk="0" hangingPunct="0">
              <a:buClr>
                <a:srgbClr val="000000"/>
              </a:buClr>
              <a:buSzPct val="100000"/>
            </a:pPr>
            <a:endParaRPr kumimoji="0" lang="en-US" sz="2000" b="1" i="0" u="none" strike="noStrike" kern="0" cap="none" spc="0" normalizeH="0" baseline="0" noProof="0" dirty="0">
              <a:ln>
                <a:noFill/>
              </a:ln>
              <a:solidFill>
                <a:srgbClr val="000000"/>
              </a:solidFill>
              <a:effectLst/>
              <a:uLnTx/>
              <a:uFillTx/>
              <a:latin typeface="+mj-l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4951564" y="1339032"/>
            <a:ext cx="3991545" cy="4570079"/>
          </a:xfrm>
          <a:prstGeom prst="rect">
            <a:avLst/>
          </a:prstGeom>
          <a:noFill/>
          <a:ln w="9525">
            <a:noFill/>
            <a:miter lim="800000"/>
            <a:headEnd/>
            <a:tailEnd/>
          </a:ln>
        </p:spPr>
      </p:pic>
      <p:sp>
        <p:nvSpPr>
          <p:cNvPr id="5" name="Textfeld 4"/>
          <p:cNvSpPr txBox="1"/>
          <p:nvPr/>
        </p:nvSpPr>
        <p:spPr>
          <a:xfrm>
            <a:off x="5084205" y="5957772"/>
            <a:ext cx="3940502" cy="338554"/>
          </a:xfrm>
          <a:prstGeom prst="rect">
            <a:avLst/>
          </a:prstGeom>
          <a:noFill/>
        </p:spPr>
        <p:txBody>
          <a:bodyPr wrap="none" rtlCol="0">
            <a:spAutoFit/>
          </a:bodyPr>
          <a:lstStyle/>
          <a:p>
            <a:r>
              <a:rPr lang="en-US" sz="1600" dirty="0" smtClean="0">
                <a:solidFill>
                  <a:srgbClr val="0000FF"/>
                </a:solidFill>
              </a:rPr>
              <a:t>Archived at</a:t>
            </a:r>
            <a:r>
              <a:rPr lang="en-US" sz="1600" dirty="0" smtClean="0">
                <a:solidFill>
                  <a:schemeClr val="tx1"/>
                </a:solidFill>
              </a:rPr>
              <a:t>: https://perma.cc/84ML-FXJD</a:t>
            </a:r>
          </a:p>
        </p:txBody>
      </p:sp>
      <p:sp>
        <p:nvSpPr>
          <p:cNvPr id="6" name="Rechteck 5"/>
          <p:cNvSpPr/>
          <p:nvPr/>
        </p:nvSpPr>
        <p:spPr>
          <a:xfrm>
            <a:off x="539964" y="1537976"/>
            <a:ext cx="4239069" cy="4031873"/>
          </a:xfrm>
          <a:prstGeom prst="rect">
            <a:avLst/>
          </a:prstGeom>
        </p:spPr>
        <p:txBody>
          <a:bodyPr wrap="square">
            <a:spAutoFit/>
          </a:bodyPr>
          <a:lstStyle/>
          <a:p>
            <a:pPr marL="180975" indent="-180975">
              <a:buFont typeface="Arial" pitchFamily="34" charset="0"/>
              <a:buChar char="●"/>
            </a:pPr>
            <a:r>
              <a:rPr lang="de-DE" sz="1600" dirty="0" smtClean="0">
                <a:solidFill>
                  <a:srgbClr val="FF0000"/>
                </a:solidFill>
              </a:rPr>
              <a:t>CO2-Kompensationen </a:t>
            </a:r>
            <a:r>
              <a:rPr lang="de-DE" sz="1600" dirty="0" smtClean="0">
                <a:solidFill>
                  <a:srgbClr val="FF0000"/>
                </a:solidFill>
              </a:rPr>
              <a:t>durch Wälder </a:t>
            </a:r>
            <a:r>
              <a:rPr lang="de-DE" sz="1600" dirty="0" smtClean="0">
                <a:solidFill>
                  <a:srgbClr val="FF0000"/>
                </a:solidFill>
              </a:rPr>
              <a:t>erfüllt </a:t>
            </a:r>
            <a:r>
              <a:rPr lang="de-DE" sz="1600" dirty="0" smtClean="0">
                <a:solidFill>
                  <a:schemeClr val="tx1"/>
                </a:solidFill>
              </a:rPr>
              <a:t>die </a:t>
            </a:r>
            <a:r>
              <a:rPr lang="de-DE" sz="1600" dirty="0" smtClean="0">
                <a:solidFill>
                  <a:schemeClr val="tx1"/>
                </a:solidFill>
              </a:rPr>
              <a:t>Mehrheit der </a:t>
            </a:r>
            <a:r>
              <a:rPr lang="de-DE" sz="1600" dirty="0" smtClean="0">
                <a:solidFill>
                  <a:srgbClr val="FF0000"/>
                </a:solidFill>
              </a:rPr>
              <a:t>CORSIA-Kriterien</a:t>
            </a:r>
            <a:r>
              <a:rPr lang="de-DE" sz="1600" dirty="0" smtClean="0">
                <a:solidFill>
                  <a:schemeClr val="tx1"/>
                </a:solidFill>
              </a:rPr>
              <a:t> durchweg </a:t>
            </a:r>
            <a:r>
              <a:rPr lang="de-DE" sz="1600" dirty="0" smtClean="0">
                <a:solidFill>
                  <a:srgbClr val="FF0000"/>
                </a:solidFill>
              </a:rPr>
              <a:t>nicht</a:t>
            </a:r>
            <a:r>
              <a:rPr lang="de-DE" sz="1600" dirty="0" smtClean="0">
                <a:solidFill>
                  <a:schemeClr val="tx1"/>
                </a:solidFill>
              </a:rPr>
              <a:t>.</a:t>
            </a:r>
            <a:endParaRPr lang="de-DE" sz="1600" dirty="0" smtClean="0">
              <a:solidFill>
                <a:schemeClr val="tx1"/>
              </a:solidFill>
            </a:endParaRPr>
          </a:p>
          <a:p>
            <a:pPr marL="180975" indent="-180975">
              <a:buFont typeface="Arial" pitchFamily="34" charset="0"/>
              <a:buChar char="●"/>
            </a:pPr>
            <a:r>
              <a:rPr lang="de-DE" sz="1600" dirty="0" smtClean="0">
                <a:solidFill>
                  <a:schemeClr val="tx1"/>
                </a:solidFill>
              </a:rPr>
              <a:t>Nicht nachhaltig: Das </a:t>
            </a:r>
            <a:r>
              <a:rPr lang="de-DE" sz="1600" dirty="0" smtClean="0">
                <a:solidFill>
                  <a:schemeClr val="tx1"/>
                </a:solidFill>
              </a:rPr>
              <a:t>gebundene </a:t>
            </a:r>
            <a:r>
              <a:rPr lang="de-DE" sz="1600" dirty="0" smtClean="0">
                <a:solidFill>
                  <a:srgbClr val="FF0000"/>
                </a:solidFill>
              </a:rPr>
              <a:t>CO2 </a:t>
            </a:r>
            <a:r>
              <a:rPr lang="de-DE" sz="1600" dirty="0" smtClean="0">
                <a:solidFill>
                  <a:srgbClr val="FF0000"/>
                </a:solidFill>
              </a:rPr>
              <a:t>darf ab </a:t>
            </a:r>
            <a:r>
              <a:rPr lang="de-DE" sz="1600" dirty="0" smtClean="0">
                <a:solidFill>
                  <a:srgbClr val="FF0000"/>
                </a:solidFill>
              </a:rPr>
              <a:t>dem Jahr 2037 wieder frei setzen </a:t>
            </a:r>
            <a:r>
              <a:rPr lang="de-DE" sz="1600" dirty="0" smtClean="0">
                <a:solidFill>
                  <a:srgbClr val="FF0000"/>
                </a:solidFill>
              </a:rPr>
              <a:t>werden</a:t>
            </a:r>
            <a:r>
              <a:rPr lang="de-DE" sz="1600" dirty="0" smtClean="0">
                <a:solidFill>
                  <a:schemeClr val="tx1"/>
                </a:solidFill>
              </a:rPr>
              <a:t>.</a:t>
            </a:r>
            <a:endParaRPr lang="de-DE" sz="1600" dirty="0" smtClean="0">
              <a:solidFill>
                <a:schemeClr val="tx1"/>
              </a:solidFill>
            </a:endParaRPr>
          </a:p>
          <a:p>
            <a:pPr marL="180975" indent="-180975">
              <a:buFont typeface="Arial" pitchFamily="34" charset="0"/>
              <a:buChar char="●"/>
            </a:pPr>
            <a:r>
              <a:rPr lang="de-DE" sz="1600" dirty="0" smtClean="0">
                <a:solidFill>
                  <a:srgbClr val="FF0000"/>
                </a:solidFill>
              </a:rPr>
              <a:t>Waldklima-Kompensationsprojekte </a:t>
            </a:r>
            <a:r>
              <a:rPr lang="de-DE" sz="1600" dirty="0" smtClean="0">
                <a:solidFill>
                  <a:srgbClr val="FF0000"/>
                </a:solidFill>
              </a:rPr>
              <a:t>werden </a:t>
            </a:r>
            <a:r>
              <a:rPr lang="de-DE" sz="1600" dirty="0" smtClean="0">
                <a:solidFill>
                  <a:srgbClr val="FF0000"/>
                </a:solidFill>
              </a:rPr>
              <a:t>von großen internationalen Fluggesellschaften </a:t>
            </a:r>
            <a:r>
              <a:rPr lang="de-DE" sz="1600" dirty="0" smtClean="0">
                <a:solidFill>
                  <a:srgbClr val="FF0000"/>
                </a:solidFill>
              </a:rPr>
              <a:t>genutzt werden</a:t>
            </a:r>
            <a:r>
              <a:rPr lang="de-DE" sz="1600" dirty="0" smtClean="0">
                <a:solidFill>
                  <a:schemeClr val="tx1"/>
                </a:solidFill>
              </a:rPr>
              <a:t>, obwohl </a:t>
            </a:r>
            <a:r>
              <a:rPr lang="de-DE" sz="1600" dirty="0" smtClean="0">
                <a:solidFill>
                  <a:schemeClr val="tx1"/>
                </a:solidFill>
              </a:rPr>
              <a:t>sie fast alle CORSIA-Kriterien nicht erfüllten</a:t>
            </a:r>
            <a:r>
              <a:rPr lang="de-DE" sz="1600" dirty="0" smtClean="0">
                <a:solidFill>
                  <a:schemeClr val="tx1"/>
                </a:solidFill>
              </a:rPr>
              <a:t>.</a:t>
            </a:r>
            <a:endParaRPr lang="de-DE" sz="1600" dirty="0" smtClean="0">
              <a:solidFill>
                <a:schemeClr val="tx1"/>
              </a:solidFill>
            </a:endParaRPr>
          </a:p>
          <a:p>
            <a:pPr marL="180975" indent="-180975">
              <a:buFont typeface="Arial" pitchFamily="34" charset="0"/>
              <a:buChar char="●"/>
            </a:pPr>
            <a:r>
              <a:rPr lang="de-DE" sz="1600" dirty="0" smtClean="0">
                <a:solidFill>
                  <a:schemeClr val="tx1"/>
                </a:solidFill>
              </a:rPr>
              <a:t>Wenn es der ICAO überhaupt ernst damit ist, sicherzustellen, dass ihre eigenen Kriterien erfüllt werden, </a:t>
            </a:r>
            <a:r>
              <a:rPr lang="de-DE" sz="1600" dirty="0" smtClean="0">
                <a:solidFill>
                  <a:schemeClr val="tx1"/>
                </a:solidFill>
              </a:rPr>
              <a:t>muss die ICAO die </a:t>
            </a:r>
            <a:r>
              <a:rPr lang="en-US" sz="1600" dirty="0" smtClean="0">
                <a:solidFill>
                  <a:srgbClr val="0000FF"/>
                </a:solidFill>
              </a:rPr>
              <a:t>Forest </a:t>
            </a:r>
            <a:r>
              <a:rPr lang="en-US" sz="1600" dirty="0" smtClean="0">
                <a:solidFill>
                  <a:srgbClr val="0000FF"/>
                </a:solidFill>
              </a:rPr>
              <a:t>Carbon Offsets </a:t>
            </a:r>
            <a:r>
              <a:rPr lang="de-DE" sz="1600" dirty="0" smtClean="0">
                <a:solidFill>
                  <a:schemeClr val="tx1"/>
                </a:solidFill>
              </a:rPr>
              <a:t>aus </a:t>
            </a:r>
            <a:r>
              <a:rPr lang="de-DE" sz="1600" dirty="0" smtClean="0">
                <a:solidFill>
                  <a:schemeClr val="tx1"/>
                </a:solidFill>
              </a:rPr>
              <a:t>dem CORSIA-Mechanismus </a:t>
            </a:r>
            <a:r>
              <a:rPr lang="de-DE" sz="1600" dirty="0" smtClean="0">
                <a:solidFill>
                  <a:srgbClr val="0000FF"/>
                </a:solidFill>
              </a:rPr>
              <a:t>ausschließen</a:t>
            </a:r>
            <a:r>
              <a:rPr lang="de-DE" sz="1600" dirty="0" smtClean="0">
                <a:solidFill>
                  <a:schemeClr val="tx1"/>
                </a:solidFill>
              </a:rPr>
              <a:t>.</a:t>
            </a:r>
            <a:endParaRPr lang="en-US" sz="1600" dirty="0">
              <a:solidFill>
                <a:schemeClr val="tx1"/>
              </a:solidFill>
            </a:endParaRPr>
          </a:p>
        </p:txBody>
      </p:sp>
      <p:sp>
        <p:nvSpPr>
          <p:cNvPr id="7" name="Titel 1">
            <a:extLst>
              <a:ext uri="{FF2B5EF4-FFF2-40B4-BE49-F238E27FC236}">
                <a16:creationId xmlns:a16="http://schemas.microsoft.com/office/drawing/2014/main" xmlns="" id="{BC92417A-68A2-4335-A9A2-C3594B9C7A1D}"/>
              </a:ext>
            </a:extLst>
          </p:cNvPr>
          <p:cNvSpPr txBox="1">
            <a:spLocks/>
          </p:cNvSpPr>
          <p:nvPr/>
        </p:nvSpPr>
        <p:spPr>
          <a:xfrm>
            <a:off x="539965" y="912255"/>
            <a:ext cx="8224837" cy="446087"/>
          </a:xfrm>
          <a:prstGeom prst="rect">
            <a:avLst/>
          </a:prstGeom>
        </p:spPr>
        <p:txBody>
          <a:bodyPr/>
          <a:lstStyle/>
          <a:p>
            <a:pPr eaLnBrk="0" hangingPunct="0">
              <a:buClr>
                <a:srgbClr val="000000"/>
              </a:buClr>
              <a:buSzPct val="100000"/>
            </a:pPr>
            <a:r>
              <a:rPr lang="en-US" sz="2000" b="1" dirty="0" smtClean="0">
                <a:solidFill>
                  <a:srgbClr val="000000"/>
                </a:solidFill>
              </a:rPr>
              <a:t>ICAO: CORSIA: </a:t>
            </a:r>
            <a:r>
              <a:rPr lang="en-US" sz="2000" b="1" dirty="0" smtClean="0">
                <a:solidFill>
                  <a:srgbClr val="000000"/>
                </a:solidFill>
              </a:rPr>
              <a:t>"</a:t>
            </a:r>
            <a:r>
              <a:rPr lang="de-DE" sz="2000" b="1" dirty="0" smtClean="0">
                <a:solidFill>
                  <a:srgbClr val="000000"/>
                </a:solidFill>
              </a:rPr>
              <a:t>die </a:t>
            </a:r>
            <a:r>
              <a:rPr lang="de-DE" sz="2000" b="1" dirty="0" smtClean="0">
                <a:solidFill>
                  <a:srgbClr val="000000"/>
                </a:solidFill>
              </a:rPr>
              <a:t>Basis für klimaneutrales Wachstum ab </a:t>
            </a:r>
            <a:r>
              <a:rPr lang="de-DE" sz="2000" b="1" dirty="0" smtClean="0">
                <a:solidFill>
                  <a:srgbClr val="000000"/>
                </a:solidFill>
              </a:rPr>
              <a:t>2020</a:t>
            </a:r>
            <a:r>
              <a:rPr lang="en-US" sz="2000" b="1" dirty="0" smtClean="0">
                <a:solidFill>
                  <a:srgbClr val="000000"/>
                </a:solidFill>
              </a:rPr>
              <a:t>"</a:t>
            </a:r>
            <a:endParaRPr lang="en-US" sz="2000" b="1" dirty="0" smtClean="0">
              <a:solidFill>
                <a:srgbClr val="000000"/>
              </a:solidFill>
            </a:endParaRPr>
          </a:p>
          <a:p>
            <a:pPr lvl="0" eaLnBrk="0" hangingPunct="0">
              <a:buClr>
                <a:srgbClr val="000000"/>
              </a:buClr>
              <a:buSzPct val="100000"/>
            </a:pPr>
            <a:endParaRPr kumimoji="0" lang="en-US" sz="2000" b="1" i="0" u="none" strike="noStrike" kern="0" cap="none" spc="0" normalizeH="0" baseline="0" noProof="0" dirty="0">
              <a:ln>
                <a:noFill/>
              </a:ln>
              <a:solidFill>
                <a:srgbClr val="000000"/>
              </a:solidFill>
              <a:effectLst/>
              <a:uLnTx/>
              <a:uFillTx/>
              <a:latin typeface="+mj-l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352" y="1333498"/>
            <a:ext cx="8248648" cy="4487382"/>
          </a:xfrm>
          <a:prstGeom prst="rect">
            <a:avLst/>
          </a:prstGeom>
          <a:noFill/>
        </p:spPr>
        <p:txBody>
          <a:bodyPr wrap="square" rtlCol="0">
            <a:spAutoFit/>
          </a:bodyPr>
          <a:lstStyle/>
          <a:p>
            <a:pPr marL="180975" indent="-180975" algn="just">
              <a:lnSpc>
                <a:spcPct val="120000"/>
              </a:lnSpc>
            </a:pPr>
            <a:r>
              <a:rPr lang="de-DE" sz="1400" b="1" dirty="0" smtClean="0">
                <a:solidFill>
                  <a:srgbClr val="0000FF"/>
                </a:solidFill>
              </a:rPr>
              <a:t>Verschiedene Kompensierer</a:t>
            </a:r>
            <a:r>
              <a:rPr lang="de-DE" sz="1400" dirty="0" smtClean="0">
                <a:solidFill>
                  <a:schemeClr val="tx1"/>
                </a:solidFill>
              </a:rPr>
              <a:t> bieten ihren Service im Internet an:</a:t>
            </a:r>
          </a:p>
          <a:p>
            <a:pPr marL="180975" indent="-180975" algn="just">
              <a:lnSpc>
                <a:spcPct val="120000"/>
              </a:lnSpc>
              <a:buFont typeface="Arial" pitchFamily="34" charset="0"/>
              <a:buChar char="●"/>
            </a:pPr>
            <a:endParaRPr lang="de-DE" sz="1400" dirty="0" smtClean="0">
              <a:solidFill>
                <a:schemeClr val="tx1"/>
              </a:solidFill>
            </a:endParaRPr>
          </a:p>
          <a:p>
            <a:pPr marL="180975" indent="-180975" algn="just">
              <a:lnSpc>
                <a:spcPct val="120000"/>
              </a:lnSpc>
            </a:pPr>
            <a:endParaRPr lang="de-DE" sz="1400" dirty="0" smtClean="0">
              <a:solidFill>
                <a:schemeClr val="tx1"/>
              </a:solidFill>
            </a:endParaRPr>
          </a:p>
          <a:p>
            <a:pPr marL="180975" indent="-180975" algn="just">
              <a:lnSpc>
                <a:spcPct val="120000"/>
              </a:lnSpc>
              <a:buFont typeface="Arial" pitchFamily="34" charset="0"/>
              <a:buChar char="●"/>
            </a:pPr>
            <a:r>
              <a:rPr lang="de-DE" sz="1400" b="1" dirty="0" smtClean="0">
                <a:solidFill>
                  <a:schemeClr val="tx1"/>
                </a:solidFill>
              </a:rPr>
              <a:t>Atmosfair</a:t>
            </a:r>
            <a:r>
              <a:rPr lang="de-DE" sz="1400" dirty="0" smtClean="0">
                <a:solidFill>
                  <a:schemeClr val="tx1"/>
                </a:solidFill>
              </a:rPr>
              <a:t>: 		https://atmosfair.de										   </a:t>
            </a:r>
          </a:p>
          <a:p>
            <a:pPr marL="180975" indent="-180975" algn="just">
              <a:lnSpc>
                <a:spcPct val="120000"/>
              </a:lnSpc>
            </a:pPr>
            <a:r>
              <a:rPr lang="de-DE" sz="1400" dirty="0" smtClean="0">
                <a:solidFill>
                  <a:schemeClr val="tx1"/>
                </a:solidFill>
              </a:rPr>
              <a:t>	</a:t>
            </a:r>
            <a:r>
              <a:rPr lang="de-DE" sz="1400" dirty="0" smtClean="0">
                <a:solidFill>
                  <a:schemeClr val="tx1"/>
                </a:solidFill>
              </a:rPr>
              <a:t>		</a:t>
            </a:r>
            <a:r>
              <a:rPr lang="de-DE" sz="1400" dirty="0" smtClean="0">
                <a:solidFill>
                  <a:schemeClr val="tx1"/>
                </a:solidFill>
              </a:rPr>
              <a:t>		https://www.atmosfair.de/de/kompensieren/flug/ (</a:t>
            </a:r>
            <a:r>
              <a:rPr lang="de-DE" sz="1400" dirty="0" smtClean="0">
                <a:solidFill>
                  <a:schemeClr val="tx1"/>
                </a:solidFill>
              </a:rPr>
              <a:t>detailliert)</a:t>
            </a:r>
          </a:p>
          <a:p>
            <a:pPr marL="180975" indent="-180975" algn="just">
              <a:lnSpc>
                <a:spcPct val="120000"/>
              </a:lnSpc>
              <a:buFont typeface="Arial" pitchFamily="34" charset="0"/>
              <a:buChar char="●"/>
            </a:pPr>
            <a:r>
              <a:rPr lang="de-DE" sz="1400" b="1" dirty="0" smtClean="0">
                <a:solidFill>
                  <a:schemeClr val="tx1"/>
                </a:solidFill>
              </a:rPr>
              <a:t>Green Tripper</a:t>
            </a:r>
            <a:r>
              <a:rPr lang="de-DE" sz="1400" dirty="0" smtClean="0">
                <a:solidFill>
                  <a:schemeClr val="tx1"/>
                </a:solidFill>
              </a:rPr>
              <a:t>:	https://GreenTripper.org</a:t>
            </a:r>
          </a:p>
          <a:p>
            <a:pPr marL="180975" indent="-180975" algn="just">
              <a:lnSpc>
                <a:spcPct val="120000"/>
              </a:lnSpc>
              <a:buFont typeface="Arial" pitchFamily="34" charset="0"/>
              <a:buChar char="●"/>
            </a:pPr>
            <a:r>
              <a:rPr lang="de-DE" sz="1400" b="1" dirty="0" smtClean="0">
                <a:solidFill>
                  <a:schemeClr val="tx1"/>
                </a:solidFill>
              </a:rPr>
              <a:t>Myclimate</a:t>
            </a:r>
            <a:r>
              <a:rPr lang="de-DE" sz="1400" dirty="0" smtClean="0">
                <a:solidFill>
                  <a:schemeClr val="tx1"/>
                </a:solidFill>
              </a:rPr>
              <a:t>: </a:t>
            </a:r>
            <a:r>
              <a:rPr lang="de-DE" sz="1400" dirty="0" smtClean="0">
                <a:solidFill>
                  <a:schemeClr val="tx1"/>
                </a:solidFill>
              </a:rPr>
              <a:t>		https</a:t>
            </a:r>
            <a:r>
              <a:rPr lang="de-DE" sz="1400" dirty="0" smtClean="0">
                <a:solidFill>
                  <a:schemeClr val="tx1"/>
                </a:solidFill>
              </a:rPr>
              <a:t>://</a:t>
            </a:r>
            <a:r>
              <a:rPr lang="de-DE" sz="1400" dirty="0" smtClean="0">
                <a:solidFill>
                  <a:schemeClr val="tx1"/>
                </a:solidFill>
              </a:rPr>
              <a:t>www.myclimate.org</a:t>
            </a:r>
          </a:p>
          <a:p>
            <a:pPr marL="180975" indent="-180975" algn="just">
              <a:lnSpc>
                <a:spcPct val="120000"/>
              </a:lnSpc>
              <a:buFont typeface="Arial" pitchFamily="34" charset="0"/>
              <a:buChar char="●"/>
            </a:pPr>
            <a:r>
              <a:rPr lang="de-DE" sz="1400" b="1" dirty="0" smtClean="0">
                <a:solidFill>
                  <a:schemeClr val="tx1"/>
                </a:solidFill>
              </a:rPr>
              <a:t>Klima-Kollekte</a:t>
            </a:r>
            <a:r>
              <a:rPr lang="de-DE" sz="1400" dirty="0" smtClean="0">
                <a:solidFill>
                  <a:schemeClr val="tx1"/>
                </a:solidFill>
              </a:rPr>
              <a:t>: </a:t>
            </a:r>
            <a:r>
              <a:rPr lang="de-DE" sz="1400" dirty="0" smtClean="0">
                <a:solidFill>
                  <a:schemeClr val="tx1"/>
                </a:solidFill>
              </a:rPr>
              <a:t>	https</a:t>
            </a:r>
            <a:r>
              <a:rPr lang="de-DE" sz="1400" dirty="0" smtClean="0">
                <a:solidFill>
                  <a:schemeClr val="tx1"/>
                </a:solidFill>
              </a:rPr>
              <a:t>://</a:t>
            </a:r>
            <a:r>
              <a:rPr lang="de-DE" sz="1400" dirty="0" smtClean="0">
                <a:solidFill>
                  <a:schemeClr val="tx1"/>
                </a:solidFill>
              </a:rPr>
              <a:t>klima-kollekte.de</a:t>
            </a:r>
          </a:p>
          <a:p>
            <a:pPr marL="180975" indent="-180975" algn="just">
              <a:lnSpc>
                <a:spcPct val="120000"/>
              </a:lnSpc>
              <a:buFont typeface="Arial" pitchFamily="34" charset="0"/>
              <a:buChar char="●"/>
            </a:pPr>
            <a:r>
              <a:rPr lang="de-DE" sz="1400" b="1" dirty="0" smtClean="0">
                <a:solidFill>
                  <a:schemeClr val="tx1"/>
                </a:solidFill>
              </a:rPr>
              <a:t>Prima Klima</a:t>
            </a:r>
            <a:r>
              <a:rPr lang="de-DE" sz="1400" dirty="0" smtClean="0">
                <a:solidFill>
                  <a:schemeClr val="tx1"/>
                </a:solidFill>
              </a:rPr>
              <a:t>: </a:t>
            </a:r>
            <a:r>
              <a:rPr lang="de-DE" sz="1400" dirty="0" smtClean="0">
                <a:solidFill>
                  <a:schemeClr val="tx1"/>
                </a:solidFill>
              </a:rPr>
              <a:t>		https</a:t>
            </a:r>
            <a:r>
              <a:rPr lang="de-DE" sz="1400" dirty="0" smtClean="0">
                <a:solidFill>
                  <a:schemeClr val="tx1"/>
                </a:solidFill>
              </a:rPr>
              <a:t>://</a:t>
            </a:r>
            <a:r>
              <a:rPr lang="de-DE" sz="1400" dirty="0" smtClean="0">
                <a:solidFill>
                  <a:schemeClr val="tx1"/>
                </a:solidFill>
              </a:rPr>
              <a:t>www.primaklima.org</a:t>
            </a:r>
          </a:p>
          <a:p>
            <a:pPr marL="1323975" lvl="2" indent="-180975" algn="just">
              <a:lnSpc>
                <a:spcPct val="120000"/>
              </a:lnSpc>
            </a:pPr>
            <a:r>
              <a:rPr lang="de-DE" sz="1400" dirty="0" smtClean="0">
                <a:solidFill>
                  <a:schemeClr val="tx1"/>
                </a:solidFill>
              </a:rPr>
              <a:t>			https</a:t>
            </a:r>
            <a:r>
              <a:rPr lang="de-DE" sz="1400" dirty="0" smtClean="0">
                <a:solidFill>
                  <a:schemeClr val="tx1"/>
                </a:solidFill>
              </a:rPr>
              <a:t>://</a:t>
            </a:r>
            <a:r>
              <a:rPr lang="de-DE" sz="1400" dirty="0" smtClean="0">
                <a:solidFill>
                  <a:schemeClr val="tx1"/>
                </a:solidFill>
              </a:rPr>
              <a:t>primaklima.co2-rechner.de/de_DE/mobility-flight-calculator (detailliert)</a:t>
            </a:r>
          </a:p>
          <a:p>
            <a:pPr marL="185738" lvl="2" indent="-180975" algn="just">
              <a:lnSpc>
                <a:spcPct val="120000"/>
              </a:lnSpc>
            </a:pPr>
            <a:endParaRPr lang="de-DE" sz="1400" dirty="0" smtClean="0">
              <a:solidFill>
                <a:schemeClr val="tx1"/>
              </a:solidFill>
            </a:endParaRPr>
          </a:p>
          <a:p>
            <a:pPr marL="185738" lvl="2" indent="-180975" algn="just">
              <a:lnSpc>
                <a:spcPct val="120000"/>
              </a:lnSpc>
              <a:buFont typeface="Arial" pitchFamily="34" charset="0"/>
              <a:buChar char="●"/>
            </a:pPr>
            <a:r>
              <a:rPr lang="de-DE" sz="1400" dirty="0" smtClean="0">
                <a:solidFill>
                  <a:schemeClr val="tx1"/>
                </a:solidFill>
              </a:rPr>
              <a:t>Vergleich der Anbieter durch </a:t>
            </a:r>
            <a:r>
              <a:rPr lang="de-DE" sz="1400" b="1" dirty="0" smtClean="0">
                <a:solidFill>
                  <a:schemeClr val="tx1"/>
                </a:solidFill>
              </a:rPr>
              <a:t>Stiftung Warentest </a:t>
            </a:r>
            <a:r>
              <a:rPr lang="de-DE" sz="1400" dirty="0" smtClean="0">
                <a:solidFill>
                  <a:schemeClr val="tx1"/>
                </a:solidFill>
              </a:rPr>
              <a:t>(https://perma.cc/C3XP-V3XS)</a:t>
            </a:r>
            <a:r>
              <a:rPr lang="de-DE" sz="1400" dirty="0" smtClean="0">
                <a:solidFill>
                  <a:schemeClr val="tx1"/>
                </a:solidFill>
              </a:rPr>
              <a:t>:</a:t>
            </a:r>
            <a:endParaRPr lang="de-DE" sz="1400" b="1" dirty="0" smtClean="0">
              <a:solidFill>
                <a:schemeClr val="tx1"/>
              </a:solidFill>
            </a:endParaRPr>
          </a:p>
          <a:p>
            <a:pPr marL="366713" lvl="3" indent="-180975" algn="just">
              <a:lnSpc>
                <a:spcPct val="120000"/>
              </a:lnSpc>
              <a:buFont typeface="Courier New" pitchFamily="49" charset="0"/>
              <a:buChar char="o"/>
            </a:pPr>
            <a:r>
              <a:rPr lang="de-DE" sz="1400" dirty="0" smtClean="0">
                <a:solidFill>
                  <a:schemeClr val="tx1"/>
                </a:solidFill>
              </a:rPr>
              <a:t>Atmosfair:		sehr gut (0,6)</a:t>
            </a:r>
          </a:p>
          <a:p>
            <a:pPr marL="366713" lvl="3" indent="-180975" algn="just">
              <a:lnSpc>
                <a:spcPct val="120000"/>
              </a:lnSpc>
              <a:buFont typeface="Courier New" pitchFamily="49" charset="0"/>
              <a:buChar char="o"/>
            </a:pPr>
            <a:r>
              <a:rPr lang="de-DE" sz="1400" dirty="0" smtClean="0">
                <a:solidFill>
                  <a:schemeClr val="tx1"/>
                </a:solidFill>
              </a:rPr>
              <a:t>Klima-Kollekte:	sehr gut (1,1)</a:t>
            </a:r>
          </a:p>
          <a:p>
            <a:pPr marL="366713" lvl="3" indent="-180975" algn="just">
              <a:lnSpc>
                <a:spcPct val="120000"/>
              </a:lnSpc>
              <a:buFont typeface="Courier New" pitchFamily="49" charset="0"/>
              <a:buChar char="o"/>
            </a:pPr>
            <a:r>
              <a:rPr lang="de-DE" sz="1400" dirty="0" smtClean="0">
                <a:solidFill>
                  <a:schemeClr val="tx1"/>
                </a:solidFill>
              </a:rPr>
              <a:t>Primaklima:		sehr gut (1,5)</a:t>
            </a:r>
          </a:p>
          <a:p>
            <a:pPr marL="366713" lvl="3" indent="-180975" algn="just">
              <a:lnSpc>
                <a:spcPct val="120000"/>
              </a:lnSpc>
              <a:buFont typeface="Courier New" pitchFamily="49" charset="0"/>
              <a:buChar char="o"/>
            </a:pPr>
            <a:r>
              <a:rPr lang="de-DE" sz="1400" dirty="0" smtClean="0">
                <a:solidFill>
                  <a:schemeClr val="tx1"/>
                </a:solidFill>
              </a:rPr>
              <a:t>Myclimate:		gut (2,2)</a:t>
            </a:r>
          </a:p>
          <a:p>
            <a:pPr marL="366713" lvl="3" indent="-180975" algn="just">
              <a:lnSpc>
                <a:spcPct val="120000"/>
              </a:lnSpc>
              <a:buFont typeface="Courier New" pitchFamily="49" charset="0"/>
              <a:buChar char="o"/>
            </a:pPr>
            <a:r>
              <a:rPr lang="de-DE" sz="1400" dirty="0" smtClean="0">
                <a:solidFill>
                  <a:schemeClr val="tx1"/>
                </a:solidFill>
              </a:rPr>
              <a:t>Green Tripper:	nicht im Test</a:t>
            </a:r>
          </a:p>
        </p:txBody>
      </p:sp>
      <p:sp>
        <p:nvSpPr>
          <p:cNvPr id="3" name="Textfeld 2"/>
          <p:cNvSpPr txBox="1"/>
          <p:nvPr/>
        </p:nvSpPr>
        <p:spPr>
          <a:xfrm>
            <a:off x="529632" y="866775"/>
            <a:ext cx="7079182" cy="400110"/>
          </a:xfrm>
          <a:prstGeom prst="rect">
            <a:avLst/>
          </a:prstGeom>
          <a:noFill/>
        </p:spPr>
        <p:txBody>
          <a:bodyPr wrap="none" rtlCol="0">
            <a:spAutoFit/>
          </a:bodyPr>
          <a:lstStyle/>
          <a:p>
            <a:r>
              <a:rPr lang="de-DE" sz="2000" b="1" dirty="0" smtClean="0">
                <a:solidFill>
                  <a:schemeClr val="tx1"/>
                </a:solidFill>
              </a:rPr>
              <a:t>Freiwilliges Kompensieren </a:t>
            </a:r>
            <a:r>
              <a:rPr lang="de-DE" sz="2000" b="1" dirty="0" smtClean="0">
                <a:solidFill>
                  <a:schemeClr val="tx1"/>
                </a:solidFill>
              </a:rPr>
              <a:t>von Flügen durch </a:t>
            </a:r>
            <a:r>
              <a:rPr lang="de-DE" sz="2000" b="1" dirty="0" smtClean="0">
                <a:solidFill>
                  <a:schemeClr val="tx1"/>
                </a:solidFill>
              </a:rPr>
              <a:t>Passagiere</a:t>
            </a:r>
            <a:endParaRPr lang="de-DE" sz="2000" b="1" i="1" baseline="-25000" dirty="0" smtClean="0">
              <a:solidFill>
                <a:schemeClr val="tx1"/>
              </a:solidFill>
            </a:endParaRPr>
          </a:p>
        </p:txBody>
      </p:sp>
      <p:pic>
        <p:nvPicPr>
          <p:cNvPr id="988162" name="Picture 2"/>
          <p:cNvPicPr>
            <a:picLocks noChangeAspect="1" noChangeArrowheads="1"/>
          </p:cNvPicPr>
          <p:nvPr/>
        </p:nvPicPr>
        <p:blipFill>
          <a:blip r:embed="rId2" cstate="print"/>
          <a:srcRect/>
          <a:stretch>
            <a:fillRect/>
          </a:stretch>
        </p:blipFill>
        <p:spPr bwMode="auto">
          <a:xfrm>
            <a:off x="4903515" y="2765326"/>
            <a:ext cx="3781425" cy="838200"/>
          </a:xfrm>
          <a:prstGeom prst="rect">
            <a:avLst/>
          </a:prstGeom>
          <a:noFill/>
          <a:ln w="9525">
            <a:noFill/>
            <a:miter lim="800000"/>
            <a:headEnd/>
            <a:tailEnd/>
          </a:ln>
        </p:spPr>
      </p:pic>
      <p:pic>
        <p:nvPicPr>
          <p:cNvPr id="988163" name="Picture 3"/>
          <p:cNvPicPr>
            <a:picLocks noChangeAspect="1" noChangeArrowheads="1"/>
          </p:cNvPicPr>
          <p:nvPr/>
        </p:nvPicPr>
        <p:blipFill>
          <a:blip r:embed="rId3" cstate="print"/>
          <a:srcRect/>
          <a:stretch>
            <a:fillRect/>
          </a:stretch>
        </p:blipFill>
        <p:spPr bwMode="auto">
          <a:xfrm>
            <a:off x="6188149" y="1448960"/>
            <a:ext cx="2740949" cy="884709"/>
          </a:xfrm>
          <a:prstGeom prst="rect">
            <a:avLst/>
          </a:prstGeom>
          <a:noFill/>
          <a:ln w="9525">
            <a:noFill/>
            <a:miter lim="800000"/>
            <a:headEnd/>
            <a:tailEnd/>
          </a:ln>
        </p:spPr>
      </p:pic>
      <p:sp>
        <p:nvSpPr>
          <p:cNvPr id="6" name="Rechteck 5"/>
          <p:cNvSpPr/>
          <p:nvPr/>
        </p:nvSpPr>
        <p:spPr>
          <a:xfrm>
            <a:off x="467819" y="5864177"/>
            <a:ext cx="7772401" cy="461665"/>
          </a:xfrm>
          <a:prstGeom prst="rect">
            <a:avLst/>
          </a:prstGeom>
        </p:spPr>
        <p:txBody>
          <a:bodyPr wrap="square">
            <a:spAutoFit/>
          </a:bodyPr>
          <a:lstStyle/>
          <a:p>
            <a:pPr marL="182880" indent="-182880" algn="just">
              <a:lnSpc>
                <a:spcPct val="120000"/>
              </a:lnSpc>
              <a:spcBef>
                <a:spcPts val="0"/>
              </a:spcBef>
              <a:spcAft>
                <a:spcPts val="0"/>
              </a:spcAft>
            </a:pPr>
            <a:r>
              <a:rPr lang="de-DE" sz="1000" dirty="0" smtClean="0">
                <a:solidFill>
                  <a:schemeClr val="tx1"/>
                </a:solidFill>
              </a:rPr>
              <a:t>UMWELTBUNDEAMT: </a:t>
            </a:r>
            <a:r>
              <a:rPr lang="de-DE" sz="1000" i="1" dirty="0" smtClean="0">
                <a:solidFill>
                  <a:schemeClr val="tx1"/>
                </a:solidFill>
              </a:rPr>
              <a:t>Freiwillige CO2-Kompensation durch Klimaschutzprojekte</a:t>
            </a:r>
            <a:r>
              <a:rPr lang="de-DE" sz="1000" dirty="0" smtClean="0">
                <a:solidFill>
                  <a:schemeClr val="tx1"/>
                </a:solidFill>
              </a:rPr>
              <a:t>. Ratgeber. Available from: </a:t>
            </a:r>
          </a:p>
          <a:p>
            <a:pPr marL="182880" indent="-182880" algn="just">
              <a:lnSpc>
                <a:spcPct val="120000"/>
              </a:lnSpc>
              <a:spcBef>
                <a:spcPts val="0"/>
              </a:spcBef>
              <a:spcAft>
                <a:spcPts val="0"/>
              </a:spcAft>
            </a:pPr>
            <a:r>
              <a:rPr lang="de-DE" sz="1000" dirty="0" smtClean="0">
                <a:solidFill>
                  <a:schemeClr val="tx1"/>
                </a:solidFill>
              </a:rPr>
              <a:t>https://www.umweltbundesamt.de/publikationen/freiwillige-co2-kompensation-durch</a:t>
            </a:r>
            <a:endParaRPr lang="de-DE" sz="1000" dirty="0" smtClean="0">
              <a:solidFill>
                <a:schemeClr val="tx1"/>
              </a:solidFill>
            </a:endParaRPr>
          </a:p>
        </p:txBody>
      </p:sp>
      <p:pic>
        <p:nvPicPr>
          <p:cNvPr id="988164" name="Picture 4"/>
          <p:cNvPicPr>
            <a:picLocks noChangeAspect="1" noChangeArrowheads="1"/>
          </p:cNvPicPr>
          <p:nvPr/>
        </p:nvPicPr>
        <p:blipFill>
          <a:blip r:embed="rId4" cstate="print"/>
          <a:srcRect/>
          <a:stretch>
            <a:fillRect/>
          </a:stretch>
        </p:blipFill>
        <p:spPr bwMode="auto">
          <a:xfrm>
            <a:off x="4205510" y="4681316"/>
            <a:ext cx="2200275" cy="60007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txBox="1">
            <a:spLocks/>
          </p:cNvSpPr>
          <p:nvPr/>
        </p:nvSpPr>
        <p:spPr>
          <a:xfrm>
            <a:off x="539965" y="912255"/>
            <a:ext cx="8224837" cy="446087"/>
          </a:xfrm>
          <a:prstGeom prst="rect">
            <a:avLst/>
          </a:prstGeom>
        </p:spPr>
        <p:txBody>
          <a:bodyPr/>
          <a:lstStyle/>
          <a:p>
            <a:pPr eaLnBrk="0" hangingPunct="0">
              <a:buClr>
                <a:srgbClr val="000000"/>
              </a:buClr>
              <a:buSzPct val="100000"/>
            </a:pPr>
            <a:r>
              <a:rPr lang="de-DE" sz="2000" b="1" dirty="0" smtClean="0">
                <a:solidFill>
                  <a:srgbClr val="000000"/>
                </a:solidFill>
              </a:rPr>
              <a:t>Beispiel: </a:t>
            </a:r>
            <a:r>
              <a:rPr lang="de-DE" sz="2000" b="1" dirty="0" smtClean="0">
                <a:solidFill>
                  <a:srgbClr val="008000"/>
                </a:solidFill>
              </a:rPr>
              <a:t>Atmosfair</a:t>
            </a:r>
          </a:p>
          <a:p>
            <a:pPr lvl="0" eaLnBrk="0" hangingPunct="0">
              <a:buClr>
                <a:srgbClr val="000000"/>
              </a:buClr>
              <a:buSzPct val="100000"/>
            </a:pPr>
            <a:endParaRPr kumimoji="0" lang="de-DE" sz="2000" b="1" i="0" u="none" strike="noStrike" kern="0" cap="none" spc="0" normalizeH="0" baseline="0" dirty="0">
              <a:ln>
                <a:noFill/>
              </a:ln>
              <a:solidFill>
                <a:srgbClr val="000000"/>
              </a:solidFill>
              <a:effectLst/>
              <a:uLnTx/>
              <a:uFillTx/>
              <a:latin typeface="+mj-lt"/>
              <a:ea typeface="+mj-ea"/>
              <a:cs typeface="+mj-cs"/>
            </a:endParaRPr>
          </a:p>
        </p:txBody>
      </p:sp>
      <p:sp>
        <p:nvSpPr>
          <p:cNvPr id="5" name="Rechteck 4"/>
          <p:cNvSpPr/>
          <p:nvPr/>
        </p:nvSpPr>
        <p:spPr>
          <a:xfrm>
            <a:off x="539964" y="2473446"/>
            <a:ext cx="3404715" cy="3970318"/>
          </a:xfrm>
          <a:prstGeom prst="rect">
            <a:avLst/>
          </a:prstGeom>
        </p:spPr>
        <p:txBody>
          <a:bodyPr wrap="square">
            <a:spAutoFit/>
          </a:bodyPr>
          <a:lstStyle/>
          <a:p>
            <a:pPr marL="180975" indent="-180975" algn="just">
              <a:lnSpc>
                <a:spcPct val="120000"/>
              </a:lnSpc>
              <a:buFont typeface="Arial" pitchFamily="34" charset="0"/>
              <a:buChar char="●"/>
            </a:pPr>
            <a:r>
              <a:rPr lang="de-DE" sz="1400" dirty="0" smtClean="0">
                <a:solidFill>
                  <a:schemeClr val="tx1"/>
                </a:solidFill>
              </a:rPr>
              <a:t>Berechnet </a:t>
            </a:r>
            <a:r>
              <a:rPr lang="de-DE" sz="1400" dirty="0" smtClean="0">
                <a:solidFill>
                  <a:srgbClr val="008000"/>
                </a:solidFill>
              </a:rPr>
              <a:t>äquivalente CO2 </a:t>
            </a:r>
            <a:r>
              <a:rPr lang="de-DE" sz="1400" dirty="0" smtClean="0">
                <a:solidFill>
                  <a:schemeClr val="tx1"/>
                </a:solidFill>
              </a:rPr>
              <a:t>mit einfachen Faktoren abhängig von </a:t>
            </a:r>
            <a:r>
              <a:rPr lang="de-DE" sz="1400" dirty="0" smtClean="0">
                <a:solidFill>
                  <a:schemeClr val="tx1"/>
                </a:solidFill>
              </a:rPr>
              <a:t>Flugstrecke* aus der CO2-Masse.</a:t>
            </a:r>
            <a:endParaRPr lang="de-DE" sz="1400" dirty="0" smtClean="0">
              <a:solidFill>
                <a:schemeClr val="tx1"/>
              </a:solidFill>
            </a:endParaRPr>
          </a:p>
          <a:p>
            <a:pPr marL="180975" indent="-180975" algn="just">
              <a:lnSpc>
                <a:spcPct val="120000"/>
              </a:lnSpc>
              <a:buFont typeface="Arial" pitchFamily="34" charset="0"/>
              <a:buChar char="●"/>
            </a:pPr>
            <a:r>
              <a:rPr lang="de-DE" sz="1400" dirty="0" smtClean="0">
                <a:solidFill>
                  <a:schemeClr val="tx1"/>
                </a:solidFill>
              </a:rPr>
              <a:t>Berücksichtigt:</a:t>
            </a:r>
          </a:p>
          <a:p>
            <a:pPr marL="180975" indent="-180975" algn="just">
              <a:lnSpc>
                <a:spcPct val="120000"/>
              </a:lnSpc>
            </a:pPr>
            <a:r>
              <a:rPr lang="de-DE" sz="1400" dirty="0" smtClean="0">
                <a:solidFill>
                  <a:schemeClr val="tx1"/>
                </a:solidFill>
              </a:rPr>
              <a:t>	</a:t>
            </a:r>
            <a:r>
              <a:rPr lang="de-DE" sz="1400" dirty="0" smtClean="0">
                <a:solidFill>
                  <a:srgbClr val="008000"/>
                </a:solidFill>
              </a:rPr>
              <a:t>Sitzklasse, Flugart, Flugzeugtyp</a:t>
            </a:r>
          </a:p>
          <a:p>
            <a:pPr marL="180975" indent="-180975" algn="just">
              <a:lnSpc>
                <a:spcPct val="120000"/>
              </a:lnSpc>
              <a:buFont typeface="Arial" pitchFamily="34" charset="0"/>
              <a:buChar char="●"/>
            </a:pPr>
            <a:r>
              <a:rPr lang="de-DE" sz="1400" dirty="0" smtClean="0">
                <a:solidFill>
                  <a:schemeClr val="tx1"/>
                </a:solidFill>
              </a:rPr>
              <a:t>Flugart: "Charter" oder "Line"</a:t>
            </a:r>
          </a:p>
          <a:p>
            <a:pPr marL="180975" indent="-180975" algn="just">
              <a:lnSpc>
                <a:spcPct val="120000"/>
              </a:lnSpc>
              <a:buFont typeface="Arial" pitchFamily="34" charset="0"/>
              <a:buChar char="●"/>
            </a:pPr>
            <a:r>
              <a:rPr lang="de-DE" sz="1400" dirty="0" smtClean="0">
                <a:solidFill>
                  <a:srgbClr val="FF0000"/>
                </a:solidFill>
              </a:rPr>
              <a:t>Fraglich, ob der bezahlte Betrag und die Klimaschutzprojekte den Schaden wirklich ausgleichen können.</a:t>
            </a:r>
          </a:p>
          <a:p>
            <a:pPr marL="180975" indent="-180975" algn="just">
              <a:lnSpc>
                <a:spcPct val="120000"/>
              </a:lnSpc>
            </a:pPr>
            <a:r>
              <a:rPr lang="de-DE" sz="800" dirty="0" smtClean="0">
                <a:solidFill>
                  <a:schemeClr val="tx1"/>
                </a:solidFill>
              </a:rPr>
              <a:t> </a:t>
            </a:r>
          </a:p>
          <a:p>
            <a:pPr marL="180975" indent="-180975" algn="just">
              <a:lnSpc>
                <a:spcPct val="120000"/>
              </a:lnSpc>
            </a:pPr>
            <a:r>
              <a:rPr lang="de-DE" sz="1200" dirty="0" smtClean="0">
                <a:solidFill>
                  <a:schemeClr val="tx1"/>
                </a:solidFill>
              </a:rPr>
              <a:t>*</a:t>
            </a:r>
            <a:r>
              <a:rPr lang="de-DE" sz="800" dirty="0" smtClean="0">
                <a:solidFill>
                  <a:schemeClr val="tx1"/>
                </a:solidFill>
              </a:rPr>
              <a:t>	Der </a:t>
            </a:r>
            <a:r>
              <a:rPr lang="de-DE" sz="800" dirty="0" smtClean="0">
                <a:solidFill>
                  <a:schemeClr val="tx1"/>
                </a:solidFill>
              </a:rPr>
              <a:t>atmosfair Emissionsrechner </a:t>
            </a:r>
            <a:r>
              <a:rPr lang="de-DE" sz="800" dirty="0" smtClean="0">
                <a:solidFill>
                  <a:srgbClr val="008000"/>
                </a:solidFill>
              </a:rPr>
              <a:t>multipliziert alle CO2-Emissionen, die in Höhen von über 9 Kilometern erfolgen, mit einem Faktor von 3</a:t>
            </a:r>
            <a:r>
              <a:rPr lang="de-DE" sz="800" dirty="0" smtClean="0">
                <a:solidFill>
                  <a:schemeClr val="tx1"/>
                </a:solidFill>
              </a:rPr>
              <a:t>, um die Klimawirkung des Fluges in CO2 wiederzugeben. CO2-Emissionen, die in Flughöhen unter 9 Kilometern emittiert werden, erhalten dagegen keinen solchen Aufschlagsfaktor, sondern gehen unmittelbar in die Klimabilanz des Fluges ein.</a:t>
            </a:r>
          </a:p>
          <a:p>
            <a:pPr marL="180975" indent="-180975" algn="just">
              <a:lnSpc>
                <a:spcPct val="120000"/>
              </a:lnSpc>
            </a:pPr>
            <a:r>
              <a:rPr lang="de-DE" sz="400" dirty="0" smtClean="0">
                <a:solidFill>
                  <a:schemeClr val="tx1"/>
                </a:solidFill>
              </a:rPr>
              <a:t> </a:t>
            </a:r>
            <a:endParaRPr lang="de-DE" sz="400" dirty="0" smtClean="0">
              <a:solidFill>
                <a:schemeClr val="tx1"/>
              </a:solidFill>
            </a:endParaRPr>
          </a:p>
          <a:p>
            <a:pPr marL="180975" algn="just">
              <a:lnSpc>
                <a:spcPct val="120000"/>
              </a:lnSpc>
            </a:pPr>
            <a:r>
              <a:rPr lang="de-DE" sz="800" dirty="0" smtClean="0">
                <a:solidFill>
                  <a:schemeClr val="tx1"/>
                </a:solidFill>
              </a:rPr>
              <a:t>https://</a:t>
            </a:r>
            <a:r>
              <a:rPr lang="de-DE" sz="800" dirty="0" smtClean="0">
                <a:solidFill>
                  <a:schemeClr val="tx1"/>
                </a:solidFill>
              </a:rPr>
              <a:t>www.atmosfair.de/wp-content/uploads/flug-emissionsrechner-dokumentation-berechnungsmethode-1.pdf</a:t>
            </a:r>
            <a:endParaRPr lang="de-DE" sz="800" dirty="0" smtClean="0">
              <a:solidFill>
                <a:schemeClr val="tx1"/>
              </a:solidFill>
            </a:endParaRPr>
          </a:p>
        </p:txBody>
      </p:sp>
      <p:sp>
        <p:nvSpPr>
          <p:cNvPr id="6" name="Rechteck 5"/>
          <p:cNvSpPr/>
          <p:nvPr/>
        </p:nvSpPr>
        <p:spPr>
          <a:xfrm>
            <a:off x="539965" y="1335364"/>
            <a:ext cx="3542937" cy="1077218"/>
          </a:xfrm>
          <a:prstGeom prst="rect">
            <a:avLst/>
          </a:prstGeom>
        </p:spPr>
        <p:txBody>
          <a:bodyPr wrap="square">
            <a:spAutoFit/>
          </a:bodyPr>
          <a:lstStyle/>
          <a:p>
            <a:r>
              <a:rPr lang="de-DE" sz="1600" b="1" dirty="0" smtClean="0">
                <a:solidFill>
                  <a:srgbClr val="0000FF"/>
                </a:solidFill>
              </a:rPr>
              <a:t>Kompensieren durch Passagier</a:t>
            </a:r>
          </a:p>
          <a:p>
            <a:r>
              <a:rPr lang="de-DE" sz="1600" b="1" dirty="0" smtClean="0">
                <a:solidFill>
                  <a:srgbClr val="0000FF"/>
                </a:solidFill>
              </a:rPr>
              <a:t>oder seine Organisation</a:t>
            </a:r>
          </a:p>
          <a:p>
            <a:endParaRPr lang="de-DE" sz="1600" b="1" dirty="0" smtClean="0">
              <a:solidFill>
                <a:srgbClr val="0000FF"/>
              </a:solidFill>
            </a:endParaRPr>
          </a:p>
          <a:p>
            <a:r>
              <a:rPr lang="de-DE" sz="1600" b="1" dirty="0" smtClean="0">
                <a:solidFill>
                  <a:srgbClr val="FF0000"/>
                </a:solidFill>
              </a:rPr>
              <a:t>https://www.atmosfair.de</a:t>
            </a:r>
          </a:p>
        </p:txBody>
      </p:sp>
      <p:pic>
        <p:nvPicPr>
          <p:cNvPr id="844802" name="Picture 2"/>
          <p:cNvPicPr>
            <a:picLocks noChangeAspect="1" noChangeArrowheads="1"/>
          </p:cNvPicPr>
          <p:nvPr/>
        </p:nvPicPr>
        <p:blipFill>
          <a:blip r:embed="rId2" cstate="print"/>
          <a:srcRect/>
          <a:stretch>
            <a:fillRect/>
          </a:stretch>
        </p:blipFill>
        <p:spPr bwMode="auto">
          <a:xfrm>
            <a:off x="4146696" y="898077"/>
            <a:ext cx="4699591" cy="5367342"/>
          </a:xfrm>
          <a:prstGeom prst="rect">
            <a:avLst/>
          </a:prstGeom>
          <a:noFill/>
          <a:ln w="9525">
            <a:solidFill>
              <a:schemeClr val="tx1"/>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b="1" dirty="0" smtClean="0">
                <a:solidFill>
                  <a:schemeClr val="tx1"/>
                </a:solidFill>
                <a:latin typeface="Arial" charset="0"/>
                <a:cs typeface="Arial" charset="0"/>
              </a:rPr>
              <a:t>Worum geht es – Kraftstoffverbrauch oder Emissionen?</a:t>
            </a:r>
            <a:endParaRPr lang="de-DE" sz="2000" b="1" dirty="0">
              <a:solidFill>
                <a:schemeClr val="tx1"/>
              </a:solidFill>
              <a:latin typeface="Arial" charset="0"/>
              <a:cs typeface="Arial" charset="0"/>
            </a:endParaRPr>
          </a:p>
        </p:txBody>
      </p:sp>
      <p:pic>
        <p:nvPicPr>
          <p:cNvPr id="6" name="Grafik 5" descr="Bild3o.jpg"/>
          <p:cNvPicPr>
            <a:picLocks noChangeAspect="1"/>
          </p:cNvPicPr>
          <p:nvPr/>
        </p:nvPicPr>
        <p:blipFill>
          <a:blip r:embed="rId2" cstate="print"/>
          <a:stretch>
            <a:fillRect/>
          </a:stretch>
        </p:blipFill>
        <p:spPr>
          <a:xfrm>
            <a:off x="179665" y="1739265"/>
            <a:ext cx="5718048" cy="4084320"/>
          </a:xfrm>
          <a:prstGeom prst="rect">
            <a:avLst/>
          </a:prstGeom>
        </p:spPr>
      </p:pic>
      <p:sp>
        <p:nvSpPr>
          <p:cNvPr id="7" name="Textfeld 6"/>
          <p:cNvSpPr txBox="1"/>
          <p:nvPr/>
        </p:nvSpPr>
        <p:spPr>
          <a:xfrm>
            <a:off x="5986130" y="1474373"/>
            <a:ext cx="2998382" cy="4524315"/>
          </a:xfrm>
          <a:prstGeom prst="rect">
            <a:avLst/>
          </a:prstGeom>
          <a:noFill/>
        </p:spPr>
        <p:txBody>
          <a:bodyPr wrap="square" rtlCol="0">
            <a:spAutoFit/>
          </a:bodyPr>
          <a:lstStyle/>
          <a:p>
            <a:r>
              <a:rPr lang="de-DE" sz="1800" dirty="0" smtClean="0">
                <a:solidFill>
                  <a:schemeClr val="tx1"/>
                </a:solidFill>
              </a:rPr>
              <a:t>Die Luftverkehrswirtschaft wollte bis 2020 "Carbon Neutral Growth" (CNG) erreichen. Wachstum bei immer gleichen CO2 Emissionen jedes Jahr.</a:t>
            </a:r>
          </a:p>
          <a:p>
            <a:endParaRPr lang="de-DE" sz="1800" dirty="0" smtClean="0">
              <a:solidFill>
                <a:srgbClr val="FF0000"/>
              </a:solidFill>
            </a:endParaRPr>
          </a:p>
          <a:p>
            <a:r>
              <a:rPr lang="de-DE" sz="1800" dirty="0" smtClean="0">
                <a:solidFill>
                  <a:srgbClr val="FF0000"/>
                </a:solidFill>
              </a:rPr>
              <a:t>Mit CNG </a:t>
            </a:r>
            <a:r>
              <a:rPr lang="de-DE" sz="1800" dirty="0" smtClean="0">
                <a:solidFill>
                  <a:srgbClr val="FF0000"/>
                </a:solidFill>
              </a:rPr>
              <a:t>wird der Hahn weit offen gelassen.</a:t>
            </a:r>
          </a:p>
          <a:p>
            <a:endParaRPr lang="de-DE" sz="1800" dirty="0" smtClean="0">
              <a:solidFill>
                <a:schemeClr val="tx1"/>
              </a:solidFill>
            </a:endParaRPr>
          </a:p>
          <a:p>
            <a:r>
              <a:rPr lang="de-DE" sz="1800" dirty="0" smtClean="0">
                <a:solidFill>
                  <a:srgbClr val="0000FF"/>
                </a:solidFill>
              </a:rPr>
              <a:t>Könnte die Zeit gekommen sein, den Hahn </a:t>
            </a:r>
            <a:r>
              <a:rPr lang="de-DE" sz="1800" dirty="0" smtClean="0">
                <a:solidFill>
                  <a:srgbClr val="0000FF"/>
                </a:solidFill>
              </a:rPr>
              <a:t>langsam zu </a:t>
            </a:r>
            <a:r>
              <a:rPr lang="de-DE" sz="1800" dirty="0" smtClean="0">
                <a:solidFill>
                  <a:srgbClr val="0000FF"/>
                </a:solidFill>
              </a:rPr>
              <a:t>schließen?</a:t>
            </a:r>
          </a:p>
          <a:p>
            <a:endParaRPr lang="de-DE" sz="1800" dirty="0" smtClean="0">
              <a:solidFill>
                <a:srgbClr val="008000"/>
              </a:solidFill>
            </a:endParaRPr>
          </a:p>
          <a:p>
            <a:r>
              <a:rPr lang="de-DE" sz="1800" dirty="0" smtClean="0">
                <a:solidFill>
                  <a:srgbClr val="008000"/>
                </a:solidFill>
              </a:rPr>
              <a:t>Ja, mit dem </a:t>
            </a:r>
            <a:r>
              <a:rPr lang="de-DE" sz="1800" dirty="0" smtClean="0">
                <a:solidFill>
                  <a:srgbClr val="008000"/>
                </a:solidFill>
              </a:rPr>
              <a:t>"Green Deal" der EU und mit "Fit for 55"!</a:t>
            </a:r>
            <a:endParaRPr lang="en-US" sz="1800" dirty="0">
              <a:solidFill>
                <a:srgbClr val="008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393687"/>
            <a:ext cx="8616950" cy="2041585"/>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chemeClr val="tx1"/>
                </a:solidFill>
              </a:rPr>
              <a:t>Zusammenfassung /</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chemeClr val="tx1"/>
                </a:solidFill>
              </a:rPr>
              <a:t>Ausblick</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4000" b="1"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29632" y="866775"/>
            <a:ext cx="3865289" cy="400110"/>
          </a:xfrm>
          <a:prstGeom prst="rect">
            <a:avLst/>
          </a:prstGeom>
          <a:noFill/>
        </p:spPr>
        <p:txBody>
          <a:bodyPr wrap="none" rtlCol="0">
            <a:spAutoFit/>
          </a:bodyPr>
          <a:lstStyle/>
          <a:p>
            <a:r>
              <a:rPr lang="de-DE" sz="2000" b="1" dirty="0" smtClean="0">
                <a:solidFill>
                  <a:schemeClr val="tx1"/>
                </a:solidFill>
              </a:rPr>
              <a:t>Zusammenfassung / Ausblick</a:t>
            </a:r>
            <a:endParaRPr lang="de-DE" sz="2000" b="1" i="1" baseline="-25000" dirty="0" smtClean="0">
              <a:solidFill>
                <a:schemeClr val="tx1"/>
              </a:solidFill>
            </a:endParaRPr>
          </a:p>
        </p:txBody>
      </p:sp>
      <p:sp>
        <p:nvSpPr>
          <p:cNvPr id="15" name="Textfeld 14"/>
          <p:cNvSpPr txBox="1"/>
          <p:nvPr/>
        </p:nvSpPr>
        <p:spPr>
          <a:xfrm>
            <a:off x="514352" y="1333498"/>
            <a:ext cx="8248648" cy="5022914"/>
          </a:xfrm>
          <a:prstGeom prst="rect">
            <a:avLst/>
          </a:prstGeom>
          <a:noFill/>
        </p:spPr>
        <p:txBody>
          <a:bodyPr wrap="square" rtlCol="0">
            <a:spAutoFit/>
          </a:bodyPr>
          <a:lstStyle/>
          <a:p>
            <a:pPr marL="180975" indent="-180975" algn="just">
              <a:lnSpc>
                <a:spcPct val="120000"/>
              </a:lnSpc>
              <a:buFont typeface="Arial" pitchFamily="34" charset="0"/>
              <a:buChar char="●"/>
            </a:pPr>
            <a:r>
              <a:rPr lang="de-DE" sz="1400" dirty="0" smtClean="0">
                <a:solidFill>
                  <a:srgbClr val="008000"/>
                </a:solidFill>
              </a:rPr>
              <a:t>Vermeiden</a:t>
            </a:r>
          </a:p>
          <a:p>
            <a:pPr marL="180975" indent="-180975" algn="just">
              <a:lnSpc>
                <a:spcPct val="120000"/>
              </a:lnSpc>
            </a:pPr>
            <a:r>
              <a:rPr lang="de-DE" sz="1400" dirty="0" smtClean="0">
                <a:solidFill>
                  <a:srgbClr val="008000"/>
                </a:solidFill>
              </a:rPr>
              <a:t>          </a:t>
            </a:r>
            <a:r>
              <a:rPr lang="de-DE" sz="1400" dirty="0" smtClean="0">
                <a:solidFill>
                  <a:schemeClr val="tx1"/>
                </a:solidFill>
              </a:rPr>
              <a:t> vor </a:t>
            </a:r>
            <a:r>
              <a:rPr lang="de-DE" sz="1400" dirty="0" smtClean="0">
                <a:solidFill>
                  <a:srgbClr val="0000FF"/>
                </a:solidFill>
              </a:rPr>
              <a:t>Effizienzsteigerung</a:t>
            </a:r>
          </a:p>
          <a:p>
            <a:pPr marL="180975" indent="-180975" algn="just">
              <a:lnSpc>
                <a:spcPct val="120000"/>
              </a:lnSpc>
            </a:pPr>
            <a:r>
              <a:rPr lang="de-DE" sz="1400" dirty="0" smtClean="0">
                <a:solidFill>
                  <a:schemeClr val="tx1"/>
                </a:solidFill>
              </a:rPr>
              <a:t>                              vor </a:t>
            </a:r>
            <a:r>
              <a:rPr lang="de-DE" sz="1400" dirty="0" smtClean="0">
                <a:solidFill>
                  <a:srgbClr val="FF0000"/>
                </a:solidFill>
              </a:rPr>
              <a:t>Kompensieren</a:t>
            </a:r>
          </a:p>
          <a:p>
            <a:pPr marL="180975" indent="-180975" algn="just">
              <a:lnSpc>
                <a:spcPct val="120000"/>
              </a:lnSpc>
            </a:pPr>
            <a:endParaRPr lang="de-DE" sz="1400" dirty="0" smtClean="0">
              <a:solidFill>
                <a:srgbClr val="FF0000"/>
              </a:solidFill>
            </a:endParaRPr>
          </a:p>
          <a:p>
            <a:pPr marL="180975" indent="-180975" algn="just">
              <a:lnSpc>
                <a:spcPct val="120000"/>
              </a:lnSpc>
              <a:buFont typeface="Arial" pitchFamily="34" charset="0"/>
              <a:buChar char="●"/>
            </a:pPr>
            <a:r>
              <a:rPr lang="de-DE" sz="1400" dirty="0" smtClean="0">
                <a:solidFill>
                  <a:schemeClr val="tx1"/>
                </a:solidFill>
              </a:rPr>
              <a:t>Unser "</a:t>
            </a:r>
            <a:r>
              <a:rPr lang="de-DE" sz="1400" dirty="0" smtClean="0">
                <a:solidFill>
                  <a:srgbClr val="0000FF"/>
                </a:solidFill>
              </a:rPr>
              <a:t>Ecolabel for Aircraft</a:t>
            </a:r>
            <a:r>
              <a:rPr lang="de-DE" sz="1400" dirty="0" smtClean="0">
                <a:solidFill>
                  <a:schemeClr val="tx1"/>
                </a:solidFill>
              </a:rPr>
              <a:t>" bewertet das Flugzeug mit Triebwerk und Sitzlayout. Die Auswahl einer Airline für einen Direktflug kann mit dem Ecolable erfolgen. Der beste Direktflug ist der, mit dem besten Flugzeug.</a:t>
            </a:r>
          </a:p>
          <a:p>
            <a:pPr marL="180975" indent="-180975" algn="just">
              <a:lnSpc>
                <a:spcPct val="120000"/>
              </a:lnSpc>
              <a:buFont typeface="Arial" pitchFamily="34" charset="0"/>
              <a:buChar char="●"/>
            </a:pPr>
            <a:r>
              <a:rPr lang="de-DE" sz="1400" dirty="0" smtClean="0">
                <a:solidFill>
                  <a:schemeClr val="tx1"/>
                </a:solidFill>
              </a:rPr>
              <a:t>Umsteigeflüge werden mit unserem "</a:t>
            </a:r>
            <a:r>
              <a:rPr lang="de-DE" sz="1400" dirty="0" smtClean="0">
                <a:solidFill>
                  <a:srgbClr val="0000FF"/>
                </a:solidFill>
              </a:rPr>
              <a:t>Trip Emission Ecolabel</a:t>
            </a:r>
            <a:r>
              <a:rPr lang="de-DE" sz="1400" dirty="0" smtClean="0">
                <a:solidFill>
                  <a:schemeClr val="tx1"/>
                </a:solidFill>
              </a:rPr>
              <a:t>" bewertet</a:t>
            </a:r>
            <a:r>
              <a:rPr lang="de-DE" sz="1400" dirty="0" smtClean="0">
                <a:solidFill>
                  <a:schemeClr val="tx1"/>
                </a:solidFill>
              </a:rPr>
              <a:t>.</a:t>
            </a:r>
          </a:p>
          <a:p>
            <a:pPr marL="180975" indent="-180975" algn="just">
              <a:lnSpc>
                <a:spcPct val="120000"/>
              </a:lnSpc>
              <a:buFont typeface="Arial" pitchFamily="34" charset="0"/>
              <a:buChar char="●"/>
            </a:pPr>
            <a:r>
              <a:rPr lang="de-DE" sz="1400" dirty="0" smtClean="0">
                <a:solidFill>
                  <a:schemeClr val="tx1"/>
                </a:solidFill>
              </a:rPr>
              <a:t>Der </a:t>
            </a:r>
            <a:r>
              <a:rPr lang="de-DE" sz="1400" dirty="0" smtClean="0">
                <a:solidFill>
                  <a:srgbClr val="0000FF"/>
                </a:solidFill>
              </a:rPr>
              <a:t>"</a:t>
            </a:r>
            <a:r>
              <a:rPr lang="de-DE" sz="1400" dirty="0" smtClean="0">
                <a:solidFill>
                  <a:srgbClr val="0000FF"/>
                </a:solidFill>
              </a:rPr>
              <a:t>Air </a:t>
            </a:r>
            <a:r>
              <a:rPr lang="de-DE" sz="1400" dirty="0" smtClean="0">
                <a:solidFill>
                  <a:srgbClr val="0000FF"/>
                </a:solidFill>
              </a:rPr>
              <a:t>Travel </a:t>
            </a:r>
            <a:r>
              <a:rPr lang="de-DE" sz="1400" dirty="0" smtClean="0">
                <a:solidFill>
                  <a:srgbClr val="0000FF"/>
                </a:solidFill>
              </a:rPr>
              <a:t>Evaluator" </a:t>
            </a:r>
            <a:r>
              <a:rPr lang="de-DE" sz="1400" dirty="0" smtClean="0">
                <a:solidFill>
                  <a:schemeClr val="tx1"/>
                </a:solidFill>
              </a:rPr>
              <a:t>gewichtet Preis, Reisezeit, Umweltwirkung und sortiert die Ergebnisse.</a:t>
            </a:r>
            <a:endParaRPr lang="de-DE" sz="1400" dirty="0" smtClean="0">
              <a:solidFill>
                <a:schemeClr val="tx1"/>
              </a:solidFill>
            </a:endParaRPr>
          </a:p>
          <a:p>
            <a:pPr marL="180975" indent="-180975" algn="just">
              <a:lnSpc>
                <a:spcPct val="120000"/>
              </a:lnSpc>
            </a:pPr>
            <a:r>
              <a:rPr lang="de-DE" sz="700" dirty="0" smtClean="0">
                <a:solidFill>
                  <a:schemeClr val="tx1"/>
                </a:solidFill>
              </a:rPr>
              <a:t> </a:t>
            </a:r>
            <a:endParaRPr lang="de-DE" sz="700" dirty="0" smtClean="0">
              <a:solidFill>
                <a:schemeClr val="tx1"/>
              </a:solidFill>
            </a:endParaRPr>
          </a:p>
          <a:p>
            <a:pPr marL="180975" indent="-180975" algn="just">
              <a:lnSpc>
                <a:spcPct val="120000"/>
              </a:lnSpc>
              <a:buFont typeface="Arial" pitchFamily="34" charset="0"/>
              <a:buChar char="●"/>
            </a:pPr>
            <a:r>
              <a:rPr lang="de-DE" sz="1400" dirty="0" smtClean="0">
                <a:solidFill>
                  <a:schemeClr val="tx1"/>
                </a:solidFill>
              </a:rPr>
              <a:t>Alternativ: </a:t>
            </a:r>
            <a:r>
              <a:rPr lang="de-DE" sz="1400" dirty="0" smtClean="0">
                <a:solidFill>
                  <a:schemeClr val="tx1"/>
                </a:solidFill>
              </a:rPr>
              <a:t>Zu </a:t>
            </a:r>
            <a:r>
              <a:rPr lang="de-DE" sz="1400" dirty="0" smtClean="0">
                <a:solidFill>
                  <a:srgbClr val="0000FF"/>
                </a:solidFill>
              </a:rPr>
              <a:t>https://atmosfair.de</a:t>
            </a:r>
            <a:r>
              <a:rPr lang="de-DE" sz="1400" dirty="0" smtClean="0">
                <a:solidFill>
                  <a:schemeClr val="tx1"/>
                </a:solidFill>
              </a:rPr>
              <a:t> </a:t>
            </a:r>
            <a:r>
              <a:rPr lang="de-DE" sz="1400" dirty="0" smtClean="0">
                <a:solidFill>
                  <a:schemeClr val="tx1"/>
                </a:solidFill>
              </a:rPr>
              <a:t>gehen und die äquivalenten CO2 für den </a:t>
            </a:r>
            <a:r>
              <a:rPr lang="de-DE" sz="1400" dirty="0" smtClean="0">
                <a:solidFill>
                  <a:schemeClr val="tx1"/>
                </a:solidFill>
              </a:rPr>
              <a:t>(Umsteige-)Flug </a:t>
            </a:r>
            <a:r>
              <a:rPr lang="de-DE" sz="1400" dirty="0" smtClean="0">
                <a:solidFill>
                  <a:schemeClr val="tx1"/>
                </a:solidFill>
              </a:rPr>
              <a:t>ausrechnen lassen.</a:t>
            </a:r>
          </a:p>
          <a:p>
            <a:pPr marL="180975" indent="-180975" algn="just">
              <a:lnSpc>
                <a:spcPct val="120000"/>
              </a:lnSpc>
              <a:buFont typeface="Arial" pitchFamily="34" charset="0"/>
              <a:buChar char="●"/>
            </a:pPr>
            <a:r>
              <a:rPr lang="de-DE" sz="1400" dirty="0" smtClean="0">
                <a:solidFill>
                  <a:schemeClr val="tx1"/>
                </a:solidFill>
              </a:rPr>
              <a:t>Es </a:t>
            </a:r>
            <a:r>
              <a:rPr lang="de-DE" sz="1400" dirty="0" smtClean="0">
                <a:solidFill>
                  <a:schemeClr val="tx1"/>
                </a:solidFill>
              </a:rPr>
              <a:t>gibt </a:t>
            </a:r>
            <a:r>
              <a:rPr lang="de-DE" sz="1400" dirty="0" smtClean="0">
                <a:solidFill>
                  <a:schemeClr val="tx1"/>
                </a:solidFill>
              </a:rPr>
              <a:t>verschiedene </a:t>
            </a:r>
            <a:r>
              <a:rPr lang="de-DE" sz="1400" dirty="0" smtClean="0">
                <a:solidFill>
                  <a:srgbClr val="0000FF"/>
                </a:solidFill>
              </a:rPr>
              <a:t>Buchungssysteme</a:t>
            </a:r>
            <a:r>
              <a:rPr lang="de-DE" sz="1400" dirty="0" smtClean="0">
                <a:solidFill>
                  <a:srgbClr val="0000FF"/>
                </a:solidFill>
              </a:rPr>
              <a:t>, die </a:t>
            </a:r>
            <a:r>
              <a:rPr lang="de-DE" sz="1400" dirty="0" smtClean="0">
                <a:solidFill>
                  <a:srgbClr val="0000FF"/>
                </a:solidFill>
              </a:rPr>
              <a:t>CO2 </a:t>
            </a:r>
            <a:r>
              <a:rPr lang="de-DE" sz="1400" dirty="0" smtClean="0">
                <a:solidFill>
                  <a:srgbClr val="0000FF"/>
                </a:solidFill>
              </a:rPr>
              <a:t>ausweisen</a:t>
            </a:r>
            <a:r>
              <a:rPr lang="de-DE" sz="1400" dirty="0" smtClean="0">
                <a:solidFill>
                  <a:schemeClr val="tx1"/>
                </a:solidFill>
              </a:rPr>
              <a:t>. </a:t>
            </a:r>
            <a:r>
              <a:rPr lang="de-DE" sz="1400" dirty="0" smtClean="0">
                <a:solidFill>
                  <a:srgbClr val="FF0000"/>
                </a:solidFill>
              </a:rPr>
              <a:t>Alle könnten verbessert werden</a:t>
            </a:r>
            <a:r>
              <a:rPr lang="de-DE" sz="1400" dirty="0" smtClean="0">
                <a:solidFill>
                  <a:schemeClr val="tx1"/>
                </a:solidFill>
              </a:rPr>
              <a:t>.</a:t>
            </a:r>
            <a:endParaRPr lang="de-DE" sz="1400" dirty="0" smtClean="0">
              <a:solidFill>
                <a:schemeClr val="tx1"/>
              </a:solidFill>
            </a:endParaRPr>
          </a:p>
          <a:p>
            <a:pPr marL="180975" indent="-180975" algn="just">
              <a:lnSpc>
                <a:spcPct val="120000"/>
              </a:lnSpc>
              <a:buFont typeface="Arial" pitchFamily="34" charset="0"/>
              <a:buChar char="●"/>
            </a:pPr>
            <a:r>
              <a:rPr lang="de-DE" sz="1400" b="1" dirty="0" smtClean="0">
                <a:solidFill>
                  <a:srgbClr val="0000FF"/>
                </a:solidFill>
              </a:rPr>
              <a:t>Wunsch</a:t>
            </a:r>
            <a:r>
              <a:rPr lang="de-DE" sz="1400" dirty="0" smtClean="0">
                <a:solidFill>
                  <a:schemeClr val="tx1"/>
                </a:solidFill>
              </a:rPr>
              <a:t>: </a:t>
            </a:r>
            <a:r>
              <a:rPr lang="de-DE" sz="1400" dirty="0" smtClean="0">
                <a:solidFill>
                  <a:schemeClr val="tx1"/>
                </a:solidFill>
              </a:rPr>
              <a:t>Eine </a:t>
            </a:r>
            <a:r>
              <a:rPr lang="de-DE" sz="1400" dirty="0" smtClean="0">
                <a:solidFill>
                  <a:srgbClr val="0000FF"/>
                </a:solidFill>
              </a:rPr>
              <a:t>Datenbank</a:t>
            </a:r>
            <a:r>
              <a:rPr lang="de-DE" sz="1400" dirty="0" smtClean="0">
                <a:solidFill>
                  <a:schemeClr val="tx1"/>
                </a:solidFill>
              </a:rPr>
              <a:t>, welche </a:t>
            </a:r>
            <a:r>
              <a:rPr lang="de-DE" sz="1400" dirty="0" smtClean="0">
                <a:solidFill>
                  <a:schemeClr val="tx1"/>
                </a:solidFill>
              </a:rPr>
              <a:t>die </a:t>
            </a:r>
            <a:r>
              <a:rPr lang="de-DE" sz="1400" dirty="0" smtClean="0">
                <a:solidFill>
                  <a:srgbClr val="0000FF"/>
                </a:solidFill>
              </a:rPr>
              <a:t>Umweltwirkung für eine multimodale </a:t>
            </a:r>
            <a:r>
              <a:rPr lang="de-DE" sz="1400" dirty="0" smtClean="0">
                <a:solidFill>
                  <a:srgbClr val="0000FF"/>
                </a:solidFill>
              </a:rPr>
              <a:t>Reise von Haus zu Haus</a:t>
            </a:r>
            <a:r>
              <a:rPr lang="de-DE" sz="1400" dirty="0" smtClean="0">
                <a:solidFill>
                  <a:schemeClr val="tx1"/>
                </a:solidFill>
              </a:rPr>
              <a:t> ausgibt</a:t>
            </a:r>
            <a:r>
              <a:rPr lang="de-DE" sz="1400" dirty="0" smtClean="0">
                <a:solidFill>
                  <a:schemeClr val="tx1"/>
                </a:solidFill>
              </a:rPr>
              <a:t> </a:t>
            </a:r>
            <a:r>
              <a:rPr lang="de-DE" sz="1400" dirty="0" smtClean="0">
                <a:solidFill>
                  <a:schemeClr val="tx1"/>
                </a:solidFill>
              </a:rPr>
              <a:t>und</a:t>
            </a:r>
            <a:r>
              <a:rPr lang="de-DE" sz="1400" dirty="0" smtClean="0">
                <a:solidFill>
                  <a:schemeClr val="tx1"/>
                </a:solidFill>
              </a:rPr>
              <a:t> ein </a:t>
            </a:r>
            <a:r>
              <a:rPr lang="de-DE" sz="1400" dirty="0" smtClean="0">
                <a:solidFill>
                  <a:srgbClr val="0000FF"/>
                </a:solidFill>
              </a:rPr>
              <a:t>Buchungssystem</a:t>
            </a:r>
            <a:r>
              <a:rPr lang="de-DE" sz="1400" dirty="0" smtClean="0">
                <a:solidFill>
                  <a:schemeClr val="tx1"/>
                </a:solidFill>
              </a:rPr>
              <a:t> </a:t>
            </a:r>
            <a:r>
              <a:rPr lang="de-DE" sz="1400" dirty="0" smtClean="0">
                <a:solidFill>
                  <a:srgbClr val="0000FF"/>
                </a:solidFill>
              </a:rPr>
              <a:t>s</a:t>
            </a:r>
            <a:r>
              <a:rPr lang="de-DE" sz="1400" dirty="0" smtClean="0">
                <a:solidFill>
                  <a:srgbClr val="0000FF"/>
                </a:solidFill>
              </a:rPr>
              <a:t>owie</a:t>
            </a:r>
            <a:r>
              <a:rPr lang="de-DE" sz="1400" dirty="0" smtClean="0">
                <a:solidFill>
                  <a:schemeClr val="tx1"/>
                </a:solidFill>
              </a:rPr>
              <a:t> eine </a:t>
            </a:r>
            <a:r>
              <a:rPr lang="de-DE" sz="1400" dirty="0" smtClean="0">
                <a:solidFill>
                  <a:srgbClr val="0000FF"/>
                </a:solidFill>
              </a:rPr>
              <a:t>CO2-Kompensation angebunden </a:t>
            </a:r>
            <a:r>
              <a:rPr lang="de-DE" sz="1400" dirty="0" smtClean="0">
                <a:solidFill>
                  <a:schemeClr val="tx1"/>
                </a:solidFill>
              </a:rPr>
              <a:t>hat. Dies </a:t>
            </a:r>
            <a:r>
              <a:rPr lang="de-DE" sz="1400" dirty="0" smtClean="0">
                <a:solidFill>
                  <a:schemeClr val="tx1"/>
                </a:solidFill>
              </a:rPr>
              <a:t>zusammen mit einer Auflistung der Reiseoptionen </a:t>
            </a:r>
            <a:r>
              <a:rPr lang="de-DE" sz="1400" dirty="0" smtClean="0">
                <a:solidFill>
                  <a:srgbClr val="0000FF"/>
                </a:solidFill>
              </a:rPr>
              <a:t>sortiert</a:t>
            </a:r>
            <a:r>
              <a:rPr lang="de-DE" sz="1400" dirty="0" smtClean="0">
                <a:solidFill>
                  <a:schemeClr val="tx1"/>
                </a:solidFill>
              </a:rPr>
              <a:t> wahlweise nach </a:t>
            </a:r>
            <a:r>
              <a:rPr lang="de-DE" sz="1400" dirty="0" smtClean="0">
                <a:solidFill>
                  <a:srgbClr val="0000FF"/>
                </a:solidFill>
              </a:rPr>
              <a:t>einem gewichteten Endwert </a:t>
            </a:r>
            <a:r>
              <a:rPr lang="de-DE" sz="1400" dirty="0" smtClean="0">
                <a:solidFill>
                  <a:schemeClr val="tx1"/>
                </a:solidFill>
              </a:rPr>
              <a:t>(Gewichtung individuell einstellbar) und zusätzlich nach diesen </a:t>
            </a:r>
            <a:r>
              <a:rPr lang="de-DE" sz="1400" dirty="0" smtClean="0">
                <a:solidFill>
                  <a:schemeClr val="tx1"/>
                </a:solidFill>
              </a:rPr>
              <a:t>Kriterien:</a:t>
            </a:r>
          </a:p>
          <a:p>
            <a:pPr marL="360363" lvl="1" indent="-180975" algn="just">
              <a:lnSpc>
                <a:spcPct val="120000"/>
              </a:lnSpc>
              <a:buFont typeface="Courier New" pitchFamily="49" charset="0"/>
              <a:buChar char="o"/>
            </a:pPr>
            <a:r>
              <a:rPr lang="de-DE" sz="1200" dirty="0" smtClean="0">
                <a:solidFill>
                  <a:srgbClr val="0000FF"/>
                </a:solidFill>
              </a:rPr>
              <a:t>Kosten</a:t>
            </a:r>
            <a:r>
              <a:rPr lang="de-DE" sz="1200" dirty="0" smtClean="0">
                <a:solidFill>
                  <a:schemeClr val="tx1"/>
                </a:solidFill>
              </a:rPr>
              <a:t> (mit und ohne Kompensation)</a:t>
            </a:r>
            <a:endParaRPr lang="de-DE" sz="1200" dirty="0" smtClean="0">
              <a:solidFill>
                <a:schemeClr val="tx1"/>
              </a:solidFill>
            </a:endParaRPr>
          </a:p>
          <a:p>
            <a:pPr marL="360363" lvl="1" indent="-180975" algn="just">
              <a:lnSpc>
                <a:spcPct val="120000"/>
              </a:lnSpc>
              <a:buFont typeface="Courier New" pitchFamily="49" charset="0"/>
              <a:buChar char="o"/>
            </a:pPr>
            <a:r>
              <a:rPr lang="de-DE" sz="1200" dirty="0" smtClean="0">
                <a:solidFill>
                  <a:srgbClr val="0000FF"/>
                </a:solidFill>
              </a:rPr>
              <a:t>Zeit</a:t>
            </a:r>
            <a:r>
              <a:rPr lang="de-DE" sz="1200" dirty="0" smtClean="0">
                <a:solidFill>
                  <a:schemeClr val="tx1"/>
                </a:solidFill>
              </a:rPr>
              <a:t> </a:t>
            </a:r>
            <a:r>
              <a:rPr lang="de-DE" sz="1200" dirty="0" smtClean="0">
                <a:solidFill>
                  <a:schemeClr val="tx1"/>
                </a:solidFill>
              </a:rPr>
              <a:t>(sowohl Gesamtzeit als auch </a:t>
            </a:r>
            <a:r>
              <a:rPr lang="de-DE" sz="1200" dirty="0" smtClean="0">
                <a:solidFill>
                  <a:schemeClr val="tx1"/>
                </a:solidFill>
              </a:rPr>
              <a:t>verlorene Zeit)</a:t>
            </a:r>
          </a:p>
          <a:p>
            <a:pPr marL="360363" lvl="1" indent="-180975" algn="just">
              <a:lnSpc>
                <a:spcPct val="120000"/>
              </a:lnSpc>
              <a:buFont typeface="Courier New" pitchFamily="49" charset="0"/>
              <a:buChar char="o"/>
            </a:pPr>
            <a:r>
              <a:rPr lang="de-DE" sz="1200" dirty="0" smtClean="0">
                <a:solidFill>
                  <a:srgbClr val="0000FF"/>
                </a:solidFill>
              </a:rPr>
              <a:t>Umweltwirkung</a:t>
            </a:r>
            <a:r>
              <a:rPr lang="de-DE" sz="1200" dirty="0" smtClean="0">
                <a:solidFill>
                  <a:schemeClr val="tx1"/>
                </a:solidFill>
              </a:rPr>
              <a:t> (wissenschaftl. fundiert, detaillierte Auflistung, evtl. einstellbare Parameter – mit oder ohne AIC, ...)</a:t>
            </a:r>
            <a:endParaRPr lang="de-DE" sz="1200" dirty="0" smtClean="0">
              <a:solidFill>
                <a:schemeClr val="tx1"/>
              </a:solidFill>
            </a:endParaRPr>
          </a:p>
        </p:txBody>
      </p:sp>
      <p:pic>
        <p:nvPicPr>
          <p:cNvPr id="709633" name="Picture 1"/>
          <p:cNvPicPr>
            <a:picLocks noChangeAspect="1" noChangeArrowheads="1"/>
          </p:cNvPicPr>
          <p:nvPr/>
        </p:nvPicPr>
        <p:blipFill>
          <a:blip r:embed="rId2" cstate="print"/>
          <a:srcRect/>
          <a:stretch>
            <a:fillRect/>
          </a:stretch>
        </p:blipFill>
        <p:spPr bwMode="auto">
          <a:xfrm>
            <a:off x="4476306" y="1065199"/>
            <a:ext cx="4306629" cy="1307841"/>
          </a:xfrm>
          <a:prstGeom prst="rect">
            <a:avLst/>
          </a:prstGeom>
          <a:noFill/>
          <a:ln w="9525">
            <a:noFill/>
            <a:miter lim="800000"/>
            <a:headEnd/>
            <a:tailEnd/>
          </a:ln>
        </p:spPr>
      </p:pic>
      <p:sp>
        <p:nvSpPr>
          <p:cNvPr id="5" name="Rechteck 4"/>
          <p:cNvSpPr/>
          <p:nvPr/>
        </p:nvSpPr>
        <p:spPr bwMode="auto">
          <a:xfrm>
            <a:off x="510363" y="2402947"/>
            <a:ext cx="8304028" cy="1307805"/>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BC92417A-68A2-4335-A9A2-C3594B9C7A1D}"/>
              </a:ext>
            </a:extLst>
          </p:cNvPr>
          <p:cNvSpPr>
            <a:spLocks noGrp="1"/>
          </p:cNvSpPr>
          <p:nvPr>
            <p:ph type="title"/>
          </p:nvPr>
        </p:nvSpPr>
        <p:spPr>
          <a:xfrm>
            <a:off x="539965" y="900042"/>
            <a:ext cx="8224837" cy="446087"/>
          </a:xfrm>
        </p:spPr>
        <p:txBody>
          <a:bodyPr/>
          <a:lstStyle/>
          <a:p>
            <a:pPr>
              <a:lnSpc>
                <a:spcPct val="120000"/>
              </a:lnSpc>
            </a:pPr>
            <a:r>
              <a:rPr lang="en-US" sz="2000" noProof="1" smtClean="0">
                <a:solidFill>
                  <a:schemeClr val="tx1"/>
                </a:solidFill>
              </a:rPr>
              <a:t>Wenn wir die Welt retten wollen, ...</a:t>
            </a:r>
            <a:br>
              <a:rPr lang="en-US" sz="2000" noProof="1" smtClean="0">
                <a:solidFill>
                  <a:schemeClr val="tx1"/>
                </a:solidFill>
              </a:rPr>
            </a:br>
            <a:r>
              <a:rPr lang="en-US" sz="2000" noProof="1" smtClean="0">
                <a:solidFill>
                  <a:schemeClr val="tx1"/>
                </a:solidFill>
              </a:rPr>
              <a:t>dann müssen wir in unserem Kopf anfangen: Video "The Bill"</a:t>
            </a:r>
            <a:endParaRPr lang="en-US" sz="2000" noProof="1">
              <a:solidFill>
                <a:schemeClr val="tx1"/>
              </a:solidFill>
            </a:endParaRPr>
          </a:p>
        </p:txBody>
      </p:sp>
      <p:sp>
        <p:nvSpPr>
          <p:cNvPr id="4" name="Textfeld 3"/>
          <p:cNvSpPr txBox="1"/>
          <p:nvPr/>
        </p:nvSpPr>
        <p:spPr>
          <a:xfrm>
            <a:off x="539965" y="1536635"/>
            <a:ext cx="8261135" cy="1200329"/>
          </a:xfrm>
          <a:prstGeom prst="rect">
            <a:avLst/>
          </a:prstGeom>
          <a:noFill/>
        </p:spPr>
        <p:txBody>
          <a:bodyPr wrap="square" rtlCol="0">
            <a:spAutoFit/>
          </a:bodyPr>
          <a:lstStyle/>
          <a:p>
            <a:pPr marL="180975" indent="-180975" algn="just">
              <a:lnSpc>
                <a:spcPct val="120000"/>
              </a:lnSpc>
            </a:pPr>
            <a:r>
              <a:rPr lang="de-DE" sz="1500" dirty="0" smtClean="0">
                <a:solidFill>
                  <a:schemeClr val="tx1"/>
                </a:solidFill>
              </a:rPr>
              <a:t>Das kurze Video (4:21) lässt uns darüber </a:t>
            </a:r>
            <a:r>
              <a:rPr lang="de-DE" sz="1500" dirty="0" smtClean="0">
                <a:solidFill>
                  <a:srgbClr val="0000FF"/>
                </a:solidFill>
              </a:rPr>
              <a:t>nachdenken</a:t>
            </a:r>
            <a:r>
              <a:rPr lang="de-DE" sz="1500" dirty="0" smtClean="0">
                <a:solidFill>
                  <a:schemeClr val="tx1"/>
                </a:solidFill>
              </a:rPr>
              <a:t>,</a:t>
            </a:r>
          </a:p>
          <a:p>
            <a:pPr marL="180975" indent="-180975" algn="just">
              <a:lnSpc>
                <a:spcPct val="120000"/>
              </a:lnSpc>
            </a:pPr>
            <a:r>
              <a:rPr lang="de-DE" sz="1500" dirty="0" smtClean="0">
                <a:solidFill>
                  <a:schemeClr val="tx1"/>
                </a:solidFill>
              </a:rPr>
              <a:t>wie wir leben und was (</a:t>
            </a:r>
            <a:r>
              <a:rPr lang="de-DE" sz="1500" dirty="0" smtClean="0">
                <a:solidFill>
                  <a:srgbClr val="0000FF"/>
                </a:solidFill>
              </a:rPr>
              <a:t>wie viel Fliegen</a:t>
            </a:r>
            <a:r>
              <a:rPr lang="de-DE" sz="1500" dirty="0" smtClean="0">
                <a:solidFill>
                  <a:schemeClr val="tx1"/>
                </a:solidFill>
              </a:rPr>
              <a:t>) </a:t>
            </a:r>
            <a:r>
              <a:rPr lang="de-DE" sz="1500" dirty="0" smtClean="0">
                <a:solidFill>
                  <a:srgbClr val="0000FF"/>
                </a:solidFill>
              </a:rPr>
              <a:t>wir wirklich brauchen</a:t>
            </a:r>
            <a:r>
              <a:rPr lang="de-DE" sz="1500" dirty="0" smtClean="0">
                <a:solidFill>
                  <a:schemeClr val="tx1"/>
                </a:solidFill>
              </a:rPr>
              <a:t>.</a:t>
            </a:r>
          </a:p>
          <a:p>
            <a:pPr marL="180975" indent="-180975" algn="just">
              <a:lnSpc>
                <a:spcPct val="120000"/>
              </a:lnSpc>
              <a:buFont typeface="Arial" pitchFamily="34" charset="0"/>
              <a:buChar char="●"/>
            </a:pPr>
            <a:r>
              <a:rPr lang="de-DE" sz="1500" dirty="0" smtClean="0">
                <a:solidFill>
                  <a:schemeClr val="tx1"/>
                </a:solidFill>
              </a:rPr>
              <a:t>https://youtu.be/EmirohM3hac	(Deutsch)</a:t>
            </a:r>
          </a:p>
          <a:p>
            <a:pPr marL="180975" indent="-180975" algn="just">
              <a:lnSpc>
                <a:spcPct val="120000"/>
              </a:lnSpc>
              <a:buFont typeface="Arial" pitchFamily="34" charset="0"/>
              <a:buChar char="●"/>
            </a:pPr>
            <a:r>
              <a:rPr lang="de-DE" sz="1500" dirty="0" smtClean="0">
                <a:solidFill>
                  <a:schemeClr val="tx1"/>
                </a:solidFill>
              </a:rPr>
              <a:t>https://youtu.be/rWfb0VMCQHE	(englische Untertitel)</a:t>
            </a:r>
            <a:endParaRPr lang="en-US" sz="1600" dirty="0" smtClean="0">
              <a:solidFill>
                <a:schemeClr val="tx1"/>
              </a:solidFill>
            </a:endParaRPr>
          </a:p>
        </p:txBody>
      </p:sp>
      <p:pic>
        <p:nvPicPr>
          <p:cNvPr id="301058" name="Picture 2"/>
          <p:cNvPicPr>
            <a:picLocks noChangeAspect="1" noChangeArrowheads="1"/>
          </p:cNvPicPr>
          <p:nvPr/>
        </p:nvPicPr>
        <p:blipFill>
          <a:blip r:embed="rId2" cstate="print"/>
          <a:srcRect/>
          <a:stretch>
            <a:fillRect/>
          </a:stretch>
        </p:blipFill>
        <p:spPr bwMode="auto">
          <a:xfrm>
            <a:off x="628651" y="2781208"/>
            <a:ext cx="6909834" cy="349100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idx="4294967295"/>
          </p:nvPr>
        </p:nvSpPr>
        <p:spPr>
          <a:xfrm>
            <a:off x="522288" y="1268414"/>
            <a:ext cx="8226425" cy="447675"/>
          </a:xfrm>
        </p:spPr>
        <p:txBody>
          <a:bodyPr/>
          <a:lstStyle/>
          <a:p>
            <a:pPr marL="341313" indent="-34131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Kontakt</a:t>
            </a:r>
          </a:p>
        </p:txBody>
      </p:sp>
      <p:sp>
        <p:nvSpPr>
          <p:cNvPr id="68611" name="Rectangle 3"/>
          <p:cNvSpPr>
            <a:spLocks noGrp="1" noChangeArrowheads="1"/>
          </p:cNvSpPr>
          <p:nvPr>
            <p:ph type="body" idx="4294967295"/>
          </p:nvPr>
        </p:nvSpPr>
        <p:spPr>
          <a:xfrm>
            <a:off x="1547813" y="2030414"/>
            <a:ext cx="6069012" cy="1331912"/>
          </a:xfrm>
        </p:spPr>
        <p:txBody>
          <a:bodyPr/>
          <a:lstStyle/>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info@ProfScholz.de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dirty="0" smtClean="0"/>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http://www.ProfScholz.de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solidFill>
                  <a:schemeClr val="tx1"/>
                </a:solidFill>
              </a:rPr>
              <a:t>http://AERO.ProfScholz.de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dirty="0" smtClean="0">
              <a:solidFill>
                <a:schemeClr val="tx1"/>
              </a:solidFill>
            </a:endParaRPr>
          </a:p>
        </p:txBody>
      </p:sp>
      <p:sp>
        <p:nvSpPr>
          <p:cNvPr id="8"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1" dirty="0" smtClean="0">
                <a:solidFill>
                  <a:srgbClr val="000000"/>
                </a:solidFill>
              </a:rPr>
              <a:t>"Mittagsgespräch" im BMZ</a:t>
            </a:r>
            <a:endParaRPr lang="de-DE" sz="1200" b="1" dirty="0">
              <a:solidFill>
                <a:srgbClr val="000000"/>
              </a:solidFill>
            </a:endParaRPr>
          </a:p>
        </p:txBody>
      </p:sp>
      <p:grpSp>
        <p:nvGrpSpPr>
          <p:cNvPr id="5" name="Gruppieren 4"/>
          <p:cNvGrpSpPr/>
          <p:nvPr/>
        </p:nvGrpSpPr>
        <p:grpSpPr>
          <a:xfrm>
            <a:off x="504825" y="3736977"/>
            <a:ext cx="8229600" cy="2149474"/>
            <a:chOff x="457200" y="3194052"/>
            <a:chExt cx="8229600" cy="2149474"/>
          </a:xfrm>
        </p:grpSpPr>
        <p:sp>
          <p:nvSpPr>
            <p:cNvPr id="6" name="Rectangle 2"/>
            <p:cNvSpPr txBox="1">
              <a:spLocks noChangeArrowheads="1"/>
            </p:cNvSpPr>
            <p:nvPr/>
          </p:nvSpPr>
          <p:spPr bwMode="auto">
            <a:xfrm>
              <a:off x="457200" y="3194052"/>
              <a:ext cx="8229600" cy="2149474"/>
            </a:xfrm>
            <a:prstGeom prst="rect">
              <a:avLst/>
            </a:prstGeom>
            <a:noFill/>
            <a:ln w="6350">
              <a:solidFill>
                <a:schemeClr val="tx1"/>
              </a:solidFill>
              <a:round/>
              <a:headEnd/>
              <a:tailEnd/>
            </a:ln>
          </p:spPr>
          <p:txBody>
            <a:bodyPr lIns="90000" tIns="46800" rIns="90000" bIns="46800"/>
            <a:ls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a:lstStyle>
            <a:p>
              <a:r>
                <a:rPr lang="en-US" sz="1200" b="1" noProof="1" smtClean="0">
                  <a:solidFill>
                    <a:schemeClr val="tx1"/>
                  </a:solidFill>
                </a:rPr>
                <a:t>So kann das Dokument zitiert werden:</a:t>
              </a:r>
            </a:p>
            <a:p>
              <a:endParaRPr lang="en-US" sz="1200" noProof="1" smtClean="0">
                <a:solidFill>
                  <a:schemeClr val="tx1"/>
                </a:solidFill>
              </a:endParaRPr>
            </a:p>
            <a:p>
              <a:r>
                <a:rPr lang="en-US" sz="1200" noProof="1" smtClean="0">
                  <a:solidFill>
                    <a:schemeClr val="tx1"/>
                  </a:solidFill>
                </a:rPr>
                <a:t>SCHOLZ, Dieter, 2022. </a:t>
              </a:r>
              <a:r>
                <a:rPr lang="de-DE" sz="1200" i="1" noProof="1" smtClean="0">
                  <a:solidFill>
                    <a:schemeClr val="tx1"/>
                  </a:solidFill>
                </a:rPr>
                <a:t>Klimaoptimierte Dienstreise mit dem Flugzeug. Wie geht das?</a:t>
              </a:r>
              <a:r>
                <a:rPr lang="en-US" sz="1200" i="1" noProof="1" smtClean="0">
                  <a:solidFill>
                    <a:schemeClr val="tx1"/>
                  </a:solidFill>
                </a:rPr>
                <a:t>. </a:t>
              </a:r>
              <a:r>
                <a:rPr lang="en-US" sz="1200" noProof="1" smtClean="0">
                  <a:solidFill>
                    <a:srgbClr val="000000"/>
                  </a:solidFill>
                </a:rPr>
                <a:t>"Mittagsgespräch" im BMZ, Online, 17</a:t>
              </a:r>
              <a:r>
                <a:rPr lang="en-US" sz="1200" noProof="1" smtClean="0">
                  <a:solidFill>
                    <a:schemeClr val="tx1"/>
                  </a:solidFill>
                </a:rPr>
                <a:t>.03.2022. Verfügbar </a:t>
              </a:r>
              <a:r>
                <a:rPr lang="en-US" sz="1200" noProof="1" smtClean="0">
                  <a:solidFill>
                    <a:schemeClr val="tx1"/>
                  </a:solidFill>
                </a:rPr>
                <a:t>unter: </a:t>
              </a:r>
              <a:r>
                <a:rPr lang="en-US" sz="1200" u="sng" noProof="1" smtClean="0">
                  <a:solidFill>
                    <a:srgbClr val="0000FF"/>
                  </a:solidFill>
                </a:rPr>
                <a:t>https</a:t>
              </a:r>
              <a:r>
                <a:rPr lang="en-US" sz="1200" u="sng" noProof="1" smtClean="0">
                  <a:solidFill>
                    <a:srgbClr val="0000FF"/>
                  </a:solidFill>
                </a:rPr>
                <a:t>://doi.org/10.5281/zenodo.6376178</a:t>
              </a:r>
              <a:endParaRPr lang="en-US" sz="1200" dirty="0" smtClean="0">
                <a:solidFill>
                  <a:schemeClr val="tx1"/>
                </a:solidFill>
              </a:endParaRPr>
            </a:p>
            <a:p>
              <a:endParaRPr lang="en-US" sz="1200" noProof="1" smtClean="0">
                <a:solidFill>
                  <a:schemeClr val="tx1"/>
                </a:solidFill>
              </a:endParaRPr>
            </a:p>
            <a:p>
              <a:endParaRPr lang="en-US" sz="1200" noProof="1" smtClean="0">
                <a:solidFill>
                  <a:schemeClr val="tx1"/>
                </a:solidFill>
              </a:endParaRPr>
            </a:p>
            <a:p>
              <a:r>
                <a:rPr lang="en-US" sz="1200" noProof="1" smtClean="0">
                  <a:solidFill>
                    <a:schemeClr val="tx1"/>
                  </a:solidFill>
                  <a:sym typeface="Symbol"/>
                </a:rPr>
                <a:t> </a:t>
              </a:r>
              <a:r>
                <a:rPr lang="en-US" sz="1200" noProof="1" smtClean="0">
                  <a:solidFill>
                    <a:schemeClr val="tx1"/>
                  </a:solidFill>
                </a:rPr>
                <a:t>Copyright by Author, CC BY-NC-SA, </a:t>
              </a:r>
              <a:r>
                <a:rPr lang="en-US" sz="1200" u="sng" noProof="1" smtClean="0">
                  <a:solidFill>
                    <a:srgbClr val="0000FF"/>
                  </a:solidFill>
                </a:rPr>
                <a:t>https://creativecommons.org/licenses/by-nc-sa/4.0</a:t>
              </a:r>
            </a:p>
            <a:p>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a:solidFill>
                  <a:schemeClr val="tx1"/>
                </a:solidFill>
              </a:endParaRPr>
            </a:p>
          </p:txBody>
        </p:sp>
        <p:pic>
          <p:nvPicPr>
            <p:cNvPr id="7" name="Picture 2"/>
            <p:cNvPicPr>
              <a:picLocks noChangeAspect="1" noChangeArrowheads="1"/>
            </p:cNvPicPr>
            <p:nvPr/>
          </p:nvPicPr>
          <p:blipFill>
            <a:blip r:embed="rId3" cstate="print"/>
            <a:srcRect/>
            <a:stretch>
              <a:fillRect/>
            </a:stretch>
          </p:blipFill>
          <p:spPr bwMode="auto">
            <a:xfrm>
              <a:off x="561976" y="4776789"/>
              <a:ext cx="1211035" cy="423862"/>
            </a:xfrm>
            <a:prstGeom prst="rect">
              <a:avLst/>
            </a:prstGeom>
            <a:noFill/>
            <a:ln w="6350">
              <a:solidFill>
                <a:schemeClr val="tx1"/>
              </a:solidFill>
              <a:miter lim="800000"/>
              <a:headEnd/>
              <a:tailEnd/>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BC92417A-68A2-4335-A9A2-C3594B9C7A1D}"/>
              </a:ext>
            </a:extLst>
          </p:cNvPr>
          <p:cNvSpPr txBox="1">
            <a:spLocks/>
          </p:cNvSpPr>
          <p:nvPr/>
        </p:nvSpPr>
        <p:spPr>
          <a:xfrm>
            <a:off x="511390" y="1140383"/>
            <a:ext cx="8224837" cy="446087"/>
          </a:xfrm>
          <a:prstGeom prst="rect">
            <a:avLst/>
          </a:prstGeom>
        </p:spPr>
        <p:txBody>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1" smtClean="0">
                <a:ln>
                  <a:noFill/>
                </a:ln>
                <a:solidFill>
                  <a:srgbClr val="000000"/>
                </a:solidFill>
                <a:effectLst/>
                <a:uLnTx/>
                <a:uFillTx/>
                <a:latin typeface="+mj-lt"/>
                <a:ea typeface="+mj-ea"/>
                <a:cs typeface="+mj-cs"/>
              </a:rPr>
              <a:t>Bibliographie / Literaturhinweise</a:t>
            </a:r>
          </a:p>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endParaRPr kumimoji="0" lang="en-US" sz="2000" b="1" i="0" u="none" strike="noStrike" kern="0" cap="none" spc="0" normalizeH="0" baseline="0" noProof="1">
              <a:ln>
                <a:noFill/>
              </a:ln>
              <a:solidFill>
                <a:srgbClr val="000000"/>
              </a:solidFill>
              <a:effectLst/>
              <a:uLnTx/>
              <a:uFillTx/>
              <a:latin typeface="+mj-lt"/>
              <a:ea typeface="+mj-ea"/>
              <a:cs typeface="+mj-cs"/>
            </a:endParaRPr>
          </a:p>
        </p:txBody>
      </p:sp>
      <p:sp>
        <p:nvSpPr>
          <p:cNvPr id="6" name="Text Box 15"/>
          <p:cNvSpPr txBox="1">
            <a:spLocks noChangeArrowheads="1"/>
          </p:cNvSpPr>
          <p:nvPr/>
        </p:nvSpPr>
        <p:spPr bwMode="auto">
          <a:xfrm>
            <a:off x="539552" y="1616381"/>
            <a:ext cx="8064896" cy="3631763"/>
          </a:xfrm>
          <a:prstGeom prst="rect">
            <a:avLst/>
          </a:prstGeom>
          <a:noFill/>
          <a:ln w="9525">
            <a:noFill/>
            <a:miter lim="800000"/>
            <a:headEnd/>
            <a:tailEnd/>
          </a:ln>
          <a:effectLst/>
        </p:spPr>
        <p:txBody>
          <a:bodyPr wrap="square">
            <a:spAutoFit/>
          </a:bodyPr>
          <a:lstStyle/>
          <a:p>
            <a:pPr algn="just">
              <a:spcBef>
                <a:spcPts val="0"/>
              </a:spcBef>
              <a:spcAft>
                <a:spcPts val="0"/>
              </a:spcAft>
            </a:pPr>
            <a:r>
              <a:rPr lang="en-US" sz="1000" b="1" dirty="0" smtClean="0">
                <a:solidFill>
                  <a:schemeClr val="tx1"/>
                </a:solidFill>
                <a:latin typeface="Arial"/>
                <a:cs typeface="Arial"/>
              </a:rPr>
              <a:t>Life Cycle Analysis (LCA): Dissertation, Paper</a:t>
            </a:r>
            <a:endParaRPr lang="en-US" sz="1000" dirty="0" smtClean="0"/>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JOHANNING, Andreas, 2017. </a:t>
            </a:r>
            <a:r>
              <a:rPr lang="de-DE" sz="1000" i="1" dirty="0" smtClean="0">
                <a:solidFill>
                  <a:schemeClr val="tx1"/>
                </a:solidFill>
                <a:latin typeface="Arial"/>
                <a:cs typeface="Arial"/>
              </a:rPr>
              <a:t>Methodik zur Ökobilanzierung im Flugzeugvorentwurf</a:t>
            </a:r>
            <a:r>
              <a:rPr lang="de-DE" sz="1000" dirty="0" smtClean="0">
                <a:solidFill>
                  <a:schemeClr val="tx1"/>
                </a:solidFill>
                <a:latin typeface="Arial"/>
                <a:cs typeface="Arial"/>
              </a:rPr>
              <a:t>. München: Verlag Dr</a:t>
            </a:r>
            <a:r>
              <a:rPr lang="en-US" sz="1000" dirty="0" smtClean="0">
                <a:solidFill>
                  <a:schemeClr val="tx1"/>
                </a:solidFill>
                <a:latin typeface="Arial"/>
                <a:cs typeface="Arial"/>
              </a:rPr>
              <a:t>. Hut. Dissertation. ISBN 978-3-8439-3179-3. Available from: http://Airport2030.ProfScholz.de</a:t>
            </a:r>
            <a:endParaRPr lang="en-US" sz="1000" dirty="0" smtClean="0"/>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JOHANNING, Andreas, 2016: </a:t>
            </a:r>
            <a:r>
              <a:rPr lang="en-US" sz="1000" i="1" dirty="0" smtClean="0">
                <a:solidFill>
                  <a:schemeClr val="tx1"/>
                </a:solidFill>
                <a:latin typeface="Arial"/>
                <a:cs typeface="Arial"/>
              </a:rPr>
              <a:t>Life Cycle Assessment in Conceptual Aircraft Design – Excel Tool LCA-AD</a:t>
            </a:r>
            <a:r>
              <a:rPr lang="en-US" sz="1000" dirty="0" smtClean="0">
                <a:solidFill>
                  <a:schemeClr val="tx1"/>
                </a:solidFill>
                <a:latin typeface="Arial"/>
                <a:cs typeface="Arial"/>
              </a:rPr>
              <a:t>. Available from: http://doi.org/10.13140/RG.2.1.1531.0485</a:t>
            </a:r>
            <a:endParaRPr lang="en-US" sz="1000" dirty="0" smtClean="0"/>
          </a:p>
          <a:p>
            <a:pPr algn="just">
              <a:spcBef>
                <a:spcPts val="0"/>
              </a:spcBef>
              <a:spcAft>
                <a:spcPts val="0"/>
              </a:spcAft>
            </a:pPr>
            <a:endParaRPr lang="en-US" sz="1000" dirty="0" smtClean="0">
              <a:solidFill>
                <a:schemeClr val="tx1"/>
              </a:solidFill>
              <a:latin typeface="Arial"/>
              <a:cs typeface="Arial"/>
            </a:endParaRPr>
          </a:p>
          <a:p>
            <a:pPr algn="just"/>
            <a:r>
              <a:rPr lang="en-US" sz="1000" noProof="1" smtClean="0">
                <a:solidFill>
                  <a:schemeClr val="tx1"/>
                </a:solidFill>
              </a:rPr>
              <a:t>JOHANNING, Andreas, SCHOLZ, Dieter, 2015. Comparison of the Potential Environmental Impact Improvements of Future Aircraft Concepts Using Life Cycle Assessment. In: CEAS: </a:t>
            </a:r>
            <a:r>
              <a:rPr lang="en-US" sz="1000" i="1" noProof="1" smtClean="0">
                <a:solidFill>
                  <a:schemeClr val="tx1"/>
                </a:solidFill>
              </a:rPr>
              <a:t>5th CEAS Air&amp;Space Conference: Proceedings</a:t>
            </a:r>
            <a:r>
              <a:rPr lang="en-US" sz="1000" noProof="1" smtClean="0">
                <a:solidFill>
                  <a:schemeClr val="tx1"/>
                </a:solidFill>
              </a:rPr>
              <a:t> (CEAS2015, Delft, 07.-11.09.2015). DocumentID: 80. Download: http://Airport2030.ProfScholz.de</a:t>
            </a:r>
          </a:p>
          <a:p>
            <a:pPr algn="just"/>
            <a:endParaRPr lang="de-DE" sz="1000" noProof="1" smtClean="0">
              <a:solidFill>
                <a:schemeClr val="tx1"/>
              </a:solidFill>
            </a:endParaRPr>
          </a:p>
          <a:p>
            <a:pPr algn="just"/>
            <a:r>
              <a:rPr lang="en-US" sz="1000" noProof="1" smtClean="0">
                <a:solidFill>
                  <a:schemeClr val="tx1"/>
                </a:solidFill>
              </a:rPr>
              <a:t>JOHANNING, Andreas, SCHOLZ, Dieter, 2014. </a:t>
            </a:r>
            <a:r>
              <a:rPr lang="en-US" sz="1000" i="1" noProof="1" smtClean="0">
                <a:solidFill>
                  <a:schemeClr val="tx1"/>
                </a:solidFill>
              </a:rPr>
              <a:t>Adapting Life Cycle Impact Assessment Methods for Application in Aircraft Design</a:t>
            </a:r>
            <a:r>
              <a:rPr lang="en-US" sz="1000" noProof="1" smtClean="0">
                <a:solidFill>
                  <a:schemeClr val="tx1"/>
                </a:solidFill>
              </a:rPr>
              <a:t>.</a:t>
            </a:r>
          </a:p>
          <a:p>
            <a:pPr algn="just"/>
            <a:r>
              <a:rPr lang="en-US" sz="1000" noProof="1" smtClean="0">
                <a:solidFill>
                  <a:schemeClr val="tx1"/>
                </a:solidFill>
              </a:rPr>
              <a:t>German Aerospace Congress 2014 (DLRK 2014), Augsburg, 16.-18.09.2014. Available from: https://nbn-resolving.org/urn:nbn:de:101:1-201507202456. Download: http://Airport2030.ProfScholz.de</a:t>
            </a:r>
          </a:p>
          <a:p>
            <a:pPr algn="just"/>
            <a:endParaRPr lang="de-DE" sz="1000" noProof="1" smtClean="0">
              <a:solidFill>
                <a:schemeClr val="tx1"/>
              </a:solidFill>
            </a:endParaRPr>
          </a:p>
          <a:p>
            <a:pPr algn="just"/>
            <a:r>
              <a:rPr lang="en-US" sz="1000" dirty="0" smtClean="0">
                <a:solidFill>
                  <a:schemeClr val="tx1"/>
                </a:solidFill>
                <a:latin typeface="Arial"/>
                <a:cs typeface="Arial"/>
              </a:rPr>
              <a:t>JOHANNING, Andreas; SCHOLZ, Dieter, 2014. Conceptual Aircraft Design Based on Lifecycle Assessment.  In: </a:t>
            </a:r>
            <a:r>
              <a:rPr lang="en-US" sz="1000" i="1" dirty="0" smtClean="0">
                <a:solidFill>
                  <a:schemeClr val="tx1"/>
                </a:solidFill>
                <a:latin typeface="Arial"/>
                <a:cs typeface="Arial"/>
              </a:rPr>
              <a:t>ICAS 2014 - 29th Congress of the International Council of the Aeronautical Sciences</a:t>
            </a:r>
            <a:r>
              <a:rPr lang="en-US" sz="1000" dirty="0" smtClean="0">
                <a:solidFill>
                  <a:schemeClr val="tx1"/>
                </a:solidFill>
                <a:latin typeface="Arial"/>
                <a:cs typeface="Arial"/>
              </a:rPr>
              <a:t> (St. Petersburg, 07.-12.09.2014). Paper: ICAS2014-9.10.1. Available from: http://Airport2030.ProfScholz.de</a:t>
            </a:r>
          </a:p>
          <a:p>
            <a:pPr algn="just"/>
            <a:endParaRPr lang="en-US" sz="1000" noProof="1" smtClean="0">
              <a:solidFill>
                <a:schemeClr val="tx1"/>
              </a:solidFill>
            </a:endParaRPr>
          </a:p>
          <a:p>
            <a:pPr algn="just">
              <a:spcBef>
                <a:spcPts val="0"/>
              </a:spcBef>
              <a:spcAft>
                <a:spcPts val="0"/>
              </a:spcAft>
            </a:pPr>
            <a:r>
              <a:rPr lang="en-US" sz="1000" dirty="0" smtClean="0">
                <a:solidFill>
                  <a:schemeClr val="tx1"/>
                </a:solidFill>
                <a:latin typeface="Arial"/>
                <a:cs typeface="Arial"/>
              </a:rPr>
              <a:t>JOHANNING, Andreas, SCHOLZ, Dieter, 2013. </a:t>
            </a:r>
            <a:r>
              <a:rPr lang="en-US" sz="1000" i="1" dirty="0" smtClean="0">
                <a:solidFill>
                  <a:schemeClr val="tx1"/>
                </a:solidFill>
                <a:latin typeface="Arial"/>
                <a:cs typeface="Arial"/>
              </a:rPr>
              <a:t>A First Step Towards the Integration of Life Cycle Assessment into Conceptual Aircraft Design</a:t>
            </a:r>
            <a:r>
              <a:rPr lang="en-US" sz="1000" dirty="0" smtClean="0">
                <a:solidFill>
                  <a:schemeClr val="tx1"/>
                </a:solidFill>
                <a:latin typeface="Arial"/>
                <a:cs typeface="Arial"/>
              </a:rPr>
              <a:t>. German Aerospace Congress 2013 (DLRK 2013), Stuttgart, 10.-12.09.2013.</a:t>
            </a:r>
            <a:endParaRPr lang="en-US" sz="1000" dirty="0" smtClean="0"/>
          </a:p>
          <a:p>
            <a:pPr algn="just">
              <a:spcBef>
                <a:spcPts val="0"/>
              </a:spcBef>
              <a:spcAft>
                <a:spcPts val="0"/>
              </a:spcAft>
            </a:pPr>
            <a:r>
              <a:rPr lang="en-US" sz="1000" dirty="0" smtClean="0">
                <a:solidFill>
                  <a:schemeClr val="tx1"/>
                </a:solidFill>
                <a:latin typeface="Arial"/>
                <a:cs typeface="Arial"/>
              </a:rPr>
              <a:t>Available from: https://nbn-resolving.org/urn:nbn:de:101:1-201407183813. Download: http://Airport2030.ProfScholz.de</a:t>
            </a:r>
          </a:p>
        </p:txBody>
      </p:sp>
      <p:sp>
        <p:nvSpPr>
          <p:cNvPr id="5"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1" dirty="0" smtClean="0">
                <a:solidFill>
                  <a:srgbClr val="000000"/>
                </a:solidFill>
              </a:rPr>
              <a:t>"Mittagsgespräch" im BMZ</a:t>
            </a:r>
            <a:endParaRPr lang="de-DE" sz="1200" b="1" dirty="0">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7"/>
            <a:ext cx="8064896" cy="1785104"/>
          </a:xfrm>
          <a:prstGeom prst="rect">
            <a:avLst/>
          </a:prstGeom>
          <a:noFill/>
          <a:ln w="9525">
            <a:noFill/>
            <a:miter lim="800000"/>
            <a:headEnd/>
            <a:tailEnd/>
          </a:ln>
          <a:effectLst/>
        </p:spPr>
        <p:txBody>
          <a:bodyPr wrap="square">
            <a:spAutoFit/>
          </a:bodyPr>
          <a:lstStyle/>
          <a:p>
            <a:pPr algn="just">
              <a:spcBef>
                <a:spcPts val="0"/>
              </a:spcBef>
              <a:spcAft>
                <a:spcPts val="0"/>
              </a:spcAft>
            </a:pPr>
            <a:r>
              <a:rPr lang="de-DE" sz="1000" b="1" dirty="0" smtClean="0">
                <a:solidFill>
                  <a:schemeClr val="tx1"/>
                </a:solidFill>
                <a:latin typeface="Arial"/>
                <a:cs typeface="Arial"/>
              </a:rPr>
              <a:t>Ecolabel for Aircraft  </a:t>
            </a:r>
            <a:r>
              <a:rPr lang="de-DE" sz="1000" dirty="0" smtClean="0">
                <a:solidFill>
                  <a:schemeClr val="tx1"/>
                </a:solidFill>
                <a:latin typeface="Arial"/>
                <a:cs typeface="Arial"/>
              </a:rPr>
              <a:t> (</a:t>
            </a:r>
            <a:r>
              <a:rPr lang="de-DE" sz="1000" b="1" dirty="0" smtClean="0">
                <a:solidFill>
                  <a:srgbClr val="008000"/>
                </a:solidFill>
                <a:latin typeface="Arial"/>
                <a:cs typeface="Arial"/>
              </a:rPr>
              <a:t>http://ecolabel.ProfScholz.de</a:t>
            </a:r>
            <a:r>
              <a:rPr lang="de-DE" sz="1000" dirty="0" smtClean="0">
                <a:solidFill>
                  <a:schemeClr val="tx1"/>
                </a:solidFill>
                <a:latin typeface="Arial"/>
                <a:cs typeface="Arial"/>
              </a:rPr>
              <a:t>)</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noProof="1" smtClean="0">
                <a:solidFill>
                  <a:srgbClr val="0000FF"/>
                </a:solidFill>
                <a:latin typeface="Arial"/>
                <a:cs typeface="Arial"/>
              </a:rPr>
              <a:t>HURTECANT, Daan, 2021. </a:t>
            </a:r>
            <a:r>
              <a:rPr lang="en-US" sz="1000" i="1" noProof="1" smtClean="0">
                <a:solidFill>
                  <a:srgbClr val="0000FF"/>
                </a:solidFill>
                <a:latin typeface="Arial"/>
                <a:cs typeface="Arial"/>
              </a:rPr>
              <a:t>Launch of an Ecolabel for Passenger Aircraft</a:t>
            </a:r>
            <a:r>
              <a:rPr lang="en-US" sz="1000" noProof="1" smtClean="0">
                <a:solidFill>
                  <a:srgbClr val="0000FF"/>
                </a:solidFill>
                <a:latin typeface="Arial"/>
                <a:cs typeface="Arial"/>
              </a:rPr>
              <a:t>. Master Thesis. Hamburg University of Applied Sciences, Aircraft Design and Systems Group (AERO). Available from: https://nbn-resolving.org/urn:nbn:de:gbv:18302-aero2021-05-26.013</a:t>
            </a:r>
          </a:p>
          <a:p>
            <a:pPr algn="just">
              <a:spcBef>
                <a:spcPts val="0"/>
              </a:spcBef>
              <a:spcAft>
                <a:spcPts val="0"/>
              </a:spcAft>
            </a:pPr>
            <a:endParaRPr lang="en-US" sz="1000" noProof="1" smtClean="0">
              <a:solidFill>
                <a:schemeClr val="tx1"/>
              </a:solidFill>
              <a:latin typeface="Arial"/>
              <a:cs typeface="Arial"/>
            </a:endParaRPr>
          </a:p>
          <a:p>
            <a:pPr algn="just">
              <a:spcBef>
                <a:spcPts val="0"/>
              </a:spcBef>
              <a:spcAft>
                <a:spcPts val="0"/>
              </a:spcAft>
            </a:pPr>
            <a:r>
              <a:rPr lang="en-US" sz="1000" noProof="1" smtClean="0">
                <a:solidFill>
                  <a:schemeClr val="tx1"/>
                </a:solidFill>
                <a:latin typeface="Arial"/>
                <a:cs typeface="Arial"/>
              </a:rPr>
              <a:t>Short  video introduction to the "Ecolabel for Aircraft": https://youtu.be/XSwfkl9dduA</a:t>
            </a:r>
          </a:p>
          <a:p>
            <a:pPr algn="just">
              <a:spcBef>
                <a:spcPts val="0"/>
              </a:spcBef>
              <a:spcAft>
                <a:spcPts val="0"/>
              </a:spcAft>
            </a:pPr>
            <a:endParaRPr lang="en-US" sz="1000" noProof="1" smtClean="0">
              <a:solidFill>
                <a:schemeClr val="tx1"/>
              </a:solidFill>
              <a:latin typeface="Arial"/>
              <a:cs typeface="Arial"/>
            </a:endParaRPr>
          </a:p>
          <a:p>
            <a:pPr algn="just">
              <a:spcBef>
                <a:spcPts val="0"/>
              </a:spcBef>
              <a:spcAft>
                <a:spcPts val="0"/>
              </a:spcAft>
            </a:pPr>
            <a:r>
              <a:rPr lang="en-US" sz="1000" noProof="1" smtClean="0">
                <a:solidFill>
                  <a:srgbClr val="0000FF"/>
                </a:solidFill>
                <a:latin typeface="Arial"/>
                <a:cs typeface="Arial"/>
              </a:rPr>
              <a:t>One-page </a:t>
            </a:r>
            <a:r>
              <a:rPr lang="en-US" sz="1000" noProof="1" smtClean="0">
                <a:solidFill>
                  <a:srgbClr val="0000FF"/>
                </a:solidFill>
                <a:latin typeface="Arial"/>
                <a:cs typeface="Arial"/>
              </a:rPr>
              <a:t>explanation of the "Ecolabel for Aircraft" : https://purl.org/ecolabel/info (PDF)</a:t>
            </a:r>
          </a:p>
          <a:p>
            <a:pPr algn="just">
              <a:spcBef>
                <a:spcPts val="0"/>
              </a:spcBef>
              <a:spcAft>
                <a:spcPts val="0"/>
              </a:spcAft>
            </a:pPr>
            <a:endParaRPr lang="en-US" sz="1000" noProof="1" smtClean="0">
              <a:solidFill>
                <a:schemeClr val="tx1"/>
              </a:solidFill>
              <a:latin typeface="Arial"/>
              <a:cs typeface="Arial"/>
            </a:endParaRPr>
          </a:p>
          <a:p>
            <a:pPr algn="just">
              <a:spcBef>
                <a:spcPts val="0"/>
              </a:spcBef>
              <a:spcAft>
                <a:spcPts val="0"/>
              </a:spcAft>
            </a:pPr>
            <a:r>
              <a:rPr lang="en-US" sz="1000" noProof="1" smtClean="0">
                <a:solidFill>
                  <a:schemeClr val="tx1"/>
                </a:solidFill>
                <a:latin typeface="Arial"/>
                <a:cs typeface="Arial"/>
              </a:rPr>
              <a:t>SCHOLZ</a:t>
            </a:r>
            <a:r>
              <a:rPr lang="en-US" sz="1000" noProof="1" smtClean="0">
                <a:solidFill>
                  <a:schemeClr val="tx1"/>
                </a:solidFill>
                <a:latin typeface="Arial"/>
                <a:cs typeface="Arial"/>
              </a:rPr>
              <a:t>, </a:t>
            </a:r>
            <a:r>
              <a:rPr lang="en-US" sz="1000" noProof="1" smtClean="0">
                <a:solidFill>
                  <a:schemeClr val="tx1"/>
                </a:solidFill>
                <a:latin typeface="Arial"/>
                <a:cs typeface="Arial"/>
              </a:rPr>
              <a:t>Dieter, 2020. </a:t>
            </a:r>
            <a:r>
              <a:rPr lang="en-US" sz="1000" i="1" noProof="1" smtClean="0">
                <a:solidFill>
                  <a:schemeClr val="tx1"/>
                </a:solidFill>
                <a:latin typeface="Arial"/>
                <a:cs typeface="Arial"/>
              </a:rPr>
              <a:t>Ecolabel for Aircraft – Definition and Application</a:t>
            </a:r>
            <a:r>
              <a:rPr lang="en-US" sz="1000" noProof="1" smtClean="0">
                <a:solidFill>
                  <a:schemeClr val="tx1"/>
                </a:solidFill>
                <a:latin typeface="Arial"/>
                <a:cs typeface="Arial"/>
              </a:rPr>
              <a:t> (Hamburg Aerospace Lecture Series, Hamburg/Online, 04.06.2020). </a:t>
            </a:r>
            <a:r>
              <a:rPr lang="en-US" sz="1000" noProof="1" smtClean="0">
                <a:solidFill>
                  <a:schemeClr val="tx1"/>
                </a:solidFill>
                <a:latin typeface="Arial"/>
                <a:cs typeface="Arial"/>
              </a:rPr>
              <a:t>Presentation</a:t>
            </a:r>
            <a:r>
              <a:rPr lang="en-US" sz="1000" noProof="1" smtClean="0">
                <a:solidFill>
                  <a:schemeClr val="tx1"/>
                </a:solidFill>
                <a:latin typeface="Arial"/>
                <a:cs typeface="Arial"/>
              </a:rPr>
              <a:t>. </a:t>
            </a:r>
            <a:r>
              <a:rPr lang="en-US" sz="1000" noProof="1" smtClean="0">
                <a:solidFill>
                  <a:schemeClr val="tx1"/>
                </a:solidFill>
                <a:latin typeface="Arial"/>
                <a:cs typeface="Arial"/>
              </a:rPr>
              <a:t>Available </a:t>
            </a:r>
            <a:r>
              <a:rPr lang="en-US" sz="1000" noProof="1" smtClean="0">
                <a:solidFill>
                  <a:schemeClr val="tx1"/>
                </a:solidFill>
                <a:latin typeface="Arial"/>
                <a:cs typeface="Arial"/>
              </a:rPr>
              <a:t>from: https://doi.org/10.5281/zenodo.4462458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7"/>
            <a:ext cx="8064896" cy="5381835"/>
          </a:xfrm>
          <a:prstGeom prst="rect">
            <a:avLst/>
          </a:prstGeom>
          <a:noFill/>
          <a:ln w="9525">
            <a:noFill/>
            <a:miter lim="800000"/>
            <a:headEnd/>
            <a:tailEnd/>
          </a:ln>
          <a:effectLst/>
        </p:spPr>
        <p:txBody>
          <a:bodyPr wrap="square">
            <a:spAutoFit/>
          </a:bodyPr>
          <a:lstStyle/>
          <a:p>
            <a:pPr algn="just">
              <a:spcBef>
                <a:spcPts val="0"/>
              </a:spcBef>
              <a:spcAft>
                <a:spcPts val="0"/>
              </a:spcAft>
            </a:pPr>
            <a:r>
              <a:rPr lang="en-US" sz="1000" b="1" dirty="0" smtClean="0">
                <a:solidFill>
                  <a:schemeClr val="tx1"/>
                </a:solidFill>
                <a:latin typeface="Arial"/>
                <a:cs typeface="Arial"/>
              </a:rPr>
              <a:t>Environmental Impact</a:t>
            </a:r>
            <a:endParaRPr lang="en-US" sz="1000" dirty="0" smtClean="0">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SCHWARTZ, Emily, KROO, </a:t>
            </a:r>
            <a:r>
              <a:rPr lang="en-US" sz="1000" noProof="1" smtClean="0">
                <a:solidFill>
                  <a:schemeClr val="tx1"/>
                </a:solidFill>
                <a:latin typeface="Arial"/>
                <a:cs typeface="Arial"/>
              </a:rPr>
              <a:t>Ilan</a:t>
            </a:r>
            <a:r>
              <a:rPr lang="en-US" sz="1000" dirty="0" smtClean="0">
                <a:solidFill>
                  <a:schemeClr val="tx1"/>
                </a:solidFill>
                <a:latin typeface="Arial"/>
                <a:cs typeface="Arial"/>
              </a:rPr>
              <a:t> M., 2009. </a:t>
            </a:r>
            <a:r>
              <a:rPr lang="en-US" sz="1000" i="1" dirty="0" smtClean="0">
                <a:solidFill>
                  <a:schemeClr val="tx1"/>
                </a:solidFill>
                <a:latin typeface="Arial"/>
                <a:cs typeface="Arial"/>
              </a:rPr>
              <a:t>Aircraft Design: Trading Cost and Climate Impact</a:t>
            </a:r>
            <a:r>
              <a:rPr lang="en-US" sz="1000" dirty="0" smtClean="0">
                <a:solidFill>
                  <a:schemeClr val="tx1"/>
                </a:solidFill>
                <a:latin typeface="Arial"/>
                <a:cs typeface="Arial"/>
              </a:rPr>
              <a:t>. 47th AIAA Aerospace Sciences Meeting including The New Horizons Forum and Aerospace Exposition, 05.01.-08.01.2009, Orlando, Florida, AIAA 2009, No.1261. Available from: https://doi.org/10.2514/6.2009-1261</a:t>
            </a:r>
            <a:endParaRPr lang="en-US" sz="1000" dirty="0" smtClean="0">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SCHWARTZ DALLARA, Emily, 2011. </a:t>
            </a:r>
            <a:r>
              <a:rPr lang="en-US" sz="1000" i="1" dirty="0" smtClean="0">
                <a:solidFill>
                  <a:schemeClr val="tx1"/>
                </a:solidFill>
                <a:latin typeface="Arial"/>
                <a:cs typeface="Arial"/>
              </a:rPr>
              <a:t>Aircraft Design for Reduced Climate Impact</a:t>
            </a:r>
            <a:r>
              <a:rPr lang="en-US" sz="1000" dirty="0" smtClean="0">
                <a:solidFill>
                  <a:schemeClr val="tx1"/>
                </a:solidFill>
                <a:latin typeface="Arial"/>
                <a:cs typeface="Arial"/>
              </a:rPr>
              <a:t>. Dissertation. Stanford University. Available from: http://purl.stanford.edu/yf499mg3300 – Forcing Factor s(h) based on: KÖHLER 2008 and RÄDEL 2008.</a:t>
            </a:r>
            <a:endParaRPr lang="en-US" sz="1000" dirty="0" smtClean="0">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KÖHLER, Marcus O., RÄDEL, Gaby, DESSENS, Olivier, SHINE, Keith P., ROGERS, Helen L., WILD, Oliver, PYLE, John A., 2008. Impact of Perturbations to Nitrogen Oxide Emissions From Global Aviation. In: </a:t>
            </a:r>
            <a:r>
              <a:rPr lang="en-US" sz="1000" i="1" dirty="0" smtClean="0">
                <a:solidFill>
                  <a:schemeClr val="tx1"/>
                </a:solidFill>
                <a:latin typeface="Arial"/>
                <a:cs typeface="Arial"/>
              </a:rPr>
              <a:t>Journal of Geophysical Research</a:t>
            </a:r>
            <a:r>
              <a:rPr lang="en-US" sz="1000" dirty="0" smtClean="0">
                <a:solidFill>
                  <a:schemeClr val="tx1"/>
                </a:solidFill>
                <a:latin typeface="Arial"/>
                <a:cs typeface="Arial"/>
              </a:rPr>
              <a:t>, 113. Available from: https://doi.org/10.1029/2007JD009140</a:t>
            </a:r>
            <a:endParaRPr lang="en-US" sz="1000" dirty="0" smtClean="0">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RÄDEL, Gaby, SHINE, Keith P., 2008. Radiative Forcing by Persistent Contrails and Its Dependence on Cruise Altitudes. In: </a:t>
            </a:r>
            <a:r>
              <a:rPr lang="en-US" sz="1000" i="1" dirty="0" smtClean="0">
                <a:solidFill>
                  <a:schemeClr val="tx1"/>
                </a:solidFill>
                <a:latin typeface="Arial"/>
                <a:cs typeface="Arial"/>
              </a:rPr>
              <a:t>Journal of Geophysical Research</a:t>
            </a:r>
            <a:r>
              <a:rPr lang="en-US" sz="1000" dirty="0" smtClean="0">
                <a:solidFill>
                  <a:schemeClr val="tx1"/>
                </a:solidFill>
                <a:latin typeface="Arial"/>
                <a:cs typeface="Arial"/>
              </a:rPr>
              <a:t>, 113. Available from: https://</a:t>
            </a:r>
            <a:r>
              <a:rPr lang="en-US" sz="1000" dirty="0" smtClean="0">
                <a:solidFill>
                  <a:schemeClr val="tx1"/>
                </a:solidFill>
                <a:latin typeface="Arial"/>
                <a:cs typeface="Arial"/>
              </a:rPr>
              <a:t>doi.org/10.1029/2007JD009117</a:t>
            </a:r>
          </a:p>
          <a:p>
            <a:pPr algn="just">
              <a:spcBef>
                <a:spcPts val="0"/>
              </a:spcBef>
              <a:spcAft>
                <a:spcPts val="0"/>
              </a:spcAft>
            </a:pPr>
            <a:r>
              <a:rPr lang="de-DE" sz="500" dirty="0" smtClean="0">
                <a:solidFill>
                  <a:schemeClr val="tx1"/>
                </a:solidFill>
                <a:latin typeface="Arial"/>
                <a:cs typeface="Arial"/>
              </a:rPr>
              <a:t> </a:t>
            </a:r>
            <a:endParaRPr lang="de-DE" sz="500" dirty="0" smtClean="0">
              <a:solidFill>
                <a:schemeClr val="tx1"/>
              </a:solidFill>
              <a:latin typeface="Arial"/>
              <a:cs typeface="Arial"/>
            </a:endParaRPr>
          </a:p>
          <a:p>
            <a:pPr algn="just">
              <a:spcBef>
                <a:spcPts val="0"/>
              </a:spcBef>
              <a:spcAft>
                <a:spcPts val="0"/>
              </a:spcAft>
            </a:pPr>
            <a:r>
              <a:rPr lang="de-DE" sz="1000" dirty="0" smtClean="0">
                <a:solidFill>
                  <a:schemeClr val="tx1"/>
                </a:solidFill>
                <a:latin typeface="Arial"/>
                <a:cs typeface="Arial"/>
              </a:rPr>
              <a:t>---</a:t>
            </a:r>
            <a:endParaRPr lang="en-US" sz="1000" dirty="0" smtClean="0">
              <a:latin typeface="Arial"/>
              <a:cs typeface="Arial"/>
            </a:endParaRPr>
          </a:p>
          <a:p>
            <a:pPr algn="just">
              <a:spcBef>
                <a:spcPts val="0"/>
              </a:spcBef>
              <a:spcAft>
                <a:spcPts val="0"/>
              </a:spcAft>
            </a:pPr>
            <a:r>
              <a:rPr lang="de-DE" sz="500" dirty="0" smtClean="0">
                <a:solidFill>
                  <a:schemeClr val="tx1"/>
                </a:solidFill>
                <a:latin typeface="Arial"/>
                <a:cs typeface="Arial"/>
              </a:rPr>
              <a:t> </a:t>
            </a:r>
            <a:endParaRPr lang="en-US" sz="500" dirty="0" smtClean="0">
              <a:solidFill>
                <a:schemeClr val="tx1"/>
              </a:solidFill>
              <a:latin typeface="Arial"/>
              <a:cs typeface="Arial"/>
            </a:endParaRPr>
          </a:p>
          <a:p>
            <a:pPr algn="just">
              <a:spcBef>
                <a:spcPts val="0"/>
              </a:spcBef>
              <a:spcAft>
                <a:spcPts val="0"/>
              </a:spcAft>
            </a:pPr>
            <a:r>
              <a:rPr lang="de-DE" sz="1000" dirty="0" smtClean="0">
                <a:solidFill>
                  <a:schemeClr val="tx1"/>
                </a:solidFill>
              </a:rPr>
              <a:t>SCHOLZ, Dieter, 2021. </a:t>
            </a:r>
            <a:r>
              <a:rPr lang="de-DE" sz="1000" i="1" dirty="0" smtClean="0">
                <a:solidFill>
                  <a:schemeClr val="tx1"/>
                </a:solidFill>
              </a:rPr>
              <a:t>Aircraft Fuel Consumption – Estimation and Visualization</a:t>
            </a:r>
            <a:r>
              <a:rPr lang="de-DE" sz="1000" dirty="0" smtClean="0">
                <a:solidFill>
                  <a:schemeClr val="tx1"/>
                </a:solidFill>
              </a:rPr>
              <a:t>. Data Sheet with Airbus A350.</a:t>
            </a:r>
            <a:br>
              <a:rPr lang="de-DE" sz="1000" dirty="0" smtClean="0">
                <a:solidFill>
                  <a:schemeClr val="tx1"/>
                </a:solidFill>
              </a:rPr>
            </a:br>
            <a:r>
              <a:rPr lang="de-DE" sz="1000" dirty="0" smtClean="0">
                <a:solidFill>
                  <a:schemeClr val="tx1"/>
                </a:solidFill>
              </a:rPr>
              <a:t>Verfügbar unter:  https://doi.org/10.7910/DVN/2HMEHB</a:t>
            </a:r>
          </a:p>
          <a:p>
            <a:pPr algn="just">
              <a:spcBef>
                <a:spcPts val="0"/>
              </a:spcBef>
              <a:spcAft>
                <a:spcPts val="0"/>
              </a:spcAft>
            </a:pPr>
            <a:endParaRPr lang="en-US" sz="1000" dirty="0" smtClean="0">
              <a:solidFill>
                <a:srgbClr val="0000FF"/>
              </a:solidFill>
              <a:latin typeface="Arial"/>
              <a:cs typeface="Arial"/>
            </a:endParaRPr>
          </a:p>
          <a:p>
            <a:pPr algn="just">
              <a:spcBef>
                <a:spcPts val="0"/>
              </a:spcBef>
              <a:spcAft>
                <a:spcPts val="0"/>
              </a:spcAft>
            </a:pPr>
            <a:r>
              <a:rPr lang="en-US" sz="1000" dirty="0" smtClean="0">
                <a:solidFill>
                  <a:srgbClr val="0000FF"/>
                </a:solidFill>
                <a:latin typeface="Arial"/>
                <a:cs typeface="Arial"/>
              </a:rPr>
              <a:t>CAERS</a:t>
            </a:r>
            <a:r>
              <a:rPr lang="en-US" sz="1000" dirty="0" smtClean="0">
                <a:solidFill>
                  <a:srgbClr val="0000FF"/>
                </a:solidFill>
                <a:latin typeface="Arial"/>
                <a:cs typeface="Arial"/>
              </a:rPr>
              <a:t>, Brecht, SCHOLZ, Dieter, 2020. </a:t>
            </a:r>
            <a:r>
              <a:rPr lang="en-US" sz="1000" i="1" dirty="0" smtClean="0">
                <a:solidFill>
                  <a:srgbClr val="0000FF"/>
                </a:solidFill>
                <a:latin typeface="Arial"/>
                <a:cs typeface="Arial"/>
              </a:rPr>
              <a:t>Conditions for Passenger Aircraft Minimum Fuel Consumption, Direct Operating Costs and Environmental Impact</a:t>
            </a:r>
            <a:r>
              <a:rPr lang="en-US" sz="1000" dirty="0" smtClean="0">
                <a:solidFill>
                  <a:srgbClr val="0000FF"/>
                </a:solidFill>
                <a:latin typeface="Arial"/>
                <a:cs typeface="Arial"/>
              </a:rPr>
              <a:t>. German Aerospace Congress 2020 (DLRK 2020), Online, 01.-03.09.2020.</a:t>
            </a:r>
          </a:p>
          <a:p>
            <a:pPr algn="just">
              <a:spcBef>
                <a:spcPts val="0"/>
              </a:spcBef>
              <a:spcAft>
                <a:spcPts val="0"/>
              </a:spcAft>
            </a:pPr>
            <a:r>
              <a:rPr lang="en-US" sz="1000" dirty="0" smtClean="0">
                <a:solidFill>
                  <a:srgbClr val="0000FF"/>
                </a:solidFill>
                <a:latin typeface="Arial"/>
                <a:cs typeface="Arial"/>
              </a:rPr>
              <a:t>Available from: https://doi.org/10.5281/zenodo.4068135</a:t>
            </a:r>
          </a:p>
          <a:p>
            <a:pPr algn="just">
              <a:spcBef>
                <a:spcPts val="0"/>
              </a:spcBef>
              <a:spcAft>
                <a:spcPts val="0"/>
              </a:spcAft>
            </a:pPr>
            <a:endParaRPr lang="en-US" sz="1000" dirty="0" smtClean="0">
              <a:solidFill>
                <a:schemeClr val="tx1"/>
              </a:solidFill>
              <a:latin typeface="Arial"/>
              <a:cs typeface="Arial"/>
            </a:endParaRPr>
          </a:p>
          <a:p>
            <a:pPr algn="just">
              <a:lnSpc>
                <a:spcPct val="120000"/>
              </a:lnSpc>
              <a:spcBef>
                <a:spcPts val="0"/>
              </a:spcBef>
              <a:spcAft>
                <a:spcPts val="0"/>
              </a:spcAft>
            </a:pPr>
            <a:r>
              <a:rPr lang="en-US" sz="1000" dirty="0" smtClean="0">
                <a:solidFill>
                  <a:schemeClr val="tx1"/>
                </a:solidFill>
              </a:rPr>
              <a:t>RIDAO VELASCO, Alejandro, 2020. </a:t>
            </a:r>
            <a:r>
              <a:rPr lang="en-US" sz="1000" i="1" dirty="0" smtClean="0">
                <a:solidFill>
                  <a:schemeClr val="tx1"/>
                </a:solidFill>
              </a:rPr>
              <a:t>Environmental Information for Aviation Passengers</a:t>
            </a:r>
            <a:r>
              <a:rPr lang="en-US" sz="1000" dirty="0" smtClean="0">
                <a:solidFill>
                  <a:schemeClr val="tx1"/>
                </a:solidFill>
              </a:rPr>
              <a:t>. Bachelor Thesis</a:t>
            </a:r>
            <a:r>
              <a:rPr lang="en-US" sz="1000" dirty="0" smtClean="0">
                <a:solidFill>
                  <a:schemeClr val="tx1"/>
                </a:solidFill>
                <a:latin typeface="Arial"/>
                <a:cs typeface="Arial"/>
              </a:rPr>
              <a:t>. HAW Hamburg. Available from: </a:t>
            </a:r>
          </a:p>
          <a:p>
            <a:pPr algn="just">
              <a:lnSpc>
                <a:spcPct val="120000"/>
              </a:lnSpc>
              <a:spcBef>
                <a:spcPts val="0"/>
              </a:spcBef>
              <a:spcAft>
                <a:spcPts val="0"/>
              </a:spcAft>
            </a:pPr>
            <a:r>
              <a:rPr lang="en-US" sz="1000" dirty="0" smtClean="0">
                <a:solidFill>
                  <a:schemeClr val="tx1"/>
                </a:solidFill>
                <a:latin typeface="Arial"/>
                <a:cs typeface="Arial"/>
              </a:rPr>
              <a:t>https://nbn-resolving.org/urn:nbn:de:gbv:18302-aero2020-08-05.014</a:t>
            </a:r>
            <a:endParaRPr lang="en-US" sz="1000" b="1" dirty="0" smtClean="0">
              <a:solidFill>
                <a:schemeClr val="tx1"/>
              </a:solidFill>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SCHOLZ</a:t>
            </a:r>
            <a:r>
              <a:rPr lang="en-US" sz="1000" dirty="0" smtClean="0">
                <a:solidFill>
                  <a:schemeClr val="tx1"/>
                </a:solidFill>
                <a:latin typeface="Arial"/>
                <a:cs typeface="Arial"/>
              </a:rPr>
              <a:t>, Dieter, 2020. </a:t>
            </a:r>
            <a:r>
              <a:rPr lang="en-US" sz="1000" i="1" dirty="0" smtClean="0">
                <a:solidFill>
                  <a:schemeClr val="tx1"/>
                </a:solidFill>
                <a:latin typeface="Arial"/>
                <a:cs typeface="Arial"/>
              </a:rPr>
              <a:t>Calculation of the Emission Characteristics of Aircraft Kerosene and Hydrogen Propulsion</a:t>
            </a:r>
            <a:r>
              <a:rPr lang="en-US" sz="1000" dirty="0" smtClean="0">
                <a:solidFill>
                  <a:schemeClr val="tx1"/>
                </a:solidFill>
                <a:latin typeface="Arial"/>
                <a:cs typeface="Arial"/>
              </a:rPr>
              <a:t>. Excel table. Available from: https://</a:t>
            </a:r>
            <a:r>
              <a:rPr lang="en-US" sz="1000" dirty="0" smtClean="0">
                <a:solidFill>
                  <a:schemeClr val="tx1"/>
                </a:solidFill>
                <a:latin typeface="Arial"/>
                <a:cs typeface="Arial"/>
              </a:rPr>
              <a:t>doi.org/10.7910/DVN/DLJUUK</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rPr>
              <a:t>BURZLAFF, Marcus, 2017. </a:t>
            </a:r>
            <a:r>
              <a:rPr lang="en-US" sz="1000" i="1" dirty="0" smtClean="0">
                <a:solidFill>
                  <a:schemeClr val="tx1"/>
                </a:solidFill>
              </a:rPr>
              <a:t>Aircraft Fuel Consumption </a:t>
            </a:r>
            <a:r>
              <a:rPr lang="en-US" sz="1000" i="1" dirty="0" smtClean="0">
                <a:solidFill>
                  <a:schemeClr val="tx1"/>
                </a:solidFill>
              </a:rPr>
              <a:t>– </a:t>
            </a:r>
            <a:r>
              <a:rPr lang="en-US" sz="1000" i="1" dirty="0" smtClean="0">
                <a:solidFill>
                  <a:schemeClr val="tx1"/>
                </a:solidFill>
              </a:rPr>
              <a:t>Estimation and Visualization</a:t>
            </a:r>
            <a:r>
              <a:rPr lang="en-US" sz="1000" dirty="0" smtClean="0">
                <a:solidFill>
                  <a:schemeClr val="tx1"/>
                </a:solidFill>
              </a:rPr>
              <a:t>. Project. Hamburg University of Applied Sciences, Aircraft Design and Systems Group (AERO). Available from: https://nbn-resolving.org/urn:nbn:de:gbv:18302-aero2017-12-13.019</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noProof="1" smtClean="0">
                <a:solidFill>
                  <a:schemeClr val="tx1"/>
                </a:solidFill>
              </a:rPr>
              <a:t>MacDONALD</a:t>
            </a:r>
            <a:r>
              <a:rPr lang="en-US" sz="1000" noProof="1" smtClean="0">
                <a:solidFill>
                  <a:schemeClr val="tx1"/>
                </a:solidFill>
              </a:rPr>
              <a:t>, </a:t>
            </a:r>
            <a:r>
              <a:rPr lang="en-US" sz="1000" noProof="1" smtClean="0">
                <a:solidFill>
                  <a:schemeClr val="tx1"/>
                </a:solidFill>
              </a:rPr>
              <a:t>Allan</a:t>
            </a:r>
            <a:r>
              <a:rPr lang="en-US" sz="1000" noProof="1" smtClean="0">
                <a:solidFill>
                  <a:schemeClr val="tx1"/>
                </a:solidFill>
              </a:rPr>
              <a:t>, </a:t>
            </a:r>
            <a:r>
              <a:rPr lang="en-US" sz="1000" noProof="1" smtClean="0">
                <a:solidFill>
                  <a:schemeClr val="tx1"/>
                </a:solidFill>
              </a:rPr>
              <a:t>2012</a:t>
            </a:r>
            <a:r>
              <a:rPr lang="en-US" sz="1000" noProof="1" smtClean="0">
                <a:solidFill>
                  <a:schemeClr val="tx1"/>
                </a:solidFill>
              </a:rPr>
              <a:t>. </a:t>
            </a:r>
            <a:r>
              <a:rPr lang="en-US" sz="1000" i="1" noProof="1" smtClean="0">
                <a:solidFill>
                  <a:schemeClr val="tx1"/>
                </a:solidFill>
              </a:rPr>
              <a:t>A General View on Fuel Efficiency in Commercial </a:t>
            </a:r>
            <a:r>
              <a:rPr lang="en-US" sz="1000" i="1" noProof="1" smtClean="0">
                <a:solidFill>
                  <a:schemeClr val="tx1"/>
                </a:solidFill>
              </a:rPr>
              <a:t>Aviation</a:t>
            </a:r>
            <a:r>
              <a:rPr lang="en-US" sz="1000" noProof="1" smtClean="0">
                <a:solidFill>
                  <a:schemeClr val="tx1"/>
                </a:solidFill>
              </a:rPr>
              <a:t>. Master </a:t>
            </a:r>
            <a:r>
              <a:rPr lang="en-US" sz="1000" noProof="1" smtClean="0">
                <a:solidFill>
                  <a:schemeClr val="tx1"/>
                </a:solidFill>
              </a:rPr>
              <a:t>Thesis</a:t>
            </a:r>
            <a:r>
              <a:rPr lang="en-US" sz="1000" noProof="1" smtClean="0">
                <a:solidFill>
                  <a:schemeClr val="tx1"/>
                </a:solidFill>
              </a:rPr>
              <a:t>. HAW </a:t>
            </a:r>
            <a:r>
              <a:rPr lang="en-US" sz="1000" noProof="1" smtClean="0">
                <a:solidFill>
                  <a:schemeClr val="tx1"/>
                </a:solidFill>
              </a:rPr>
              <a:t>Hamburg.</a:t>
            </a:r>
            <a:endParaRPr lang="en-US" sz="1000" noProof="1" smtClean="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7"/>
            <a:ext cx="8064896" cy="3847207"/>
          </a:xfrm>
          <a:prstGeom prst="rect">
            <a:avLst/>
          </a:prstGeom>
          <a:noFill/>
          <a:ln w="9525">
            <a:noFill/>
            <a:miter lim="800000"/>
            <a:headEnd/>
            <a:tailEnd/>
          </a:ln>
          <a:effectLst/>
        </p:spPr>
        <p:txBody>
          <a:bodyPr wrap="square">
            <a:spAutoFit/>
          </a:bodyPr>
          <a:lstStyle/>
          <a:p>
            <a:pPr algn="just">
              <a:spcBef>
                <a:spcPts val="0"/>
              </a:spcBef>
              <a:spcAft>
                <a:spcPts val="0"/>
              </a:spcAft>
            </a:pPr>
            <a:r>
              <a:rPr lang="en-US" sz="1000" b="1" dirty="0" smtClean="0">
                <a:solidFill>
                  <a:schemeClr val="tx1"/>
                </a:solidFill>
                <a:latin typeface="Arial"/>
                <a:cs typeface="Arial"/>
              </a:rPr>
              <a:t>Green / Healthy </a:t>
            </a:r>
            <a:r>
              <a:rPr lang="en-US" sz="1000" b="1" dirty="0" smtClean="0">
                <a:solidFill>
                  <a:schemeClr val="tx1"/>
                </a:solidFill>
                <a:latin typeface="Arial"/>
                <a:cs typeface="Arial"/>
              </a:rPr>
              <a:t>Aviation and Aviation Ethics</a:t>
            </a:r>
            <a:endParaRPr lang="en-US" sz="1000" dirty="0" smtClean="0"/>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SCHOLZ, Dieter, 2022. Routes of Aircraft Cabin Air Contamination from Engine Oil, Hydraulic and Deicing Fluid. In: </a:t>
            </a:r>
            <a:r>
              <a:rPr lang="en-US" sz="1000" i="1" dirty="0" smtClean="0">
                <a:solidFill>
                  <a:schemeClr val="tx1"/>
                </a:solidFill>
                <a:latin typeface="Arial"/>
                <a:cs typeface="Arial"/>
              </a:rPr>
              <a:t>INCAS Bulletin</a:t>
            </a:r>
            <a:r>
              <a:rPr lang="en-US" sz="1000" dirty="0" smtClean="0">
                <a:solidFill>
                  <a:schemeClr val="tx1"/>
                </a:solidFill>
                <a:latin typeface="Arial"/>
                <a:cs typeface="Arial"/>
              </a:rPr>
              <a:t>, 14(1), pp.153-170. Available from: https://doi.org/10.13111/2066-8201.2022.14.1.13</a:t>
            </a: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SCHOLZ, Dieter, 2020. </a:t>
            </a:r>
            <a:r>
              <a:rPr lang="en-US" sz="1000" i="1" dirty="0" smtClean="0">
                <a:solidFill>
                  <a:schemeClr val="tx1"/>
                </a:solidFill>
                <a:latin typeface="Arial"/>
                <a:cs typeface="Arial"/>
              </a:rPr>
              <a:t>Airbus' Cabin Air Explanations during the Corona Pandemic – Presented, Analyzed, and Criticized</a:t>
            </a:r>
            <a:r>
              <a:rPr lang="en-US" sz="1000" dirty="0" smtClean="0">
                <a:solidFill>
                  <a:schemeClr val="tx1"/>
                </a:solidFill>
                <a:latin typeface="Arial"/>
                <a:cs typeface="Arial"/>
              </a:rPr>
              <a:t>. Available from: https://purl.org/corona/M2020-06-19 (PDF</a:t>
            </a:r>
            <a:r>
              <a:rPr lang="en-US" sz="1000" dirty="0" smtClean="0">
                <a:solidFill>
                  <a:schemeClr val="tx1"/>
                </a:solidFill>
                <a:latin typeface="Arial"/>
                <a:cs typeface="Arial"/>
              </a:rPr>
              <a:t>)</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de-DE" sz="1000" dirty="0" smtClean="0">
                <a:solidFill>
                  <a:schemeClr val="tx1"/>
                </a:solidFill>
              </a:rPr>
              <a:t>SCHOLZ, Dieter, 2020. </a:t>
            </a:r>
            <a:r>
              <a:rPr lang="de-DE" sz="1000" i="1" dirty="0" smtClean="0">
                <a:solidFill>
                  <a:schemeClr val="tx1"/>
                </a:solidFill>
              </a:rPr>
              <a:t>Sommer 2020, COVID-19, Fliegen: ja oder nein? Vorsicht: Gesundheitsrisiko und unklare Rechtslage!</a:t>
            </a:r>
            <a:r>
              <a:rPr lang="de-DE" sz="1000" dirty="0" smtClean="0">
                <a:solidFill>
                  <a:schemeClr val="tx1"/>
                </a:solidFill>
              </a:rPr>
              <a:t> Prressemitteilung. Available from: </a:t>
            </a:r>
            <a:r>
              <a:rPr lang="en-US" sz="1000" dirty="0" smtClean="0">
                <a:solidFill>
                  <a:schemeClr val="tx1"/>
                </a:solidFill>
              </a:rPr>
              <a:t>http://purl.org/corona/PR2020-06-05</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de-DE" sz="1000" dirty="0" smtClean="0">
                <a:solidFill>
                  <a:schemeClr val="tx1"/>
                </a:solidFill>
                <a:latin typeface="Arial"/>
                <a:cs typeface="Arial"/>
              </a:rPr>
              <a:t>---</a:t>
            </a:r>
            <a:endParaRPr lang="en-US" sz="1000" dirty="0" smtClean="0"/>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SCHOLZ, Dieter, 2021. </a:t>
            </a:r>
            <a:r>
              <a:rPr lang="en-US" sz="1000" i="1" dirty="0" smtClean="0">
                <a:solidFill>
                  <a:schemeClr val="tx1"/>
                </a:solidFill>
                <a:latin typeface="Arial"/>
                <a:cs typeface="Arial"/>
              </a:rPr>
              <a:t>Zero Emission – The New Credo in Civil Aviation</a:t>
            </a:r>
            <a:r>
              <a:rPr lang="en-US" sz="1000" dirty="0" smtClean="0">
                <a:solidFill>
                  <a:schemeClr val="tx1"/>
                </a:solidFill>
                <a:latin typeface="Arial"/>
                <a:cs typeface="Arial"/>
              </a:rPr>
              <a:t>. German Aerospace Congress 2021, Online, 30.08. – 02.09.2021. Available from: https://doi.org/10.5281/zenodo.5919013</a:t>
            </a: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SCHOLZ, Dieter, 2020. </a:t>
            </a:r>
            <a:r>
              <a:rPr lang="en-US" sz="1000" i="1" dirty="0" smtClean="0">
                <a:solidFill>
                  <a:schemeClr val="tx1"/>
                </a:solidFill>
                <a:latin typeface="Arial"/>
                <a:cs typeface="Arial"/>
              </a:rPr>
              <a:t>Review of CO2 Reduction Promises and Visions for 2020 in Aviation</a:t>
            </a:r>
            <a:r>
              <a:rPr lang="en-US" sz="1000" dirty="0" smtClean="0">
                <a:solidFill>
                  <a:schemeClr val="tx1"/>
                </a:solidFill>
                <a:latin typeface="Arial"/>
                <a:cs typeface="Arial"/>
              </a:rPr>
              <a:t>. German Aerospace Congress 2020 (DLRK 2020), Online, 01.-03.09.2020. Available from: https://doi.org/10.5281/zenodo.4066959</a:t>
            </a:r>
            <a:endParaRPr lang="en-US" sz="1000" dirty="0" smtClean="0"/>
          </a:p>
          <a:p>
            <a:pPr algn="just">
              <a:lnSpc>
                <a:spcPct val="120000"/>
              </a:lnSpc>
              <a:spcBef>
                <a:spcPts val="0"/>
              </a:spcBef>
              <a:spcAft>
                <a:spcPts val="0"/>
              </a:spcAft>
            </a:pPr>
            <a:endParaRPr lang="en-US" sz="1000" dirty="0" smtClean="0">
              <a:solidFill>
                <a:schemeClr val="tx1"/>
              </a:solidFill>
              <a:latin typeface="Arial"/>
              <a:cs typeface="Arial"/>
            </a:endParaRPr>
          </a:p>
          <a:p>
            <a:pPr algn="just">
              <a:lnSpc>
                <a:spcPct val="120000"/>
              </a:lnSpc>
              <a:spcBef>
                <a:spcPts val="0"/>
              </a:spcBef>
              <a:spcAft>
                <a:spcPts val="0"/>
              </a:spcAft>
            </a:pPr>
            <a:r>
              <a:rPr lang="en-US" sz="1000" dirty="0" smtClean="0">
                <a:solidFill>
                  <a:schemeClr val="tx1"/>
                </a:solidFill>
                <a:latin typeface="Arial"/>
                <a:cs typeface="Arial"/>
              </a:rPr>
              <a:t>SCHOLZ, Dieter, 2020. </a:t>
            </a:r>
            <a:r>
              <a:rPr lang="en-US" sz="1000" i="1" dirty="0" smtClean="0">
                <a:solidFill>
                  <a:schemeClr val="tx1"/>
                </a:solidFill>
                <a:latin typeface="Arial"/>
                <a:cs typeface="Arial"/>
              </a:rPr>
              <a:t>Aviation Ethics – Growth, Gain, Greed, and Guilt</a:t>
            </a:r>
            <a:r>
              <a:rPr lang="en-US" sz="1000" dirty="0" smtClean="0">
                <a:solidFill>
                  <a:schemeClr val="tx1"/>
                </a:solidFill>
                <a:latin typeface="Arial"/>
                <a:cs typeface="Arial"/>
              </a:rPr>
              <a:t>. German Aerospace Congress 2020</a:t>
            </a:r>
            <a:endParaRPr lang="en-US" sz="1000" dirty="0" smtClean="0">
              <a:solidFill>
                <a:schemeClr val="tx1"/>
              </a:solidFill>
            </a:endParaRPr>
          </a:p>
          <a:p>
            <a:r>
              <a:rPr lang="en-US" sz="1000" dirty="0" smtClean="0">
                <a:solidFill>
                  <a:schemeClr val="tx1"/>
                </a:solidFill>
                <a:latin typeface="Arial"/>
                <a:cs typeface="Arial"/>
              </a:rPr>
              <a:t>(DLRK 2020), Online, 01.-03.09.2020. Available from: https://doi.org/10.5281/zenodo.4068009</a:t>
            </a:r>
          </a:p>
          <a:p>
            <a:endParaRPr lang="de-DE" sz="1000" dirty="0" smtClean="0">
              <a:solidFill>
                <a:schemeClr val="tx1"/>
              </a:solidFill>
              <a:latin typeface="Arial"/>
              <a:cs typeface="Arial"/>
            </a:endParaRPr>
          </a:p>
          <a:p>
            <a:pPr algn="just"/>
            <a:r>
              <a:rPr lang="de-DE" sz="1000" dirty="0" smtClean="0">
                <a:solidFill>
                  <a:schemeClr val="tx1"/>
                </a:solidFill>
                <a:latin typeface="Arial" charset="0"/>
              </a:rPr>
              <a:t>SCHOLZ, Dieter, 2012. </a:t>
            </a:r>
            <a:r>
              <a:rPr lang="en-US" sz="1000" i="1" dirty="0" smtClean="0">
                <a:solidFill>
                  <a:schemeClr val="tx1"/>
                </a:solidFill>
                <a:latin typeface="Arial" charset="0"/>
              </a:rPr>
              <a:t>Eco-Efficiency in Aviation – Flying Off Course?</a:t>
            </a:r>
            <a:r>
              <a:rPr lang="en-US" sz="1000" dirty="0" smtClean="0">
                <a:solidFill>
                  <a:schemeClr val="tx1"/>
                </a:solidFill>
                <a:latin typeface="Arial" charset="0"/>
              </a:rPr>
              <a:t> German Aerospace Congress 2012 (DLRK2012), </a:t>
            </a:r>
            <a:r>
              <a:rPr lang="en-US" sz="1000" dirty="0" smtClean="0">
                <a:solidFill>
                  <a:schemeClr val="tx1"/>
                </a:solidFill>
              </a:rPr>
              <a:t>Berlin, Germany, 10.-12.09.2012. Available from: https://doi.org/10.5281/zenodo.4067014</a:t>
            </a:r>
            <a:endParaRPr lang="en-US" sz="1000" dirty="0" smtClean="0">
              <a:solidFill>
                <a:schemeClr val="tx1"/>
              </a:solidFill>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8"/>
            <a:ext cx="8064896" cy="5324535"/>
          </a:xfrm>
          <a:prstGeom prst="rect">
            <a:avLst/>
          </a:prstGeom>
          <a:noFill/>
          <a:ln w="9525">
            <a:noFill/>
            <a:miter lim="800000"/>
            <a:headEnd/>
            <a:tailEnd/>
          </a:ln>
          <a:effectLst/>
        </p:spPr>
        <p:txBody>
          <a:bodyPr wrap="square">
            <a:spAutoFit/>
          </a:bodyPr>
          <a:lstStyle/>
          <a:p>
            <a:pPr algn="just"/>
            <a:r>
              <a:rPr lang="de-DE" sz="1000" b="1" dirty="0" smtClean="0">
                <a:solidFill>
                  <a:schemeClr val="tx1"/>
                </a:solidFill>
                <a:latin typeface="Arial"/>
                <a:cs typeface="Arial"/>
              </a:rPr>
              <a:t>Weitere </a:t>
            </a:r>
            <a:r>
              <a:rPr lang="de-DE" sz="1000" b="1" dirty="0" smtClean="0">
                <a:solidFill>
                  <a:schemeClr val="tx1"/>
                </a:solidFill>
                <a:latin typeface="Arial"/>
                <a:cs typeface="Arial"/>
              </a:rPr>
              <a:t>References </a:t>
            </a:r>
            <a:r>
              <a:rPr lang="de-DE" sz="1000" b="1" dirty="0" smtClean="0">
                <a:solidFill>
                  <a:schemeClr val="tx1"/>
                </a:solidFill>
                <a:latin typeface="Arial"/>
                <a:cs typeface="Arial"/>
              </a:rPr>
              <a:t>aus dem </a:t>
            </a:r>
            <a:r>
              <a:rPr lang="de-DE" sz="1000" b="1" dirty="0" smtClean="0">
                <a:solidFill>
                  <a:schemeClr val="tx1"/>
                </a:solidFill>
                <a:latin typeface="Arial"/>
                <a:cs typeface="Arial"/>
              </a:rPr>
              <a:t>Text</a:t>
            </a:r>
          </a:p>
          <a:p>
            <a:pPr algn="just"/>
            <a:endParaRPr lang="de-DE"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CALDWELL, Niall, 2018. Digital Displacement: Hydraulic Power for the Digital Age. In: UKIP Media &amp; Events: </a:t>
            </a:r>
            <a:r>
              <a:rPr lang="en-US" sz="1000" i="1" dirty="0" smtClean="0">
                <a:solidFill>
                  <a:schemeClr val="tx1"/>
                </a:solidFill>
                <a:latin typeface="Arial"/>
                <a:cs typeface="Arial"/>
              </a:rPr>
              <a:t>Conference Proceedings : Electric &amp; Hybrid Aerospace Symposium  2018</a:t>
            </a:r>
            <a:r>
              <a:rPr lang="en-US" sz="1000" dirty="0" smtClean="0">
                <a:solidFill>
                  <a:schemeClr val="tx1"/>
                </a:solidFill>
                <a:latin typeface="Arial"/>
                <a:cs typeface="Arial"/>
              </a:rPr>
              <a:t> (Cologne, 08-09 November 2018).</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CANNON, Frank, 2016: Aircraft Cabin Air Contamination and </a:t>
            </a:r>
            <a:r>
              <a:rPr lang="en-US" sz="1000" noProof="1" smtClean="0">
                <a:solidFill>
                  <a:schemeClr val="tx1"/>
                </a:solidFill>
                <a:latin typeface="Arial"/>
                <a:cs typeface="Arial"/>
              </a:rPr>
              <a:t>Aerotoxic</a:t>
            </a:r>
            <a:r>
              <a:rPr lang="en-US" sz="1000" dirty="0" smtClean="0">
                <a:solidFill>
                  <a:schemeClr val="tx1"/>
                </a:solidFill>
                <a:latin typeface="Arial"/>
                <a:cs typeface="Arial"/>
              </a:rPr>
              <a:t> Syndrome – A review of the Evidence. In: </a:t>
            </a:r>
            <a:r>
              <a:rPr lang="en-US" sz="1000" noProof="1" smtClean="0">
                <a:solidFill>
                  <a:schemeClr val="tx1"/>
                </a:solidFill>
                <a:latin typeface="Arial"/>
                <a:cs typeface="Arial"/>
              </a:rPr>
              <a:t>Collegium Basilea</a:t>
            </a:r>
            <a:r>
              <a:rPr lang="en-US" sz="1000" dirty="0" smtClean="0">
                <a:solidFill>
                  <a:schemeClr val="tx1"/>
                </a:solidFill>
                <a:latin typeface="Arial"/>
                <a:cs typeface="Arial"/>
              </a:rPr>
              <a:t>: </a:t>
            </a:r>
            <a:r>
              <a:rPr lang="en-US" sz="1000" i="1" dirty="0" smtClean="0">
                <a:solidFill>
                  <a:schemeClr val="tx1"/>
                </a:solidFill>
                <a:latin typeface="Arial"/>
                <a:cs typeface="Arial"/>
              </a:rPr>
              <a:t>Nanotechnology Perceptions</a:t>
            </a:r>
            <a:r>
              <a:rPr lang="en-US" sz="1000" dirty="0" smtClean="0">
                <a:solidFill>
                  <a:schemeClr val="tx1"/>
                </a:solidFill>
                <a:latin typeface="Arial"/>
                <a:cs typeface="Arial"/>
              </a:rPr>
              <a:t>, Vol. 12 (2016), pp. 73-99. Available from: http://doi.org/10.4024/N08CA16A.ntp.12.02. Available from: http://skybrary.aero/bookshelf/books/3594.pdf </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CAPA, 2021. United’s Kirby: Carbon Offsets "A Fig Leaf for a CEO to Write a Check". 2021-03-21. Available from: https://bit.ly/3ehrDle. Archived at: https://</a:t>
            </a:r>
            <a:r>
              <a:rPr lang="en-US" sz="1000" dirty="0" smtClean="0">
                <a:solidFill>
                  <a:schemeClr val="tx1"/>
                </a:solidFill>
                <a:latin typeface="Arial"/>
                <a:cs typeface="Arial"/>
              </a:rPr>
              <a:t>perma.cc/WX7A-PMKE</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EASA, 2019: European Aviation Environmental Report – The EU Emissions Trading </a:t>
            </a:r>
            <a:r>
              <a:rPr lang="en-US" sz="1000" dirty="0" smtClean="0">
                <a:solidFill>
                  <a:schemeClr val="tx1"/>
                </a:solidFill>
                <a:latin typeface="Arial"/>
                <a:cs typeface="Arial"/>
              </a:rPr>
              <a:t>System. </a:t>
            </a:r>
            <a:r>
              <a:rPr lang="en-US" sz="1000" dirty="0" smtClean="0">
                <a:solidFill>
                  <a:schemeClr val="tx1"/>
                </a:solidFill>
                <a:latin typeface="Arial"/>
                <a:cs typeface="Arial"/>
              </a:rPr>
              <a:t>Archived at: https://perma.cc/P5BK-DXBS</a:t>
            </a:r>
            <a:endParaRPr lang="en-US" sz="1000" dirty="0" smtClean="0">
              <a:solidFill>
                <a:schemeClr val="tx1"/>
              </a:solidFill>
              <a:latin typeface="Arial"/>
              <a:cs typeface="Arial"/>
            </a:endParaRP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de-DE" sz="1000" dirty="0" smtClean="0">
                <a:solidFill>
                  <a:schemeClr val="tx1"/>
                </a:solidFill>
              </a:rPr>
              <a:t>FRAUNHOFER ISE, 2021. </a:t>
            </a:r>
            <a:r>
              <a:rPr lang="de-DE" sz="1000" i="1" dirty="0" smtClean="0">
                <a:solidFill>
                  <a:schemeClr val="tx1"/>
                </a:solidFill>
              </a:rPr>
              <a:t>Energy-Charts: Öffentliche Nettostromerzeugung in Deutschland</a:t>
            </a:r>
            <a:r>
              <a:rPr lang="de-DE" sz="1000" dirty="0" smtClean="0">
                <a:solidFill>
                  <a:schemeClr val="tx1"/>
                </a:solidFill>
              </a:rPr>
              <a:t>. </a:t>
            </a:r>
            <a:r>
              <a:rPr lang="en-US" sz="1000" dirty="0" smtClean="0">
                <a:solidFill>
                  <a:schemeClr val="tx1"/>
                </a:solidFill>
                <a:latin typeface="Arial"/>
                <a:cs typeface="Arial"/>
              </a:rPr>
              <a:t>Available from: </a:t>
            </a:r>
            <a:endParaRPr lang="de-DE" sz="1000" dirty="0" smtClean="0">
              <a:solidFill>
                <a:schemeClr val="tx1"/>
              </a:solidFill>
            </a:endParaRPr>
          </a:p>
          <a:p>
            <a:pPr algn="just">
              <a:spcBef>
                <a:spcPts val="0"/>
              </a:spcBef>
              <a:spcAft>
                <a:spcPts val="0"/>
              </a:spcAft>
            </a:pPr>
            <a:r>
              <a:rPr lang="de-DE" sz="1000" dirty="0" smtClean="0">
                <a:solidFill>
                  <a:schemeClr val="tx1"/>
                </a:solidFill>
              </a:rPr>
              <a:t>https</a:t>
            </a:r>
            <a:r>
              <a:rPr lang="de-DE" sz="1000" dirty="0" smtClean="0">
                <a:solidFill>
                  <a:schemeClr val="tx1"/>
                </a:solidFill>
              </a:rPr>
              <a:t>://energy-charts.info/charts/energy_pie/chart.htm</a:t>
            </a:r>
            <a:endParaRPr lang="en-US" sz="1000" dirty="0" smtClean="0">
              <a:solidFill>
                <a:schemeClr val="tx1"/>
              </a:solidFill>
              <a:latin typeface="Arial"/>
              <a:cs typeface="Arial"/>
            </a:endParaRP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HAGAGY</a:t>
            </a:r>
            <a:r>
              <a:rPr lang="en-US" sz="1000" dirty="0" smtClean="0">
                <a:solidFill>
                  <a:schemeClr val="tx1"/>
                </a:solidFill>
                <a:latin typeface="Arial"/>
                <a:cs typeface="Arial"/>
              </a:rPr>
              <a:t>, Ahmed, 2019. </a:t>
            </a:r>
            <a:r>
              <a:rPr lang="en-US" sz="1000" i="1" dirty="0" smtClean="0">
                <a:solidFill>
                  <a:schemeClr val="tx1"/>
                </a:solidFill>
                <a:latin typeface="Arial"/>
                <a:cs typeface="Arial"/>
              </a:rPr>
              <a:t>Aviation Industry to Counter Flight Shaming Movement: IATA Chief</a:t>
            </a:r>
            <a:r>
              <a:rPr lang="en-US" sz="1000" dirty="0" smtClean="0">
                <a:solidFill>
                  <a:schemeClr val="tx1"/>
                </a:solidFill>
                <a:latin typeface="Arial"/>
                <a:cs typeface="Arial"/>
              </a:rPr>
              <a:t>. Reuters. 2019-11-05. Available from: https://reut.rs/2ULFhWK.  Archived at: https://perma.cc/F2HY-4XN2?type=image</a:t>
            </a: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de-DE" sz="1000" dirty="0" smtClean="0">
                <a:solidFill>
                  <a:schemeClr val="tx1"/>
                </a:solidFill>
                <a:latin typeface="Arial"/>
                <a:cs typeface="Arial"/>
              </a:rPr>
              <a:t>HEGMANN, Gerhard,  2021-08-08: Passagiere der Lufthansa zeigen an CO2-Kompensation kein Interesse. In: WELT. </a:t>
            </a:r>
            <a:r>
              <a:rPr lang="en-US" sz="1000" dirty="0" smtClean="0">
                <a:solidFill>
                  <a:schemeClr val="tx1"/>
                </a:solidFill>
                <a:latin typeface="Arial"/>
                <a:cs typeface="Arial"/>
              </a:rPr>
              <a:t>Available from: https://perma.cc/ZKJ7-Z6YA</a:t>
            </a:r>
          </a:p>
          <a:p>
            <a:pPr algn="just">
              <a:spcBef>
                <a:spcPts val="0"/>
              </a:spcBef>
              <a:spcAft>
                <a:spcPts val="0"/>
              </a:spcAft>
            </a:pPr>
            <a:endParaRPr lang="en-US" sz="1000"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SUN</a:t>
            </a:r>
            <a:r>
              <a:rPr lang="en-US" sz="1000" dirty="0" smtClean="0">
                <a:solidFill>
                  <a:schemeClr val="tx1"/>
                </a:solidFill>
                <a:latin typeface="Arial"/>
                <a:cs typeface="Arial"/>
              </a:rPr>
              <a:t>, X.; ZHANG, Y.; WANDELT, S., 2017. Air Transport versus High-Speed Rail – An Overview and Research Agenda. In: </a:t>
            </a:r>
            <a:r>
              <a:rPr lang="en-US" sz="1000" i="1" dirty="0" smtClean="0">
                <a:solidFill>
                  <a:schemeClr val="tx1"/>
                </a:solidFill>
                <a:latin typeface="Arial"/>
                <a:cs typeface="Arial"/>
              </a:rPr>
              <a:t>Journal of Advanced Transportation</a:t>
            </a:r>
            <a:r>
              <a:rPr lang="en-US" sz="1000" dirty="0" smtClean="0">
                <a:solidFill>
                  <a:schemeClr val="tx1"/>
                </a:solidFill>
                <a:latin typeface="Arial"/>
                <a:cs typeface="Arial"/>
              </a:rPr>
              <a:t>, Vol. 2017, Article ID 8426926. Available from: https://</a:t>
            </a:r>
            <a:r>
              <a:rPr lang="en-US" sz="1000" dirty="0" smtClean="0">
                <a:solidFill>
                  <a:schemeClr val="tx1"/>
                </a:solidFill>
                <a:latin typeface="Arial"/>
                <a:cs typeface="Arial"/>
              </a:rPr>
              <a:t>doi.org/10.1155/2017/8426926</a:t>
            </a: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endParaRPr lang="de-DE" sz="1000" dirty="0" smtClean="0">
              <a:solidFill>
                <a:schemeClr val="tx1"/>
              </a:solidFill>
              <a:latin typeface="Arial"/>
              <a:cs typeface="Arial"/>
            </a:endParaRPr>
          </a:p>
          <a:p>
            <a:pPr algn="just">
              <a:spcBef>
                <a:spcPts val="0"/>
              </a:spcBef>
              <a:spcAft>
                <a:spcPts val="0"/>
              </a:spcAft>
            </a:pPr>
            <a:r>
              <a:rPr lang="de-DE" sz="1000" b="1" dirty="0" smtClean="0">
                <a:solidFill>
                  <a:schemeClr val="tx1"/>
                </a:solidFill>
                <a:latin typeface="Arial"/>
                <a:cs typeface="Arial"/>
              </a:rPr>
              <a:t>Links zu Organisationen und Initiativen</a:t>
            </a:r>
          </a:p>
          <a:p>
            <a:pPr algn="just">
              <a:spcBef>
                <a:spcPts val="0"/>
              </a:spcBef>
              <a:spcAft>
                <a:spcPts val="0"/>
              </a:spcAft>
            </a:pPr>
            <a:endParaRPr lang="de-DE" sz="1000" b="1" dirty="0" smtClean="0">
              <a:solidFill>
                <a:schemeClr val="tx1"/>
              </a:solidFill>
              <a:latin typeface="Arial"/>
              <a:cs typeface="Arial"/>
            </a:endParaRPr>
          </a:p>
          <a:p>
            <a:pPr algn="just">
              <a:spcBef>
                <a:spcPts val="0"/>
              </a:spcBef>
              <a:spcAft>
                <a:spcPts val="0"/>
              </a:spcAft>
            </a:pPr>
            <a:r>
              <a:rPr lang="en-US" sz="1000" dirty="0" smtClean="0">
                <a:solidFill>
                  <a:schemeClr val="tx1"/>
                </a:solidFill>
                <a:latin typeface="Arial"/>
                <a:cs typeface="Arial"/>
              </a:rPr>
              <a:t>https://</a:t>
            </a:r>
            <a:r>
              <a:rPr lang="en-US" sz="1000" dirty="0" smtClean="0">
                <a:solidFill>
                  <a:schemeClr val="tx1"/>
                </a:solidFill>
                <a:latin typeface="Arial"/>
                <a:cs typeface="Arial"/>
              </a:rPr>
              <a:t>influencemap.org	  (D</a:t>
            </a:r>
            <a:r>
              <a:rPr lang="en-US" sz="1000" dirty="0" smtClean="0">
                <a:solidFill>
                  <a:schemeClr val="tx1"/>
                </a:solidFill>
              </a:rPr>
              <a:t>ata-Driven Analysis)</a:t>
            </a:r>
            <a:r>
              <a:rPr lang="en-US" sz="1000" dirty="0" smtClean="0">
                <a:solidFill>
                  <a:schemeClr val="tx1"/>
                </a:solidFill>
                <a:latin typeface="Arial"/>
                <a:cs typeface="Arial"/>
              </a:rPr>
              <a:t>		https://gcaqe.org (Cabin Air)</a:t>
            </a:r>
          </a:p>
          <a:p>
            <a:pPr algn="just">
              <a:spcBef>
                <a:spcPts val="0"/>
              </a:spcBef>
              <a:spcAft>
                <a:spcPts val="0"/>
              </a:spcAft>
            </a:pPr>
            <a:r>
              <a:rPr lang="en-US" sz="1000" dirty="0" smtClean="0">
                <a:solidFill>
                  <a:schemeClr val="tx1"/>
                </a:solidFill>
                <a:latin typeface="Arial"/>
                <a:cs typeface="Arial"/>
              </a:rPr>
              <a:t>https://transportandenergy.com				</a:t>
            </a:r>
            <a:r>
              <a:rPr lang="en-US" sz="1000" dirty="0" smtClean="0">
                <a:solidFill>
                  <a:schemeClr val="tx1"/>
                </a:solidFill>
                <a:latin typeface="Arial"/>
                <a:cs typeface="Arial"/>
              </a:rPr>
              <a:t>https</a:t>
            </a:r>
            <a:r>
              <a:rPr lang="en-US" sz="1000" dirty="0" smtClean="0">
                <a:solidFill>
                  <a:schemeClr val="tx1"/>
                </a:solidFill>
                <a:latin typeface="Arial"/>
                <a:cs typeface="Arial"/>
              </a:rPr>
              <a:t>://</a:t>
            </a:r>
            <a:r>
              <a:rPr lang="en-US" sz="1000" dirty="0" smtClean="0">
                <a:solidFill>
                  <a:schemeClr val="tx1"/>
                </a:solidFill>
                <a:latin typeface="Arial"/>
                <a:cs typeface="Arial"/>
              </a:rPr>
              <a:t>theicct.org (Clean Transportation)</a:t>
            </a:r>
          </a:p>
          <a:p>
            <a:pPr algn="just">
              <a:spcBef>
                <a:spcPts val="0"/>
              </a:spcBef>
              <a:spcAft>
                <a:spcPts val="0"/>
              </a:spcAft>
            </a:pPr>
            <a:r>
              <a:rPr lang="en-US" sz="1000" dirty="0" smtClean="0">
                <a:solidFill>
                  <a:schemeClr val="tx1"/>
                </a:solidFill>
                <a:latin typeface="Arial"/>
                <a:cs typeface="Arial"/>
              </a:rPr>
              <a:t>https://</a:t>
            </a:r>
            <a:r>
              <a:rPr lang="en-US" sz="1000" dirty="0" smtClean="0">
                <a:solidFill>
                  <a:schemeClr val="tx1"/>
                </a:solidFill>
                <a:latin typeface="Arial"/>
                <a:cs typeface="Arial"/>
              </a:rPr>
              <a:t>safe-landing.org					</a:t>
            </a:r>
            <a:r>
              <a:rPr lang="en-US" sz="1000" dirty="0" smtClean="0">
                <a:solidFill>
                  <a:schemeClr val="tx1"/>
                </a:solidFill>
              </a:rPr>
              <a:t>https://stay-grounded.org</a:t>
            </a:r>
          </a:p>
          <a:p>
            <a:pPr algn="just">
              <a:spcBef>
                <a:spcPts val="0"/>
              </a:spcBef>
              <a:spcAft>
                <a:spcPts val="0"/>
              </a:spcAft>
            </a:pPr>
            <a:r>
              <a:rPr lang="en-US" sz="1000" dirty="0" smtClean="0">
                <a:solidFill>
                  <a:schemeClr val="tx1"/>
                </a:solidFill>
                <a:latin typeface="Arial"/>
                <a:cs typeface="Arial"/>
              </a:rPr>
              <a:t>https://flightfree.co.uk					https://</a:t>
            </a:r>
            <a:r>
              <a:rPr lang="en-US" sz="1000" dirty="0" smtClean="0">
                <a:solidFill>
                  <a:schemeClr val="tx1"/>
                </a:solidFill>
                <a:latin typeface="Arial"/>
                <a:cs typeface="Arial"/>
              </a:rPr>
              <a:t>www.climateperks.com (</a:t>
            </a:r>
            <a:r>
              <a:rPr lang="en-US" sz="1000" dirty="0" smtClean="0">
                <a:solidFill>
                  <a:schemeClr val="tx1"/>
                </a:solidFill>
              </a:rPr>
              <a:t>paid ‘journey days’ to staff</a:t>
            </a:r>
            <a:r>
              <a:rPr lang="en-US" sz="1000" dirty="0" smtClean="0">
                <a:solidFill>
                  <a:schemeClr val="tx1"/>
                </a:solidFill>
                <a:latin typeface="Arial"/>
                <a:cs typeface="Arial"/>
              </a:rPr>
              <a:t>)</a:t>
            </a:r>
          </a:p>
          <a:p>
            <a:pPr algn="just">
              <a:spcBef>
                <a:spcPts val="0"/>
              </a:spcBef>
              <a:spcAft>
                <a:spcPts val="0"/>
              </a:spcAft>
            </a:pPr>
            <a:r>
              <a:rPr lang="de-DE" sz="1000" dirty="0" smtClean="0">
                <a:solidFill>
                  <a:schemeClr val="tx1"/>
                </a:solidFill>
                <a:latin typeface="Arial"/>
                <a:cs typeface="Arial"/>
              </a:rPr>
              <a:t>https</a:t>
            </a:r>
            <a:r>
              <a:rPr lang="de-DE" sz="1000" dirty="0" smtClean="0">
                <a:solidFill>
                  <a:schemeClr val="tx1"/>
                </a:solidFill>
                <a:latin typeface="Arial"/>
                <a:cs typeface="Arial"/>
              </a:rPr>
              <a:t>://</a:t>
            </a:r>
            <a:r>
              <a:rPr lang="de-DE" sz="1000" dirty="0" smtClean="0">
                <a:solidFill>
                  <a:schemeClr val="tx1"/>
                </a:solidFill>
                <a:latin typeface="Arial"/>
                <a:cs typeface="Arial"/>
              </a:rPr>
              <a:t>www.wearepossible.org/actions-blog/the-frequent-flight-levy-the-way-to-make-fewer-flights-fair-for-everyone</a:t>
            </a:r>
            <a:endParaRPr lang="en-US" sz="1000" dirty="0" smtClean="0">
              <a:solidFill>
                <a:schemeClr val="tx1"/>
              </a:solidFill>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Text Box 6"/>
          <p:cNvSpPr txBox="1">
            <a:spLocks noChangeArrowheads="1"/>
          </p:cNvSpPr>
          <p:nvPr/>
        </p:nvSpPr>
        <p:spPr bwMode="auto">
          <a:xfrm>
            <a:off x="241929" y="1473200"/>
            <a:ext cx="8513762" cy="5410712"/>
          </a:xfrm>
          <a:prstGeom prst="rect">
            <a:avLst/>
          </a:prstGeom>
          <a:noFill/>
          <a:ln w="9525">
            <a:noFill/>
            <a:miter lim="800000"/>
            <a:headEnd/>
            <a:tailEnd/>
          </a:ln>
          <a:effectLst/>
        </p:spPr>
        <p:txBody>
          <a:bodyPr wrap="square">
            <a:spAutoFit/>
          </a:bodyPr>
          <a:lstStyle/>
          <a:p>
            <a:pPr>
              <a:lnSpc>
                <a:spcPct val="120000"/>
              </a:lnSpc>
            </a:pPr>
            <a:r>
              <a:rPr lang="en-US" sz="1600" b="1" noProof="1" smtClean="0">
                <a:solidFill>
                  <a:srgbClr val="0000FF"/>
                </a:solidFill>
                <a:latin typeface="Arial" charset="0"/>
              </a:rPr>
              <a:t>Derzeit im Fokus</a:t>
            </a:r>
            <a:r>
              <a:rPr lang="en-US" sz="1600" noProof="1" smtClean="0">
                <a:solidFill>
                  <a:schemeClr val="tx1"/>
                </a:solidFill>
                <a:latin typeface="Arial" charset="0"/>
              </a:rPr>
              <a:t>: </a:t>
            </a:r>
            <a:r>
              <a:rPr lang="en-US" sz="1600" b="1" noProof="1" smtClean="0">
                <a:solidFill>
                  <a:schemeClr val="tx1"/>
                </a:solidFill>
                <a:latin typeface="Arial" charset="0"/>
              </a:rPr>
              <a:t>CO2</a:t>
            </a:r>
            <a:r>
              <a:rPr lang="en-US" sz="1600" noProof="1" smtClean="0">
                <a:solidFill>
                  <a:schemeClr val="tx1"/>
                </a:solidFill>
                <a:latin typeface="Arial" charset="0"/>
              </a:rPr>
              <a:t> und </a:t>
            </a:r>
            <a:r>
              <a:rPr lang="en-US" sz="1600" b="1" noProof="1" smtClean="0">
                <a:solidFill>
                  <a:schemeClr val="tx1"/>
                </a:solidFill>
                <a:latin typeface="Arial" charset="0"/>
              </a:rPr>
              <a:t>Energie</a:t>
            </a:r>
            <a:r>
              <a:rPr lang="en-US" sz="1600" noProof="1" smtClean="0">
                <a:solidFill>
                  <a:schemeClr val="tx1"/>
                </a:solidFill>
                <a:latin typeface="Arial" charset="0"/>
              </a:rPr>
              <a:t>, aber:</a:t>
            </a:r>
          </a:p>
          <a:p>
            <a:pPr>
              <a:lnSpc>
                <a:spcPct val="120000"/>
              </a:lnSpc>
            </a:pPr>
            <a:endParaRPr lang="en-US" sz="1600" noProof="1" smtClean="0">
              <a:solidFill>
                <a:schemeClr val="tx1"/>
              </a:solidFill>
              <a:latin typeface="Arial" charset="0"/>
            </a:endParaRPr>
          </a:p>
          <a:p>
            <a:pPr marL="342900" indent="-342900">
              <a:lnSpc>
                <a:spcPct val="120000"/>
              </a:lnSpc>
              <a:buFont typeface="+mj-lt"/>
              <a:buAutoNum type="arabicPeriod"/>
            </a:pPr>
            <a:r>
              <a:rPr lang="de-DE" sz="1600" b="1" noProof="1" smtClean="0">
                <a:solidFill>
                  <a:schemeClr val="tx1"/>
                </a:solidFill>
                <a:latin typeface="Arial" charset="0"/>
              </a:rPr>
              <a:t>Es geht i.d.R. </a:t>
            </a:r>
            <a:r>
              <a:rPr lang="de-DE" sz="1600" noProof="1" smtClean="0">
                <a:solidFill>
                  <a:schemeClr val="tx1"/>
                </a:solidFill>
                <a:latin typeface="Arial" charset="0"/>
              </a:rPr>
              <a:t>nicht um </a:t>
            </a:r>
            <a:r>
              <a:rPr lang="en-US" sz="1600" noProof="1" smtClean="0">
                <a:solidFill>
                  <a:schemeClr val="tx1"/>
                </a:solidFill>
                <a:latin typeface="Arial" charset="0"/>
              </a:rPr>
              <a:t>CO2 und Energy, sondern </a:t>
            </a:r>
            <a:r>
              <a:rPr lang="en-US" sz="1600" b="1" noProof="1" smtClean="0">
                <a:solidFill>
                  <a:schemeClr val="tx1"/>
                </a:solidFill>
                <a:latin typeface="Arial" charset="0"/>
              </a:rPr>
              <a:t>um </a:t>
            </a:r>
            <a:r>
              <a:rPr lang="en-US" sz="1600" b="1" noProof="1" smtClean="0">
                <a:solidFill>
                  <a:srgbClr val="FF0000"/>
                </a:solidFill>
                <a:latin typeface="Arial" charset="0"/>
              </a:rPr>
              <a:t>sauberes Trinkwasser</a:t>
            </a:r>
            <a:r>
              <a:rPr lang="en-US" sz="1600" noProof="1" smtClean="0">
                <a:solidFill>
                  <a:schemeClr val="tx1"/>
                </a:solidFill>
                <a:latin typeface="Arial" charset="0"/>
              </a:rPr>
              <a:t>!</a:t>
            </a:r>
          </a:p>
          <a:p>
            <a:pPr marL="342900" indent="-342900">
              <a:lnSpc>
                <a:spcPct val="120000"/>
              </a:lnSpc>
              <a:buFont typeface="+mj-lt"/>
              <a:buAutoNum type="arabicPeriod"/>
            </a:pPr>
            <a:r>
              <a:rPr lang="en-US" sz="1600" b="1" noProof="1" smtClean="0">
                <a:solidFill>
                  <a:schemeClr val="tx1"/>
                </a:solidFill>
                <a:latin typeface="Arial" charset="0"/>
              </a:rPr>
              <a:t>Es geht </a:t>
            </a:r>
            <a:r>
              <a:rPr lang="en-US" sz="1600" noProof="1" smtClean="0">
                <a:solidFill>
                  <a:schemeClr val="tx1"/>
                </a:solidFill>
                <a:latin typeface="Arial" charset="0"/>
              </a:rPr>
              <a:t>um </a:t>
            </a:r>
            <a:r>
              <a:rPr lang="en-US" sz="1600" noProof="1" smtClean="0">
                <a:solidFill>
                  <a:schemeClr val="tx1"/>
                </a:solidFill>
                <a:latin typeface="Arial" charset="0"/>
              </a:rPr>
              <a:t>die </a:t>
            </a:r>
            <a:r>
              <a:rPr lang="en-US" sz="1600" noProof="1" smtClean="0">
                <a:solidFill>
                  <a:schemeClr val="tx1"/>
                </a:solidFill>
                <a:latin typeface="Arial" charset="0"/>
              </a:rPr>
              <a:t>Erderwärmung und damit i</a:t>
            </a:r>
            <a:r>
              <a:rPr lang="en-US" sz="1600" noProof="1" smtClean="0">
                <a:solidFill>
                  <a:schemeClr val="tx1"/>
                </a:solidFill>
                <a:latin typeface="Arial" charset="0"/>
              </a:rPr>
              <a:t>n </a:t>
            </a:r>
            <a:r>
              <a:rPr lang="en-US" sz="1600" noProof="1" smtClean="0">
                <a:solidFill>
                  <a:schemeClr val="tx1"/>
                </a:solidFill>
                <a:latin typeface="Arial" charset="0"/>
              </a:rPr>
              <a:t>der Luftfahrt </a:t>
            </a:r>
            <a:r>
              <a:rPr lang="en-US" sz="1600" noProof="1" smtClean="0">
                <a:solidFill>
                  <a:schemeClr val="tx1"/>
                </a:solidFill>
                <a:latin typeface="Arial" charset="0"/>
              </a:rPr>
              <a:t>nicht </a:t>
            </a:r>
            <a:r>
              <a:rPr lang="en-US" sz="1600" noProof="1" smtClean="0">
                <a:solidFill>
                  <a:schemeClr val="tx1"/>
                </a:solidFill>
                <a:latin typeface="Arial" charset="0"/>
              </a:rPr>
              <a:t>primär um CO2, sondern </a:t>
            </a:r>
            <a:r>
              <a:rPr lang="en-US" sz="1600" b="1" noProof="1" smtClean="0">
                <a:solidFill>
                  <a:schemeClr val="tx1"/>
                </a:solidFill>
                <a:latin typeface="Arial" charset="0"/>
              </a:rPr>
              <a:t>um Aviation </a:t>
            </a:r>
            <a:r>
              <a:rPr lang="en-US" sz="1600" b="1" noProof="1" smtClean="0">
                <a:solidFill>
                  <a:schemeClr val="tx1"/>
                </a:solidFill>
                <a:latin typeface="Arial" charset="0"/>
              </a:rPr>
              <a:t>Induced Cloudiness</a:t>
            </a:r>
            <a:r>
              <a:rPr lang="en-US" sz="1600" noProof="1" smtClean="0">
                <a:solidFill>
                  <a:schemeClr val="tx1"/>
                </a:solidFill>
                <a:latin typeface="Arial" charset="0"/>
              </a:rPr>
              <a:t> (</a:t>
            </a:r>
            <a:r>
              <a:rPr lang="en-US" sz="1600" b="1" noProof="1" smtClean="0">
                <a:solidFill>
                  <a:srgbClr val="FF0000"/>
                </a:solidFill>
                <a:latin typeface="Arial" charset="0"/>
              </a:rPr>
              <a:t>AIC</a:t>
            </a:r>
            <a:r>
              <a:rPr lang="en-US" sz="1600" noProof="1" smtClean="0">
                <a:solidFill>
                  <a:schemeClr val="tx1"/>
                </a:solidFill>
                <a:latin typeface="Arial" charset="0"/>
              </a:rPr>
              <a:t>).</a:t>
            </a:r>
            <a:endParaRPr lang="en-US" sz="1600" noProof="1" smtClean="0">
              <a:solidFill>
                <a:schemeClr val="tx1"/>
              </a:solidFill>
              <a:latin typeface="Arial" charset="0"/>
            </a:endParaRPr>
          </a:p>
          <a:p>
            <a:pPr>
              <a:lnSpc>
                <a:spcPct val="120000"/>
              </a:lnSpc>
            </a:pPr>
            <a:endParaRPr lang="de-DE" sz="1600" noProof="1" smtClean="0">
              <a:solidFill>
                <a:schemeClr val="tx1"/>
              </a:solidFill>
              <a:latin typeface="Arial" charset="0"/>
            </a:endParaRPr>
          </a:p>
          <a:p>
            <a:pPr>
              <a:lnSpc>
                <a:spcPct val="120000"/>
              </a:lnSpc>
            </a:pPr>
            <a:r>
              <a:rPr lang="en-US" sz="1600" b="1" noProof="1" smtClean="0">
                <a:solidFill>
                  <a:srgbClr val="008000"/>
                </a:solidFill>
                <a:latin typeface="Arial" charset="0"/>
              </a:rPr>
              <a:t>Notwendig</a:t>
            </a:r>
            <a:r>
              <a:rPr lang="en-US" sz="1600" b="1" noProof="1" smtClean="0">
                <a:solidFill>
                  <a:srgbClr val="008000"/>
                </a:solidFill>
                <a:latin typeface="Arial" charset="0"/>
              </a:rPr>
              <a:t>: </a:t>
            </a:r>
            <a:r>
              <a:rPr lang="en-US" sz="1600" noProof="1" smtClean="0">
                <a:solidFill>
                  <a:schemeClr val="tx1"/>
                </a:solidFill>
                <a:latin typeface="Arial" charset="0"/>
              </a:rPr>
              <a:t>Betrachtung mit </a:t>
            </a:r>
            <a:r>
              <a:rPr lang="en-US" sz="1600" b="1" noProof="1" smtClean="0">
                <a:solidFill>
                  <a:srgbClr val="008000"/>
                </a:solidFill>
                <a:latin typeface="Arial" charset="0"/>
              </a:rPr>
              <a:t>Life Cycle Assessment </a:t>
            </a:r>
            <a:r>
              <a:rPr lang="en-US" sz="1600" noProof="1" smtClean="0">
                <a:solidFill>
                  <a:schemeClr val="tx1"/>
                </a:solidFill>
                <a:latin typeface="Arial" charset="0"/>
              </a:rPr>
              <a:t>(LCA)</a:t>
            </a:r>
          </a:p>
          <a:p>
            <a:pPr>
              <a:lnSpc>
                <a:spcPct val="120000"/>
              </a:lnSpc>
              <a:buFont typeface="Symbol" pitchFamily="18" charset="2"/>
              <a:buChar char="·"/>
            </a:pPr>
            <a:endParaRPr lang="de-DE" sz="1600" b="1" noProof="1" smtClean="0">
              <a:solidFill>
                <a:srgbClr val="008000"/>
              </a:solidFill>
              <a:latin typeface="Arial" charset="0"/>
            </a:endParaRPr>
          </a:p>
          <a:p>
            <a:pPr>
              <a:lnSpc>
                <a:spcPct val="120000"/>
              </a:lnSpc>
            </a:pPr>
            <a:endParaRPr lang="de-DE" sz="1600" b="1" noProof="1" smtClean="0">
              <a:solidFill>
                <a:srgbClr val="008000"/>
              </a:solidFill>
              <a:latin typeface="Arial" charset="0"/>
            </a:endParaRPr>
          </a:p>
          <a:p>
            <a:pPr>
              <a:lnSpc>
                <a:spcPct val="120000"/>
              </a:lnSpc>
            </a:pPr>
            <a:r>
              <a:rPr lang="de-DE" sz="1600" b="1" noProof="1" smtClean="0">
                <a:solidFill>
                  <a:srgbClr val="0000FF"/>
                </a:solidFill>
                <a:latin typeface="Arial" charset="0"/>
              </a:rPr>
              <a:t>In der Dreiecksbeziehung: Alles </a:t>
            </a:r>
            <a:r>
              <a:rPr lang="de-DE" sz="1600" b="1" noProof="1" smtClean="0">
                <a:solidFill>
                  <a:srgbClr val="0000FF"/>
                </a:solidFill>
                <a:latin typeface="Arial" charset="0"/>
              </a:rPr>
              <a:t>ist verbunden:</a:t>
            </a:r>
          </a:p>
          <a:p>
            <a:pPr>
              <a:lnSpc>
                <a:spcPct val="120000"/>
              </a:lnSpc>
            </a:pPr>
            <a:r>
              <a:rPr lang="de-DE" sz="1600" noProof="1" smtClean="0">
                <a:solidFill>
                  <a:schemeClr val="tx1"/>
                </a:solidFill>
                <a:latin typeface="Arial" charset="0"/>
              </a:rPr>
              <a:t>1=&gt;2: </a:t>
            </a:r>
            <a:r>
              <a:rPr lang="de-DE" sz="1600" noProof="1" smtClean="0">
                <a:solidFill>
                  <a:srgbClr val="FF0000"/>
                </a:solidFill>
                <a:latin typeface="Arial" charset="0"/>
              </a:rPr>
              <a:t>Eis taut </a:t>
            </a:r>
            <a:r>
              <a:rPr lang="de-DE" sz="1600" noProof="1" smtClean="0">
                <a:solidFill>
                  <a:schemeClr val="tx1"/>
                </a:solidFill>
                <a:latin typeface="Arial" charset="0"/>
              </a:rPr>
              <a:t>=&gt; </a:t>
            </a:r>
            <a:r>
              <a:rPr lang="de-DE" sz="1600" noProof="1" smtClean="0">
                <a:solidFill>
                  <a:srgbClr val="FF0000"/>
                </a:solidFill>
                <a:latin typeface="Arial" charset="0"/>
              </a:rPr>
              <a:t>Erderwärmung</a:t>
            </a:r>
          </a:p>
          <a:p>
            <a:pPr>
              <a:lnSpc>
                <a:spcPct val="120000"/>
              </a:lnSpc>
            </a:pPr>
            <a:r>
              <a:rPr lang="de-DE" sz="1600" noProof="1" smtClean="0">
                <a:solidFill>
                  <a:schemeClr val="tx1"/>
                </a:solidFill>
                <a:latin typeface="Arial" charset="0"/>
              </a:rPr>
              <a:t>2=&gt;1: </a:t>
            </a:r>
            <a:r>
              <a:rPr lang="de-DE" sz="1600" noProof="1" smtClean="0">
                <a:solidFill>
                  <a:srgbClr val="FF0000"/>
                </a:solidFill>
                <a:latin typeface="Arial" charset="0"/>
              </a:rPr>
              <a:t>Erderwärmung </a:t>
            </a:r>
            <a:r>
              <a:rPr lang="de-DE" sz="1600" noProof="1" smtClean="0">
                <a:solidFill>
                  <a:schemeClr val="tx1"/>
                </a:solidFill>
                <a:latin typeface="Arial" charset="0"/>
              </a:rPr>
              <a:t>=&gt; </a:t>
            </a:r>
            <a:r>
              <a:rPr lang="de-DE" sz="1600" noProof="1" smtClean="0">
                <a:solidFill>
                  <a:srgbClr val="FF0000"/>
                </a:solidFill>
                <a:latin typeface="Arial" charset="0"/>
              </a:rPr>
              <a:t>Eis taut</a:t>
            </a:r>
          </a:p>
          <a:p>
            <a:pPr>
              <a:lnSpc>
                <a:spcPct val="120000"/>
              </a:lnSpc>
            </a:pPr>
            <a:r>
              <a:rPr lang="de-DE" sz="1600" noProof="1" smtClean="0">
                <a:solidFill>
                  <a:schemeClr val="tx1"/>
                </a:solidFill>
                <a:latin typeface="Arial" charset="0"/>
              </a:rPr>
              <a:t>3=&gt;2: </a:t>
            </a:r>
            <a:r>
              <a:rPr lang="de-DE" sz="1600" noProof="1" smtClean="0">
                <a:solidFill>
                  <a:srgbClr val="FF0000"/>
                </a:solidFill>
                <a:latin typeface="Arial" charset="0"/>
              </a:rPr>
              <a:t>Fossile Energie genutzt </a:t>
            </a:r>
            <a:r>
              <a:rPr lang="de-DE" sz="1600" noProof="1" smtClean="0">
                <a:solidFill>
                  <a:schemeClr val="tx1"/>
                </a:solidFill>
                <a:latin typeface="Arial" charset="0"/>
              </a:rPr>
              <a:t>=&gt; </a:t>
            </a:r>
            <a:r>
              <a:rPr lang="de-DE" sz="1600" noProof="1" smtClean="0">
                <a:solidFill>
                  <a:srgbClr val="FF0000"/>
                </a:solidFill>
                <a:latin typeface="Arial" charset="0"/>
              </a:rPr>
              <a:t>Erderwärmung</a:t>
            </a:r>
          </a:p>
          <a:p>
            <a:pPr>
              <a:lnSpc>
                <a:spcPct val="120000"/>
              </a:lnSpc>
            </a:pPr>
            <a:r>
              <a:rPr lang="de-DE" sz="1600" noProof="1" smtClean="0">
                <a:solidFill>
                  <a:schemeClr val="tx1"/>
                </a:solidFill>
                <a:latin typeface="Arial" charset="0"/>
              </a:rPr>
              <a:t>2=&gt;3: </a:t>
            </a:r>
            <a:r>
              <a:rPr lang="de-DE" sz="1600" noProof="1" smtClean="0">
                <a:solidFill>
                  <a:srgbClr val="FF0000"/>
                </a:solidFill>
                <a:latin typeface="Arial" charset="0"/>
              </a:rPr>
              <a:t>Erderwärmung </a:t>
            </a:r>
            <a:r>
              <a:rPr lang="de-DE" sz="1600" noProof="1" smtClean="0">
                <a:solidFill>
                  <a:schemeClr val="tx1"/>
                </a:solidFill>
                <a:latin typeface="Arial" charset="0"/>
              </a:rPr>
              <a:t>=&gt; </a:t>
            </a:r>
            <a:r>
              <a:rPr lang="de-DE" sz="1600" noProof="1" smtClean="0">
                <a:solidFill>
                  <a:srgbClr val="008000"/>
                </a:solidFill>
                <a:latin typeface="Arial" charset="0"/>
              </a:rPr>
              <a:t>weniger Energie zum Heizen</a:t>
            </a:r>
          </a:p>
          <a:p>
            <a:pPr>
              <a:lnSpc>
                <a:spcPct val="120000"/>
              </a:lnSpc>
            </a:pPr>
            <a:r>
              <a:rPr lang="de-DE" sz="1600" noProof="1" smtClean="0">
                <a:solidFill>
                  <a:schemeClr val="tx1"/>
                </a:solidFill>
                <a:latin typeface="Arial" charset="0"/>
              </a:rPr>
              <a:t>3=&gt;1: </a:t>
            </a:r>
            <a:r>
              <a:rPr lang="de-DE" sz="1600" noProof="1" smtClean="0">
                <a:solidFill>
                  <a:srgbClr val="FF0000"/>
                </a:solidFill>
                <a:latin typeface="Arial" charset="0"/>
              </a:rPr>
              <a:t>Energie zur Meerwasserentsalzung </a:t>
            </a:r>
            <a:r>
              <a:rPr lang="de-DE" sz="1600" noProof="1" smtClean="0">
                <a:solidFill>
                  <a:schemeClr val="tx1"/>
                </a:solidFill>
                <a:latin typeface="Arial" charset="0"/>
              </a:rPr>
              <a:t>=&gt; </a:t>
            </a:r>
            <a:r>
              <a:rPr lang="de-DE" sz="1600" noProof="1" smtClean="0">
                <a:solidFill>
                  <a:srgbClr val="008000"/>
                </a:solidFill>
                <a:latin typeface="Arial" charset="0"/>
              </a:rPr>
              <a:t>Wasser</a:t>
            </a:r>
          </a:p>
          <a:p>
            <a:pPr>
              <a:lnSpc>
                <a:spcPct val="120000"/>
              </a:lnSpc>
            </a:pPr>
            <a:r>
              <a:rPr lang="de-DE" sz="1600" noProof="1" smtClean="0">
                <a:solidFill>
                  <a:schemeClr val="tx1"/>
                </a:solidFill>
                <a:latin typeface="Arial" charset="0"/>
              </a:rPr>
              <a:t>1=&gt;3: </a:t>
            </a:r>
            <a:r>
              <a:rPr lang="de-DE" sz="1600" noProof="1" smtClean="0">
                <a:solidFill>
                  <a:srgbClr val="FF0000"/>
                </a:solidFill>
                <a:latin typeface="Arial" charset="0"/>
              </a:rPr>
              <a:t>Wasser </a:t>
            </a:r>
            <a:r>
              <a:rPr lang="de-DE" sz="1600" noProof="1" smtClean="0">
                <a:solidFill>
                  <a:schemeClr val="tx1"/>
                </a:solidFill>
                <a:latin typeface="Arial" charset="0"/>
              </a:rPr>
              <a:t>=&gt; </a:t>
            </a:r>
            <a:r>
              <a:rPr lang="de-DE" sz="1600" noProof="1" smtClean="0">
                <a:solidFill>
                  <a:srgbClr val="008000"/>
                </a:solidFill>
                <a:latin typeface="Arial" charset="0"/>
              </a:rPr>
              <a:t>Kraftstoff Gewinnung (H2, </a:t>
            </a:r>
            <a:r>
              <a:rPr lang="de-DE" sz="1600" noProof="1" smtClean="0">
                <a:solidFill>
                  <a:srgbClr val="008000"/>
                </a:solidFill>
                <a:latin typeface="Arial" charset="0"/>
              </a:rPr>
              <a:t>SAF)</a:t>
            </a:r>
            <a:endParaRPr lang="en-US" sz="1600" noProof="1" smtClean="0">
              <a:solidFill>
                <a:srgbClr val="008000"/>
              </a:solidFill>
              <a:latin typeface="Arial" charset="0"/>
            </a:endParaRPr>
          </a:p>
          <a:p>
            <a:pPr>
              <a:lnSpc>
                <a:spcPct val="120000"/>
              </a:lnSpc>
            </a:pPr>
            <a:endParaRPr lang="de-DE" sz="1600" b="1" noProof="1" smtClean="0">
              <a:solidFill>
                <a:schemeClr val="accent2"/>
              </a:solidFill>
              <a:latin typeface="Arial" charset="0"/>
            </a:endParaRPr>
          </a:p>
          <a:p>
            <a:pPr>
              <a:lnSpc>
                <a:spcPct val="120000"/>
              </a:lnSpc>
            </a:pPr>
            <a:endParaRPr lang="en-US" sz="1600" b="1" noProof="1" smtClean="0">
              <a:solidFill>
                <a:schemeClr val="accent2"/>
              </a:solidFill>
              <a:latin typeface="Arial" charset="0"/>
            </a:endParaRPr>
          </a:p>
        </p:txBody>
      </p:sp>
      <p:sp>
        <p:nvSpPr>
          <p:cNvPr id="143364" name="Rechteck 3"/>
          <p:cNvSpPr>
            <a:spLocks noChangeArrowheads="1"/>
          </p:cNvSpPr>
          <p:nvPr/>
        </p:nvSpPr>
        <p:spPr bwMode="auto">
          <a:xfrm>
            <a:off x="219704"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err="1" smtClean="0">
                <a:solidFill>
                  <a:schemeClr val="tx1"/>
                </a:solidFill>
                <a:latin typeface="Arial" charset="0"/>
                <a:cs typeface="Arial" charset="0"/>
              </a:rPr>
              <a:t>Trinkwasser</a:t>
            </a:r>
            <a:r>
              <a:rPr lang="en-US" sz="2000" b="1" dirty="0" smtClean="0">
                <a:solidFill>
                  <a:schemeClr val="tx1"/>
                </a:solidFill>
                <a:latin typeface="Arial" charset="0"/>
                <a:cs typeface="Arial" charset="0"/>
              </a:rPr>
              <a:t>?</a:t>
            </a:r>
            <a:endParaRPr lang="de-DE" sz="2000" b="1" dirty="0">
              <a:solidFill>
                <a:schemeClr val="tx1"/>
              </a:solidFill>
              <a:latin typeface="Arial" charset="0"/>
              <a:cs typeface="Arial" charset="0"/>
            </a:endParaRPr>
          </a:p>
        </p:txBody>
      </p:sp>
      <p:grpSp>
        <p:nvGrpSpPr>
          <p:cNvPr id="2" name="Group 19"/>
          <p:cNvGrpSpPr>
            <a:grpSpLocks/>
          </p:cNvGrpSpPr>
          <p:nvPr/>
        </p:nvGrpSpPr>
        <p:grpSpPr bwMode="auto">
          <a:xfrm>
            <a:off x="5299044" y="2976561"/>
            <a:ext cx="3779838" cy="2281236"/>
            <a:chOff x="3409" y="2559"/>
            <a:chExt cx="2381" cy="1437"/>
          </a:xfrm>
        </p:grpSpPr>
        <p:grpSp>
          <p:nvGrpSpPr>
            <p:cNvPr id="3" name="Group 14"/>
            <p:cNvGrpSpPr>
              <a:grpSpLocks/>
            </p:cNvGrpSpPr>
            <p:nvPr/>
          </p:nvGrpSpPr>
          <p:grpSpPr bwMode="auto">
            <a:xfrm>
              <a:off x="3409" y="2705"/>
              <a:ext cx="2381" cy="1052"/>
              <a:chOff x="3409" y="2046"/>
              <a:chExt cx="2381" cy="1052"/>
            </a:xfrm>
          </p:grpSpPr>
          <p:sp>
            <p:nvSpPr>
              <p:cNvPr id="143368" name="Text Box 8"/>
              <p:cNvSpPr txBox="1">
                <a:spLocks noChangeArrowheads="1"/>
              </p:cNvSpPr>
              <p:nvPr/>
            </p:nvSpPr>
            <p:spPr bwMode="auto">
              <a:xfrm>
                <a:off x="4314" y="2046"/>
                <a:ext cx="655" cy="349"/>
              </a:xfrm>
              <a:prstGeom prst="rect">
                <a:avLst/>
              </a:prstGeom>
              <a:noFill/>
              <a:ln w="9525">
                <a:noFill/>
                <a:miter lim="800000"/>
                <a:headEnd/>
                <a:tailEnd/>
              </a:ln>
              <a:effectLst/>
            </p:spPr>
            <p:txBody>
              <a:bodyPr>
                <a:spAutoFit/>
              </a:bodyPr>
              <a:lstStyle/>
              <a:p>
                <a:pPr algn="ctr" defTabSz="914400" eaLnBrk="1" hangingPunct="1">
                  <a:buClrTx/>
                  <a:buSzTx/>
                  <a:buFontTx/>
                  <a:buNone/>
                </a:pPr>
                <a:r>
                  <a:rPr lang="en-US" sz="1800" b="1" dirty="0" err="1" smtClean="0">
                    <a:solidFill>
                      <a:schemeClr val="accent2"/>
                    </a:solidFill>
                    <a:latin typeface="Arial" charset="0"/>
                    <a:cs typeface="Arial" charset="0"/>
                  </a:rPr>
                  <a:t>Wasser</a:t>
                </a:r>
                <a:endParaRPr lang="en-US" sz="1800" b="1" dirty="0">
                  <a:solidFill>
                    <a:schemeClr val="accent2"/>
                  </a:solidFill>
                  <a:latin typeface="Arial" charset="0"/>
                  <a:cs typeface="Arial" charset="0"/>
                </a:endParaRPr>
              </a:p>
              <a:p>
                <a:pPr algn="ctr" defTabSz="914400" eaLnBrk="1" hangingPunct="1">
                  <a:buClrTx/>
                  <a:buSzTx/>
                  <a:buFontTx/>
                  <a:buNone/>
                </a:pPr>
                <a:r>
                  <a:rPr lang="en-US" sz="1200" b="1" dirty="0" err="1" smtClean="0">
                    <a:solidFill>
                      <a:schemeClr val="accent2"/>
                    </a:solidFill>
                    <a:latin typeface="Arial" charset="0"/>
                    <a:cs typeface="Arial" charset="0"/>
                  </a:rPr>
                  <a:t>Eis</a:t>
                </a:r>
                <a:endParaRPr lang="en-US" sz="1200" b="1" dirty="0">
                  <a:solidFill>
                    <a:schemeClr val="accent2"/>
                  </a:solidFill>
                  <a:latin typeface="Arial" charset="0"/>
                  <a:cs typeface="Arial" charset="0"/>
                </a:endParaRPr>
              </a:p>
            </p:txBody>
          </p:sp>
          <p:sp>
            <p:nvSpPr>
              <p:cNvPr id="143369" name="Text Box 9"/>
              <p:cNvSpPr txBox="1">
                <a:spLocks noChangeArrowheads="1"/>
              </p:cNvSpPr>
              <p:nvPr/>
            </p:nvSpPr>
            <p:spPr bwMode="auto">
              <a:xfrm>
                <a:off x="3409" y="2713"/>
                <a:ext cx="754" cy="233"/>
              </a:xfrm>
              <a:prstGeom prst="rect">
                <a:avLst/>
              </a:prstGeom>
              <a:noFill/>
              <a:ln w="9525">
                <a:noFill/>
                <a:miter lim="800000"/>
                <a:headEnd/>
                <a:tailEnd/>
              </a:ln>
              <a:effectLst/>
            </p:spPr>
            <p:txBody>
              <a:bodyPr>
                <a:spAutoFit/>
              </a:bodyPr>
              <a:lstStyle/>
              <a:p>
                <a:pPr algn="ctr" defTabSz="914400" eaLnBrk="1" hangingPunct="1">
                  <a:buClrTx/>
                  <a:buSzTx/>
                  <a:buFontTx/>
                  <a:buNone/>
                </a:pPr>
                <a:r>
                  <a:rPr lang="en-US" sz="1800" b="1" dirty="0" err="1" smtClean="0">
                    <a:solidFill>
                      <a:schemeClr val="accent2"/>
                    </a:solidFill>
                    <a:latin typeface="Arial" charset="0"/>
                    <a:cs typeface="Arial" charset="0"/>
                  </a:rPr>
                  <a:t>Energie</a:t>
                </a:r>
                <a:endParaRPr lang="en-US" sz="1800" b="1" dirty="0">
                  <a:solidFill>
                    <a:schemeClr val="accent2"/>
                  </a:solidFill>
                  <a:latin typeface="Arial" charset="0"/>
                  <a:cs typeface="Arial" charset="0"/>
                </a:endParaRPr>
              </a:p>
            </p:txBody>
          </p:sp>
          <p:sp>
            <p:nvSpPr>
              <p:cNvPr id="143370" name="Text Box 10"/>
              <p:cNvSpPr txBox="1">
                <a:spLocks noChangeArrowheads="1"/>
              </p:cNvSpPr>
              <p:nvPr/>
            </p:nvSpPr>
            <p:spPr bwMode="auto">
              <a:xfrm>
                <a:off x="5064" y="2633"/>
                <a:ext cx="726" cy="465"/>
              </a:xfrm>
              <a:prstGeom prst="rect">
                <a:avLst/>
              </a:prstGeom>
              <a:noFill/>
              <a:ln w="9525">
                <a:noFill/>
                <a:miter lim="800000"/>
                <a:headEnd/>
                <a:tailEnd/>
              </a:ln>
              <a:effectLst/>
            </p:spPr>
            <p:txBody>
              <a:bodyPr wrap="square">
                <a:spAutoFit/>
              </a:bodyPr>
              <a:lstStyle/>
              <a:p>
                <a:pPr algn="ctr" defTabSz="914400" eaLnBrk="1" hangingPunct="1">
                  <a:buClrTx/>
                  <a:buSzTx/>
                  <a:buFontTx/>
                  <a:buNone/>
                </a:pPr>
                <a:r>
                  <a:rPr lang="en-US" sz="1800" b="1" dirty="0" smtClean="0">
                    <a:solidFill>
                      <a:schemeClr val="accent2"/>
                    </a:solidFill>
                    <a:latin typeface="Arial" charset="0"/>
                    <a:cs typeface="Arial" charset="0"/>
                  </a:rPr>
                  <a:t>AIC/CO2</a:t>
                </a:r>
                <a:endParaRPr lang="en-US" sz="1800" b="1" dirty="0">
                  <a:solidFill>
                    <a:schemeClr val="accent2"/>
                  </a:solidFill>
                  <a:latin typeface="Arial" charset="0"/>
                  <a:cs typeface="Arial" charset="0"/>
                </a:endParaRPr>
              </a:p>
              <a:p>
                <a:pPr algn="ctr" defTabSz="914400" eaLnBrk="1" hangingPunct="1">
                  <a:buClrTx/>
                  <a:buSzTx/>
                  <a:buFontTx/>
                  <a:buNone/>
                </a:pPr>
                <a:r>
                  <a:rPr lang="en-US" sz="1200" b="1" dirty="0" err="1" smtClean="0">
                    <a:solidFill>
                      <a:schemeClr val="accent2"/>
                    </a:solidFill>
                    <a:latin typeface="Arial" charset="0"/>
                    <a:cs typeface="Arial" charset="0"/>
                  </a:rPr>
                  <a:t>Erd-erwärmung</a:t>
                </a:r>
                <a:endParaRPr lang="en-US" sz="1200" b="1" dirty="0">
                  <a:solidFill>
                    <a:schemeClr val="accent2"/>
                  </a:solidFill>
                  <a:latin typeface="Arial" charset="0"/>
                  <a:cs typeface="Arial" charset="0"/>
                </a:endParaRPr>
              </a:p>
            </p:txBody>
          </p:sp>
          <p:sp>
            <p:nvSpPr>
              <p:cNvPr id="143371" name="Line 11"/>
              <p:cNvSpPr>
                <a:spLocks noChangeShapeType="1"/>
              </p:cNvSpPr>
              <p:nvPr/>
            </p:nvSpPr>
            <p:spPr bwMode="auto">
              <a:xfrm flipV="1">
                <a:off x="4006" y="2302"/>
                <a:ext cx="348" cy="326"/>
              </a:xfrm>
              <a:prstGeom prst="line">
                <a:avLst/>
              </a:prstGeom>
              <a:noFill/>
              <a:ln w="76200">
                <a:solidFill>
                  <a:schemeClr val="tx1"/>
                </a:solidFill>
                <a:round/>
                <a:headEnd type="triangle" w="med" len="med"/>
                <a:tailEnd type="triangle" w="med" len="med"/>
              </a:ln>
              <a:effectLst/>
            </p:spPr>
            <p:txBody>
              <a:bodyPr/>
              <a:lstStyle/>
              <a:p>
                <a:endParaRPr lang="en-US" dirty="0"/>
              </a:p>
            </p:txBody>
          </p:sp>
          <p:sp>
            <p:nvSpPr>
              <p:cNvPr id="143372" name="Line 12"/>
              <p:cNvSpPr>
                <a:spLocks noChangeShapeType="1"/>
              </p:cNvSpPr>
              <p:nvPr/>
            </p:nvSpPr>
            <p:spPr bwMode="auto">
              <a:xfrm>
                <a:off x="4839" y="2302"/>
                <a:ext cx="334" cy="326"/>
              </a:xfrm>
              <a:prstGeom prst="line">
                <a:avLst/>
              </a:prstGeom>
              <a:noFill/>
              <a:ln w="76200">
                <a:solidFill>
                  <a:schemeClr val="tx1"/>
                </a:solidFill>
                <a:round/>
                <a:headEnd type="triangle" w="med" len="med"/>
                <a:tailEnd type="triangle" w="med" len="med"/>
              </a:ln>
              <a:effectLst/>
            </p:spPr>
            <p:txBody>
              <a:bodyPr/>
              <a:lstStyle/>
              <a:p>
                <a:endParaRPr lang="en-US" dirty="0"/>
              </a:p>
            </p:txBody>
          </p:sp>
          <p:sp>
            <p:nvSpPr>
              <p:cNvPr id="143373" name="Line 13"/>
              <p:cNvSpPr>
                <a:spLocks noChangeShapeType="1"/>
              </p:cNvSpPr>
              <p:nvPr/>
            </p:nvSpPr>
            <p:spPr bwMode="auto">
              <a:xfrm>
                <a:off x="4203" y="2878"/>
                <a:ext cx="834" cy="0"/>
              </a:xfrm>
              <a:prstGeom prst="line">
                <a:avLst/>
              </a:prstGeom>
              <a:noFill/>
              <a:ln w="76200">
                <a:solidFill>
                  <a:schemeClr val="tx1"/>
                </a:solidFill>
                <a:round/>
                <a:headEnd type="triangle" w="med" len="med"/>
                <a:tailEnd type="triangle" w="med" len="med"/>
              </a:ln>
              <a:effectLst/>
            </p:spPr>
            <p:txBody>
              <a:bodyPr/>
              <a:lstStyle/>
              <a:p>
                <a:endParaRPr lang="en-US" dirty="0"/>
              </a:p>
            </p:txBody>
          </p:sp>
        </p:grpSp>
        <p:sp>
          <p:nvSpPr>
            <p:cNvPr id="143376" name="Text Box 16"/>
            <p:cNvSpPr txBox="1">
              <a:spLocks noChangeArrowheads="1"/>
            </p:cNvSpPr>
            <p:nvPr/>
          </p:nvSpPr>
          <p:spPr bwMode="auto">
            <a:xfrm>
              <a:off x="4516" y="2559"/>
              <a:ext cx="236" cy="231"/>
            </a:xfrm>
            <a:prstGeom prst="rect">
              <a:avLst/>
            </a:prstGeom>
            <a:noFill/>
            <a:ln w="9525">
              <a:noFill/>
              <a:miter lim="800000"/>
              <a:headEnd/>
              <a:tailEnd/>
            </a:ln>
            <a:effectLst/>
          </p:spPr>
          <p:txBody>
            <a:bodyPr wrap="none">
              <a:spAutoFit/>
            </a:bodyPr>
            <a:lstStyle/>
            <a:p>
              <a:r>
                <a:rPr lang="de-DE" sz="1800" b="1">
                  <a:solidFill>
                    <a:srgbClr val="FF0000"/>
                  </a:solidFill>
                  <a:latin typeface="Arial" charset="0"/>
                </a:rPr>
                <a:t>1.</a:t>
              </a:r>
            </a:p>
          </p:txBody>
        </p:sp>
        <p:sp>
          <p:nvSpPr>
            <p:cNvPr id="143377" name="Text Box 17"/>
            <p:cNvSpPr txBox="1">
              <a:spLocks noChangeArrowheads="1"/>
            </p:cNvSpPr>
            <p:nvPr/>
          </p:nvSpPr>
          <p:spPr bwMode="auto">
            <a:xfrm>
              <a:off x="3638" y="3566"/>
              <a:ext cx="237" cy="233"/>
            </a:xfrm>
            <a:prstGeom prst="rect">
              <a:avLst/>
            </a:prstGeom>
            <a:noFill/>
            <a:ln w="9525">
              <a:noFill/>
              <a:miter lim="800000"/>
              <a:headEnd/>
              <a:tailEnd/>
            </a:ln>
            <a:effectLst/>
          </p:spPr>
          <p:txBody>
            <a:bodyPr wrap="none">
              <a:spAutoFit/>
            </a:bodyPr>
            <a:lstStyle/>
            <a:p>
              <a:r>
                <a:rPr lang="de-DE" sz="1800" b="1" dirty="0">
                  <a:solidFill>
                    <a:srgbClr val="FF0000"/>
                  </a:solidFill>
                  <a:latin typeface="Arial" charset="0"/>
                </a:rPr>
                <a:t>3</a:t>
              </a:r>
              <a:r>
                <a:rPr lang="de-DE" sz="1800" b="1" dirty="0" smtClean="0">
                  <a:solidFill>
                    <a:srgbClr val="FF0000"/>
                  </a:solidFill>
                  <a:latin typeface="Arial" charset="0"/>
                </a:rPr>
                <a:t>.</a:t>
              </a:r>
              <a:endParaRPr lang="de-DE" sz="1800" b="1" dirty="0">
                <a:solidFill>
                  <a:srgbClr val="FF0000"/>
                </a:solidFill>
                <a:latin typeface="Arial" charset="0"/>
              </a:endParaRPr>
            </a:p>
          </p:txBody>
        </p:sp>
        <p:sp>
          <p:nvSpPr>
            <p:cNvPr id="143378" name="Text Box 18"/>
            <p:cNvSpPr txBox="1">
              <a:spLocks noChangeArrowheads="1"/>
            </p:cNvSpPr>
            <p:nvPr/>
          </p:nvSpPr>
          <p:spPr bwMode="auto">
            <a:xfrm>
              <a:off x="5299" y="3763"/>
              <a:ext cx="237" cy="233"/>
            </a:xfrm>
            <a:prstGeom prst="rect">
              <a:avLst/>
            </a:prstGeom>
            <a:noFill/>
            <a:ln w="9525">
              <a:noFill/>
              <a:miter lim="800000"/>
              <a:headEnd/>
              <a:tailEnd/>
            </a:ln>
            <a:effectLst/>
          </p:spPr>
          <p:txBody>
            <a:bodyPr wrap="none">
              <a:spAutoFit/>
            </a:bodyPr>
            <a:lstStyle/>
            <a:p>
              <a:r>
                <a:rPr lang="de-DE" sz="1800" b="1" dirty="0">
                  <a:solidFill>
                    <a:srgbClr val="FF0000"/>
                  </a:solidFill>
                  <a:latin typeface="Arial" charset="0"/>
                </a:rPr>
                <a:t>2</a:t>
              </a:r>
              <a:r>
                <a:rPr lang="de-DE" sz="1800" b="1" dirty="0" smtClean="0">
                  <a:solidFill>
                    <a:srgbClr val="FF0000"/>
                  </a:solidFill>
                  <a:latin typeface="Arial" charset="0"/>
                </a:rPr>
                <a:t>.</a:t>
              </a:r>
              <a:endParaRPr lang="de-DE" sz="1800" b="1" dirty="0">
                <a:solidFill>
                  <a:srgbClr val="FF0000"/>
                </a:solidFill>
                <a:latin typeface="Arial" charset="0"/>
              </a:endParaRPr>
            </a:p>
          </p:txBody>
        </p:sp>
      </p:grpSp>
      <p:sp>
        <p:nvSpPr>
          <p:cNvPr id="143381" name="Text Box 21"/>
          <p:cNvSpPr txBox="1">
            <a:spLocks noChangeArrowheads="1"/>
          </p:cNvSpPr>
          <p:nvPr/>
        </p:nvSpPr>
        <p:spPr bwMode="auto">
          <a:xfrm>
            <a:off x="5610224" y="5372100"/>
            <a:ext cx="3429001" cy="861774"/>
          </a:xfrm>
          <a:prstGeom prst="rect">
            <a:avLst/>
          </a:prstGeom>
          <a:noFill/>
          <a:ln w="9525">
            <a:noFill/>
            <a:miter lim="800000"/>
            <a:headEnd/>
            <a:tailEnd/>
          </a:ln>
          <a:effectLst/>
        </p:spPr>
        <p:txBody>
          <a:bodyPr wrap="square">
            <a:spAutoFit/>
          </a:bodyPr>
          <a:lstStyle/>
          <a:p>
            <a:pPr algn="just"/>
            <a:r>
              <a:rPr lang="de-DE" sz="1000" dirty="0" smtClean="0">
                <a:solidFill>
                  <a:schemeClr val="tx1"/>
                </a:solidFill>
                <a:latin typeface="Arial" charset="0"/>
              </a:rPr>
              <a:t>Siehe auch:</a:t>
            </a:r>
          </a:p>
          <a:p>
            <a:pPr algn="just"/>
            <a:r>
              <a:rPr lang="de-DE" sz="1000" dirty="0" smtClean="0">
                <a:solidFill>
                  <a:schemeClr val="tx1"/>
                </a:solidFill>
                <a:latin typeface="Arial" charset="0"/>
              </a:rPr>
              <a:t>SCHOLZ, Dieter, 2012. </a:t>
            </a:r>
            <a:r>
              <a:rPr lang="en-US" sz="1000" i="1" dirty="0" smtClean="0">
                <a:solidFill>
                  <a:schemeClr val="tx1"/>
                </a:solidFill>
                <a:latin typeface="Arial" charset="0"/>
              </a:rPr>
              <a:t>Eco-Efficiency in Aviation – Flying Off Course?</a:t>
            </a:r>
            <a:r>
              <a:rPr lang="en-US" sz="1000" dirty="0" smtClean="0">
                <a:solidFill>
                  <a:schemeClr val="tx1"/>
                </a:solidFill>
                <a:latin typeface="Arial" charset="0"/>
              </a:rPr>
              <a:t> German Aerospace Congress 2012 (DLRK2012), </a:t>
            </a:r>
            <a:r>
              <a:rPr lang="en-US" sz="1000" dirty="0" smtClean="0">
                <a:solidFill>
                  <a:schemeClr val="tx1"/>
                </a:solidFill>
              </a:rPr>
              <a:t>Berlin, Germany, 10.-12.09.2012.</a:t>
            </a:r>
          </a:p>
          <a:p>
            <a:pPr algn="just"/>
            <a:r>
              <a:rPr lang="en-US" sz="1000" dirty="0" smtClean="0">
                <a:solidFill>
                  <a:schemeClr val="tx1"/>
                </a:solidFill>
              </a:rPr>
              <a:t>Available from: https://doi.org/10.5281/zenodo.4067014</a:t>
            </a:r>
          </a:p>
        </p:txBody>
      </p:sp>
      <p:sp>
        <p:nvSpPr>
          <p:cNvPr id="17" name="Textfeld 16"/>
          <p:cNvSpPr txBox="1"/>
          <p:nvPr/>
        </p:nvSpPr>
        <p:spPr>
          <a:xfrm>
            <a:off x="4861074" y="3895725"/>
            <a:ext cx="620633" cy="2400657"/>
          </a:xfrm>
          <a:prstGeom prst="rect">
            <a:avLst/>
          </a:prstGeom>
          <a:noFill/>
        </p:spPr>
        <p:txBody>
          <a:bodyPr wrap="square" rtlCol="0">
            <a:spAutoFit/>
          </a:bodyPr>
          <a:lstStyle/>
          <a:p>
            <a:r>
              <a:rPr lang="de-DE" sz="15000" dirty="0" smtClean="0">
                <a:solidFill>
                  <a:schemeClr val="tx1"/>
                </a:solidFill>
              </a:rPr>
              <a:t>}</a:t>
            </a:r>
            <a:endParaRPr lang="en-US" sz="15000" dirty="0">
              <a:solidFill>
                <a:schemeClr val="tx1"/>
              </a:solidFill>
            </a:endParaRP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6393</Words>
  <Application>Microsoft Office PowerPoint</Application>
  <PresentationFormat>Bildschirmpräsentation (4:3)</PresentationFormat>
  <Paragraphs>741</Paragraphs>
  <Slides>88</Slides>
  <Notes>7</Notes>
  <HiddenSlides>0</HiddenSlides>
  <MMClips>0</MMClips>
  <ScaleCrop>false</ScaleCrop>
  <HeadingPairs>
    <vt:vector size="6" baseType="variant">
      <vt:variant>
        <vt:lpstr>Design</vt:lpstr>
      </vt:variant>
      <vt:variant>
        <vt:i4>3</vt:i4>
      </vt:variant>
      <vt:variant>
        <vt:lpstr>Eingebettete OLE-Server</vt:lpstr>
      </vt:variant>
      <vt:variant>
        <vt:i4>3</vt:i4>
      </vt:variant>
      <vt:variant>
        <vt:lpstr>Folientitel</vt:lpstr>
      </vt:variant>
      <vt:variant>
        <vt:i4>88</vt:i4>
      </vt:variant>
    </vt:vector>
  </HeadingPairs>
  <TitlesOfParts>
    <vt:vector size="94" baseType="lpstr">
      <vt:lpstr>Standarddesign</vt:lpstr>
      <vt:lpstr>2_Standarddesign</vt:lpstr>
      <vt:lpstr>1_Standarddesign</vt:lpstr>
      <vt:lpstr>Equation</vt:lpstr>
      <vt:lpstr>Microsoft Office Word Document</vt:lpstr>
      <vt:lpstr>Microsoft Equation 3.0</vt:lpstr>
      <vt:lpstr>Klimaoptimierte Dienstreise mit dem Flugzeug – Wie geht das?</vt:lpstr>
      <vt:lpstr>Kurzreferat / Abstract</vt:lpstr>
      <vt:lpstr>Inhalt</vt:lpstr>
      <vt:lpstr>Folie 4</vt:lpstr>
      <vt:lpstr>Folie 5</vt:lpstr>
      <vt:lpstr>Folie 6</vt:lpstr>
      <vt:lpstr>Folie 7</vt:lpstr>
      <vt:lpstr>Folie 8</vt:lpstr>
      <vt:lpstr>Folie 9</vt:lpstr>
      <vt:lpstr>Folie 10</vt:lpstr>
      <vt:lpstr>Folie 11</vt:lpstr>
      <vt:lpstr>Folie 12</vt:lpstr>
      <vt:lpstr>Folie 13</vt:lpstr>
      <vt:lpstr>Luftfahrtindustrie lügt beim Thema "Kabinenbelüftung" während der Corona-Pandemie</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CO2 – Äquivalente</vt:lpstr>
      <vt:lpstr>Folie 32</vt:lpstr>
      <vt:lpstr>Luftfahrt Emissionen und der Klimawandel</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Größte Reduktion der Emissionen in der Luftfahrtgeschichte durch die Corona–Pandemie</vt:lpstr>
      <vt:lpstr>Folie 58</vt:lpstr>
      <vt:lpstr>Folie 59</vt:lpstr>
      <vt:lpstr>Folie 60</vt:lpstr>
      <vt:lpstr>Folie 61</vt:lpstr>
      <vt:lpstr>Folie 62</vt:lpstr>
      <vt:lpstr>Folie 63</vt:lpstr>
      <vt:lpstr>Folie 64</vt:lpstr>
      <vt:lpstr>Folie 65</vt:lpstr>
      <vt:lpstr>Folie 66</vt:lpstr>
      <vt:lpstr>Folie 67</vt:lpstr>
      <vt:lpstr>Folie 68</vt:lpstr>
      <vt:lpstr>Folie 69</vt:lpstr>
      <vt:lpstr>Folie 70</vt:lpstr>
      <vt:lpstr>Folie 71</vt:lpstr>
      <vt:lpstr>Folie 72</vt:lpstr>
      <vt:lpstr>Folie 73</vt:lpstr>
      <vt:lpstr>Folie 74</vt:lpstr>
      <vt:lpstr>Folie 75</vt:lpstr>
      <vt:lpstr>Folie 76</vt:lpstr>
      <vt:lpstr>Folie 77</vt:lpstr>
      <vt:lpstr>Folie 78</vt:lpstr>
      <vt:lpstr>Folie 79</vt:lpstr>
      <vt:lpstr>Folie 80</vt:lpstr>
      <vt:lpstr>Folie 81</vt:lpstr>
      <vt:lpstr>Wenn wir die Welt retten wollen, ... dann müssen wir in unserem Kopf anfangen: Video "The Bill"</vt:lpstr>
      <vt:lpstr>Kontakt</vt:lpstr>
      <vt:lpstr>Folie 84</vt:lpstr>
      <vt:lpstr>Folie 85</vt:lpstr>
      <vt:lpstr>Folie 86</vt:lpstr>
      <vt:lpstr>Folie 87</vt:lpstr>
      <vt:lpstr>Folie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Klimaoptimierte Dienstreise mit dem Flugzeug – Wie geht das?</dc:title>
  <dc:creator>Dieter SCHOLZ</dc:creator>
  <cp:lastModifiedBy>Dieter SCHOLZ</cp:lastModifiedBy>
  <cp:revision>1011</cp:revision>
  <cp:lastPrinted>1601-01-01T00:00:00Z</cp:lastPrinted>
  <dcterms:created xsi:type="dcterms:W3CDTF">2009-10-23T14:53:16Z</dcterms:created>
  <dcterms:modified xsi:type="dcterms:W3CDTF">2022-03-22T17:21:07Z</dcterms:modified>
</cp:coreProperties>
</file>