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Default Extension="docx" ContentType="application/vnd.openxmlformats-officedocument.wordprocessingml.document"/>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7" r:id="rId2"/>
    <p:sldMasterId id="2147483649" r:id="rId3"/>
  </p:sldMasterIdLst>
  <p:notesMasterIdLst>
    <p:notesMasterId r:id="rId76"/>
  </p:notesMasterIdLst>
  <p:handoutMasterIdLst>
    <p:handoutMasterId r:id="rId77"/>
  </p:handoutMasterIdLst>
  <p:sldIdLst>
    <p:sldId id="256" r:id="rId4"/>
    <p:sldId id="846" r:id="rId5"/>
    <p:sldId id="958" r:id="rId6"/>
    <p:sldId id="283" r:id="rId7"/>
    <p:sldId id="841" r:id="rId8"/>
    <p:sldId id="909" r:id="rId9"/>
    <p:sldId id="900" r:id="rId10"/>
    <p:sldId id="1005" r:id="rId11"/>
    <p:sldId id="1006" r:id="rId12"/>
    <p:sldId id="1010" r:id="rId13"/>
    <p:sldId id="1033" r:id="rId14"/>
    <p:sldId id="1011" r:id="rId15"/>
    <p:sldId id="1007" r:id="rId16"/>
    <p:sldId id="1012" r:id="rId17"/>
    <p:sldId id="1009" r:id="rId18"/>
    <p:sldId id="1014" r:id="rId19"/>
    <p:sldId id="1013" r:id="rId20"/>
    <p:sldId id="1015" r:id="rId21"/>
    <p:sldId id="1016" r:id="rId22"/>
    <p:sldId id="1017" r:id="rId23"/>
    <p:sldId id="1018" r:id="rId24"/>
    <p:sldId id="898" r:id="rId25"/>
    <p:sldId id="1034" r:id="rId26"/>
    <p:sldId id="1019" r:id="rId27"/>
    <p:sldId id="1039" r:id="rId28"/>
    <p:sldId id="1021" r:id="rId29"/>
    <p:sldId id="1020" r:id="rId30"/>
    <p:sldId id="1027" r:id="rId31"/>
    <p:sldId id="1022" r:id="rId32"/>
    <p:sldId id="1024" r:id="rId33"/>
    <p:sldId id="1025" r:id="rId34"/>
    <p:sldId id="1026" r:id="rId35"/>
    <p:sldId id="1023" r:id="rId36"/>
    <p:sldId id="1028" r:id="rId37"/>
    <p:sldId id="1029" r:id="rId38"/>
    <p:sldId id="1030" r:id="rId39"/>
    <p:sldId id="1031" r:id="rId40"/>
    <p:sldId id="1032" r:id="rId41"/>
    <p:sldId id="954" r:id="rId42"/>
    <p:sldId id="899" r:id="rId43"/>
    <p:sldId id="972" r:id="rId44"/>
    <p:sldId id="971" r:id="rId45"/>
    <p:sldId id="955" r:id="rId46"/>
    <p:sldId id="956" r:id="rId47"/>
    <p:sldId id="1003" r:id="rId48"/>
    <p:sldId id="984" r:id="rId49"/>
    <p:sldId id="1038" r:id="rId50"/>
    <p:sldId id="1040" r:id="rId51"/>
    <p:sldId id="1042" r:id="rId52"/>
    <p:sldId id="964" r:id="rId53"/>
    <p:sldId id="966" r:id="rId54"/>
    <p:sldId id="978" r:id="rId55"/>
    <p:sldId id="979" r:id="rId56"/>
    <p:sldId id="981" r:id="rId57"/>
    <p:sldId id="980" r:id="rId58"/>
    <p:sldId id="1041" r:id="rId59"/>
    <p:sldId id="963" r:id="rId60"/>
    <p:sldId id="977" r:id="rId61"/>
    <p:sldId id="1043" r:id="rId62"/>
    <p:sldId id="1044" r:id="rId63"/>
    <p:sldId id="1045" r:id="rId64"/>
    <p:sldId id="1035" r:id="rId65"/>
    <p:sldId id="983" r:id="rId66"/>
    <p:sldId id="965" r:id="rId67"/>
    <p:sldId id="968" r:id="rId68"/>
    <p:sldId id="969" r:id="rId69"/>
    <p:sldId id="987" r:id="rId70"/>
    <p:sldId id="1036" r:id="rId71"/>
    <p:sldId id="994" r:id="rId72"/>
    <p:sldId id="995" r:id="rId73"/>
    <p:sldId id="837" r:id="rId74"/>
    <p:sldId id="996" r:id="rId75"/>
  </p:sldIdLst>
  <p:sldSz cx="9144000" cy="6858000" type="screen4x3"/>
  <p:notesSz cx="7099300" cy="10234613"/>
  <p:defaultTextStyle>
    <a:defPPr>
      <a:defRPr lang="en-GB"/>
    </a:defPPr>
    <a:lvl1pPr algn="l" defTabSz="449263" rtl="0" fontAlgn="base">
      <a:spcBef>
        <a:spcPct val="0"/>
      </a:spcBef>
      <a:spcAft>
        <a:spcPct val="0"/>
      </a:spcAft>
      <a:defRPr sz="2400" kern="1200">
        <a:solidFill>
          <a:schemeClr val="bg1"/>
        </a:solidFill>
        <a:latin typeface="Arial" pitchFamily="34" charset="0"/>
        <a:ea typeface="+mn-ea"/>
        <a:cs typeface="Arial" pitchFamily="34" charset="0"/>
      </a:defRPr>
    </a:lvl1pPr>
    <a:lvl2pPr marL="742950" indent="-285750" algn="l" defTabSz="449263" rtl="0" fontAlgn="base">
      <a:spcBef>
        <a:spcPct val="0"/>
      </a:spcBef>
      <a:spcAft>
        <a:spcPct val="0"/>
      </a:spcAft>
      <a:defRPr sz="2400" kern="1200">
        <a:solidFill>
          <a:schemeClr val="bg1"/>
        </a:solidFill>
        <a:latin typeface="Arial" pitchFamily="34" charset="0"/>
        <a:ea typeface="+mn-ea"/>
        <a:cs typeface="Arial" pitchFamily="34" charset="0"/>
      </a:defRPr>
    </a:lvl2pPr>
    <a:lvl3pPr marL="1143000" indent="-228600" algn="l" defTabSz="449263" rtl="0" fontAlgn="base">
      <a:spcBef>
        <a:spcPct val="0"/>
      </a:spcBef>
      <a:spcAft>
        <a:spcPct val="0"/>
      </a:spcAft>
      <a:defRPr sz="2400" kern="1200">
        <a:solidFill>
          <a:schemeClr val="bg1"/>
        </a:solidFill>
        <a:latin typeface="Arial" pitchFamily="34" charset="0"/>
        <a:ea typeface="+mn-ea"/>
        <a:cs typeface="Arial" pitchFamily="34" charset="0"/>
      </a:defRPr>
    </a:lvl3pPr>
    <a:lvl4pPr marL="1600200" indent="-228600" algn="l" defTabSz="449263" rtl="0" fontAlgn="base">
      <a:spcBef>
        <a:spcPct val="0"/>
      </a:spcBef>
      <a:spcAft>
        <a:spcPct val="0"/>
      </a:spcAft>
      <a:defRPr sz="2400" kern="1200">
        <a:solidFill>
          <a:schemeClr val="bg1"/>
        </a:solidFill>
        <a:latin typeface="Arial" pitchFamily="34" charset="0"/>
        <a:ea typeface="+mn-ea"/>
        <a:cs typeface="Arial" pitchFamily="34" charset="0"/>
      </a:defRPr>
    </a:lvl4pPr>
    <a:lvl5pPr marL="2057400" indent="-228600" algn="l" defTabSz="449263" rtl="0" fontAlgn="base">
      <a:spcBef>
        <a:spcPct val="0"/>
      </a:spcBef>
      <a:spcAft>
        <a:spcPct val="0"/>
      </a:spcAft>
      <a:defRPr sz="2400" kern="1200">
        <a:solidFill>
          <a:schemeClr val="bg1"/>
        </a:solidFill>
        <a:latin typeface="Arial" pitchFamily="34" charset="0"/>
        <a:ea typeface="+mn-ea"/>
        <a:cs typeface="Arial" pitchFamily="34" charset="0"/>
      </a:defRPr>
    </a:lvl5pPr>
    <a:lvl6pPr marL="2286000" algn="l" defTabSz="914400" rtl="0" eaLnBrk="1" latinLnBrk="0" hangingPunct="1">
      <a:defRPr sz="2400" kern="1200">
        <a:solidFill>
          <a:schemeClr val="bg1"/>
        </a:solidFill>
        <a:latin typeface="Arial" pitchFamily="34" charset="0"/>
        <a:ea typeface="+mn-ea"/>
        <a:cs typeface="Arial" pitchFamily="34" charset="0"/>
      </a:defRPr>
    </a:lvl6pPr>
    <a:lvl7pPr marL="2743200" algn="l" defTabSz="914400" rtl="0" eaLnBrk="1" latinLnBrk="0" hangingPunct="1">
      <a:defRPr sz="2400" kern="1200">
        <a:solidFill>
          <a:schemeClr val="bg1"/>
        </a:solidFill>
        <a:latin typeface="Arial" pitchFamily="34" charset="0"/>
        <a:ea typeface="+mn-ea"/>
        <a:cs typeface="Arial" pitchFamily="34" charset="0"/>
      </a:defRPr>
    </a:lvl7pPr>
    <a:lvl8pPr marL="3200400" algn="l" defTabSz="914400" rtl="0" eaLnBrk="1" latinLnBrk="0" hangingPunct="1">
      <a:defRPr sz="2400" kern="1200">
        <a:solidFill>
          <a:schemeClr val="bg1"/>
        </a:solidFill>
        <a:latin typeface="Arial" pitchFamily="34" charset="0"/>
        <a:ea typeface="+mn-ea"/>
        <a:cs typeface="Arial" pitchFamily="34" charset="0"/>
      </a:defRPr>
    </a:lvl8pPr>
    <a:lvl9pPr marL="3657600" algn="l" defTabSz="914400" rtl="0" eaLnBrk="1" latinLnBrk="0" hangingPunct="1">
      <a:defRPr sz="2400" kern="1200">
        <a:solidFill>
          <a:schemeClr val="bg1"/>
        </a:solidFill>
        <a:latin typeface="Arial" pitchFamily="34"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CC0099"/>
    <a:srgbClr val="008000"/>
    <a:srgbClr val="00FF00"/>
    <a:srgbClr val="FF9900"/>
    <a:srgbClr val="FF0000"/>
    <a:srgbClr val="FFFF00"/>
    <a:srgbClr val="F7F3BB"/>
    <a:srgbClr val="FF3300"/>
    <a:srgbClr val="3333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EBBBCC-DAD2-459C-BE2E-F6DE35CF9A28}" styleName="Dunkle Formatvorlage 2 - Akzent 3/Akz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78" autoAdjust="0"/>
    <p:restoredTop sz="90291" autoAdjust="0"/>
  </p:normalViewPr>
  <p:slideViewPr>
    <p:cSldViewPr snapToGrid="0">
      <p:cViewPr>
        <p:scale>
          <a:sx n="100" d="100"/>
          <a:sy n="100" d="100"/>
        </p:scale>
        <p:origin x="-246" y="-228"/>
      </p:cViewPr>
      <p:guideLst>
        <p:guide orient="horz" pos="2160"/>
        <p:guide pos="2880"/>
      </p:guideLst>
    </p:cSldViewPr>
  </p:slideViewPr>
  <p:outlineViewPr>
    <p:cViewPr varScale="1">
      <p:scale>
        <a:sx n="170" d="200"/>
        <a:sy n="170" d="200"/>
      </p:scale>
      <p:origin x="0" y="4668"/>
    </p:cViewPr>
  </p:outlineViewPr>
  <p:notesTextViewPr>
    <p:cViewPr>
      <p:scale>
        <a:sx n="100" d="100"/>
        <a:sy n="100" d="100"/>
      </p:scale>
      <p:origin x="0" y="0"/>
    </p:cViewPr>
  </p:notesTextViewPr>
  <p:sorterViewPr>
    <p:cViewPr>
      <p:scale>
        <a:sx n="66" d="100"/>
        <a:sy n="66" d="100"/>
      </p:scale>
      <p:origin x="0" y="4284"/>
    </p:cViewPr>
  </p:sorterViewPr>
  <p:notesViewPr>
    <p:cSldViewPr snapToGrid="0">
      <p:cViewPr varScale="1">
        <p:scale>
          <a:sx n="72" d="100"/>
          <a:sy n="72" d="100"/>
        </p:scale>
        <p:origin x="-2136" y="-90"/>
      </p:cViewPr>
      <p:guideLst>
        <p:guide orient="horz" pos="2880"/>
        <p:guide pos="2160"/>
      </p:guideLst>
    </p:cSldViewPr>
  </p:notesViewPr>
  <p:gridSpacing cx="368685763" cy="368685763"/>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image" Target="../media/image5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6575" cy="511175"/>
          </a:xfrm>
          <a:prstGeom prst="rect">
            <a:avLst/>
          </a:prstGeom>
        </p:spPr>
        <p:txBody>
          <a:bodyPr vert="horz" lIns="91440" tIns="45720" rIns="91440" bIns="45720" rtlCol="0"/>
          <a:lstStyle>
            <a:lvl1pPr algn="l" eaLnBrk="0" hangingPunct="0">
              <a:buClr>
                <a:srgbClr val="000000"/>
              </a:buClr>
              <a:buSzPct val="100000"/>
              <a:buFont typeface="Times New Roman" pitchFamily="18" charset="0"/>
              <a:buNone/>
              <a:defRPr sz="1200">
                <a:latin typeface="HAW Frutiger Next Regular" pitchFamily="2" charset="0"/>
                <a:cs typeface="+mn-cs"/>
              </a:defRPr>
            </a:lvl1pPr>
          </a:lstStyle>
          <a:p>
            <a:pPr>
              <a:defRPr/>
            </a:pPr>
            <a:endParaRPr lang="es-ES_tradnl"/>
          </a:p>
        </p:txBody>
      </p:sp>
      <p:sp>
        <p:nvSpPr>
          <p:cNvPr id="3" name="2 Marcador de fecha"/>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eaLnBrk="0" hangingPunct="0">
              <a:buClr>
                <a:srgbClr val="000000"/>
              </a:buClr>
              <a:buSzPct val="100000"/>
              <a:buFont typeface="Times New Roman" pitchFamily="18" charset="0"/>
              <a:buNone/>
              <a:defRPr sz="1200">
                <a:latin typeface="HAW Frutiger Next Regular" pitchFamily="2" charset="0"/>
                <a:cs typeface="+mn-cs"/>
              </a:defRPr>
            </a:lvl1pPr>
          </a:lstStyle>
          <a:p>
            <a:pPr>
              <a:defRPr/>
            </a:pPr>
            <a:fld id="{63FC50CE-828E-4E03-81CC-393F27A04A75}" type="datetimeFigureOut">
              <a:rPr lang="es-ES_tradnl"/>
              <a:pPr>
                <a:defRPr/>
              </a:pPr>
              <a:t>30/01/2022</a:t>
            </a:fld>
            <a:endParaRPr lang="es-ES_tradnl"/>
          </a:p>
        </p:txBody>
      </p:sp>
      <p:sp>
        <p:nvSpPr>
          <p:cNvPr id="4" name="3 Marcador de pie de página"/>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eaLnBrk="0" hangingPunct="0">
              <a:buClr>
                <a:srgbClr val="000000"/>
              </a:buClr>
              <a:buSzPct val="100000"/>
              <a:buFont typeface="Times New Roman" pitchFamily="18" charset="0"/>
              <a:buNone/>
              <a:defRPr sz="1200">
                <a:latin typeface="HAW Frutiger Next Regular" pitchFamily="2" charset="0"/>
                <a:cs typeface="+mn-cs"/>
              </a:defRPr>
            </a:lvl1pPr>
          </a:lstStyle>
          <a:p>
            <a:pPr>
              <a:defRPr/>
            </a:pPr>
            <a:endParaRPr lang="es-ES_tradnl"/>
          </a:p>
        </p:txBody>
      </p:sp>
      <p:sp>
        <p:nvSpPr>
          <p:cNvPr id="5" name="4 Marcador de número de diapositiva"/>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eaLnBrk="0" hangingPunct="0">
              <a:buClr>
                <a:srgbClr val="000000"/>
              </a:buClr>
              <a:buSzPct val="100000"/>
              <a:buFont typeface="Times New Roman" pitchFamily="18" charset="0"/>
              <a:buNone/>
              <a:defRPr sz="1200">
                <a:latin typeface="HAW Frutiger Next Regular" pitchFamily="2" charset="0"/>
                <a:cs typeface="+mn-cs"/>
              </a:defRPr>
            </a:lvl1pPr>
          </a:lstStyle>
          <a:p>
            <a:pPr>
              <a:defRPr/>
            </a:pPr>
            <a:fld id="{1BD58AA1-4EFC-4D76-8C67-D8853C6381B7}" type="slidenum">
              <a:rPr lang="es-ES_tradnl"/>
              <a:pPr>
                <a:defRPr/>
              </a:pPr>
              <a:t>‹Nr.›</a:t>
            </a:fld>
            <a:endParaRPr lang="es-ES_tradnl"/>
          </a:p>
        </p:txBody>
      </p:sp>
    </p:spTree>
    <p:extLst>
      <p:ext uri="{BB962C8B-B14F-4D97-AF65-F5344CB8AC3E}">
        <p14:creationId xmlns:p14="http://schemas.microsoft.com/office/powerpoint/2010/main" xmlns=""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7099300" cy="10234613"/>
          </a:xfrm>
          <a:prstGeom prst="roundRect">
            <a:avLst>
              <a:gd name="adj" fmla="val 19"/>
            </a:avLst>
          </a:prstGeom>
          <a:solidFill>
            <a:srgbClr val="FFFFFF"/>
          </a:solidFill>
          <a:ln w="9525">
            <a:noFill/>
            <a:round/>
            <a:headEnd/>
            <a:tailEnd/>
          </a:ln>
          <a:effectLst/>
        </p:spPr>
        <p:txBody>
          <a:bodyPr wrap="none" anchor="ct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sp>
        <p:nvSpPr>
          <p:cNvPr id="3074" name="Rectangle 2"/>
          <p:cNvSpPr>
            <a:spLocks noGrp="1" noChangeArrowheads="1"/>
          </p:cNvSpPr>
          <p:nvPr>
            <p:ph type="hdr"/>
          </p:nvPr>
        </p:nvSpPr>
        <p:spPr bwMode="auto">
          <a:xfrm>
            <a:off x="0" y="0"/>
            <a:ext cx="3074988" cy="511175"/>
          </a:xfrm>
          <a:prstGeom prst="rect">
            <a:avLst/>
          </a:prstGeom>
          <a:noFill/>
          <a:ln w="9525">
            <a:noFill/>
            <a:round/>
            <a:headEnd/>
            <a:tailEnd/>
          </a:ln>
          <a:effectLst/>
        </p:spPr>
        <p:txBody>
          <a:bodyPr vert="horz" wrap="square" lIns="94680" tIns="47520" rIns="94680" bIns="47520" numCol="1" anchor="t" anchorCtr="0" compatLnSpc="1">
            <a:prstTxWarp prst="textNoShape">
              <a:avLst/>
            </a:prstTxWarp>
          </a:bodyPr>
          <a:lstStyle>
            <a:lvl1pPr eaLnBrk="1" hangingPunct="0">
              <a:buClr>
                <a:srgbClr val="000000"/>
              </a:buClr>
              <a:buSzPct val="45000"/>
              <a:buFont typeface="Wingdings" pitchFamily="2" charset="2"/>
              <a:buNone/>
              <a:tabLst>
                <a:tab pos="723900" algn="l"/>
                <a:tab pos="1447800" algn="l"/>
                <a:tab pos="2171700" algn="l"/>
                <a:tab pos="2895600" algn="l"/>
              </a:tabLst>
              <a:defRPr sz="1200">
                <a:solidFill>
                  <a:srgbClr val="000000"/>
                </a:solidFill>
                <a:latin typeface="Times New Roman" pitchFamily="18" charset="0"/>
                <a:ea typeface="Lucida Sans Unicode" pitchFamily="34" charset="0"/>
                <a:cs typeface="Lucida Sans Unicode" pitchFamily="34" charset="0"/>
              </a:defRPr>
            </a:lvl1pPr>
          </a:lstStyle>
          <a:p>
            <a:pPr>
              <a:defRPr/>
            </a:pPr>
            <a:endParaRPr lang="de-DE"/>
          </a:p>
        </p:txBody>
      </p:sp>
      <p:sp>
        <p:nvSpPr>
          <p:cNvPr id="3075" name="Rectangle 3"/>
          <p:cNvSpPr>
            <a:spLocks noGrp="1" noChangeArrowheads="1"/>
          </p:cNvSpPr>
          <p:nvPr>
            <p:ph type="dt"/>
          </p:nvPr>
        </p:nvSpPr>
        <p:spPr bwMode="auto">
          <a:xfrm>
            <a:off x="4022725" y="0"/>
            <a:ext cx="3074988" cy="511175"/>
          </a:xfrm>
          <a:prstGeom prst="rect">
            <a:avLst/>
          </a:prstGeom>
          <a:noFill/>
          <a:ln w="9525">
            <a:noFill/>
            <a:round/>
            <a:headEnd/>
            <a:tailEnd/>
          </a:ln>
          <a:effectLst/>
        </p:spPr>
        <p:txBody>
          <a:bodyPr vert="horz" wrap="square" lIns="94680" tIns="47520" rIns="94680" bIns="47520" numCol="1" anchor="t" anchorCtr="0" compatLnSpc="1">
            <a:prstTxWarp prst="textNoShape">
              <a:avLst/>
            </a:prstTxWarp>
          </a:bodyPr>
          <a:lstStyle>
            <a:lvl1pPr algn="r" eaLnBrk="1" hangingPunct="0">
              <a:buClr>
                <a:srgbClr val="000000"/>
              </a:buClr>
              <a:buSzPct val="45000"/>
              <a:buFont typeface="Wingdings" pitchFamily="2" charset="2"/>
              <a:buNone/>
              <a:tabLst>
                <a:tab pos="723900" algn="l"/>
                <a:tab pos="1447800" algn="l"/>
                <a:tab pos="2171700" algn="l"/>
                <a:tab pos="2895600" algn="l"/>
              </a:tabLst>
              <a:defRPr sz="1200">
                <a:solidFill>
                  <a:srgbClr val="000000"/>
                </a:solidFill>
                <a:latin typeface="Times New Roman" pitchFamily="18" charset="0"/>
                <a:ea typeface="Lucida Sans Unicode" pitchFamily="34" charset="0"/>
                <a:cs typeface="Lucida Sans Unicode" pitchFamily="34" charset="0"/>
              </a:defRPr>
            </a:lvl1pPr>
          </a:lstStyle>
          <a:p>
            <a:pPr>
              <a:defRPr/>
            </a:pPr>
            <a:endParaRPr lang="de-DE"/>
          </a:p>
        </p:txBody>
      </p:sp>
      <p:sp>
        <p:nvSpPr>
          <p:cNvPr id="78853" name="Rectangle 4"/>
          <p:cNvSpPr>
            <a:spLocks noGrp="1" noRot="1" noChangeAspect="1" noChangeArrowheads="1"/>
          </p:cNvSpPr>
          <p:nvPr>
            <p:ph type="sldImg"/>
          </p:nvPr>
        </p:nvSpPr>
        <p:spPr bwMode="auto">
          <a:xfrm>
            <a:off x="990600" y="768350"/>
            <a:ext cx="5116513" cy="3836988"/>
          </a:xfrm>
          <a:prstGeom prst="rect">
            <a:avLst/>
          </a:prstGeom>
          <a:solidFill>
            <a:srgbClr val="FFFFFF"/>
          </a:solidFill>
          <a:ln w="9360">
            <a:solidFill>
              <a:srgbClr val="000000"/>
            </a:solidFill>
            <a:miter lim="800000"/>
            <a:headEnd/>
            <a:tailEnd/>
          </a:ln>
        </p:spPr>
      </p:sp>
      <p:sp>
        <p:nvSpPr>
          <p:cNvPr id="3077" name="Rectangle 5"/>
          <p:cNvSpPr>
            <a:spLocks noGrp="1" noChangeArrowheads="1"/>
          </p:cNvSpPr>
          <p:nvPr>
            <p:ph type="body"/>
          </p:nvPr>
        </p:nvSpPr>
        <p:spPr bwMode="auto">
          <a:xfrm>
            <a:off x="947738" y="4862513"/>
            <a:ext cx="5202237" cy="4602162"/>
          </a:xfrm>
          <a:prstGeom prst="rect">
            <a:avLst/>
          </a:prstGeom>
          <a:noFill/>
          <a:ln w="9525">
            <a:noFill/>
            <a:round/>
            <a:headEnd/>
            <a:tailEnd/>
          </a:ln>
          <a:effectLst/>
        </p:spPr>
        <p:txBody>
          <a:bodyPr vert="horz" wrap="square" lIns="94680" tIns="47520" rIns="94680" bIns="47520" numCol="1" anchor="t" anchorCtr="0" compatLnSpc="1">
            <a:prstTxWarp prst="textNoShape">
              <a:avLst/>
            </a:prstTxWarp>
          </a:bodyPr>
          <a:lstStyle/>
          <a:p>
            <a:pPr lvl="0"/>
            <a:endParaRPr lang="de-DE" noProof="0"/>
          </a:p>
        </p:txBody>
      </p:sp>
      <p:sp>
        <p:nvSpPr>
          <p:cNvPr id="3078" name="Rectangle 6"/>
          <p:cNvSpPr>
            <a:spLocks noGrp="1" noChangeArrowheads="1"/>
          </p:cNvSpPr>
          <p:nvPr>
            <p:ph type="ftr"/>
          </p:nvPr>
        </p:nvSpPr>
        <p:spPr bwMode="auto">
          <a:xfrm>
            <a:off x="0" y="9723438"/>
            <a:ext cx="3074988" cy="509587"/>
          </a:xfrm>
          <a:prstGeom prst="rect">
            <a:avLst/>
          </a:prstGeom>
          <a:noFill/>
          <a:ln w="9525">
            <a:noFill/>
            <a:round/>
            <a:headEnd/>
            <a:tailEnd/>
          </a:ln>
          <a:effectLst/>
        </p:spPr>
        <p:txBody>
          <a:bodyPr vert="horz" wrap="square" lIns="94680" tIns="47520" rIns="94680" bIns="47520" numCol="1" anchor="b" anchorCtr="0" compatLnSpc="1">
            <a:prstTxWarp prst="textNoShape">
              <a:avLst/>
            </a:prstTxWarp>
          </a:bodyPr>
          <a:lstStyle>
            <a:lvl1pPr eaLnBrk="1" hangingPunct="0">
              <a:buClr>
                <a:srgbClr val="000000"/>
              </a:buClr>
              <a:buSzPct val="45000"/>
              <a:buFont typeface="Wingdings" pitchFamily="2" charset="2"/>
              <a:buNone/>
              <a:tabLst>
                <a:tab pos="723900" algn="l"/>
                <a:tab pos="1447800" algn="l"/>
                <a:tab pos="2171700" algn="l"/>
                <a:tab pos="2895600" algn="l"/>
              </a:tabLst>
              <a:defRPr sz="1200">
                <a:solidFill>
                  <a:srgbClr val="000000"/>
                </a:solidFill>
                <a:latin typeface="Times New Roman" pitchFamily="18" charset="0"/>
                <a:ea typeface="Lucida Sans Unicode" pitchFamily="34" charset="0"/>
                <a:cs typeface="Lucida Sans Unicode" pitchFamily="34" charset="0"/>
              </a:defRPr>
            </a:lvl1pPr>
          </a:lstStyle>
          <a:p>
            <a:pPr>
              <a:defRPr/>
            </a:pPr>
            <a:endParaRPr lang="de-DE"/>
          </a:p>
        </p:txBody>
      </p:sp>
      <p:sp>
        <p:nvSpPr>
          <p:cNvPr id="3079" name="Rectangle 7"/>
          <p:cNvSpPr>
            <a:spLocks noGrp="1" noChangeArrowheads="1"/>
          </p:cNvSpPr>
          <p:nvPr>
            <p:ph type="sldNum"/>
          </p:nvPr>
        </p:nvSpPr>
        <p:spPr bwMode="auto">
          <a:xfrm>
            <a:off x="4022725" y="9723438"/>
            <a:ext cx="3074988" cy="509587"/>
          </a:xfrm>
          <a:prstGeom prst="rect">
            <a:avLst/>
          </a:prstGeom>
          <a:noFill/>
          <a:ln w="9525">
            <a:noFill/>
            <a:round/>
            <a:headEnd/>
            <a:tailEnd/>
          </a:ln>
          <a:effectLst/>
        </p:spPr>
        <p:txBody>
          <a:bodyPr vert="horz" wrap="square" lIns="94680" tIns="47520" rIns="94680" bIns="47520" numCol="1" anchor="b" anchorCtr="0" compatLnSpc="1">
            <a:prstTxWarp prst="textNoShape">
              <a:avLst/>
            </a:prstTxWarp>
          </a:bodyPr>
          <a:lstStyle>
            <a:lvl1pPr algn="r" eaLnBrk="1" hangingPunct="0">
              <a:buClr>
                <a:srgbClr val="000000"/>
              </a:buClr>
              <a:buSzPct val="45000"/>
              <a:buFont typeface="Wingdings" pitchFamily="2" charset="2"/>
              <a:buNone/>
              <a:tabLst>
                <a:tab pos="723900" algn="l"/>
                <a:tab pos="1447800" algn="l"/>
                <a:tab pos="2171700" algn="l"/>
                <a:tab pos="2895600" algn="l"/>
              </a:tabLst>
              <a:defRPr sz="1200">
                <a:solidFill>
                  <a:srgbClr val="000000"/>
                </a:solidFill>
                <a:latin typeface="Times New Roman" pitchFamily="18" charset="0"/>
                <a:ea typeface="Lucida Sans Unicode" pitchFamily="34" charset="0"/>
                <a:cs typeface="Lucida Sans Unicode" pitchFamily="34" charset="0"/>
              </a:defRPr>
            </a:lvl1pPr>
          </a:lstStyle>
          <a:p>
            <a:pPr>
              <a:defRPr/>
            </a:pPr>
            <a:fld id="{FF2A0842-20F6-43A9-B19B-4E6B2D8AB4F4}"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p:nvPr>
        </p:nvSpPr>
        <p:spPr>
          <a:noFill/>
        </p:spPr>
        <p:txBody>
          <a:bodyPr/>
          <a:lstStyle/>
          <a:p>
            <a:fld id="{426C6742-F2CE-4889-A525-880F7333ECE7}" type="slidenum">
              <a:rPr lang="de-DE" smtClean="0"/>
              <a:pPr/>
              <a:t>1</a:t>
            </a:fld>
            <a:endParaRPr lang="de-DE" dirty="0"/>
          </a:p>
        </p:txBody>
      </p:sp>
      <p:sp>
        <p:nvSpPr>
          <p:cNvPr id="79875" name="Rectangle 1"/>
          <p:cNvSpPr>
            <a:spLocks noGrp="1" noRot="1" noChangeAspect="1" noChangeArrowheads="1" noTextEdit="1"/>
          </p:cNvSpPr>
          <p:nvPr>
            <p:ph type="sldImg"/>
          </p:nvPr>
        </p:nvSpPr>
        <p:spPr>
          <a:xfrm>
            <a:off x="992188" y="766763"/>
            <a:ext cx="5119687" cy="3840162"/>
          </a:xfrm>
          <a:ln/>
        </p:spPr>
      </p:sp>
      <p:sp>
        <p:nvSpPr>
          <p:cNvPr id="79876" name="Rectangle 2"/>
          <p:cNvSpPr>
            <a:spLocks noGrp="1" noChangeArrowheads="1"/>
          </p:cNvSpPr>
          <p:nvPr>
            <p:ph type="body" idx="1"/>
          </p:nvPr>
        </p:nvSpPr>
        <p:spPr>
          <a:xfrm>
            <a:off x="947738" y="4862513"/>
            <a:ext cx="5203825" cy="4603750"/>
          </a:xfrm>
          <a:noFill/>
          <a:ln/>
        </p:spPr>
        <p:txBody>
          <a:bodyPr wrap="none" anchor="ctr"/>
          <a:lstStyle/>
          <a:p>
            <a:endParaRPr lang="de-D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p:nvPr>
        </p:nvSpPr>
        <p:spPr>
          <a:noFill/>
        </p:spPr>
        <p:txBody>
          <a:bodyPr/>
          <a:lstStyle/>
          <a:p>
            <a:fld id="{901D1C43-62D4-4806-8CED-61A8594D71BF}" type="slidenum">
              <a:rPr lang="de-DE" smtClean="0"/>
              <a:pPr/>
              <a:t>71</a:t>
            </a:fld>
            <a:endParaRPr lang="de-DE"/>
          </a:p>
        </p:txBody>
      </p:sp>
      <p:sp>
        <p:nvSpPr>
          <p:cNvPr id="88067" name="Rectangle 1"/>
          <p:cNvSpPr>
            <a:spLocks noGrp="1" noRot="1" noChangeAspect="1" noChangeArrowheads="1" noTextEdit="1"/>
          </p:cNvSpPr>
          <p:nvPr>
            <p:ph type="sldImg"/>
          </p:nvPr>
        </p:nvSpPr>
        <p:spPr>
          <a:xfrm>
            <a:off x="990600" y="768350"/>
            <a:ext cx="5118100" cy="3838575"/>
          </a:xfrm>
          <a:ln/>
        </p:spPr>
      </p:sp>
      <p:sp>
        <p:nvSpPr>
          <p:cNvPr id="88068" name="Rectangle 2"/>
          <p:cNvSpPr>
            <a:spLocks noGrp="1" noChangeArrowheads="1"/>
          </p:cNvSpPr>
          <p:nvPr>
            <p:ph type="body" idx="1"/>
          </p:nvPr>
        </p:nvSpPr>
        <p:spPr>
          <a:xfrm>
            <a:off x="947738" y="4862513"/>
            <a:ext cx="5203825" cy="4603750"/>
          </a:xfrm>
          <a:noFill/>
          <a:ln/>
        </p:spPr>
        <p:txBody>
          <a:bodyPr wrap="none" anchor="ctr"/>
          <a:lstStyle/>
          <a:p>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nl-BE" dirty="0"/>
              <a:t>AIC = Aircraft </a:t>
            </a:r>
            <a:r>
              <a:rPr lang="nl-BE" dirty="0" err="1"/>
              <a:t>Induced</a:t>
            </a:r>
            <a:r>
              <a:rPr lang="nl-BE" dirty="0"/>
              <a:t> </a:t>
            </a:r>
            <a:r>
              <a:rPr lang="nl-BE" dirty="0" err="1"/>
              <a:t>Cloudiness</a:t>
            </a:r>
            <a:endParaRPr lang="nl-BE" dirty="0"/>
          </a:p>
          <a:p>
            <a:r>
              <a:rPr lang="nl-BE" dirty="0"/>
              <a:t>No </a:t>
            </a:r>
            <a:r>
              <a:rPr lang="nl-BE" dirty="0" err="1"/>
              <a:t>Radiative</a:t>
            </a:r>
            <a:r>
              <a:rPr lang="nl-BE" dirty="0"/>
              <a:t> </a:t>
            </a:r>
            <a:r>
              <a:rPr lang="nl-BE" dirty="0" err="1"/>
              <a:t>forcing</a:t>
            </a:r>
            <a:r>
              <a:rPr lang="nl-BE" dirty="0"/>
              <a:t> </a:t>
            </a:r>
            <a:r>
              <a:rPr lang="nl-BE" dirty="0" err="1"/>
              <a:t>used</a:t>
            </a:r>
            <a:r>
              <a:rPr lang="nl-BE" dirty="0"/>
              <a:t>: </a:t>
            </a:r>
            <a:r>
              <a:rPr lang="nl-BE" dirty="0" err="1"/>
              <a:t>Only</a:t>
            </a:r>
            <a:r>
              <a:rPr lang="nl-BE" dirty="0"/>
              <a:t> </a:t>
            </a:r>
            <a:r>
              <a:rPr lang="nl-BE" dirty="0" err="1"/>
              <a:t>total</a:t>
            </a:r>
            <a:r>
              <a:rPr lang="nl-BE" dirty="0"/>
              <a:t> </a:t>
            </a:r>
            <a:r>
              <a:rPr lang="nl-BE" dirty="0" err="1"/>
              <a:t>emissions</a:t>
            </a:r>
            <a:r>
              <a:rPr lang="nl-BE" dirty="0"/>
              <a:t> of </a:t>
            </a:r>
            <a:r>
              <a:rPr lang="nl-BE" dirty="0" err="1"/>
              <a:t>all</a:t>
            </a:r>
            <a:r>
              <a:rPr lang="nl-BE" dirty="0"/>
              <a:t> </a:t>
            </a:r>
            <a:r>
              <a:rPr lang="nl-BE" dirty="0" err="1"/>
              <a:t>aircraft</a:t>
            </a:r>
            <a:r>
              <a:rPr lang="nl-BE" dirty="0"/>
              <a:t> </a:t>
            </a:r>
            <a:r>
              <a:rPr lang="nl-BE" dirty="0" err="1"/>
              <a:t>during</a:t>
            </a:r>
            <a:r>
              <a:rPr lang="nl-BE" dirty="0"/>
              <a:t> a </a:t>
            </a:r>
            <a:r>
              <a:rPr lang="nl-BE" dirty="0" err="1"/>
              <a:t>period</a:t>
            </a:r>
            <a:r>
              <a:rPr lang="nl-BE" dirty="0"/>
              <a:t> of time</a:t>
            </a:r>
          </a:p>
        </p:txBody>
      </p:sp>
      <p:sp>
        <p:nvSpPr>
          <p:cNvPr id="4" name="Tijdelijke aanduiding voor dianummer 3"/>
          <p:cNvSpPr>
            <a:spLocks noGrp="1"/>
          </p:cNvSpPr>
          <p:nvPr>
            <p:ph type="sldNum"/>
          </p:nvPr>
        </p:nvSpPr>
        <p:spPr/>
        <p:txBody>
          <a:bodyPr/>
          <a:lstStyle/>
          <a:p>
            <a:pPr>
              <a:defRPr/>
            </a:pPr>
            <a:fld id="{FF2A0842-20F6-43A9-B19B-4E6B2D8AB4F4}" type="slidenum">
              <a:rPr lang="de-DE" smtClean="0"/>
              <a:pPr>
                <a:defRPr/>
              </a:pPr>
              <a:t>39</a:t>
            </a:fld>
            <a:endParaRPr lang="de-DE"/>
          </a:p>
        </p:txBody>
      </p:sp>
    </p:spTree>
    <p:extLst>
      <p:ext uri="{BB962C8B-B14F-4D97-AF65-F5344CB8AC3E}">
        <p14:creationId xmlns="" xmlns:p14="http://schemas.microsoft.com/office/powerpoint/2010/main" val="1516108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Equations by Emily </a:t>
            </a:r>
            <a:r>
              <a:rPr lang="en-US" dirty="0" err="1"/>
              <a:t>Dallara</a:t>
            </a:r>
            <a:r>
              <a:rPr lang="en-US" dirty="0"/>
              <a:t> Schwarz</a:t>
            </a:r>
          </a:p>
          <a:p>
            <a:r>
              <a:rPr lang="en-US" dirty="0"/>
              <a:t>Emission indices and characterization factors</a:t>
            </a:r>
          </a:p>
          <a:p>
            <a:r>
              <a:rPr lang="en-US" dirty="0"/>
              <a:t>CF of CO2 is 1: no altitude dependency</a:t>
            </a:r>
          </a:p>
        </p:txBody>
      </p:sp>
      <p:sp>
        <p:nvSpPr>
          <p:cNvPr id="4" name="Tijdelijke aanduiding voor dianummer 3"/>
          <p:cNvSpPr>
            <a:spLocks noGrp="1"/>
          </p:cNvSpPr>
          <p:nvPr>
            <p:ph type="sldNum"/>
          </p:nvPr>
        </p:nvSpPr>
        <p:spPr/>
        <p:txBody>
          <a:bodyPr/>
          <a:lstStyle/>
          <a:p>
            <a:pPr>
              <a:defRPr/>
            </a:pPr>
            <a:fld id="{FF2A0842-20F6-43A9-B19B-4E6B2D8AB4F4}" type="slidenum">
              <a:rPr lang="de-DE" smtClean="0"/>
              <a:pPr>
                <a:defRPr/>
              </a:pPr>
              <a:t>43</a:t>
            </a:fld>
            <a:endParaRPr lang="de-DE"/>
          </a:p>
        </p:txBody>
      </p:sp>
    </p:spTree>
    <p:extLst>
      <p:ext uri="{BB962C8B-B14F-4D97-AF65-F5344CB8AC3E}">
        <p14:creationId xmlns="" xmlns:p14="http://schemas.microsoft.com/office/powerpoint/2010/main" val="993813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Sustained Global Temperature Potential. Forcing factor = altitude dependency</a:t>
            </a:r>
          </a:p>
        </p:txBody>
      </p:sp>
      <p:sp>
        <p:nvSpPr>
          <p:cNvPr id="4" name="Tijdelijke aanduiding voor dianummer 3"/>
          <p:cNvSpPr>
            <a:spLocks noGrp="1"/>
          </p:cNvSpPr>
          <p:nvPr>
            <p:ph type="sldNum"/>
          </p:nvPr>
        </p:nvSpPr>
        <p:spPr/>
        <p:txBody>
          <a:bodyPr/>
          <a:lstStyle/>
          <a:p>
            <a:pPr>
              <a:defRPr/>
            </a:pPr>
            <a:fld id="{FF2A0842-20F6-43A9-B19B-4E6B2D8AB4F4}" type="slidenum">
              <a:rPr lang="de-DE" smtClean="0"/>
              <a:pPr>
                <a:defRPr/>
              </a:pPr>
              <a:t>44</a:t>
            </a:fld>
            <a:endParaRPr lang="de-DE"/>
          </a:p>
        </p:txBody>
      </p:sp>
    </p:spTree>
    <p:extLst>
      <p:ext uri="{BB962C8B-B14F-4D97-AF65-F5344CB8AC3E}">
        <p14:creationId xmlns="" xmlns:p14="http://schemas.microsoft.com/office/powerpoint/2010/main" val="4049240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Sustained Global Temperature Potential. Forcing factor = altitude dependency</a:t>
            </a:r>
          </a:p>
        </p:txBody>
      </p:sp>
      <p:sp>
        <p:nvSpPr>
          <p:cNvPr id="4" name="Tijdelijke aanduiding voor dianummer 3"/>
          <p:cNvSpPr>
            <a:spLocks noGrp="1"/>
          </p:cNvSpPr>
          <p:nvPr>
            <p:ph type="sldNum"/>
          </p:nvPr>
        </p:nvSpPr>
        <p:spPr/>
        <p:txBody>
          <a:bodyPr/>
          <a:lstStyle/>
          <a:p>
            <a:pPr>
              <a:defRPr/>
            </a:pPr>
            <a:fld id="{FF2A0842-20F6-43A9-B19B-4E6B2D8AB4F4}" type="slidenum">
              <a:rPr lang="de-DE" smtClean="0"/>
              <a:pPr>
                <a:defRPr/>
              </a:pPr>
              <a:t>45</a:t>
            </a:fld>
            <a:endParaRPr lang="de-DE"/>
          </a:p>
        </p:txBody>
      </p:sp>
    </p:spTree>
    <p:extLst>
      <p:ext uri="{BB962C8B-B14F-4D97-AF65-F5344CB8AC3E}">
        <p14:creationId xmlns="" xmlns:p14="http://schemas.microsoft.com/office/powerpoint/2010/main" val="4049240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Equations by Emily </a:t>
            </a:r>
            <a:r>
              <a:rPr lang="en-US" dirty="0" err="1"/>
              <a:t>Dallara</a:t>
            </a:r>
            <a:r>
              <a:rPr lang="en-US" dirty="0"/>
              <a:t> Schwarz</a:t>
            </a:r>
          </a:p>
          <a:p>
            <a:r>
              <a:rPr lang="en-US" dirty="0"/>
              <a:t>Emission indices and characterization factors</a:t>
            </a:r>
          </a:p>
          <a:p>
            <a:r>
              <a:rPr lang="en-US" dirty="0"/>
              <a:t>CF of CO2 is 1: no altitude dependency</a:t>
            </a:r>
          </a:p>
        </p:txBody>
      </p:sp>
      <p:sp>
        <p:nvSpPr>
          <p:cNvPr id="4" name="Tijdelijke aanduiding voor dianummer 3"/>
          <p:cNvSpPr>
            <a:spLocks noGrp="1"/>
          </p:cNvSpPr>
          <p:nvPr>
            <p:ph type="sldNum"/>
          </p:nvPr>
        </p:nvSpPr>
        <p:spPr/>
        <p:txBody>
          <a:bodyPr/>
          <a:lstStyle/>
          <a:p>
            <a:pPr>
              <a:defRPr/>
            </a:pPr>
            <a:fld id="{FF2A0842-20F6-43A9-B19B-4E6B2D8AB4F4}" type="slidenum">
              <a:rPr lang="de-DE" smtClean="0"/>
              <a:pPr>
                <a:defRPr/>
              </a:pPr>
              <a:t>50</a:t>
            </a:fld>
            <a:endParaRPr lang="de-DE"/>
          </a:p>
        </p:txBody>
      </p:sp>
    </p:spTree>
    <p:extLst>
      <p:ext uri="{BB962C8B-B14F-4D97-AF65-F5344CB8AC3E}">
        <p14:creationId xmlns="" xmlns:p14="http://schemas.microsoft.com/office/powerpoint/2010/main" val="993813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Equations by Emily </a:t>
            </a:r>
            <a:r>
              <a:rPr lang="en-US" dirty="0" err="1"/>
              <a:t>Dallara</a:t>
            </a:r>
            <a:r>
              <a:rPr lang="en-US" dirty="0"/>
              <a:t> Schwarz</a:t>
            </a:r>
          </a:p>
          <a:p>
            <a:r>
              <a:rPr lang="en-US" dirty="0"/>
              <a:t>Emission indices and characterization factors</a:t>
            </a:r>
          </a:p>
          <a:p>
            <a:r>
              <a:rPr lang="en-US" dirty="0"/>
              <a:t>CF of CO2 is 1: no altitude dependency</a:t>
            </a:r>
          </a:p>
        </p:txBody>
      </p:sp>
      <p:sp>
        <p:nvSpPr>
          <p:cNvPr id="4" name="Tijdelijke aanduiding voor dianummer 3"/>
          <p:cNvSpPr>
            <a:spLocks noGrp="1"/>
          </p:cNvSpPr>
          <p:nvPr>
            <p:ph type="sldNum"/>
          </p:nvPr>
        </p:nvSpPr>
        <p:spPr/>
        <p:txBody>
          <a:bodyPr/>
          <a:lstStyle/>
          <a:p>
            <a:pPr>
              <a:defRPr/>
            </a:pPr>
            <a:fld id="{FF2A0842-20F6-43A9-B19B-4E6B2D8AB4F4}" type="slidenum">
              <a:rPr lang="de-DE" smtClean="0"/>
              <a:pPr>
                <a:defRPr/>
              </a:pPr>
              <a:t>51</a:t>
            </a:fld>
            <a:endParaRPr lang="de-DE"/>
          </a:p>
        </p:txBody>
      </p:sp>
    </p:spTree>
    <p:extLst>
      <p:ext uri="{BB962C8B-B14F-4D97-AF65-F5344CB8AC3E}">
        <p14:creationId xmlns="" xmlns:p14="http://schemas.microsoft.com/office/powerpoint/2010/main" val="993813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Equations by Emily </a:t>
            </a:r>
            <a:r>
              <a:rPr lang="en-US" dirty="0" err="1"/>
              <a:t>Dallara</a:t>
            </a:r>
            <a:r>
              <a:rPr lang="en-US" dirty="0"/>
              <a:t> Schwarz</a:t>
            </a:r>
          </a:p>
          <a:p>
            <a:r>
              <a:rPr lang="en-US" dirty="0"/>
              <a:t>Emission indices and characterization factors</a:t>
            </a:r>
          </a:p>
          <a:p>
            <a:r>
              <a:rPr lang="en-US" dirty="0"/>
              <a:t>CF of CO2 is 1: no altitude dependency</a:t>
            </a:r>
          </a:p>
        </p:txBody>
      </p:sp>
      <p:sp>
        <p:nvSpPr>
          <p:cNvPr id="4" name="Tijdelijke aanduiding voor dianummer 3"/>
          <p:cNvSpPr>
            <a:spLocks noGrp="1"/>
          </p:cNvSpPr>
          <p:nvPr>
            <p:ph type="sldNum"/>
          </p:nvPr>
        </p:nvSpPr>
        <p:spPr/>
        <p:txBody>
          <a:bodyPr/>
          <a:lstStyle/>
          <a:p>
            <a:pPr>
              <a:defRPr/>
            </a:pPr>
            <a:fld id="{FF2A0842-20F6-43A9-B19B-4E6B2D8AB4F4}" type="slidenum">
              <a:rPr lang="de-DE" smtClean="0"/>
              <a:pPr>
                <a:defRPr/>
              </a:pPr>
              <a:t>64</a:t>
            </a:fld>
            <a:endParaRPr lang="de-DE"/>
          </a:p>
        </p:txBody>
      </p:sp>
    </p:spTree>
    <p:extLst>
      <p:ext uri="{BB962C8B-B14F-4D97-AF65-F5344CB8AC3E}">
        <p14:creationId xmlns="" xmlns:p14="http://schemas.microsoft.com/office/powerpoint/2010/main" val="993813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Explain normalized values and weighting factors</a:t>
            </a:r>
          </a:p>
        </p:txBody>
      </p:sp>
      <p:sp>
        <p:nvSpPr>
          <p:cNvPr id="4" name="Tijdelijke aanduiding voor dianummer 3"/>
          <p:cNvSpPr>
            <a:spLocks noGrp="1"/>
          </p:cNvSpPr>
          <p:nvPr>
            <p:ph type="sldNum"/>
          </p:nvPr>
        </p:nvSpPr>
        <p:spPr/>
        <p:txBody>
          <a:bodyPr/>
          <a:lstStyle/>
          <a:p>
            <a:pPr>
              <a:defRPr/>
            </a:pPr>
            <a:fld id="{FF2A0842-20F6-43A9-B19B-4E6B2D8AB4F4}" type="slidenum">
              <a:rPr lang="de-DE" smtClean="0"/>
              <a:pPr>
                <a:defRPr/>
              </a:pPr>
              <a:t>65</a:t>
            </a:fld>
            <a:endParaRPr lang="de-DE"/>
          </a:p>
        </p:txBody>
      </p:sp>
    </p:spTree>
    <p:extLst>
      <p:ext uri="{BB962C8B-B14F-4D97-AF65-F5344CB8AC3E}">
        <p14:creationId xmlns="" xmlns:p14="http://schemas.microsoft.com/office/powerpoint/2010/main" val="3675214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1" y="2130427"/>
            <a:ext cx="7772400" cy="1470025"/>
          </a:xfrm>
        </p:spPr>
        <p:txBody>
          <a:bodyPr/>
          <a:lstStyle/>
          <a:p>
            <a:r>
              <a:rPr lang="es-ES"/>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91313" y="1630365"/>
            <a:ext cx="2055812" cy="4676775"/>
          </a:xfrm>
        </p:spPr>
        <p:txBody>
          <a:bodyPr vert="eaVert"/>
          <a:lstStyle/>
          <a:p>
            <a:r>
              <a:rPr lang="es-ES"/>
              <a:t>Haga clic para modificar el estilo de título del patrón</a:t>
            </a:r>
            <a:endParaRPr lang="es-ES_tradnl"/>
          </a:p>
        </p:txBody>
      </p:sp>
      <p:sp>
        <p:nvSpPr>
          <p:cNvPr id="3" name="2 Marcador de texto vertical"/>
          <p:cNvSpPr>
            <a:spLocks noGrp="1"/>
          </p:cNvSpPr>
          <p:nvPr>
            <p:ph type="body" orient="vert" idx="1"/>
          </p:nvPr>
        </p:nvSpPr>
        <p:spPr>
          <a:xfrm>
            <a:off x="519114" y="1630365"/>
            <a:ext cx="6019800" cy="467677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22289" y="1630365"/>
            <a:ext cx="8224837" cy="446087"/>
          </a:xfrm>
        </p:spPr>
        <p:txBody>
          <a:bodyPr/>
          <a:lstStyle/>
          <a:p>
            <a:r>
              <a:rPr lang="es-ES"/>
              <a:t>Haga clic para modificar el estilo de título del patrón</a:t>
            </a:r>
            <a:endParaRPr lang="es-ES_tradnl"/>
          </a:p>
        </p:txBody>
      </p:sp>
      <p:sp>
        <p:nvSpPr>
          <p:cNvPr id="3" name="2 Marcador de texto"/>
          <p:cNvSpPr>
            <a:spLocks noGrp="1"/>
          </p:cNvSpPr>
          <p:nvPr>
            <p:ph type="body" sz="half" idx="1"/>
          </p:nvPr>
        </p:nvSpPr>
        <p:spPr>
          <a:xfrm>
            <a:off x="519113" y="2200277"/>
            <a:ext cx="4037012" cy="41068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3 Marcador de contenido"/>
          <p:cNvSpPr>
            <a:spLocks noGrp="1"/>
          </p:cNvSpPr>
          <p:nvPr>
            <p:ph sz="half" idx="2"/>
          </p:nvPr>
        </p:nvSpPr>
        <p:spPr>
          <a:xfrm>
            <a:off x="4708525" y="2200277"/>
            <a:ext cx="4038600" cy="41068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22289" y="1630365"/>
            <a:ext cx="8224837" cy="446087"/>
          </a:xfrm>
        </p:spPr>
        <p:txBody>
          <a:bodyPr/>
          <a:lstStyle/>
          <a:p>
            <a:r>
              <a:rPr lang="es-ES"/>
              <a:t>Haga clic para modificar el estilo de título del patrón</a:t>
            </a:r>
            <a:endParaRPr lang="es-ES_tradnl"/>
          </a:p>
        </p:txBody>
      </p:sp>
      <p:sp>
        <p:nvSpPr>
          <p:cNvPr id="3" name="2 Marcador de texto"/>
          <p:cNvSpPr>
            <a:spLocks noGrp="1"/>
          </p:cNvSpPr>
          <p:nvPr>
            <p:ph type="body" sz="half" idx="1"/>
          </p:nvPr>
        </p:nvSpPr>
        <p:spPr>
          <a:xfrm>
            <a:off x="519113" y="2200277"/>
            <a:ext cx="4037012" cy="41068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3 Marcador de contenido"/>
          <p:cNvSpPr>
            <a:spLocks noGrp="1"/>
          </p:cNvSpPr>
          <p:nvPr>
            <p:ph sz="quarter" idx="2"/>
          </p:nvPr>
        </p:nvSpPr>
        <p:spPr>
          <a:xfrm>
            <a:off x="4708525" y="2200275"/>
            <a:ext cx="4038600" cy="19764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4 Marcador de contenido"/>
          <p:cNvSpPr>
            <a:spLocks noGrp="1"/>
          </p:cNvSpPr>
          <p:nvPr>
            <p:ph sz="quarter" idx="3"/>
          </p:nvPr>
        </p:nvSpPr>
        <p:spPr>
          <a:xfrm>
            <a:off x="4708525" y="4329115"/>
            <a:ext cx="4038600" cy="19780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22289" y="1630365"/>
            <a:ext cx="8224837" cy="446087"/>
          </a:xfrm>
        </p:spPr>
        <p:txBody>
          <a:bodyPr/>
          <a:lstStyle/>
          <a:p>
            <a:r>
              <a:rPr lang="de-DE"/>
              <a:t>Titelmasterformat durch Klicken bearbeiten</a:t>
            </a:r>
          </a:p>
        </p:txBody>
      </p:sp>
      <p:sp>
        <p:nvSpPr>
          <p:cNvPr id="3" name="Inhaltsplatzhalter 2"/>
          <p:cNvSpPr>
            <a:spLocks noGrp="1"/>
          </p:cNvSpPr>
          <p:nvPr>
            <p:ph idx="1"/>
          </p:nvPr>
        </p:nvSpPr>
        <p:spPr>
          <a:xfrm>
            <a:off x="519113" y="2200277"/>
            <a:ext cx="8228012" cy="410686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519113" y="1630365"/>
            <a:ext cx="8228012" cy="467677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ítulo y objetos">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1" y="2130427"/>
            <a:ext cx="7772400" cy="1470025"/>
          </a:xfrm>
        </p:spPr>
        <p:txBody>
          <a:bodyPr/>
          <a:lstStyle/>
          <a:p>
            <a:r>
              <a:rPr lang="es-ES"/>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ES_tradnl"/>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p:spPr>
        <p:txBody>
          <a:bodyPr anchor="t"/>
          <a:lstStyle>
            <a:lvl1pPr algn="l">
              <a:defRPr sz="4000" b="1" cap="all"/>
            </a:lvl1pPr>
          </a:lstStyle>
          <a:p>
            <a:r>
              <a:rPr lang="es-ES"/>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_tradnl"/>
          </a:p>
        </p:txBody>
      </p:sp>
      <p:sp>
        <p:nvSpPr>
          <p:cNvPr id="3" name="2 Marcador de contenido"/>
          <p:cNvSpPr>
            <a:spLocks noGrp="1"/>
          </p:cNvSpPr>
          <p:nvPr>
            <p:ph sz="half" idx="1"/>
          </p:nvPr>
        </p:nvSpPr>
        <p:spPr>
          <a:xfrm>
            <a:off x="519113" y="2200277"/>
            <a:ext cx="4037012" cy="4106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3 Marcador de contenido"/>
          <p:cNvSpPr>
            <a:spLocks noGrp="1"/>
          </p:cNvSpPr>
          <p:nvPr>
            <p:ph sz="half" idx="2"/>
          </p:nvPr>
        </p:nvSpPr>
        <p:spPr>
          <a:xfrm>
            <a:off x="4708525" y="2200277"/>
            <a:ext cx="4038600" cy="4106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_tradnl"/>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2000" b="1"/>
            </a:lvl1pPr>
          </a:lstStyle>
          <a:p>
            <a:r>
              <a:rPr lang="es-ES"/>
              <a:t>Haga clic para modificar el estilo de título del patrón</a:t>
            </a:r>
            <a:endParaRPr lang="es-ES_tradnl"/>
          </a:p>
        </p:txBody>
      </p:sp>
      <p:sp>
        <p:nvSpPr>
          <p:cNvPr id="3" name="2 Marcador de contenido"/>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3 Marcador de texto"/>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91313" y="1630365"/>
            <a:ext cx="2055812" cy="4676775"/>
          </a:xfrm>
        </p:spPr>
        <p:txBody>
          <a:bodyPr vert="eaVert"/>
          <a:lstStyle/>
          <a:p>
            <a:r>
              <a:rPr lang="es-ES"/>
              <a:t>Haga clic para modificar el estilo de título del patrón</a:t>
            </a:r>
            <a:endParaRPr lang="es-ES_tradnl"/>
          </a:p>
        </p:txBody>
      </p:sp>
      <p:sp>
        <p:nvSpPr>
          <p:cNvPr id="3" name="2 Marcador de texto vertical"/>
          <p:cNvSpPr>
            <a:spLocks noGrp="1"/>
          </p:cNvSpPr>
          <p:nvPr>
            <p:ph type="body" orient="vert" idx="1"/>
          </p:nvPr>
        </p:nvSpPr>
        <p:spPr>
          <a:xfrm>
            <a:off x="519114" y="1630365"/>
            <a:ext cx="6019800" cy="467677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22289" y="1630365"/>
            <a:ext cx="8224837" cy="446087"/>
          </a:xfrm>
        </p:spPr>
        <p:txBody>
          <a:bodyPr/>
          <a:lstStyle/>
          <a:p>
            <a:r>
              <a:rPr lang="es-ES"/>
              <a:t>Haga clic para modificar el estilo de título del patrón</a:t>
            </a:r>
            <a:endParaRPr lang="es-ES_tradnl"/>
          </a:p>
        </p:txBody>
      </p:sp>
      <p:sp>
        <p:nvSpPr>
          <p:cNvPr id="3" name="2 Marcador de texto"/>
          <p:cNvSpPr>
            <a:spLocks noGrp="1"/>
          </p:cNvSpPr>
          <p:nvPr>
            <p:ph type="body" sz="half" idx="1"/>
          </p:nvPr>
        </p:nvSpPr>
        <p:spPr>
          <a:xfrm>
            <a:off x="519113" y="2200277"/>
            <a:ext cx="4037012" cy="41068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3 Marcador de contenido"/>
          <p:cNvSpPr>
            <a:spLocks noGrp="1"/>
          </p:cNvSpPr>
          <p:nvPr>
            <p:ph sz="half" idx="2"/>
          </p:nvPr>
        </p:nvSpPr>
        <p:spPr>
          <a:xfrm>
            <a:off x="4708525" y="2200277"/>
            <a:ext cx="4038600" cy="41068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22289" y="1630365"/>
            <a:ext cx="8224837" cy="446087"/>
          </a:xfrm>
        </p:spPr>
        <p:txBody>
          <a:bodyPr/>
          <a:lstStyle/>
          <a:p>
            <a:r>
              <a:rPr lang="es-ES"/>
              <a:t>Haga clic para modificar el estilo de título del patrón</a:t>
            </a:r>
            <a:endParaRPr lang="es-ES_tradnl"/>
          </a:p>
        </p:txBody>
      </p:sp>
      <p:sp>
        <p:nvSpPr>
          <p:cNvPr id="3" name="2 Marcador de texto"/>
          <p:cNvSpPr>
            <a:spLocks noGrp="1"/>
          </p:cNvSpPr>
          <p:nvPr>
            <p:ph type="body" sz="half" idx="1"/>
          </p:nvPr>
        </p:nvSpPr>
        <p:spPr>
          <a:xfrm>
            <a:off x="519113" y="2200277"/>
            <a:ext cx="4037012" cy="41068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3 Marcador de contenido"/>
          <p:cNvSpPr>
            <a:spLocks noGrp="1"/>
          </p:cNvSpPr>
          <p:nvPr>
            <p:ph sz="quarter" idx="2"/>
          </p:nvPr>
        </p:nvSpPr>
        <p:spPr>
          <a:xfrm>
            <a:off x="4708525" y="2200275"/>
            <a:ext cx="4038600" cy="19764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4 Marcador de contenido"/>
          <p:cNvSpPr>
            <a:spLocks noGrp="1"/>
          </p:cNvSpPr>
          <p:nvPr>
            <p:ph sz="quarter" idx="3"/>
          </p:nvPr>
        </p:nvSpPr>
        <p:spPr>
          <a:xfrm>
            <a:off x="4708525" y="4329115"/>
            <a:ext cx="4038600" cy="19780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p:spPr>
        <p:txBody>
          <a:bodyPr anchor="t"/>
          <a:lstStyle>
            <a:lvl1pPr algn="l">
              <a:defRPr sz="4000" b="1" cap="all"/>
            </a:lvl1pPr>
          </a:lstStyle>
          <a:p>
            <a:r>
              <a:rPr lang="es-ES"/>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22289" y="1630365"/>
            <a:ext cx="8224837" cy="446087"/>
          </a:xfrm>
        </p:spPr>
        <p:txBody>
          <a:bodyPr/>
          <a:lstStyle/>
          <a:p>
            <a:r>
              <a:rPr lang="de-DE"/>
              <a:t>Titelmasterformat durch Klicken bearbeiten</a:t>
            </a:r>
          </a:p>
        </p:txBody>
      </p:sp>
      <p:sp>
        <p:nvSpPr>
          <p:cNvPr id="3" name="Inhaltsplatzhalter 2"/>
          <p:cNvSpPr>
            <a:spLocks noGrp="1"/>
          </p:cNvSpPr>
          <p:nvPr>
            <p:ph idx="1"/>
          </p:nvPr>
        </p:nvSpPr>
        <p:spPr>
          <a:xfrm>
            <a:off x="519113" y="2200277"/>
            <a:ext cx="8228012" cy="410686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519113" y="1630365"/>
            <a:ext cx="8228012" cy="467677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1" y="2130427"/>
            <a:ext cx="7772400" cy="1470025"/>
          </a:xfrm>
        </p:spPr>
        <p:txBody>
          <a:bodyPr/>
          <a:lstStyle/>
          <a:p>
            <a:r>
              <a:rPr lang="es-ES"/>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ES_tradnl"/>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p:spPr>
        <p:txBody>
          <a:bodyPr anchor="t"/>
          <a:lstStyle>
            <a:lvl1pPr algn="l">
              <a:defRPr sz="4000" b="1" cap="all"/>
            </a:lvl1pPr>
          </a:lstStyle>
          <a:p>
            <a:r>
              <a:rPr lang="es-ES"/>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_tradnl"/>
          </a:p>
        </p:txBody>
      </p:sp>
      <p:sp>
        <p:nvSpPr>
          <p:cNvPr id="3" name="2 Marcador de contenido"/>
          <p:cNvSpPr>
            <a:spLocks noGrp="1"/>
          </p:cNvSpPr>
          <p:nvPr>
            <p:ph sz="half" idx="1"/>
          </p:nvPr>
        </p:nvSpPr>
        <p:spPr>
          <a:xfrm>
            <a:off x="457201" y="1604964"/>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3 Marcador de contenido"/>
          <p:cNvSpPr>
            <a:spLocks noGrp="1"/>
          </p:cNvSpPr>
          <p:nvPr>
            <p:ph sz="half" idx="2"/>
          </p:nvPr>
        </p:nvSpPr>
        <p:spPr>
          <a:xfrm>
            <a:off x="4646614" y="1604964"/>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_tradnl"/>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2000" b="1"/>
            </a:lvl1pPr>
          </a:lstStyle>
          <a:p>
            <a:r>
              <a:rPr lang="es-ES"/>
              <a:t>Haga clic para modificar el estilo de título del patrón</a:t>
            </a:r>
            <a:endParaRPr lang="es-ES_tradnl"/>
          </a:p>
        </p:txBody>
      </p:sp>
      <p:sp>
        <p:nvSpPr>
          <p:cNvPr id="3" name="2 Marcador de contenido"/>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3 Marcador de texto"/>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_tradnl"/>
          </a:p>
        </p:txBody>
      </p:sp>
      <p:sp>
        <p:nvSpPr>
          <p:cNvPr id="3" name="2 Marcador de contenido"/>
          <p:cNvSpPr>
            <a:spLocks noGrp="1"/>
          </p:cNvSpPr>
          <p:nvPr>
            <p:ph sz="half" idx="1"/>
          </p:nvPr>
        </p:nvSpPr>
        <p:spPr>
          <a:xfrm>
            <a:off x="519113" y="2200277"/>
            <a:ext cx="4037012" cy="4106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3 Marcador de contenido"/>
          <p:cNvSpPr>
            <a:spLocks noGrp="1"/>
          </p:cNvSpPr>
          <p:nvPr>
            <p:ph sz="half" idx="2"/>
          </p:nvPr>
        </p:nvSpPr>
        <p:spPr>
          <a:xfrm>
            <a:off x="4708525" y="2200277"/>
            <a:ext cx="4038600" cy="4106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vert="horz" wrap="square" lIns="0" tIns="0" rIns="0" bIns="0" numCol="1" anchor="t" anchorCtr="0" compatLnSpc="1">
            <a:prstTxWarp prst="textNoShape">
              <a:avLst/>
            </a:prstTxWarp>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1" y="273050"/>
            <a:ext cx="2055813" cy="5856288"/>
          </a:xfrm>
        </p:spPr>
        <p:txBody>
          <a:bodyPr vert="eaVert"/>
          <a:lstStyle/>
          <a:p>
            <a:r>
              <a:rPr lang="es-ES"/>
              <a:t>Haga clic para modificar el estilo de título del patrón</a:t>
            </a:r>
            <a:endParaRPr lang="es-ES_tradnl"/>
          </a:p>
        </p:txBody>
      </p:sp>
      <p:sp>
        <p:nvSpPr>
          <p:cNvPr id="3" name="2 Marcador de texto vertical"/>
          <p:cNvSpPr>
            <a:spLocks noGrp="1"/>
          </p:cNvSpPr>
          <p:nvPr>
            <p:ph type="body" orient="vert" idx="1"/>
          </p:nvPr>
        </p:nvSpPr>
        <p:spPr>
          <a:xfrm>
            <a:off x="457200" y="273050"/>
            <a:ext cx="6019800" cy="585628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8228013" cy="1143000"/>
          </a:xfrm>
        </p:spPr>
        <p:txBody>
          <a:bodyPr/>
          <a:lstStyle/>
          <a:p>
            <a:r>
              <a:rPr lang="es-ES"/>
              <a:t>Haga clic para modificar el estilo de título del patrón</a:t>
            </a:r>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2000" b="1"/>
            </a:lvl1pPr>
          </a:lstStyle>
          <a:p>
            <a:r>
              <a:rPr lang="es-ES"/>
              <a:t>Haga clic para modificar el estilo de título del patrón</a:t>
            </a:r>
            <a:endParaRPr lang="es-ES_tradnl"/>
          </a:p>
        </p:txBody>
      </p:sp>
      <p:sp>
        <p:nvSpPr>
          <p:cNvPr id="3" name="2 Marcador de contenido"/>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3 Marcador de texto"/>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3.wmf"/><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1.png"/><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1.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819400" y="6411913"/>
            <a:ext cx="2895600" cy="457200"/>
          </a:xfrm>
          <a:prstGeom prst="rect">
            <a:avLst/>
          </a:prstGeom>
          <a:noFill/>
          <a:ln w="9525">
            <a:noFill/>
            <a:round/>
            <a:headEnd/>
            <a:tailEnd/>
          </a:ln>
          <a:effectLst/>
        </p:spPr>
        <p:txBody>
          <a:bodyPr/>
          <a:lstStyle/>
          <a:p>
            <a:pPr algn="ct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000" noProof="1" smtClean="0">
                <a:solidFill>
                  <a:srgbClr val="000000"/>
                </a:solidFill>
                <a:latin typeface="Arial" charset="0"/>
                <a:cs typeface="Arial" charset="0"/>
              </a:rPr>
              <a:t>AeroLectures, HAW Hamburg</a:t>
            </a:r>
          </a:p>
          <a:p>
            <a:pPr algn="ct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000" noProof="1" smtClean="0">
                <a:solidFill>
                  <a:srgbClr val="000000"/>
                </a:solidFill>
                <a:latin typeface="Arial" charset="0"/>
                <a:cs typeface="Arial" charset="0"/>
              </a:rPr>
              <a:t>Online, 27.01.2022</a:t>
            </a:r>
            <a:endParaRPr lang="en-US" sz="1000" noProof="1">
              <a:solidFill>
                <a:srgbClr val="000000"/>
              </a:solidFill>
              <a:latin typeface="Arial" charset="0"/>
              <a:cs typeface="Arial" charset="0"/>
            </a:endParaRPr>
          </a:p>
        </p:txBody>
      </p:sp>
      <p:pic>
        <p:nvPicPr>
          <p:cNvPr id="4099" name="Picture 3"/>
          <p:cNvPicPr>
            <a:picLocks noChangeAspect="1" noChangeArrowheads="1"/>
          </p:cNvPicPr>
          <p:nvPr/>
        </p:nvPicPr>
        <p:blipFill>
          <a:blip r:embed="rId18" cstate="print"/>
          <a:srcRect/>
          <a:stretch>
            <a:fillRect/>
          </a:stretch>
        </p:blipFill>
        <p:spPr bwMode="auto">
          <a:xfrm>
            <a:off x="8496301" y="6464300"/>
            <a:ext cx="504825" cy="312738"/>
          </a:xfrm>
          <a:prstGeom prst="rect">
            <a:avLst/>
          </a:prstGeom>
          <a:noFill/>
          <a:ln w="9525">
            <a:noFill/>
            <a:round/>
            <a:headEnd/>
            <a:tailEnd/>
          </a:ln>
        </p:spPr>
      </p:pic>
      <p:sp>
        <p:nvSpPr>
          <p:cNvPr id="4101" name="Rectangle 5"/>
          <p:cNvSpPr>
            <a:spLocks noGrp="1" noChangeArrowheads="1"/>
          </p:cNvSpPr>
          <p:nvPr>
            <p:ph type="title"/>
          </p:nvPr>
        </p:nvSpPr>
        <p:spPr bwMode="auto">
          <a:xfrm>
            <a:off x="522289" y="1630365"/>
            <a:ext cx="8224837" cy="446087"/>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pPr lvl="0"/>
            <a:r>
              <a:rPr lang="en-GB"/>
              <a:t>Klicken Sie, um das Format des Titeltextes zu bearbeiten</a:t>
            </a:r>
          </a:p>
        </p:txBody>
      </p:sp>
      <p:sp>
        <p:nvSpPr>
          <p:cNvPr id="3" name="Line 6"/>
          <p:cNvSpPr>
            <a:spLocks noChangeShapeType="1"/>
          </p:cNvSpPr>
          <p:nvPr/>
        </p:nvSpPr>
        <p:spPr bwMode="auto">
          <a:xfrm>
            <a:off x="1" y="755650"/>
            <a:ext cx="638175" cy="0"/>
          </a:xfrm>
          <a:prstGeom prst="line">
            <a:avLst/>
          </a:prstGeom>
          <a:noFill/>
          <a:ln w="90000">
            <a:solidFill>
              <a:srgbClr val="A3A3A3"/>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sp>
        <p:nvSpPr>
          <p:cNvPr id="1031" name="Line 7"/>
          <p:cNvSpPr>
            <a:spLocks noChangeShapeType="1"/>
          </p:cNvSpPr>
          <p:nvPr/>
        </p:nvSpPr>
        <p:spPr bwMode="auto">
          <a:xfrm>
            <a:off x="615950" y="755650"/>
            <a:ext cx="8528050" cy="1588"/>
          </a:xfrm>
          <a:prstGeom prst="line">
            <a:avLst/>
          </a:prstGeom>
          <a:noFill/>
          <a:ln w="90000">
            <a:solidFill>
              <a:srgbClr val="000070"/>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sp>
        <p:nvSpPr>
          <p:cNvPr id="4" name="Rectangle 9"/>
          <p:cNvSpPr>
            <a:spLocks noChangeArrowheads="1"/>
          </p:cNvSpPr>
          <p:nvPr/>
        </p:nvSpPr>
        <p:spPr bwMode="auto">
          <a:xfrm>
            <a:off x="5651500" y="6411913"/>
            <a:ext cx="2808288" cy="457200"/>
          </a:xfrm>
          <a:prstGeom prst="rect">
            <a:avLst/>
          </a:prstGeom>
          <a:noFill/>
          <a:ln w="9525">
            <a:noFill/>
            <a:round/>
            <a:headEnd/>
            <a:tailEnd/>
          </a:ln>
          <a:effectLst/>
        </p:spPr>
        <p:txBody>
          <a:bodyPr/>
          <a:lstStyle/>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000" dirty="0">
                <a:solidFill>
                  <a:srgbClr val="000000"/>
                </a:solidFill>
                <a:latin typeface="Arial" charset="0"/>
                <a:cs typeface="Arial" charset="0"/>
              </a:rPr>
              <a:t>Slide </a:t>
            </a:r>
            <a:fld id="{98C8275A-E7DD-4528-9B47-13176ED69DF7}" type="slidenum">
              <a:rPr lang="en-US" sz="1000">
                <a:solidFill>
                  <a:srgbClr val="000000"/>
                </a:solidFill>
                <a:latin typeface="Arial" charset="0"/>
                <a:cs typeface="Arial" charset="0"/>
              </a:rPr>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‹Nr.›</a:t>
            </a:fld>
            <a:endParaRPr lang="en-US" sz="1000" dirty="0">
              <a:solidFill>
                <a:srgbClr val="000000"/>
              </a:solidFill>
              <a:latin typeface="Arial" charset="0"/>
              <a:cs typeface="Arial" charset="0"/>
            </a:endParaRPr>
          </a:p>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000" dirty="0">
                <a:solidFill>
                  <a:srgbClr val="000000"/>
                </a:solidFill>
                <a:latin typeface="Arial" charset="0"/>
                <a:cs typeface="Arial" charset="0"/>
              </a:rPr>
              <a:t>Aircraft Design and Systems Group (AERO)</a:t>
            </a:r>
          </a:p>
        </p:txBody>
      </p:sp>
      <p:sp>
        <p:nvSpPr>
          <p:cNvPr id="4105" name="Rectangle 10"/>
          <p:cNvSpPr>
            <a:spLocks noGrp="1" noChangeArrowheads="1"/>
          </p:cNvSpPr>
          <p:nvPr>
            <p:ph type="body" idx="1"/>
          </p:nvPr>
        </p:nvSpPr>
        <p:spPr bwMode="auto">
          <a:xfrm>
            <a:off x="519113" y="2200277"/>
            <a:ext cx="8228012" cy="4106863"/>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dirty="0" err="1"/>
              <a:t>Klicken</a:t>
            </a:r>
            <a:r>
              <a:rPr lang="en-GB" dirty="0"/>
              <a:t> </a:t>
            </a:r>
            <a:r>
              <a:rPr lang="en-GB" dirty="0" err="1"/>
              <a:t>Sie</a:t>
            </a:r>
            <a:r>
              <a:rPr lang="en-GB" dirty="0"/>
              <a:t>, um die </a:t>
            </a:r>
            <a:r>
              <a:rPr lang="en-GB" dirty="0" err="1"/>
              <a:t>Formate</a:t>
            </a:r>
            <a:r>
              <a:rPr lang="en-GB" dirty="0"/>
              <a:t> des </a:t>
            </a:r>
            <a:r>
              <a:rPr lang="en-GB" dirty="0" err="1"/>
              <a:t>Gliederungstextes</a:t>
            </a:r>
            <a:r>
              <a:rPr lang="en-GB" dirty="0"/>
              <a:t> </a:t>
            </a:r>
            <a:r>
              <a:rPr lang="en-GB" dirty="0" err="1"/>
              <a:t>zu</a:t>
            </a:r>
            <a:r>
              <a:rPr lang="en-GB" dirty="0"/>
              <a:t> </a:t>
            </a:r>
            <a:r>
              <a:rPr lang="en-GB" dirty="0" err="1"/>
              <a:t>bearbeiten</a:t>
            </a:r>
            <a:endParaRPr lang="en-GB" dirty="0"/>
          </a:p>
          <a:p>
            <a:pPr lvl="1"/>
            <a:r>
              <a:rPr lang="en-GB" dirty="0" err="1"/>
              <a:t>Zweite</a:t>
            </a:r>
            <a:r>
              <a:rPr lang="en-GB" dirty="0"/>
              <a:t> </a:t>
            </a:r>
            <a:r>
              <a:rPr lang="en-GB" dirty="0" err="1"/>
              <a:t>Gliederungsebene</a:t>
            </a:r>
            <a:endParaRPr lang="en-GB" dirty="0"/>
          </a:p>
          <a:p>
            <a:pPr lvl="2"/>
            <a:r>
              <a:rPr lang="en-GB" dirty="0" err="1"/>
              <a:t>Dritte</a:t>
            </a:r>
            <a:r>
              <a:rPr lang="en-GB" dirty="0"/>
              <a:t> </a:t>
            </a:r>
            <a:r>
              <a:rPr lang="en-GB" dirty="0" err="1"/>
              <a:t>Gliederungsebene</a:t>
            </a:r>
            <a:endParaRPr lang="en-GB" dirty="0"/>
          </a:p>
          <a:p>
            <a:pPr lvl="3"/>
            <a:r>
              <a:rPr lang="en-GB" dirty="0" err="1"/>
              <a:t>Vierte</a:t>
            </a:r>
            <a:r>
              <a:rPr lang="en-GB" dirty="0"/>
              <a:t> </a:t>
            </a:r>
            <a:r>
              <a:rPr lang="en-GB" dirty="0" err="1"/>
              <a:t>Gliederungsebene</a:t>
            </a:r>
            <a:endParaRPr lang="en-GB" dirty="0"/>
          </a:p>
          <a:p>
            <a:pPr lvl="4"/>
            <a:r>
              <a:rPr lang="en-GB" dirty="0" err="1"/>
              <a:t>Fünfte</a:t>
            </a:r>
            <a:r>
              <a:rPr lang="en-GB" dirty="0"/>
              <a:t> </a:t>
            </a:r>
            <a:r>
              <a:rPr lang="en-GB" dirty="0" err="1"/>
              <a:t>Gliederungsebene</a:t>
            </a:r>
            <a:endParaRPr lang="en-GB" dirty="0"/>
          </a:p>
          <a:p>
            <a:pPr lvl="4"/>
            <a:r>
              <a:rPr lang="en-GB" dirty="0" err="1"/>
              <a:t>Sechste</a:t>
            </a:r>
            <a:r>
              <a:rPr lang="en-GB" dirty="0"/>
              <a:t> </a:t>
            </a:r>
            <a:r>
              <a:rPr lang="en-GB" dirty="0" err="1"/>
              <a:t>Gliederungsebene</a:t>
            </a:r>
            <a:endParaRPr lang="en-GB" dirty="0"/>
          </a:p>
          <a:p>
            <a:pPr lvl="4"/>
            <a:r>
              <a:rPr lang="en-GB" dirty="0" err="1"/>
              <a:t>Siebente</a:t>
            </a:r>
            <a:r>
              <a:rPr lang="en-GB" dirty="0"/>
              <a:t> </a:t>
            </a:r>
            <a:r>
              <a:rPr lang="en-GB" dirty="0" err="1"/>
              <a:t>Gliederungsebene</a:t>
            </a:r>
            <a:endParaRPr lang="en-GB" dirty="0"/>
          </a:p>
          <a:p>
            <a:pPr lvl="4"/>
            <a:r>
              <a:rPr lang="en-GB" dirty="0" err="1"/>
              <a:t>Achte</a:t>
            </a:r>
            <a:r>
              <a:rPr lang="en-GB" dirty="0"/>
              <a:t> </a:t>
            </a:r>
            <a:r>
              <a:rPr lang="en-GB" dirty="0" err="1"/>
              <a:t>Gliederungsebene</a:t>
            </a:r>
            <a:endParaRPr lang="en-GB" dirty="0"/>
          </a:p>
          <a:p>
            <a:pPr lvl="4"/>
            <a:r>
              <a:rPr lang="en-GB" dirty="0" err="1"/>
              <a:t>Neunte</a:t>
            </a:r>
            <a:r>
              <a:rPr lang="en-GB" dirty="0"/>
              <a:t> </a:t>
            </a:r>
            <a:r>
              <a:rPr lang="en-GB" dirty="0" err="1"/>
              <a:t>Gliederungsebene</a:t>
            </a:r>
            <a:endParaRPr lang="en-GB" dirty="0"/>
          </a:p>
        </p:txBody>
      </p:sp>
      <p:sp>
        <p:nvSpPr>
          <p:cNvPr id="5" name="Line 11"/>
          <p:cNvSpPr>
            <a:spLocks noChangeShapeType="1"/>
          </p:cNvSpPr>
          <p:nvPr/>
        </p:nvSpPr>
        <p:spPr bwMode="auto">
          <a:xfrm flipV="1">
            <a:off x="0" y="6362702"/>
            <a:ext cx="9144000" cy="3175"/>
          </a:xfrm>
          <a:prstGeom prst="line">
            <a:avLst/>
          </a:prstGeom>
          <a:noFill/>
          <a:ln w="25560">
            <a:solidFill>
              <a:srgbClr val="000070"/>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pic>
        <p:nvPicPr>
          <p:cNvPr id="30" name="Grafik 29" descr="logoHAW_L.png"/>
          <p:cNvPicPr>
            <a:picLocks noChangeAspect="1"/>
          </p:cNvPicPr>
          <p:nvPr userDrawn="1"/>
        </p:nvPicPr>
        <p:blipFill>
          <a:blip r:embed="rId19" cstate="print"/>
          <a:stretch>
            <a:fillRect/>
          </a:stretch>
        </p:blipFill>
        <p:spPr>
          <a:xfrm>
            <a:off x="7041924" y="24210"/>
            <a:ext cx="1809750" cy="663575"/>
          </a:xfrm>
          <a:prstGeom prst="rect">
            <a:avLst/>
          </a:prstGeom>
        </p:spPr>
      </p:pic>
      <p:sp>
        <p:nvSpPr>
          <p:cNvPr id="12" name="Textfeld 11"/>
          <p:cNvSpPr txBox="1"/>
          <p:nvPr userDrawn="1"/>
        </p:nvSpPr>
        <p:spPr>
          <a:xfrm>
            <a:off x="438149" y="6411913"/>
            <a:ext cx="2475380" cy="400110"/>
          </a:xfrm>
          <a:prstGeom prst="rect">
            <a:avLst/>
          </a:prstGeom>
          <a:noFill/>
        </p:spPr>
        <p:txBody>
          <a:bodyPr wrap="square" rtlCol="0">
            <a:spAutoFit/>
          </a:bodyPr>
          <a:lstStyle/>
          <a:p>
            <a:r>
              <a:rPr lang="de-DE" sz="1000" dirty="0" smtClean="0">
                <a:solidFill>
                  <a:schemeClr val="tx1"/>
                </a:solidFill>
              </a:rPr>
              <a:t>Dieter Scholz:</a:t>
            </a:r>
          </a:p>
          <a:p>
            <a:r>
              <a:rPr lang="en-US" sz="1000" dirty="0" smtClean="0">
                <a:solidFill>
                  <a:schemeClr val="tx1"/>
                </a:solidFill>
              </a:rPr>
              <a:t>Aviation and the Climate – An Overview</a:t>
            </a:r>
            <a:endParaRPr lang="de-DE" sz="1000" baseline="30000" dirty="0" smtClean="0">
              <a:solidFill>
                <a:schemeClr val="tx1"/>
              </a:solidFill>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727" r:id="rId16"/>
  </p:sldLayoutIdLst>
  <p:txStyles>
    <p:title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p:titleStyle>
    <p:bodyStyle>
      <a:lvl1pPr marL="342900" indent="-342900" algn="l" defTabSz="449263" rtl="0" eaLnBrk="0" fontAlgn="base" hangingPunct="0">
        <a:spcBef>
          <a:spcPts val="400"/>
        </a:spcBef>
        <a:spcAft>
          <a:spcPct val="0"/>
        </a:spcAft>
        <a:buClr>
          <a:srgbClr val="000000"/>
        </a:buClr>
        <a:buSzPct val="100000"/>
        <a:buFont typeface="Times New Roman" pitchFamily="18" charset="0"/>
        <a:buChar char="•"/>
        <a:defRPr sz="1600">
          <a:solidFill>
            <a:srgbClr val="000000"/>
          </a:solidFill>
          <a:latin typeface="+mn-lt"/>
          <a:ea typeface="+mn-ea"/>
          <a:cs typeface="+mn-cs"/>
        </a:defRPr>
      </a:lvl1pPr>
      <a:lvl2pPr marL="742950" indent="-285750" algn="l" defTabSz="449263" rtl="0" eaLnBrk="0" fontAlgn="base" hangingPunct="0">
        <a:spcBef>
          <a:spcPts val="350"/>
        </a:spcBef>
        <a:spcAft>
          <a:spcPct val="0"/>
        </a:spcAft>
        <a:buClr>
          <a:srgbClr val="000000"/>
        </a:buClr>
        <a:buSzPct val="100000"/>
        <a:buFont typeface="Times New Roman" pitchFamily="18" charset="0"/>
        <a:buChar char="–"/>
        <a:defRPr sz="1400">
          <a:solidFill>
            <a:srgbClr val="000000"/>
          </a:solidFill>
          <a:latin typeface="+mn-lt"/>
        </a:defRPr>
      </a:lvl2pPr>
      <a:lvl3pPr marL="1143000" indent="-228600" algn="l" defTabSz="449263" rtl="0" eaLnBrk="0" fontAlgn="base" hangingPunct="0">
        <a:spcBef>
          <a:spcPts val="300"/>
        </a:spcBef>
        <a:spcAft>
          <a:spcPct val="0"/>
        </a:spcAft>
        <a:buClr>
          <a:srgbClr val="000000"/>
        </a:buClr>
        <a:buSzPct val="100000"/>
        <a:buFont typeface="Times New Roman" pitchFamily="18" charset="0"/>
        <a:buChar char="•"/>
        <a:defRPr sz="1200" b="1">
          <a:solidFill>
            <a:srgbClr val="000000"/>
          </a:solidFill>
          <a:latin typeface="+mn-lt"/>
        </a:defRPr>
      </a:lvl3pPr>
      <a:lvl4pPr marL="1600200" indent="-228600" algn="l" defTabSz="449263" rtl="0" eaLnBrk="0" fontAlgn="base" hangingPunct="0">
        <a:spcBef>
          <a:spcPts val="300"/>
        </a:spcBef>
        <a:spcAft>
          <a:spcPct val="0"/>
        </a:spcAft>
        <a:buClr>
          <a:srgbClr val="000000"/>
        </a:buClr>
        <a:buSzPct val="100000"/>
        <a:buFont typeface="Times New Roman" pitchFamily="18" charset="0"/>
        <a:buChar char="–"/>
        <a:defRPr sz="1200" b="1">
          <a:solidFill>
            <a:srgbClr val="000000"/>
          </a:solidFill>
          <a:latin typeface="+mn-lt"/>
        </a:defRPr>
      </a:lvl4pPr>
      <a:lvl5pPr marL="2057400" indent="-228600" algn="l" defTabSz="449263" rtl="0" eaLnBrk="0" fontAlgn="base" hangingPunct="0">
        <a:spcBef>
          <a:spcPts val="300"/>
        </a:spcBef>
        <a:spcAft>
          <a:spcPct val="0"/>
        </a:spcAft>
        <a:buClr>
          <a:srgbClr val="000000"/>
        </a:buClr>
        <a:buSzPct val="100000"/>
        <a:buFont typeface="Times New Roman" pitchFamily="18" charset="0"/>
        <a:buChar char="»"/>
        <a:defRPr sz="1200" b="1">
          <a:solidFill>
            <a:srgbClr val="000000"/>
          </a:solidFill>
          <a:latin typeface="+mn-lt"/>
        </a:defRPr>
      </a:lvl5pPr>
      <a:lvl6pPr marL="25146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6pPr>
      <a:lvl7pPr marL="29718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7pPr>
      <a:lvl8pPr marL="34290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8pPr>
      <a:lvl9pPr marL="38862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5" name="Line 1"/>
          <p:cNvSpPr>
            <a:spLocks noChangeShapeType="1"/>
          </p:cNvSpPr>
          <p:nvPr/>
        </p:nvSpPr>
        <p:spPr bwMode="auto">
          <a:xfrm>
            <a:off x="0" y="6381750"/>
            <a:ext cx="615950" cy="1588"/>
          </a:xfrm>
          <a:prstGeom prst="line">
            <a:avLst/>
          </a:prstGeom>
          <a:noFill/>
          <a:ln w="19080">
            <a:solidFill>
              <a:srgbClr val="000070"/>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sp>
        <p:nvSpPr>
          <p:cNvPr id="1026" name="Rectangle 2"/>
          <p:cNvSpPr>
            <a:spLocks noChangeArrowheads="1"/>
          </p:cNvSpPr>
          <p:nvPr/>
        </p:nvSpPr>
        <p:spPr bwMode="auto">
          <a:xfrm>
            <a:off x="3316288" y="6400800"/>
            <a:ext cx="2895600" cy="457200"/>
          </a:xfrm>
          <a:prstGeom prst="rect">
            <a:avLst/>
          </a:prstGeom>
          <a:noFill/>
          <a:ln w="9525">
            <a:noFill/>
            <a:round/>
            <a:headEnd/>
            <a:tailEnd/>
          </a:ln>
          <a:effectLst/>
        </p:spPr>
        <p:txBody>
          <a:bodyPr/>
          <a:lstStyle/>
          <a:p>
            <a:pPr algn="ct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000">
                <a:solidFill>
                  <a:srgbClr val="000000"/>
                </a:solidFill>
                <a:latin typeface="Arial" charset="0"/>
                <a:cs typeface="Arial" charset="0"/>
              </a:rPr>
              <a:t>GCAQE Annual Forum</a:t>
            </a:r>
          </a:p>
          <a:p>
            <a:pPr algn="ct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000">
                <a:solidFill>
                  <a:srgbClr val="000000"/>
                </a:solidFill>
                <a:latin typeface="Arial" charset="0"/>
                <a:cs typeface="Arial" charset="0"/>
              </a:rPr>
              <a:t>London, 31.03. - 02.04.2014</a:t>
            </a:r>
          </a:p>
        </p:txBody>
      </p:sp>
      <p:pic>
        <p:nvPicPr>
          <p:cNvPr id="5124" name="Picture 3"/>
          <p:cNvPicPr>
            <a:picLocks noChangeAspect="1" noChangeArrowheads="1"/>
          </p:cNvPicPr>
          <p:nvPr/>
        </p:nvPicPr>
        <p:blipFill>
          <a:blip r:embed="rId17" cstate="print"/>
          <a:srcRect/>
          <a:stretch>
            <a:fillRect/>
          </a:stretch>
        </p:blipFill>
        <p:spPr bwMode="auto">
          <a:xfrm>
            <a:off x="8496301" y="6464300"/>
            <a:ext cx="504825" cy="312738"/>
          </a:xfrm>
          <a:prstGeom prst="rect">
            <a:avLst/>
          </a:prstGeom>
          <a:noFill/>
          <a:ln w="9525">
            <a:noFill/>
            <a:round/>
            <a:headEnd/>
            <a:tailEnd/>
          </a:ln>
        </p:spPr>
      </p:pic>
      <p:sp>
        <p:nvSpPr>
          <p:cNvPr id="2" name="Rectangle 4"/>
          <p:cNvSpPr>
            <a:spLocks noChangeArrowheads="1"/>
          </p:cNvSpPr>
          <p:nvPr/>
        </p:nvSpPr>
        <p:spPr bwMode="auto">
          <a:xfrm>
            <a:off x="434975" y="6400800"/>
            <a:ext cx="3270250" cy="457200"/>
          </a:xfrm>
          <a:prstGeom prst="rect">
            <a:avLst/>
          </a:prstGeom>
          <a:noFill/>
          <a:ln w="9525">
            <a:noFill/>
            <a:round/>
            <a:headEnd/>
            <a:tailEnd/>
          </a:ln>
          <a:effectLst/>
        </p:spPr>
        <p:txBody>
          <a:bodyPr/>
          <a:lstStyle/>
          <a:p>
            <a:pPr eaLnBrk="0" hangingPunct="0">
              <a:buSzPct val="100000"/>
              <a:tabLst>
                <a:tab pos="3657600" algn="l"/>
                <a:tab pos="4572000" algn="l"/>
                <a:tab pos="5486400" algn="l"/>
                <a:tab pos="6400800" algn="l"/>
                <a:tab pos="7315200" algn="l"/>
                <a:tab pos="8229600" algn="l"/>
                <a:tab pos="9144000" algn="l"/>
                <a:tab pos="10058400" algn="l"/>
              </a:tabLst>
              <a:defRPr/>
            </a:pPr>
            <a:r>
              <a:rPr lang="en-US" sz="1000" dirty="0">
                <a:solidFill>
                  <a:srgbClr val="000000"/>
                </a:solidFill>
                <a:latin typeface="Arial" charset="0"/>
                <a:cs typeface="Arial" charset="0"/>
              </a:rPr>
              <a:t>Dieter Scholz: Aircraft Cabin Air Contamination/Quality      – An Aircraft Systems Engineering Perspective</a:t>
            </a:r>
          </a:p>
        </p:txBody>
      </p:sp>
      <p:sp>
        <p:nvSpPr>
          <p:cNvPr id="5126" name="Rectangle 5"/>
          <p:cNvSpPr>
            <a:spLocks noGrp="1" noChangeArrowheads="1"/>
          </p:cNvSpPr>
          <p:nvPr>
            <p:ph type="title"/>
          </p:nvPr>
        </p:nvSpPr>
        <p:spPr bwMode="auto">
          <a:xfrm>
            <a:off x="522289" y="1630365"/>
            <a:ext cx="8224837" cy="446087"/>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pPr lvl="0"/>
            <a:r>
              <a:rPr lang="en-GB"/>
              <a:t>Klicken Sie, um das Format des Titeltextes zu bearbeiten</a:t>
            </a:r>
          </a:p>
        </p:txBody>
      </p:sp>
      <p:sp>
        <p:nvSpPr>
          <p:cNvPr id="3" name="Line 6"/>
          <p:cNvSpPr>
            <a:spLocks noChangeShapeType="1"/>
          </p:cNvSpPr>
          <p:nvPr/>
        </p:nvSpPr>
        <p:spPr bwMode="auto">
          <a:xfrm>
            <a:off x="0" y="908050"/>
            <a:ext cx="615950" cy="1588"/>
          </a:xfrm>
          <a:prstGeom prst="line">
            <a:avLst/>
          </a:prstGeom>
          <a:noFill/>
          <a:ln w="90000">
            <a:solidFill>
              <a:srgbClr val="A3A3A3"/>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sp>
        <p:nvSpPr>
          <p:cNvPr id="1031" name="Line 7"/>
          <p:cNvSpPr>
            <a:spLocks noChangeShapeType="1"/>
          </p:cNvSpPr>
          <p:nvPr/>
        </p:nvSpPr>
        <p:spPr bwMode="auto">
          <a:xfrm>
            <a:off x="615950" y="908050"/>
            <a:ext cx="8528050" cy="1588"/>
          </a:xfrm>
          <a:prstGeom prst="line">
            <a:avLst/>
          </a:prstGeom>
          <a:noFill/>
          <a:ln w="90000">
            <a:solidFill>
              <a:srgbClr val="000070"/>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pic>
        <p:nvPicPr>
          <p:cNvPr id="5129" name="Picture 8"/>
          <p:cNvPicPr>
            <a:picLocks noChangeAspect="1" noChangeArrowheads="1"/>
          </p:cNvPicPr>
          <p:nvPr/>
        </p:nvPicPr>
        <p:blipFill>
          <a:blip r:embed="rId18" cstate="print"/>
          <a:srcRect/>
          <a:stretch>
            <a:fillRect/>
          </a:stretch>
        </p:blipFill>
        <p:spPr bwMode="auto">
          <a:xfrm>
            <a:off x="6156326" y="188915"/>
            <a:ext cx="2725738" cy="511175"/>
          </a:xfrm>
          <a:prstGeom prst="rect">
            <a:avLst/>
          </a:prstGeom>
          <a:noFill/>
          <a:ln w="9525">
            <a:noFill/>
            <a:round/>
            <a:headEnd/>
            <a:tailEnd/>
          </a:ln>
        </p:spPr>
      </p:pic>
      <p:sp>
        <p:nvSpPr>
          <p:cNvPr id="4" name="Rectangle 9"/>
          <p:cNvSpPr>
            <a:spLocks noChangeArrowheads="1"/>
          </p:cNvSpPr>
          <p:nvPr/>
        </p:nvSpPr>
        <p:spPr bwMode="auto">
          <a:xfrm>
            <a:off x="5651500" y="6400800"/>
            <a:ext cx="2808288" cy="457200"/>
          </a:xfrm>
          <a:prstGeom prst="rect">
            <a:avLst/>
          </a:prstGeom>
          <a:noFill/>
          <a:ln w="9525">
            <a:noFill/>
            <a:round/>
            <a:headEnd/>
            <a:tailEnd/>
          </a:ln>
          <a:effectLst/>
        </p:spPr>
        <p:txBody>
          <a:bodyPr/>
          <a:lstStyle/>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000">
                <a:solidFill>
                  <a:srgbClr val="000000"/>
                </a:solidFill>
                <a:latin typeface="Arial" charset="0"/>
                <a:cs typeface="Arial" charset="0"/>
              </a:rPr>
              <a:t>01.04.2014, Slide </a:t>
            </a:r>
            <a:fld id="{A1A858AE-8758-42D9-B00D-753D264E3A00}" type="slidenum">
              <a:rPr lang="en-US" sz="1000">
                <a:solidFill>
                  <a:srgbClr val="000000"/>
                </a:solidFill>
                <a:latin typeface="Arial" charset="0"/>
                <a:cs typeface="Arial" charset="0"/>
              </a:rPr>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‹Nr.›</a:t>
            </a:fld>
            <a:endParaRPr lang="en-US" sz="1000">
              <a:solidFill>
                <a:srgbClr val="000000"/>
              </a:solidFill>
              <a:latin typeface="Arial" charset="0"/>
              <a:cs typeface="Arial" charset="0"/>
            </a:endParaRPr>
          </a:p>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000">
                <a:solidFill>
                  <a:srgbClr val="000000"/>
                </a:solidFill>
                <a:latin typeface="Arial" charset="0"/>
                <a:cs typeface="Arial" charset="0"/>
              </a:rPr>
              <a:t>Aircraft Design and Systems Group (AERO)</a:t>
            </a:r>
          </a:p>
        </p:txBody>
      </p:sp>
      <p:sp>
        <p:nvSpPr>
          <p:cNvPr id="5131" name="Rectangle 10"/>
          <p:cNvSpPr>
            <a:spLocks noGrp="1" noChangeArrowheads="1"/>
          </p:cNvSpPr>
          <p:nvPr>
            <p:ph type="body" idx="1"/>
          </p:nvPr>
        </p:nvSpPr>
        <p:spPr bwMode="auto">
          <a:xfrm>
            <a:off x="519113" y="2200277"/>
            <a:ext cx="8228012" cy="4106863"/>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a:t>Klicken Sie, um die Formate des Gliederungstextes zu bearbeiten</a:t>
            </a:r>
          </a:p>
          <a:p>
            <a:pPr lvl="1"/>
            <a:r>
              <a:rPr lang="en-GB"/>
              <a:t>Zweite Gliederungsebene</a:t>
            </a:r>
          </a:p>
          <a:p>
            <a:pPr lvl="2"/>
            <a:r>
              <a:rPr lang="en-GB"/>
              <a:t>Dritte Gliederungsebene</a:t>
            </a:r>
          </a:p>
          <a:p>
            <a:pPr lvl="3"/>
            <a:r>
              <a:rPr lang="en-GB"/>
              <a:t>Vierte Gliederungsebene</a:t>
            </a:r>
          </a:p>
          <a:p>
            <a:pPr lvl="4"/>
            <a:r>
              <a:rPr lang="en-GB"/>
              <a:t>Fünfte Gliederungsebene</a:t>
            </a:r>
          </a:p>
          <a:p>
            <a:pPr lvl="4"/>
            <a:r>
              <a:rPr lang="en-GB"/>
              <a:t>Sechste Gliederungsebene</a:t>
            </a:r>
          </a:p>
          <a:p>
            <a:pPr lvl="4"/>
            <a:r>
              <a:rPr lang="en-GB"/>
              <a:t>Siebente Gliederungsebene</a:t>
            </a:r>
          </a:p>
          <a:p>
            <a:pPr lvl="4"/>
            <a:r>
              <a:rPr lang="en-GB"/>
              <a:t>Achte Gliederungsebene</a:t>
            </a:r>
          </a:p>
          <a:p>
            <a:pPr lvl="4"/>
            <a:r>
              <a:rPr lang="en-GB"/>
              <a:t>Neunte Gliederungsebene</a:t>
            </a:r>
          </a:p>
        </p:txBody>
      </p:sp>
      <p:sp>
        <p:nvSpPr>
          <p:cNvPr id="5" name="Line 11"/>
          <p:cNvSpPr>
            <a:spLocks noChangeShapeType="1"/>
          </p:cNvSpPr>
          <p:nvPr/>
        </p:nvSpPr>
        <p:spPr bwMode="auto">
          <a:xfrm>
            <a:off x="0" y="6381750"/>
            <a:ext cx="9144000" cy="1588"/>
          </a:xfrm>
          <a:prstGeom prst="line">
            <a:avLst/>
          </a:prstGeom>
          <a:noFill/>
          <a:ln w="25560">
            <a:solidFill>
              <a:srgbClr val="000070"/>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Lst>
  <p:txStyles>
    <p:title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p:titleStyle>
    <p:bodyStyle>
      <a:lvl1pPr marL="342900" indent="-342900" algn="l" defTabSz="449263" rtl="0" eaLnBrk="0" fontAlgn="base" hangingPunct="0">
        <a:spcBef>
          <a:spcPts val="400"/>
        </a:spcBef>
        <a:spcAft>
          <a:spcPct val="0"/>
        </a:spcAft>
        <a:buClr>
          <a:srgbClr val="000000"/>
        </a:buClr>
        <a:buSzPct val="100000"/>
        <a:buFont typeface="Times New Roman" pitchFamily="18" charset="0"/>
        <a:buChar char="•"/>
        <a:defRPr sz="1600">
          <a:solidFill>
            <a:srgbClr val="000000"/>
          </a:solidFill>
          <a:latin typeface="+mn-lt"/>
          <a:ea typeface="+mn-ea"/>
          <a:cs typeface="+mn-cs"/>
        </a:defRPr>
      </a:lvl1pPr>
      <a:lvl2pPr marL="742950" indent="-285750" algn="l" defTabSz="449263" rtl="0" eaLnBrk="0" fontAlgn="base" hangingPunct="0">
        <a:spcBef>
          <a:spcPts val="350"/>
        </a:spcBef>
        <a:spcAft>
          <a:spcPct val="0"/>
        </a:spcAft>
        <a:buClr>
          <a:srgbClr val="000000"/>
        </a:buClr>
        <a:buSzPct val="100000"/>
        <a:buFont typeface="Times New Roman" pitchFamily="18" charset="0"/>
        <a:buChar char="–"/>
        <a:defRPr sz="1400">
          <a:solidFill>
            <a:srgbClr val="000000"/>
          </a:solidFill>
          <a:latin typeface="+mn-lt"/>
        </a:defRPr>
      </a:lvl2pPr>
      <a:lvl3pPr marL="1143000" indent="-228600" algn="l" defTabSz="449263" rtl="0" eaLnBrk="0" fontAlgn="base" hangingPunct="0">
        <a:spcBef>
          <a:spcPts val="300"/>
        </a:spcBef>
        <a:spcAft>
          <a:spcPct val="0"/>
        </a:spcAft>
        <a:buClr>
          <a:srgbClr val="000000"/>
        </a:buClr>
        <a:buSzPct val="100000"/>
        <a:buFont typeface="Times New Roman" pitchFamily="18" charset="0"/>
        <a:buChar char="•"/>
        <a:defRPr sz="1200" b="1">
          <a:solidFill>
            <a:srgbClr val="000000"/>
          </a:solidFill>
          <a:latin typeface="+mn-lt"/>
        </a:defRPr>
      </a:lvl3pPr>
      <a:lvl4pPr marL="1600200" indent="-228600" algn="l" defTabSz="449263" rtl="0" eaLnBrk="0" fontAlgn="base" hangingPunct="0">
        <a:spcBef>
          <a:spcPts val="300"/>
        </a:spcBef>
        <a:spcAft>
          <a:spcPct val="0"/>
        </a:spcAft>
        <a:buClr>
          <a:srgbClr val="000000"/>
        </a:buClr>
        <a:buSzPct val="100000"/>
        <a:buFont typeface="Times New Roman" pitchFamily="18" charset="0"/>
        <a:buChar char="–"/>
        <a:defRPr sz="1200" b="1">
          <a:solidFill>
            <a:srgbClr val="000000"/>
          </a:solidFill>
          <a:latin typeface="+mn-lt"/>
        </a:defRPr>
      </a:lvl4pPr>
      <a:lvl5pPr marL="2057400" indent="-228600" algn="l" defTabSz="449263" rtl="0" eaLnBrk="0" fontAlgn="base" hangingPunct="0">
        <a:spcBef>
          <a:spcPts val="300"/>
        </a:spcBef>
        <a:spcAft>
          <a:spcPct val="0"/>
        </a:spcAft>
        <a:buClr>
          <a:srgbClr val="000000"/>
        </a:buClr>
        <a:buSzPct val="100000"/>
        <a:buFont typeface="Times New Roman" pitchFamily="18" charset="0"/>
        <a:buChar char="»"/>
        <a:defRPr sz="1200" b="1">
          <a:solidFill>
            <a:srgbClr val="000000"/>
          </a:solidFill>
          <a:latin typeface="+mn-lt"/>
        </a:defRPr>
      </a:lvl5pPr>
      <a:lvl6pPr marL="25146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6pPr>
      <a:lvl7pPr marL="29718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7pPr>
      <a:lvl8pPr marL="34290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8pPr>
      <a:lvl9pPr marL="38862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Line 1"/>
          <p:cNvSpPr>
            <a:spLocks noChangeShapeType="1"/>
          </p:cNvSpPr>
          <p:nvPr/>
        </p:nvSpPr>
        <p:spPr bwMode="auto">
          <a:xfrm>
            <a:off x="0" y="1676400"/>
            <a:ext cx="611188" cy="1588"/>
          </a:xfrm>
          <a:prstGeom prst="line">
            <a:avLst/>
          </a:prstGeom>
          <a:noFill/>
          <a:ln w="90000">
            <a:solidFill>
              <a:srgbClr val="A3A3A3"/>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sp>
        <p:nvSpPr>
          <p:cNvPr id="2050" name="Line 2"/>
          <p:cNvSpPr>
            <a:spLocks noChangeShapeType="1"/>
          </p:cNvSpPr>
          <p:nvPr/>
        </p:nvSpPr>
        <p:spPr bwMode="auto">
          <a:xfrm>
            <a:off x="615950" y="1676400"/>
            <a:ext cx="8528050" cy="1588"/>
          </a:xfrm>
          <a:prstGeom prst="line">
            <a:avLst/>
          </a:prstGeom>
          <a:noFill/>
          <a:ln w="90000">
            <a:solidFill>
              <a:srgbClr val="000070"/>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pic>
        <p:nvPicPr>
          <p:cNvPr id="6148" name="Picture 3"/>
          <p:cNvPicPr>
            <a:picLocks noChangeAspect="1" noChangeArrowheads="1"/>
          </p:cNvPicPr>
          <p:nvPr/>
        </p:nvPicPr>
        <p:blipFill>
          <a:blip r:embed="rId14" cstate="print"/>
          <a:srcRect/>
          <a:stretch>
            <a:fillRect/>
          </a:stretch>
        </p:blipFill>
        <p:spPr bwMode="auto">
          <a:xfrm>
            <a:off x="5334001" y="304800"/>
            <a:ext cx="3414713" cy="1036638"/>
          </a:xfrm>
          <a:prstGeom prst="rect">
            <a:avLst/>
          </a:prstGeom>
          <a:noFill/>
          <a:ln w="9525">
            <a:noFill/>
            <a:round/>
            <a:headEnd/>
            <a:tailEnd/>
          </a:ln>
        </p:spPr>
      </p:pic>
      <p:sp>
        <p:nvSpPr>
          <p:cNvPr id="2" name="Text Box 4"/>
          <p:cNvSpPr txBox="1">
            <a:spLocks noChangeArrowheads="1"/>
          </p:cNvSpPr>
          <p:nvPr/>
        </p:nvSpPr>
        <p:spPr bwMode="auto">
          <a:xfrm>
            <a:off x="533400" y="1828802"/>
            <a:ext cx="4821238" cy="263525"/>
          </a:xfrm>
          <a:prstGeom prst="rect">
            <a:avLst/>
          </a:prstGeom>
          <a:noFill/>
          <a:ln w="9525">
            <a:noFill/>
            <a:round/>
            <a:headEnd/>
            <a:tailEnd/>
          </a:ln>
          <a:effectLst/>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de-DE" sz="1200" b="1">
                <a:solidFill>
                  <a:srgbClr val="000000"/>
                </a:solidFill>
                <a:latin typeface="Arial" charset="0"/>
                <a:cs typeface="Arial" charset="0"/>
              </a:rPr>
              <a:t>AIRCRAFT DESIGN AND SYSTEMS GROUP (AERO)</a:t>
            </a:r>
          </a:p>
        </p:txBody>
      </p:sp>
      <p:pic>
        <p:nvPicPr>
          <p:cNvPr id="6150" name="Picture 5"/>
          <p:cNvPicPr>
            <a:picLocks noChangeAspect="1" noChangeArrowheads="1"/>
          </p:cNvPicPr>
          <p:nvPr/>
        </p:nvPicPr>
        <p:blipFill>
          <a:blip r:embed="rId15" cstate="print"/>
          <a:srcRect/>
          <a:stretch>
            <a:fillRect/>
          </a:stretch>
        </p:blipFill>
        <p:spPr bwMode="auto">
          <a:xfrm>
            <a:off x="582613" y="333377"/>
            <a:ext cx="1584325" cy="982663"/>
          </a:xfrm>
          <a:prstGeom prst="rect">
            <a:avLst/>
          </a:prstGeom>
          <a:noFill/>
          <a:ln w="9525">
            <a:noFill/>
            <a:round/>
            <a:headEnd/>
            <a:tailEnd/>
          </a:ln>
        </p:spPr>
      </p:pic>
      <p:sp>
        <p:nvSpPr>
          <p:cNvPr id="3" name="Line 6"/>
          <p:cNvSpPr>
            <a:spLocks noChangeShapeType="1"/>
          </p:cNvSpPr>
          <p:nvPr/>
        </p:nvSpPr>
        <p:spPr bwMode="auto">
          <a:xfrm>
            <a:off x="6315075" y="1658938"/>
            <a:ext cx="1588" cy="5199062"/>
          </a:xfrm>
          <a:prstGeom prst="line">
            <a:avLst/>
          </a:prstGeom>
          <a:noFill/>
          <a:ln w="25560">
            <a:solidFill>
              <a:srgbClr val="000070"/>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p:titleStyle>
    <p:bodyStyle>
      <a:lvl1pPr marL="342900" indent="-342900" algn="l" defTabSz="449263" rtl="0" eaLnBrk="0" fontAlgn="base" hangingPunct="0">
        <a:spcBef>
          <a:spcPts val="400"/>
        </a:spcBef>
        <a:spcAft>
          <a:spcPct val="0"/>
        </a:spcAft>
        <a:buClr>
          <a:srgbClr val="000000"/>
        </a:buClr>
        <a:buSzPct val="100000"/>
        <a:buFont typeface="Times New Roman" pitchFamily="18" charset="0"/>
        <a:buChar char="•"/>
        <a:defRPr sz="1600">
          <a:solidFill>
            <a:srgbClr val="000000"/>
          </a:solidFill>
          <a:latin typeface="+mn-lt"/>
          <a:ea typeface="+mn-ea"/>
          <a:cs typeface="+mn-cs"/>
        </a:defRPr>
      </a:lvl1pPr>
      <a:lvl2pPr marL="742950" indent="-285750" algn="l" defTabSz="449263" rtl="0" eaLnBrk="0" fontAlgn="base" hangingPunct="0">
        <a:spcBef>
          <a:spcPts val="350"/>
        </a:spcBef>
        <a:spcAft>
          <a:spcPct val="0"/>
        </a:spcAft>
        <a:buClr>
          <a:srgbClr val="000000"/>
        </a:buClr>
        <a:buSzPct val="100000"/>
        <a:buFont typeface="Times New Roman" pitchFamily="18" charset="0"/>
        <a:buChar char="–"/>
        <a:defRPr sz="1400">
          <a:solidFill>
            <a:srgbClr val="000000"/>
          </a:solidFill>
          <a:latin typeface="+mn-lt"/>
        </a:defRPr>
      </a:lvl2pPr>
      <a:lvl3pPr marL="1143000" indent="-228600" algn="l" defTabSz="449263" rtl="0" eaLnBrk="0" fontAlgn="base" hangingPunct="0">
        <a:spcBef>
          <a:spcPts val="300"/>
        </a:spcBef>
        <a:spcAft>
          <a:spcPct val="0"/>
        </a:spcAft>
        <a:buClr>
          <a:srgbClr val="000000"/>
        </a:buClr>
        <a:buSzPct val="100000"/>
        <a:buFont typeface="Times New Roman" pitchFamily="18" charset="0"/>
        <a:buChar char="•"/>
        <a:defRPr sz="1200" b="1">
          <a:solidFill>
            <a:srgbClr val="000000"/>
          </a:solidFill>
          <a:latin typeface="+mn-lt"/>
        </a:defRPr>
      </a:lvl3pPr>
      <a:lvl4pPr marL="1600200" indent="-228600" algn="l" defTabSz="449263" rtl="0" eaLnBrk="0" fontAlgn="base" hangingPunct="0">
        <a:spcBef>
          <a:spcPts val="300"/>
        </a:spcBef>
        <a:spcAft>
          <a:spcPct val="0"/>
        </a:spcAft>
        <a:buClr>
          <a:srgbClr val="000000"/>
        </a:buClr>
        <a:buSzPct val="100000"/>
        <a:buFont typeface="Times New Roman" pitchFamily="18" charset="0"/>
        <a:buChar char="–"/>
        <a:defRPr sz="1200" b="1">
          <a:solidFill>
            <a:srgbClr val="000000"/>
          </a:solidFill>
          <a:latin typeface="+mn-lt"/>
        </a:defRPr>
      </a:lvl4pPr>
      <a:lvl5pPr marL="2057400" indent="-228600" algn="l" defTabSz="449263" rtl="0" eaLnBrk="0" fontAlgn="base" hangingPunct="0">
        <a:spcBef>
          <a:spcPts val="300"/>
        </a:spcBef>
        <a:spcAft>
          <a:spcPct val="0"/>
        </a:spcAft>
        <a:buClr>
          <a:srgbClr val="000000"/>
        </a:buClr>
        <a:buSzPct val="100000"/>
        <a:buFont typeface="Times New Roman" pitchFamily="18" charset="0"/>
        <a:buChar char="»"/>
        <a:defRPr sz="1200" b="1">
          <a:solidFill>
            <a:srgbClr val="000000"/>
          </a:solidFill>
          <a:latin typeface="+mn-lt"/>
        </a:defRPr>
      </a:lvl5pPr>
      <a:lvl6pPr marL="25146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6pPr>
      <a:lvl7pPr marL="29718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7pPr>
      <a:lvl8pPr marL="34290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8pPr>
      <a:lvl9pPr marL="38862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3.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package" Target="../embeddings/Microsoft_Office_Word_Document1.docx"/><Relationship Id="rId7" Type="http://schemas.openxmlformats.org/officeDocument/2006/relationships/image" Target="../media/image54.png"/><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package" Target="../embeddings/Microsoft_Office_Word_Document2.docx"/></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53.png"/><Relationship Id="rId5" Type="http://schemas.openxmlformats.org/officeDocument/2006/relationships/package" Target="../embeddings/Microsoft_Office_Word_Document3.docx"/><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9.png"/><Relationship Id="rId1" Type="http://schemas.openxmlformats.org/officeDocument/2006/relationships/slideLayout" Target="../slideLayouts/slideLayout14.xml"/><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8.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531346" y="2471309"/>
            <a:ext cx="5743948" cy="1724173"/>
          </a:xfrm>
          <a:prstGeom prst="rect">
            <a:avLst/>
          </a:prstGeom>
          <a:noFill/>
          <a:ln>
            <a:miter lim="800000"/>
            <a:headEnd/>
            <a:tailEnd/>
          </a:ln>
        </p:spPr>
        <p:txBody>
          <a:bodyPr vert="horz" wrap="square" lIns="90000" tIns="46800" rIns="90000" bIns="46800" numCol="1" anchor="t" anchorCtr="0" compatLnSpc="1">
            <a:prstTxWarp prst="textNoShape">
              <a:avLst/>
            </a:prstTxWarp>
          </a:bodyPr>
          <a:lstStyle/>
          <a:p>
            <a:pPr>
              <a:lnSpc>
                <a:spcPct val="150000"/>
              </a:lnSpc>
            </a:pPr>
            <a:r>
              <a:rPr lang="en-US" sz="1800" dirty="0" smtClean="0"/>
              <a:t/>
            </a:r>
            <a:br>
              <a:rPr lang="en-US" sz="1800" dirty="0" smtClean="0"/>
            </a:br>
            <a:r>
              <a:rPr lang="en-US" sz="1800" dirty="0" smtClean="0"/>
              <a:t>Aviation and the Climate – An Overview</a:t>
            </a:r>
            <a:br>
              <a:rPr lang="en-US" sz="1800" dirty="0" smtClean="0"/>
            </a:br>
            <a:r>
              <a:rPr lang="en-US" sz="1800" dirty="0" smtClean="0"/>
              <a:t/>
            </a:r>
            <a:br>
              <a:rPr lang="en-US" sz="1800" dirty="0" smtClean="0"/>
            </a:br>
            <a:r>
              <a:rPr lang="en-US" sz="1800" dirty="0" smtClean="0"/>
              <a:t> </a:t>
            </a:r>
            <a:r>
              <a:rPr lang="en-US" sz="1800" dirty="0"/>
              <a:t/>
            </a:r>
            <a:br>
              <a:rPr lang="en-US" sz="1800" dirty="0"/>
            </a:br>
            <a:endParaRPr lang="en-US" sz="1800" b="0" dirty="0">
              <a:solidFill>
                <a:schemeClr val="bg1">
                  <a:lumMod val="75000"/>
                </a:schemeClr>
              </a:solidFill>
            </a:endParaRPr>
          </a:p>
        </p:txBody>
      </p:sp>
      <p:sp>
        <p:nvSpPr>
          <p:cNvPr id="7171" name="Text Box 3"/>
          <p:cNvSpPr txBox="1">
            <a:spLocks noChangeArrowheads="1"/>
          </p:cNvSpPr>
          <p:nvPr/>
        </p:nvSpPr>
        <p:spPr bwMode="auto">
          <a:xfrm>
            <a:off x="531344" y="5579964"/>
            <a:ext cx="5718175" cy="1202510"/>
          </a:xfrm>
          <a:prstGeom prst="rect">
            <a:avLst/>
          </a:prstGeom>
          <a:noFill/>
          <a:ln w="9525">
            <a:noFill/>
            <a:round/>
            <a:headEnd/>
            <a:tailEnd/>
          </a:ln>
        </p:spPr>
        <p:txBody>
          <a:bodyPr wrap="square" lIns="90000" tIns="46800" rIns="90000" bIns="46800">
            <a:spAutoFit/>
          </a:bodyPr>
          <a:lstStyle/>
          <a:p>
            <a:pPr>
              <a:lnSpc>
                <a:spcPct val="150000"/>
              </a:lnSpc>
            </a:pPr>
            <a:r>
              <a:rPr lang="en-US" sz="1200" b="1" noProof="1" smtClean="0">
                <a:solidFill>
                  <a:schemeClr val="tx1"/>
                </a:solidFill>
              </a:rPr>
              <a:t>Hamburg Aerospace Lecture Series </a:t>
            </a:r>
            <a:r>
              <a:rPr lang="en-US" sz="1200" noProof="1" smtClean="0">
                <a:solidFill>
                  <a:schemeClr val="tx1"/>
                </a:solidFill>
              </a:rPr>
              <a:t>(AeroLectures)</a:t>
            </a:r>
          </a:p>
          <a:p>
            <a:pPr>
              <a:lnSpc>
                <a:spcPct val="150000"/>
              </a:lnSpc>
            </a:pPr>
            <a:r>
              <a:rPr lang="en-US" sz="1200" noProof="1" smtClean="0">
                <a:solidFill>
                  <a:schemeClr val="tx1"/>
                </a:solidFill>
              </a:rPr>
              <a:t>DGLR, RAeS, VDI, ZAL, HAW Hamburg </a:t>
            </a:r>
          </a:p>
          <a:p>
            <a:pPr>
              <a:lnSpc>
                <a:spcPct val="150000"/>
              </a:lnSpc>
            </a:pPr>
            <a:r>
              <a:rPr lang="en-US" sz="1200" b="1" noProof="1" smtClean="0">
                <a:solidFill>
                  <a:schemeClr val="tx1"/>
                </a:solidFill>
              </a:rPr>
              <a:t>Online, 27 January 2022</a:t>
            </a:r>
          </a:p>
          <a:p>
            <a:pPr>
              <a:lnSpc>
                <a:spcPct val="150000"/>
              </a:lnSpc>
            </a:pPr>
            <a:r>
              <a:rPr lang="en-US" sz="1200" u="sng" dirty="0" smtClean="0">
                <a:solidFill>
                  <a:srgbClr val="0000FF"/>
                </a:solidFill>
              </a:rPr>
              <a:t>https://doi.org/10.5281/zenodo.xxxxxxx</a:t>
            </a:r>
            <a:endParaRPr lang="en-US" sz="1200" dirty="0" smtClean="0">
              <a:solidFill>
                <a:schemeClr val="tx1"/>
              </a:solidFill>
            </a:endParaRPr>
          </a:p>
        </p:txBody>
      </p:sp>
      <p:sp>
        <p:nvSpPr>
          <p:cNvPr id="7172" name="Text Box 5"/>
          <p:cNvSpPr txBox="1">
            <a:spLocks noChangeArrowheads="1"/>
          </p:cNvSpPr>
          <p:nvPr/>
        </p:nvSpPr>
        <p:spPr bwMode="auto">
          <a:xfrm>
            <a:off x="531345" y="4654929"/>
            <a:ext cx="5805488" cy="488571"/>
          </a:xfrm>
          <a:prstGeom prst="rect">
            <a:avLst/>
          </a:prstGeom>
          <a:noFill/>
          <a:ln w="9525">
            <a:noFill/>
            <a:round/>
            <a:headEnd/>
            <a:tailEnd/>
          </a:ln>
        </p:spPr>
        <p:txBody>
          <a:bodyPr lIns="90000" tIns="46800" rIns="90000" bIns="46800"/>
          <a:lstStyle/>
          <a:p>
            <a:pPr>
              <a:lnSpc>
                <a:spcPct val="110000"/>
              </a:lnSpc>
              <a:spcBef>
                <a:spcPts val="350"/>
              </a:spcBef>
              <a:buSzPct val="100000"/>
              <a:tabLst>
                <a:tab pos="0" algn="l"/>
                <a:tab pos="1700213" algn="l"/>
                <a:tab pos="2152650" algn="l"/>
                <a:tab pos="3205163" algn="l"/>
                <a:tab pos="4006850" algn="l"/>
                <a:tab pos="4808538" algn="l"/>
                <a:tab pos="5610225" algn="l"/>
                <a:tab pos="6411913" algn="l"/>
                <a:tab pos="7213600" algn="l"/>
                <a:tab pos="8015288" algn="l"/>
                <a:tab pos="8818563" algn="l"/>
                <a:tab pos="9618663" algn="l"/>
                <a:tab pos="10420350" algn="l"/>
              </a:tabLst>
            </a:pPr>
            <a:r>
              <a:rPr lang="de-DE" sz="1800" dirty="0" smtClean="0">
                <a:solidFill>
                  <a:srgbClr val="000000"/>
                </a:solidFill>
              </a:rPr>
              <a:t>Dieter Scholz</a:t>
            </a:r>
            <a:r>
              <a:rPr lang="de-DE" sz="1400" dirty="0">
                <a:solidFill>
                  <a:srgbClr val="000000"/>
                </a:solidFill>
              </a:rPr>
              <a:t>		</a:t>
            </a:r>
            <a:r>
              <a:rPr lang="en-US" sz="1400" dirty="0">
                <a:solidFill>
                  <a:srgbClr val="000000"/>
                </a:solidFill>
              </a:rPr>
              <a:t>Hamburg University of Applied </a:t>
            </a:r>
            <a:r>
              <a:rPr lang="en-US" sz="1400" dirty="0" smtClean="0">
                <a:solidFill>
                  <a:srgbClr val="000000"/>
                </a:solidFill>
              </a:rPr>
              <a:t>Sciences</a:t>
            </a:r>
            <a:endParaRPr lang="de-DE" sz="1400" dirty="0" smtClean="0">
              <a:solidFill>
                <a:srgbClr val="000000"/>
              </a:solidFill>
            </a:endParaRPr>
          </a:p>
          <a:p>
            <a:pPr>
              <a:lnSpc>
                <a:spcPct val="110000"/>
              </a:lnSpc>
              <a:spcBef>
                <a:spcPts val="350"/>
              </a:spcBef>
              <a:buSzPct val="100000"/>
              <a:tabLst>
                <a:tab pos="0" algn="l"/>
                <a:tab pos="1700213" algn="l"/>
                <a:tab pos="2403475" algn="l"/>
                <a:tab pos="3205163" algn="l"/>
                <a:tab pos="4006850" algn="l"/>
                <a:tab pos="4808538" algn="l"/>
                <a:tab pos="5610225" algn="l"/>
                <a:tab pos="6411913" algn="l"/>
                <a:tab pos="7213600" algn="l"/>
                <a:tab pos="8015288" algn="l"/>
                <a:tab pos="8818563" algn="l"/>
                <a:tab pos="9618663" algn="l"/>
                <a:tab pos="10420350" algn="l"/>
              </a:tabLst>
            </a:pPr>
            <a:r>
              <a:rPr lang="de-DE" sz="1400" dirty="0">
                <a:solidFill>
                  <a:srgbClr val="000000"/>
                </a:solidFill>
              </a:rPr>
              <a:t>			</a:t>
            </a:r>
            <a:endParaRPr lang="en-US" sz="1400" i="1" dirty="0">
              <a:solidFill>
                <a:srgbClr val="000000"/>
              </a:solidFill>
            </a:endParaRPr>
          </a:p>
          <a:p>
            <a:pPr>
              <a:lnSpc>
                <a:spcPct val="110000"/>
              </a:lnSpc>
              <a:spcBef>
                <a:spcPts val="350"/>
              </a:spcBef>
              <a:buSzPct val="100000"/>
              <a:tabLst>
                <a:tab pos="0" algn="l"/>
                <a:tab pos="1700213" algn="l"/>
                <a:tab pos="2403475" algn="l"/>
                <a:tab pos="3205163" algn="l"/>
                <a:tab pos="4006850" algn="l"/>
                <a:tab pos="4808538" algn="l"/>
                <a:tab pos="5610225" algn="l"/>
                <a:tab pos="6411913" algn="l"/>
                <a:tab pos="7213600" algn="l"/>
                <a:tab pos="8015288" algn="l"/>
                <a:tab pos="8818563" algn="l"/>
                <a:tab pos="9618663" algn="l"/>
                <a:tab pos="10420350" algn="l"/>
              </a:tabLst>
            </a:pPr>
            <a:endParaRPr lang="de-DE" sz="1400" dirty="0">
              <a:solidFill>
                <a:srgbClr val="000000"/>
              </a:solidFill>
              <a:latin typeface="HAW Frutiger Next Regular" pitchFamily="2" charset="0"/>
            </a:endParaRPr>
          </a:p>
        </p:txBody>
      </p:sp>
      <p:pic>
        <p:nvPicPr>
          <p:cNvPr id="20481" name="Picture 1"/>
          <p:cNvPicPr>
            <a:picLocks noChangeAspect="1" noChangeArrowheads="1"/>
          </p:cNvPicPr>
          <p:nvPr/>
        </p:nvPicPr>
        <p:blipFill>
          <a:blip r:embed="rId3" cstate="print"/>
          <a:srcRect/>
          <a:stretch>
            <a:fillRect/>
          </a:stretch>
        </p:blipFill>
        <p:spPr bwMode="auto">
          <a:xfrm>
            <a:off x="6498327" y="3590925"/>
            <a:ext cx="2423777" cy="1138238"/>
          </a:xfrm>
          <a:prstGeom prst="rect">
            <a:avLst/>
          </a:prstGeom>
          <a:noFill/>
          <a:ln w="9525">
            <a:noFill/>
            <a:miter lim="800000"/>
            <a:headEnd/>
            <a:tailEnd/>
          </a:ln>
        </p:spPr>
      </p:pic>
      <p:grpSp>
        <p:nvGrpSpPr>
          <p:cNvPr id="9" name="Gruppieren 8"/>
          <p:cNvGrpSpPr/>
          <p:nvPr/>
        </p:nvGrpSpPr>
        <p:grpSpPr>
          <a:xfrm>
            <a:off x="6463756" y="2066924"/>
            <a:ext cx="2492919" cy="1171575"/>
            <a:chOff x="6463756" y="2009774"/>
            <a:chExt cx="2492919" cy="1171575"/>
          </a:xfrm>
        </p:grpSpPr>
        <p:pic>
          <p:nvPicPr>
            <p:cNvPr id="20483" name="Picture 3"/>
            <p:cNvPicPr>
              <a:picLocks noChangeAspect="1" noChangeArrowheads="1"/>
            </p:cNvPicPr>
            <p:nvPr/>
          </p:nvPicPr>
          <p:blipFill>
            <a:blip r:embed="rId4" cstate="print"/>
            <a:srcRect/>
            <a:stretch>
              <a:fillRect/>
            </a:stretch>
          </p:blipFill>
          <p:spPr bwMode="auto">
            <a:xfrm>
              <a:off x="6463756" y="2009774"/>
              <a:ext cx="2492919" cy="1171575"/>
            </a:xfrm>
            <a:prstGeom prst="rect">
              <a:avLst/>
            </a:prstGeom>
            <a:noFill/>
            <a:ln w="9525">
              <a:noFill/>
              <a:miter lim="800000"/>
              <a:headEnd/>
              <a:tailEnd/>
            </a:ln>
          </p:spPr>
        </p:pic>
        <p:sp>
          <p:nvSpPr>
            <p:cNvPr id="8" name="Textfeld 7"/>
            <p:cNvSpPr txBox="1"/>
            <p:nvPr/>
          </p:nvSpPr>
          <p:spPr>
            <a:xfrm>
              <a:off x="6547472" y="2057521"/>
              <a:ext cx="497252" cy="292388"/>
            </a:xfrm>
            <a:prstGeom prst="rect">
              <a:avLst/>
            </a:prstGeom>
            <a:noFill/>
          </p:spPr>
          <p:txBody>
            <a:bodyPr wrap="none" rtlCol="0">
              <a:spAutoFit/>
            </a:bodyPr>
            <a:lstStyle/>
            <a:p>
              <a:r>
                <a:rPr lang="de-DE" sz="1300" dirty="0" smtClean="0">
                  <a:solidFill>
                    <a:schemeClr val="tx1"/>
                  </a:solidFill>
                </a:rPr>
                <a:t>CO</a:t>
              </a:r>
              <a:r>
                <a:rPr lang="de-DE" sz="1300" baseline="-25000" dirty="0" smtClean="0">
                  <a:solidFill>
                    <a:schemeClr val="tx1"/>
                  </a:solidFill>
                </a:rPr>
                <a:t>2</a:t>
              </a:r>
              <a:endParaRPr lang="en-US" sz="1300" baseline="-25000" dirty="0">
                <a:solidFill>
                  <a:schemeClr val="tx1"/>
                </a:solidFill>
              </a:endParaRPr>
            </a:p>
          </p:txBody>
        </p:sp>
      </p:grpSp>
      <p:pic>
        <p:nvPicPr>
          <p:cNvPr id="10" name="Picture 2"/>
          <p:cNvPicPr>
            <a:picLocks noChangeAspect="1" noChangeArrowheads="1"/>
          </p:cNvPicPr>
          <p:nvPr/>
        </p:nvPicPr>
        <p:blipFill>
          <a:blip r:embed="rId5" cstate="print"/>
          <a:srcRect/>
          <a:stretch>
            <a:fillRect/>
          </a:stretch>
        </p:blipFill>
        <p:spPr bwMode="auto">
          <a:xfrm>
            <a:off x="6550546" y="5137638"/>
            <a:ext cx="2319338" cy="1363176"/>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39965" y="2019327"/>
            <a:ext cx="7782448" cy="4093428"/>
          </a:xfrm>
          <a:prstGeom prst="rect">
            <a:avLst/>
          </a:prstGeom>
        </p:spPr>
        <p:txBody>
          <a:bodyPr wrap="square">
            <a:spAutoFit/>
          </a:bodyPr>
          <a:lstStyle/>
          <a:p>
            <a:r>
              <a:rPr lang="en-US" sz="2000" dirty="0" smtClean="0">
                <a:solidFill>
                  <a:schemeClr val="tx1"/>
                </a:solidFill>
              </a:rPr>
              <a:t>The year </a:t>
            </a:r>
            <a:r>
              <a:rPr lang="en-US" sz="2000" b="1" dirty="0" smtClean="0">
                <a:solidFill>
                  <a:srgbClr val="008000"/>
                </a:solidFill>
              </a:rPr>
              <a:t>2020</a:t>
            </a:r>
            <a:r>
              <a:rPr lang="en-US" sz="2000" dirty="0" smtClean="0">
                <a:solidFill>
                  <a:schemeClr val="tx1"/>
                </a:solidFill>
              </a:rPr>
              <a:t> was pivotal related to environmental goals:</a:t>
            </a:r>
          </a:p>
          <a:p>
            <a:endParaRPr lang="en-US" sz="2000" dirty="0" smtClean="0">
              <a:solidFill>
                <a:schemeClr val="tx1"/>
              </a:solidFill>
            </a:endParaRPr>
          </a:p>
          <a:p>
            <a:pPr marL="180975" lvl="1" indent="-180975">
              <a:buFont typeface="Arial" pitchFamily="34" charset="0"/>
              <a:buChar char="•"/>
            </a:pPr>
            <a:r>
              <a:rPr lang="en-US" sz="2000" dirty="0" smtClean="0">
                <a:solidFill>
                  <a:srgbClr val="0000FF"/>
                </a:solidFill>
              </a:rPr>
              <a:t>ACARE</a:t>
            </a:r>
            <a:r>
              <a:rPr lang="en-US" sz="2000" dirty="0" smtClean="0">
                <a:solidFill>
                  <a:schemeClr val="tx1"/>
                </a:solidFill>
              </a:rPr>
              <a:t>: European Aeronautics – A Vision for </a:t>
            </a:r>
            <a:r>
              <a:rPr lang="en-US" sz="2000" b="1" dirty="0" smtClean="0">
                <a:solidFill>
                  <a:srgbClr val="008000"/>
                </a:solidFill>
              </a:rPr>
              <a:t>2020</a:t>
            </a:r>
            <a:r>
              <a:rPr lang="en-US" sz="2000" dirty="0" smtClean="0">
                <a:solidFill>
                  <a:schemeClr val="tx1"/>
                </a:solidFill>
              </a:rPr>
              <a:t>:</a:t>
            </a:r>
          </a:p>
          <a:p>
            <a:pPr marL="180975" lvl="1" indent="-180975"/>
            <a:r>
              <a:rPr lang="en-US" sz="2000" dirty="0" smtClean="0">
                <a:solidFill>
                  <a:schemeClr val="tx1"/>
                </a:solidFill>
              </a:rPr>
              <a:t>	"A 50% cut in fuel consumption in the new aircraft of 2020" compared to 2000</a:t>
            </a:r>
          </a:p>
          <a:p>
            <a:pPr>
              <a:buFont typeface="Arial" pitchFamily="34" charset="0"/>
              <a:buChar char="•"/>
            </a:pPr>
            <a:endParaRPr lang="en-US" sz="2000" dirty="0" smtClean="0">
              <a:solidFill>
                <a:schemeClr val="tx1"/>
              </a:solidFill>
            </a:endParaRPr>
          </a:p>
          <a:p>
            <a:pPr marL="180975" indent="-180975">
              <a:buFont typeface="Arial" pitchFamily="34" charset="0"/>
              <a:buChar char="•"/>
            </a:pPr>
            <a:r>
              <a:rPr lang="en-US" sz="2000" dirty="0" smtClean="0">
                <a:solidFill>
                  <a:srgbClr val="0000FF"/>
                </a:solidFill>
              </a:rPr>
              <a:t>IATA</a:t>
            </a:r>
            <a:r>
              <a:rPr lang="en-US" sz="2000" dirty="0" smtClean="0">
                <a:solidFill>
                  <a:schemeClr val="tx1"/>
                </a:solidFill>
              </a:rPr>
              <a:t>: Carbon-neutral growth from </a:t>
            </a:r>
            <a:r>
              <a:rPr lang="en-US" sz="2000" b="1" dirty="0" smtClean="0">
                <a:solidFill>
                  <a:srgbClr val="008000"/>
                </a:solidFill>
              </a:rPr>
              <a:t>2020</a:t>
            </a:r>
          </a:p>
          <a:p>
            <a:pPr>
              <a:buFont typeface="Arial" pitchFamily="34" charset="0"/>
              <a:buChar char="•"/>
            </a:pPr>
            <a:endParaRPr lang="en-US" sz="2000" dirty="0" smtClean="0">
              <a:solidFill>
                <a:schemeClr val="tx1"/>
              </a:solidFill>
            </a:endParaRPr>
          </a:p>
          <a:p>
            <a:pPr marL="180975" indent="-180975">
              <a:buFont typeface="Arial" pitchFamily="34" charset="0"/>
              <a:buChar char="•"/>
            </a:pPr>
            <a:r>
              <a:rPr lang="en-US" sz="2000" dirty="0" smtClean="0">
                <a:solidFill>
                  <a:srgbClr val="0000FF"/>
                </a:solidFill>
              </a:rPr>
              <a:t>ATAG</a:t>
            </a:r>
            <a:r>
              <a:rPr lang="en-US" sz="2000" dirty="0" smtClean="0">
                <a:solidFill>
                  <a:schemeClr val="tx1"/>
                </a:solidFill>
              </a:rPr>
              <a:t>: Carbon-neutral growth from </a:t>
            </a:r>
            <a:r>
              <a:rPr lang="en-US" sz="2000" b="1" dirty="0" smtClean="0">
                <a:solidFill>
                  <a:srgbClr val="008000"/>
                </a:solidFill>
              </a:rPr>
              <a:t>2020</a:t>
            </a:r>
          </a:p>
          <a:p>
            <a:pPr>
              <a:buFont typeface="Arial" pitchFamily="34" charset="0"/>
              <a:buChar char="•"/>
            </a:pPr>
            <a:endParaRPr lang="en-US" sz="2000" dirty="0" smtClean="0">
              <a:solidFill>
                <a:schemeClr val="tx1"/>
              </a:solidFill>
            </a:endParaRPr>
          </a:p>
          <a:p>
            <a:pPr marL="180975" indent="-180975">
              <a:buFont typeface="Arial" pitchFamily="34" charset="0"/>
              <a:buChar char="•"/>
            </a:pPr>
            <a:r>
              <a:rPr lang="en-US" sz="2000" dirty="0" smtClean="0">
                <a:solidFill>
                  <a:srgbClr val="0000FF"/>
                </a:solidFill>
              </a:rPr>
              <a:t>ICAO</a:t>
            </a:r>
            <a:r>
              <a:rPr lang="en-US" sz="2000" dirty="0" smtClean="0">
                <a:solidFill>
                  <a:schemeClr val="tx1"/>
                </a:solidFill>
              </a:rPr>
              <a:t>: CORSIA: "the basis for carbon neutral growth from </a:t>
            </a:r>
            <a:r>
              <a:rPr lang="en-US" sz="2000" b="1" dirty="0" smtClean="0">
                <a:solidFill>
                  <a:srgbClr val="008000"/>
                </a:solidFill>
              </a:rPr>
              <a:t>2020</a:t>
            </a:r>
            <a:r>
              <a:rPr lang="en-US" sz="2000" dirty="0" smtClean="0">
                <a:solidFill>
                  <a:schemeClr val="tx1"/>
                </a:solidFill>
              </a:rPr>
              <a:t>"</a:t>
            </a:r>
          </a:p>
          <a:p>
            <a:pPr marL="180975" indent="-180975">
              <a:buFont typeface="Arial" pitchFamily="34" charset="0"/>
              <a:buChar char="•"/>
            </a:pPr>
            <a:endParaRPr lang="de-DE" sz="2000" dirty="0" smtClean="0">
              <a:solidFill>
                <a:schemeClr val="tx1"/>
              </a:solidFill>
            </a:endParaRPr>
          </a:p>
          <a:p>
            <a:pPr marL="180975" indent="-180975">
              <a:buFont typeface="Arial" pitchFamily="34" charset="0"/>
              <a:buChar char="•"/>
            </a:pPr>
            <a:r>
              <a:rPr lang="de-DE" sz="2000" b="1" dirty="0" smtClean="0">
                <a:solidFill>
                  <a:schemeClr val="tx1"/>
                </a:solidFill>
              </a:rPr>
              <a:t>Goals Today</a:t>
            </a:r>
            <a:r>
              <a:rPr lang="de-DE" sz="2000" dirty="0" smtClean="0">
                <a:solidFill>
                  <a:schemeClr val="tx1"/>
                </a:solidFill>
              </a:rPr>
              <a:t>: </a:t>
            </a:r>
            <a:r>
              <a:rPr lang="de-DE" sz="2000" b="1" dirty="0" smtClean="0">
                <a:solidFill>
                  <a:srgbClr val="FF0000"/>
                </a:solidFill>
              </a:rPr>
              <a:t>Zero Emission</a:t>
            </a:r>
            <a:r>
              <a:rPr lang="de-DE" sz="2000" dirty="0" smtClean="0">
                <a:solidFill>
                  <a:schemeClr val="tx1"/>
                </a:solidFill>
              </a:rPr>
              <a:t> (https://www.destination2050.eu)</a:t>
            </a:r>
            <a:endParaRPr lang="en-US" sz="2000" dirty="0">
              <a:solidFill>
                <a:schemeClr val="tx1"/>
              </a:solidFill>
            </a:endParaRPr>
          </a:p>
        </p:txBody>
      </p:sp>
      <p:sp>
        <p:nvSpPr>
          <p:cNvPr id="3" name="Titel 1">
            <a:extLst>
              <a:ext uri="{FF2B5EF4-FFF2-40B4-BE49-F238E27FC236}">
                <a16:creationId xmlns:a16="http://schemas.microsoft.com/office/drawing/2014/main" xmlns="" id="{BC92417A-68A2-4335-A9A2-C3594B9C7A1D}"/>
              </a:ext>
            </a:extLst>
          </p:cNvPr>
          <p:cNvSpPr txBox="1">
            <a:spLocks/>
          </p:cNvSpPr>
          <p:nvPr/>
        </p:nvSpPr>
        <p:spPr>
          <a:xfrm>
            <a:off x="539965" y="1321358"/>
            <a:ext cx="8224837" cy="446087"/>
          </a:xfrm>
          <a:prstGeom prst="rect">
            <a:avLst/>
          </a:prstGeom>
        </p:spPr>
        <p:txBody>
          <a:bodyPr/>
          <a:lstStyle/>
          <a:p>
            <a:pPr lvl="0" eaLnBrk="0" hangingPunct="0">
              <a:buClr>
                <a:srgbClr val="000000"/>
              </a:buClr>
              <a:buSzPct val="100000"/>
            </a:pPr>
            <a:r>
              <a:rPr lang="en-US" sz="2000" b="1" kern="0" dirty="0" smtClean="0">
                <a:solidFill>
                  <a:srgbClr val="000000"/>
                </a:solidFill>
                <a:ea typeface="+mj-ea"/>
              </a:rPr>
              <a:t>Aviation Promises and Visions for 2020</a:t>
            </a:r>
            <a:endParaRPr kumimoji="0" lang="en-US" sz="2000" b="1" i="0" u="none" strike="noStrike" kern="0" cap="none" spc="0" normalizeH="0" baseline="0" noProof="0" dirty="0">
              <a:ln>
                <a:noFill/>
              </a:ln>
              <a:solidFill>
                <a:srgbClr val="000000"/>
              </a:solidFill>
              <a:effectLst/>
              <a:uLnTx/>
              <a:uFillTx/>
              <a:ea typeface="+mj-ea"/>
            </a:endParaRPr>
          </a:p>
        </p:txBody>
      </p:sp>
      <p:sp>
        <p:nvSpPr>
          <p:cNvPr id="4" name="Rechteck 3"/>
          <p:cNvSpPr>
            <a:spLocks noChangeArrowheads="1"/>
          </p:cNvSpPr>
          <p:nvPr/>
        </p:nvSpPr>
        <p:spPr bwMode="auto">
          <a:xfrm>
            <a:off x="550863" y="935038"/>
            <a:ext cx="8821737" cy="400110"/>
          </a:xfrm>
          <a:prstGeom prst="rect">
            <a:avLst/>
          </a:prstGeom>
          <a:noFill/>
          <a:ln w="9525">
            <a:noFill/>
            <a:miter lim="800000"/>
            <a:headEnd/>
            <a:tailEnd/>
          </a:ln>
        </p:spPr>
        <p:txBody>
          <a:bodyPr wrap="square">
            <a:spAutoFit/>
          </a:bodyPr>
          <a:lstStyle/>
          <a:p>
            <a: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b="1" dirty="0" smtClean="0">
                <a:solidFill>
                  <a:schemeClr val="tx1"/>
                </a:solidFill>
                <a:latin typeface="Arial" charset="0"/>
                <a:cs typeface="Arial" charset="0"/>
              </a:rPr>
              <a:t>What are the Climate Targets for Aviation?</a:t>
            </a:r>
            <a:endParaRPr lang="de-DE" sz="2000" b="1" dirty="0">
              <a:solidFill>
                <a:schemeClr val="tx1"/>
              </a:solidFill>
              <a:latin typeface="Arial" charset="0"/>
              <a:cs typeface="Arial"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IATA-2007_ZeroEmissions"/>
          <p:cNvPicPr>
            <a:picLocks noChangeAspect="1" noChangeArrowheads="1"/>
          </p:cNvPicPr>
          <p:nvPr/>
        </p:nvPicPr>
        <p:blipFill>
          <a:blip r:embed="rId2" cstate="print"/>
          <a:srcRect/>
          <a:stretch>
            <a:fillRect/>
          </a:stretch>
        </p:blipFill>
        <p:spPr bwMode="auto">
          <a:xfrm>
            <a:off x="628650" y="1963738"/>
            <a:ext cx="8337550" cy="3697287"/>
          </a:xfrm>
          <a:prstGeom prst="rect">
            <a:avLst/>
          </a:prstGeom>
          <a:noFill/>
          <a:ln w="9525">
            <a:noFill/>
            <a:miter lim="800000"/>
            <a:headEnd/>
            <a:tailEnd/>
          </a:ln>
        </p:spPr>
      </p:pic>
      <p:sp>
        <p:nvSpPr>
          <p:cNvPr id="7" name="Rectangle 8"/>
          <p:cNvSpPr>
            <a:spLocks noChangeArrowheads="1"/>
          </p:cNvSpPr>
          <p:nvPr/>
        </p:nvSpPr>
        <p:spPr bwMode="auto">
          <a:xfrm>
            <a:off x="601663" y="4933950"/>
            <a:ext cx="8274050" cy="762000"/>
          </a:xfrm>
          <a:prstGeom prst="rect">
            <a:avLst/>
          </a:prstGeom>
          <a:noFill/>
          <a:ln w="28575">
            <a:solidFill>
              <a:schemeClr val="tx1"/>
            </a:solidFill>
            <a:miter lim="800000"/>
            <a:headEnd/>
            <a:tailEnd/>
          </a:ln>
        </p:spPr>
        <p:txBody>
          <a:bodyPr wrap="none" anchor="ctr"/>
          <a:lstStyle/>
          <a:p>
            <a:endParaRPr lang="de-DE">
              <a:latin typeface="HAW Frutiger Next Regular" pitchFamily="2" charset="0"/>
            </a:endParaRPr>
          </a:p>
        </p:txBody>
      </p:sp>
      <p:sp>
        <p:nvSpPr>
          <p:cNvPr id="8" name="Rectangle 9"/>
          <p:cNvSpPr>
            <a:spLocks noChangeArrowheads="1"/>
          </p:cNvSpPr>
          <p:nvPr/>
        </p:nvSpPr>
        <p:spPr bwMode="auto">
          <a:xfrm>
            <a:off x="1100138" y="2611438"/>
            <a:ext cx="995362" cy="223837"/>
          </a:xfrm>
          <a:prstGeom prst="rect">
            <a:avLst/>
          </a:prstGeom>
          <a:noFill/>
          <a:ln w="28575">
            <a:solidFill>
              <a:srgbClr val="FF0000"/>
            </a:solidFill>
            <a:miter lim="800000"/>
            <a:headEnd/>
            <a:tailEnd/>
          </a:ln>
        </p:spPr>
        <p:txBody>
          <a:bodyPr wrap="none" anchor="ctr"/>
          <a:lstStyle/>
          <a:p>
            <a:endParaRPr lang="de-DE">
              <a:latin typeface="HAW Frutiger Next Regular" pitchFamily="2" charset="0"/>
            </a:endParaRPr>
          </a:p>
        </p:txBody>
      </p:sp>
      <p:sp>
        <p:nvSpPr>
          <p:cNvPr id="15" name="Rectangle 9"/>
          <p:cNvSpPr>
            <a:spLocks noChangeArrowheads="1"/>
          </p:cNvSpPr>
          <p:nvPr/>
        </p:nvSpPr>
        <p:spPr bwMode="auto">
          <a:xfrm>
            <a:off x="6548438" y="4440238"/>
            <a:ext cx="1243012" cy="227012"/>
          </a:xfrm>
          <a:prstGeom prst="rect">
            <a:avLst/>
          </a:prstGeom>
          <a:noFill/>
          <a:ln w="28575">
            <a:solidFill>
              <a:srgbClr val="0000FF"/>
            </a:solidFill>
            <a:miter lim="800000"/>
            <a:headEnd/>
            <a:tailEnd/>
          </a:ln>
        </p:spPr>
        <p:txBody>
          <a:bodyPr wrap="none" anchor="ctr"/>
          <a:lstStyle/>
          <a:p>
            <a:endParaRPr lang="de-DE">
              <a:latin typeface="HAW Frutiger Next Regular" pitchFamily="2" charset="0"/>
            </a:endParaRPr>
          </a:p>
        </p:txBody>
      </p:sp>
      <p:pic>
        <p:nvPicPr>
          <p:cNvPr id="5" name="Picture 12" descr="IATA logo"/>
          <p:cNvPicPr>
            <a:picLocks noChangeAspect="1" noChangeArrowheads="1"/>
          </p:cNvPicPr>
          <p:nvPr/>
        </p:nvPicPr>
        <p:blipFill>
          <a:blip r:embed="rId3" cstate="print"/>
          <a:srcRect/>
          <a:stretch>
            <a:fillRect/>
          </a:stretch>
        </p:blipFill>
        <p:spPr bwMode="auto">
          <a:xfrm>
            <a:off x="6718300" y="1919288"/>
            <a:ext cx="2085975" cy="1341437"/>
          </a:xfrm>
          <a:prstGeom prst="rect">
            <a:avLst/>
          </a:prstGeom>
          <a:noFill/>
          <a:ln w="9525">
            <a:noFill/>
            <a:miter lim="800000"/>
            <a:headEnd/>
            <a:tailEnd/>
          </a:ln>
        </p:spPr>
      </p:pic>
      <p:sp>
        <p:nvSpPr>
          <p:cNvPr id="9" name="Rectangle 10"/>
          <p:cNvSpPr>
            <a:spLocks noChangeArrowheads="1"/>
          </p:cNvSpPr>
          <p:nvPr/>
        </p:nvSpPr>
        <p:spPr bwMode="auto">
          <a:xfrm>
            <a:off x="3030538" y="5414963"/>
            <a:ext cx="1147762" cy="187325"/>
          </a:xfrm>
          <a:prstGeom prst="rect">
            <a:avLst/>
          </a:prstGeom>
          <a:noFill/>
          <a:ln w="38100">
            <a:solidFill>
              <a:srgbClr val="008000"/>
            </a:solidFill>
            <a:miter lim="800000"/>
            <a:headEnd/>
            <a:tailEnd/>
          </a:ln>
        </p:spPr>
        <p:txBody>
          <a:bodyPr wrap="none" anchor="ctr"/>
          <a:lstStyle/>
          <a:p>
            <a:endParaRPr lang="en-US" dirty="0"/>
          </a:p>
        </p:txBody>
      </p:sp>
      <p:sp>
        <p:nvSpPr>
          <p:cNvPr id="12" name="Rectangle 10"/>
          <p:cNvSpPr>
            <a:spLocks noChangeArrowheads="1"/>
          </p:cNvSpPr>
          <p:nvPr/>
        </p:nvSpPr>
        <p:spPr bwMode="auto">
          <a:xfrm>
            <a:off x="2600325" y="4419600"/>
            <a:ext cx="952499" cy="238125"/>
          </a:xfrm>
          <a:prstGeom prst="rect">
            <a:avLst/>
          </a:prstGeom>
          <a:noFill/>
          <a:ln w="38100">
            <a:solidFill>
              <a:srgbClr val="0000FF"/>
            </a:solidFill>
            <a:miter lim="800000"/>
            <a:headEnd/>
            <a:tailEnd/>
          </a:ln>
        </p:spPr>
        <p:txBody>
          <a:bodyPr wrap="none" anchor="ctr"/>
          <a:lstStyle/>
          <a:p>
            <a:endParaRPr lang="en-US" dirty="0"/>
          </a:p>
        </p:txBody>
      </p:sp>
      <p:sp>
        <p:nvSpPr>
          <p:cNvPr id="13" name="Textfeld 12"/>
          <p:cNvSpPr txBox="1"/>
          <p:nvPr/>
        </p:nvSpPr>
        <p:spPr>
          <a:xfrm>
            <a:off x="6536555" y="5957772"/>
            <a:ext cx="2489784" cy="246221"/>
          </a:xfrm>
          <a:prstGeom prst="rect">
            <a:avLst/>
          </a:prstGeom>
          <a:noFill/>
        </p:spPr>
        <p:txBody>
          <a:bodyPr wrap="none" rtlCol="0">
            <a:spAutoFit/>
          </a:bodyPr>
          <a:lstStyle/>
          <a:p>
            <a:r>
              <a:rPr lang="en-US" sz="1000" dirty="0" smtClean="0">
                <a:solidFill>
                  <a:srgbClr val="0000FF"/>
                </a:solidFill>
              </a:rPr>
              <a:t>Archived at</a:t>
            </a:r>
            <a:r>
              <a:rPr lang="en-US" sz="1000" dirty="0" smtClean="0">
                <a:solidFill>
                  <a:schemeClr val="tx1"/>
                </a:solidFill>
              </a:rPr>
              <a:t>: https://perma.cc/JSR2-JC79</a:t>
            </a:r>
            <a:endParaRPr lang="en-US" sz="1000" dirty="0">
              <a:solidFill>
                <a:schemeClr val="tx1"/>
              </a:solidFill>
            </a:endParaRPr>
          </a:p>
        </p:txBody>
      </p:sp>
      <p:sp>
        <p:nvSpPr>
          <p:cNvPr id="14" name="Titel 1">
            <a:extLst>
              <a:ext uri="{FF2B5EF4-FFF2-40B4-BE49-F238E27FC236}">
                <a16:creationId xmlns:a16="http://schemas.microsoft.com/office/drawing/2014/main" xmlns="" id="{BC92417A-68A2-4335-A9A2-C3594B9C7A1D}"/>
              </a:ext>
            </a:extLst>
          </p:cNvPr>
          <p:cNvSpPr txBox="1">
            <a:spLocks/>
          </p:cNvSpPr>
          <p:nvPr/>
        </p:nvSpPr>
        <p:spPr>
          <a:xfrm>
            <a:off x="539965" y="921308"/>
            <a:ext cx="8432585" cy="446087"/>
          </a:xfrm>
          <a:prstGeom prst="rect">
            <a:avLst/>
          </a:prstGeom>
        </p:spPr>
        <p:txBody>
          <a:bodyPr/>
          <a:lstStyle/>
          <a:p>
            <a:pPr marL="0" marR="0" lvl="0" indent="0" algn="l" defTabSz="449263" rtl="0" eaLnBrk="0" fontAlgn="base" latinLnBrk="0" hangingPunct="0">
              <a:lnSpc>
                <a:spcPct val="120000"/>
              </a:lnSpc>
              <a:spcBef>
                <a:spcPct val="0"/>
              </a:spcBef>
              <a:spcAft>
                <a:spcPct val="0"/>
              </a:spcAft>
              <a:buClr>
                <a:srgbClr val="000000"/>
              </a:buClr>
              <a:buSzPct val="100000"/>
              <a:buFont typeface="Times New Roman" pitchFamily="18" charset="0"/>
              <a:buNone/>
              <a:tabLst/>
              <a:defRPr/>
            </a:pPr>
            <a:r>
              <a:rPr kumimoji="0" lang="en-US" sz="2000" b="1" i="0" u="none" strike="noStrike" kern="0" cap="none" spc="0" normalizeH="0" baseline="0" noProof="0" dirty="0" smtClean="0">
                <a:ln>
                  <a:noFill/>
                </a:ln>
                <a:solidFill>
                  <a:srgbClr val="000000"/>
                </a:solidFill>
                <a:effectLst/>
                <a:uLnTx/>
                <a:uFillTx/>
                <a:latin typeface="+mj-lt"/>
                <a:ea typeface="+mj-ea"/>
                <a:cs typeface="+mj-cs"/>
              </a:rPr>
              <a:t>History of "Zero Emissions":</a:t>
            </a:r>
          </a:p>
          <a:p>
            <a:pPr marL="0" marR="0" lvl="0" indent="0" algn="l" defTabSz="449263" rtl="0" eaLnBrk="0" fontAlgn="base" latinLnBrk="0" hangingPunct="0">
              <a:lnSpc>
                <a:spcPct val="120000"/>
              </a:lnSpc>
              <a:spcBef>
                <a:spcPct val="0"/>
              </a:spcBef>
              <a:spcAft>
                <a:spcPct val="0"/>
              </a:spcAft>
              <a:buClr>
                <a:srgbClr val="000000"/>
              </a:buClr>
              <a:buSzPct val="100000"/>
              <a:buFont typeface="Times New Roman" pitchFamily="18" charset="0"/>
              <a:buNone/>
              <a:tabLst/>
              <a:defRPr/>
            </a:pPr>
            <a:r>
              <a:rPr kumimoji="0" lang="en-US" sz="2000" b="1" i="0" u="none" strike="noStrike" kern="0" cap="none" spc="0" normalizeH="0" baseline="0" noProof="0" dirty="0" smtClean="0">
                <a:ln>
                  <a:noFill/>
                </a:ln>
                <a:solidFill>
                  <a:srgbClr val="000000"/>
                </a:solidFill>
                <a:effectLst/>
                <a:uLnTx/>
                <a:uFillTx/>
                <a:latin typeface="+mj-lt"/>
                <a:ea typeface="+mj-ea"/>
                <a:cs typeface="+mj-cs"/>
              </a:rPr>
              <a:t>IATA 2007: First in Proclaiming "Zero Emissions" </a:t>
            </a:r>
            <a:r>
              <a:rPr kumimoji="0" lang="en-US" sz="1300" b="1" i="0" u="none" strike="noStrike" kern="0" cap="none" spc="0" normalizeH="0" baseline="0" noProof="0" dirty="0" smtClean="0">
                <a:ln>
                  <a:noFill/>
                </a:ln>
                <a:solidFill>
                  <a:srgbClr val="000000"/>
                </a:solidFill>
                <a:effectLst/>
                <a:uLnTx/>
                <a:uFillTx/>
                <a:latin typeface="+mj-lt"/>
                <a:ea typeface="+mj-ea"/>
                <a:cs typeface="+mj-cs"/>
              </a:rPr>
              <a:t>(Goals Not Active Anymore)</a:t>
            </a:r>
            <a:endParaRPr kumimoji="0" lang="en-US" sz="1300" b="1" i="0" u="none" strike="noStrike" kern="0" cap="none" spc="0" normalizeH="0" baseline="0" noProof="0" dirty="0">
              <a:ln>
                <a:noFill/>
              </a:ln>
              <a:solidFill>
                <a:srgbClr val="000000"/>
              </a:solidFill>
              <a:effectLst/>
              <a:uLnTx/>
              <a:uFillTx/>
              <a:latin typeface="+mj-lt"/>
              <a:ea typeface="+mj-ea"/>
              <a:cs typeface="+mj-cs"/>
            </a:endParaRPr>
          </a:p>
        </p:txBody>
      </p:sp>
      <p:sp>
        <p:nvSpPr>
          <p:cNvPr id="16" name="Rectangle 9"/>
          <p:cNvSpPr>
            <a:spLocks noChangeArrowheads="1"/>
          </p:cNvSpPr>
          <p:nvPr/>
        </p:nvSpPr>
        <p:spPr bwMode="auto">
          <a:xfrm>
            <a:off x="1595438" y="4659314"/>
            <a:ext cx="442912" cy="207962"/>
          </a:xfrm>
          <a:prstGeom prst="rect">
            <a:avLst/>
          </a:prstGeom>
          <a:noFill/>
          <a:ln w="28575">
            <a:solidFill>
              <a:srgbClr val="FF0000"/>
            </a:solidFill>
            <a:miter lim="800000"/>
            <a:headEnd/>
            <a:tailEnd/>
          </a:ln>
        </p:spPr>
        <p:txBody>
          <a:bodyPr wrap="none" anchor="ctr"/>
          <a:lstStyle/>
          <a:p>
            <a:endParaRPr lang="de-DE">
              <a:latin typeface="HAW Frutiger Next Regular" pitchFamily="2" charset="0"/>
            </a:endParaRPr>
          </a:p>
        </p:txBody>
      </p:sp>
      <p:sp>
        <p:nvSpPr>
          <p:cNvPr id="17" name="Rectangle 9"/>
          <p:cNvSpPr>
            <a:spLocks noChangeArrowheads="1"/>
          </p:cNvSpPr>
          <p:nvPr/>
        </p:nvSpPr>
        <p:spPr bwMode="auto">
          <a:xfrm>
            <a:off x="3757613" y="4449764"/>
            <a:ext cx="442912" cy="207962"/>
          </a:xfrm>
          <a:prstGeom prst="rect">
            <a:avLst/>
          </a:prstGeom>
          <a:noFill/>
          <a:ln w="28575">
            <a:solidFill>
              <a:srgbClr val="FF0000"/>
            </a:solidFill>
            <a:miter lim="800000"/>
            <a:headEnd/>
            <a:tailEnd/>
          </a:ln>
        </p:spPr>
        <p:txBody>
          <a:bodyPr wrap="none" anchor="ctr"/>
          <a:lstStyle/>
          <a:p>
            <a:endParaRPr lang="de-DE">
              <a:latin typeface="HAW Frutiger Next Regular" pitchFamily="2" charset="0"/>
            </a:endParaRPr>
          </a:p>
        </p:txBody>
      </p:sp>
      <p:sp>
        <p:nvSpPr>
          <p:cNvPr id="18" name="Rectangle 10"/>
          <p:cNvSpPr>
            <a:spLocks noChangeArrowheads="1"/>
          </p:cNvSpPr>
          <p:nvPr/>
        </p:nvSpPr>
        <p:spPr bwMode="auto">
          <a:xfrm>
            <a:off x="1792288" y="4457700"/>
            <a:ext cx="388937" cy="182563"/>
          </a:xfrm>
          <a:prstGeom prst="rect">
            <a:avLst/>
          </a:prstGeom>
          <a:noFill/>
          <a:ln w="38100">
            <a:solidFill>
              <a:srgbClr val="008000"/>
            </a:solidFill>
            <a:miter lim="800000"/>
            <a:headEnd/>
            <a:tailEnd/>
          </a:ln>
        </p:spPr>
        <p:txBody>
          <a:bodyPr wrap="none" anchor="ctr"/>
          <a:lstStyle/>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533400" y="5441887"/>
            <a:ext cx="8135938" cy="581025"/>
          </a:xfrm>
          <a:prstGeom prst="rect">
            <a:avLst/>
          </a:prstGeom>
          <a:noFill/>
          <a:ln w="9525">
            <a:noFill/>
            <a:miter lim="800000"/>
            <a:headEnd/>
            <a:tailEnd/>
          </a:ln>
        </p:spPr>
        <p:txBody>
          <a:bodyPr>
            <a:spAutoFit/>
          </a:bodyPr>
          <a:lstStyle/>
          <a:p>
            <a:pPr defTabSz="914400"/>
            <a:r>
              <a:rPr lang="en-US" sz="1600" dirty="0">
                <a:solidFill>
                  <a:schemeClr val="tx1"/>
                </a:solidFill>
              </a:rPr>
              <a:t>IATA (and ATAG) want to achieve zero emission growth from 2020 onwards. This is</a:t>
            </a:r>
          </a:p>
          <a:p>
            <a:pPr defTabSz="914400"/>
            <a:r>
              <a:rPr lang="en-US" sz="1600" dirty="0">
                <a:solidFill>
                  <a:schemeClr val="tx1"/>
                </a:solidFill>
              </a:rPr>
              <a:t>only possible with </a:t>
            </a:r>
            <a:r>
              <a:rPr lang="en-US" sz="1600" dirty="0" smtClean="0">
                <a:solidFill>
                  <a:schemeClr val="tx1"/>
                </a:solidFill>
              </a:rPr>
              <a:t>CO2 compensation (carbon </a:t>
            </a:r>
            <a:r>
              <a:rPr lang="en-US" sz="1600" dirty="0">
                <a:solidFill>
                  <a:srgbClr val="FF0000"/>
                </a:solidFill>
              </a:rPr>
              <a:t>offset </a:t>
            </a:r>
            <a:r>
              <a:rPr lang="en-US" sz="1600" dirty="0" smtClean="0">
                <a:solidFill>
                  <a:srgbClr val="FF0000"/>
                </a:solidFill>
              </a:rPr>
              <a:t>schemes</a:t>
            </a:r>
            <a:r>
              <a:rPr lang="en-US" sz="1600" dirty="0" smtClean="0">
                <a:solidFill>
                  <a:schemeClr val="tx1"/>
                </a:solidFill>
              </a:rPr>
              <a:t>).</a:t>
            </a:r>
            <a:endParaRPr lang="en-US" sz="1200" dirty="0">
              <a:solidFill>
                <a:schemeClr val="tx1"/>
              </a:solidFill>
            </a:endParaRPr>
          </a:p>
        </p:txBody>
      </p:sp>
      <p:grpSp>
        <p:nvGrpSpPr>
          <p:cNvPr id="2" name="Gruppieren 12"/>
          <p:cNvGrpSpPr/>
          <p:nvPr/>
        </p:nvGrpSpPr>
        <p:grpSpPr>
          <a:xfrm>
            <a:off x="612775" y="1376871"/>
            <a:ext cx="5239195" cy="4040632"/>
            <a:chOff x="612775" y="1450023"/>
            <a:chExt cx="5239195" cy="4040632"/>
          </a:xfrm>
        </p:grpSpPr>
        <p:pic>
          <p:nvPicPr>
            <p:cNvPr id="6" name="Picture 5"/>
            <p:cNvPicPr>
              <a:picLocks noChangeAspect="1" noChangeArrowheads="1"/>
            </p:cNvPicPr>
            <p:nvPr/>
          </p:nvPicPr>
          <p:blipFill>
            <a:blip r:embed="rId2" cstate="print"/>
            <a:srcRect/>
            <a:stretch>
              <a:fillRect/>
            </a:stretch>
          </p:blipFill>
          <p:spPr bwMode="auto">
            <a:xfrm>
              <a:off x="612775" y="1450023"/>
              <a:ext cx="5092700" cy="3897312"/>
            </a:xfrm>
            <a:prstGeom prst="rect">
              <a:avLst/>
            </a:prstGeom>
            <a:noFill/>
            <a:ln w="9525">
              <a:noFill/>
              <a:miter lim="800000"/>
              <a:headEnd/>
              <a:tailEnd/>
            </a:ln>
          </p:spPr>
        </p:pic>
        <p:sp>
          <p:nvSpPr>
            <p:cNvPr id="8" name="Oval 8"/>
            <p:cNvSpPr>
              <a:spLocks noChangeArrowheads="1"/>
            </p:cNvSpPr>
            <p:nvPr/>
          </p:nvSpPr>
          <p:spPr bwMode="auto">
            <a:xfrm>
              <a:off x="3951732" y="3963480"/>
              <a:ext cx="1900238" cy="1527175"/>
            </a:xfrm>
            <a:prstGeom prst="ellipse">
              <a:avLst/>
            </a:prstGeom>
            <a:noFill/>
            <a:ln w="38100">
              <a:solidFill>
                <a:srgbClr val="FF0000"/>
              </a:solidFill>
              <a:round/>
              <a:headEnd/>
              <a:tailEnd/>
            </a:ln>
          </p:spPr>
          <p:txBody>
            <a:bodyPr wrap="none" anchor="ctr"/>
            <a:lstStyle/>
            <a:p>
              <a:endParaRPr lang="en-US" dirty="0"/>
            </a:p>
          </p:txBody>
        </p:sp>
      </p:grpSp>
      <p:sp>
        <p:nvSpPr>
          <p:cNvPr id="9" name="Text Box 8"/>
          <p:cNvSpPr txBox="1">
            <a:spLocks noChangeArrowheads="1"/>
          </p:cNvSpPr>
          <p:nvPr/>
        </p:nvSpPr>
        <p:spPr bwMode="auto">
          <a:xfrm>
            <a:off x="5891721" y="1715643"/>
            <a:ext cx="2578100" cy="2554545"/>
          </a:xfrm>
          <a:prstGeom prst="rect">
            <a:avLst/>
          </a:prstGeom>
          <a:noFill/>
          <a:ln w="9525">
            <a:noFill/>
            <a:miter lim="800000"/>
            <a:headEnd/>
            <a:tailEnd/>
          </a:ln>
        </p:spPr>
        <p:txBody>
          <a:bodyPr>
            <a:spAutoFit/>
          </a:bodyPr>
          <a:lstStyle/>
          <a:p>
            <a:pPr defTabSz="914400"/>
            <a:r>
              <a:rPr lang="en-US" sz="1600" dirty="0" smtClean="0">
                <a:solidFill>
                  <a:schemeClr val="tx1"/>
                </a:solidFill>
              </a:rPr>
              <a:t>2020 is </a:t>
            </a:r>
            <a:r>
              <a:rPr lang="en-US" sz="1600" dirty="0" smtClean="0">
                <a:solidFill>
                  <a:srgbClr val="FF0000"/>
                </a:solidFill>
              </a:rPr>
              <a:t>arbitrary</a:t>
            </a:r>
            <a:r>
              <a:rPr lang="en-US" sz="1600" dirty="0" smtClean="0">
                <a:solidFill>
                  <a:schemeClr val="tx1"/>
                </a:solidFill>
              </a:rPr>
              <a:t> to start with CO2 compensation.</a:t>
            </a:r>
          </a:p>
          <a:p>
            <a:pPr defTabSz="914400"/>
            <a:endParaRPr lang="en-US" sz="1600" dirty="0" smtClean="0">
              <a:solidFill>
                <a:schemeClr val="tx1"/>
              </a:solidFill>
            </a:endParaRPr>
          </a:p>
          <a:p>
            <a:pPr defTabSz="914400"/>
            <a:r>
              <a:rPr lang="en-US" sz="1600" dirty="0" smtClean="0">
                <a:solidFill>
                  <a:srgbClr val="FF0000"/>
                </a:solidFill>
              </a:rPr>
              <a:t>Compensation </a:t>
            </a:r>
            <a:r>
              <a:rPr lang="en-US" sz="1600" dirty="0">
                <a:solidFill>
                  <a:srgbClr val="FF0000"/>
                </a:solidFill>
              </a:rPr>
              <a:t>could </a:t>
            </a:r>
            <a:r>
              <a:rPr lang="en-US" sz="1600" dirty="0" smtClean="0">
                <a:solidFill>
                  <a:srgbClr val="FF0000"/>
                </a:solidFill>
              </a:rPr>
              <a:t>have started earlier.</a:t>
            </a:r>
          </a:p>
          <a:p>
            <a:pPr defTabSz="914400"/>
            <a:endParaRPr lang="en-US" sz="1600" dirty="0" smtClean="0">
              <a:solidFill>
                <a:schemeClr val="tx1"/>
              </a:solidFill>
            </a:endParaRPr>
          </a:p>
          <a:p>
            <a:pPr defTabSz="914400"/>
            <a:r>
              <a:rPr lang="en-US" sz="1600" dirty="0" smtClean="0">
                <a:solidFill>
                  <a:srgbClr val="0000FF"/>
                </a:solidFill>
              </a:rPr>
              <a:t>Why not postpone longer?</a:t>
            </a:r>
          </a:p>
          <a:p>
            <a:pPr defTabSz="914400"/>
            <a:endParaRPr lang="en-US" sz="1600" dirty="0" smtClean="0">
              <a:solidFill>
                <a:schemeClr val="tx1"/>
              </a:solidFill>
            </a:endParaRPr>
          </a:p>
          <a:p>
            <a:pPr defTabSz="914400"/>
            <a:r>
              <a:rPr lang="en-US" sz="1600" dirty="0" smtClean="0">
                <a:solidFill>
                  <a:schemeClr val="tx1"/>
                </a:solidFill>
              </a:rPr>
              <a:t>Did we notice any change with the 2020 CO2 cap?</a:t>
            </a:r>
            <a:endParaRPr lang="de-DE" sz="1600" dirty="0">
              <a:solidFill>
                <a:schemeClr val="tx1"/>
              </a:solidFill>
            </a:endParaRPr>
          </a:p>
        </p:txBody>
      </p:sp>
      <p:sp>
        <p:nvSpPr>
          <p:cNvPr id="11" name="Titel 1">
            <a:extLst>
              <a:ext uri="{FF2B5EF4-FFF2-40B4-BE49-F238E27FC236}">
                <a16:creationId xmlns:a16="http://schemas.microsoft.com/office/drawing/2014/main" xmlns="" id="{BC92417A-68A2-4335-A9A2-C3594B9C7A1D}"/>
              </a:ext>
            </a:extLst>
          </p:cNvPr>
          <p:cNvSpPr txBox="1">
            <a:spLocks/>
          </p:cNvSpPr>
          <p:nvPr/>
        </p:nvSpPr>
        <p:spPr>
          <a:xfrm>
            <a:off x="539965" y="921308"/>
            <a:ext cx="8224837" cy="446087"/>
          </a:xfrm>
          <a:prstGeom prst="rect">
            <a:avLst/>
          </a:prstGeom>
        </p:spPr>
        <p:txBody>
          <a:bodyPr/>
          <a:lstStyle/>
          <a:p>
            <a:pPr lvl="0" eaLnBrk="0" hangingPunct="0">
              <a:buClr>
                <a:srgbClr val="000000"/>
              </a:buClr>
              <a:buSzPct val="100000"/>
            </a:pPr>
            <a:r>
              <a:rPr lang="en-US" sz="2000" b="1" kern="0" dirty="0" smtClean="0">
                <a:solidFill>
                  <a:srgbClr val="000000"/>
                </a:solidFill>
                <a:ea typeface="+mj-ea"/>
              </a:rPr>
              <a:t>IATA: CNG from 2020</a:t>
            </a:r>
            <a:endParaRPr kumimoji="0" lang="en-US" sz="2000" b="1" i="0" u="none" strike="noStrike" kern="0" cap="none" spc="0" normalizeH="0" baseline="0" noProof="0" dirty="0">
              <a:ln>
                <a:noFill/>
              </a:ln>
              <a:solidFill>
                <a:srgbClr val="000000"/>
              </a:solidFill>
              <a:effectLst/>
              <a:uLnTx/>
              <a:uFillTx/>
              <a:ea typeface="+mj-ea"/>
            </a:endParaRPr>
          </a:p>
        </p:txBody>
      </p:sp>
      <p:sp>
        <p:nvSpPr>
          <p:cNvPr id="12" name="Textfeld 11"/>
          <p:cNvSpPr txBox="1"/>
          <p:nvPr/>
        </p:nvSpPr>
        <p:spPr>
          <a:xfrm>
            <a:off x="5184005" y="6043497"/>
            <a:ext cx="3992888" cy="338554"/>
          </a:xfrm>
          <a:prstGeom prst="rect">
            <a:avLst/>
          </a:prstGeom>
          <a:noFill/>
        </p:spPr>
        <p:txBody>
          <a:bodyPr wrap="none" rtlCol="0">
            <a:spAutoFit/>
          </a:bodyPr>
          <a:lstStyle/>
          <a:p>
            <a:r>
              <a:rPr lang="en-US" sz="1600" dirty="0" smtClean="0">
                <a:solidFill>
                  <a:srgbClr val="0000FF"/>
                </a:solidFill>
              </a:rPr>
              <a:t>Archived at</a:t>
            </a:r>
            <a:r>
              <a:rPr lang="en-US" sz="1600" dirty="0" smtClean="0">
                <a:solidFill>
                  <a:schemeClr val="tx1"/>
                </a:solidFill>
              </a:rPr>
              <a:t>: https://perma.cc/42HW-ZTKF</a:t>
            </a:r>
            <a:endParaRPr lang="en-US" sz="1600" dirty="0">
              <a:solidFill>
                <a:schemeClr val="tx1"/>
              </a:solidFill>
            </a:endParaRPr>
          </a:p>
        </p:txBody>
      </p:sp>
      <p:sp>
        <p:nvSpPr>
          <p:cNvPr id="14" name="Textfeld 13"/>
          <p:cNvSpPr txBox="1"/>
          <p:nvPr/>
        </p:nvSpPr>
        <p:spPr>
          <a:xfrm rot="20799303">
            <a:off x="2629913" y="3298103"/>
            <a:ext cx="2408352" cy="307777"/>
          </a:xfrm>
          <a:prstGeom prst="rect">
            <a:avLst/>
          </a:prstGeom>
          <a:noFill/>
          <a:ln w="38100">
            <a:solidFill>
              <a:srgbClr val="FF0000"/>
            </a:solidFill>
          </a:ln>
        </p:spPr>
        <p:txBody>
          <a:bodyPr wrap="none" rtlCol="0">
            <a:spAutoFit/>
          </a:bodyPr>
          <a:lstStyle/>
          <a:p>
            <a:r>
              <a:rPr lang="en-US" sz="1400" dirty="0" smtClean="0">
                <a:solidFill>
                  <a:srgbClr val="FF0000"/>
                </a:solidFill>
              </a:rPr>
              <a:t>IATA Deleted this Document</a:t>
            </a:r>
            <a:endParaRPr lang="en-US" sz="1400" dirty="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198438" y="982663"/>
            <a:ext cx="8821737" cy="400110"/>
          </a:xfrm>
          <a:prstGeom prst="rect">
            <a:avLst/>
          </a:prstGeom>
          <a:noFill/>
          <a:ln w="9525">
            <a:noFill/>
            <a:miter lim="800000"/>
            <a:headEnd/>
            <a:tailEnd/>
          </a:ln>
        </p:spPr>
        <p:txBody>
          <a:bodyPr wrap="square">
            <a:spAutoFit/>
          </a:bodyPr>
          <a:lstStyle/>
          <a:p>
            <a: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b="1" dirty="0" smtClean="0">
                <a:solidFill>
                  <a:schemeClr val="tx1"/>
                </a:solidFill>
                <a:latin typeface="Arial" charset="0"/>
                <a:cs typeface="Arial" charset="0"/>
              </a:rPr>
              <a:t>What is the Issue – Fuel Consumption or Emissions?</a:t>
            </a:r>
            <a:endParaRPr lang="de-DE" sz="2000" b="1" dirty="0">
              <a:solidFill>
                <a:schemeClr val="tx1"/>
              </a:solidFill>
              <a:latin typeface="Arial" charset="0"/>
              <a:cs typeface="Arial" charset="0"/>
            </a:endParaRPr>
          </a:p>
        </p:txBody>
      </p:sp>
      <p:pic>
        <p:nvPicPr>
          <p:cNvPr id="6" name="Grafik 5" descr="Bild3o.jpg"/>
          <p:cNvPicPr>
            <a:picLocks noChangeAspect="1"/>
          </p:cNvPicPr>
          <p:nvPr/>
        </p:nvPicPr>
        <p:blipFill>
          <a:blip r:embed="rId2" cstate="print"/>
          <a:stretch>
            <a:fillRect/>
          </a:stretch>
        </p:blipFill>
        <p:spPr>
          <a:xfrm>
            <a:off x="360426" y="1739265"/>
            <a:ext cx="5718048" cy="4084320"/>
          </a:xfrm>
          <a:prstGeom prst="rect">
            <a:avLst/>
          </a:prstGeom>
        </p:spPr>
      </p:pic>
      <p:sp>
        <p:nvSpPr>
          <p:cNvPr id="7" name="Textfeld 6"/>
          <p:cNvSpPr txBox="1"/>
          <p:nvPr/>
        </p:nvSpPr>
        <p:spPr>
          <a:xfrm>
            <a:off x="6362701" y="1676400"/>
            <a:ext cx="2400300" cy="3139321"/>
          </a:xfrm>
          <a:prstGeom prst="rect">
            <a:avLst/>
          </a:prstGeom>
          <a:noFill/>
        </p:spPr>
        <p:txBody>
          <a:bodyPr wrap="square" rtlCol="0">
            <a:spAutoFit/>
          </a:bodyPr>
          <a:lstStyle/>
          <a:p>
            <a:pPr algn="just"/>
            <a:r>
              <a:rPr lang="de-DE" sz="1800" b="1" dirty="0" smtClean="0">
                <a:solidFill>
                  <a:srgbClr val="FF0000"/>
                </a:solidFill>
              </a:rPr>
              <a:t>With carbon neutral growth (CNG) the tap is left wide open.</a:t>
            </a:r>
          </a:p>
          <a:p>
            <a:pPr algn="just"/>
            <a:endParaRPr lang="de-DE" sz="1800" dirty="0" smtClean="0">
              <a:solidFill>
                <a:schemeClr val="tx1"/>
              </a:solidFill>
            </a:endParaRPr>
          </a:p>
          <a:p>
            <a:pPr algn="just"/>
            <a:r>
              <a:rPr lang="de-DE" sz="1800" b="1" dirty="0" smtClean="0">
                <a:solidFill>
                  <a:srgbClr val="0000FF"/>
                </a:solidFill>
              </a:rPr>
              <a:t>Maybe it is time to close the tap a least a little?</a:t>
            </a:r>
          </a:p>
          <a:p>
            <a:pPr algn="just"/>
            <a:endParaRPr lang="de-DE" sz="1800" b="1" dirty="0" smtClean="0">
              <a:solidFill>
                <a:srgbClr val="008000"/>
              </a:solidFill>
            </a:endParaRPr>
          </a:p>
          <a:p>
            <a:pPr algn="just"/>
            <a:r>
              <a:rPr lang="de-DE" sz="1800" b="1" dirty="0" smtClean="0">
                <a:solidFill>
                  <a:srgbClr val="008000"/>
                </a:solidFill>
              </a:rPr>
              <a:t>Yes, with "zero emission"!</a:t>
            </a:r>
            <a:endParaRPr lang="en-US" sz="1800" b="1" dirty="0">
              <a:solidFill>
                <a:srgbClr val="008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xmlns="" id="{BC92417A-68A2-4335-A9A2-C3594B9C7A1D}"/>
              </a:ext>
            </a:extLst>
          </p:cNvPr>
          <p:cNvSpPr txBox="1">
            <a:spLocks/>
          </p:cNvSpPr>
          <p:nvPr/>
        </p:nvSpPr>
        <p:spPr>
          <a:xfrm>
            <a:off x="539965" y="912255"/>
            <a:ext cx="8224837" cy="446087"/>
          </a:xfrm>
          <a:prstGeom prst="rect">
            <a:avLst/>
          </a:prstGeom>
        </p:spPr>
        <p:txBody>
          <a:bodyPr/>
          <a:lstStyle/>
          <a:p>
            <a:pPr eaLnBrk="0" hangingPunct="0">
              <a:buClr>
                <a:srgbClr val="000000"/>
              </a:buClr>
              <a:buSzPct val="100000"/>
            </a:pPr>
            <a:r>
              <a:rPr lang="en-US" sz="2000" b="1" dirty="0" smtClean="0">
                <a:solidFill>
                  <a:srgbClr val="000000"/>
                </a:solidFill>
              </a:rPr>
              <a:t>ICAO: CORSIA: "the basis for carbon neutral growth from 2020"</a:t>
            </a:r>
          </a:p>
          <a:p>
            <a:pPr lvl="0" eaLnBrk="0" hangingPunct="0">
              <a:buClr>
                <a:srgbClr val="000000"/>
              </a:buClr>
              <a:buSzPct val="100000"/>
            </a:pPr>
            <a:endParaRPr kumimoji="0" lang="en-US" sz="2000" b="1" i="0" u="none" strike="noStrike" kern="0" cap="none" spc="0" normalizeH="0" baseline="0" noProof="0" dirty="0">
              <a:ln>
                <a:noFill/>
              </a:ln>
              <a:solidFill>
                <a:srgbClr val="000000"/>
              </a:solidFill>
              <a:effectLst/>
              <a:uLnTx/>
              <a:uFillTx/>
              <a:latin typeface="+mj-lt"/>
              <a:ea typeface="+mj-ea"/>
              <a:cs typeface="+mj-cs"/>
            </a:endParaRPr>
          </a:p>
        </p:txBody>
      </p:sp>
      <p:sp>
        <p:nvSpPr>
          <p:cNvPr id="5" name="Rechteck 4"/>
          <p:cNvSpPr/>
          <p:nvPr/>
        </p:nvSpPr>
        <p:spPr>
          <a:xfrm>
            <a:off x="539964" y="2547877"/>
            <a:ext cx="7896670" cy="3637919"/>
          </a:xfrm>
          <a:prstGeom prst="rect">
            <a:avLst/>
          </a:prstGeom>
        </p:spPr>
        <p:txBody>
          <a:bodyPr wrap="square">
            <a:spAutoFit/>
          </a:bodyPr>
          <a:lstStyle/>
          <a:p>
            <a:pPr algn="just">
              <a:lnSpc>
                <a:spcPct val="120000"/>
              </a:lnSpc>
            </a:pPr>
            <a:r>
              <a:rPr lang="en-US" sz="1600" b="1" dirty="0" smtClean="0">
                <a:solidFill>
                  <a:schemeClr val="tx1"/>
                </a:solidFill>
              </a:rPr>
              <a:t>Multiple Phases</a:t>
            </a:r>
          </a:p>
          <a:p>
            <a:pPr marL="180975" indent="-180975" algn="just">
              <a:lnSpc>
                <a:spcPct val="120000"/>
              </a:lnSpc>
              <a:buFont typeface="Arial" pitchFamily="34" charset="0"/>
              <a:buChar char="•"/>
            </a:pPr>
            <a:r>
              <a:rPr lang="en-US" sz="1600" dirty="0" smtClean="0">
                <a:solidFill>
                  <a:schemeClr val="tx1"/>
                </a:solidFill>
              </a:rPr>
              <a:t>2019-2020: Monitoring for determination of the emissions baseline</a:t>
            </a:r>
          </a:p>
          <a:p>
            <a:pPr marL="180975" indent="-180975" algn="just">
              <a:lnSpc>
                <a:spcPct val="120000"/>
              </a:lnSpc>
              <a:buFont typeface="Arial" pitchFamily="34" charset="0"/>
              <a:buChar char="•"/>
            </a:pPr>
            <a:r>
              <a:rPr lang="en-US" sz="1600" dirty="0" smtClean="0">
                <a:solidFill>
                  <a:schemeClr val="tx1"/>
                </a:solidFill>
              </a:rPr>
              <a:t>2021-2023: Pilot phase (voluntary participation of the states)</a:t>
            </a:r>
          </a:p>
          <a:p>
            <a:pPr marL="180975" indent="-180975" algn="just">
              <a:lnSpc>
                <a:spcPct val="120000"/>
              </a:lnSpc>
              <a:buFont typeface="Arial" pitchFamily="34" charset="0"/>
              <a:buChar char="•"/>
            </a:pPr>
            <a:r>
              <a:rPr lang="en-US" sz="1600" dirty="0" smtClean="0">
                <a:solidFill>
                  <a:schemeClr val="tx1"/>
                </a:solidFill>
              </a:rPr>
              <a:t>2024-2026: Phase 1 (voluntary participation of the states)</a:t>
            </a:r>
          </a:p>
          <a:p>
            <a:pPr marL="180975" indent="-180975" algn="just">
              <a:lnSpc>
                <a:spcPct val="120000"/>
              </a:lnSpc>
              <a:buFont typeface="Arial" pitchFamily="34" charset="0"/>
              <a:buChar char="•"/>
            </a:pPr>
            <a:r>
              <a:rPr lang="en-US" sz="1600" b="1" dirty="0" smtClean="0">
                <a:solidFill>
                  <a:srgbClr val="008000"/>
                </a:solidFill>
              </a:rPr>
              <a:t>2027-2035</a:t>
            </a:r>
            <a:r>
              <a:rPr lang="en-US" sz="1600" dirty="0" smtClean="0">
                <a:solidFill>
                  <a:schemeClr val="tx1"/>
                </a:solidFill>
              </a:rPr>
              <a:t>: Phase 2 (</a:t>
            </a:r>
            <a:r>
              <a:rPr lang="en-US" sz="1600" b="1" dirty="0" smtClean="0">
                <a:solidFill>
                  <a:srgbClr val="008000"/>
                </a:solidFill>
              </a:rPr>
              <a:t>mandatory</a:t>
            </a:r>
            <a:r>
              <a:rPr lang="en-US" sz="1600" dirty="0" smtClean="0">
                <a:solidFill>
                  <a:schemeClr val="tx1"/>
                </a:solidFill>
              </a:rPr>
              <a:t> participation for all countries and their aircraft operators more than 0.5% of global air traffic in 2018, in ensuring that 90% of global air traffic is covered).</a:t>
            </a:r>
          </a:p>
          <a:p>
            <a:pPr algn="just">
              <a:lnSpc>
                <a:spcPct val="120000"/>
              </a:lnSpc>
            </a:pPr>
            <a:endParaRPr lang="en-US" sz="1600" dirty="0" smtClean="0">
              <a:solidFill>
                <a:schemeClr val="tx1"/>
              </a:solidFill>
            </a:endParaRPr>
          </a:p>
          <a:p>
            <a:pPr algn="just">
              <a:lnSpc>
                <a:spcPct val="120000"/>
              </a:lnSpc>
            </a:pPr>
            <a:r>
              <a:rPr lang="en-US" sz="1600" dirty="0" smtClean="0">
                <a:solidFill>
                  <a:schemeClr val="tx1"/>
                </a:solidFill>
              </a:rPr>
              <a:t>To begin the pilot phase alone took 5 years and let CORSIA start in 2021. The statement "the basis for carbon neutral growth from 2020" means in light of the regulations that </a:t>
            </a:r>
            <a:r>
              <a:rPr lang="en-US" sz="1600" dirty="0" smtClean="0">
                <a:solidFill>
                  <a:srgbClr val="FF0000"/>
                </a:solidFill>
              </a:rPr>
              <a:t>carbon-neutral growth may never be achieved </a:t>
            </a:r>
            <a:r>
              <a:rPr lang="en-US" sz="1600" dirty="0" smtClean="0">
                <a:solidFill>
                  <a:schemeClr val="tx1"/>
                </a:solidFill>
              </a:rPr>
              <a:t>(its only the bases) and that it comes later than 2020 ("from") .</a:t>
            </a:r>
            <a:endParaRPr lang="en-US" sz="1600" dirty="0">
              <a:solidFill>
                <a:schemeClr val="tx1"/>
              </a:solidFill>
            </a:endParaRPr>
          </a:p>
        </p:txBody>
      </p:sp>
      <p:sp>
        <p:nvSpPr>
          <p:cNvPr id="6" name="Rechteck 5"/>
          <p:cNvSpPr/>
          <p:nvPr/>
        </p:nvSpPr>
        <p:spPr>
          <a:xfrm>
            <a:off x="539965" y="1505492"/>
            <a:ext cx="8457386" cy="338554"/>
          </a:xfrm>
          <a:prstGeom prst="rect">
            <a:avLst/>
          </a:prstGeom>
        </p:spPr>
        <p:txBody>
          <a:bodyPr wrap="square">
            <a:spAutoFit/>
          </a:bodyPr>
          <a:lstStyle/>
          <a:p>
            <a:r>
              <a:rPr lang="en-US" sz="1600" b="1" dirty="0" smtClean="0">
                <a:solidFill>
                  <a:srgbClr val="008000"/>
                </a:solidFill>
              </a:rPr>
              <a:t>CORSIA: Carbon Offsetting and Reduction Scheme for International Aviation</a:t>
            </a:r>
            <a:endParaRPr lang="en-US" sz="1600" b="1" dirty="0">
              <a:solidFill>
                <a:srgbClr val="008000"/>
              </a:solidFill>
            </a:endParaRPr>
          </a:p>
        </p:txBody>
      </p:sp>
      <p:pic>
        <p:nvPicPr>
          <p:cNvPr id="82946" name="Picture 2"/>
          <p:cNvPicPr>
            <a:picLocks noChangeAspect="1" noChangeArrowheads="1"/>
          </p:cNvPicPr>
          <p:nvPr/>
        </p:nvPicPr>
        <p:blipFill>
          <a:blip r:embed="rId2" cstate="print"/>
          <a:srcRect/>
          <a:stretch>
            <a:fillRect/>
          </a:stretch>
        </p:blipFill>
        <p:spPr bwMode="auto">
          <a:xfrm>
            <a:off x="4770412" y="1963050"/>
            <a:ext cx="3585085" cy="815767"/>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198438" y="982663"/>
            <a:ext cx="8821737" cy="400110"/>
          </a:xfrm>
          <a:prstGeom prst="rect">
            <a:avLst/>
          </a:prstGeom>
          <a:noFill/>
          <a:ln w="9525">
            <a:noFill/>
            <a:miter lim="800000"/>
            <a:headEnd/>
            <a:tailEnd/>
          </a:ln>
        </p:spPr>
        <p:txBody>
          <a:bodyPr wrap="square">
            <a:spAutoFit/>
          </a:bodyPr>
          <a:lstStyle/>
          <a:p>
            <a: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b="1" dirty="0" smtClean="0">
                <a:solidFill>
                  <a:schemeClr val="tx1"/>
                </a:solidFill>
                <a:latin typeface="Arial" charset="0"/>
                <a:cs typeface="Arial" charset="0"/>
              </a:rPr>
              <a:t>What Climate Goals Does the EU Have for Aviation? </a:t>
            </a:r>
            <a:endParaRPr lang="de-DE" sz="2000" b="1" dirty="0">
              <a:solidFill>
                <a:schemeClr val="tx1"/>
              </a:solidFill>
              <a:latin typeface="Arial" charset="0"/>
              <a:cs typeface="Arial" charset="0"/>
            </a:endParaRPr>
          </a:p>
        </p:txBody>
      </p:sp>
      <p:pic>
        <p:nvPicPr>
          <p:cNvPr id="7" name="Grafik 6" descr="Bild6o.jpg"/>
          <p:cNvPicPr>
            <a:picLocks noChangeAspect="1"/>
          </p:cNvPicPr>
          <p:nvPr/>
        </p:nvPicPr>
        <p:blipFill>
          <a:blip r:embed="rId2" cstate="print"/>
          <a:stretch>
            <a:fillRect/>
          </a:stretch>
        </p:blipFill>
        <p:spPr>
          <a:xfrm>
            <a:off x="503893" y="1523999"/>
            <a:ext cx="5436277" cy="4048126"/>
          </a:xfrm>
          <a:prstGeom prst="rect">
            <a:avLst/>
          </a:prstGeom>
        </p:spPr>
      </p:pic>
      <p:sp>
        <p:nvSpPr>
          <p:cNvPr id="6" name="Textfeld 5"/>
          <p:cNvSpPr txBox="1"/>
          <p:nvPr/>
        </p:nvSpPr>
        <p:spPr>
          <a:xfrm>
            <a:off x="6362701" y="1504950"/>
            <a:ext cx="2400300" cy="4524315"/>
          </a:xfrm>
          <a:prstGeom prst="rect">
            <a:avLst/>
          </a:prstGeom>
          <a:noFill/>
        </p:spPr>
        <p:txBody>
          <a:bodyPr wrap="square" rtlCol="0">
            <a:spAutoFit/>
          </a:bodyPr>
          <a:lstStyle/>
          <a:p>
            <a:pPr algn="just"/>
            <a:r>
              <a:rPr lang="de-DE" sz="1600" dirty="0" smtClean="0">
                <a:solidFill>
                  <a:schemeClr val="tx1"/>
                </a:solidFill>
              </a:rPr>
              <a:t>1.) 2019: T</a:t>
            </a:r>
            <a:r>
              <a:rPr lang="en-US" sz="1600" dirty="0" smtClean="0">
                <a:solidFill>
                  <a:schemeClr val="tx1"/>
                </a:solidFill>
              </a:rPr>
              <a:t>he EU's "</a:t>
            </a:r>
            <a:r>
              <a:rPr lang="en-US" sz="1600" b="1" dirty="0" smtClean="0">
                <a:solidFill>
                  <a:srgbClr val="0000FF"/>
                </a:solidFill>
              </a:rPr>
              <a:t>Green Deal</a:t>
            </a:r>
            <a:r>
              <a:rPr lang="en-US" sz="1600" dirty="0" smtClean="0">
                <a:solidFill>
                  <a:schemeClr val="tx1"/>
                </a:solidFill>
              </a:rPr>
              <a:t>": "</a:t>
            </a:r>
            <a:r>
              <a:rPr lang="en-US" sz="1600" dirty="0" smtClean="0">
                <a:solidFill>
                  <a:srgbClr val="008000"/>
                </a:solidFill>
              </a:rPr>
              <a:t>no more net greenhouse gas emissions should be released in 2050</a:t>
            </a:r>
            <a:r>
              <a:rPr lang="en-US" sz="1600" dirty="0" smtClean="0">
                <a:solidFill>
                  <a:schemeClr val="tx1"/>
                </a:solidFill>
              </a:rPr>
              <a:t>".</a:t>
            </a:r>
          </a:p>
          <a:p>
            <a:pPr algn="just"/>
            <a:r>
              <a:rPr lang="en-US" sz="1600" dirty="0" smtClean="0">
                <a:solidFill>
                  <a:schemeClr val="tx1"/>
                </a:solidFill>
              </a:rPr>
              <a:t>2.) 2020: Europe's climate target for 2030 was defined under the motto "</a:t>
            </a:r>
            <a:r>
              <a:rPr lang="en-US" sz="1600" b="1" dirty="0" smtClean="0">
                <a:solidFill>
                  <a:srgbClr val="0000FF"/>
                </a:solidFill>
              </a:rPr>
              <a:t>Fit for 55</a:t>
            </a:r>
            <a:r>
              <a:rPr lang="en-US" sz="1600" dirty="0" smtClean="0">
                <a:solidFill>
                  <a:schemeClr val="tx1"/>
                </a:solidFill>
              </a:rPr>
              <a:t>". This is an interim goal for the Green Deal, </a:t>
            </a:r>
            <a:r>
              <a:rPr lang="en-US" sz="1600" dirty="0" smtClean="0">
                <a:solidFill>
                  <a:srgbClr val="008000"/>
                </a:solidFill>
              </a:rPr>
              <a:t>greenhouse gas emissions are to be reduced by 55% compared to 1990</a:t>
            </a:r>
            <a:r>
              <a:rPr lang="en-US" sz="1600" dirty="0" smtClean="0">
                <a:solidFill>
                  <a:schemeClr val="tx1"/>
                </a:solidFill>
              </a:rPr>
              <a:t> – i.e. only 45% of the 1990 value. This value should be reached by 2030.</a:t>
            </a:r>
            <a:endParaRPr lang="en-US" sz="1600" dirty="0">
              <a:solidFill>
                <a:schemeClr val="tx1"/>
              </a:solidFill>
            </a:endParaRPr>
          </a:p>
        </p:txBody>
      </p:sp>
      <p:sp>
        <p:nvSpPr>
          <p:cNvPr id="8" name="Textfeld 7"/>
          <p:cNvSpPr txBox="1"/>
          <p:nvPr/>
        </p:nvSpPr>
        <p:spPr>
          <a:xfrm>
            <a:off x="2324101" y="5619750"/>
            <a:ext cx="2400300" cy="338554"/>
          </a:xfrm>
          <a:prstGeom prst="rect">
            <a:avLst/>
          </a:prstGeom>
          <a:noFill/>
        </p:spPr>
        <p:txBody>
          <a:bodyPr wrap="square" rtlCol="0">
            <a:spAutoFit/>
          </a:bodyPr>
          <a:lstStyle/>
          <a:p>
            <a:pPr algn="ctr"/>
            <a:r>
              <a:rPr lang="en-US" sz="1600" dirty="0" smtClean="0">
                <a:solidFill>
                  <a:schemeClr val="tx1"/>
                </a:solidFill>
              </a:rPr>
              <a:t>"</a:t>
            </a:r>
            <a:r>
              <a:rPr lang="en-US" sz="1600" b="1" dirty="0" smtClean="0">
                <a:solidFill>
                  <a:srgbClr val="0000FF"/>
                </a:solidFill>
              </a:rPr>
              <a:t>Fit for 55</a:t>
            </a:r>
            <a:r>
              <a:rPr lang="en-US" sz="1600" dirty="0" smtClean="0">
                <a:solidFill>
                  <a:schemeClr val="tx1"/>
                </a:solidFill>
              </a:rPr>
              <a:t>"</a:t>
            </a:r>
            <a:endParaRPr lang="en-US" sz="1600" dirty="0">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a:spLocks noChangeArrowheads="1"/>
          </p:cNvSpPr>
          <p:nvPr/>
        </p:nvSpPr>
        <p:spPr bwMode="auto">
          <a:xfrm>
            <a:off x="198438" y="982663"/>
            <a:ext cx="8821737" cy="400110"/>
          </a:xfrm>
          <a:prstGeom prst="rect">
            <a:avLst/>
          </a:prstGeom>
          <a:noFill/>
          <a:ln w="9525">
            <a:noFill/>
            <a:miter lim="800000"/>
            <a:headEnd/>
            <a:tailEnd/>
          </a:ln>
        </p:spPr>
        <p:txBody>
          <a:bodyPr wrap="square">
            <a:spAutoFit/>
          </a:bodyPr>
          <a:lstStyle/>
          <a:p>
            <a: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b="1" dirty="0" smtClean="0">
                <a:solidFill>
                  <a:schemeClr val="tx1"/>
                </a:solidFill>
                <a:latin typeface="Arial" charset="0"/>
                <a:cs typeface="Arial" charset="0"/>
              </a:rPr>
              <a:t>What Climate Goals Does the EU Have for Aviation? </a:t>
            </a:r>
            <a:endParaRPr lang="de-DE" sz="2000" b="1" dirty="0">
              <a:solidFill>
                <a:schemeClr val="tx1"/>
              </a:solidFill>
              <a:latin typeface="Arial" charset="0"/>
              <a:cs typeface="Arial" charset="0"/>
            </a:endParaRPr>
          </a:p>
        </p:txBody>
      </p:sp>
      <p:pic>
        <p:nvPicPr>
          <p:cNvPr id="7" name="Grafik 6" descr="Bild7o.jpg"/>
          <p:cNvPicPr>
            <a:picLocks noChangeAspect="1"/>
          </p:cNvPicPr>
          <p:nvPr/>
        </p:nvPicPr>
        <p:blipFill>
          <a:blip r:embed="rId2" cstate="print"/>
          <a:stretch>
            <a:fillRect/>
          </a:stretch>
        </p:blipFill>
        <p:spPr>
          <a:xfrm>
            <a:off x="1" y="1516762"/>
            <a:ext cx="5261518" cy="4569714"/>
          </a:xfrm>
          <a:prstGeom prst="rect">
            <a:avLst/>
          </a:prstGeom>
        </p:spPr>
      </p:pic>
      <p:sp>
        <p:nvSpPr>
          <p:cNvPr id="8" name="Textfeld 7"/>
          <p:cNvSpPr txBox="1"/>
          <p:nvPr/>
        </p:nvSpPr>
        <p:spPr>
          <a:xfrm>
            <a:off x="5248276" y="5172075"/>
            <a:ext cx="2400300" cy="338554"/>
          </a:xfrm>
          <a:prstGeom prst="rect">
            <a:avLst/>
          </a:prstGeom>
          <a:noFill/>
        </p:spPr>
        <p:txBody>
          <a:bodyPr wrap="square" rtlCol="0">
            <a:spAutoFit/>
          </a:bodyPr>
          <a:lstStyle/>
          <a:p>
            <a:pPr algn="ctr"/>
            <a:r>
              <a:rPr lang="en-US" sz="1600" dirty="0" smtClean="0">
                <a:solidFill>
                  <a:schemeClr val="tx1"/>
                </a:solidFill>
              </a:rPr>
              <a:t>"</a:t>
            </a:r>
            <a:r>
              <a:rPr lang="en-US" sz="1600" b="1" dirty="0" smtClean="0">
                <a:solidFill>
                  <a:srgbClr val="0000FF"/>
                </a:solidFill>
              </a:rPr>
              <a:t>Fit for 55</a:t>
            </a:r>
            <a:r>
              <a:rPr lang="en-US" sz="1600" dirty="0" smtClean="0">
                <a:solidFill>
                  <a:schemeClr val="tx1"/>
                </a:solidFill>
              </a:rPr>
              <a:t>"</a:t>
            </a:r>
            <a:endParaRPr lang="en-US" sz="1600" dirty="0">
              <a:solidFill>
                <a:schemeClr val="tx1"/>
              </a:solidFill>
            </a:endParaRPr>
          </a:p>
        </p:txBody>
      </p:sp>
      <p:pic>
        <p:nvPicPr>
          <p:cNvPr id="470019" name="Picture 3"/>
          <p:cNvPicPr>
            <a:picLocks noChangeAspect="1" noChangeArrowheads="1"/>
          </p:cNvPicPr>
          <p:nvPr/>
        </p:nvPicPr>
        <p:blipFill>
          <a:blip r:embed="rId3" cstate="print"/>
          <a:srcRect/>
          <a:stretch>
            <a:fillRect/>
          </a:stretch>
        </p:blipFill>
        <p:spPr bwMode="auto">
          <a:xfrm>
            <a:off x="4724400" y="1519238"/>
            <a:ext cx="4371975" cy="2764165"/>
          </a:xfrm>
          <a:prstGeom prst="rect">
            <a:avLst/>
          </a:prstGeom>
          <a:noFill/>
          <a:ln w="9525">
            <a:solidFill>
              <a:schemeClr val="tx1"/>
            </a:solid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Bild5o.jpg"/>
          <p:cNvPicPr>
            <a:picLocks noChangeAspect="1"/>
          </p:cNvPicPr>
          <p:nvPr/>
        </p:nvPicPr>
        <p:blipFill>
          <a:blip r:embed="rId2" cstate="print"/>
          <a:stretch>
            <a:fillRect/>
          </a:stretch>
        </p:blipFill>
        <p:spPr>
          <a:xfrm>
            <a:off x="180974" y="1823073"/>
            <a:ext cx="8719503" cy="1796427"/>
          </a:xfrm>
          <a:prstGeom prst="rect">
            <a:avLst/>
          </a:prstGeom>
          <a:ln>
            <a:solidFill>
              <a:schemeClr val="tx1"/>
            </a:solidFill>
          </a:ln>
        </p:spPr>
      </p:pic>
      <p:sp>
        <p:nvSpPr>
          <p:cNvPr id="6" name="Rechteck 5"/>
          <p:cNvSpPr>
            <a:spLocks noChangeArrowheads="1"/>
          </p:cNvSpPr>
          <p:nvPr/>
        </p:nvSpPr>
        <p:spPr bwMode="auto">
          <a:xfrm>
            <a:off x="198438" y="982663"/>
            <a:ext cx="8821737" cy="400110"/>
          </a:xfrm>
          <a:prstGeom prst="rect">
            <a:avLst/>
          </a:prstGeom>
          <a:noFill/>
          <a:ln w="9525">
            <a:noFill/>
            <a:miter lim="800000"/>
            <a:headEnd/>
            <a:tailEnd/>
          </a:ln>
        </p:spPr>
        <p:txBody>
          <a:bodyPr wrap="square">
            <a:spAutoFit/>
          </a:bodyPr>
          <a:lstStyle/>
          <a:p>
            <a: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b="1" dirty="0" smtClean="0">
                <a:solidFill>
                  <a:schemeClr val="tx1"/>
                </a:solidFill>
                <a:latin typeface="Arial" charset="0"/>
                <a:cs typeface="Arial" charset="0"/>
              </a:rPr>
              <a:t>What Climate Goals Does the EU Have for Aviation? </a:t>
            </a:r>
            <a:endParaRPr lang="de-DE" sz="2000" b="1" dirty="0">
              <a:solidFill>
                <a:schemeClr val="tx1"/>
              </a:solidFill>
              <a:latin typeface="Arial" charset="0"/>
              <a:cs typeface="Arial" charset="0"/>
            </a:endParaRPr>
          </a:p>
        </p:txBody>
      </p:sp>
      <p:pic>
        <p:nvPicPr>
          <p:cNvPr id="468994" name="Picture 2"/>
          <p:cNvPicPr>
            <a:picLocks noChangeAspect="1" noChangeArrowheads="1"/>
          </p:cNvPicPr>
          <p:nvPr/>
        </p:nvPicPr>
        <p:blipFill>
          <a:blip r:embed="rId3" cstate="print"/>
          <a:srcRect/>
          <a:stretch>
            <a:fillRect/>
          </a:stretch>
        </p:blipFill>
        <p:spPr bwMode="auto">
          <a:xfrm>
            <a:off x="180974" y="3967163"/>
            <a:ext cx="6684963" cy="1781175"/>
          </a:xfrm>
          <a:prstGeom prst="rect">
            <a:avLst/>
          </a:prstGeom>
          <a:noFill/>
          <a:ln w="9525">
            <a:solidFill>
              <a:schemeClr val="tx1"/>
            </a:solidFill>
            <a:miter lim="800000"/>
            <a:headEnd/>
            <a:tailEnd/>
          </a:ln>
        </p:spPr>
      </p:pic>
      <p:pic>
        <p:nvPicPr>
          <p:cNvPr id="468995" name="Picture 3"/>
          <p:cNvPicPr>
            <a:picLocks noChangeAspect="1" noChangeArrowheads="1"/>
          </p:cNvPicPr>
          <p:nvPr/>
        </p:nvPicPr>
        <p:blipFill>
          <a:blip r:embed="rId4" cstate="print"/>
          <a:srcRect/>
          <a:stretch>
            <a:fillRect/>
          </a:stretch>
        </p:blipFill>
        <p:spPr bwMode="auto">
          <a:xfrm>
            <a:off x="6543675" y="4126490"/>
            <a:ext cx="2138363" cy="564573"/>
          </a:xfrm>
          <a:prstGeom prst="rect">
            <a:avLst/>
          </a:prstGeom>
          <a:noFill/>
          <a:ln w="9525">
            <a:noFill/>
            <a:miter lim="800000"/>
            <a:headEnd/>
            <a:tailEnd/>
          </a:ln>
        </p:spPr>
      </p:pic>
      <p:sp>
        <p:nvSpPr>
          <p:cNvPr id="8" name="Textfeld 7"/>
          <p:cNvSpPr txBox="1"/>
          <p:nvPr/>
        </p:nvSpPr>
        <p:spPr>
          <a:xfrm>
            <a:off x="7029449" y="4762500"/>
            <a:ext cx="1504951" cy="307777"/>
          </a:xfrm>
          <a:prstGeom prst="rect">
            <a:avLst/>
          </a:prstGeom>
          <a:noFill/>
        </p:spPr>
        <p:txBody>
          <a:bodyPr wrap="square" rtlCol="0">
            <a:spAutoFit/>
          </a:bodyPr>
          <a:lstStyle/>
          <a:p>
            <a:pPr algn="ctr"/>
            <a:r>
              <a:rPr lang="en-US" sz="1400" dirty="0" smtClean="0">
                <a:solidFill>
                  <a:schemeClr val="tx1"/>
                </a:solidFill>
              </a:rPr>
              <a:t>24.01.2022</a:t>
            </a:r>
            <a:endParaRPr lang="en-US" sz="1400" dirty="0">
              <a:solidFill>
                <a:schemeClr val="tx1"/>
              </a:solidFill>
            </a:endParaRPr>
          </a:p>
        </p:txBody>
      </p:sp>
      <p:sp>
        <p:nvSpPr>
          <p:cNvPr id="9" name="Textfeld 8"/>
          <p:cNvSpPr txBox="1"/>
          <p:nvPr/>
        </p:nvSpPr>
        <p:spPr>
          <a:xfrm>
            <a:off x="6496051" y="1428750"/>
            <a:ext cx="2400300" cy="338554"/>
          </a:xfrm>
          <a:prstGeom prst="rect">
            <a:avLst/>
          </a:prstGeom>
          <a:noFill/>
        </p:spPr>
        <p:txBody>
          <a:bodyPr wrap="square" rtlCol="0">
            <a:spAutoFit/>
          </a:bodyPr>
          <a:lstStyle/>
          <a:p>
            <a:pPr algn="ctr"/>
            <a:r>
              <a:rPr lang="en-US" sz="1600" dirty="0" smtClean="0">
                <a:solidFill>
                  <a:schemeClr val="tx1"/>
                </a:solidFill>
              </a:rPr>
              <a:t>"</a:t>
            </a:r>
            <a:r>
              <a:rPr lang="en-US" sz="1600" b="1" dirty="0" smtClean="0">
                <a:solidFill>
                  <a:srgbClr val="0000FF"/>
                </a:solidFill>
              </a:rPr>
              <a:t>Fit for 55</a:t>
            </a:r>
            <a:r>
              <a:rPr lang="en-US" sz="1600" dirty="0" smtClean="0">
                <a:solidFill>
                  <a:schemeClr val="tx1"/>
                </a:solidFill>
              </a:rPr>
              <a:t>"</a:t>
            </a:r>
            <a:endParaRPr lang="en-US" sz="1600" dirty="0">
              <a:solidFill>
                <a:schemeClr val="tx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a:spLocks noChangeArrowheads="1"/>
          </p:cNvSpPr>
          <p:nvPr/>
        </p:nvSpPr>
        <p:spPr bwMode="auto">
          <a:xfrm>
            <a:off x="198438" y="982663"/>
            <a:ext cx="8821737" cy="400110"/>
          </a:xfrm>
          <a:prstGeom prst="rect">
            <a:avLst/>
          </a:prstGeom>
          <a:noFill/>
          <a:ln w="9525">
            <a:noFill/>
            <a:miter lim="800000"/>
            <a:headEnd/>
            <a:tailEnd/>
          </a:ln>
        </p:spPr>
        <p:txBody>
          <a:bodyPr wrap="square">
            <a:spAutoFit/>
          </a:bodyPr>
          <a:lstStyle/>
          <a:p>
            <a: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b="1" dirty="0" smtClean="0">
                <a:solidFill>
                  <a:schemeClr val="tx1"/>
                </a:solidFill>
                <a:latin typeface="Arial" charset="0"/>
                <a:cs typeface="Arial" charset="0"/>
              </a:rPr>
              <a:t>How Do We Get from Oil to the New Energy Carriers in Aviation? </a:t>
            </a:r>
            <a:endParaRPr lang="de-DE" sz="2000" b="1" dirty="0">
              <a:solidFill>
                <a:schemeClr val="tx1"/>
              </a:solidFill>
              <a:latin typeface="Arial" charset="0"/>
              <a:cs typeface="Arial" charset="0"/>
            </a:endParaRPr>
          </a:p>
        </p:txBody>
      </p:sp>
      <p:sp>
        <p:nvSpPr>
          <p:cNvPr id="10" name="Textfeld 9"/>
          <p:cNvSpPr txBox="1"/>
          <p:nvPr/>
        </p:nvSpPr>
        <p:spPr>
          <a:xfrm>
            <a:off x="304800" y="1504950"/>
            <a:ext cx="8458201" cy="1938992"/>
          </a:xfrm>
          <a:prstGeom prst="rect">
            <a:avLst/>
          </a:prstGeom>
          <a:noFill/>
        </p:spPr>
        <p:txBody>
          <a:bodyPr wrap="square" rtlCol="0">
            <a:spAutoFit/>
          </a:bodyPr>
          <a:lstStyle/>
          <a:p>
            <a:pPr>
              <a:lnSpc>
                <a:spcPct val="150000"/>
              </a:lnSpc>
            </a:pPr>
            <a:r>
              <a:rPr lang="de-DE" sz="1600" dirty="0" smtClean="0">
                <a:solidFill>
                  <a:schemeClr val="tx1"/>
                </a:solidFill>
              </a:rPr>
              <a:t>1.)	</a:t>
            </a:r>
            <a:r>
              <a:rPr lang="en-US" sz="1600" dirty="0" smtClean="0">
                <a:solidFill>
                  <a:schemeClr val="tx1"/>
                </a:solidFill>
              </a:rPr>
              <a:t>Aviation should be fueled by </a:t>
            </a:r>
            <a:r>
              <a:rPr lang="en-US" sz="1600" dirty="0" smtClean="0">
                <a:solidFill>
                  <a:srgbClr val="FF0000"/>
                </a:solidFill>
              </a:rPr>
              <a:t>algae</a:t>
            </a:r>
            <a:r>
              <a:rPr lang="en-US" sz="1600" dirty="0" smtClean="0">
                <a:solidFill>
                  <a:schemeClr val="tx1"/>
                </a:solidFill>
              </a:rPr>
              <a:t> (Reddy 2015).</a:t>
            </a:r>
          </a:p>
          <a:p>
            <a:pPr>
              <a:lnSpc>
                <a:spcPct val="150000"/>
              </a:lnSpc>
            </a:pPr>
            <a:r>
              <a:rPr lang="en-US" sz="1600" dirty="0" smtClean="0">
                <a:solidFill>
                  <a:schemeClr val="tx1"/>
                </a:solidFill>
              </a:rPr>
              <a:t>2.)	Renewable electricity should be stored in </a:t>
            </a:r>
            <a:r>
              <a:rPr lang="en-US" sz="1600" dirty="0" smtClean="0">
                <a:solidFill>
                  <a:srgbClr val="FF0000"/>
                </a:solidFill>
              </a:rPr>
              <a:t>batteries</a:t>
            </a:r>
            <a:r>
              <a:rPr lang="en-US" sz="1600" dirty="0" smtClean="0">
                <a:solidFill>
                  <a:schemeClr val="tx1"/>
                </a:solidFill>
              </a:rPr>
              <a:t>.</a:t>
            </a:r>
          </a:p>
          <a:p>
            <a:pPr>
              <a:lnSpc>
                <a:spcPct val="150000"/>
              </a:lnSpc>
            </a:pPr>
            <a:r>
              <a:rPr lang="en-US" sz="1600" dirty="0" smtClean="0">
                <a:solidFill>
                  <a:schemeClr val="tx1"/>
                </a:solidFill>
              </a:rPr>
              <a:t>	Passenger aircraft should be battery-electric operated.</a:t>
            </a:r>
          </a:p>
          <a:p>
            <a:pPr>
              <a:lnSpc>
                <a:spcPct val="150000"/>
              </a:lnSpc>
            </a:pPr>
            <a:r>
              <a:rPr lang="de-DE" sz="1600" dirty="0" smtClean="0">
                <a:solidFill>
                  <a:schemeClr val="tx1"/>
                </a:solidFill>
              </a:rPr>
              <a:t>3.)	</a:t>
            </a:r>
            <a:r>
              <a:rPr lang="en-US" sz="1600" dirty="0" smtClean="0">
                <a:solidFill>
                  <a:srgbClr val="FF0000"/>
                </a:solidFill>
              </a:rPr>
              <a:t>Hybrid-electric</a:t>
            </a:r>
            <a:r>
              <a:rPr lang="en-US" sz="1600" dirty="0" smtClean="0">
                <a:solidFill>
                  <a:schemeClr val="tx1"/>
                </a:solidFill>
              </a:rPr>
              <a:t> passenger </a:t>
            </a:r>
            <a:r>
              <a:rPr lang="en-US" sz="1600" dirty="0" smtClean="0">
                <a:solidFill>
                  <a:srgbClr val="FF0000"/>
                </a:solidFill>
              </a:rPr>
              <a:t>aircraft</a:t>
            </a:r>
            <a:r>
              <a:rPr lang="en-US" sz="1600" dirty="0" smtClean="0">
                <a:solidFill>
                  <a:schemeClr val="tx1"/>
                </a:solidFill>
              </a:rPr>
              <a:t> are discussed.</a:t>
            </a:r>
          </a:p>
          <a:p>
            <a:pPr>
              <a:lnSpc>
                <a:spcPct val="150000"/>
              </a:lnSpc>
            </a:pPr>
            <a:r>
              <a:rPr lang="en-US" sz="1600" dirty="0" smtClean="0">
                <a:solidFill>
                  <a:schemeClr val="tx1"/>
                </a:solidFill>
              </a:rPr>
              <a:t>	Many possible combinations of conventional and electrical technology. </a:t>
            </a:r>
          </a:p>
        </p:txBody>
      </p:sp>
      <p:pic>
        <p:nvPicPr>
          <p:cNvPr id="11" name="Picture 3"/>
          <p:cNvPicPr>
            <a:picLocks noChangeAspect="1" noChangeArrowheads="1"/>
          </p:cNvPicPr>
          <p:nvPr/>
        </p:nvPicPr>
        <p:blipFill>
          <a:blip r:embed="rId2" cstate="print"/>
          <a:srcRect/>
          <a:stretch>
            <a:fillRect/>
          </a:stretch>
        </p:blipFill>
        <p:spPr bwMode="auto">
          <a:xfrm>
            <a:off x="847725" y="3519987"/>
            <a:ext cx="3733800" cy="2642688"/>
          </a:xfrm>
          <a:prstGeom prst="rect">
            <a:avLst/>
          </a:prstGeom>
          <a:noFill/>
          <a:ln w="9525">
            <a:noFill/>
            <a:miter lim="800000"/>
            <a:headEnd/>
            <a:tailEnd/>
          </a:ln>
        </p:spPr>
      </p:pic>
      <p:grpSp>
        <p:nvGrpSpPr>
          <p:cNvPr id="14" name="Gruppieren 13"/>
          <p:cNvGrpSpPr/>
          <p:nvPr/>
        </p:nvGrpSpPr>
        <p:grpSpPr>
          <a:xfrm>
            <a:off x="3676650" y="3581400"/>
            <a:ext cx="5169639" cy="2551271"/>
            <a:chOff x="-342900" y="4524375"/>
            <a:chExt cx="5169639" cy="2551271"/>
          </a:xfrm>
        </p:grpSpPr>
        <p:pic>
          <p:nvPicPr>
            <p:cNvPr id="12" name="Picture 4"/>
            <p:cNvPicPr>
              <a:picLocks noChangeAspect="1" noChangeArrowheads="1"/>
            </p:cNvPicPr>
            <p:nvPr/>
          </p:nvPicPr>
          <p:blipFill>
            <a:blip r:embed="rId3" cstate="print"/>
            <a:srcRect/>
            <a:stretch>
              <a:fillRect/>
            </a:stretch>
          </p:blipFill>
          <p:spPr bwMode="auto">
            <a:xfrm>
              <a:off x="944217" y="4524375"/>
              <a:ext cx="3865908" cy="1671923"/>
            </a:xfrm>
            <a:prstGeom prst="rect">
              <a:avLst/>
            </a:prstGeom>
            <a:noFill/>
            <a:ln w="9525">
              <a:noFill/>
              <a:miter lim="800000"/>
              <a:headEnd/>
              <a:tailEnd/>
            </a:ln>
          </p:spPr>
        </p:pic>
        <p:sp>
          <p:nvSpPr>
            <p:cNvPr id="13" name="Textfeld 12"/>
            <p:cNvSpPr txBox="1"/>
            <p:nvPr/>
          </p:nvSpPr>
          <p:spPr>
            <a:xfrm>
              <a:off x="3962400" y="5924550"/>
              <a:ext cx="864339" cy="246221"/>
            </a:xfrm>
            <a:prstGeom prst="rect">
              <a:avLst/>
            </a:prstGeom>
            <a:noFill/>
          </p:spPr>
          <p:txBody>
            <a:bodyPr wrap="none" rtlCol="0">
              <a:spAutoFit/>
            </a:bodyPr>
            <a:lstStyle/>
            <a:p>
              <a:r>
                <a:rPr lang="de-DE" sz="1000" dirty="0" smtClean="0"/>
                <a:t>Airbus 2018</a:t>
              </a:r>
              <a:endParaRPr lang="en-US" sz="1000" dirty="0"/>
            </a:p>
          </p:txBody>
        </p:sp>
        <p:sp>
          <p:nvSpPr>
            <p:cNvPr id="9" name="Textfeld 8"/>
            <p:cNvSpPr txBox="1"/>
            <p:nvPr/>
          </p:nvSpPr>
          <p:spPr>
            <a:xfrm>
              <a:off x="-342900" y="6829425"/>
              <a:ext cx="864339" cy="246221"/>
            </a:xfrm>
            <a:prstGeom prst="rect">
              <a:avLst/>
            </a:prstGeom>
            <a:noFill/>
          </p:spPr>
          <p:txBody>
            <a:bodyPr wrap="none" rtlCol="0">
              <a:spAutoFit/>
            </a:bodyPr>
            <a:lstStyle/>
            <a:p>
              <a:r>
                <a:rPr lang="de-DE" sz="1000" dirty="0" smtClean="0"/>
                <a:t>Airbus 2018</a:t>
              </a:r>
              <a:endParaRPr lang="en-US" sz="1000" dirty="0"/>
            </a:p>
          </p:txBody>
        </p:sp>
      </p:grpSp>
      <p:sp>
        <p:nvSpPr>
          <p:cNvPr id="8" name="Textfeld 7"/>
          <p:cNvSpPr txBox="1"/>
          <p:nvPr/>
        </p:nvSpPr>
        <p:spPr>
          <a:xfrm>
            <a:off x="4905376" y="5410200"/>
            <a:ext cx="3971923" cy="400110"/>
          </a:xfrm>
          <a:prstGeom prst="rect">
            <a:avLst/>
          </a:prstGeom>
          <a:noFill/>
        </p:spPr>
        <p:txBody>
          <a:bodyPr wrap="square" rtlCol="0">
            <a:spAutoFit/>
          </a:bodyPr>
          <a:lstStyle/>
          <a:p>
            <a:r>
              <a:rPr lang="en-US" sz="1000" dirty="0" smtClean="0">
                <a:solidFill>
                  <a:schemeClr val="tx1"/>
                </a:solidFill>
              </a:rPr>
              <a:t>AIRBUS, 2018. The Future is Electric. Press Release, 2018-07-17. </a:t>
            </a:r>
            <a:r>
              <a:rPr lang="en-US" sz="1000" dirty="0" smtClean="0">
                <a:solidFill>
                  <a:schemeClr val="tx1"/>
                </a:solidFill>
              </a:rPr>
              <a:t>Archived </a:t>
            </a:r>
            <a:r>
              <a:rPr lang="en-US" sz="1000" dirty="0" smtClean="0">
                <a:solidFill>
                  <a:schemeClr val="tx1"/>
                </a:solidFill>
              </a:rPr>
              <a:t>at: https://perma.cc/V36S-7UVR</a:t>
            </a:r>
            <a:endParaRPr lang="en-US" sz="1000" dirty="0">
              <a:solidFill>
                <a:schemeClr val="tx1"/>
              </a:solidFill>
            </a:endParaRPr>
          </a:p>
        </p:txBody>
      </p:sp>
      <p:sp>
        <p:nvSpPr>
          <p:cNvPr id="15" name="Textfeld 14"/>
          <p:cNvSpPr txBox="1"/>
          <p:nvPr/>
        </p:nvSpPr>
        <p:spPr>
          <a:xfrm>
            <a:off x="5724524" y="1581150"/>
            <a:ext cx="3076576" cy="400110"/>
          </a:xfrm>
          <a:prstGeom prst="rect">
            <a:avLst/>
          </a:prstGeom>
          <a:noFill/>
        </p:spPr>
        <p:txBody>
          <a:bodyPr wrap="square" rtlCol="0">
            <a:spAutoFit/>
          </a:bodyPr>
          <a:lstStyle/>
          <a:p>
            <a:pPr algn="just"/>
            <a:r>
              <a:rPr lang="en-US" sz="1000" dirty="0" smtClean="0">
                <a:solidFill>
                  <a:schemeClr val="tx1"/>
                </a:solidFill>
              </a:rPr>
              <a:t>REDDY, Chris,  O'NEIL, </a:t>
            </a:r>
            <a:r>
              <a:rPr lang="en-US" sz="1000" dirty="0" smtClean="0">
                <a:solidFill>
                  <a:schemeClr val="tx1"/>
                </a:solidFill>
              </a:rPr>
              <a:t>Greg, </a:t>
            </a:r>
            <a:r>
              <a:rPr lang="en-US" sz="1000" dirty="0" smtClean="0">
                <a:solidFill>
                  <a:schemeClr val="tx1"/>
                </a:solidFill>
              </a:rPr>
              <a:t>2015. Jet Fuel from Algae</a:t>
            </a:r>
            <a:r>
              <a:rPr lang="en-US" sz="1000" dirty="0" smtClean="0">
                <a:solidFill>
                  <a:schemeClr val="tx1"/>
                </a:solidFill>
              </a:rPr>
              <a:t>?. Archived at: https</a:t>
            </a:r>
            <a:r>
              <a:rPr lang="en-US" sz="1000" dirty="0" smtClean="0">
                <a:solidFill>
                  <a:schemeClr val="tx1"/>
                </a:solidFill>
              </a:rPr>
              <a:t>://perma.cc/T5SG-7NFA</a:t>
            </a:r>
            <a:endParaRPr lang="en-US" sz="1000" dirty="0">
              <a:solidFill>
                <a:schemeClr val="tx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cstate="print"/>
          <a:srcRect/>
          <a:stretch>
            <a:fillRect/>
          </a:stretch>
        </p:blipFill>
        <p:spPr bwMode="auto">
          <a:xfrm>
            <a:off x="181927" y="1419226"/>
            <a:ext cx="2913312" cy="4057650"/>
          </a:xfrm>
          <a:prstGeom prst="rect">
            <a:avLst/>
          </a:prstGeom>
          <a:noFill/>
          <a:ln w="12700">
            <a:solidFill>
              <a:schemeClr val="tx1"/>
            </a:solidFill>
            <a:miter lim="800000"/>
            <a:headEnd/>
            <a:tailEnd/>
          </a:ln>
        </p:spPr>
      </p:pic>
      <p:sp>
        <p:nvSpPr>
          <p:cNvPr id="4" name="Titel 1">
            <a:extLst>
              <a:ext uri="{FF2B5EF4-FFF2-40B4-BE49-F238E27FC236}">
                <a16:creationId xmlns:a16="http://schemas.microsoft.com/office/drawing/2014/main" xmlns="" id="{BC92417A-68A2-4335-A9A2-C3594B9C7A1D}"/>
              </a:ext>
            </a:extLst>
          </p:cNvPr>
          <p:cNvSpPr>
            <a:spLocks noGrp="1"/>
          </p:cNvSpPr>
          <p:nvPr>
            <p:ph type="title"/>
          </p:nvPr>
        </p:nvSpPr>
        <p:spPr>
          <a:xfrm>
            <a:off x="539965" y="921308"/>
            <a:ext cx="8224837" cy="446087"/>
          </a:xfrm>
        </p:spPr>
        <p:txBody>
          <a:bodyPr/>
          <a:lstStyle/>
          <a:p>
            <a:pPr>
              <a:lnSpc>
                <a:spcPct val="120000"/>
              </a:lnSpc>
            </a:pPr>
            <a:r>
              <a:rPr lang="en-US" sz="2000" noProof="1" smtClean="0"/>
              <a:t>LH2 and E-Fuel</a:t>
            </a:r>
            <a:endParaRPr lang="en-US" sz="2000" noProof="1"/>
          </a:p>
        </p:txBody>
      </p:sp>
      <p:sp>
        <p:nvSpPr>
          <p:cNvPr id="5" name="Rechteck 4"/>
          <p:cNvSpPr/>
          <p:nvPr/>
        </p:nvSpPr>
        <p:spPr>
          <a:xfrm>
            <a:off x="146130" y="5484168"/>
            <a:ext cx="2494594" cy="400110"/>
          </a:xfrm>
          <a:prstGeom prst="rect">
            <a:avLst/>
          </a:prstGeom>
        </p:spPr>
        <p:txBody>
          <a:bodyPr wrap="none">
            <a:spAutoFit/>
          </a:bodyPr>
          <a:lstStyle/>
          <a:p>
            <a:r>
              <a:rPr lang="en-US" sz="1000" dirty="0" smtClean="0">
                <a:solidFill>
                  <a:schemeClr val="tx1"/>
                </a:solidFill>
              </a:rPr>
              <a:t>https://doi.org/10.2843/471510</a:t>
            </a:r>
          </a:p>
          <a:p>
            <a:r>
              <a:rPr lang="de-DE" sz="1000" dirty="0" smtClean="0">
                <a:solidFill>
                  <a:srgbClr val="0000FF"/>
                </a:solidFill>
              </a:rPr>
              <a:t>Archived at</a:t>
            </a:r>
            <a:r>
              <a:rPr lang="de-DE" sz="1000" dirty="0" smtClean="0">
                <a:solidFill>
                  <a:schemeClr val="tx1"/>
                </a:solidFill>
              </a:rPr>
              <a:t>: https://perma.cc/BJJ6-5L74</a:t>
            </a:r>
            <a:endParaRPr lang="en-US" sz="1000" dirty="0">
              <a:solidFill>
                <a:schemeClr val="tx1"/>
              </a:solidFill>
            </a:endParaRPr>
          </a:p>
        </p:txBody>
      </p:sp>
      <p:grpSp>
        <p:nvGrpSpPr>
          <p:cNvPr id="2" name="Gruppieren 13"/>
          <p:cNvGrpSpPr/>
          <p:nvPr/>
        </p:nvGrpSpPr>
        <p:grpSpPr>
          <a:xfrm>
            <a:off x="3190874" y="1096391"/>
            <a:ext cx="5857876" cy="1758828"/>
            <a:chOff x="3171824" y="1363091"/>
            <a:chExt cx="5857876" cy="1758828"/>
          </a:xfrm>
        </p:grpSpPr>
        <p:pic>
          <p:nvPicPr>
            <p:cNvPr id="134149" name="Picture 5"/>
            <p:cNvPicPr>
              <a:picLocks noChangeAspect="1" noChangeArrowheads="1"/>
            </p:cNvPicPr>
            <p:nvPr/>
          </p:nvPicPr>
          <p:blipFill>
            <a:blip r:embed="rId3" cstate="print"/>
            <a:srcRect/>
            <a:stretch>
              <a:fillRect/>
            </a:stretch>
          </p:blipFill>
          <p:spPr bwMode="auto">
            <a:xfrm>
              <a:off x="3171824" y="1363091"/>
              <a:ext cx="5857876" cy="1758828"/>
            </a:xfrm>
            <a:prstGeom prst="rect">
              <a:avLst/>
            </a:prstGeom>
            <a:noFill/>
            <a:ln w="9525">
              <a:noFill/>
              <a:miter lim="800000"/>
              <a:headEnd/>
              <a:tailEnd/>
            </a:ln>
          </p:spPr>
        </p:pic>
        <p:cxnSp>
          <p:nvCxnSpPr>
            <p:cNvPr id="9" name="Gerade Verbindung 8"/>
            <p:cNvCxnSpPr/>
            <p:nvPr/>
          </p:nvCxnSpPr>
          <p:spPr bwMode="auto">
            <a:xfrm>
              <a:off x="3333750" y="1990725"/>
              <a:ext cx="5181600" cy="0"/>
            </a:xfrm>
            <a:prstGeom prst="line">
              <a:avLst/>
            </a:prstGeom>
            <a:solidFill>
              <a:srgbClr val="00B8FF"/>
            </a:solidFill>
            <a:ln w="28575" cap="flat" cmpd="sng" algn="ctr">
              <a:solidFill>
                <a:srgbClr val="FF0000"/>
              </a:solidFill>
              <a:prstDash val="solid"/>
              <a:round/>
              <a:headEnd type="none" w="med" len="med"/>
              <a:tailEnd type="none" w="med" len="med"/>
            </a:ln>
            <a:effectLst/>
          </p:spPr>
        </p:cxnSp>
        <p:cxnSp>
          <p:nvCxnSpPr>
            <p:cNvPr id="11" name="Gerade Verbindung 10"/>
            <p:cNvCxnSpPr/>
            <p:nvPr/>
          </p:nvCxnSpPr>
          <p:spPr bwMode="auto">
            <a:xfrm>
              <a:off x="3333750" y="2657475"/>
              <a:ext cx="5181600" cy="0"/>
            </a:xfrm>
            <a:prstGeom prst="line">
              <a:avLst/>
            </a:prstGeom>
            <a:solidFill>
              <a:srgbClr val="00B8FF"/>
            </a:solidFill>
            <a:ln w="28575" cap="flat" cmpd="sng" algn="ctr">
              <a:solidFill>
                <a:srgbClr val="008000"/>
              </a:solidFill>
              <a:prstDash val="solid"/>
              <a:round/>
              <a:headEnd type="none" w="med" len="med"/>
              <a:tailEnd type="none" w="med" len="med"/>
            </a:ln>
            <a:effectLst/>
          </p:spPr>
        </p:cxnSp>
      </p:grpSp>
      <p:pic>
        <p:nvPicPr>
          <p:cNvPr id="134150" name="Picture 6"/>
          <p:cNvPicPr>
            <a:picLocks noChangeAspect="1" noChangeArrowheads="1"/>
          </p:cNvPicPr>
          <p:nvPr/>
        </p:nvPicPr>
        <p:blipFill>
          <a:blip r:embed="rId4" cstate="print"/>
          <a:srcRect/>
          <a:stretch>
            <a:fillRect/>
          </a:stretch>
        </p:blipFill>
        <p:spPr bwMode="auto">
          <a:xfrm>
            <a:off x="180975" y="5848350"/>
            <a:ext cx="1543050" cy="444608"/>
          </a:xfrm>
          <a:prstGeom prst="rect">
            <a:avLst/>
          </a:prstGeom>
          <a:noFill/>
          <a:ln w="9525">
            <a:noFill/>
            <a:miter lim="800000"/>
            <a:headEnd/>
            <a:tailEnd/>
          </a:ln>
        </p:spPr>
      </p:pic>
      <p:sp>
        <p:nvSpPr>
          <p:cNvPr id="16" name="Rechteck 15"/>
          <p:cNvSpPr/>
          <p:nvPr/>
        </p:nvSpPr>
        <p:spPr>
          <a:xfrm>
            <a:off x="1717755" y="5922318"/>
            <a:ext cx="1327608" cy="276999"/>
          </a:xfrm>
          <a:prstGeom prst="rect">
            <a:avLst/>
          </a:prstGeom>
        </p:spPr>
        <p:txBody>
          <a:bodyPr wrap="none">
            <a:spAutoFit/>
          </a:bodyPr>
          <a:lstStyle/>
          <a:p>
            <a:r>
              <a:rPr lang="en-US" sz="1200" dirty="0" smtClean="0">
                <a:solidFill>
                  <a:schemeClr val="tx1"/>
                </a:solidFill>
              </a:rPr>
              <a:t>and many others</a:t>
            </a:r>
            <a:endParaRPr lang="en-US" sz="1200" dirty="0">
              <a:solidFill>
                <a:schemeClr val="tx1"/>
              </a:solidFill>
            </a:endParaRPr>
          </a:p>
        </p:txBody>
      </p:sp>
      <p:sp>
        <p:nvSpPr>
          <p:cNvPr id="18" name="Rechteck 17"/>
          <p:cNvSpPr/>
          <p:nvPr/>
        </p:nvSpPr>
        <p:spPr>
          <a:xfrm>
            <a:off x="5642759" y="902643"/>
            <a:ext cx="954107" cy="276999"/>
          </a:xfrm>
          <a:prstGeom prst="rect">
            <a:avLst/>
          </a:prstGeom>
        </p:spPr>
        <p:txBody>
          <a:bodyPr wrap="none">
            <a:spAutoFit/>
          </a:bodyPr>
          <a:lstStyle/>
          <a:p>
            <a:r>
              <a:rPr lang="en-US" sz="1200" b="1" dirty="0" smtClean="0">
                <a:solidFill>
                  <a:srgbClr val="FF0000"/>
                </a:solidFill>
              </a:rPr>
              <a:t>Emissions</a:t>
            </a:r>
            <a:endParaRPr lang="en-US" sz="1200" b="1" dirty="0">
              <a:solidFill>
                <a:srgbClr val="FF0000"/>
              </a:solidFill>
            </a:endParaRPr>
          </a:p>
        </p:txBody>
      </p:sp>
      <p:grpSp>
        <p:nvGrpSpPr>
          <p:cNvPr id="3" name="Gruppieren 28"/>
          <p:cNvGrpSpPr/>
          <p:nvPr/>
        </p:nvGrpSpPr>
        <p:grpSpPr>
          <a:xfrm>
            <a:off x="3248405" y="2826693"/>
            <a:ext cx="4980815" cy="3469332"/>
            <a:chOff x="3629405" y="2826693"/>
            <a:chExt cx="4980815" cy="3469332"/>
          </a:xfrm>
        </p:grpSpPr>
        <p:pic>
          <p:nvPicPr>
            <p:cNvPr id="134151" name="Picture 7"/>
            <p:cNvPicPr>
              <a:picLocks noChangeAspect="1" noChangeArrowheads="1"/>
            </p:cNvPicPr>
            <p:nvPr/>
          </p:nvPicPr>
          <p:blipFill>
            <a:blip r:embed="rId5" cstate="print"/>
            <a:srcRect/>
            <a:stretch>
              <a:fillRect/>
            </a:stretch>
          </p:blipFill>
          <p:spPr bwMode="auto">
            <a:xfrm>
              <a:off x="3629405" y="3112210"/>
              <a:ext cx="4980815" cy="3183815"/>
            </a:xfrm>
            <a:prstGeom prst="rect">
              <a:avLst/>
            </a:prstGeom>
            <a:noFill/>
            <a:ln w="9525">
              <a:noFill/>
              <a:miter lim="800000"/>
              <a:headEnd/>
              <a:tailEnd/>
            </a:ln>
          </p:spPr>
        </p:pic>
        <p:sp>
          <p:nvSpPr>
            <p:cNvPr id="19" name="Rechteck 18"/>
            <p:cNvSpPr/>
            <p:nvPr/>
          </p:nvSpPr>
          <p:spPr>
            <a:xfrm>
              <a:off x="5138341" y="2826693"/>
              <a:ext cx="1970411" cy="276999"/>
            </a:xfrm>
            <a:prstGeom prst="rect">
              <a:avLst/>
            </a:prstGeom>
          </p:spPr>
          <p:txBody>
            <a:bodyPr wrap="none">
              <a:spAutoFit/>
            </a:bodyPr>
            <a:lstStyle/>
            <a:p>
              <a:r>
                <a:rPr lang="en-US" sz="1200" b="1" dirty="0" smtClean="0">
                  <a:solidFill>
                    <a:srgbClr val="FF0000"/>
                  </a:solidFill>
                </a:rPr>
                <a:t>Energy / Primary Energy</a:t>
              </a:r>
              <a:endParaRPr lang="en-US" sz="1200" b="1" dirty="0">
                <a:solidFill>
                  <a:srgbClr val="FF0000"/>
                </a:solidFill>
              </a:endParaRPr>
            </a:p>
          </p:txBody>
        </p:sp>
      </p:grpSp>
      <p:sp>
        <p:nvSpPr>
          <p:cNvPr id="20" name="Rechteck 19"/>
          <p:cNvSpPr/>
          <p:nvPr/>
        </p:nvSpPr>
        <p:spPr>
          <a:xfrm>
            <a:off x="8519716" y="2121843"/>
            <a:ext cx="534121" cy="276999"/>
          </a:xfrm>
          <a:prstGeom prst="rect">
            <a:avLst/>
          </a:prstGeom>
        </p:spPr>
        <p:txBody>
          <a:bodyPr wrap="none">
            <a:spAutoFit/>
          </a:bodyPr>
          <a:lstStyle/>
          <a:p>
            <a:r>
              <a:rPr lang="en-US" sz="1200" b="1" dirty="0" smtClean="0">
                <a:solidFill>
                  <a:srgbClr val="FF0000"/>
                </a:solidFill>
              </a:rPr>
              <a:t>≠ 0%</a:t>
            </a:r>
            <a:endParaRPr lang="en-US" sz="1200" b="1" dirty="0">
              <a:solidFill>
                <a:srgbClr val="FF0000"/>
              </a:solidFill>
            </a:endParaRPr>
          </a:p>
        </p:txBody>
      </p:sp>
      <p:cxnSp>
        <p:nvCxnSpPr>
          <p:cNvPr id="22" name="Gerade Verbindung mit Pfeil 21"/>
          <p:cNvCxnSpPr/>
          <p:nvPr/>
        </p:nvCxnSpPr>
        <p:spPr bwMode="auto">
          <a:xfrm>
            <a:off x="8763000" y="981075"/>
            <a:ext cx="0" cy="1152526"/>
          </a:xfrm>
          <a:prstGeom prst="straightConnector1">
            <a:avLst/>
          </a:prstGeom>
          <a:solidFill>
            <a:srgbClr val="00B8FF"/>
          </a:solidFill>
          <a:ln w="76200" cap="flat" cmpd="sng" algn="ctr">
            <a:solidFill>
              <a:srgbClr val="FF0000"/>
            </a:solidFill>
            <a:prstDash val="solid"/>
            <a:round/>
            <a:headEnd type="none" w="med" len="med"/>
            <a:tailEnd type="arrow"/>
          </a:ln>
          <a:effectLst/>
        </p:spPr>
      </p:cxnSp>
      <p:sp>
        <p:nvSpPr>
          <p:cNvPr id="26" name="Rechteck 25"/>
          <p:cNvSpPr/>
          <p:nvPr/>
        </p:nvSpPr>
        <p:spPr>
          <a:xfrm>
            <a:off x="8241718" y="3845868"/>
            <a:ext cx="397866" cy="276999"/>
          </a:xfrm>
          <a:prstGeom prst="rect">
            <a:avLst/>
          </a:prstGeom>
        </p:spPr>
        <p:txBody>
          <a:bodyPr wrap="none">
            <a:spAutoFit/>
          </a:bodyPr>
          <a:lstStyle/>
          <a:p>
            <a:r>
              <a:rPr lang="en-US" sz="1200" b="1" dirty="0" smtClean="0">
                <a:solidFill>
                  <a:srgbClr val="0000FF"/>
                </a:solidFill>
              </a:rPr>
              <a:t>1.7</a:t>
            </a:r>
          </a:p>
        </p:txBody>
      </p:sp>
      <p:sp>
        <p:nvSpPr>
          <p:cNvPr id="27" name="Rechteck 26"/>
          <p:cNvSpPr/>
          <p:nvPr/>
        </p:nvSpPr>
        <p:spPr>
          <a:xfrm>
            <a:off x="8241718" y="4988868"/>
            <a:ext cx="849913" cy="1292662"/>
          </a:xfrm>
          <a:prstGeom prst="rect">
            <a:avLst/>
          </a:prstGeom>
        </p:spPr>
        <p:txBody>
          <a:bodyPr wrap="none">
            <a:spAutoFit/>
          </a:bodyPr>
          <a:lstStyle/>
          <a:p>
            <a:r>
              <a:rPr lang="en-US" sz="1200" b="1" dirty="0" smtClean="0">
                <a:solidFill>
                  <a:srgbClr val="0000FF"/>
                </a:solidFill>
              </a:rPr>
              <a:t>4.6</a:t>
            </a:r>
          </a:p>
          <a:p>
            <a:r>
              <a:rPr lang="de-DE" sz="600" b="1" dirty="0" smtClean="0">
                <a:solidFill>
                  <a:srgbClr val="FF0000"/>
                </a:solidFill>
              </a:rPr>
              <a:t> </a:t>
            </a:r>
          </a:p>
          <a:p>
            <a:r>
              <a:rPr lang="de-DE" sz="1200" dirty="0" smtClean="0">
                <a:solidFill>
                  <a:srgbClr val="CC0099"/>
                </a:solidFill>
              </a:rPr>
              <a:t>PtL:</a:t>
            </a:r>
          </a:p>
          <a:p>
            <a:r>
              <a:rPr lang="de-DE" sz="1200" dirty="0" smtClean="0">
                <a:solidFill>
                  <a:srgbClr val="CC0099"/>
                </a:solidFill>
              </a:rPr>
              <a:t>2.7 times</a:t>
            </a:r>
          </a:p>
          <a:p>
            <a:r>
              <a:rPr lang="de-DE" sz="1200" dirty="0" smtClean="0">
                <a:solidFill>
                  <a:srgbClr val="CC0099"/>
                </a:solidFill>
              </a:rPr>
              <a:t>more</a:t>
            </a:r>
          </a:p>
          <a:p>
            <a:r>
              <a:rPr lang="de-DE" sz="1200" dirty="0" smtClean="0">
                <a:solidFill>
                  <a:srgbClr val="CC0099"/>
                </a:solidFill>
              </a:rPr>
              <a:t>than LH2!</a:t>
            </a:r>
            <a:endParaRPr lang="en-US" sz="1200" dirty="0" smtClean="0">
              <a:solidFill>
                <a:srgbClr val="CC0099"/>
              </a:solidFill>
            </a:endParaRPr>
          </a:p>
          <a:p>
            <a:endParaRPr lang="en-US" sz="1200" b="1" dirty="0">
              <a:solidFill>
                <a:srgbClr val="FF0000"/>
              </a:solidFill>
            </a:endParaRPr>
          </a:p>
        </p:txBody>
      </p:sp>
      <p:sp>
        <p:nvSpPr>
          <p:cNvPr id="28" name="Rechteck 27"/>
          <p:cNvSpPr/>
          <p:nvPr/>
        </p:nvSpPr>
        <p:spPr>
          <a:xfrm>
            <a:off x="8179652" y="3036243"/>
            <a:ext cx="994183" cy="553998"/>
          </a:xfrm>
          <a:prstGeom prst="rect">
            <a:avLst/>
          </a:prstGeom>
        </p:spPr>
        <p:txBody>
          <a:bodyPr wrap="none">
            <a:spAutoFit/>
          </a:bodyPr>
          <a:lstStyle/>
          <a:p>
            <a:r>
              <a:rPr lang="de-DE" sz="1000" b="1" dirty="0" smtClean="0">
                <a:solidFill>
                  <a:schemeClr val="tx1"/>
                </a:solidFill>
              </a:rPr>
              <a:t>energy factor</a:t>
            </a:r>
          </a:p>
          <a:p>
            <a:r>
              <a:rPr lang="de-DE" sz="1000" b="1" dirty="0" smtClean="0">
                <a:solidFill>
                  <a:schemeClr val="tx1"/>
                </a:solidFill>
              </a:rPr>
              <a:t>compared</a:t>
            </a:r>
          </a:p>
          <a:p>
            <a:r>
              <a:rPr lang="de-DE" sz="1000" b="1" dirty="0" smtClean="0">
                <a:solidFill>
                  <a:schemeClr val="tx1"/>
                </a:solidFill>
              </a:rPr>
              <a:t>to </a:t>
            </a:r>
            <a:r>
              <a:rPr lang="de-DE" sz="1000" b="1" dirty="0" smtClean="0">
                <a:solidFill>
                  <a:srgbClr val="0000FF"/>
                </a:solidFill>
              </a:rPr>
              <a:t>electricity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528637" y="1464061"/>
            <a:ext cx="8224837" cy="446087"/>
          </a:xfrm>
        </p:spPr>
        <p:txBody>
          <a:bodyPr/>
          <a:lstStyle/>
          <a:p>
            <a:pPr eaLnBrk="1" hangingPunct="1"/>
            <a:r>
              <a:rPr lang="de-DE" sz="2000" dirty="0" smtClean="0">
                <a:latin typeface="Arial" pitchFamily="34" charset="0"/>
                <a:cs typeface="Arial" pitchFamily="34" charset="0"/>
              </a:rPr>
              <a:t>Abstract</a:t>
            </a:r>
            <a:endParaRPr lang="de-DE" sz="2000" dirty="0">
              <a:latin typeface="Arial" pitchFamily="34" charset="0"/>
              <a:cs typeface="Arial" pitchFamily="34" charset="0"/>
            </a:endParaRPr>
          </a:p>
        </p:txBody>
      </p:sp>
      <p:sp>
        <p:nvSpPr>
          <p:cNvPr id="9220" name="Rectangle 2"/>
          <p:cNvSpPr txBox="1">
            <a:spLocks noChangeArrowheads="1"/>
          </p:cNvSpPr>
          <p:nvPr/>
        </p:nvSpPr>
        <p:spPr bwMode="auto">
          <a:xfrm>
            <a:off x="519111" y="2054227"/>
            <a:ext cx="8339139" cy="4184647"/>
          </a:xfrm>
          <a:prstGeom prst="rect">
            <a:avLst/>
          </a:prstGeom>
          <a:noFill/>
          <a:ln w="9525">
            <a:noFill/>
            <a:round/>
            <a:headEnd/>
            <a:tailEnd/>
          </a:ln>
        </p:spPr>
        <p:txBody>
          <a:bodyPr lIns="90000" tIns="46800" rIns="90000" bIns="46800"/>
          <a:lstStyle/>
          <a:p>
            <a:pPr marL="0" lvl="2" indent="0" algn="just">
              <a:lnSpc>
                <a:spcPct val="120000"/>
              </a:lnSpc>
              <a:spcBef>
                <a:spcPts val="3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200" b="1" dirty="0" smtClean="0">
                <a:solidFill>
                  <a:schemeClr val="tx1"/>
                </a:solidFill>
              </a:rPr>
              <a:t>Purpose</a:t>
            </a:r>
            <a:r>
              <a:rPr lang="en-US" sz="1200" dirty="0" smtClean="0">
                <a:solidFill>
                  <a:schemeClr val="tx1"/>
                </a:solidFill>
              </a:rPr>
              <a:t> – </a:t>
            </a:r>
          </a:p>
          <a:p>
            <a:pPr marL="0" lvl="2" indent="0" algn="just">
              <a:lnSpc>
                <a:spcPct val="120000"/>
              </a:lnSpc>
              <a:spcBef>
                <a:spcPts val="3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200" b="1" dirty="0" smtClean="0">
                <a:solidFill>
                  <a:schemeClr val="tx1"/>
                </a:solidFill>
              </a:rPr>
              <a:t>Methodology</a:t>
            </a:r>
            <a:r>
              <a:rPr lang="en-US" sz="1200" dirty="0" smtClean="0">
                <a:solidFill>
                  <a:schemeClr val="tx1"/>
                </a:solidFill>
              </a:rPr>
              <a:t> – </a:t>
            </a:r>
          </a:p>
          <a:p>
            <a:pPr marL="0" lvl="2" indent="0" algn="just">
              <a:lnSpc>
                <a:spcPct val="120000"/>
              </a:lnSpc>
              <a:spcBef>
                <a:spcPts val="3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200" b="1" dirty="0" smtClean="0">
                <a:solidFill>
                  <a:schemeClr val="tx1"/>
                </a:solidFill>
              </a:rPr>
              <a:t>Findings</a:t>
            </a:r>
            <a:r>
              <a:rPr lang="en-US" sz="1200" dirty="0" smtClean="0">
                <a:solidFill>
                  <a:schemeClr val="tx1"/>
                </a:solidFill>
              </a:rPr>
              <a:t> –</a:t>
            </a:r>
          </a:p>
          <a:p>
            <a:pPr marL="0" lvl="2" indent="0" algn="just">
              <a:lnSpc>
                <a:spcPct val="120000"/>
              </a:lnSpc>
              <a:spcBef>
                <a:spcPts val="3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200" b="1" dirty="0" smtClean="0">
                <a:solidFill>
                  <a:schemeClr val="tx1"/>
                </a:solidFill>
              </a:rPr>
              <a:t>Practical implications</a:t>
            </a:r>
            <a:r>
              <a:rPr lang="en-US" sz="1200" dirty="0" smtClean="0">
                <a:solidFill>
                  <a:schemeClr val="tx1"/>
                </a:solidFill>
              </a:rPr>
              <a:t> – </a:t>
            </a:r>
          </a:p>
          <a:p>
            <a:pPr marL="0" lvl="2" indent="0" algn="just">
              <a:lnSpc>
                <a:spcPct val="120000"/>
              </a:lnSpc>
              <a:spcBef>
                <a:spcPts val="3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200" b="1" dirty="0" smtClean="0">
                <a:solidFill>
                  <a:schemeClr val="tx1"/>
                </a:solidFill>
              </a:rPr>
              <a:t>Social implications</a:t>
            </a:r>
            <a:r>
              <a:rPr lang="en-US" sz="1200" dirty="0" smtClean="0">
                <a:solidFill>
                  <a:schemeClr val="tx1"/>
                </a:solidFill>
              </a:rPr>
              <a:t> – </a:t>
            </a:r>
          </a:p>
          <a:p>
            <a:pPr marL="0" lvl="2" indent="0" algn="just">
              <a:lnSpc>
                <a:spcPct val="120000"/>
              </a:lnSpc>
              <a:spcBef>
                <a:spcPts val="3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200" b="1" dirty="0" smtClean="0">
                <a:solidFill>
                  <a:schemeClr val="tx1"/>
                </a:solidFill>
              </a:rPr>
              <a:t>Originality/value</a:t>
            </a:r>
            <a:r>
              <a:rPr lang="en-US" sz="1200" dirty="0" smtClean="0">
                <a:solidFill>
                  <a:schemeClr val="tx1"/>
                </a:solidFill>
              </a:rPr>
              <a:t> – </a:t>
            </a:r>
          </a:p>
        </p:txBody>
      </p:sp>
      <p:sp>
        <p:nvSpPr>
          <p:cNvPr id="5" name="Text Box 3"/>
          <p:cNvSpPr txBox="1">
            <a:spLocks noChangeArrowheads="1"/>
          </p:cNvSpPr>
          <p:nvPr/>
        </p:nvSpPr>
        <p:spPr bwMode="auto">
          <a:xfrm>
            <a:off x="533400" y="869950"/>
            <a:ext cx="8081963" cy="265366"/>
          </a:xfrm>
          <a:prstGeom prst="rect">
            <a:avLst/>
          </a:prstGeom>
          <a:noFill/>
          <a:ln w="9525">
            <a:noFill/>
            <a:round/>
            <a:headEnd/>
            <a:tailEnd/>
          </a:ln>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dirty="0" smtClean="0">
                <a:solidFill>
                  <a:schemeClr val="tx1"/>
                </a:solidFill>
              </a:rPr>
              <a:t>Aviation and the Climate – An Overview </a:t>
            </a:r>
            <a:endParaRPr lang="en-US" sz="1200" b="1" dirty="0">
              <a:solidFill>
                <a:schemeClr val="tx1"/>
              </a:solidFill>
            </a:endParaRPr>
          </a:p>
        </p:txBody>
      </p:sp>
      <p:sp>
        <p:nvSpPr>
          <p:cNvPr id="6" name="Textfeld 5"/>
          <p:cNvSpPr txBox="1"/>
          <p:nvPr/>
        </p:nvSpPr>
        <p:spPr>
          <a:xfrm rot="1013655">
            <a:off x="3103111" y="2531697"/>
            <a:ext cx="1781909" cy="461665"/>
          </a:xfrm>
          <a:prstGeom prst="rect">
            <a:avLst/>
          </a:prstGeom>
          <a:solidFill>
            <a:srgbClr val="FF0000"/>
          </a:solidFill>
        </p:spPr>
        <p:txBody>
          <a:bodyPr wrap="square" rtlCol="0">
            <a:spAutoFit/>
          </a:bodyPr>
          <a:lstStyle/>
          <a:p>
            <a:pPr>
              <a:lnSpc>
                <a:spcPct val="150000"/>
              </a:lnSpc>
            </a:pPr>
            <a:r>
              <a:rPr lang="en-US" sz="1600" b="1" dirty="0" smtClean="0"/>
              <a:t>update pending</a:t>
            </a:r>
            <a:endParaRPr lang="en-US" sz="1600" b="1" dirty="0" smtClean="0"/>
          </a:p>
        </p:txBody>
      </p:sp>
    </p:spTree>
    <p:extLst>
      <p:ext uri="{BB962C8B-B14F-4D97-AF65-F5344CB8AC3E}">
        <p14:creationId xmlns:p14="http://schemas.microsoft.com/office/powerpoint/2010/main" xmlns="" val="14002413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p:cNvPicPr>
            <a:picLocks noChangeAspect="1" noChangeArrowheads="1"/>
          </p:cNvPicPr>
          <p:nvPr/>
        </p:nvPicPr>
        <p:blipFill>
          <a:blip r:embed="rId2" cstate="print"/>
          <a:srcRect/>
          <a:stretch>
            <a:fillRect/>
          </a:stretch>
        </p:blipFill>
        <p:spPr bwMode="auto">
          <a:xfrm>
            <a:off x="161265" y="1633539"/>
            <a:ext cx="8868434" cy="4605336"/>
          </a:xfrm>
          <a:prstGeom prst="rect">
            <a:avLst/>
          </a:prstGeom>
          <a:noFill/>
          <a:ln w="9525">
            <a:noFill/>
            <a:miter lim="800000"/>
            <a:headEnd/>
            <a:tailEnd/>
          </a:ln>
        </p:spPr>
      </p:pic>
      <p:sp>
        <p:nvSpPr>
          <p:cNvPr id="4" name="Titel 1">
            <a:extLst>
              <a:ext uri="{FF2B5EF4-FFF2-40B4-BE49-F238E27FC236}">
                <a16:creationId xmlns:a16="http://schemas.microsoft.com/office/drawing/2014/main" xmlns="" id="{BC92417A-68A2-4335-A9A2-C3594B9C7A1D}"/>
              </a:ext>
            </a:extLst>
          </p:cNvPr>
          <p:cNvSpPr>
            <a:spLocks noGrp="1"/>
          </p:cNvSpPr>
          <p:nvPr>
            <p:ph type="title"/>
          </p:nvPr>
        </p:nvSpPr>
        <p:spPr>
          <a:xfrm>
            <a:off x="539965" y="921308"/>
            <a:ext cx="8224837" cy="446087"/>
          </a:xfrm>
        </p:spPr>
        <p:txBody>
          <a:bodyPr/>
          <a:lstStyle/>
          <a:p>
            <a:pPr>
              <a:lnSpc>
                <a:spcPct val="120000"/>
              </a:lnSpc>
            </a:pPr>
            <a:r>
              <a:rPr lang="en-US" sz="2000" noProof="1" smtClean="0"/>
              <a:t>Refueling an A350 Once per Day</a:t>
            </a:r>
            <a:br>
              <a:rPr lang="en-US" sz="2000" noProof="1" smtClean="0"/>
            </a:br>
            <a:r>
              <a:rPr lang="en-US" sz="2000" noProof="1" smtClean="0"/>
              <a:t>Can Be Done with 52 Big Wind Power Plants (4.6 MW Each)</a:t>
            </a:r>
            <a:endParaRPr lang="en-US" sz="2000" noProof="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2" name="Picture 2"/>
          <p:cNvPicPr>
            <a:picLocks noChangeAspect="1" noChangeArrowheads="1"/>
          </p:cNvPicPr>
          <p:nvPr/>
        </p:nvPicPr>
        <p:blipFill>
          <a:blip r:embed="rId2" cstate="print"/>
          <a:srcRect/>
          <a:stretch>
            <a:fillRect/>
          </a:stretch>
        </p:blipFill>
        <p:spPr bwMode="auto">
          <a:xfrm>
            <a:off x="276226" y="3352800"/>
            <a:ext cx="4283774" cy="2690813"/>
          </a:xfrm>
          <a:prstGeom prst="rect">
            <a:avLst/>
          </a:prstGeom>
          <a:noFill/>
          <a:ln w="9525">
            <a:noFill/>
            <a:miter lim="800000"/>
            <a:headEnd/>
            <a:tailEnd/>
          </a:ln>
        </p:spPr>
      </p:pic>
      <p:pic>
        <p:nvPicPr>
          <p:cNvPr id="471043" name="Picture 3"/>
          <p:cNvPicPr>
            <a:picLocks noChangeAspect="1" noChangeArrowheads="1"/>
          </p:cNvPicPr>
          <p:nvPr/>
        </p:nvPicPr>
        <p:blipFill>
          <a:blip r:embed="rId3" cstate="print"/>
          <a:srcRect/>
          <a:stretch>
            <a:fillRect/>
          </a:stretch>
        </p:blipFill>
        <p:spPr bwMode="auto">
          <a:xfrm>
            <a:off x="4652962" y="3290180"/>
            <a:ext cx="4367213" cy="2977270"/>
          </a:xfrm>
          <a:prstGeom prst="rect">
            <a:avLst/>
          </a:prstGeom>
          <a:noFill/>
          <a:ln w="9525">
            <a:noFill/>
            <a:miter lim="800000"/>
            <a:headEnd/>
            <a:tailEnd/>
          </a:ln>
        </p:spPr>
      </p:pic>
      <p:sp>
        <p:nvSpPr>
          <p:cNvPr id="5" name="Titel 1">
            <a:extLst>
              <a:ext uri="{FF2B5EF4-FFF2-40B4-BE49-F238E27FC236}">
                <a16:creationId xmlns:a16="http://schemas.microsoft.com/office/drawing/2014/main" xmlns="" id="{BC92417A-68A2-4335-A9A2-C3594B9C7A1D}"/>
              </a:ext>
            </a:extLst>
          </p:cNvPr>
          <p:cNvSpPr>
            <a:spLocks noGrp="1"/>
          </p:cNvSpPr>
          <p:nvPr>
            <p:ph type="title"/>
          </p:nvPr>
        </p:nvSpPr>
        <p:spPr>
          <a:xfrm>
            <a:off x="539965" y="921308"/>
            <a:ext cx="8224837" cy="446087"/>
          </a:xfrm>
        </p:spPr>
        <p:txBody>
          <a:bodyPr/>
          <a:lstStyle/>
          <a:p>
            <a:pPr>
              <a:lnSpc>
                <a:spcPct val="120000"/>
              </a:lnSpc>
            </a:pPr>
            <a:r>
              <a:rPr lang="en-US" sz="2000" noProof="1" smtClean="0"/>
              <a:t>Comparison with Solar Power</a:t>
            </a:r>
            <a:endParaRPr lang="en-US" sz="2000" noProof="1"/>
          </a:p>
        </p:txBody>
      </p:sp>
      <p:sp>
        <p:nvSpPr>
          <p:cNvPr id="6" name="Textfeld 5"/>
          <p:cNvSpPr txBox="1"/>
          <p:nvPr/>
        </p:nvSpPr>
        <p:spPr>
          <a:xfrm>
            <a:off x="542925" y="1400175"/>
            <a:ext cx="8601075" cy="1938992"/>
          </a:xfrm>
          <a:prstGeom prst="rect">
            <a:avLst/>
          </a:prstGeom>
          <a:noFill/>
        </p:spPr>
        <p:txBody>
          <a:bodyPr wrap="square" rtlCol="0">
            <a:spAutoFit/>
          </a:bodyPr>
          <a:lstStyle/>
          <a:p>
            <a:pPr>
              <a:lnSpc>
                <a:spcPct val="150000"/>
              </a:lnSpc>
            </a:pPr>
            <a:r>
              <a:rPr lang="de-DE" sz="1600" dirty="0" smtClean="0">
                <a:solidFill>
                  <a:schemeClr val="tx1"/>
                </a:solidFill>
              </a:rPr>
              <a:t>1.)	</a:t>
            </a:r>
            <a:r>
              <a:rPr lang="en-US" sz="1600" dirty="0" smtClean="0">
                <a:solidFill>
                  <a:schemeClr val="tx1"/>
                </a:solidFill>
              </a:rPr>
              <a:t>From the panels below not even one return flight over the Atlantic per year one person.</a:t>
            </a:r>
          </a:p>
          <a:p>
            <a:pPr>
              <a:lnSpc>
                <a:spcPct val="150000"/>
              </a:lnSpc>
            </a:pPr>
            <a:r>
              <a:rPr lang="en-US" sz="1600" dirty="0" smtClean="0">
                <a:solidFill>
                  <a:schemeClr val="tx1"/>
                </a:solidFill>
              </a:rPr>
              <a:t>2.)	From panels on 1 ha = 10000 m² energy equivalent to 93 t fuel per year</a:t>
            </a:r>
          </a:p>
          <a:p>
            <a:pPr>
              <a:lnSpc>
                <a:spcPct val="150000"/>
              </a:lnSpc>
            </a:pPr>
            <a:r>
              <a:rPr lang="en-US" sz="1600" dirty="0" smtClean="0">
                <a:solidFill>
                  <a:schemeClr val="tx1"/>
                </a:solidFill>
              </a:rPr>
              <a:t>	(fueling one A321 with e-fuel, fuel production efficiency 25%).</a:t>
            </a:r>
          </a:p>
          <a:p>
            <a:pPr>
              <a:lnSpc>
                <a:spcPct val="150000"/>
              </a:lnSpc>
            </a:pPr>
            <a:r>
              <a:rPr lang="de-DE" sz="1600" dirty="0" smtClean="0">
                <a:solidFill>
                  <a:schemeClr val="tx1"/>
                </a:solidFill>
              </a:rPr>
              <a:t>3.)	From panels on 100 ha (a strip 300 m wide along the 3,5 km runway)</a:t>
            </a:r>
          </a:p>
          <a:p>
            <a:pPr>
              <a:lnSpc>
                <a:spcPct val="150000"/>
              </a:lnSpc>
            </a:pPr>
            <a:r>
              <a:rPr lang="en-US" sz="1600" dirty="0" smtClean="0">
                <a:solidFill>
                  <a:schemeClr val="tx1"/>
                </a:solidFill>
              </a:rPr>
              <a:t>	Airport 18 h open, take-off each 6 min. 65700 movements p.a., 0.15% fueled by airport.</a:t>
            </a:r>
          </a:p>
        </p:txBody>
      </p:sp>
      <p:sp>
        <p:nvSpPr>
          <p:cNvPr id="7" name="Textfeld 6"/>
          <p:cNvSpPr txBox="1"/>
          <p:nvPr/>
        </p:nvSpPr>
        <p:spPr>
          <a:xfrm rot="1013655">
            <a:off x="6989312" y="988647"/>
            <a:ext cx="1781909" cy="461665"/>
          </a:xfrm>
          <a:prstGeom prst="rect">
            <a:avLst/>
          </a:prstGeom>
          <a:solidFill>
            <a:srgbClr val="FF0000"/>
          </a:solidFill>
        </p:spPr>
        <p:txBody>
          <a:bodyPr wrap="square" rtlCol="0">
            <a:spAutoFit/>
          </a:bodyPr>
          <a:lstStyle/>
          <a:p>
            <a:pPr>
              <a:lnSpc>
                <a:spcPct val="150000"/>
              </a:lnSpc>
            </a:pPr>
            <a:r>
              <a:rPr lang="en-US" sz="1600" b="1" dirty="0" smtClean="0"/>
              <a:t>update pending</a:t>
            </a:r>
            <a:endParaRPr lang="en-US" sz="1600" b="1" dirty="0" smtClea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xmlns="" id="{BC92417A-68A2-4335-A9A2-C3594B9C7A1D}"/>
              </a:ext>
            </a:extLst>
          </p:cNvPr>
          <p:cNvSpPr>
            <a:spLocks noGrp="1"/>
          </p:cNvSpPr>
          <p:nvPr>
            <p:ph type="title"/>
          </p:nvPr>
        </p:nvSpPr>
        <p:spPr>
          <a:xfrm>
            <a:off x="539965" y="921308"/>
            <a:ext cx="8224837" cy="446087"/>
          </a:xfrm>
        </p:spPr>
        <p:txBody>
          <a:bodyPr/>
          <a:lstStyle/>
          <a:p>
            <a:pPr>
              <a:lnSpc>
                <a:spcPct val="120000"/>
              </a:lnSpc>
            </a:pPr>
            <a:r>
              <a:rPr lang="en-US" sz="2000" noProof="1" smtClean="0"/>
              <a:t>EU-Study, May 2020:  Aviation's Energy Demand – Too Much</a:t>
            </a:r>
            <a:endParaRPr lang="en-US" sz="2000" noProof="1"/>
          </a:p>
        </p:txBody>
      </p:sp>
      <p:sp>
        <p:nvSpPr>
          <p:cNvPr id="7" name="Textfeld 6"/>
          <p:cNvSpPr txBox="1"/>
          <p:nvPr/>
        </p:nvSpPr>
        <p:spPr>
          <a:xfrm>
            <a:off x="542926" y="3248025"/>
            <a:ext cx="8210550" cy="3145476"/>
          </a:xfrm>
          <a:prstGeom prst="rect">
            <a:avLst/>
          </a:prstGeom>
          <a:noFill/>
        </p:spPr>
        <p:txBody>
          <a:bodyPr wrap="square" rtlCol="0">
            <a:spAutoFit/>
          </a:bodyPr>
          <a:lstStyle/>
          <a:p>
            <a:r>
              <a:rPr lang="en-US" sz="1400" noProof="1" smtClean="0">
                <a:solidFill>
                  <a:schemeClr val="tx1"/>
                </a:solidFill>
              </a:rPr>
              <a:t>Footnote 38:   Total generation capacity of renewable energy: 2351 GW (2018)</a:t>
            </a:r>
          </a:p>
          <a:p>
            <a:r>
              <a:rPr lang="en-US" sz="1000" noProof="1" smtClean="0">
                <a:solidFill>
                  <a:schemeClr val="tx1"/>
                </a:solidFill>
              </a:rPr>
              <a:t> </a:t>
            </a:r>
          </a:p>
          <a:p>
            <a:pPr algn="just"/>
            <a:r>
              <a:rPr lang="en-US" sz="1400" i="1" noProof="1" smtClean="0">
                <a:solidFill>
                  <a:schemeClr val="tx1"/>
                </a:solidFill>
              </a:rPr>
              <a:t>Globally, total renewable energy generation capacity reached 2,351 GW at the end of last year – about a third of total installed electricity capacity. </a:t>
            </a:r>
            <a:r>
              <a:rPr lang="en-US" sz="1400" i="1" noProof="1" smtClean="0">
                <a:solidFill>
                  <a:srgbClr val="0000FF"/>
                </a:solidFill>
              </a:rPr>
              <a:t>Hydropower</a:t>
            </a:r>
            <a:r>
              <a:rPr lang="en-US" sz="1400" i="1" noProof="1" smtClean="0">
                <a:solidFill>
                  <a:schemeClr val="tx1"/>
                </a:solidFill>
              </a:rPr>
              <a:t> accounts for the largest share with an installed capacity of </a:t>
            </a:r>
            <a:r>
              <a:rPr lang="en-US" sz="1400" i="1" noProof="1" smtClean="0">
                <a:solidFill>
                  <a:srgbClr val="0000FF"/>
                </a:solidFill>
              </a:rPr>
              <a:t>1,172 GW </a:t>
            </a:r>
            <a:r>
              <a:rPr lang="en-US" sz="1400" i="1" noProof="1" smtClean="0">
                <a:solidFill>
                  <a:schemeClr val="tx1"/>
                </a:solidFill>
              </a:rPr>
              <a:t>– about half of the total. </a:t>
            </a:r>
            <a:r>
              <a:rPr lang="en-US" sz="1400" i="1" noProof="1" smtClean="0">
                <a:solidFill>
                  <a:srgbClr val="008000"/>
                </a:solidFill>
              </a:rPr>
              <a:t>Wind</a:t>
            </a:r>
            <a:r>
              <a:rPr lang="en-US" sz="1400" i="1" noProof="1" smtClean="0">
                <a:solidFill>
                  <a:schemeClr val="tx1"/>
                </a:solidFill>
              </a:rPr>
              <a:t> and </a:t>
            </a:r>
            <a:r>
              <a:rPr lang="en-US" sz="1400" i="1" noProof="1" smtClean="0">
                <a:solidFill>
                  <a:srgbClr val="FF0000"/>
                </a:solidFill>
              </a:rPr>
              <a:t>solar</a:t>
            </a:r>
            <a:r>
              <a:rPr lang="en-US" sz="1400" i="1" noProof="1" smtClean="0">
                <a:solidFill>
                  <a:schemeClr val="tx1"/>
                </a:solidFill>
              </a:rPr>
              <a:t> energy account for most of the remainder, with capacities of </a:t>
            </a:r>
            <a:r>
              <a:rPr lang="en-US" sz="1400" i="1" noProof="1" smtClean="0">
                <a:solidFill>
                  <a:srgbClr val="008000"/>
                </a:solidFill>
              </a:rPr>
              <a:t>564 GW </a:t>
            </a:r>
            <a:r>
              <a:rPr lang="en-US" sz="1400" i="1" noProof="1" smtClean="0">
                <a:solidFill>
                  <a:schemeClr val="tx1"/>
                </a:solidFill>
              </a:rPr>
              <a:t>and </a:t>
            </a:r>
            <a:r>
              <a:rPr lang="en-US" sz="1400" i="1" noProof="1" smtClean="0">
                <a:solidFill>
                  <a:srgbClr val="FF0000"/>
                </a:solidFill>
              </a:rPr>
              <a:t>480 GW</a:t>
            </a:r>
            <a:r>
              <a:rPr lang="en-US" sz="1400" i="1" noProof="1" smtClean="0">
                <a:solidFill>
                  <a:schemeClr val="tx1"/>
                </a:solidFill>
              </a:rPr>
              <a:t>, respectively. Other renewables included 121 GW of bioenergy, 13 GW of geothermal energy and 500 MW of marine energy (tide, wave and ocean energy).</a:t>
            </a:r>
          </a:p>
          <a:p>
            <a:endParaRPr lang="en-US" sz="1000" noProof="1" smtClean="0">
              <a:solidFill>
                <a:schemeClr val="tx1"/>
              </a:solidFill>
            </a:endParaRPr>
          </a:p>
          <a:p>
            <a:r>
              <a:rPr lang="en-US" sz="1000" noProof="1" smtClean="0">
                <a:solidFill>
                  <a:schemeClr val="tx1"/>
                </a:solidFill>
              </a:rPr>
              <a:t>https://www.hydroreview.com/2019/04/03/irena-reports-renewable-energy-now-accounts-for-a-third-of-global-power-capacity</a:t>
            </a:r>
          </a:p>
          <a:p>
            <a:r>
              <a:rPr lang="en-US" sz="1000" noProof="1" smtClean="0">
                <a:solidFill>
                  <a:srgbClr val="0000FF"/>
                </a:solidFill>
              </a:rPr>
              <a:t>Archived at</a:t>
            </a:r>
            <a:r>
              <a:rPr lang="en-US" sz="1000" noProof="1" smtClean="0">
                <a:solidFill>
                  <a:schemeClr val="tx1"/>
                </a:solidFill>
              </a:rPr>
              <a:t>: https://perma.cc/YLY4-CG2R</a:t>
            </a:r>
          </a:p>
          <a:p>
            <a:endParaRPr lang="en-US" sz="1000" noProof="1" smtClean="0">
              <a:solidFill>
                <a:schemeClr val="tx1"/>
              </a:solidFill>
            </a:endParaRPr>
          </a:p>
          <a:p>
            <a:pPr>
              <a:lnSpc>
                <a:spcPct val="120000"/>
              </a:lnSpc>
            </a:pPr>
            <a:r>
              <a:rPr lang="en-US" sz="1400" b="1" noProof="1" smtClean="0">
                <a:solidFill>
                  <a:srgbClr val="FF0000"/>
                </a:solidFill>
              </a:rPr>
              <a:t>Aviation's energy demand today is too high</a:t>
            </a:r>
            <a:r>
              <a:rPr lang="en-US" sz="1400" noProof="1" smtClean="0">
                <a:solidFill>
                  <a:schemeClr val="tx1"/>
                </a:solidFill>
              </a:rPr>
              <a:t>: Minium </a:t>
            </a:r>
            <a:r>
              <a:rPr lang="en-US" sz="1400" u="sng" noProof="1" smtClean="0">
                <a:solidFill>
                  <a:schemeClr val="tx1"/>
                </a:solidFill>
              </a:rPr>
              <a:t>all</a:t>
            </a:r>
            <a:r>
              <a:rPr lang="en-US" sz="1400" noProof="1" smtClean="0">
                <a:solidFill>
                  <a:schemeClr val="tx1"/>
                </a:solidFill>
              </a:rPr>
              <a:t> wind or solar energy available today!</a:t>
            </a:r>
          </a:p>
          <a:p>
            <a:pPr>
              <a:lnSpc>
                <a:spcPct val="120000"/>
              </a:lnSpc>
            </a:pPr>
            <a:r>
              <a:rPr lang="en-US" sz="1400" b="1" noProof="1" smtClean="0">
                <a:solidFill>
                  <a:srgbClr val="008000"/>
                </a:solidFill>
              </a:rPr>
              <a:t>First we need to reduce the amount of air travel.</a:t>
            </a:r>
          </a:p>
          <a:p>
            <a:pPr>
              <a:lnSpc>
                <a:spcPct val="120000"/>
              </a:lnSpc>
            </a:pPr>
            <a:r>
              <a:rPr lang="en-US" sz="1400" noProof="1" smtClean="0">
                <a:solidFill>
                  <a:schemeClr val="tx1"/>
                </a:solidFill>
              </a:rPr>
              <a:t>Then we may have a chance to power aviation with renewable energy.</a:t>
            </a:r>
            <a:endParaRPr lang="en-US" sz="1400" noProof="1">
              <a:solidFill>
                <a:schemeClr val="tx1"/>
              </a:solidFill>
            </a:endParaRPr>
          </a:p>
        </p:txBody>
      </p:sp>
      <p:grpSp>
        <p:nvGrpSpPr>
          <p:cNvPr id="14" name="Gruppieren 13"/>
          <p:cNvGrpSpPr/>
          <p:nvPr/>
        </p:nvGrpSpPr>
        <p:grpSpPr>
          <a:xfrm>
            <a:off x="581025" y="1466850"/>
            <a:ext cx="8267700" cy="1758429"/>
            <a:chOff x="533400" y="1628775"/>
            <a:chExt cx="8267700" cy="1758429"/>
          </a:xfrm>
        </p:grpSpPr>
        <p:pic>
          <p:nvPicPr>
            <p:cNvPr id="135170" name="Picture 2"/>
            <p:cNvPicPr>
              <a:picLocks noChangeAspect="1" noChangeArrowheads="1"/>
            </p:cNvPicPr>
            <p:nvPr/>
          </p:nvPicPr>
          <p:blipFill>
            <a:blip r:embed="rId2" cstate="print"/>
            <a:srcRect/>
            <a:stretch>
              <a:fillRect/>
            </a:stretch>
          </p:blipFill>
          <p:spPr bwMode="auto">
            <a:xfrm>
              <a:off x="533400" y="1628775"/>
              <a:ext cx="8267700" cy="1758429"/>
            </a:xfrm>
            <a:prstGeom prst="rect">
              <a:avLst/>
            </a:prstGeom>
            <a:noFill/>
            <a:ln w="9525">
              <a:noFill/>
              <a:miter lim="800000"/>
              <a:headEnd/>
              <a:tailEnd/>
            </a:ln>
          </p:spPr>
        </p:pic>
        <p:cxnSp>
          <p:nvCxnSpPr>
            <p:cNvPr id="5" name="Gerade Verbindung 4"/>
            <p:cNvCxnSpPr/>
            <p:nvPr/>
          </p:nvCxnSpPr>
          <p:spPr bwMode="auto">
            <a:xfrm>
              <a:off x="914400" y="1885950"/>
              <a:ext cx="7800975" cy="0"/>
            </a:xfrm>
            <a:prstGeom prst="line">
              <a:avLst/>
            </a:prstGeom>
            <a:solidFill>
              <a:srgbClr val="00B8FF"/>
            </a:solidFill>
            <a:ln w="28575" cap="flat" cmpd="sng" algn="ctr">
              <a:solidFill>
                <a:srgbClr val="FF0000"/>
              </a:solidFill>
              <a:prstDash val="solid"/>
              <a:round/>
              <a:headEnd type="none" w="med" len="med"/>
              <a:tailEnd type="none" w="med" len="med"/>
            </a:ln>
            <a:effectLst/>
          </p:spPr>
        </p:cxnSp>
        <p:sp>
          <p:nvSpPr>
            <p:cNvPr id="13" name="Textfeld 12"/>
            <p:cNvSpPr txBox="1"/>
            <p:nvPr/>
          </p:nvSpPr>
          <p:spPr>
            <a:xfrm>
              <a:off x="5210175" y="3076575"/>
              <a:ext cx="3284874" cy="307777"/>
            </a:xfrm>
            <a:prstGeom prst="rect">
              <a:avLst/>
            </a:prstGeom>
            <a:noFill/>
          </p:spPr>
          <p:txBody>
            <a:bodyPr wrap="none" rtlCol="0">
              <a:spAutoFit/>
            </a:bodyPr>
            <a:lstStyle/>
            <a:p>
              <a:r>
                <a:rPr lang="de-DE" sz="1400" dirty="0" smtClean="0">
                  <a:solidFill>
                    <a:schemeClr val="tx1"/>
                  </a:solidFill>
                </a:rPr>
                <a:t>(                                                           )</a:t>
              </a:r>
              <a:endParaRPr lang="en-US" sz="1400" dirty="0">
                <a:solidFill>
                  <a:schemeClr val="tx1"/>
                </a:solidFil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cstate="print"/>
          <a:srcRect/>
          <a:stretch>
            <a:fillRect/>
          </a:stretch>
        </p:blipFill>
        <p:spPr bwMode="auto">
          <a:xfrm>
            <a:off x="5560071" y="930196"/>
            <a:ext cx="3431528" cy="3175079"/>
          </a:xfrm>
          <a:prstGeom prst="rect">
            <a:avLst/>
          </a:prstGeom>
          <a:noFill/>
          <a:ln w="9525">
            <a:noFill/>
            <a:miter lim="800000"/>
            <a:headEnd/>
            <a:tailEnd/>
          </a:ln>
        </p:spPr>
      </p:pic>
      <p:pic>
        <p:nvPicPr>
          <p:cNvPr id="133123" name="Picture 3"/>
          <p:cNvPicPr>
            <a:picLocks noChangeAspect="1" noChangeArrowheads="1"/>
          </p:cNvPicPr>
          <p:nvPr/>
        </p:nvPicPr>
        <p:blipFill>
          <a:blip r:embed="rId3" cstate="print"/>
          <a:srcRect/>
          <a:stretch>
            <a:fillRect/>
          </a:stretch>
        </p:blipFill>
        <p:spPr bwMode="auto">
          <a:xfrm>
            <a:off x="3703356" y="4800600"/>
            <a:ext cx="5288243" cy="1190624"/>
          </a:xfrm>
          <a:prstGeom prst="rect">
            <a:avLst/>
          </a:prstGeom>
          <a:noFill/>
          <a:ln w="9525">
            <a:noFill/>
            <a:miter lim="800000"/>
            <a:headEnd/>
            <a:tailEnd/>
          </a:ln>
        </p:spPr>
      </p:pic>
      <p:pic>
        <p:nvPicPr>
          <p:cNvPr id="133124" name="Picture 4"/>
          <p:cNvPicPr>
            <a:picLocks noChangeAspect="1" noChangeArrowheads="1"/>
          </p:cNvPicPr>
          <p:nvPr/>
        </p:nvPicPr>
        <p:blipFill>
          <a:blip r:embed="rId4" cstate="print"/>
          <a:srcRect/>
          <a:stretch>
            <a:fillRect/>
          </a:stretch>
        </p:blipFill>
        <p:spPr bwMode="auto">
          <a:xfrm>
            <a:off x="3684817" y="1652309"/>
            <a:ext cx="1720621" cy="1157286"/>
          </a:xfrm>
          <a:prstGeom prst="rect">
            <a:avLst/>
          </a:prstGeom>
          <a:noFill/>
          <a:ln w="9525">
            <a:noFill/>
            <a:miter lim="800000"/>
            <a:headEnd/>
            <a:tailEnd/>
          </a:ln>
        </p:spPr>
      </p:pic>
      <p:sp>
        <p:nvSpPr>
          <p:cNvPr id="6" name="Rechteck 5"/>
          <p:cNvSpPr/>
          <p:nvPr/>
        </p:nvSpPr>
        <p:spPr>
          <a:xfrm>
            <a:off x="5745407" y="4226868"/>
            <a:ext cx="3029997" cy="400110"/>
          </a:xfrm>
          <a:prstGeom prst="rect">
            <a:avLst/>
          </a:prstGeom>
        </p:spPr>
        <p:txBody>
          <a:bodyPr wrap="none">
            <a:spAutoFit/>
          </a:bodyPr>
          <a:lstStyle/>
          <a:p>
            <a:r>
              <a:rPr lang="en-US" sz="2000" dirty="0" smtClean="0">
                <a:solidFill>
                  <a:schemeClr val="tx1"/>
                </a:solidFill>
              </a:rPr>
              <a:t>https://stay-grounded.org</a:t>
            </a:r>
            <a:endParaRPr lang="en-US" sz="2000" dirty="0">
              <a:solidFill>
                <a:schemeClr val="tx1"/>
              </a:solidFill>
            </a:endParaRPr>
          </a:p>
        </p:txBody>
      </p:sp>
      <p:sp>
        <p:nvSpPr>
          <p:cNvPr id="7" name="Titel 1">
            <a:extLst>
              <a:ext uri="{FF2B5EF4-FFF2-40B4-BE49-F238E27FC236}">
                <a16:creationId xmlns:a16="http://schemas.microsoft.com/office/drawing/2014/main" xmlns="" id="{BC92417A-68A2-4335-A9A2-C3594B9C7A1D}"/>
              </a:ext>
            </a:extLst>
          </p:cNvPr>
          <p:cNvSpPr>
            <a:spLocks noGrp="1"/>
          </p:cNvSpPr>
          <p:nvPr>
            <p:ph type="title"/>
          </p:nvPr>
        </p:nvSpPr>
        <p:spPr>
          <a:xfrm>
            <a:off x="539965" y="921309"/>
            <a:ext cx="8029047" cy="722712"/>
          </a:xfrm>
        </p:spPr>
        <p:txBody>
          <a:bodyPr/>
          <a:lstStyle/>
          <a:p>
            <a:pPr>
              <a:lnSpc>
                <a:spcPct val="120000"/>
              </a:lnSpc>
            </a:pPr>
            <a:r>
              <a:rPr lang="en-US" sz="2000" noProof="1" smtClean="0"/>
              <a:t>Biggest Emission Reduction in Aviation</a:t>
            </a:r>
            <a:br>
              <a:rPr lang="en-US" sz="2000" noProof="1" smtClean="0"/>
            </a:br>
            <a:r>
              <a:rPr lang="en-US" sz="2000" noProof="1" smtClean="0"/>
              <a:t>History Thanks to the Corona Pandemic</a:t>
            </a:r>
            <a:endParaRPr lang="en-US" sz="2000" noProof="1"/>
          </a:p>
        </p:txBody>
      </p:sp>
      <p:pic>
        <p:nvPicPr>
          <p:cNvPr id="133125" name="Picture 5"/>
          <p:cNvPicPr>
            <a:picLocks noChangeAspect="1" noChangeArrowheads="1"/>
          </p:cNvPicPr>
          <p:nvPr/>
        </p:nvPicPr>
        <p:blipFill>
          <a:blip r:embed="rId5" cstate="print"/>
          <a:srcRect/>
          <a:stretch>
            <a:fillRect/>
          </a:stretch>
        </p:blipFill>
        <p:spPr bwMode="auto">
          <a:xfrm>
            <a:off x="644740" y="1652309"/>
            <a:ext cx="2892409" cy="4338915"/>
          </a:xfrm>
          <a:prstGeom prst="rect">
            <a:avLst/>
          </a:prstGeom>
          <a:noFill/>
          <a:ln w="9525">
            <a:noFill/>
            <a:miter lim="800000"/>
            <a:headEnd/>
            <a:tailEnd/>
          </a:ln>
        </p:spPr>
      </p:pic>
      <p:sp>
        <p:nvSpPr>
          <p:cNvPr id="9" name="Rechteck 8"/>
          <p:cNvSpPr/>
          <p:nvPr/>
        </p:nvSpPr>
        <p:spPr>
          <a:xfrm>
            <a:off x="570996" y="5998518"/>
            <a:ext cx="2411238" cy="246221"/>
          </a:xfrm>
          <a:prstGeom prst="rect">
            <a:avLst/>
          </a:prstGeom>
        </p:spPr>
        <p:txBody>
          <a:bodyPr wrap="none">
            <a:spAutoFit/>
          </a:bodyPr>
          <a:lstStyle/>
          <a:p>
            <a:r>
              <a:rPr lang="en-US" sz="1000" noProof="1" smtClean="0">
                <a:solidFill>
                  <a:schemeClr val="tx1"/>
                </a:solidFill>
              </a:rPr>
              <a:t>Ikreis, CC BY-SA, https://bit.ly/2Jn11T0</a:t>
            </a:r>
            <a:endParaRPr lang="en-US" sz="1000" noProof="1">
              <a:solidFill>
                <a:schemeClr val="tx1"/>
              </a:solidFill>
            </a:endParaRPr>
          </a:p>
        </p:txBody>
      </p:sp>
      <p:sp>
        <p:nvSpPr>
          <p:cNvPr id="10" name="Rechteck 9"/>
          <p:cNvSpPr/>
          <p:nvPr/>
        </p:nvSpPr>
        <p:spPr>
          <a:xfrm>
            <a:off x="3640382" y="3398193"/>
            <a:ext cx="1817443" cy="738664"/>
          </a:xfrm>
          <a:prstGeom prst="rect">
            <a:avLst/>
          </a:prstGeom>
        </p:spPr>
        <p:txBody>
          <a:bodyPr wrap="square">
            <a:spAutoFit/>
          </a:bodyPr>
          <a:lstStyle/>
          <a:p>
            <a:pPr algn="ctr"/>
            <a:r>
              <a:rPr lang="en-US" sz="1400" dirty="0" smtClean="0">
                <a:solidFill>
                  <a:srgbClr val="008000"/>
                </a:solidFill>
              </a:rPr>
              <a:t>Traffic reduction is more efficient than technology</a:t>
            </a:r>
            <a:endParaRPr lang="en-US" sz="1400" dirty="0">
              <a:solidFill>
                <a:srgbClr val="008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Bild8o.jpg"/>
          <p:cNvPicPr>
            <a:picLocks noChangeAspect="1"/>
          </p:cNvPicPr>
          <p:nvPr/>
        </p:nvPicPr>
        <p:blipFill>
          <a:blip r:embed="rId2" cstate="print"/>
          <a:stretch>
            <a:fillRect/>
          </a:stretch>
        </p:blipFill>
        <p:spPr>
          <a:xfrm>
            <a:off x="600074" y="1470471"/>
            <a:ext cx="6006703" cy="4654104"/>
          </a:xfrm>
          <a:prstGeom prst="rect">
            <a:avLst/>
          </a:prstGeom>
        </p:spPr>
      </p:pic>
      <p:sp>
        <p:nvSpPr>
          <p:cNvPr id="4" name="Titel 1">
            <a:extLst>
              <a:ext uri="{FF2B5EF4-FFF2-40B4-BE49-F238E27FC236}">
                <a16:creationId xmlns:a16="http://schemas.microsoft.com/office/drawing/2014/main" xmlns="" id="{BC92417A-68A2-4335-A9A2-C3594B9C7A1D}"/>
              </a:ext>
            </a:extLst>
          </p:cNvPr>
          <p:cNvSpPr>
            <a:spLocks noGrp="1"/>
          </p:cNvSpPr>
          <p:nvPr>
            <p:ph type="title"/>
          </p:nvPr>
        </p:nvSpPr>
        <p:spPr>
          <a:xfrm>
            <a:off x="539965" y="921308"/>
            <a:ext cx="8224837" cy="446087"/>
          </a:xfrm>
        </p:spPr>
        <p:txBody>
          <a:bodyPr/>
          <a:lstStyle/>
          <a:p>
            <a:pPr>
              <a:lnSpc>
                <a:spcPct val="120000"/>
              </a:lnSpc>
            </a:pPr>
            <a:r>
              <a:rPr lang="en-US" sz="2000" noProof="1" smtClean="0"/>
              <a:t>Power to Liquid (PTL), E-Fuel, Sustainable Aviation Fuel (SAF)</a:t>
            </a:r>
            <a:endParaRPr lang="en-US" sz="2000" noProof="1"/>
          </a:p>
        </p:txBody>
      </p:sp>
      <p:sp>
        <p:nvSpPr>
          <p:cNvPr id="5" name="Textfeld 4"/>
          <p:cNvSpPr txBox="1"/>
          <p:nvPr/>
        </p:nvSpPr>
        <p:spPr>
          <a:xfrm>
            <a:off x="6553201" y="2352675"/>
            <a:ext cx="2400300" cy="338554"/>
          </a:xfrm>
          <a:prstGeom prst="rect">
            <a:avLst/>
          </a:prstGeom>
          <a:noFill/>
        </p:spPr>
        <p:txBody>
          <a:bodyPr wrap="square" rtlCol="0">
            <a:spAutoFit/>
          </a:bodyPr>
          <a:lstStyle/>
          <a:p>
            <a:pPr algn="ctr"/>
            <a:r>
              <a:rPr lang="en-US" sz="1600" b="1" dirty="0" smtClean="0">
                <a:solidFill>
                  <a:srgbClr val="0000FF"/>
                </a:solidFill>
              </a:rPr>
              <a:t>The Carbon Cycle</a:t>
            </a:r>
            <a:endParaRPr lang="en-US" sz="1600" dirty="0">
              <a:solidFill>
                <a:schemeClr val="tx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xmlns="" id="{BC92417A-68A2-4335-A9A2-C3594B9C7A1D}"/>
              </a:ext>
            </a:extLst>
          </p:cNvPr>
          <p:cNvSpPr>
            <a:spLocks noGrp="1"/>
          </p:cNvSpPr>
          <p:nvPr>
            <p:ph type="title"/>
          </p:nvPr>
        </p:nvSpPr>
        <p:spPr>
          <a:xfrm>
            <a:off x="539965" y="921308"/>
            <a:ext cx="8224837" cy="446087"/>
          </a:xfrm>
        </p:spPr>
        <p:txBody>
          <a:bodyPr/>
          <a:lstStyle/>
          <a:p>
            <a:pPr>
              <a:lnSpc>
                <a:spcPct val="120000"/>
              </a:lnSpc>
            </a:pPr>
            <a:r>
              <a:rPr lang="en-US" sz="2000" noProof="1" smtClean="0"/>
              <a:t>How Much More CO2 Would Need to Be Captured?</a:t>
            </a:r>
            <a:endParaRPr lang="en-US" sz="2000" noProof="1"/>
          </a:p>
        </p:txBody>
      </p:sp>
      <p:pic>
        <p:nvPicPr>
          <p:cNvPr id="477187" name="Picture 3"/>
          <p:cNvPicPr>
            <a:picLocks noChangeAspect="1" noChangeArrowheads="1"/>
          </p:cNvPicPr>
          <p:nvPr/>
        </p:nvPicPr>
        <p:blipFill>
          <a:blip r:embed="rId2" cstate="print"/>
          <a:srcRect/>
          <a:stretch>
            <a:fillRect/>
          </a:stretch>
        </p:blipFill>
        <p:spPr bwMode="auto">
          <a:xfrm>
            <a:off x="268481" y="1543050"/>
            <a:ext cx="3150994" cy="4550826"/>
          </a:xfrm>
          <a:prstGeom prst="rect">
            <a:avLst/>
          </a:prstGeom>
          <a:noFill/>
          <a:ln w="9525">
            <a:solidFill>
              <a:schemeClr val="tx1"/>
            </a:solidFill>
            <a:miter lim="800000"/>
            <a:headEnd/>
            <a:tailEnd/>
          </a:ln>
        </p:spPr>
      </p:pic>
      <p:pic>
        <p:nvPicPr>
          <p:cNvPr id="477188" name="Picture 4"/>
          <p:cNvPicPr>
            <a:picLocks noChangeAspect="1" noChangeArrowheads="1"/>
          </p:cNvPicPr>
          <p:nvPr/>
        </p:nvPicPr>
        <p:blipFill>
          <a:blip r:embed="rId3" cstate="print"/>
          <a:srcRect/>
          <a:stretch>
            <a:fillRect/>
          </a:stretch>
        </p:blipFill>
        <p:spPr bwMode="auto">
          <a:xfrm>
            <a:off x="3990975" y="2159495"/>
            <a:ext cx="4857750" cy="3203079"/>
          </a:xfrm>
          <a:prstGeom prst="rect">
            <a:avLst/>
          </a:prstGeom>
          <a:noFill/>
          <a:ln w="9525">
            <a:solidFill>
              <a:schemeClr val="tx1"/>
            </a:solidFill>
            <a:miter lim="800000"/>
            <a:headEnd/>
            <a:tailEnd/>
          </a:ln>
        </p:spPr>
      </p:pic>
      <p:cxnSp>
        <p:nvCxnSpPr>
          <p:cNvPr id="8" name="Gerade Verbindung 7"/>
          <p:cNvCxnSpPr/>
          <p:nvPr/>
        </p:nvCxnSpPr>
        <p:spPr bwMode="auto">
          <a:xfrm flipV="1">
            <a:off x="3352800" y="2143125"/>
            <a:ext cx="638175" cy="2047875"/>
          </a:xfrm>
          <a:prstGeom prst="line">
            <a:avLst/>
          </a:prstGeom>
          <a:solidFill>
            <a:srgbClr val="00B8FF"/>
          </a:solidFill>
          <a:ln w="28575" cap="flat" cmpd="sng" algn="ctr">
            <a:solidFill>
              <a:srgbClr val="FF0000"/>
            </a:solidFill>
            <a:prstDash val="solid"/>
            <a:round/>
            <a:headEnd type="none" w="med" len="med"/>
            <a:tailEnd type="none" w="med" len="med"/>
          </a:ln>
          <a:effectLst/>
        </p:spPr>
      </p:cxnSp>
      <p:cxnSp>
        <p:nvCxnSpPr>
          <p:cNvPr id="10" name="Gerade Verbindung 9"/>
          <p:cNvCxnSpPr/>
          <p:nvPr/>
        </p:nvCxnSpPr>
        <p:spPr bwMode="auto">
          <a:xfrm>
            <a:off x="3352800" y="5095875"/>
            <a:ext cx="628650" cy="276225"/>
          </a:xfrm>
          <a:prstGeom prst="line">
            <a:avLst/>
          </a:prstGeom>
          <a:solidFill>
            <a:srgbClr val="00B8FF"/>
          </a:solidFill>
          <a:ln w="28575" cap="flat" cmpd="sng" algn="ctr">
            <a:solidFill>
              <a:srgbClr val="FF0000"/>
            </a:solidFill>
            <a:prstDash val="solid"/>
            <a:round/>
            <a:headEnd type="none" w="med" len="med"/>
            <a:tailEnd type="none" w="med" len="med"/>
          </a:ln>
          <a:effectLst/>
        </p:spPr>
      </p:cxnSp>
      <p:cxnSp>
        <p:nvCxnSpPr>
          <p:cNvPr id="13" name="Gerade Verbindung 12"/>
          <p:cNvCxnSpPr/>
          <p:nvPr/>
        </p:nvCxnSpPr>
        <p:spPr bwMode="auto">
          <a:xfrm>
            <a:off x="5153025" y="4438650"/>
            <a:ext cx="3600450" cy="0"/>
          </a:xfrm>
          <a:prstGeom prst="line">
            <a:avLst/>
          </a:prstGeom>
          <a:solidFill>
            <a:srgbClr val="00B8FF"/>
          </a:solidFill>
          <a:ln w="28575" cap="flat" cmpd="sng" algn="ctr">
            <a:solidFill>
              <a:srgbClr val="FF0000"/>
            </a:solidFill>
            <a:prstDash val="solid"/>
            <a:round/>
            <a:headEnd type="none" w="med" len="med"/>
            <a:tailEnd type="none" w="med" len="med"/>
          </a:ln>
          <a:effectLst/>
        </p:spPr>
      </p:cxnSp>
      <p:cxnSp>
        <p:nvCxnSpPr>
          <p:cNvPr id="15" name="Gerade Verbindung 14"/>
          <p:cNvCxnSpPr/>
          <p:nvPr/>
        </p:nvCxnSpPr>
        <p:spPr bwMode="auto">
          <a:xfrm>
            <a:off x="4105275" y="4743450"/>
            <a:ext cx="4314825" cy="0"/>
          </a:xfrm>
          <a:prstGeom prst="line">
            <a:avLst/>
          </a:prstGeom>
          <a:solidFill>
            <a:srgbClr val="00B8FF"/>
          </a:solidFill>
          <a:ln w="28575" cap="flat" cmpd="sng" algn="ctr">
            <a:solidFill>
              <a:srgbClr val="FF0000"/>
            </a:solidFill>
            <a:prstDash val="solid"/>
            <a:round/>
            <a:headEnd type="none" w="med" len="med"/>
            <a:tailEnd type="none" w="med" len="med"/>
          </a:ln>
          <a:effectLst/>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6" name="Picture 2"/>
          <p:cNvPicPr>
            <a:picLocks noChangeAspect="1" noChangeArrowheads="1"/>
          </p:cNvPicPr>
          <p:nvPr/>
        </p:nvPicPr>
        <p:blipFill>
          <a:blip r:embed="rId2" cstate="print"/>
          <a:srcRect/>
          <a:stretch>
            <a:fillRect/>
          </a:stretch>
        </p:blipFill>
        <p:spPr bwMode="auto">
          <a:xfrm>
            <a:off x="485775" y="1672373"/>
            <a:ext cx="5546725" cy="4402990"/>
          </a:xfrm>
          <a:prstGeom prst="rect">
            <a:avLst/>
          </a:prstGeom>
          <a:noFill/>
          <a:ln w="9525">
            <a:noFill/>
            <a:miter lim="800000"/>
            <a:headEnd/>
            <a:tailEnd/>
          </a:ln>
        </p:spPr>
      </p:pic>
      <p:sp>
        <p:nvSpPr>
          <p:cNvPr id="4" name="Titel 1">
            <a:extLst>
              <a:ext uri="{FF2B5EF4-FFF2-40B4-BE49-F238E27FC236}">
                <a16:creationId xmlns:a16="http://schemas.microsoft.com/office/drawing/2014/main" xmlns="" id="{BC92417A-68A2-4335-A9A2-C3594B9C7A1D}"/>
              </a:ext>
            </a:extLst>
          </p:cNvPr>
          <p:cNvSpPr>
            <a:spLocks noGrp="1"/>
          </p:cNvSpPr>
          <p:nvPr>
            <p:ph type="title"/>
          </p:nvPr>
        </p:nvSpPr>
        <p:spPr>
          <a:xfrm>
            <a:off x="539965" y="921308"/>
            <a:ext cx="8224837" cy="446087"/>
          </a:xfrm>
        </p:spPr>
        <p:txBody>
          <a:bodyPr/>
          <a:lstStyle/>
          <a:p>
            <a:pPr>
              <a:lnSpc>
                <a:spcPct val="120000"/>
              </a:lnSpc>
            </a:pPr>
            <a:r>
              <a:rPr lang="en-US" sz="2000" noProof="1" smtClean="0"/>
              <a:t>Carbon Capture and Storage (CCS)</a:t>
            </a:r>
            <a:endParaRPr lang="en-US" sz="2000" noProof="1"/>
          </a:p>
        </p:txBody>
      </p:sp>
      <p:pic>
        <p:nvPicPr>
          <p:cNvPr id="5" name="Grafik 4" descr="P1250473.JPG"/>
          <p:cNvPicPr>
            <a:picLocks noChangeAspect="1"/>
          </p:cNvPicPr>
          <p:nvPr/>
        </p:nvPicPr>
        <p:blipFill>
          <a:blip r:embed="rId3" cstate="print"/>
          <a:stretch>
            <a:fillRect/>
          </a:stretch>
        </p:blipFill>
        <p:spPr>
          <a:xfrm>
            <a:off x="6317455" y="2551113"/>
            <a:ext cx="2550319" cy="340042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xmlns="" id="{BC92417A-68A2-4335-A9A2-C3594B9C7A1D}"/>
              </a:ext>
            </a:extLst>
          </p:cNvPr>
          <p:cNvSpPr>
            <a:spLocks noGrp="1"/>
          </p:cNvSpPr>
          <p:nvPr>
            <p:ph type="title"/>
          </p:nvPr>
        </p:nvSpPr>
        <p:spPr>
          <a:xfrm>
            <a:off x="539965" y="921308"/>
            <a:ext cx="8224837" cy="446087"/>
          </a:xfrm>
        </p:spPr>
        <p:txBody>
          <a:bodyPr/>
          <a:lstStyle/>
          <a:p>
            <a:pPr>
              <a:lnSpc>
                <a:spcPct val="120000"/>
              </a:lnSpc>
            </a:pPr>
            <a:r>
              <a:rPr lang="en-US" sz="2000" noProof="1" smtClean="0"/>
              <a:t>The Electricity Energy Mix</a:t>
            </a:r>
            <a:endParaRPr lang="en-US" sz="2000" noProof="1"/>
          </a:p>
        </p:txBody>
      </p:sp>
      <p:pic>
        <p:nvPicPr>
          <p:cNvPr id="6" name="Grafik 5" descr="Bild9o.jpg"/>
          <p:cNvPicPr>
            <a:picLocks noChangeAspect="1"/>
          </p:cNvPicPr>
          <p:nvPr/>
        </p:nvPicPr>
        <p:blipFill>
          <a:blip r:embed="rId2" cstate="print"/>
          <a:stretch>
            <a:fillRect/>
          </a:stretch>
        </p:blipFill>
        <p:spPr>
          <a:xfrm>
            <a:off x="552450" y="1439316"/>
            <a:ext cx="5724724" cy="467573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xmlns="" id="{BC92417A-68A2-4335-A9A2-C3594B9C7A1D}"/>
              </a:ext>
            </a:extLst>
          </p:cNvPr>
          <p:cNvSpPr>
            <a:spLocks noGrp="1"/>
          </p:cNvSpPr>
          <p:nvPr>
            <p:ph type="title"/>
          </p:nvPr>
        </p:nvSpPr>
        <p:spPr>
          <a:xfrm>
            <a:off x="539965" y="883208"/>
            <a:ext cx="8224837" cy="446087"/>
          </a:xfrm>
        </p:spPr>
        <p:txBody>
          <a:bodyPr/>
          <a:lstStyle/>
          <a:p>
            <a:pPr>
              <a:lnSpc>
                <a:spcPct val="120000"/>
              </a:lnSpc>
            </a:pPr>
            <a:r>
              <a:rPr lang="en-US" sz="2000" noProof="1" smtClean="0"/>
              <a:t>Do Not Use Electricity from the Grid to Power Aviation</a:t>
            </a:r>
            <a:endParaRPr lang="en-US" sz="2000" noProof="1"/>
          </a:p>
        </p:txBody>
      </p:sp>
      <p:pic>
        <p:nvPicPr>
          <p:cNvPr id="473091" name="Picture 3"/>
          <p:cNvPicPr>
            <a:picLocks noChangeAspect="1" noChangeArrowheads="1"/>
          </p:cNvPicPr>
          <p:nvPr/>
        </p:nvPicPr>
        <p:blipFill>
          <a:blip r:embed="rId2" cstate="print"/>
          <a:srcRect/>
          <a:stretch>
            <a:fillRect/>
          </a:stretch>
        </p:blipFill>
        <p:spPr bwMode="auto">
          <a:xfrm>
            <a:off x="219075" y="1360398"/>
            <a:ext cx="6667500" cy="4928797"/>
          </a:xfrm>
          <a:prstGeom prst="rect">
            <a:avLst/>
          </a:prstGeom>
          <a:noFill/>
          <a:ln w="9525">
            <a:noFill/>
            <a:miter lim="800000"/>
            <a:headEnd/>
            <a:tailEnd/>
          </a:ln>
        </p:spPr>
      </p:pic>
      <p:pic>
        <p:nvPicPr>
          <p:cNvPr id="473092" name="Picture 4"/>
          <p:cNvPicPr>
            <a:picLocks noChangeAspect="1" noChangeArrowheads="1"/>
          </p:cNvPicPr>
          <p:nvPr/>
        </p:nvPicPr>
        <p:blipFill>
          <a:blip r:embed="rId3" cstate="print"/>
          <a:srcRect/>
          <a:stretch>
            <a:fillRect/>
          </a:stretch>
        </p:blipFill>
        <p:spPr bwMode="auto">
          <a:xfrm>
            <a:off x="4619625" y="1308449"/>
            <a:ext cx="4365625" cy="1272826"/>
          </a:xfrm>
          <a:prstGeom prst="rect">
            <a:avLst/>
          </a:prstGeom>
          <a:noFill/>
          <a:ln w="9525">
            <a:noFill/>
            <a:miter lim="800000"/>
            <a:headEnd/>
            <a:tailEnd/>
          </a:ln>
        </p:spPr>
      </p:pic>
      <p:sp>
        <p:nvSpPr>
          <p:cNvPr id="8" name="Rechteck 7"/>
          <p:cNvSpPr/>
          <p:nvPr/>
        </p:nvSpPr>
        <p:spPr>
          <a:xfrm>
            <a:off x="579292" y="1712268"/>
            <a:ext cx="2036135" cy="307777"/>
          </a:xfrm>
          <a:prstGeom prst="rect">
            <a:avLst/>
          </a:prstGeom>
        </p:spPr>
        <p:txBody>
          <a:bodyPr wrap="none">
            <a:spAutoFit/>
          </a:bodyPr>
          <a:lstStyle/>
          <a:p>
            <a:r>
              <a:rPr lang="en-US" sz="1400" dirty="0" smtClean="0">
                <a:solidFill>
                  <a:schemeClr val="tx1"/>
                </a:solidFill>
              </a:rPr>
              <a:t>http://ptl.ProfScholz.de</a:t>
            </a:r>
            <a:endParaRPr lang="en-US" sz="1400" dirty="0">
              <a:solidFill>
                <a:schemeClr val="tx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txBox="1">
            <a:spLocks noChangeArrowheads="1"/>
          </p:cNvSpPr>
          <p:nvPr/>
        </p:nvSpPr>
        <p:spPr bwMode="auto">
          <a:xfrm>
            <a:off x="400051" y="935038"/>
            <a:ext cx="3040062" cy="227488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Aircraft Fuel</a:t>
            </a:r>
          </a:p>
          <a:p>
            <a:pPr>
              <a:lnSpc>
                <a:spcPct val="120000"/>
              </a:lnSpc>
              <a:defRPr/>
            </a:pPr>
            <a:r>
              <a:rPr lang="de-DE" sz="2000" b="1" kern="0" dirty="0" smtClean="0">
                <a:solidFill>
                  <a:srgbClr val="000000"/>
                </a:solidFill>
                <a:latin typeface="Arial" pitchFamily="34" charset="0"/>
                <a:ea typeface="+mj-ea"/>
                <a:cs typeface="Arial" pitchFamily="34" charset="0"/>
              </a:rPr>
              <a:t>Consumption –</a:t>
            </a:r>
          </a:p>
          <a:p>
            <a:pPr>
              <a:lnSpc>
                <a:spcPct val="120000"/>
              </a:lnSpc>
              <a:defRPr/>
            </a:pPr>
            <a:endParaRPr lang="de-DE" sz="2000" b="1" kern="0" dirty="0" smtClean="0">
              <a:solidFill>
                <a:srgbClr val="000000"/>
              </a:solidFill>
              <a:latin typeface="Arial" pitchFamily="34" charset="0"/>
              <a:ea typeface="+mj-ea"/>
              <a:cs typeface="Arial" pitchFamily="34" charset="0"/>
            </a:endParaRPr>
          </a:p>
          <a:p>
            <a:pPr>
              <a:lnSpc>
                <a:spcPct val="120000"/>
              </a:lnSpc>
              <a:defRPr/>
            </a:pPr>
            <a:r>
              <a:rPr lang="de-DE" sz="1400" b="1" kern="0" dirty="0" smtClean="0">
                <a:solidFill>
                  <a:srgbClr val="000000"/>
                </a:solidFill>
                <a:latin typeface="Arial" pitchFamily="34" charset="0"/>
                <a:ea typeface="+mj-ea"/>
                <a:cs typeface="Arial" pitchFamily="34" charset="0"/>
              </a:rPr>
              <a:t>Short Range Not Efficient</a:t>
            </a:r>
          </a:p>
          <a:p>
            <a:pPr>
              <a:lnSpc>
                <a:spcPct val="120000"/>
              </a:lnSpc>
              <a:defRPr/>
            </a:pPr>
            <a:r>
              <a:rPr lang="de-DE" sz="1200" b="1" kern="0" dirty="0" smtClean="0">
                <a:solidFill>
                  <a:srgbClr val="000000"/>
                </a:solidFill>
                <a:latin typeface="Arial" pitchFamily="34" charset="0"/>
                <a:ea typeface="+mj-ea"/>
                <a:cs typeface="Arial" pitchFamily="34" charset="0"/>
              </a:rPr>
              <a:t> </a:t>
            </a:r>
          </a:p>
          <a:p>
            <a:pPr>
              <a:lnSpc>
                <a:spcPct val="120000"/>
              </a:lnSpc>
              <a:defRPr/>
            </a:pPr>
            <a:r>
              <a:rPr lang="de-DE" sz="1400" b="1" kern="0" dirty="0" smtClean="0">
                <a:solidFill>
                  <a:srgbClr val="008000"/>
                </a:solidFill>
                <a:latin typeface="Arial" pitchFamily="34" charset="0"/>
                <a:ea typeface="+mj-ea"/>
                <a:cs typeface="Arial" pitchFamily="34" charset="0"/>
              </a:rPr>
              <a:t>Use the Train!</a:t>
            </a:r>
            <a:endParaRPr lang="de-DE" sz="1400" b="1" kern="0" dirty="0">
              <a:solidFill>
                <a:srgbClr val="008000"/>
              </a:solidFill>
              <a:latin typeface="Arial" pitchFamily="34" charset="0"/>
              <a:ea typeface="+mj-ea"/>
              <a:cs typeface="Arial" pitchFamily="34" charset="0"/>
            </a:endParaRPr>
          </a:p>
        </p:txBody>
      </p:sp>
      <p:sp>
        <p:nvSpPr>
          <p:cNvPr id="6" name="Text Box 7"/>
          <p:cNvSpPr txBox="1">
            <a:spLocks noChangeArrowheads="1"/>
          </p:cNvSpPr>
          <p:nvPr/>
        </p:nvSpPr>
        <p:spPr bwMode="auto">
          <a:xfrm>
            <a:off x="400050" y="3746500"/>
            <a:ext cx="2762250" cy="2573939"/>
          </a:xfrm>
          <a:prstGeom prst="rect">
            <a:avLst/>
          </a:prstGeom>
          <a:noFill/>
          <a:ln w="9525">
            <a:noFill/>
            <a:miter lim="800000"/>
            <a:headEnd/>
            <a:tailEnd/>
          </a:ln>
        </p:spPr>
        <p:txBody>
          <a:bodyPr wrap="square" lIns="80165" tIns="40083" rIns="80165" bIns="40083">
            <a:spAutoFit/>
          </a:bodyPr>
          <a:lstStyle/>
          <a:p>
            <a:pPr marL="180975" indent="-180975" algn="just" defTabSz="801688">
              <a:spcBef>
                <a:spcPct val="50000"/>
              </a:spcBef>
              <a:buFont typeface="Arial" pitchFamily="34" charset="0"/>
              <a:buChar char="●"/>
            </a:pPr>
            <a:r>
              <a:rPr lang="en-US" sz="1200" b="1" noProof="1" smtClean="0">
                <a:solidFill>
                  <a:srgbClr val="00B050"/>
                </a:solidFill>
                <a:latin typeface="Arial" pitchFamily="34" charset="0"/>
              </a:rPr>
              <a:t>Train is about  3 times more energy-efficient</a:t>
            </a:r>
            <a:r>
              <a:rPr lang="en-US" sz="1200" noProof="1" smtClean="0">
                <a:solidFill>
                  <a:srgbClr val="000000"/>
                </a:solidFill>
                <a:latin typeface="Arial" pitchFamily="34" charset="0"/>
              </a:rPr>
              <a:t> (certainly on short range)</a:t>
            </a:r>
          </a:p>
          <a:p>
            <a:pPr marL="180975" indent="-180975" algn="just" defTabSz="801688">
              <a:spcBef>
                <a:spcPct val="50000"/>
              </a:spcBef>
              <a:buFont typeface="Arial" pitchFamily="34" charset="0"/>
              <a:buChar char="●"/>
            </a:pPr>
            <a:r>
              <a:rPr lang="de-DE" sz="1200" b="1" noProof="1" smtClean="0">
                <a:solidFill>
                  <a:srgbClr val="0000FF"/>
                </a:solidFill>
                <a:latin typeface="Arial" pitchFamily="34" charset="0"/>
              </a:rPr>
              <a:t>Train uses 50% Eco Electricity Mix (factor 2)</a:t>
            </a:r>
          </a:p>
          <a:p>
            <a:pPr marL="180975" indent="-180975" algn="just" defTabSz="801688">
              <a:spcBef>
                <a:spcPct val="50000"/>
              </a:spcBef>
              <a:buFont typeface="Arial" pitchFamily="34" charset="0"/>
              <a:buChar char="●"/>
            </a:pPr>
            <a:r>
              <a:rPr lang="de-DE" sz="1200" b="1" noProof="1" smtClean="0">
                <a:solidFill>
                  <a:srgbClr val="FF0000"/>
                </a:solidFill>
                <a:latin typeface="Arial" pitchFamily="34" charset="0"/>
              </a:rPr>
              <a:t>Aircraft Factor 3, </a:t>
            </a:r>
            <a:r>
              <a:rPr lang="de-DE" sz="1200" b="1" noProof="1" smtClean="0">
                <a:solidFill>
                  <a:srgbClr val="000000"/>
                </a:solidFill>
                <a:latin typeface="Arial" pitchFamily="34" charset="0"/>
              </a:rPr>
              <a:t>because in addition </a:t>
            </a:r>
            <a:r>
              <a:rPr lang="de-DE" sz="1200" b="1" noProof="1" smtClean="0">
                <a:solidFill>
                  <a:srgbClr val="FF0000"/>
                </a:solidFill>
                <a:latin typeface="Arial" pitchFamily="34" charset="0"/>
              </a:rPr>
              <a:t>non-CO2 effects from</a:t>
            </a:r>
            <a:r>
              <a:rPr lang="de-DE" sz="1200" b="1" noProof="1" smtClean="0">
                <a:solidFill>
                  <a:srgbClr val="000000"/>
                </a:solidFill>
                <a:latin typeface="Arial" pitchFamily="34" charset="0"/>
              </a:rPr>
              <a:t>:</a:t>
            </a:r>
            <a:endParaRPr lang="de-DE" sz="1200" b="1" noProof="1" smtClean="0">
              <a:solidFill>
                <a:srgbClr val="0000FF"/>
              </a:solidFill>
              <a:latin typeface="Arial" pitchFamily="34" charset="0"/>
            </a:endParaRPr>
          </a:p>
          <a:p>
            <a:pPr marL="638175" lvl="1" indent="-180975" algn="just" defTabSz="801688">
              <a:spcBef>
                <a:spcPct val="50000"/>
              </a:spcBef>
              <a:buFont typeface="Courier New" pitchFamily="49" charset="0"/>
              <a:buChar char="o"/>
            </a:pPr>
            <a:r>
              <a:rPr lang="de-DE" sz="1200" b="1" noProof="1" smtClean="0">
                <a:solidFill>
                  <a:srgbClr val="000000"/>
                </a:solidFill>
                <a:latin typeface="Arial" pitchFamily="34" charset="0"/>
              </a:rPr>
              <a:t>NOX and</a:t>
            </a:r>
          </a:p>
          <a:p>
            <a:pPr marL="638175" lvl="1" indent="-180975" algn="just" defTabSz="801688">
              <a:spcBef>
                <a:spcPct val="50000"/>
              </a:spcBef>
              <a:buFont typeface="Courier New" pitchFamily="49" charset="0"/>
              <a:buChar char="o"/>
            </a:pPr>
            <a:r>
              <a:rPr lang="de-DE" sz="1200" b="1" noProof="1" smtClean="0">
                <a:solidFill>
                  <a:srgbClr val="000000"/>
                </a:solidFill>
                <a:latin typeface="Arial" pitchFamily="34" charset="0"/>
              </a:rPr>
              <a:t>H2O (AIC)</a:t>
            </a:r>
            <a:endParaRPr lang="en-US" sz="1200" b="1" noProof="1" smtClean="0">
              <a:solidFill>
                <a:srgbClr val="000000"/>
              </a:solidFill>
              <a:latin typeface="Arial" pitchFamily="34" charset="0"/>
            </a:endParaRPr>
          </a:p>
          <a:p>
            <a:pPr marL="180975" indent="-180975" algn="just" defTabSz="801688">
              <a:spcBef>
                <a:spcPct val="50000"/>
              </a:spcBef>
              <a:buFont typeface="Arial" pitchFamily="34" charset="0"/>
              <a:buChar char="●"/>
            </a:pPr>
            <a:r>
              <a:rPr lang="de-DE" sz="1200" b="1" noProof="1" smtClean="0">
                <a:solidFill>
                  <a:srgbClr val="000000"/>
                </a:solidFill>
                <a:latin typeface="Arial" pitchFamily="34" charset="0"/>
              </a:rPr>
              <a:t>3*2*3: </a:t>
            </a:r>
            <a:r>
              <a:rPr lang="de-DE" sz="1200" b="1" noProof="1" smtClean="0">
                <a:solidFill>
                  <a:srgbClr val="FF0000"/>
                </a:solidFill>
                <a:latin typeface="Arial" pitchFamily="34" charset="0"/>
              </a:rPr>
              <a:t>aircraft is 18 times worse on global warming!</a:t>
            </a:r>
            <a:endParaRPr lang="en-US" sz="1200" b="1" noProof="1" smtClean="0">
              <a:solidFill>
                <a:srgbClr val="FF0000"/>
              </a:solidFill>
              <a:latin typeface="Arial" pitchFamily="34" charset="0"/>
            </a:endParaRPr>
          </a:p>
        </p:txBody>
      </p:sp>
      <p:pic>
        <p:nvPicPr>
          <p:cNvPr id="279554" name="Picture 2"/>
          <p:cNvPicPr>
            <a:picLocks noChangeAspect="1" noChangeArrowheads="1"/>
          </p:cNvPicPr>
          <p:nvPr/>
        </p:nvPicPr>
        <p:blipFill>
          <a:blip r:embed="rId2" cstate="print"/>
          <a:srcRect/>
          <a:stretch>
            <a:fillRect/>
          </a:stretch>
        </p:blipFill>
        <p:spPr bwMode="auto">
          <a:xfrm>
            <a:off x="3090863" y="1033463"/>
            <a:ext cx="5934075" cy="2867025"/>
          </a:xfrm>
          <a:prstGeom prst="rect">
            <a:avLst/>
          </a:prstGeom>
          <a:noFill/>
          <a:ln w="9525">
            <a:noFill/>
            <a:miter lim="800000"/>
            <a:headEnd/>
            <a:tailEnd/>
          </a:ln>
        </p:spPr>
      </p:pic>
      <p:sp>
        <p:nvSpPr>
          <p:cNvPr id="7" name="Rechteck 6"/>
          <p:cNvSpPr/>
          <p:nvPr/>
        </p:nvSpPr>
        <p:spPr>
          <a:xfrm>
            <a:off x="3462338" y="4261872"/>
            <a:ext cx="5395912" cy="2077492"/>
          </a:xfrm>
          <a:prstGeom prst="rect">
            <a:avLst/>
          </a:prstGeom>
          <a:ln>
            <a:solidFill>
              <a:srgbClr val="000000"/>
            </a:solidFill>
          </a:ln>
        </p:spPr>
        <p:txBody>
          <a:bodyPr wrap="square">
            <a:spAutoFit/>
          </a:bodyPr>
          <a:lstStyle/>
          <a:p>
            <a:r>
              <a:rPr lang="de-DE" sz="1200" u="sng" dirty="0" smtClean="0">
                <a:solidFill>
                  <a:srgbClr val="000000"/>
                </a:solidFill>
                <a:latin typeface="Arial" pitchFamily="34" charset="0"/>
                <a:cs typeface="Arial" pitchFamily="34" charset="0"/>
              </a:rPr>
              <a:t>Simple Calculation of Aircraft Fuel Consumption with Public Data</a:t>
            </a:r>
            <a:r>
              <a:rPr lang="de-DE" sz="1200" dirty="0" smtClean="0">
                <a:solidFill>
                  <a:srgbClr val="000000"/>
                </a:solidFill>
                <a:latin typeface="Arial" pitchFamily="34" charset="0"/>
                <a:cs typeface="Arial" pitchFamily="34" charset="0"/>
              </a:rPr>
              <a:t>:</a:t>
            </a:r>
          </a:p>
          <a:p>
            <a:r>
              <a:rPr lang="en-US" sz="1200" dirty="0" smtClean="0">
                <a:solidFill>
                  <a:srgbClr val="000000"/>
                </a:solidFill>
                <a:latin typeface="Arial" pitchFamily="34" charset="0"/>
                <a:cs typeface="Arial" pitchFamily="34" charset="0"/>
              </a:rPr>
              <a:t>See details: https://bit.ly/3mWHo6c</a:t>
            </a:r>
          </a:p>
          <a:p>
            <a:endParaRPr lang="en-US" sz="1200" i="1" dirty="0" smtClean="0">
              <a:solidFill>
                <a:srgbClr val="000000"/>
              </a:solidFill>
              <a:latin typeface="Arial" pitchFamily="34" charset="0"/>
              <a:cs typeface="Arial" pitchFamily="34" charset="0"/>
            </a:endParaRPr>
          </a:p>
          <a:p>
            <a:r>
              <a:rPr lang="en-US" sz="1200" i="1" dirty="0" smtClean="0">
                <a:solidFill>
                  <a:srgbClr val="000000"/>
                </a:solidFill>
                <a:latin typeface="Arial" pitchFamily="34" charset="0"/>
                <a:cs typeface="Arial" pitchFamily="34" charset="0"/>
              </a:rPr>
              <a:t>Fuel Consumption = (MTOW – MZFW) / (R </a:t>
            </a:r>
            <a:r>
              <a:rPr lang="en-US" sz="1200" i="1" baseline="30000" dirty="0" smtClean="0">
                <a:solidFill>
                  <a:srgbClr val="000000"/>
                </a:solidFill>
                <a:latin typeface="Arial" pitchFamily="34" charset="0"/>
                <a:cs typeface="Arial" pitchFamily="34" charset="0"/>
              </a:rPr>
              <a:t>.</a:t>
            </a:r>
            <a:r>
              <a:rPr lang="en-US" sz="1200" i="1" dirty="0" smtClean="0">
                <a:solidFill>
                  <a:srgbClr val="000000"/>
                </a:solidFill>
                <a:latin typeface="Arial" pitchFamily="34" charset="0"/>
                <a:cs typeface="Arial" pitchFamily="34" charset="0"/>
              </a:rPr>
              <a:t> Seats) </a:t>
            </a:r>
            <a:r>
              <a:rPr lang="en-US" sz="1200" i="1" baseline="30000" dirty="0" smtClean="0">
                <a:solidFill>
                  <a:srgbClr val="000000"/>
                </a:solidFill>
                <a:latin typeface="Arial" pitchFamily="34" charset="0"/>
                <a:cs typeface="Arial" pitchFamily="34" charset="0"/>
              </a:rPr>
              <a:t>.</a:t>
            </a:r>
            <a:r>
              <a:rPr lang="en-US" sz="1200" i="1" dirty="0" smtClean="0">
                <a:solidFill>
                  <a:srgbClr val="000000"/>
                </a:solidFill>
                <a:latin typeface="Arial" pitchFamily="34" charset="0"/>
                <a:cs typeface="Arial" pitchFamily="34" charset="0"/>
              </a:rPr>
              <a:t> 100 </a:t>
            </a:r>
          </a:p>
          <a:p>
            <a:endParaRPr lang="en-US" sz="1200" dirty="0" smtClean="0">
              <a:solidFill>
                <a:srgbClr val="000000"/>
              </a:solidFill>
              <a:latin typeface="Arial" pitchFamily="34" charset="0"/>
              <a:cs typeface="Arial" pitchFamily="34" charset="0"/>
            </a:endParaRPr>
          </a:p>
          <a:p>
            <a:r>
              <a:rPr lang="de-DE" sz="900" i="1" dirty="0" smtClean="0">
                <a:solidFill>
                  <a:srgbClr val="000000"/>
                </a:solidFill>
                <a:latin typeface="Arial" pitchFamily="34" charset="0"/>
                <a:cs typeface="Arial" pitchFamily="34" charset="0"/>
              </a:rPr>
              <a:t>R</a:t>
            </a:r>
            <a:r>
              <a:rPr lang="de-DE" sz="900" dirty="0" smtClean="0">
                <a:solidFill>
                  <a:srgbClr val="000000"/>
                </a:solidFill>
                <a:latin typeface="Arial" pitchFamily="34" charset="0"/>
                <a:cs typeface="Arial" pitchFamily="34" charset="0"/>
              </a:rPr>
              <a:t>: Range at maximum payload, from payload range diagram (Document for Airport Planning).</a:t>
            </a:r>
          </a:p>
          <a:p>
            <a:endParaRPr lang="en-US" sz="1200" dirty="0" smtClean="0">
              <a:solidFill>
                <a:srgbClr val="000000"/>
              </a:solidFill>
              <a:latin typeface="Arial" pitchFamily="34" charset="0"/>
              <a:cs typeface="Arial" pitchFamily="34" charset="0"/>
            </a:endParaRPr>
          </a:p>
          <a:p>
            <a:r>
              <a:rPr lang="en-US" sz="1200" dirty="0" smtClean="0">
                <a:solidFill>
                  <a:srgbClr val="000000"/>
                </a:solidFill>
                <a:latin typeface="Arial" pitchFamily="34" charset="0"/>
                <a:cs typeface="Arial" pitchFamily="34" charset="0"/>
              </a:rPr>
              <a:t>Example calculation with Airbus A320neo:</a:t>
            </a:r>
          </a:p>
          <a:p>
            <a:endParaRPr lang="en-US" sz="1200" dirty="0" smtClean="0">
              <a:solidFill>
                <a:srgbClr val="000000"/>
              </a:solidFill>
              <a:latin typeface="Arial" pitchFamily="34" charset="0"/>
              <a:cs typeface="Arial" pitchFamily="34" charset="0"/>
            </a:endParaRPr>
          </a:p>
          <a:p>
            <a:r>
              <a:rPr lang="en-US" sz="1200" dirty="0" smtClean="0">
                <a:solidFill>
                  <a:srgbClr val="000000"/>
                </a:solidFill>
                <a:latin typeface="Arial" pitchFamily="34" charset="0"/>
                <a:cs typeface="Arial" pitchFamily="34" charset="0"/>
              </a:rPr>
              <a:t>2.2 kg per 100 km per seat =</a:t>
            </a:r>
          </a:p>
          <a:p>
            <a:r>
              <a:rPr lang="en-US" sz="1200" dirty="0" smtClean="0">
                <a:solidFill>
                  <a:srgbClr val="000000"/>
                </a:solidFill>
                <a:latin typeface="Arial" pitchFamily="34" charset="0"/>
                <a:cs typeface="Arial" pitchFamily="34" charset="0"/>
              </a:rPr>
              <a:t>	(73500 kg – 62800 kg) / (3180 km </a:t>
            </a:r>
            <a:r>
              <a:rPr lang="en-US" sz="1200" baseline="30000" dirty="0" smtClean="0">
                <a:solidFill>
                  <a:srgbClr val="000000"/>
                </a:solidFill>
                <a:latin typeface="Arial" pitchFamily="34" charset="0"/>
                <a:cs typeface="Arial" pitchFamily="34" charset="0"/>
              </a:rPr>
              <a:t>.</a:t>
            </a:r>
            <a:r>
              <a:rPr lang="en-US" sz="1200" dirty="0" smtClean="0">
                <a:solidFill>
                  <a:srgbClr val="000000"/>
                </a:solidFill>
                <a:latin typeface="Arial" pitchFamily="34" charset="0"/>
                <a:cs typeface="Arial" pitchFamily="34" charset="0"/>
              </a:rPr>
              <a:t> 150) </a:t>
            </a:r>
            <a:r>
              <a:rPr lang="en-US" sz="1200" baseline="30000" dirty="0" smtClean="0">
                <a:solidFill>
                  <a:srgbClr val="000000"/>
                </a:solidFill>
                <a:latin typeface="Arial" pitchFamily="34" charset="0"/>
                <a:cs typeface="Arial" pitchFamily="34" charset="0"/>
              </a:rPr>
              <a:t>.</a:t>
            </a:r>
            <a:r>
              <a:rPr lang="en-US" sz="1200" dirty="0" smtClean="0">
                <a:solidFill>
                  <a:srgbClr val="000000"/>
                </a:solidFill>
                <a:latin typeface="Arial" pitchFamily="34" charset="0"/>
                <a:cs typeface="Arial" pitchFamily="34" charset="0"/>
              </a:rPr>
              <a:t> 100</a:t>
            </a:r>
            <a:endParaRPr lang="en-US" sz="1200" dirty="0">
              <a:solidFill>
                <a:srgbClr val="000000"/>
              </a:solidFill>
              <a:latin typeface="Arial" pitchFamily="34" charset="0"/>
              <a:cs typeface="Arial" pitchFamily="34" charset="0"/>
            </a:endParaRPr>
          </a:p>
        </p:txBody>
      </p:sp>
      <p:sp>
        <p:nvSpPr>
          <p:cNvPr id="9" name="Rechteck 8"/>
          <p:cNvSpPr/>
          <p:nvPr/>
        </p:nvSpPr>
        <p:spPr>
          <a:xfrm>
            <a:off x="5315851" y="1931343"/>
            <a:ext cx="1309526" cy="276999"/>
          </a:xfrm>
          <a:prstGeom prst="rect">
            <a:avLst/>
          </a:prstGeom>
          <a:solidFill>
            <a:schemeClr val="bg1"/>
          </a:solidFill>
          <a:ln>
            <a:solidFill>
              <a:srgbClr val="000000"/>
            </a:solidFill>
          </a:ln>
        </p:spPr>
        <p:txBody>
          <a:bodyPr wrap="none">
            <a:spAutoFit/>
          </a:bodyPr>
          <a:lstStyle/>
          <a:p>
            <a:r>
              <a:rPr lang="en-US" sz="1200" dirty="0" smtClean="0">
                <a:solidFill>
                  <a:srgbClr val="000000"/>
                </a:solidFill>
                <a:latin typeface="Arial" pitchFamily="34" charset="0"/>
                <a:cs typeface="Arial" pitchFamily="34" charset="0"/>
              </a:rPr>
              <a:t>Airbus A320neo </a:t>
            </a:r>
            <a:endParaRPr lang="en-US" sz="1200" dirty="0">
              <a:solidFill>
                <a:srgbClr val="000000"/>
              </a:solidFill>
              <a:latin typeface="Arial" pitchFamily="34" charset="0"/>
              <a:cs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cstate="print"/>
          <a:srcRect/>
          <a:stretch>
            <a:fillRect/>
          </a:stretch>
        </p:blipFill>
        <p:spPr bwMode="auto">
          <a:xfrm>
            <a:off x="1520031" y="1053606"/>
            <a:ext cx="6103938" cy="4999532"/>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txBox="1">
            <a:spLocks noChangeArrowheads="1"/>
          </p:cNvSpPr>
          <p:nvPr/>
        </p:nvSpPr>
        <p:spPr bwMode="auto">
          <a:xfrm>
            <a:off x="522288" y="135413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FF0000"/>
                </a:solidFill>
                <a:latin typeface="Arial" pitchFamily="34" charset="0"/>
                <a:ea typeface="+mj-ea"/>
                <a:cs typeface="Arial" pitchFamily="34" charset="0"/>
              </a:rPr>
              <a:t>Two "Schools" Marching towards Zero Emission</a:t>
            </a:r>
            <a:endParaRPr lang="de-DE" sz="2000" b="1" kern="0" dirty="0">
              <a:solidFill>
                <a:srgbClr val="FF0000"/>
              </a:solidFill>
              <a:latin typeface="Arial" pitchFamily="34" charset="0"/>
              <a:ea typeface="+mj-ea"/>
              <a:cs typeface="Arial" pitchFamily="34" charset="0"/>
            </a:endParaRPr>
          </a:p>
        </p:txBody>
      </p:sp>
      <p:sp>
        <p:nvSpPr>
          <p:cNvPr id="9" name="Textfeld 8"/>
          <p:cNvSpPr txBox="1"/>
          <p:nvPr/>
        </p:nvSpPr>
        <p:spPr>
          <a:xfrm>
            <a:off x="542924" y="1952625"/>
            <a:ext cx="8429626" cy="3046988"/>
          </a:xfrm>
          <a:prstGeom prst="rect">
            <a:avLst/>
          </a:prstGeom>
          <a:noFill/>
        </p:spPr>
        <p:txBody>
          <a:bodyPr wrap="square" rtlCol="0">
            <a:spAutoFit/>
          </a:bodyPr>
          <a:lstStyle/>
          <a:p>
            <a:pPr marL="342900" lvl="0" indent="-342900">
              <a:lnSpc>
                <a:spcPct val="120000"/>
              </a:lnSpc>
              <a:spcAft>
                <a:spcPts val="0"/>
              </a:spcAft>
            </a:pPr>
            <a:r>
              <a:rPr lang="en-US" sz="2000" dirty="0" smtClean="0">
                <a:solidFill>
                  <a:srgbClr val="000000"/>
                </a:solidFill>
                <a:latin typeface="Arial" pitchFamily="34" charset="0"/>
                <a:ea typeface="Calibri"/>
                <a:cs typeface="Arial" pitchFamily="34" charset="0"/>
              </a:rPr>
              <a:t>1.)	The </a:t>
            </a:r>
            <a:r>
              <a:rPr lang="en-US" sz="2000" dirty="0" smtClean="0">
                <a:solidFill>
                  <a:srgbClr val="0000FF"/>
                </a:solidFill>
                <a:latin typeface="Arial" pitchFamily="34" charset="0"/>
                <a:ea typeface="Calibri"/>
                <a:cs typeface="Arial" pitchFamily="34" charset="0"/>
              </a:rPr>
              <a:t>traditional</a:t>
            </a:r>
            <a:r>
              <a:rPr lang="en-US" sz="2000" dirty="0" smtClean="0">
                <a:solidFill>
                  <a:srgbClr val="000000"/>
                </a:solidFill>
                <a:latin typeface="Arial" pitchFamily="34" charset="0"/>
                <a:ea typeface="Calibri"/>
                <a:cs typeface="Arial" pitchFamily="34" charset="0"/>
              </a:rPr>
              <a:t> school: "We have to </a:t>
            </a:r>
            <a:r>
              <a:rPr lang="en-US" sz="2000" dirty="0" smtClean="0">
                <a:solidFill>
                  <a:srgbClr val="008000"/>
                </a:solidFill>
                <a:latin typeface="Arial" pitchFamily="34" charset="0"/>
                <a:ea typeface="Calibri"/>
                <a:cs typeface="Arial" pitchFamily="34" charset="0"/>
              </a:rPr>
              <a:t>increase efficiency</a:t>
            </a:r>
            <a:r>
              <a:rPr lang="en-US" sz="2000" dirty="0" smtClean="0">
                <a:solidFill>
                  <a:srgbClr val="000000"/>
                </a:solidFill>
                <a:ea typeface="Calibri"/>
              </a:rPr>
              <a:t>.</a:t>
            </a:r>
            <a:r>
              <a:rPr lang="en-US" sz="2000" dirty="0" smtClean="0">
                <a:solidFill>
                  <a:srgbClr val="000000"/>
                </a:solidFill>
                <a:latin typeface="Arial" pitchFamily="34" charset="0"/>
                <a:ea typeface="Calibri"/>
                <a:cs typeface="Arial" pitchFamily="34" charset="0"/>
              </a:rPr>
              <a:t>"</a:t>
            </a:r>
          </a:p>
          <a:p>
            <a:pPr marL="342900" lvl="0" indent="-342900">
              <a:lnSpc>
                <a:spcPct val="120000"/>
              </a:lnSpc>
              <a:spcAft>
                <a:spcPts val="0"/>
              </a:spcAft>
            </a:pPr>
            <a:r>
              <a:rPr lang="de-DE" sz="2000" dirty="0" smtClean="0">
                <a:solidFill>
                  <a:srgbClr val="000000"/>
                </a:solidFill>
                <a:ea typeface="Calibri"/>
              </a:rPr>
              <a:t>	</a:t>
            </a:r>
            <a:r>
              <a:rPr lang="de-DE" sz="2000" u="sng" dirty="0" smtClean="0">
                <a:solidFill>
                  <a:srgbClr val="000000"/>
                </a:solidFill>
                <a:ea typeface="Calibri"/>
              </a:rPr>
              <a:t>Critique</a:t>
            </a:r>
            <a:r>
              <a:rPr lang="de-DE" sz="2000" dirty="0" smtClean="0">
                <a:solidFill>
                  <a:srgbClr val="000000"/>
                </a:solidFill>
                <a:ea typeface="Calibri"/>
              </a:rPr>
              <a:t>: "You will never make it to zero emission!"</a:t>
            </a:r>
            <a:endParaRPr lang="en-US" sz="2000" dirty="0" smtClean="0">
              <a:solidFill>
                <a:srgbClr val="000000"/>
              </a:solidFill>
              <a:latin typeface="Arial" pitchFamily="34" charset="0"/>
              <a:ea typeface="Calibri"/>
              <a:cs typeface="Arial" pitchFamily="34" charset="0"/>
            </a:endParaRPr>
          </a:p>
          <a:p>
            <a:pPr marL="342900" lvl="0" indent="-342900">
              <a:lnSpc>
                <a:spcPct val="120000"/>
              </a:lnSpc>
              <a:spcAft>
                <a:spcPts val="0"/>
              </a:spcAft>
              <a:buFont typeface="+mj-lt"/>
              <a:buAutoNum type="arabicPeriod"/>
            </a:pPr>
            <a:endParaRPr lang="de-DE" sz="2000" dirty="0" smtClean="0">
              <a:solidFill>
                <a:srgbClr val="000000"/>
              </a:solidFill>
              <a:latin typeface="Arial" pitchFamily="34" charset="0"/>
              <a:ea typeface="Calibri"/>
              <a:cs typeface="Arial" pitchFamily="34" charset="0"/>
            </a:endParaRPr>
          </a:p>
          <a:p>
            <a:pPr marL="342900" lvl="0" indent="-342900">
              <a:lnSpc>
                <a:spcPct val="120000"/>
              </a:lnSpc>
              <a:spcAft>
                <a:spcPts val="0"/>
              </a:spcAft>
            </a:pPr>
            <a:endParaRPr lang="en-US" sz="2000" dirty="0" smtClean="0">
              <a:solidFill>
                <a:srgbClr val="000000"/>
              </a:solidFill>
              <a:latin typeface="Arial" pitchFamily="34" charset="0"/>
              <a:ea typeface="Calibri"/>
              <a:cs typeface="Arial" pitchFamily="34" charset="0"/>
            </a:endParaRPr>
          </a:p>
          <a:p>
            <a:pPr marL="342900" lvl="0" indent="-342900">
              <a:lnSpc>
                <a:spcPct val="120000"/>
              </a:lnSpc>
              <a:spcAft>
                <a:spcPts val="0"/>
              </a:spcAft>
            </a:pPr>
            <a:r>
              <a:rPr lang="en-US" sz="2000" dirty="0" smtClean="0">
                <a:solidFill>
                  <a:srgbClr val="000000"/>
                </a:solidFill>
                <a:latin typeface="Arial" pitchFamily="34" charset="0"/>
                <a:ea typeface="Calibri"/>
                <a:cs typeface="Arial" pitchFamily="34" charset="0"/>
              </a:rPr>
              <a:t>2.) The </a:t>
            </a:r>
            <a:r>
              <a:rPr lang="en-US" sz="2000" dirty="0" smtClean="0">
                <a:solidFill>
                  <a:srgbClr val="0000FF"/>
                </a:solidFill>
                <a:latin typeface="Arial" pitchFamily="34" charset="0"/>
                <a:ea typeface="Calibri"/>
                <a:cs typeface="Arial" pitchFamily="34" charset="0"/>
              </a:rPr>
              <a:t>new</a:t>
            </a:r>
            <a:r>
              <a:rPr lang="en-US" sz="2000" dirty="0" smtClean="0">
                <a:solidFill>
                  <a:srgbClr val="000000"/>
                </a:solidFill>
                <a:latin typeface="Arial" pitchFamily="34" charset="0"/>
                <a:ea typeface="Calibri"/>
                <a:cs typeface="Arial" pitchFamily="34" charset="0"/>
              </a:rPr>
              <a:t> school: "We have to </a:t>
            </a:r>
            <a:r>
              <a:rPr lang="en-US" sz="2000" dirty="0" smtClean="0">
                <a:solidFill>
                  <a:srgbClr val="008000"/>
                </a:solidFill>
                <a:latin typeface="Arial" pitchFamily="34" charset="0"/>
                <a:ea typeface="Calibri"/>
                <a:cs typeface="Arial" pitchFamily="34" charset="0"/>
              </a:rPr>
              <a:t>apply new fuels </a:t>
            </a:r>
            <a:r>
              <a:rPr lang="en-US" sz="2000" dirty="0" smtClean="0">
                <a:solidFill>
                  <a:srgbClr val="000000"/>
                </a:solidFill>
                <a:latin typeface="Arial" pitchFamily="34" charset="0"/>
                <a:ea typeface="Calibri"/>
                <a:cs typeface="Arial" pitchFamily="34" charset="0"/>
              </a:rPr>
              <a:t>and do </a:t>
            </a:r>
            <a:r>
              <a:rPr lang="en-US" sz="2000" dirty="0" smtClean="0">
                <a:solidFill>
                  <a:srgbClr val="FF0000"/>
                </a:solidFill>
                <a:latin typeface="Arial" pitchFamily="34" charset="0"/>
                <a:ea typeface="Calibri"/>
                <a:cs typeface="Arial" pitchFamily="34" charset="0"/>
              </a:rPr>
              <a:t>not care about their overall inefficiency</a:t>
            </a:r>
            <a:r>
              <a:rPr lang="en-US" sz="2000" dirty="0" smtClean="0">
                <a:solidFill>
                  <a:srgbClr val="000000"/>
                </a:solidFill>
                <a:latin typeface="Arial" pitchFamily="34" charset="0"/>
                <a:ea typeface="Calibri"/>
                <a:cs typeface="Arial" pitchFamily="34" charset="0"/>
              </a:rPr>
              <a:t>, because all energy will be renewable energy, which is without harm."</a:t>
            </a:r>
          </a:p>
          <a:p>
            <a:pPr marL="342900" lvl="0" indent="-342900">
              <a:lnSpc>
                <a:spcPct val="120000"/>
              </a:lnSpc>
              <a:spcAft>
                <a:spcPts val="0"/>
              </a:spcAft>
            </a:pPr>
            <a:r>
              <a:rPr lang="de-DE" sz="2000" dirty="0" smtClean="0">
                <a:solidFill>
                  <a:srgbClr val="000000"/>
                </a:solidFill>
              </a:rPr>
              <a:t>	</a:t>
            </a:r>
            <a:r>
              <a:rPr lang="de-DE" sz="2000" u="sng" dirty="0" smtClean="0">
                <a:solidFill>
                  <a:srgbClr val="000000"/>
                </a:solidFill>
                <a:ea typeface="Calibri"/>
              </a:rPr>
              <a:t>Critique:</a:t>
            </a:r>
            <a:r>
              <a:rPr lang="de-DE" sz="2000" dirty="0" smtClean="0">
                <a:solidFill>
                  <a:srgbClr val="000000"/>
                </a:solidFill>
                <a:ea typeface="Calibri"/>
              </a:rPr>
              <a:t> "You will run out of energy resources!"</a:t>
            </a:r>
            <a:endParaRPr lang="de-DE" sz="2000" dirty="0" smtClean="0">
              <a:solidFill>
                <a:srgbClr val="000000"/>
              </a:solidFill>
              <a:latin typeface="Arial" pitchFamily="34" charset="0"/>
              <a:cs typeface="Arial" pitchFamily="34" charset="0"/>
            </a:endParaRPr>
          </a:p>
        </p:txBody>
      </p:sp>
      <p:sp>
        <p:nvSpPr>
          <p:cNvPr id="7" name="Titel 1">
            <a:extLst>
              <a:ext uri="{FF2B5EF4-FFF2-40B4-BE49-F238E27FC236}">
                <a16:creationId xmlns:a16="http://schemas.microsoft.com/office/drawing/2014/main" xmlns="" id="{BC92417A-68A2-4335-A9A2-C3594B9C7A1D}"/>
              </a:ext>
            </a:extLst>
          </p:cNvPr>
          <p:cNvSpPr txBox="1">
            <a:spLocks/>
          </p:cNvSpPr>
          <p:nvPr/>
        </p:nvSpPr>
        <p:spPr bwMode="auto">
          <a:xfrm>
            <a:off x="539965" y="921308"/>
            <a:ext cx="8224837" cy="446087"/>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pPr marL="0" marR="0" lvl="0" indent="0" algn="l" defTabSz="449263" rtl="0" eaLnBrk="0" fontAlgn="base" latinLnBrk="0" hangingPunct="0">
              <a:lnSpc>
                <a:spcPct val="120000"/>
              </a:lnSpc>
              <a:spcBef>
                <a:spcPct val="0"/>
              </a:spcBef>
              <a:spcAft>
                <a:spcPct val="0"/>
              </a:spcAft>
              <a:buClr>
                <a:srgbClr val="000000"/>
              </a:buClr>
              <a:buSzPct val="100000"/>
              <a:buFont typeface="Times New Roman" pitchFamily="18" charset="0"/>
              <a:buNone/>
              <a:tabLst/>
              <a:defRPr/>
            </a:pPr>
            <a:r>
              <a:rPr kumimoji="0" lang="en-US" sz="2000" b="1" i="0" u="none" strike="noStrike" kern="0" cap="none" spc="0" normalizeH="0" baseline="0" noProof="1" smtClean="0">
                <a:ln>
                  <a:noFill/>
                </a:ln>
                <a:solidFill>
                  <a:srgbClr val="000000"/>
                </a:solidFill>
                <a:effectLst/>
                <a:uLnTx/>
                <a:uFillTx/>
                <a:latin typeface="+mj-lt"/>
                <a:ea typeface="+mj-ea"/>
                <a:cs typeface="+mj-cs"/>
              </a:rPr>
              <a:t>Can Fuel Consumption and Emissions be Reduced? </a:t>
            </a:r>
            <a:endParaRPr kumimoji="0" lang="en-US" sz="2000" b="1" i="0" u="none" strike="noStrike" kern="0" cap="none" spc="0" normalizeH="0" baseline="0" noProof="1">
              <a:ln>
                <a:noFill/>
              </a:ln>
              <a:solidFill>
                <a:srgbClr val="000000"/>
              </a:solidFill>
              <a:effectLst/>
              <a:uLnTx/>
              <a:uFillTx/>
              <a:latin typeface="+mj-lt"/>
              <a:ea typeface="+mj-ea"/>
              <a:cs typeface="+mj-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txBox="1">
            <a:spLocks noChangeArrowheads="1"/>
          </p:cNvSpPr>
          <p:nvPr/>
        </p:nvSpPr>
        <p:spPr bwMode="auto">
          <a:xfrm>
            <a:off x="522288" y="137318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FF0000"/>
                </a:solidFill>
                <a:latin typeface="Arial" pitchFamily="34" charset="0"/>
                <a:ea typeface="+mj-ea"/>
                <a:cs typeface="Arial" pitchFamily="34" charset="0"/>
              </a:rPr>
              <a:t>The Way towards Zero Emission</a:t>
            </a:r>
            <a:endParaRPr lang="de-DE" sz="2000" b="1" kern="0" dirty="0">
              <a:solidFill>
                <a:srgbClr val="FF0000"/>
              </a:solidFill>
              <a:latin typeface="Arial" pitchFamily="34" charset="0"/>
              <a:ea typeface="+mj-ea"/>
              <a:cs typeface="Arial" pitchFamily="34" charset="0"/>
            </a:endParaRPr>
          </a:p>
        </p:txBody>
      </p:sp>
      <p:sp>
        <p:nvSpPr>
          <p:cNvPr id="9" name="Textfeld 8"/>
          <p:cNvSpPr txBox="1"/>
          <p:nvPr/>
        </p:nvSpPr>
        <p:spPr>
          <a:xfrm>
            <a:off x="542924" y="1952625"/>
            <a:ext cx="8429626" cy="2677656"/>
          </a:xfrm>
          <a:prstGeom prst="rect">
            <a:avLst/>
          </a:prstGeom>
          <a:noFill/>
        </p:spPr>
        <p:txBody>
          <a:bodyPr wrap="square" rtlCol="0">
            <a:spAutoFit/>
          </a:bodyPr>
          <a:lstStyle/>
          <a:p>
            <a:pPr>
              <a:lnSpc>
                <a:spcPct val="120000"/>
              </a:lnSpc>
              <a:spcAft>
                <a:spcPts val="0"/>
              </a:spcAft>
            </a:pPr>
            <a:r>
              <a:rPr lang="en-US" sz="2000" b="1" dirty="0" smtClean="0">
                <a:solidFill>
                  <a:srgbClr val="00B050"/>
                </a:solidFill>
                <a:latin typeface="Arial" pitchFamily="34" charset="0"/>
                <a:ea typeface="Calibri"/>
                <a:cs typeface="Arial" pitchFamily="34" charset="0"/>
              </a:rPr>
              <a:t>Zero Emission can be achieved</a:t>
            </a:r>
            <a:r>
              <a:rPr lang="en-US" sz="2000" dirty="0" smtClean="0">
                <a:solidFill>
                  <a:srgbClr val="00B050"/>
                </a:solidFill>
                <a:latin typeface="Arial" pitchFamily="34" charset="0"/>
                <a:ea typeface="Calibri"/>
                <a:cs typeface="Arial" pitchFamily="34" charset="0"/>
              </a:rPr>
              <a:t> </a:t>
            </a:r>
            <a:r>
              <a:rPr lang="en-US" sz="2000" dirty="0" smtClean="0">
                <a:solidFill>
                  <a:srgbClr val="000000"/>
                </a:solidFill>
                <a:latin typeface="Arial" pitchFamily="34" charset="0"/>
                <a:ea typeface="Calibri"/>
                <a:cs typeface="Arial" pitchFamily="34" charset="0"/>
              </a:rPr>
              <a:t>by a combination of these principles:</a:t>
            </a:r>
          </a:p>
          <a:p>
            <a:pPr marL="342900" lvl="0" indent="-342900">
              <a:lnSpc>
                <a:spcPct val="120000"/>
              </a:lnSpc>
              <a:spcAft>
                <a:spcPts val="0"/>
              </a:spcAft>
              <a:buFont typeface="+mj-lt"/>
              <a:buAutoNum type="arabicPeriod"/>
            </a:pPr>
            <a:r>
              <a:rPr lang="en-US" sz="2000" dirty="0" smtClean="0">
                <a:solidFill>
                  <a:srgbClr val="000000"/>
                </a:solidFill>
                <a:latin typeface="Arial" pitchFamily="34" charset="0"/>
                <a:ea typeface="Calibri"/>
                <a:cs typeface="Arial" pitchFamily="34" charset="0"/>
              </a:rPr>
              <a:t>apply </a:t>
            </a:r>
            <a:r>
              <a:rPr lang="en-US" sz="2000" dirty="0" smtClean="0">
                <a:solidFill>
                  <a:schemeClr val="tx1"/>
                </a:solidFill>
                <a:latin typeface="Arial" pitchFamily="34" charset="0"/>
                <a:ea typeface="Calibri"/>
                <a:cs typeface="Arial" pitchFamily="34" charset="0"/>
              </a:rPr>
              <a:t>new technologies </a:t>
            </a:r>
            <a:r>
              <a:rPr lang="en-US" sz="2000" dirty="0" smtClean="0">
                <a:solidFill>
                  <a:srgbClr val="000000"/>
                </a:solidFill>
                <a:latin typeface="Arial" pitchFamily="34" charset="0"/>
                <a:ea typeface="Calibri"/>
                <a:cs typeface="Arial" pitchFamily="34" charset="0"/>
              </a:rPr>
              <a:t>to </a:t>
            </a:r>
            <a:r>
              <a:rPr lang="en-US" sz="2000" dirty="0" smtClean="0">
                <a:solidFill>
                  <a:srgbClr val="0000FF"/>
                </a:solidFill>
                <a:latin typeface="Arial" pitchFamily="34" charset="0"/>
                <a:ea typeface="Calibri"/>
                <a:cs typeface="Arial" pitchFamily="34" charset="0"/>
              </a:rPr>
              <a:t>increase efficiency</a:t>
            </a:r>
            <a:r>
              <a:rPr lang="en-US" sz="2000" dirty="0" smtClean="0">
                <a:solidFill>
                  <a:srgbClr val="000000"/>
                </a:solidFill>
                <a:latin typeface="Arial" pitchFamily="34" charset="0"/>
                <a:ea typeface="Calibri"/>
                <a:cs typeface="Arial" pitchFamily="34" charset="0"/>
              </a:rPr>
              <a:t>, and:</a:t>
            </a:r>
          </a:p>
          <a:p>
            <a:pPr marL="342900" lvl="0" indent="-342900">
              <a:lnSpc>
                <a:spcPct val="120000"/>
              </a:lnSpc>
              <a:spcAft>
                <a:spcPts val="0"/>
              </a:spcAft>
              <a:buFont typeface="+mj-lt"/>
              <a:buAutoNum type="arabicPeriod"/>
            </a:pPr>
            <a:r>
              <a:rPr lang="en-US" sz="2000" dirty="0" smtClean="0">
                <a:solidFill>
                  <a:srgbClr val="000000"/>
                </a:solidFill>
                <a:latin typeface="Arial" pitchFamily="34" charset="0"/>
                <a:ea typeface="Calibri"/>
                <a:cs typeface="Arial" pitchFamily="34" charset="0"/>
              </a:rPr>
              <a:t>apply </a:t>
            </a:r>
            <a:r>
              <a:rPr lang="en-US" sz="2000" dirty="0" smtClean="0">
                <a:solidFill>
                  <a:srgbClr val="0000FF"/>
                </a:solidFill>
                <a:latin typeface="Arial" pitchFamily="34" charset="0"/>
                <a:ea typeface="Calibri"/>
                <a:cs typeface="Arial" pitchFamily="34" charset="0"/>
              </a:rPr>
              <a:t>new fuels </a:t>
            </a:r>
            <a:r>
              <a:rPr lang="en-US" sz="2000" dirty="0" smtClean="0">
                <a:solidFill>
                  <a:srgbClr val="000000"/>
                </a:solidFill>
                <a:latin typeface="Arial" pitchFamily="34" charset="0"/>
                <a:ea typeface="Calibri"/>
                <a:cs typeface="Arial" pitchFamily="34" charset="0"/>
              </a:rPr>
              <a:t>and with </a:t>
            </a:r>
            <a:r>
              <a:rPr lang="en-US" sz="2000" dirty="0" smtClean="0">
                <a:solidFill>
                  <a:schemeClr val="tx1"/>
                </a:solidFill>
                <a:latin typeface="Arial" pitchFamily="34" charset="0"/>
                <a:ea typeface="Calibri"/>
                <a:cs typeface="Arial" pitchFamily="34" charset="0"/>
              </a:rPr>
              <a:t>new means of propulsion/flying </a:t>
            </a:r>
            <a:r>
              <a:rPr lang="en-US" sz="2000" dirty="0" smtClean="0">
                <a:solidFill>
                  <a:srgbClr val="000000"/>
                </a:solidFill>
                <a:latin typeface="Arial" pitchFamily="34" charset="0"/>
                <a:ea typeface="Calibri"/>
                <a:cs typeface="Arial" pitchFamily="34" charset="0"/>
              </a:rPr>
              <a:t>with no or </a:t>
            </a:r>
            <a:r>
              <a:rPr lang="en-US" sz="2000" dirty="0" smtClean="0">
                <a:solidFill>
                  <a:srgbClr val="008000"/>
                </a:solidFill>
                <a:latin typeface="Arial" pitchFamily="34" charset="0"/>
                <a:ea typeface="Calibri"/>
                <a:cs typeface="Arial" pitchFamily="34" charset="0"/>
              </a:rPr>
              <a:t>less emissions</a:t>
            </a:r>
            <a:r>
              <a:rPr lang="en-US" sz="2000" dirty="0" smtClean="0">
                <a:solidFill>
                  <a:srgbClr val="000000"/>
                </a:solidFill>
                <a:latin typeface="Arial" pitchFamily="34" charset="0"/>
                <a:ea typeface="Calibri"/>
                <a:cs typeface="Arial" pitchFamily="34" charset="0"/>
              </a:rPr>
              <a:t>, and: </a:t>
            </a:r>
          </a:p>
          <a:p>
            <a:pPr marL="342900" lvl="0" indent="-342900">
              <a:lnSpc>
                <a:spcPct val="120000"/>
              </a:lnSpc>
              <a:spcAft>
                <a:spcPts val="0"/>
              </a:spcAft>
              <a:buFont typeface="+mj-lt"/>
              <a:buAutoNum type="arabicPeriod"/>
            </a:pPr>
            <a:r>
              <a:rPr lang="en-US" sz="2000" dirty="0" smtClean="0">
                <a:solidFill>
                  <a:srgbClr val="000000"/>
                </a:solidFill>
                <a:latin typeface="Arial" pitchFamily="34" charset="0"/>
                <a:ea typeface="Calibri"/>
                <a:cs typeface="Arial" pitchFamily="34" charset="0"/>
              </a:rPr>
              <a:t>apply the </a:t>
            </a:r>
            <a:r>
              <a:rPr lang="en-US" sz="2000" dirty="0" smtClean="0">
                <a:solidFill>
                  <a:srgbClr val="0000FF"/>
                </a:solidFill>
                <a:latin typeface="Arial" pitchFamily="34" charset="0"/>
                <a:ea typeface="Calibri"/>
                <a:cs typeface="Arial" pitchFamily="34" charset="0"/>
              </a:rPr>
              <a:t>carbon (CO2) cycle </a:t>
            </a:r>
            <a:r>
              <a:rPr lang="en-US" sz="2000" dirty="0" smtClean="0">
                <a:solidFill>
                  <a:srgbClr val="000000"/>
                </a:solidFill>
                <a:latin typeface="Arial" pitchFamily="34" charset="0"/>
                <a:ea typeface="Calibri"/>
                <a:cs typeface="Arial" pitchFamily="34" charset="0"/>
              </a:rPr>
              <a:t>with </a:t>
            </a:r>
            <a:r>
              <a:rPr lang="en-US" sz="2000" noProof="1" smtClean="0">
                <a:solidFill>
                  <a:srgbClr val="000000"/>
                </a:solidFill>
                <a:latin typeface="Arial" pitchFamily="34" charset="0"/>
                <a:ea typeface="Calibri"/>
                <a:cs typeface="Arial" pitchFamily="34" charset="0"/>
              </a:rPr>
              <a:t>biofuels</a:t>
            </a:r>
            <a:r>
              <a:rPr lang="en-US" sz="2000" dirty="0" smtClean="0">
                <a:solidFill>
                  <a:srgbClr val="000000"/>
                </a:solidFill>
                <a:latin typeface="Arial" pitchFamily="34" charset="0"/>
                <a:ea typeface="Calibri"/>
                <a:cs typeface="Arial" pitchFamily="34" charset="0"/>
              </a:rPr>
              <a:t> or SAF from </a:t>
            </a:r>
            <a:r>
              <a:rPr lang="en-US" sz="2000" dirty="0" err="1" smtClean="0">
                <a:solidFill>
                  <a:srgbClr val="000000"/>
                </a:solidFill>
                <a:latin typeface="Arial" pitchFamily="34" charset="0"/>
                <a:ea typeface="Calibri"/>
                <a:cs typeface="Arial" pitchFamily="34" charset="0"/>
              </a:rPr>
              <a:t>PtL</a:t>
            </a:r>
            <a:r>
              <a:rPr lang="en-US" sz="2000" dirty="0" smtClean="0">
                <a:solidFill>
                  <a:srgbClr val="000000"/>
                </a:solidFill>
                <a:latin typeface="Arial" pitchFamily="34" charset="0"/>
                <a:ea typeface="Calibri"/>
                <a:cs typeface="Arial" pitchFamily="34" charset="0"/>
              </a:rPr>
              <a:t>, and:</a:t>
            </a:r>
          </a:p>
          <a:p>
            <a:pPr marL="342900" lvl="0" indent="-342900">
              <a:lnSpc>
                <a:spcPct val="120000"/>
              </a:lnSpc>
              <a:spcAft>
                <a:spcPts val="0"/>
              </a:spcAft>
              <a:buFont typeface="+mj-lt"/>
              <a:buAutoNum type="arabicPeriod"/>
            </a:pPr>
            <a:r>
              <a:rPr lang="en-US" sz="2000" dirty="0" smtClean="0">
                <a:solidFill>
                  <a:srgbClr val="0000FF"/>
                </a:solidFill>
                <a:latin typeface="Arial" pitchFamily="34" charset="0"/>
                <a:ea typeface="Calibri"/>
                <a:cs typeface="Arial" pitchFamily="34" charset="0"/>
              </a:rPr>
              <a:t>compensate</a:t>
            </a:r>
            <a:r>
              <a:rPr lang="en-US" sz="2000" dirty="0" smtClean="0">
                <a:solidFill>
                  <a:srgbClr val="000000"/>
                </a:solidFill>
                <a:latin typeface="Arial" pitchFamily="34" charset="0"/>
                <a:ea typeface="Calibri"/>
                <a:cs typeface="Arial" pitchFamily="34" charset="0"/>
              </a:rPr>
              <a:t> remaining emissions.</a:t>
            </a:r>
          </a:p>
          <a:p>
            <a:pPr marL="180975" indent="-180975" algn="just">
              <a:lnSpc>
                <a:spcPct val="120000"/>
              </a:lnSpc>
              <a:buFont typeface="Arial" pitchFamily="34" charset="0"/>
              <a:buChar char="●"/>
            </a:pPr>
            <a:endParaRPr lang="de-DE" sz="2000" dirty="0" smtClean="0">
              <a:solidFill>
                <a:srgbClr val="000000"/>
              </a:solidFill>
              <a:latin typeface="Arial" pitchFamily="34" charset="0"/>
              <a:cs typeface="Arial" pitchFamily="34" charset="0"/>
            </a:endParaRPr>
          </a:p>
        </p:txBody>
      </p:sp>
      <p:sp>
        <p:nvSpPr>
          <p:cNvPr id="6" name="Titel 1">
            <a:extLst>
              <a:ext uri="{FF2B5EF4-FFF2-40B4-BE49-F238E27FC236}">
                <a16:creationId xmlns:a16="http://schemas.microsoft.com/office/drawing/2014/main" xmlns="" id="{BC92417A-68A2-4335-A9A2-C3594B9C7A1D}"/>
              </a:ext>
            </a:extLst>
          </p:cNvPr>
          <p:cNvSpPr>
            <a:spLocks noGrp="1"/>
          </p:cNvSpPr>
          <p:nvPr>
            <p:ph type="title"/>
          </p:nvPr>
        </p:nvSpPr>
        <p:spPr>
          <a:xfrm>
            <a:off x="539965" y="921308"/>
            <a:ext cx="8224837" cy="446087"/>
          </a:xfrm>
        </p:spPr>
        <p:txBody>
          <a:bodyPr/>
          <a:lstStyle/>
          <a:p>
            <a:pPr>
              <a:lnSpc>
                <a:spcPct val="120000"/>
              </a:lnSpc>
            </a:pPr>
            <a:r>
              <a:rPr lang="en-US" sz="2000" noProof="1" smtClean="0"/>
              <a:t>Can Fuel Consumption and Emissions be Reduced? </a:t>
            </a:r>
            <a:endParaRPr lang="en-US" sz="2000" noProof="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495300" y="2394377"/>
            <a:ext cx="8153400" cy="1938992"/>
          </a:xfrm>
          <a:prstGeom prst="rect">
            <a:avLst/>
          </a:prstGeom>
          <a:noFill/>
        </p:spPr>
        <p:txBody>
          <a:bodyPr wrap="square" rtlCol="0">
            <a:spAutoFit/>
          </a:bodyPr>
          <a:lstStyle/>
          <a:p>
            <a:pPr algn="ctr"/>
            <a:r>
              <a:rPr lang="en-US" sz="4800" b="1" dirty="0" smtClean="0">
                <a:solidFill>
                  <a:srgbClr val="008000"/>
                </a:solidFill>
              </a:rPr>
              <a:t>Sustainable Aviation Fuel </a:t>
            </a:r>
            <a:r>
              <a:rPr lang="en-US" b="1" dirty="0" smtClean="0">
                <a:solidFill>
                  <a:srgbClr val="008000"/>
                </a:solidFill>
              </a:rPr>
              <a:t>SAF in </a:t>
            </a:r>
            <a:r>
              <a:rPr lang="en-US" b="1" dirty="0" smtClean="0">
                <a:solidFill>
                  <a:srgbClr val="008000"/>
                </a:solidFill>
              </a:rPr>
              <a:t>Germany</a:t>
            </a:r>
            <a:endParaRPr lang="de-DE" b="1" dirty="0" smtClean="0">
              <a:solidFill>
                <a:srgbClr val="008000"/>
              </a:solidFill>
            </a:endParaRPr>
          </a:p>
          <a:p>
            <a:pPr algn="ctr"/>
            <a:endParaRPr lang="en-US" sz="4800" b="1" dirty="0">
              <a:solidFill>
                <a:srgbClr val="008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542925" y="1400175"/>
            <a:ext cx="8601075" cy="4893647"/>
          </a:xfrm>
          <a:prstGeom prst="rect">
            <a:avLst/>
          </a:prstGeom>
          <a:noFill/>
        </p:spPr>
        <p:txBody>
          <a:bodyPr wrap="square" rtlCol="0">
            <a:spAutoFit/>
          </a:bodyPr>
          <a:lstStyle/>
          <a:p>
            <a:pPr marL="180975" indent="-180975">
              <a:lnSpc>
                <a:spcPct val="150000"/>
              </a:lnSpc>
              <a:buFont typeface="Arial" pitchFamily="34" charset="0"/>
              <a:buChar char="●"/>
            </a:pPr>
            <a:r>
              <a:rPr lang="en-US" sz="1600" dirty="0" smtClean="0">
                <a:solidFill>
                  <a:schemeClr val="tx1"/>
                </a:solidFill>
              </a:rPr>
              <a:t>Many </a:t>
            </a:r>
            <a:r>
              <a:rPr lang="en-US" sz="1600" dirty="0" smtClean="0">
                <a:solidFill>
                  <a:srgbClr val="0000FF"/>
                </a:solidFill>
              </a:rPr>
              <a:t>demo flights </a:t>
            </a:r>
            <a:r>
              <a:rPr lang="en-US" sz="1600" dirty="0" smtClean="0">
                <a:solidFill>
                  <a:schemeClr val="tx1"/>
                </a:solidFill>
              </a:rPr>
              <a:t>with SAF since 2008</a:t>
            </a:r>
          </a:p>
          <a:p>
            <a:pPr marL="180975" indent="-180975">
              <a:lnSpc>
                <a:spcPct val="150000"/>
              </a:lnSpc>
              <a:buFont typeface="Arial" pitchFamily="34" charset="0"/>
              <a:buChar char="●"/>
            </a:pPr>
            <a:r>
              <a:rPr lang="en-US" sz="1600" dirty="0" smtClean="0">
                <a:solidFill>
                  <a:schemeClr val="tx1"/>
                </a:solidFill>
              </a:rPr>
              <a:t>2011: New fuel standard: ASTM D7566 </a:t>
            </a:r>
          </a:p>
          <a:p>
            <a:pPr marL="180975" indent="-180975">
              <a:lnSpc>
                <a:spcPct val="150000"/>
              </a:lnSpc>
              <a:buFont typeface="Arial" pitchFamily="34" charset="0"/>
              <a:buChar char="●"/>
            </a:pPr>
            <a:r>
              <a:rPr lang="en-US" sz="1600" dirty="0" smtClean="0">
                <a:solidFill>
                  <a:srgbClr val="0000FF"/>
                </a:solidFill>
              </a:rPr>
              <a:t>Lufthansa</a:t>
            </a:r>
            <a:r>
              <a:rPr lang="en-US" sz="1600" dirty="0" smtClean="0">
                <a:solidFill>
                  <a:schemeClr val="tx1"/>
                </a:solidFill>
              </a:rPr>
              <a:t>, 2011: </a:t>
            </a:r>
            <a:r>
              <a:rPr lang="en-US" sz="1600" dirty="0" err="1" smtClean="0">
                <a:solidFill>
                  <a:schemeClr val="tx1"/>
                </a:solidFill>
              </a:rPr>
              <a:t>Synfuel</a:t>
            </a:r>
            <a:r>
              <a:rPr lang="en-US" sz="1600" dirty="0" smtClean="0">
                <a:solidFill>
                  <a:schemeClr val="tx1"/>
                </a:solidFill>
              </a:rPr>
              <a:t> from Jatropha (oil bean) in regular flight operation for </a:t>
            </a:r>
            <a:r>
              <a:rPr lang="en-US" sz="1600" dirty="0" smtClean="0">
                <a:solidFill>
                  <a:srgbClr val="0000FF"/>
                </a:solidFill>
              </a:rPr>
              <a:t>6 month</a:t>
            </a:r>
            <a:r>
              <a:rPr lang="en-US" sz="1600" dirty="0" smtClean="0">
                <a:solidFill>
                  <a:schemeClr val="tx1"/>
                </a:solidFill>
              </a:rPr>
              <a:t>.</a:t>
            </a:r>
          </a:p>
          <a:p>
            <a:pPr marL="180975" indent="-180975">
              <a:lnSpc>
                <a:spcPct val="150000"/>
              </a:lnSpc>
              <a:buFont typeface="Arial" pitchFamily="34" charset="0"/>
              <a:buChar char="●"/>
            </a:pPr>
            <a:r>
              <a:rPr lang="en-US" sz="1600" dirty="0" smtClean="0">
                <a:solidFill>
                  <a:schemeClr val="tx1"/>
                </a:solidFill>
              </a:rPr>
              <a:t>Only very few refineries for SAF in the world. One is Neste in Finland.</a:t>
            </a:r>
          </a:p>
          <a:p>
            <a:pPr marL="180975" indent="-180975">
              <a:lnSpc>
                <a:spcPct val="150000"/>
              </a:lnSpc>
              <a:buFont typeface="Arial" pitchFamily="34" charset="0"/>
              <a:buChar char="●"/>
            </a:pPr>
            <a:r>
              <a:rPr lang="de-DE" sz="1600" dirty="0" smtClean="0">
                <a:solidFill>
                  <a:schemeClr val="tx1"/>
                </a:solidFill>
              </a:rPr>
              <a:t>2014 start of </a:t>
            </a:r>
            <a:r>
              <a:rPr lang="de-DE" sz="1600" dirty="0" smtClean="0">
                <a:solidFill>
                  <a:srgbClr val="0000FF"/>
                </a:solidFill>
              </a:rPr>
              <a:t>Sunfire</a:t>
            </a:r>
            <a:r>
              <a:rPr lang="de-DE" sz="1600" dirty="0" smtClean="0">
                <a:solidFill>
                  <a:schemeClr val="tx1"/>
                </a:solidFill>
              </a:rPr>
              <a:t> with a pilot plant for 160 l of crude oil per day.</a:t>
            </a:r>
          </a:p>
          <a:p>
            <a:pPr marL="180975" indent="-180975">
              <a:lnSpc>
                <a:spcPct val="150000"/>
              </a:lnSpc>
              <a:buFont typeface="Arial" pitchFamily="34" charset="0"/>
              <a:buChar char="●"/>
            </a:pPr>
            <a:r>
              <a:rPr lang="de-DE" sz="1600" dirty="0" smtClean="0">
                <a:solidFill>
                  <a:schemeClr val="tx1"/>
                </a:solidFill>
              </a:rPr>
              <a:t>Land </a:t>
            </a:r>
            <a:r>
              <a:rPr lang="de-DE" sz="1600" dirty="0" smtClean="0">
                <a:solidFill>
                  <a:srgbClr val="0000FF"/>
                </a:solidFill>
              </a:rPr>
              <a:t>Hessen</a:t>
            </a:r>
            <a:r>
              <a:rPr lang="de-DE" sz="1600" dirty="0" smtClean="0">
                <a:solidFill>
                  <a:schemeClr val="tx1"/>
                </a:solidFill>
              </a:rPr>
              <a:t>: A pilot plant for E-fuel. </a:t>
            </a:r>
          </a:p>
          <a:p>
            <a:pPr marL="180975" indent="-180975">
              <a:lnSpc>
                <a:spcPct val="150000"/>
              </a:lnSpc>
              <a:buFont typeface="Arial" pitchFamily="34" charset="0"/>
              <a:buChar char="●"/>
            </a:pPr>
            <a:r>
              <a:rPr lang="de-DE" sz="1600" dirty="0" smtClean="0">
                <a:solidFill>
                  <a:schemeClr val="tx1"/>
                </a:solidFill>
              </a:rPr>
              <a:t>15 Million Euro, plus 2 Million Euro p.a. for pilot plant.</a:t>
            </a:r>
          </a:p>
          <a:p>
            <a:pPr marL="180975" indent="-180975">
              <a:lnSpc>
                <a:spcPct val="150000"/>
              </a:lnSpc>
              <a:buFont typeface="Arial" pitchFamily="34" charset="0"/>
              <a:buChar char="●"/>
            </a:pPr>
            <a:r>
              <a:rPr lang="de-DE" sz="1600" dirty="0" smtClean="0">
                <a:solidFill>
                  <a:schemeClr val="tx1"/>
                </a:solidFill>
              </a:rPr>
              <a:t>2019: </a:t>
            </a:r>
            <a:r>
              <a:rPr lang="de-DE" sz="1600" dirty="0" smtClean="0">
                <a:solidFill>
                  <a:srgbClr val="0000FF"/>
                </a:solidFill>
              </a:rPr>
              <a:t>Kopernikus- Project P2X </a:t>
            </a:r>
            <a:r>
              <a:rPr lang="de-DE" sz="1600" dirty="0" smtClean="0">
                <a:solidFill>
                  <a:schemeClr val="tx1"/>
                </a:solidFill>
              </a:rPr>
              <a:t>at Karlsruher Instituts für Technologie (</a:t>
            </a:r>
            <a:r>
              <a:rPr lang="de-DE" sz="1600" dirty="0" smtClean="0">
                <a:solidFill>
                  <a:srgbClr val="0000FF"/>
                </a:solidFill>
              </a:rPr>
              <a:t>KIT</a:t>
            </a:r>
            <a:r>
              <a:rPr lang="de-DE" sz="1600" dirty="0" smtClean="0">
                <a:solidFill>
                  <a:schemeClr val="tx1"/>
                </a:solidFill>
              </a:rPr>
              <a:t>).</a:t>
            </a:r>
          </a:p>
          <a:p>
            <a:pPr marL="180975" indent="-180975">
              <a:lnSpc>
                <a:spcPct val="150000"/>
              </a:lnSpc>
              <a:buFont typeface="Arial" pitchFamily="34" charset="0"/>
              <a:buChar char="●"/>
            </a:pPr>
            <a:r>
              <a:rPr lang="de-DE" sz="1600" dirty="0" smtClean="0">
                <a:solidFill>
                  <a:schemeClr val="tx1"/>
                </a:solidFill>
              </a:rPr>
              <a:t>2021: Government, aviation industry and others agree on "</a:t>
            </a:r>
            <a:r>
              <a:rPr lang="de-DE" sz="1600" dirty="0" smtClean="0">
                <a:solidFill>
                  <a:srgbClr val="0000FF"/>
                </a:solidFill>
              </a:rPr>
              <a:t>PtL-Roadmap for Aviation</a:t>
            </a:r>
            <a:r>
              <a:rPr lang="de-DE" sz="1600" dirty="0" smtClean="0">
                <a:solidFill>
                  <a:schemeClr val="tx1"/>
                </a:solidFill>
              </a:rPr>
              <a:t>".</a:t>
            </a:r>
          </a:p>
          <a:p>
            <a:pPr marL="180975" indent="-180975">
              <a:lnSpc>
                <a:spcPct val="150000"/>
              </a:lnSpc>
              <a:buFont typeface="Arial" pitchFamily="34" charset="0"/>
              <a:buChar char="●"/>
            </a:pPr>
            <a:r>
              <a:rPr lang="de-DE" sz="1600" dirty="0" smtClean="0">
                <a:solidFill>
                  <a:schemeClr val="tx1"/>
                </a:solidFill>
              </a:rPr>
              <a:t>Nationalen Luftfahrtkonferenz, 18.06.2021 mentions "</a:t>
            </a:r>
            <a:r>
              <a:rPr lang="de-DE" sz="1600" dirty="0" smtClean="0">
                <a:solidFill>
                  <a:srgbClr val="0000FF"/>
                </a:solidFill>
              </a:rPr>
              <a:t>PtL-Development-Platform</a:t>
            </a:r>
            <a:r>
              <a:rPr lang="de-DE" sz="1600" dirty="0" smtClean="0">
                <a:solidFill>
                  <a:schemeClr val="tx1"/>
                </a:solidFill>
              </a:rPr>
              <a:t>"</a:t>
            </a:r>
          </a:p>
          <a:p>
            <a:pPr marL="180975" indent="-180975">
              <a:lnSpc>
                <a:spcPct val="150000"/>
              </a:lnSpc>
              <a:buFont typeface="Arial" pitchFamily="34" charset="0"/>
              <a:buChar char="●"/>
            </a:pPr>
            <a:r>
              <a:rPr lang="de-DE" sz="1600" dirty="0" smtClean="0">
                <a:solidFill>
                  <a:schemeClr val="tx1"/>
                </a:solidFill>
              </a:rPr>
              <a:t>Government reserves 1,54 Mrd. Euro for SAF.</a:t>
            </a:r>
          </a:p>
          <a:p>
            <a:pPr marL="180975" indent="-180975">
              <a:lnSpc>
                <a:spcPct val="150000"/>
              </a:lnSpc>
              <a:buFont typeface="Arial" pitchFamily="34" charset="0"/>
              <a:buChar char="●"/>
            </a:pPr>
            <a:r>
              <a:rPr lang="de-DE" sz="1600" dirty="0" smtClean="0">
                <a:solidFill>
                  <a:schemeClr val="tx1"/>
                </a:solidFill>
              </a:rPr>
              <a:t>2021: </a:t>
            </a:r>
            <a:r>
              <a:rPr lang="de-DE" sz="1600" dirty="0" smtClean="0">
                <a:solidFill>
                  <a:srgbClr val="0000FF"/>
                </a:solidFill>
              </a:rPr>
              <a:t>PtX-Lab Lausitz </a:t>
            </a:r>
          </a:p>
          <a:p>
            <a:pPr marL="180975" indent="-180975">
              <a:lnSpc>
                <a:spcPct val="150000"/>
              </a:lnSpc>
              <a:buFont typeface="Arial" pitchFamily="34" charset="0"/>
              <a:buChar char="●"/>
            </a:pPr>
            <a:r>
              <a:rPr lang="de-DE" sz="1600" dirty="0" smtClean="0">
                <a:solidFill>
                  <a:srgbClr val="0000FF"/>
                </a:solidFill>
              </a:rPr>
              <a:t>Norsk E-Fuel </a:t>
            </a:r>
            <a:r>
              <a:rPr lang="de-DE" sz="1600" dirty="0" smtClean="0">
                <a:solidFill>
                  <a:schemeClr val="tx1"/>
                </a:solidFill>
              </a:rPr>
              <a:t>plans a plant in Herøya in the South of Norwegen</a:t>
            </a:r>
            <a:endParaRPr lang="en-US" sz="1600" dirty="0" smtClean="0">
              <a:solidFill>
                <a:schemeClr val="tx1"/>
              </a:solidFill>
            </a:endParaRPr>
          </a:p>
        </p:txBody>
      </p:sp>
      <p:sp>
        <p:nvSpPr>
          <p:cNvPr id="4" name="Titel 1">
            <a:extLst>
              <a:ext uri="{FF2B5EF4-FFF2-40B4-BE49-F238E27FC236}">
                <a16:creationId xmlns:a16="http://schemas.microsoft.com/office/drawing/2014/main" xmlns="" id="{BC92417A-68A2-4335-A9A2-C3594B9C7A1D}"/>
              </a:ext>
            </a:extLst>
          </p:cNvPr>
          <p:cNvSpPr>
            <a:spLocks noGrp="1"/>
          </p:cNvSpPr>
          <p:nvPr>
            <p:ph type="title"/>
          </p:nvPr>
        </p:nvSpPr>
        <p:spPr>
          <a:xfrm>
            <a:off x="539965" y="921308"/>
            <a:ext cx="8224837" cy="446087"/>
          </a:xfrm>
        </p:spPr>
        <p:txBody>
          <a:bodyPr/>
          <a:lstStyle/>
          <a:p>
            <a:pPr>
              <a:lnSpc>
                <a:spcPct val="120000"/>
              </a:lnSpc>
            </a:pPr>
            <a:r>
              <a:rPr lang="en-US" sz="2000" noProof="1" smtClean="0"/>
              <a:t>History of Using Synthetic Fuels in </a:t>
            </a:r>
            <a:r>
              <a:rPr lang="en-US" sz="2000" noProof="1" smtClean="0">
                <a:solidFill>
                  <a:srgbClr val="0000FF"/>
                </a:solidFill>
              </a:rPr>
              <a:t>Germany and Beyond</a:t>
            </a:r>
            <a:endParaRPr lang="en-US" sz="2000" noProof="1">
              <a:solidFill>
                <a:srgbClr val="0000FF"/>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114" name="Picture 2"/>
          <p:cNvPicPr>
            <a:picLocks noChangeAspect="1" noChangeArrowheads="1"/>
          </p:cNvPicPr>
          <p:nvPr/>
        </p:nvPicPr>
        <p:blipFill>
          <a:blip r:embed="rId2" cstate="print"/>
          <a:srcRect/>
          <a:stretch>
            <a:fillRect/>
          </a:stretch>
        </p:blipFill>
        <p:spPr bwMode="auto">
          <a:xfrm>
            <a:off x="600075" y="1381125"/>
            <a:ext cx="7903911" cy="4438650"/>
          </a:xfrm>
          <a:prstGeom prst="rect">
            <a:avLst/>
          </a:prstGeom>
          <a:noFill/>
          <a:ln w="9525">
            <a:noFill/>
            <a:miter lim="800000"/>
            <a:headEnd/>
            <a:tailEnd/>
          </a:ln>
        </p:spPr>
      </p:pic>
      <p:sp>
        <p:nvSpPr>
          <p:cNvPr id="4" name="Titel 1">
            <a:extLst>
              <a:ext uri="{FF2B5EF4-FFF2-40B4-BE49-F238E27FC236}">
                <a16:creationId xmlns:a16="http://schemas.microsoft.com/office/drawing/2014/main" xmlns="" id="{BC92417A-68A2-4335-A9A2-C3594B9C7A1D}"/>
              </a:ext>
            </a:extLst>
          </p:cNvPr>
          <p:cNvSpPr>
            <a:spLocks noGrp="1"/>
          </p:cNvSpPr>
          <p:nvPr>
            <p:ph type="title"/>
          </p:nvPr>
        </p:nvSpPr>
        <p:spPr>
          <a:xfrm>
            <a:off x="539965" y="883208"/>
            <a:ext cx="8224837" cy="446087"/>
          </a:xfrm>
        </p:spPr>
        <p:txBody>
          <a:bodyPr/>
          <a:lstStyle/>
          <a:p>
            <a:pPr>
              <a:lnSpc>
                <a:spcPct val="120000"/>
              </a:lnSpc>
            </a:pPr>
            <a:r>
              <a:rPr lang="de-DE" sz="2000" noProof="1" smtClean="0"/>
              <a:t>E-Fuel from Atmosfair</a:t>
            </a:r>
            <a:endParaRPr lang="en-US" sz="2000" noProof="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xmlns="" id="{BC92417A-68A2-4335-A9A2-C3594B9C7A1D}"/>
              </a:ext>
            </a:extLst>
          </p:cNvPr>
          <p:cNvSpPr>
            <a:spLocks noGrp="1"/>
          </p:cNvSpPr>
          <p:nvPr>
            <p:ph type="title"/>
          </p:nvPr>
        </p:nvSpPr>
        <p:spPr>
          <a:xfrm>
            <a:off x="539965" y="883208"/>
            <a:ext cx="8224837" cy="446087"/>
          </a:xfrm>
        </p:spPr>
        <p:txBody>
          <a:bodyPr/>
          <a:lstStyle/>
          <a:p>
            <a:pPr>
              <a:lnSpc>
                <a:spcPct val="120000"/>
              </a:lnSpc>
            </a:pPr>
            <a:r>
              <a:rPr lang="de-DE" sz="2000" noProof="1" smtClean="0"/>
              <a:t>E-Fuel from Atmosfair</a:t>
            </a:r>
            <a:endParaRPr lang="en-US" sz="2000" noProof="1"/>
          </a:p>
        </p:txBody>
      </p:sp>
      <p:pic>
        <p:nvPicPr>
          <p:cNvPr id="475138" name="Picture 2"/>
          <p:cNvPicPr>
            <a:picLocks noChangeAspect="1" noChangeArrowheads="1"/>
          </p:cNvPicPr>
          <p:nvPr/>
        </p:nvPicPr>
        <p:blipFill>
          <a:blip r:embed="rId2" cstate="print"/>
          <a:srcRect/>
          <a:stretch>
            <a:fillRect/>
          </a:stretch>
        </p:blipFill>
        <p:spPr bwMode="auto">
          <a:xfrm>
            <a:off x="604838" y="1257300"/>
            <a:ext cx="5800725" cy="3276600"/>
          </a:xfrm>
          <a:prstGeom prst="rect">
            <a:avLst/>
          </a:prstGeom>
          <a:noFill/>
          <a:ln w="9525">
            <a:noFill/>
            <a:miter lim="800000"/>
            <a:headEnd/>
            <a:tailEnd/>
          </a:ln>
        </p:spPr>
      </p:pic>
      <p:sp>
        <p:nvSpPr>
          <p:cNvPr id="5" name="Textfeld 4"/>
          <p:cNvSpPr txBox="1"/>
          <p:nvPr/>
        </p:nvSpPr>
        <p:spPr>
          <a:xfrm>
            <a:off x="542925" y="4562475"/>
            <a:ext cx="8601075" cy="1200329"/>
          </a:xfrm>
          <a:prstGeom prst="rect">
            <a:avLst/>
          </a:prstGeom>
          <a:noFill/>
        </p:spPr>
        <p:txBody>
          <a:bodyPr wrap="square" rtlCol="0">
            <a:spAutoFit/>
          </a:bodyPr>
          <a:lstStyle/>
          <a:p>
            <a:pPr marL="180975" indent="-180975">
              <a:lnSpc>
                <a:spcPct val="150000"/>
              </a:lnSpc>
              <a:buFont typeface="Arial" pitchFamily="34" charset="0"/>
              <a:buChar char="●"/>
            </a:pPr>
            <a:r>
              <a:rPr lang="en-US" sz="1600" dirty="0" err="1" smtClean="0">
                <a:solidFill>
                  <a:schemeClr val="tx1"/>
                </a:solidFill>
              </a:rPr>
              <a:t>Erneuerbare-Energien-Gesetz</a:t>
            </a:r>
            <a:r>
              <a:rPr lang="en-US" sz="1600" dirty="0" smtClean="0">
                <a:solidFill>
                  <a:schemeClr val="tx1"/>
                </a:solidFill>
              </a:rPr>
              <a:t> (EEG) </a:t>
            </a:r>
          </a:p>
          <a:p>
            <a:pPr marL="180975" indent="-180975">
              <a:lnSpc>
                <a:spcPct val="150000"/>
              </a:lnSpc>
              <a:buFont typeface="Arial" pitchFamily="34" charset="0"/>
              <a:buChar char="●"/>
            </a:pPr>
            <a:r>
              <a:rPr lang="en-US" sz="1600" dirty="0" smtClean="0">
                <a:solidFill>
                  <a:schemeClr val="tx1"/>
                </a:solidFill>
              </a:rPr>
              <a:t>Power Purchase Agreements, PPA </a:t>
            </a:r>
          </a:p>
          <a:p>
            <a:pPr marL="180975" indent="-180975">
              <a:lnSpc>
                <a:spcPct val="150000"/>
              </a:lnSpc>
              <a:buFont typeface="Arial" pitchFamily="34" charset="0"/>
              <a:buChar char="●"/>
            </a:pPr>
            <a:r>
              <a:rPr lang="en-US" sz="1600" dirty="0" err="1" smtClean="0">
                <a:solidFill>
                  <a:schemeClr val="tx1"/>
                </a:solidFill>
              </a:rPr>
              <a:t>Herkunftsnachweise</a:t>
            </a:r>
            <a:r>
              <a:rPr lang="en-US" sz="1600" dirty="0" smtClean="0">
                <a:solidFill>
                  <a:schemeClr val="tx1"/>
                </a:solidFill>
              </a:rPr>
              <a:t> (HKN)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xmlns="" id="{BC92417A-68A2-4335-A9A2-C3594B9C7A1D}"/>
              </a:ext>
            </a:extLst>
          </p:cNvPr>
          <p:cNvSpPr>
            <a:spLocks noGrp="1"/>
          </p:cNvSpPr>
          <p:nvPr>
            <p:ph type="title"/>
          </p:nvPr>
        </p:nvSpPr>
        <p:spPr>
          <a:xfrm>
            <a:off x="539965" y="883208"/>
            <a:ext cx="8224837" cy="446087"/>
          </a:xfrm>
        </p:spPr>
        <p:txBody>
          <a:bodyPr/>
          <a:lstStyle/>
          <a:p>
            <a:pPr>
              <a:lnSpc>
                <a:spcPct val="120000"/>
              </a:lnSpc>
            </a:pPr>
            <a:r>
              <a:rPr lang="de-DE" sz="2000" noProof="1" smtClean="0"/>
              <a:t>Seal (Gütesiegel) for Green Synthetic Kerosene</a:t>
            </a:r>
            <a:endParaRPr lang="en-US" sz="2000" noProof="1"/>
          </a:p>
        </p:txBody>
      </p:sp>
      <p:sp>
        <p:nvSpPr>
          <p:cNvPr id="5" name="Textfeld 4"/>
          <p:cNvSpPr txBox="1"/>
          <p:nvPr/>
        </p:nvSpPr>
        <p:spPr>
          <a:xfrm>
            <a:off x="542925" y="1543051"/>
            <a:ext cx="8601075" cy="4154984"/>
          </a:xfrm>
          <a:prstGeom prst="rect">
            <a:avLst/>
          </a:prstGeom>
          <a:noFill/>
        </p:spPr>
        <p:txBody>
          <a:bodyPr wrap="square" rtlCol="0">
            <a:spAutoFit/>
          </a:bodyPr>
          <a:lstStyle/>
          <a:p>
            <a:pPr marL="180975" indent="-180975">
              <a:lnSpc>
                <a:spcPct val="150000"/>
              </a:lnSpc>
              <a:buFont typeface="Arial" pitchFamily="34" charset="0"/>
              <a:buChar char="●"/>
            </a:pPr>
            <a:r>
              <a:rPr lang="en-US" sz="1600" dirty="0" smtClean="0">
                <a:solidFill>
                  <a:schemeClr val="tx1"/>
                </a:solidFill>
              </a:rPr>
              <a:t>The crude oil is produced from </a:t>
            </a:r>
            <a:r>
              <a:rPr lang="en-US" sz="1600" dirty="0" smtClean="0">
                <a:solidFill>
                  <a:srgbClr val="0000FF"/>
                </a:solidFill>
              </a:rPr>
              <a:t>renewable energy</a:t>
            </a:r>
            <a:r>
              <a:rPr lang="en-US" sz="1600" dirty="0" smtClean="0">
                <a:solidFill>
                  <a:schemeClr val="tx1"/>
                </a:solidFill>
              </a:rPr>
              <a:t>.</a:t>
            </a:r>
          </a:p>
          <a:p>
            <a:pPr marL="180975" indent="-180975">
              <a:lnSpc>
                <a:spcPct val="150000"/>
              </a:lnSpc>
              <a:buFont typeface="Arial" pitchFamily="34" charset="0"/>
              <a:buChar char="●"/>
            </a:pPr>
            <a:r>
              <a:rPr lang="en-US" sz="1600" dirty="0" smtClean="0">
                <a:solidFill>
                  <a:schemeClr val="tx1"/>
                </a:solidFill>
              </a:rPr>
              <a:t>The source of renewable energy is </a:t>
            </a:r>
            <a:r>
              <a:rPr lang="en-US" sz="1600" dirty="0" smtClean="0">
                <a:solidFill>
                  <a:srgbClr val="0000FF"/>
                </a:solidFill>
              </a:rPr>
              <a:t>not in competition with the energy transition</a:t>
            </a:r>
            <a:r>
              <a:rPr lang="en-US" sz="1600" dirty="0" smtClean="0">
                <a:solidFill>
                  <a:schemeClr val="tx1"/>
                </a:solidFill>
              </a:rPr>
              <a:t>.</a:t>
            </a:r>
          </a:p>
          <a:p>
            <a:pPr marL="180975" indent="-180975">
              <a:lnSpc>
                <a:spcPct val="150000"/>
              </a:lnSpc>
              <a:buFont typeface="Arial" pitchFamily="34" charset="0"/>
              <a:buChar char="●"/>
            </a:pPr>
            <a:r>
              <a:rPr lang="en-US" sz="1600" dirty="0" smtClean="0">
                <a:solidFill>
                  <a:schemeClr val="tx1"/>
                </a:solidFill>
              </a:rPr>
              <a:t>The </a:t>
            </a:r>
            <a:r>
              <a:rPr lang="en-US" sz="1600" dirty="0" smtClean="0">
                <a:solidFill>
                  <a:srgbClr val="0000FF"/>
                </a:solidFill>
              </a:rPr>
              <a:t>CO2</a:t>
            </a:r>
            <a:r>
              <a:rPr lang="en-US" sz="1600" dirty="0" smtClean="0">
                <a:solidFill>
                  <a:schemeClr val="tx1"/>
                </a:solidFill>
              </a:rPr>
              <a:t> is obtained 95% from plants (which have captured CO2 from the air) and 5% directly from the air (through Direct Air Capture, DAC). This makes a CO2 cycle possible. CO2 is first removed from the atmosphere and then emitted back into the atmosphere in the aircraft through conventional combustion. The process is therefore CO2-neutral.</a:t>
            </a:r>
          </a:p>
          <a:p>
            <a:pPr marL="180975" indent="-180975">
              <a:lnSpc>
                <a:spcPct val="150000"/>
              </a:lnSpc>
              <a:buFont typeface="Arial" pitchFamily="34" charset="0"/>
              <a:buChar char="●"/>
            </a:pPr>
            <a:r>
              <a:rPr lang="en-US" sz="1600" dirty="0" smtClean="0">
                <a:solidFill>
                  <a:schemeClr val="tx1"/>
                </a:solidFill>
              </a:rPr>
              <a:t>Up to crude oil production, </a:t>
            </a:r>
            <a:r>
              <a:rPr lang="en-US" sz="1600" dirty="0" smtClean="0">
                <a:solidFill>
                  <a:srgbClr val="0000FF"/>
                </a:solidFill>
              </a:rPr>
              <a:t>everything is done at one location</a:t>
            </a:r>
            <a:r>
              <a:rPr lang="en-US" sz="1600" dirty="0" smtClean="0">
                <a:solidFill>
                  <a:schemeClr val="tx1"/>
                </a:solidFill>
              </a:rPr>
              <a:t>. As a result, no further energy is required for transport and no overhead lines are used to transport the electricity.</a:t>
            </a:r>
          </a:p>
          <a:p>
            <a:pPr marL="180975" indent="-180975">
              <a:lnSpc>
                <a:spcPct val="150000"/>
              </a:lnSpc>
              <a:buFont typeface="Arial" pitchFamily="34" charset="0"/>
              <a:buChar char="●"/>
            </a:pPr>
            <a:r>
              <a:rPr lang="en-US" sz="1600" dirty="0" smtClean="0">
                <a:solidFill>
                  <a:schemeClr val="tx1"/>
                </a:solidFill>
              </a:rPr>
              <a:t>The production is </a:t>
            </a:r>
            <a:r>
              <a:rPr lang="en-US" sz="1600" dirty="0" smtClean="0">
                <a:solidFill>
                  <a:srgbClr val="0000FF"/>
                </a:solidFill>
              </a:rPr>
              <a:t>not</a:t>
            </a:r>
            <a:r>
              <a:rPr lang="en-US" sz="1600" dirty="0" smtClean="0">
                <a:solidFill>
                  <a:schemeClr val="tx1"/>
                </a:solidFill>
              </a:rPr>
              <a:t> done </a:t>
            </a:r>
            <a:r>
              <a:rPr lang="en-US" sz="1600" dirty="0" smtClean="0">
                <a:solidFill>
                  <a:srgbClr val="0000FF"/>
                </a:solidFill>
              </a:rPr>
              <a:t>on a laboratory scale </a:t>
            </a:r>
            <a:r>
              <a:rPr lang="en-US" sz="1600" dirty="0" smtClean="0">
                <a:solidFill>
                  <a:schemeClr val="tx1"/>
                </a:solidFill>
              </a:rPr>
              <a:t>(production of about 1 kg of fuel per day), but on a much larger scale (production of about 1000 kg of fuel per day). This is very little compared to the fuel requirements of the aircraft, but it is a first step.</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xmlns="" id="{BC92417A-68A2-4335-A9A2-C3594B9C7A1D}"/>
              </a:ext>
            </a:extLst>
          </p:cNvPr>
          <p:cNvSpPr>
            <a:spLocks noGrp="1"/>
          </p:cNvSpPr>
          <p:nvPr>
            <p:ph type="title"/>
          </p:nvPr>
        </p:nvSpPr>
        <p:spPr>
          <a:xfrm>
            <a:off x="539965" y="883208"/>
            <a:ext cx="8224837" cy="446087"/>
          </a:xfrm>
        </p:spPr>
        <p:txBody>
          <a:bodyPr/>
          <a:lstStyle/>
          <a:p>
            <a:pPr>
              <a:lnSpc>
                <a:spcPct val="120000"/>
              </a:lnSpc>
            </a:pPr>
            <a:r>
              <a:rPr lang="de-DE" sz="2000" noProof="1" smtClean="0"/>
              <a:t>Virtual E-Fuel – </a:t>
            </a:r>
            <a:r>
              <a:rPr lang="de-DE" sz="2000" dirty="0" smtClean="0"/>
              <a:t>Bilanzielle Vermarktung </a:t>
            </a:r>
            <a:endParaRPr lang="en-US" sz="2000" noProof="1"/>
          </a:p>
        </p:txBody>
      </p:sp>
      <p:sp>
        <p:nvSpPr>
          <p:cNvPr id="5" name="Textfeld 4"/>
          <p:cNvSpPr txBox="1"/>
          <p:nvPr/>
        </p:nvSpPr>
        <p:spPr>
          <a:xfrm>
            <a:off x="542925" y="1543051"/>
            <a:ext cx="8601075" cy="2677656"/>
          </a:xfrm>
          <a:prstGeom prst="rect">
            <a:avLst/>
          </a:prstGeom>
          <a:noFill/>
        </p:spPr>
        <p:txBody>
          <a:bodyPr wrap="square" rtlCol="0">
            <a:spAutoFit/>
          </a:bodyPr>
          <a:lstStyle/>
          <a:p>
            <a:pPr marL="180975" indent="-180975">
              <a:lnSpc>
                <a:spcPct val="150000"/>
              </a:lnSpc>
              <a:buFont typeface="Arial" pitchFamily="34" charset="0"/>
              <a:buChar char="●"/>
            </a:pPr>
            <a:r>
              <a:rPr lang="en-US" sz="1600" dirty="0" smtClean="0">
                <a:solidFill>
                  <a:schemeClr val="tx1"/>
                </a:solidFill>
              </a:rPr>
              <a:t>In this system, the </a:t>
            </a:r>
            <a:r>
              <a:rPr lang="en-US" sz="1600" dirty="0" smtClean="0">
                <a:solidFill>
                  <a:srgbClr val="0000FF"/>
                </a:solidFill>
              </a:rPr>
              <a:t>customer pays for </a:t>
            </a:r>
            <a:r>
              <a:rPr lang="en-US" sz="1600" dirty="0" smtClean="0">
                <a:solidFill>
                  <a:schemeClr val="tx1"/>
                </a:solidFill>
              </a:rPr>
              <a:t>a certain amount of </a:t>
            </a:r>
            <a:r>
              <a:rPr lang="en-US" sz="1600" dirty="0" err="1" smtClean="0">
                <a:solidFill>
                  <a:srgbClr val="0000FF"/>
                </a:solidFill>
              </a:rPr>
              <a:t>SynCrude</a:t>
            </a:r>
            <a:r>
              <a:rPr lang="en-US" sz="1600" dirty="0" smtClean="0">
                <a:solidFill>
                  <a:schemeClr val="tx1"/>
                </a:solidFill>
              </a:rPr>
              <a:t> that the </a:t>
            </a:r>
            <a:r>
              <a:rPr lang="en-US" sz="1600" dirty="0" err="1" smtClean="0">
                <a:solidFill>
                  <a:schemeClr val="tx1"/>
                </a:solidFill>
              </a:rPr>
              <a:t>Atmosfair</a:t>
            </a:r>
            <a:r>
              <a:rPr lang="en-US" sz="1600" dirty="0" smtClean="0">
                <a:solidFill>
                  <a:schemeClr val="tx1"/>
                </a:solidFill>
              </a:rPr>
              <a:t>/</a:t>
            </a:r>
            <a:r>
              <a:rPr lang="en-US" sz="1600" dirty="0" err="1" smtClean="0">
                <a:solidFill>
                  <a:schemeClr val="tx1"/>
                </a:solidFill>
              </a:rPr>
              <a:t>Solarbelt</a:t>
            </a:r>
            <a:r>
              <a:rPr lang="en-US" sz="1600" dirty="0" smtClean="0">
                <a:solidFill>
                  <a:schemeClr val="tx1"/>
                </a:solidFill>
              </a:rPr>
              <a:t> physically produced for him and which the refinery brings to market.</a:t>
            </a:r>
          </a:p>
          <a:p>
            <a:pPr marL="180975" indent="-180975">
              <a:lnSpc>
                <a:spcPct val="150000"/>
              </a:lnSpc>
              <a:buFont typeface="Arial" pitchFamily="34" charset="0"/>
              <a:buChar char="●"/>
            </a:pPr>
            <a:r>
              <a:rPr lang="en-US" sz="1600" dirty="0" smtClean="0">
                <a:solidFill>
                  <a:schemeClr val="tx1"/>
                </a:solidFill>
              </a:rPr>
              <a:t>The associated </a:t>
            </a:r>
            <a:r>
              <a:rPr lang="en-US" sz="1600" dirty="0" smtClean="0">
                <a:solidFill>
                  <a:srgbClr val="0000FF"/>
                </a:solidFill>
              </a:rPr>
              <a:t>CO2 reduction is certified </a:t>
            </a:r>
            <a:r>
              <a:rPr lang="en-US" sz="1600" dirty="0" smtClean="0">
                <a:solidFill>
                  <a:schemeClr val="tx1"/>
                </a:solidFill>
              </a:rPr>
              <a:t>by </a:t>
            </a:r>
            <a:r>
              <a:rPr lang="en-US" sz="1600" dirty="0" err="1" smtClean="0">
                <a:solidFill>
                  <a:schemeClr val="tx1"/>
                </a:solidFill>
              </a:rPr>
              <a:t>Atmosfair</a:t>
            </a:r>
            <a:r>
              <a:rPr lang="en-US" sz="1600" dirty="0" smtClean="0">
                <a:solidFill>
                  <a:schemeClr val="tx1"/>
                </a:solidFill>
              </a:rPr>
              <a:t>/</a:t>
            </a:r>
            <a:r>
              <a:rPr lang="en-US" sz="1600" dirty="0" err="1" smtClean="0">
                <a:solidFill>
                  <a:schemeClr val="tx1"/>
                </a:solidFill>
              </a:rPr>
              <a:t>Solarbelt</a:t>
            </a:r>
            <a:r>
              <a:rPr lang="en-US" sz="1600" dirty="0" smtClean="0">
                <a:solidFill>
                  <a:schemeClr val="tx1"/>
                </a:solidFill>
              </a:rPr>
              <a:t> with an independently tested seal of quality (TÜV) for the buyer and allocates the CO2 to the customer, although the kerosene physically co-processed with other crude oil and delivered to all airports.</a:t>
            </a:r>
          </a:p>
          <a:p>
            <a:pPr marL="180975" indent="-180975">
              <a:lnSpc>
                <a:spcPct val="150000"/>
              </a:lnSpc>
              <a:buFont typeface="Arial" pitchFamily="34" charset="0"/>
              <a:buChar char="●"/>
            </a:pPr>
            <a:r>
              <a:rPr lang="en-US" sz="1600" dirty="0" smtClean="0">
                <a:solidFill>
                  <a:schemeClr val="tx1"/>
                </a:solidFill>
              </a:rPr>
              <a:t>The </a:t>
            </a:r>
            <a:r>
              <a:rPr lang="en-US" sz="1600" dirty="0" smtClean="0">
                <a:solidFill>
                  <a:srgbClr val="0000FF"/>
                </a:solidFill>
              </a:rPr>
              <a:t>customer pays </a:t>
            </a:r>
            <a:r>
              <a:rPr lang="en-US" sz="1600" dirty="0" smtClean="0">
                <a:solidFill>
                  <a:schemeClr val="tx1"/>
                </a:solidFill>
              </a:rPr>
              <a:t>for this directly </a:t>
            </a:r>
            <a:r>
              <a:rPr lang="en-US" sz="1600" dirty="0" smtClean="0">
                <a:solidFill>
                  <a:srgbClr val="0000FF"/>
                </a:solidFill>
              </a:rPr>
              <a:t>to </a:t>
            </a:r>
            <a:r>
              <a:rPr lang="en-US" sz="1600" dirty="0" err="1" smtClean="0">
                <a:solidFill>
                  <a:srgbClr val="0000FF"/>
                </a:solidFill>
              </a:rPr>
              <a:t>Atmosfair</a:t>
            </a:r>
            <a:r>
              <a:rPr lang="en-US" sz="1600" dirty="0" smtClean="0">
                <a:solidFill>
                  <a:srgbClr val="0000FF"/>
                </a:solidFill>
              </a:rPr>
              <a:t>/</a:t>
            </a:r>
            <a:r>
              <a:rPr lang="en-US" sz="1600" dirty="0" err="1" smtClean="0">
                <a:solidFill>
                  <a:srgbClr val="0000FF"/>
                </a:solidFill>
              </a:rPr>
              <a:t>Solarbelt</a:t>
            </a:r>
            <a:r>
              <a:rPr lang="en-US" sz="1600" dirty="0" smtClean="0">
                <a:solidFill>
                  <a:srgbClr val="0000FF"/>
                </a:solidFill>
              </a:rPr>
              <a:t>.</a:t>
            </a:r>
          </a:p>
          <a:p>
            <a:pPr marL="180975" indent="-180975">
              <a:lnSpc>
                <a:spcPct val="150000"/>
              </a:lnSpc>
              <a:buFont typeface="Arial" pitchFamily="34" charset="0"/>
              <a:buChar char="●"/>
            </a:pPr>
            <a:r>
              <a:rPr lang="en-US" sz="1600" dirty="0" smtClean="0">
                <a:solidFill>
                  <a:schemeClr val="tx1"/>
                </a:solidFill>
              </a:rPr>
              <a:t>Established supply routes for crude oil and delivery routes for kerosene </a:t>
            </a:r>
            <a:r>
              <a:rPr lang="en-US" sz="1600" dirty="0" smtClean="0">
                <a:solidFill>
                  <a:srgbClr val="0000FF"/>
                </a:solidFill>
              </a:rPr>
              <a:t>are unchanged</a:t>
            </a:r>
            <a:r>
              <a:rPr lang="en-US" sz="1600" dirty="0" smtClean="0">
                <a:solidFill>
                  <a:schemeClr val="tx1"/>
                </a:solidFill>
              </a:rPr>
              <a: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495300" y="2194352"/>
            <a:ext cx="8153400" cy="1938992"/>
          </a:xfrm>
          <a:prstGeom prst="rect">
            <a:avLst/>
          </a:prstGeom>
          <a:noFill/>
        </p:spPr>
        <p:txBody>
          <a:bodyPr wrap="square" rtlCol="0">
            <a:spAutoFit/>
          </a:bodyPr>
          <a:lstStyle/>
          <a:p>
            <a:pPr algn="ctr"/>
            <a:r>
              <a:rPr lang="en-US" sz="4800" b="1" dirty="0" smtClean="0">
                <a:solidFill>
                  <a:srgbClr val="0000FF"/>
                </a:solidFill>
              </a:rPr>
              <a:t>Kerosene and Hydrogen Emissions from </a:t>
            </a:r>
            <a:r>
              <a:rPr lang="en-US" sz="4800" b="1" dirty="0" smtClean="0">
                <a:solidFill>
                  <a:srgbClr val="0000FF"/>
                </a:solidFill>
              </a:rPr>
              <a:t>Aviation</a:t>
            </a:r>
          </a:p>
          <a:p>
            <a:pPr algn="ctr"/>
            <a:r>
              <a:rPr lang="en-US" b="1" dirty="0" smtClean="0">
                <a:solidFill>
                  <a:srgbClr val="0000FF"/>
                </a:solidFill>
              </a:rPr>
              <a:t>in </a:t>
            </a:r>
            <a:r>
              <a:rPr lang="en-US" b="1" dirty="0" smtClean="0">
                <a:solidFill>
                  <a:srgbClr val="0000FF"/>
                </a:solidFill>
              </a:rPr>
              <a:t>more Detail</a:t>
            </a:r>
            <a:endParaRPr lang="en-US" b="1" dirty="0">
              <a:solidFill>
                <a:srgbClr val="0000FF"/>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C92417A-68A2-4335-A9A2-C3594B9C7A1D}"/>
              </a:ext>
            </a:extLst>
          </p:cNvPr>
          <p:cNvSpPr>
            <a:spLocks noGrp="1"/>
          </p:cNvSpPr>
          <p:nvPr>
            <p:ph type="title"/>
          </p:nvPr>
        </p:nvSpPr>
        <p:spPr>
          <a:xfrm>
            <a:off x="507206" y="959297"/>
            <a:ext cx="8224837" cy="446087"/>
          </a:xfrm>
        </p:spPr>
        <p:txBody>
          <a:bodyPr/>
          <a:lstStyle/>
          <a:p>
            <a:r>
              <a:rPr lang="en-US" sz="2000" noProof="1" smtClean="0"/>
              <a:t>Equivalent CO</a:t>
            </a:r>
            <a:r>
              <a:rPr lang="en-US" sz="2000" baseline="-25000" noProof="1" smtClean="0"/>
              <a:t>2</a:t>
            </a:r>
            <a:r>
              <a:rPr lang="en-US" sz="2000" noProof="1" smtClean="0"/>
              <a:t> Mass</a:t>
            </a:r>
            <a:endParaRPr lang="en-US" sz="2000" noProof="1"/>
          </a:p>
        </p:txBody>
      </p:sp>
      <p:grpSp>
        <p:nvGrpSpPr>
          <p:cNvPr id="3" name="Gruppieren 10"/>
          <p:cNvGrpSpPr/>
          <p:nvPr/>
        </p:nvGrpSpPr>
        <p:grpSpPr>
          <a:xfrm>
            <a:off x="612315" y="1829683"/>
            <a:ext cx="7474410" cy="3504317"/>
            <a:chOff x="717090" y="2144008"/>
            <a:chExt cx="7709815" cy="3611820"/>
          </a:xfrm>
        </p:grpSpPr>
        <p:sp>
          <p:nvSpPr>
            <p:cNvPr id="6" name="Rechthoek: afgeronde hoeken 5">
              <a:extLst>
                <a:ext uri="{FF2B5EF4-FFF2-40B4-BE49-F238E27FC236}">
                  <a16:creationId xmlns="" xmlns:a16="http://schemas.microsoft.com/office/drawing/2014/main" id="{0100492F-2409-4398-8B5D-54A8433E335E}"/>
                </a:ext>
              </a:extLst>
            </p:cNvPr>
            <p:cNvSpPr/>
            <p:nvPr/>
          </p:nvSpPr>
          <p:spPr bwMode="auto">
            <a:xfrm>
              <a:off x="717090" y="2144009"/>
              <a:ext cx="2044621" cy="1198375"/>
            </a:xfrm>
            <a:prstGeom prst="roundRect">
              <a:avLst/>
            </a:prstGeom>
            <a:solidFill>
              <a:schemeClr val="accent3">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r>
                <a:rPr lang="nl-BE" sz="4000" dirty="0" smtClean="0">
                  <a:solidFill>
                    <a:schemeClr val="tx1"/>
                  </a:solidFill>
                </a:rPr>
                <a:t>CO</a:t>
              </a:r>
              <a:r>
                <a:rPr lang="nl-BE" sz="4000" baseline="-25000" dirty="0" smtClean="0">
                  <a:solidFill>
                    <a:schemeClr val="tx1"/>
                  </a:solidFill>
                </a:rPr>
                <a:t>2</a:t>
              </a:r>
              <a:endParaRPr kumimoji="0" lang="nl-BE" sz="4000" b="0" i="0" u="none" strike="noStrike" cap="none" normalizeH="0" baseline="0" dirty="0">
                <a:ln>
                  <a:noFill/>
                </a:ln>
                <a:solidFill>
                  <a:schemeClr val="tx1"/>
                </a:solidFill>
                <a:effectLst/>
                <a:latin typeface="HAW Frutiger Next Regular" pitchFamily="2" charset="0"/>
              </a:endParaRPr>
            </a:p>
          </p:txBody>
        </p:sp>
        <p:sp>
          <p:nvSpPr>
            <p:cNvPr id="10" name="Rechthoek: afgeronde hoeken 9">
              <a:extLst>
                <a:ext uri="{FF2B5EF4-FFF2-40B4-BE49-F238E27FC236}">
                  <a16:creationId xmlns="" xmlns:a16="http://schemas.microsoft.com/office/drawing/2014/main" id="{E7EEC83A-EAC7-47CC-B195-D953285531B0}"/>
                </a:ext>
              </a:extLst>
            </p:cNvPr>
            <p:cNvSpPr/>
            <p:nvPr/>
          </p:nvSpPr>
          <p:spPr bwMode="auto">
            <a:xfrm>
              <a:off x="3549687" y="2144008"/>
              <a:ext cx="2044621" cy="1198375"/>
            </a:xfrm>
            <a:prstGeom prst="roundRect">
              <a:avLst/>
            </a:prstGeom>
            <a:solidFill>
              <a:srgbClr val="CC00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r>
                <a:rPr lang="en-US" sz="4000" noProof="1" smtClean="0"/>
                <a:t>NO</a:t>
              </a:r>
              <a:r>
                <a:rPr lang="en-US" sz="4000" baseline="-25000" noProof="1" smtClean="0"/>
                <a:t>x</a:t>
              </a:r>
              <a:endParaRPr kumimoji="0" lang="en-US" sz="4000" b="0" i="0" u="none" strike="noStrike" cap="none" normalizeH="0" baseline="0" noProof="1">
                <a:ln>
                  <a:noFill/>
                </a:ln>
                <a:solidFill>
                  <a:schemeClr val="bg1"/>
                </a:solidFill>
                <a:effectLst/>
                <a:latin typeface="HAW Frutiger Next Regular" pitchFamily="2" charset="0"/>
              </a:endParaRPr>
            </a:p>
          </p:txBody>
        </p:sp>
        <p:sp>
          <p:nvSpPr>
            <p:cNvPr id="12" name="Wolk 11">
              <a:extLst>
                <a:ext uri="{FF2B5EF4-FFF2-40B4-BE49-F238E27FC236}">
                  <a16:creationId xmlns="" xmlns:a16="http://schemas.microsoft.com/office/drawing/2014/main" id="{2D16D255-FEB5-4F40-905B-B1024E9CCD58}"/>
                </a:ext>
              </a:extLst>
            </p:cNvPr>
            <p:cNvSpPr/>
            <p:nvPr/>
          </p:nvSpPr>
          <p:spPr bwMode="auto">
            <a:xfrm>
              <a:off x="6382284" y="2144008"/>
              <a:ext cx="2044621" cy="1198375"/>
            </a:xfrm>
            <a:prstGeom prst="cloud">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r>
                <a:rPr kumimoji="0" lang="nl-BE" sz="4000" b="0" i="0" u="none" strike="noStrike" cap="none" normalizeH="0" baseline="0" dirty="0">
                  <a:ln>
                    <a:noFill/>
                  </a:ln>
                  <a:solidFill>
                    <a:schemeClr val="bg1"/>
                  </a:solidFill>
                  <a:effectLst/>
                  <a:latin typeface="HAW Frutiger Next Regular" pitchFamily="2" charset="0"/>
                </a:rPr>
                <a:t>AIC</a:t>
              </a:r>
            </a:p>
          </p:txBody>
        </p:sp>
        <p:sp>
          <p:nvSpPr>
            <p:cNvPr id="13" name="Rechthoek 12">
              <a:extLst>
                <a:ext uri="{FF2B5EF4-FFF2-40B4-BE49-F238E27FC236}">
                  <a16:creationId xmlns="" xmlns:a16="http://schemas.microsoft.com/office/drawing/2014/main" id="{95F1E73F-018A-41C1-9B27-5C85145060A2}"/>
                </a:ext>
              </a:extLst>
            </p:cNvPr>
            <p:cNvSpPr/>
            <p:nvPr/>
          </p:nvSpPr>
          <p:spPr bwMode="auto">
            <a:xfrm>
              <a:off x="3549687" y="4557453"/>
              <a:ext cx="2044621" cy="1198375"/>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r>
                <a:rPr lang="nl-BE" sz="4800" dirty="0">
                  <a:latin typeface="HAW Frutiger Next Regular" pitchFamily="2" charset="0"/>
                </a:rPr>
                <a:t>m</a:t>
              </a:r>
              <a:r>
                <a:rPr lang="nl-BE" sz="4800" baseline="-25000" dirty="0">
                  <a:latin typeface="HAW Frutiger Next Regular" pitchFamily="2" charset="0"/>
                </a:rPr>
                <a:t>CO2,eq</a:t>
              </a:r>
              <a:endParaRPr kumimoji="0" lang="nl-BE" sz="4800" b="0" i="0" u="none" strike="noStrike" cap="none" normalizeH="0" dirty="0">
                <a:ln>
                  <a:noFill/>
                </a:ln>
                <a:solidFill>
                  <a:schemeClr val="bg1"/>
                </a:solidFill>
                <a:effectLst/>
                <a:latin typeface="HAW Frutiger Next Regular" pitchFamily="2" charset="0"/>
              </a:endParaRPr>
            </a:p>
          </p:txBody>
        </p:sp>
        <p:cxnSp>
          <p:nvCxnSpPr>
            <p:cNvPr id="14" name="Rechte verbindingslijn met pijl 13">
              <a:extLst>
                <a:ext uri="{FF2B5EF4-FFF2-40B4-BE49-F238E27FC236}">
                  <a16:creationId xmlns="" xmlns:a16="http://schemas.microsoft.com/office/drawing/2014/main" id="{04B0945A-0B42-41AA-BAD7-8DBF07E303F7}"/>
                </a:ext>
              </a:extLst>
            </p:cNvPr>
            <p:cNvCxnSpPr/>
            <p:nvPr/>
          </p:nvCxnSpPr>
          <p:spPr bwMode="auto">
            <a:xfrm>
              <a:off x="1739401" y="3342384"/>
              <a:ext cx="1810286" cy="1215069"/>
            </a:xfrm>
            <a:prstGeom prst="straightConnector1">
              <a:avLst/>
            </a:prstGeom>
            <a:solidFill>
              <a:srgbClr val="00B8FF"/>
            </a:solidFill>
            <a:ln w="9525" cap="flat" cmpd="sng" algn="ctr">
              <a:solidFill>
                <a:schemeClr val="tx1"/>
              </a:solidFill>
              <a:prstDash val="solid"/>
              <a:round/>
              <a:headEnd type="none" w="med" len="med"/>
              <a:tailEnd type="triangle"/>
            </a:ln>
            <a:effectLst/>
          </p:spPr>
        </p:cxnSp>
        <p:cxnSp>
          <p:nvCxnSpPr>
            <p:cNvPr id="16" name="Rechte verbindingslijn met pijl 15">
              <a:extLst>
                <a:ext uri="{FF2B5EF4-FFF2-40B4-BE49-F238E27FC236}">
                  <a16:creationId xmlns="" xmlns:a16="http://schemas.microsoft.com/office/drawing/2014/main" id="{9FA21694-3764-4724-9077-1C9687C6D306}"/>
                </a:ext>
              </a:extLst>
            </p:cNvPr>
            <p:cNvCxnSpPr/>
            <p:nvPr/>
          </p:nvCxnSpPr>
          <p:spPr bwMode="auto">
            <a:xfrm flipH="1">
              <a:off x="5594308" y="3342383"/>
              <a:ext cx="1810287" cy="121507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8" name="Rechte verbindingslijn met pijl 17">
              <a:extLst>
                <a:ext uri="{FF2B5EF4-FFF2-40B4-BE49-F238E27FC236}">
                  <a16:creationId xmlns="" xmlns:a16="http://schemas.microsoft.com/office/drawing/2014/main" id="{6D809788-C029-4491-879C-6D73D3EDC97C}"/>
                </a:ext>
              </a:extLst>
            </p:cNvPr>
            <p:cNvCxnSpPr/>
            <p:nvPr/>
          </p:nvCxnSpPr>
          <p:spPr bwMode="auto">
            <a:xfrm>
              <a:off x="4571998" y="3342383"/>
              <a:ext cx="0" cy="1215070"/>
            </a:xfrm>
            <a:prstGeom prst="straightConnector1">
              <a:avLst/>
            </a:prstGeom>
            <a:solidFill>
              <a:srgbClr val="00B8FF"/>
            </a:solidFill>
            <a:ln w="9525" cap="flat" cmpd="sng" algn="ctr">
              <a:solidFill>
                <a:schemeClr val="tx1"/>
              </a:solidFill>
              <a:prstDash val="solid"/>
              <a:round/>
              <a:headEnd type="none" w="med" len="med"/>
              <a:tailEnd type="triangle"/>
            </a:ln>
            <a:effectLst/>
          </p:spPr>
        </p:cxnSp>
      </p:grpSp>
      <p:sp>
        <p:nvSpPr>
          <p:cNvPr id="15" name="Textfeld 14"/>
          <p:cNvSpPr txBox="1"/>
          <p:nvPr/>
        </p:nvSpPr>
        <p:spPr>
          <a:xfrm>
            <a:off x="457199" y="5676900"/>
            <a:ext cx="8067676" cy="553998"/>
          </a:xfrm>
          <a:prstGeom prst="rect">
            <a:avLst/>
          </a:prstGeom>
          <a:noFill/>
        </p:spPr>
        <p:txBody>
          <a:bodyPr wrap="square" rtlCol="0">
            <a:spAutoFit/>
          </a:bodyPr>
          <a:lstStyle/>
          <a:p>
            <a:r>
              <a:rPr lang="de-DE" sz="1000" noProof="1" smtClean="0">
                <a:solidFill>
                  <a:schemeClr val="tx1"/>
                </a:solidFill>
              </a:rPr>
              <a:t>CAERS, Brecht, SCHOLZ, Dieter, 2020.</a:t>
            </a:r>
            <a:r>
              <a:rPr lang="en-US" sz="1000" noProof="1" smtClean="0">
                <a:solidFill>
                  <a:schemeClr val="tx1"/>
                </a:solidFill>
              </a:rPr>
              <a:t> </a:t>
            </a:r>
            <a:r>
              <a:rPr lang="en-US" sz="1000" i="1" noProof="1" smtClean="0">
                <a:solidFill>
                  <a:schemeClr val="tx1"/>
                </a:solidFill>
              </a:rPr>
              <a:t>Conditions for Passenger Aircraft Minimum Fuel Consumption, Direct Operating Costs and Environmental Impact</a:t>
            </a:r>
            <a:r>
              <a:rPr lang="en-US" sz="1000" noProof="1" smtClean="0">
                <a:solidFill>
                  <a:schemeClr val="tx1"/>
                </a:solidFill>
              </a:rPr>
              <a:t>. </a:t>
            </a:r>
            <a:r>
              <a:rPr lang="de-DE" sz="1000" noProof="1" smtClean="0">
                <a:solidFill>
                  <a:schemeClr val="tx1"/>
                </a:solidFill>
              </a:rPr>
              <a:t>German Aerospace Congress 2020 (DLRK 2020),</a:t>
            </a:r>
            <a:r>
              <a:rPr lang="en-US" sz="1000" dirty="0" smtClean="0">
                <a:solidFill>
                  <a:schemeClr val="tx1"/>
                </a:solidFill>
              </a:rPr>
              <a:t> Online, 01.-03.09.2020</a:t>
            </a:r>
            <a:r>
              <a:rPr lang="de-DE" sz="1000" noProof="1" smtClean="0">
                <a:solidFill>
                  <a:schemeClr val="tx1"/>
                </a:solidFill>
              </a:rPr>
              <a:t>.</a:t>
            </a:r>
          </a:p>
          <a:p>
            <a:r>
              <a:rPr lang="de-DE" sz="1000" noProof="1" smtClean="0">
                <a:solidFill>
                  <a:schemeClr val="tx1"/>
                </a:solidFill>
              </a:rPr>
              <a:t>Available from: https://doi.org/10.5281/zenodo.4068135</a:t>
            </a:r>
          </a:p>
        </p:txBody>
      </p:sp>
    </p:spTree>
    <p:extLst>
      <p:ext uri="{BB962C8B-B14F-4D97-AF65-F5344CB8AC3E}">
        <p14:creationId xmlns="" xmlns:p14="http://schemas.microsoft.com/office/powerpoint/2010/main" val="3701040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528637" y="1464061"/>
            <a:ext cx="8224837" cy="446087"/>
          </a:xfrm>
        </p:spPr>
        <p:txBody>
          <a:bodyPr/>
          <a:lstStyle/>
          <a:p>
            <a:pPr eaLnBrk="1" hangingPunct="1"/>
            <a:r>
              <a:rPr lang="de-DE" sz="2000" dirty="0">
                <a:latin typeface="Arial" pitchFamily="34" charset="0"/>
                <a:cs typeface="Arial" pitchFamily="34" charset="0"/>
              </a:rPr>
              <a:t>Contents</a:t>
            </a:r>
          </a:p>
        </p:txBody>
      </p:sp>
      <p:sp>
        <p:nvSpPr>
          <p:cNvPr id="9220" name="Rectangle 2"/>
          <p:cNvSpPr txBox="1">
            <a:spLocks noChangeArrowheads="1"/>
          </p:cNvSpPr>
          <p:nvPr/>
        </p:nvSpPr>
        <p:spPr bwMode="auto">
          <a:xfrm>
            <a:off x="519113" y="2168527"/>
            <a:ext cx="8229600" cy="3546473"/>
          </a:xfrm>
          <a:prstGeom prst="rect">
            <a:avLst/>
          </a:prstGeom>
          <a:noFill/>
          <a:ln w="9525">
            <a:noFill/>
            <a:round/>
            <a:headEnd/>
            <a:tailEnd/>
          </a:ln>
        </p:spPr>
        <p:txBody>
          <a:bodyPr lIns="90000" tIns="46800" rIns="90000" bIns="46800"/>
          <a:lstStyle/>
          <a:p>
            <a:pPr marL="341313" lvl="2" indent="-341313">
              <a:lnSpc>
                <a:spcPct val="120000"/>
              </a:lnSpc>
              <a:spcBef>
                <a:spcPts val="300"/>
              </a:spcBef>
              <a:buClr>
                <a:srgbClr val="000000"/>
              </a:buClr>
              <a:buSzPct val="10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b="1" dirty="0" smtClean="0">
                <a:solidFill>
                  <a:srgbClr val="0000FF"/>
                </a:solidFill>
              </a:rPr>
              <a:t>Emissions </a:t>
            </a:r>
            <a:r>
              <a:rPr lang="en-US" b="1" dirty="0" smtClean="0">
                <a:solidFill>
                  <a:srgbClr val="0000FF"/>
                </a:solidFill>
              </a:rPr>
              <a:t>from Aviation</a:t>
            </a:r>
            <a:endParaRPr lang="de-DE" b="1" dirty="0" smtClean="0">
              <a:solidFill>
                <a:schemeClr val="tx1"/>
              </a:solidFill>
            </a:endParaRPr>
          </a:p>
          <a:p>
            <a:pPr marL="341313" lvl="2" indent="-341313">
              <a:lnSpc>
                <a:spcPct val="120000"/>
              </a:lnSpc>
              <a:spcBef>
                <a:spcPts val="300"/>
              </a:spcBef>
              <a:buClr>
                <a:srgbClr val="000000"/>
              </a:buClr>
              <a:buSzPct val="10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b="1" dirty="0" smtClean="0">
                <a:solidFill>
                  <a:srgbClr val="008000"/>
                </a:solidFill>
              </a:rPr>
              <a:t>Sustainable Aviation Fuel (SAF</a:t>
            </a:r>
            <a:r>
              <a:rPr lang="en-US" b="1" dirty="0" smtClean="0">
                <a:solidFill>
                  <a:srgbClr val="008000"/>
                </a:solidFill>
              </a:rPr>
              <a:t>)</a:t>
            </a:r>
            <a:endParaRPr lang="en-US" b="1" dirty="0" smtClean="0">
              <a:solidFill>
                <a:srgbClr val="008000"/>
              </a:solidFill>
            </a:endParaRPr>
          </a:p>
          <a:p>
            <a:pPr marL="341313" lvl="2" indent="-341313">
              <a:lnSpc>
                <a:spcPct val="120000"/>
              </a:lnSpc>
              <a:spcBef>
                <a:spcPts val="300"/>
              </a:spcBef>
              <a:buClr>
                <a:srgbClr val="000000"/>
              </a:buClr>
              <a:buSzPct val="10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b="1" dirty="0" smtClean="0">
                <a:solidFill>
                  <a:srgbClr val="0000FF"/>
                </a:solidFill>
              </a:rPr>
              <a:t>Kerosene and Hydrogen Emissions</a:t>
            </a:r>
          </a:p>
          <a:p>
            <a:pPr marL="341313" lvl="2" indent="-341313">
              <a:lnSpc>
                <a:spcPct val="120000"/>
              </a:lnSpc>
              <a:spcBef>
                <a:spcPts val="300"/>
              </a:spcBef>
              <a:buClr>
                <a:srgbClr val="000000"/>
              </a:buClr>
              <a:buSzPct val="10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b="1" dirty="0" smtClean="0">
                <a:solidFill>
                  <a:srgbClr val="008000"/>
                </a:solidFill>
              </a:rPr>
              <a:t>Mitigating Aviation </a:t>
            </a:r>
            <a:r>
              <a:rPr lang="de-DE" b="1" dirty="0" smtClean="0">
                <a:solidFill>
                  <a:srgbClr val="008000"/>
                </a:solidFill>
              </a:rPr>
              <a:t>Emissions</a:t>
            </a:r>
            <a:endParaRPr lang="de-DE" b="1" dirty="0" smtClean="0">
              <a:solidFill>
                <a:srgbClr val="008000"/>
              </a:solidFill>
            </a:endParaRPr>
          </a:p>
          <a:p>
            <a:pPr marL="341313" lvl="2" indent="-341313">
              <a:lnSpc>
                <a:spcPct val="120000"/>
              </a:lnSpc>
              <a:spcBef>
                <a:spcPts val="300"/>
              </a:spcBef>
              <a:buClr>
                <a:srgbClr val="000000"/>
              </a:buClr>
              <a:buSzPct val="10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b="1" dirty="0" smtClean="0">
                <a:solidFill>
                  <a:schemeClr val="tx1"/>
                </a:solidFill>
              </a:rPr>
              <a:t>Summary</a:t>
            </a:r>
            <a:endParaRPr lang="en-US" b="1" dirty="0" smtClean="0">
              <a:solidFill>
                <a:schemeClr val="tx1"/>
              </a:solidFill>
            </a:endParaRPr>
          </a:p>
        </p:txBody>
      </p:sp>
      <p:sp>
        <p:nvSpPr>
          <p:cNvPr id="6" name="Text Box 3"/>
          <p:cNvSpPr txBox="1">
            <a:spLocks noChangeArrowheads="1"/>
          </p:cNvSpPr>
          <p:nvPr/>
        </p:nvSpPr>
        <p:spPr bwMode="auto">
          <a:xfrm>
            <a:off x="533400" y="869950"/>
            <a:ext cx="8081963" cy="265366"/>
          </a:xfrm>
          <a:prstGeom prst="rect">
            <a:avLst/>
          </a:prstGeom>
          <a:noFill/>
          <a:ln w="9525">
            <a:noFill/>
            <a:round/>
            <a:headEnd/>
            <a:tailEnd/>
          </a:ln>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dirty="0" smtClean="0">
                <a:solidFill>
                  <a:schemeClr val="tx1"/>
                </a:solidFill>
              </a:rPr>
              <a:t>Aviation and the Climate – An Overview </a:t>
            </a:r>
            <a:endParaRPr lang="en-US" sz="1200" b="1" dirty="0">
              <a:solidFill>
                <a:schemeClr val="tx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xmlns="" id="{BC92417A-68A2-4335-A9A2-C3594B9C7A1D}"/>
              </a:ext>
            </a:extLst>
          </p:cNvPr>
          <p:cNvSpPr>
            <a:spLocks noGrp="1"/>
          </p:cNvSpPr>
          <p:nvPr>
            <p:ph type="title"/>
          </p:nvPr>
        </p:nvSpPr>
        <p:spPr>
          <a:xfrm>
            <a:off x="539965" y="921308"/>
            <a:ext cx="8224837" cy="446087"/>
          </a:xfrm>
        </p:spPr>
        <p:txBody>
          <a:bodyPr/>
          <a:lstStyle/>
          <a:p>
            <a:pPr>
              <a:lnSpc>
                <a:spcPct val="120000"/>
              </a:lnSpc>
            </a:pPr>
            <a:r>
              <a:rPr lang="en-US" sz="2000" noProof="1" smtClean="0"/>
              <a:t>Aviation Emissions and Climate Impact </a:t>
            </a:r>
            <a:endParaRPr lang="en-US" sz="2000" noProof="1"/>
          </a:p>
        </p:txBody>
      </p:sp>
      <p:pic>
        <p:nvPicPr>
          <p:cNvPr id="144386" name="Picture 2"/>
          <p:cNvPicPr>
            <a:picLocks noChangeAspect="1" noChangeArrowheads="1"/>
          </p:cNvPicPr>
          <p:nvPr/>
        </p:nvPicPr>
        <p:blipFill>
          <a:blip r:embed="rId2" cstate="print"/>
          <a:srcRect/>
          <a:stretch>
            <a:fillRect/>
          </a:stretch>
        </p:blipFill>
        <p:spPr bwMode="auto">
          <a:xfrm>
            <a:off x="295274" y="1538288"/>
            <a:ext cx="8477251" cy="3580591"/>
          </a:xfrm>
          <a:prstGeom prst="rect">
            <a:avLst/>
          </a:prstGeom>
          <a:noFill/>
          <a:ln w="9525">
            <a:noFill/>
            <a:miter lim="800000"/>
            <a:headEnd/>
            <a:tailEnd/>
          </a:ln>
        </p:spPr>
      </p:pic>
      <p:sp>
        <p:nvSpPr>
          <p:cNvPr id="5" name="Tekstvak 9">
            <a:extLst>
              <a:ext uri="{FF2B5EF4-FFF2-40B4-BE49-F238E27FC236}">
                <a16:creationId xmlns="" xmlns:a16="http://schemas.microsoft.com/office/drawing/2014/main" id="{2449851C-97BB-4269-9059-D7249966A5BB}"/>
              </a:ext>
            </a:extLst>
          </p:cNvPr>
          <p:cNvSpPr txBox="1"/>
          <p:nvPr/>
        </p:nvSpPr>
        <p:spPr>
          <a:xfrm>
            <a:off x="371475" y="6023335"/>
            <a:ext cx="8677275" cy="246221"/>
          </a:xfrm>
          <a:prstGeom prst="rect">
            <a:avLst/>
          </a:prstGeom>
          <a:noFill/>
        </p:spPr>
        <p:txBody>
          <a:bodyPr wrap="square" rtlCol="0">
            <a:spAutoFit/>
          </a:bodyPr>
          <a:lstStyle/>
          <a:p>
            <a:r>
              <a:rPr lang="de-DE" sz="1000" dirty="0" smtClean="0">
                <a:solidFill>
                  <a:schemeClr val="tx1"/>
                </a:solidFill>
              </a:rPr>
              <a:t>RAPP, Markus, 2019. Perspektive: Wasserstoff &amp; Hybride. Meeting: "Emissionsfreies Fliegen-wie weit ist der Weg?", Berlin, 13.11.2019</a:t>
            </a:r>
            <a:endParaRPr lang="en-US" sz="1000" dirty="0">
              <a:solidFill>
                <a:schemeClr val="tx1"/>
              </a:solidFill>
            </a:endParaRPr>
          </a:p>
        </p:txBody>
      </p:sp>
      <p:sp>
        <p:nvSpPr>
          <p:cNvPr id="6" name="Tekstvak 9">
            <a:extLst>
              <a:ext uri="{FF2B5EF4-FFF2-40B4-BE49-F238E27FC236}">
                <a16:creationId xmlns="" xmlns:a16="http://schemas.microsoft.com/office/drawing/2014/main" id="{2449851C-97BB-4269-9059-D7249966A5BB}"/>
              </a:ext>
            </a:extLst>
          </p:cNvPr>
          <p:cNvSpPr txBox="1"/>
          <p:nvPr/>
        </p:nvSpPr>
        <p:spPr>
          <a:xfrm>
            <a:off x="377212" y="5280385"/>
            <a:ext cx="6890363" cy="683264"/>
          </a:xfrm>
          <a:prstGeom prst="rect">
            <a:avLst/>
          </a:prstGeom>
          <a:noFill/>
        </p:spPr>
        <p:txBody>
          <a:bodyPr wrap="square" rtlCol="0">
            <a:spAutoFit/>
          </a:bodyPr>
          <a:lstStyle/>
          <a:p>
            <a:pPr>
              <a:lnSpc>
                <a:spcPct val="120000"/>
              </a:lnSpc>
            </a:pPr>
            <a:r>
              <a:rPr lang="en-US" sz="1600" dirty="0" smtClean="0">
                <a:solidFill>
                  <a:schemeClr val="tx1"/>
                </a:solidFill>
              </a:rPr>
              <a:t>CO2: 		</a:t>
            </a:r>
            <a:r>
              <a:rPr lang="en-US" sz="1600" dirty="0" smtClean="0">
                <a:solidFill>
                  <a:srgbClr val="FF0000"/>
                </a:solidFill>
              </a:rPr>
              <a:t>Long term influence</a:t>
            </a:r>
          </a:p>
          <a:p>
            <a:pPr>
              <a:lnSpc>
                <a:spcPct val="120000"/>
              </a:lnSpc>
            </a:pPr>
            <a:r>
              <a:rPr lang="en-US" sz="1600" dirty="0" smtClean="0">
                <a:solidFill>
                  <a:schemeClr val="tx1"/>
                </a:solidFill>
              </a:rPr>
              <a:t>Non-CO2:	</a:t>
            </a:r>
            <a:r>
              <a:rPr lang="en-US" sz="1600" dirty="0" smtClean="0">
                <a:solidFill>
                  <a:srgbClr val="008000"/>
                </a:solidFill>
              </a:rPr>
              <a:t>Short term influence </a:t>
            </a:r>
            <a:r>
              <a:rPr lang="en-US" sz="1600" dirty="0" smtClean="0">
                <a:solidFill>
                  <a:schemeClr val="tx1"/>
                </a:solidFill>
              </a:rPr>
              <a:t>(immediate mitigation is possible)</a:t>
            </a:r>
            <a:endParaRPr lang="en-US" sz="1600" dirty="0">
              <a:solidFill>
                <a:schemeClr val="tx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6" name="Picture 2"/>
          <p:cNvPicPr>
            <a:picLocks noChangeAspect="1" noChangeArrowheads="1"/>
          </p:cNvPicPr>
          <p:nvPr/>
        </p:nvPicPr>
        <p:blipFill>
          <a:blip r:embed="rId2" cstate="print"/>
          <a:srcRect/>
          <a:stretch>
            <a:fillRect/>
          </a:stretch>
        </p:blipFill>
        <p:spPr bwMode="auto">
          <a:xfrm>
            <a:off x="2281237" y="1557338"/>
            <a:ext cx="4581526" cy="2817270"/>
          </a:xfrm>
          <a:prstGeom prst="rect">
            <a:avLst/>
          </a:prstGeom>
          <a:noFill/>
          <a:ln w="9525">
            <a:noFill/>
            <a:miter lim="800000"/>
            <a:headEnd/>
            <a:tailEnd/>
          </a:ln>
        </p:spPr>
      </p:pic>
      <p:sp>
        <p:nvSpPr>
          <p:cNvPr id="49766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9767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97683"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97685"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41" name="Gruppieren 40"/>
          <p:cNvGrpSpPr/>
          <p:nvPr/>
        </p:nvGrpSpPr>
        <p:grpSpPr>
          <a:xfrm>
            <a:off x="3197034" y="4514850"/>
            <a:ext cx="2815680" cy="1597799"/>
            <a:chOff x="3006534" y="4514850"/>
            <a:chExt cx="2815680" cy="1597799"/>
          </a:xfrm>
        </p:grpSpPr>
        <p:sp>
          <p:nvSpPr>
            <p:cNvPr id="6" name="Textfeld 5"/>
            <p:cNvSpPr txBox="1"/>
            <p:nvPr/>
          </p:nvSpPr>
          <p:spPr>
            <a:xfrm>
              <a:off x="3006534" y="5114162"/>
              <a:ext cx="1866921" cy="430887"/>
            </a:xfrm>
            <a:prstGeom prst="rect">
              <a:avLst/>
            </a:prstGeom>
            <a:noFill/>
          </p:spPr>
          <p:txBody>
            <a:bodyPr wrap="none" rtlCol="0">
              <a:spAutoFit/>
            </a:bodyPr>
            <a:lstStyle/>
            <a:p>
              <a:pPr algn="ctr"/>
              <a:r>
                <a:rPr lang="de-DE" sz="1200" b="1" dirty="0" smtClean="0">
                  <a:solidFill>
                    <a:schemeClr val="tx1"/>
                  </a:solidFill>
                </a:rPr>
                <a:t>EMEP/EEA  Guidebook</a:t>
              </a:r>
            </a:p>
            <a:p>
              <a:pPr algn="ctr"/>
              <a:r>
                <a:rPr lang="de-DE" sz="1000" dirty="0" smtClean="0">
                  <a:solidFill>
                    <a:schemeClr val="tx1"/>
                  </a:solidFill>
                </a:rPr>
                <a:t>https://www.eea.europa.eu</a:t>
              </a:r>
            </a:p>
          </p:txBody>
        </p:sp>
        <p:cxnSp>
          <p:nvCxnSpPr>
            <p:cNvPr id="7" name="Gerade Verbindung mit Pfeil 6"/>
            <p:cNvCxnSpPr/>
            <p:nvPr/>
          </p:nvCxnSpPr>
          <p:spPr bwMode="auto">
            <a:xfrm rot="16200000" flipV="1">
              <a:off x="3619814" y="4847345"/>
              <a:ext cx="640361" cy="0"/>
            </a:xfrm>
            <a:prstGeom prst="straightConnector1">
              <a:avLst/>
            </a:prstGeom>
            <a:solidFill>
              <a:srgbClr val="00B8FF"/>
            </a:solidFill>
            <a:ln w="57150" cap="flat" cmpd="sng" algn="ctr">
              <a:solidFill>
                <a:schemeClr val="tx1"/>
              </a:solidFill>
              <a:prstDash val="solid"/>
              <a:round/>
              <a:headEnd type="none" w="med" len="med"/>
              <a:tailEnd type="triangle" w="med" len="med"/>
            </a:ln>
            <a:effectLst/>
          </p:spPr>
        </p:cxnSp>
        <p:sp>
          <p:nvSpPr>
            <p:cNvPr id="8" name="Textfeld 7"/>
            <p:cNvSpPr txBox="1"/>
            <p:nvPr/>
          </p:nvSpPr>
          <p:spPr>
            <a:xfrm>
              <a:off x="3627173" y="5754524"/>
              <a:ext cx="2051941" cy="358125"/>
            </a:xfrm>
            <a:prstGeom prst="rect">
              <a:avLst/>
            </a:prstGeom>
            <a:noFill/>
          </p:spPr>
          <p:txBody>
            <a:bodyPr wrap="none" rtlCol="0">
              <a:spAutoFit/>
            </a:bodyPr>
            <a:lstStyle/>
            <a:p>
              <a:pPr algn="ctr"/>
              <a:r>
                <a:rPr lang="de-DE" sz="1200" b="1" dirty="0" smtClean="0">
                  <a:solidFill>
                    <a:schemeClr val="tx1"/>
                  </a:solidFill>
                </a:rPr>
                <a:t>Own Fuel Calculation</a:t>
              </a:r>
            </a:p>
          </p:txBody>
        </p:sp>
        <p:sp>
          <p:nvSpPr>
            <p:cNvPr id="25" name="Textfeld 24"/>
            <p:cNvSpPr txBox="1"/>
            <p:nvPr/>
          </p:nvSpPr>
          <p:spPr>
            <a:xfrm>
              <a:off x="3223061" y="4687255"/>
              <a:ext cx="634224" cy="358125"/>
            </a:xfrm>
            <a:prstGeom prst="rect">
              <a:avLst/>
            </a:prstGeom>
            <a:noFill/>
          </p:spPr>
          <p:txBody>
            <a:bodyPr wrap="none" rtlCol="0">
              <a:spAutoFit/>
            </a:bodyPr>
            <a:lstStyle/>
            <a:p>
              <a:r>
                <a:rPr lang="de-DE" sz="1200" b="1" i="1" dirty="0" smtClean="0">
                  <a:solidFill>
                    <a:schemeClr val="tx1"/>
                  </a:solidFill>
                </a:rPr>
                <a:t>EI</a:t>
              </a:r>
              <a:r>
                <a:rPr lang="de-DE" sz="1200" b="1" i="1" baseline="-25000" dirty="0" smtClean="0">
                  <a:solidFill>
                    <a:schemeClr val="tx1"/>
                  </a:solidFill>
                </a:rPr>
                <a:t>NOx</a:t>
              </a:r>
              <a:endParaRPr lang="en-US" sz="1200" b="1" i="1" baseline="-25000" dirty="0">
                <a:solidFill>
                  <a:schemeClr val="tx1"/>
                </a:solidFill>
              </a:endParaRPr>
            </a:p>
          </p:txBody>
        </p:sp>
        <p:cxnSp>
          <p:nvCxnSpPr>
            <p:cNvPr id="27" name="Gerade Verbindung mit Pfeil 26"/>
            <p:cNvCxnSpPr/>
            <p:nvPr/>
          </p:nvCxnSpPr>
          <p:spPr bwMode="auto">
            <a:xfrm flipV="1">
              <a:off x="5366289" y="4514850"/>
              <a:ext cx="0" cy="1219149"/>
            </a:xfrm>
            <a:prstGeom prst="straightConnector1">
              <a:avLst/>
            </a:prstGeom>
            <a:solidFill>
              <a:srgbClr val="00B8FF"/>
            </a:solidFill>
            <a:ln w="57150" cap="flat" cmpd="sng" algn="ctr">
              <a:solidFill>
                <a:schemeClr val="tx1"/>
              </a:solidFill>
              <a:prstDash val="solid"/>
              <a:round/>
              <a:headEnd type="none" w="med" len="med"/>
              <a:tailEnd type="triangle" w="med" len="med"/>
            </a:ln>
            <a:effectLst/>
          </p:spPr>
        </p:cxnSp>
        <p:sp>
          <p:nvSpPr>
            <p:cNvPr id="36" name="Textfeld 35"/>
            <p:cNvSpPr txBox="1"/>
            <p:nvPr/>
          </p:nvSpPr>
          <p:spPr>
            <a:xfrm>
              <a:off x="5373645" y="4687255"/>
              <a:ext cx="448569" cy="358125"/>
            </a:xfrm>
            <a:prstGeom prst="rect">
              <a:avLst/>
            </a:prstGeom>
            <a:noFill/>
          </p:spPr>
          <p:txBody>
            <a:bodyPr wrap="none" rtlCol="0">
              <a:spAutoFit/>
            </a:bodyPr>
            <a:lstStyle/>
            <a:p>
              <a:r>
                <a:rPr lang="de-DE" sz="1200" b="1" i="1" dirty="0" smtClean="0">
                  <a:solidFill>
                    <a:schemeClr val="tx1"/>
                  </a:solidFill>
                </a:rPr>
                <a:t>m</a:t>
              </a:r>
              <a:r>
                <a:rPr lang="de-DE" sz="1200" b="1" i="1" baseline="-25000" dirty="0" smtClean="0">
                  <a:solidFill>
                    <a:schemeClr val="tx1"/>
                  </a:solidFill>
                </a:rPr>
                <a:t>F</a:t>
              </a:r>
              <a:endParaRPr lang="en-US" sz="1200" b="1" i="1" baseline="-25000" dirty="0">
                <a:solidFill>
                  <a:schemeClr val="tx1"/>
                </a:solidFill>
              </a:endParaRPr>
            </a:p>
          </p:txBody>
        </p:sp>
      </p:grpSp>
      <p:sp>
        <p:nvSpPr>
          <p:cNvPr id="26" name="Titel 1">
            <a:extLst>
              <a:ext uri="{FF2B5EF4-FFF2-40B4-BE49-F238E27FC236}">
                <a16:creationId xmlns="" xmlns:a16="http://schemas.microsoft.com/office/drawing/2014/main" id="{630AEA5A-D04F-421A-9C2A-5AF0E584F6EC}"/>
              </a:ext>
            </a:extLst>
          </p:cNvPr>
          <p:cNvSpPr txBox="1">
            <a:spLocks/>
          </p:cNvSpPr>
          <p:nvPr/>
        </p:nvSpPr>
        <p:spPr>
          <a:xfrm>
            <a:off x="517254" y="959297"/>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kern="0" noProof="1" smtClean="0"/>
              <a:t>Kerosene and LH2 Combustion</a:t>
            </a:r>
          </a:p>
        </p:txBody>
      </p:sp>
      <p:cxnSp>
        <p:nvCxnSpPr>
          <p:cNvPr id="24" name="Gerade Verbindung 23"/>
          <p:cNvCxnSpPr/>
          <p:nvPr/>
        </p:nvCxnSpPr>
        <p:spPr bwMode="auto">
          <a:xfrm>
            <a:off x="3457575" y="1647825"/>
            <a:ext cx="171450" cy="171450"/>
          </a:xfrm>
          <a:prstGeom prst="line">
            <a:avLst/>
          </a:prstGeom>
          <a:solidFill>
            <a:srgbClr val="00B8FF"/>
          </a:solidFill>
          <a:ln w="19050" cap="flat" cmpd="sng" algn="ctr">
            <a:solidFill>
              <a:srgbClr val="FF0000"/>
            </a:solidFill>
            <a:prstDash val="solid"/>
            <a:round/>
            <a:headEnd type="none" w="med" len="med"/>
            <a:tailEnd type="none" w="med" len="med"/>
          </a:ln>
          <a:effectLst/>
        </p:spPr>
      </p:cxnSp>
      <p:cxnSp>
        <p:nvCxnSpPr>
          <p:cNvPr id="29" name="Gerade Verbindung 28"/>
          <p:cNvCxnSpPr/>
          <p:nvPr/>
        </p:nvCxnSpPr>
        <p:spPr bwMode="auto">
          <a:xfrm>
            <a:off x="4381500" y="2124075"/>
            <a:ext cx="171450" cy="171450"/>
          </a:xfrm>
          <a:prstGeom prst="line">
            <a:avLst/>
          </a:prstGeom>
          <a:solidFill>
            <a:srgbClr val="00B8FF"/>
          </a:solidFill>
          <a:ln w="19050" cap="flat" cmpd="sng" algn="ctr">
            <a:solidFill>
              <a:srgbClr val="FF0000"/>
            </a:solidFill>
            <a:prstDash val="solid"/>
            <a:round/>
            <a:headEnd type="none" w="med" len="med"/>
            <a:tailEnd type="none" w="med" len="med"/>
          </a:ln>
          <a:effectLst/>
        </p:spPr>
      </p:cxnSp>
      <p:cxnSp>
        <p:nvCxnSpPr>
          <p:cNvPr id="30" name="Gerade Verbindung 29"/>
          <p:cNvCxnSpPr/>
          <p:nvPr/>
        </p:nvCxnSpPr>
        <p:spPr bwMode="auto">
          <a:xfrm>
            <a:off x="4114800" y="1676400"/>
            <a:ext cx="171450" cy="171450"/>
          </a:xfrm>
          <a:prstGeom prst="line">
            <a:avLst/>
          </a:prstGeom>
          <a:solidFill>
            <a:srgbClr val="00B8FF"/>
          </a:solidFill>
          <a:ln w="19050" cap="flat" cmpd="sng" algn="ctr">
            <a:solidFill>
              <a:srgbClr val="FF0000"/>
            </a:solidFill>
            <a:prstDash val="solid"/>
            <a:round/>
            <a:headEnd type="none" w="med" len="med"/>
            <a:tailEnd type="none" w="med" len="med"/>
          </a:ln>
          <a:effectLst/>
        </p:spPr>
      </p:cxnSp>
      <p:cxnSp>
        <p:nvCxnSpPr>
          <p:cNvPr id="31" name="Gerade Verbindung 30"/>
          <p:cNvCxnSpPr/>
          <p:nvPr/>
        </p:nvCxnSpPr>
        <p:spPr bwMode="auto">
          <a:xfrm>
            <a:off x="5257800" y="3733800"/>
            <a:ext cx="171450" cy="171450"/>
          </a:xfrm>
          <a:prstGeom prst="line">
            <a:avLst/>
          </a:prstGeom>
          <a:solidFill>
            <a:srgbClr val="00B8FF"/>
          </a:solidFill>
          <a:ln w="19050" cap="flat" cmpd="sng" algn="ctr">
            <a:solidFill>
              <a:srgbClr val="FF0000"/>
            </a:solidFill>
            <a:prstDash val="solid"/>
            <a:round/>
            <a:headEnd type="none" w="med" len="med"/>
            <a:tailEnd type="none" w="med" len="med"/>
          </a:ln>
          <a:effectLst/>
        </p:spPr>
      </p:cxnSp>
      <p:cxnSp>
        <p:nvCxnSpPr>
          <p:cNvPr id="32" name="Gerade Verbindung 31"/>
          <p:cNvCxnSpPr/>
          <p:nvPr/>
        </p:nvCxnSpPr>
        <p:spPr bwMode="auto">
          <a:xfrm>
            <a:off x="3533775" y="3476625"/>
            <a:ext cx="171450" cy="171450"/>
          </a:xfrm>
          <a:prstGeom prst="line">
            <a:avLst/>
          </a:prstGeom>
          <a:solidFill>
            <a:srgbClr val="00B8FF"/>
          </a:solidFill>
          <a:ln w="19050" cap="flat" cmpd="sng" algn="ctr">
            <a:solidFill>
              <a:srgbClr val="FF0000"/>
            </a:solidFill>
            <a:prstDash val="solid"/>
            <a:round/>
            <a:headEnd type="none" w="med" len="med"/>
            <a:tailEnd type="none" w="med" len="med"/>
          </a:ln>
          <a:effectLst/>
        </p:spPr>
      </p:cxnSp>
      <p:cxnSp>
        <p:nvCxnSpPr>
          <p:cNvPr id="33" name="Gerade Verbindung 32"/>
          <p:cNvCxnSpPr/>
          <p:nvPr/>
        </p:nvCxnSpPr>
        <p:spPr bwMode="auto">
          <a:xfrm>
            <a:off x="6391275" y="2114550"/>
            <a:ext cx="171450" cy="171450"/>
          </a:xfrm>
          <a:prstGeom prst="line">
            <a:avLst/>
          </a:prstGeom>
          <a:solidFill>
            <a:srgbClr val="00B8FF"/>
          </a:solidFill>
          <a:ln w="19050" cap="flat" cmpd="sng" algn="ctr">
            <a:solidFill>
              <a:srgbClr val="FF0000"/>
            </a:solidFill>
            <a:prstDash val="solid"/>
            <a:round/>
            <a:headEnd type="none" w="med" len="med"/>
            <a:tailEnd type="none" w="med" len="med"/>
          </a:ln>
          <a:effectLst/>
        </p:spPr>
      </p:cxnSp>
      <p:cxnSp>
        <p:nvCxnSpPr>
          <p:cNvPr id="34" name="Gerade Verbindung 33"/>
          <p:cNvCxnSpPr/>
          <p:nvPr/>
        </p:nvCxnSpPr>
        <p:spPr bwMode="auto">
          <a:xfrm>
            <a:off x="4714875" y="3724275"/>
            <a:ext cx="171450" cy="171450"/>
          </a:xfrm>
          <a:prstGeom prst="line">
            <a:avLst/>
          </a:prstGeom>
          <a:solidFill>
            <a:srgbClr val="00B8FF"/>
          </a:solidFill>
          <a:ln w="19050" cap="flat" cmpd="sng" algn="ctr">
            <a:solidFill>
              <a:srgbClr val="FF0000"/>
            </a:solidFill>
            <a:prstDash val="solid"/>
            <a:round/>
            <a:headEnd type="none" w="med" len="med"/>
            <a:tailEnd type="none" w="med" len="med"/>
          </a:ln>
          <a:effectLst/>
        </p:spPr>
      </p:cxnSp>
      <p:cxnSp>
        <p:nvCxnSpPr>
          <p:cNvPr id="35" name="Gerade Verbindung 34"/>
          <p:cNvCxnSpPr/>
          <p:nvPr/>
        </p:nvCxnSpPr>
        <p:spPr bwMode="auto">
          <a:xfrm>
            <a:off x="4152900" y="3733800"/>
            <a:ext cx="171450" cy="171450"/>
          </a:xfrm>
          <a:prstGeom prst="line">
            <a:avLst/>
          </a:prstGeom>
          <a:solidFill>
            <a:srgbClr val="00B8FF"/>
          </a:solidFill>
          <a:ln w="19050" cap="flat" cmpd="sng" algn="ctr">
            <a:solidFill>
              <a:srgbClr val="FF0000"/>
            </a:solidFill>
            <a:prstDash val="solid"/>
            <a:round/>
            <a:headEnd type="none" w="med" len="med"/>
            <a:tailEnd type="none" w="med" len="med"/>
          </a:ln>
          <a:effectLst/>
        </p:spPr>
      </p:cxnSp>
      <p:cxnSp>
        <p:nvCxnSpPr>
          <p:cNvPr id="37" name="Gerade Verbindung 36"/>
          <p:cNvCxnSpPr/>
          <p:nvPr/>
        </p:nvCxnSpPr>
        <p:spPr bwMode="auto">
          <a:xfrm>
            <a:off x="3533775" y="3724275"/>
            <a:ext cx="171450" cy="171450"/>
          </a:xfrm>
          <a:prstGeom prst="line">
            <a:avLst/>
          </a:prstGeom>
          <a:solidFill>
            <a:srgbClr val="00B8FF"/>
          </a:solidFill>
          <a:ln w="19050" cap="flat" cmpd="sng" algn="ctr">
            <a:solidFill>
              <a:srgbClr val="FF0000"/>
            </a:solidFill>
            <a:prstDash val="solid"/>
            <a:round/>
            <a:headEnd type="none" w="med" len="med"/>
            <a:tailEnd type="none" w="med" len="med"/>
          </a:ln>
          <a:effectLst/>
        </p:spPr>
      </p:cxnSp>
      <p:grpSp>
        <p:nvGrpSpPr>
          <p:cNvPr id="43" name="Gruppieren 42"/>
          <p:cNvGrpSpPr/>
          <p:nvPr/>
        </p:nvGrpSpPr>
        <p:grpSpPr>
          <a:xfrm>
            <a:off x="583929" y="4914900"/>
            <a:ext cx="1819275" cy="647700"/>
            <a:chOff x="457200" y="4914900"/>
            <a:chExt cx="1819275" cy="647700"/>
          </a:xfrm>
        </p:grpSpPr>
        <p:sp>
          <p:nvSpPr>
            <p:cNvPr id="40" name="Textfeld 39"/>
            <p:cNvSpPr txBox="1"/>
            <p:nvPr/>
          </p:nvSpPr>
          <p:spPr>
            <a:xfrm>
              <a:off x="860861" y="5001580"/>
              <a:ext cx="1292341" cy="461665"/>
            </a:xfrm>
            <a:prstGeom prst="rect">
              <a:avLst/>
            </a:prstGeom>
            <a:noFill/>
          </p:spPr>
          <p:txBody>
            <a:bodyPr wrap="none" rtlCol="0">
              <a:spAutoFit/>
            </a:bodyPr>
            <a:lstStyle/>
            <a:p>
              <a:r>
                <a:rPr lang="de-DE" sz="1200" dirty="0" smtClean="0">
                  <a:solidFill>
                    <a:schemeClr val="tx1"/>
                  </a:solidFill>
                </a:rPr>
                <a:t>not included in</a:t>
              </a:r>
            </a:p>
            <a:p>
              <a:r>
                <a:rPr lang="de-DE" sz="1200" dirty="0" smtClean="0">
                  <a:solidFill>
                    <a:schemeClr val="tx1"/>
                  </a:solidFill>
                </a:rPr>
                <a:t>LH2 combustion</a:t>
              </a:r>
            </a:p>
          </p:txBody>
        </p:sp>
        <p:cxnSp>
          <p:nvCxnSpPr>
            <p:cNvPr id="38" name="Gerade Verbindung 37"/>
            <p:cNvCxnSpPr/>
            <p:nvPr/>
          </p:nvCxnSpPr>
          <p:spPr bwMode="auto">
            <a:xfrm>
              <a:off x="609600" y="5153025"/>
              <a:ext cx="171450" cy="171450"/>
            </a:xfrm>
            <a:prstGeom prst="line">
              <a:avLst/>
            </a:prstGeom>
            <a:solidFill>
              <a:srgbClr val="00B8FF"/>
            </a:solidFill>
            <a:ln w="19050" cap="flat" cmpd="sng" algn="ctr">
              <a:solidFill>
                <a:srgbClr val="FF0000"/>
              </a:solidFill>
              <a:prstDash val="solid"/>
              <a:round/>
              <a:headEnd type="none" w="med" len="med"/>
              <a:tailEnd type="none" w="med" len="med"/>
            </a:ln>
            <a:effectLst/>
          </p:spPr>
        </p:cxnSp>
        <p:sp>
          <p:nvSpPr>
            <p:cNvPr id="42" name="Rechteck 41"/>
            <p:cNvSpPr/>
            <p:nvPr/>
          </p:nvSpPr>
          <p:spPr bwMode="auto">
            <a:xfrm>
              <a:off x="457200" y="4914900"/>
              <a:ext cx="1819275" cy="6477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le 9"/>
          <p:cNvGraphicFramePr>
            <a:graphicFrameLocks noGrp="1"/>
          </p:cNvGraphicFramePr>
          <p:nvPr/>
        </p:nvGraphicFramePr>
        <p:xfrm>
          <a:off x="3838575" y="4168139"/>
          <a:ext cx="2724150" cy="1880234"/>
        </p:xfrm>
        <a:graphic>
          <a:graphicData uri="http://schemas.openxmlformats.org/drawingml/2006/table">
            <a:tbl>
              <a:tblPr/>
              <a:tblGrid>
                <a:gridCol w="1677496"/>
                <a:gridCol w="1046654"/>
              </a:tblGrid>
              <a:tr h="213091">
                <a:tc>
                  <a:txBody>
                    <a:bodyPr/>
                    <a:lstStyle/>
                    <a:p>
                      <a:pPr algn="just" hangingPunct="0">
                        <a:lnSpc>
                          <a:spcPct val="120000"/>
                        </a:lnSpc>
                        <a:spcAft>
                          <a:spcPts val="0"/>
                        </a:spcAft>
                      </a:pPr>
                      <a:r>
                        <a:rPr lang="en-US" sz="1000" b="1" dirty="0">
                          <a:latin typeface="Arial"/>
                          <a:ea typeface="Times New Roman"/>
                          <a:cs typeface="Times New Roman"/>
                        </a:rPr>
                        <a:t>Species</a:t>
                      </a:r>
                      <a:endParaRPr lang="en-US" sz="1200" dirty="0">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lnSpc>
                          <a:spcPct val="120000"/>
                        </a:lnSpc>
                        <a:spcAft>
                          <a:spcPts val="0"/>
                        </a:spcAft>
                      </a:pPr>
                      <a:r>
                        <a:rPr lang="en-US" sz="1000" b="1" dirty="0">
                          <a:latin typeface="Arial"/>
                          <a:ea typeface="Times New Roman"/>
                          <a:cs typeface="Times New Roman"/>
                        </a:rPr>
                        <a:t>SGTP</a:t>
                      </a:r>
                      <a:r>
                        <a:rPr lang="en-US" sz="1000" b="1" baseline="-25000" dirty="0">
                          <a:latin typeface="Arial"/>
                          <a:ea typeface="Times New Roman"/>
                          <a:cs typeface="Times New Roman"/>
                        </a:rPr>
                        <a:t>i,100</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091">
                <a:tc>
                  <a:txBody>
                    <a:bodyPr/>
                    <a:lstStyle/>
                    <a:p>
                      <a:pPr algn="just" hangingPunct="0">
                        <a:lnSpc>
                          <a:spcPct val="120000"/>
                        </a:lnSpc>
                        <a:spcAft>
                          <a:spcPts val="0"/>
                        </a:spcAft>
                      </a:pPr>
                      <a:r>
                        <a:rPr lang="en-US" sz="1000">
                          <a:latin typeface="Arial"/>
                          <a:ea typeface="Times New Roman"/>
                          <a:cs typeface="Times New Roman"/>
                        </a:rPr>
                        <a:t>CO</a:t>
                      </a:r>
                      <a:r>
                        <a:rPr lang="en-US" sz="1000" baseline="-25000">
                          <a:latin typeface="Arial"/>
                          <a:ea typeface="Times New Roman"/>
                          <a:cs typeface="Times New Roman"/>
                        </a:rPr>
                        <a:t>2</a:t>
                      </a:r>
                      <a:r>
                        <a:rPr lang="en-US" sz="1000">
                          <a:latin typeface="Arial"/>
                          <a:ea typeface="Times New Roman"/>
                          <a:cs typeface="Times New Roman"/>
                        </a:rPr>
                        <a:t> (K/kg CO</a:t>
                      </a:r>
                      <a:r>
                        <a:rPr lang="en-US" sz="1000" baseline="-25000">
                          <a:latin typeface="Arial"/>
                          <a:ea typeface="Times New Roman"/>
                          <a:cs typeface="Times New Roman"/>
                        </a:rPr>
                        <a:t>2</a:t>
                      </a:r>
                      <a:r>
                        <a:rPr lang="en-US" sz="1000">
                          <a:latin typeface="Arial"/>
                          <a:ea typeface="Times New Roman"/>
                          <a:cs typeface="Times New Roman"/>
                        </a:rPr>
                        <a:t>)</a:t>
                      </a:r>
                      <a:endParaRPr lang="en-US" sz="1200">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hangingPunct="0">
                        <a:lnSpc>
                          <a:spcPct val="120000"/>
                        </a:lnSpc>
                        <a:spcAft>
                          <a:spcPts val="0"/>
                        </a:spcAft>
                      </a:pPr>
                      <a:r>
                        <a:rPr lang="en-US" sz="1000" dirty="0" smtClean="0">
                          <a:latin typeface="Arial"/>
                          <a:ea typeface="Times New Roman"/>
                          <a:cs typeface="Times New Roman"/>
                        </a:rPr>
                        <a:t> 3,58 </a:t>
                      </a:r>
                      <a:r>
                        <a:rPr lang="en-US" sz="1000" dirty="0">
                          <a:latin typeface="Arial"/>
                          <a:ea typeface="Times New Roman"/>
                          <a:cs typeface="Times New Roman"/>
                        </a:rPr>
                        <a:t>∙ 10</a:t>
                      </a:r>
                      <a:r>
                        <a:rPr lang="en-US" sz="1000" baseline="30000" dirty="0">
                          <a:latin typeface="Arial"/>
                          <a:ea typeface="Times New Roman"/>
                          <a:cs typeface="Times New Roman"/>
                        </a:rPr>
                        <a:t>-14</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213091">
                <a:tc>
                  <a:txBody>
                    <a:bodyPr/>
                    <a:lstStyle/>
                    <a:p>
                      <a:pPr algn="just" hangingPunct="0">
                        <a:lnSpc>
                          <a:spcPct val="120000"/>
                        </a:lnSpc>
                        <a:spcAft>
                          <a:spcPts val="0"/>
                        </a:spcAft>
                      </a:pPr>
                      <a:r>
                        <a:rPr lang="en-US" sz="1000" dirty="0">
                          <a:latin typeface="Arial"/>
                          <a:ea typeface="Times New Roman"/>
                          <a:cs typeface="Times New Roman"/>
                        </a:rPr>
                        <a:t>Short O</a:t>
                      </a:r>
                      <a:r>
                        <a:rPr lang="en-US" sz="1000" baseline="-25000" dirty="0">
                          <a:latin typeface="Arial"/>
                          <a:ea typeface="Times New Roman"/>
                          <a:cs typeface="Times New Roman"/>
                        </a:rPr>
                        <a:t>3</a:t>
                      </a:r>
                      <a:r>
                        <a:rPr lang="en-US" sz="1000" dirty="0">
                          <a:latin typeface="Arial"/>
                          <a:ea typeface="Times New Roman"/>
                          <a:cs typeface="Times New Roman"/>
                        </a:rPr>
                        <a:t> (K/kg NO</a:t>
                      </a:r>
                      <a:r>
                        <a:rPr lang="en-US" sz="1000" baseline="-25000" dirty="0">
                          <a:latin typeface="Arial"/>
                          <a:ea typeface="Times New Roman"/>
                          <a:cs typeface="Times New Roman"/>
                        </a:rPr>
                        <a:t>x</a:t>
                      </a:r>
                      <a:r>
                        <a:rPr lang="en-US" sz="1000" dirty="0">
                          <a:latin typeface="Arial"/>
                          <a:ea typeface="Times New Roman"/>
                          <a:cs typeface="Times New Roman"/>
                        </a:rPr>
                        <a:t>)</a:t>
                      </a:r>
                      <a:endParaRPr lang="en-US" sz="1200" dirty="0">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hangingPunct="0">
                        <a:lnSpc>
                          <a:spcPct val="120000"/>
                        </a:lnSpc>
                        <a:spcAft>
                          <a:spcPts val="0"/>
                        </a:spcAft>
                      </a:pPr>
                      <a:r>
                        <a:rPr lang="en-US" sz="1000" dirty="0" smtClean="0">
                          <a:latin typeface="Arial"/>
                          <a:ea typeface="Times New Roman"/>
                          <a:cs typeface="Times New Roman"/>
                        </a:rPr>
                        <a:t> 7,97 </a:t>
                      </a:r>
                      <a:r>
                        <a:rPr lang="en-US" sz="1000" dirty="0">
                          <a:latin typeface="Arial"/>
                          <a:ea typeface="Times New Roman"/>
                          <a:cs typeface="Times New Roman"/>
                        </a:rPr>
                        <a:t>∙ 10</a:t>
                      </a:r>
                      <a:r>
                        <a:rPr lang="en-US" sz="1000" baseline="30000" dirty="0">
                          <a:latin typeface="Arial"/>
                          <a:ea typeface="Times New Roman"/>
                          <a:cs typeface="Times New Roman"/>
                        </a:rPr>
                        <a:t>-12</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r>
              <a:tr h="213091">
                <a:tc>
                  <a:txBody>
                    <a:bodyPr/>
                    <a:lstStyle/>
                    <a:p>
                      <a:pPr algn="just" hangingPunct="0">
                        <a:lnSpc>
                          <a:spcPct val="120000"/>
                        </a:lnSpc>
                        <a:spcAft>
                          <a:spcPts val="0"/>
                        </a:spcAft>
                      </a:pPr>
                      <a:r>
                        <a:rPr lang="en-US" sz="1000" noProof="1" smtClean="0">
                          <a:latin typeface="Arial"/>
                          <a:ea typeface="Times New Roman"/>
                          <a:cs typeface="Times New Roman"/>
                        </a:rPr>
                        <a:t>Long O</a:t>
                      </a:r>
                      <a:r>
                        <a:rPr lang="en-US" sz="1000" baseline="-25000" noProof="1" smtClean="0">
                          <a:latin typeface="Arial"/>
                          <a:ea typeface="Times New Roman"/>
                          <a:cs typeface="Times New Roman"/>
                        </a:rPr>
                        <a:t>3</a:t>
                      </a:r>
                      <a:r>
                        <a:rPr lang="en-US" sz="1000" noProof="1" smtClean="0">
                          <a:latin typeface="Arial"/>
                          <a:ea typeface="Times New Roman"/>
                          <a:cs typeface="Times New Roman"/>
                        </a:rPr>
                        <a:t> (K/NO</a:t>
                      </a:r>
                      <a:r>
                        <a:rPr lang="en-US" sz="1000" baseline="-25000" noProof="1" smtClean="0">
                          <a:latin typeface="Arial"/>
                          <a:ea typeface="Times New Roman"/>
                          <a:cs typeface="Times New Roman"/>
                        </a:rPr>
                        <a:t>x</a:t>
                      </a:r>
                      <a:r>
                        <a:rPr lang="en-US" sz="1000" noProof="1" smtClean="0">
                          <a:latin typeface="Arial"/>
                          <a:ea typeface="Times New Roman"/>
                          <a:cs typeface="Times New Roman"/>
                        </a:rPr>
                        <a:t>)</a:t>
                      </a:r>
                      <a:endParaRPr lang="en-US" sz="1200" noProof="1">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hangingPunct="0">
                        <a:lnSpc>
                          <a:spcPct val="120000"/>
                        </a:lnSpc>
                        <a:spcAft>
                          <a:spcPts val="0"/>
                        </a:spcAft>
                      </a:pPr>
                      <a:r>
                        <a:rPr lang="en-US" sz="1000" dirty="0">
                          <a:latin typeface="Arial"/>
                          <a:ea typeface="Times New Roman"/>
                          <a:cs typeface="Times New Roman"/>
                        </a:rPr>
                        <a:t>-9,14 ∙ 10</a:t>
                      </a:r>
                      <a:r>
                        <a:rPr lang="en-US" sz="1000" baseline="30000" dirty="0">
                          <a:latin typeface="Arial"/>
                          <a:ea typeface="Times New Roman"/>
                          <a:cs typeface="Times New Roman"/>
                        </a:rPr>
                        <a:t>-13</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r>
              <a:tr h="213091">
                <a:tc>
                  <a:txBody>
                    <a:bodyPr/>
                    <a:lstStyle/>
                    <a:p>
                      <a:pPr algn="just" hangingPunct="0">
                        <a:lnSpc>
                          <a:spcPct val="120000"/>
                        </a:lnSpc>
                        <a:spcAft>
                          <a:spcPts val="0"/>
                        </a:spcAft>
                      </a:pPr>
                      <a:r>
                        <a:rPr lang="en-US" sz="1000" dirty="0">
                          <a:latin typeface="Arial"/>
                          <a:ea typeface="Times New Roman"/>
                          <a:cs typeface="Times New Roman"/>
                        </a:rPr>
                        <a:t>CH</a:t>
                      </a:r>
                      <a:r>
                        <a:rPr lang="en-US" sz="1000" baseline="-25000" dirty="0">
                          <a:latin typeface="Arial"/>
                          <a:ea typeface="Times New Roman"/>
                          <a:cs typeface="Times New Roman"/>
                        </a:rPr>
                        <a:t>4</a:t>
                      </a:r>
                      <a:r>
                        <a:rPr lang="en-US" sz="1000" dirty="0">
                          <a:latin typeface="Arial"/>
                          <a:ea typeface="Times New Roman"/>
                          <a:cs typeface="Times New Roman"/>
                        </a:rPr>
                        <a:t> (K/kg NO</a:t>
                      </a:r>
                      <a:r>
                        <a:rPr lang="en-US" sz="1000" baseline="-25000" dirty="0">
                          <a:latin typeface="Arial"/>
                          <a:ea typeface="Times New Roman"/>
                          <a:cs typeface="Times New Roman"/>
                        </a:rPr>
                        <a:t>x</a:t>
                      </a:r>
                      <a:r>
                        <a:rPr lang="en-US" sz="1000" dirty="0">
                          <a:latin typeface="Arial"/>
                          <a:ea typeface="Times New Roman"/>
                          <a:cs typeface="Times New Roman"/>
                        </a:rPr>
                        <a:t>)</a:t>
                      </a:r>
                      <a:endParaRPr lang="en-US" sz="1200" dirty="0">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hangingPunct="0">
                        <a:lnSpc>
                          <a:spcPct val="120000"/>
                        </a:lnSpc>
                        <a:spcAft>
                          <a:spcPts val="0"/>
                        </a:spcAft>
                      </a:pPr>
                      <a:r>
                        <a:rPr lang="en-US" sz="1000" dirty="0">
                          <a:latin typeface="Arial"/>
                          <a:ea typeface="Times New Roman"/>
                          <a:cs typeface="Times New Roman"/>
                        </a:rPr>
                        <a:t>-3,90 ∙ 10</a:t>
                      </a:r>
                      <a:r>
                        <a:rPr lang="en-US" sz="1000" baseline="30000" dirty="0">
                          <a:latin typeface="Arial"/>
                          <a:ea typeface="Times New Roman"/>
                          <a:cs typeface="Times New Roman"/>
                        </a:rPr>
                        <a:t>-12</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r>
              <a:tr h="194298">
                <a:tc>
                  <a:txBody>
                    <a:bodyPr/>
                    <a:lstStyle/>
                    <a:p>
                      <a:pPr algn="just" hangingPunct="0">
                        <a:lnSpc>
                          <a:spcPct val="120000"/>
                        </a:lnSpc>
                        <a:spcAft>
                          <a:spcPts val="0"/>
                        </a:spcAft>
                      </a:pPr>
                      <a:r>
                        <a:rPr lang="en-US" sz="1000" dirty="0" smtClean="0">
                          <a:latin typeface="Arial"/>
                          <a:ea typeface="Times New Roman"/>
                          <a:cs typeface="Times New Roman"/>
                        </a:rPr>
                        <a:t>Contrails (K/NM)</a:t>
                      </a:r>
                      <a:endParaRPr lang="en-US" sz="1200" dirty="0">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hangingPunct="0">
                        <a:lnSpc>
                          <a:spcPct val="120000"/>
                        </a:lnSpc>
                        <a:spcAft>
                          <a:spcPts val="0"/>
                        </a:spcAft>
                      </a:pPr>
                      <a:r>
                        <a:rPr lang="en-US" sz="1000" dirty="0" smtClean="0">
                          <a:latin typeface="Arial"/>
                          <a:ea typeface="Times New Roman"/>
                          <a:cs typeface="Times New Roman"/>
                        </a:rPr>
                        <a:t> 2,54 </a:t>
                      </a:r>
                      <a:r>
                        <a:rPr lang="en-US" sz="1000" dirty="0">
                          <a:latin typeface="Arial"/>
                          <a:ea typeface="Times New Roman"/>
                          <a:cs typeface="Times New Roman"/>
                        </a:rPr>
                        <a:t>∙ 10</a:t>
                      </a:r>
                      <a:r>
                        <a:rPr lang="en-US" sz="1000" baseline="30000" dirty="0">
                          <a:latin typeface="Arial"/>
                          <a:ea typeface="Times New Roman"/>
                          <a:cs typeface="Times New Roman"/>
                        </a:rPr>
                        <a:t>-13</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r>
              <a:tr h="620481">
                <a:tc>
                  <a:txBody>
                    <a:bodyPr/>
                    <a:lstStyle/>
                    <a:p>
                      <a:pPr algn="just" hangingPunct="0">
                        <a:lnSpc>
                          <a:spcPct val="120000"/>
                        </a:lnSpc>
                        <a:spcAft>
                          <a:spcPts val="0"/>
                        </a:spcAft>
                      </a:pPr>
                      <a:r>
                        <a:rPr lang="en-US" sz="1000" dirty="0" smtClean="0">
                          <a:latin typeface="+mn-lt"/>
                          <a:ea typeface="Times New Roman"/>
                          <a:cs typeface="Times New Roman"/>
                        </a:rPr>
                        <a:t>Contrails (K/km)</a:t>
                      </a:r>
                    </a:p>
                    <a:p>
                      <a:pPr algn="just" hangingPunct="0">
                        <a:lnSpc>
                          <a:spcPct val="120000"/>
                        </a:lnSpc>
                        <a:spcAft>
                          <a:spcPts val="0"/>
                        </a:spcAft>
                      </a:pPr>
                      <a:r>
                        <a:rPr lang="en-US" sz="1000" dirty="0" smtClean="0">
                          <a:latin typeface="Arial"/>
                          <a:ea typeface="Times New Roman"/>
                          <a:cs typeface="Times New Roman"/>
                        </a:rPr>
                        <a:t>Cirrus (</a:t>
                      </a:r>
                      <a:r>
                        <a:rPr lang="en-US" sz="1000" dirty="0" smtClean="0">
                          <a:latin typeface="+mn-lt"/>
                          <a:ea typeface="Times New Roman"/>
                          <a:cs typeface="Times New Roman"/>
                        </a:rPr>
                        <a:t>K/NM)</a:t>
                      </a:r>
                    </a:p>
                    <a:p>
                      <a:pPr algn="just" hangingPunct="0">
                        <a:lnSpc>
                          <a:spcPct val="120000"/>
                        </a:lnSpc>
                        <a:spcAft>
                          <a:spcPts val="0"/>
                        </a:spcAft>
                      </a:pPr>
                      <a:r>
                        <a:rPr lang="en-US" sz="1000" dirty="0" smtClean="0">
                          <a:latin typeface="+mn-lt"/>
                          <a:ea typeface="Times New Roman"/>
                          <a:cs typeface="Times New Roman"/>
                        </a:rPr>
                        <a:t>Cirrus (K/km)</a:t>
                      </a:r>
                      <a:endParaRPr lang="en-US" sz="1200" dirty="0">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indent="0" algn="just" defTabSz="914400" rtl="0" eaLnBrk="1" fontAlgn="auto" latinLnBrk="0" hangingPunct="0">
                        <a:lnSpc>
                          <a:spcPct val="120000"/>
                        </a:lnSpc>
                        <a:spcBef>
                          <a:spcPts val="0"/>
                        </a:spcBef>
                        <a:spcAft>
                          <a:spcPts val="0"/>
                        </a:spcAft>
                        <a:buClrTx/>
                        <a:buSzTx/>
                        <a:buFontTx/>
                        <a:buNone/>
                        <a:tabLst/>
                        <a:defRPr/>
                      </a:pPr>
                      <a:r>
                        <a:rPr lang="de-DE" sz="1000" dirty="0" smtClean="0">
                          <a:latin typeface="Arial"/>
                          <a:ea typeface="Times New Roman"/>
                          <a:cs typeface="Times New Roman"/>
                        </a:rPr>
                        <a:t> 1,37</a:t>
                      </a:r>
                      <a:r>
                        <a:rPr lang="en-US" sz="1000" dirty="0" smtClean="0">
                          <a:latin typeface="+mn-lt"/>
                          <a:ea typeface="Times New Roman"/>
                          <a:cs typeface="Times New Roman"/>
                        </a:rPr>
                        <a:t> ∙ 10</a:t>
                      </a:r>
                      <a:r>
                        <a:rPr lang="en-US" sz="1000" baseline="30000" dirty="0" smtClean="0">
                          <a:latin typeface="+mn-lt"/>
                          <a:ea typeface="Times New Roman"/>
                          <a:cs typeface="Times New Roman"/>
                        </a:rPr>
                        <a:t>-13</a:t>
                      </a:r>
                      <a:endParaRPr lang="en-US" sz="1200" dirty="0" smtClean="0">
                        <a:latin typeface="Times New Roman"/>
                        <a:ea typeface="Times New Roman"/>
                        <a:cs typeface="Times New Roman"/>
                      </a:endParaRPr>
                    </a:p>
                    <a:p>
                      <a:pPr algn="just" hangingPunct="0">
                        <a:lnSpc>
                          <a:spcPct val="120000"/>
                        </a:lnSpc>
                        <a:spcAft>
                          <a:spcPts val="0"/>
                        </a:spcAft>
                      </a:pPr>
                      <a:r>
                        <a:rPr lang="en-US" sz="1000" dirty="0" smtClean="0">
                          <a:latin typeface="Arial"/>
                          <a:ea typeface="Times New Roman"/>
                          <a:cs typeface="Times New Roman"/>
                        </a:rPr>
                        <a:t> 7,63 </a:t>
                      </a:r>
                      <a:r>
                        <a:rPr lang="en-US" sz="1000" dirty="0">
                          <a:latin typeface="Arial"/>
                          <a:ea typeface="Times New Roman"/>
                          <a:cs typeface="Times New Roman"/>
                        </a:rPr>
                        <a:t>∙ </a:t>
                      </a:r>
                      <a:r>
                        <a:rPr lang="en-US" sz="1000" dirty="0" smtClean="0">
                          <a:latin typeface="Arial"/>
                          <a:ea typeface="Times New Roman"/>
                          <a:cs typeface="Times New Roman"/>
                        </a:rPr>
                        <a:t>10</a:t>
                      </a:r>
                      <a:r>
                        <a:rPr lang="en-US" sz="1000" baseline="30000" dirty="0" smtClean="0">
                          <a:latin typeface="Arial"/>
                          <a:ea typeface="Times New Roman"/>
                          <a:cs typeface="Times New Roman"/>
                        </a:rPr>
                        <a:t>-13</a:t>
                      </a:r>
                    </a:p>
                    <a:p>
                      <a:pPr marL="0" marR="0" indent="0" algn="just" defTabSz="914400" rtl="0" eaLnBrk="1" fontAlgn="auto" latinLnBrk="0" hangingPunct="0">
                        <a:lnSpc>
                          <a:spcPct val="120000"/>
                        </a:lnSpc>
                        <a:spcBef>
                          <a:spcPts val="0"/>
                        </a:spcBef>
                        <a:spcAft>
                          <a:spcPts val="0"/>
                        </a:spcAft>
                        <a:buClrTx/>
                        <a:buSzTx/>
                        <a:buFontTx/>
                        <a:buNone/>
                        <a:tabLst/>
                        <a:defRPr/>
                      </a:pPr>
                      <a:r>
                        <a:rPr lang="en-US" sz="1000" dirty="0" smtClean="0">
                          <a:latin typeface="Arial" pitchFamily="34" charset="0"/>
                          <a:ea typeface="Times New Roman"/>
                          <a:cs typeface="Arial" pitchFamily="34" charset="0"/>
                        </a:rPr>
                        <a:t> 4,12 ∙ 10</a:t>
                      </a:r>
                      <a:r>
                        <a:rPr lang="en-US" sz="1000" baseline="30000" dirty="0" smtClean="0">
                          <a:latin typeface="Arial" pitchFamily="34" charset="0"/>
                          <a:ea typeface="Times New Roman"/>
                          <a:cs typeface="Arial" pitchFamily="34" charset="0"/>
                        </a:rPr>
                        <a:t>-13</a:t>
                      </a:r>
                      <a:endParaRPr lang="en-US" sz="1000" dirty="0" smtClean="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r>
            </a:tbl>
          </a:graphicData>
        </a:graphic>
      </p:graphicFrame>
      <p:sp>
        <p:nvSpPr>
          <p:cNvPr id="49766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9767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97673" name="Object 9"/>
          <p:cNvGraphicFramePr>
            <a:graphicFrameLocks noChangeAspect="1"/>
          </p:cNvGraphicFramePr>
          <p:nvPr/>
        </p:nvGraphicFramePr>
        <p:xfrm>
          <a:off x="352425" y="2867025"/>
          <a:ext cx="7470775" cy="434975"/>
        </p:xfrm>
        <a:graphic>
          <a:graphicData uri="http://schemas.openxmlformats.org/presentationml/2006/ole">
            <p:oleObj spid="_x0000_s256002" name="Document" r:id="rId3" imgW="5747369" imgH="335334" progId="Word.Document.12">
              <p:embed/>
            </p:oleObj>
          </a:graphicData>
        </a:graphic>
      </p:graphicFrame>
      <p:graphicFrame>
        <p:nvGraphicFramePr>
          <p:cNvPr id="497675" name="Object 11"/>
          <p:cNvGraphicFramePr>
            <a:graphicFrameLocks noChangeAspect="1"/>
          </p:cNvGraphicFramePr>
          <p:nvPr/>
        </p:nvGraphicFramePr>
        <p:xfrm>
          <a:off x="-399244" y="3429000"/>
          <a:ext cx="8571694" cy="742950"/>
        </p:xfrm>
        <a:graphic>
          <a:graphicData uri="http://schemas.openxmlformats.org/presentationml/2006/ole">
            <p:oleObj spid="_x0000_s256003" name="Document" r:id="rId4" imgW="7881265" imgH="687615" progId="Word.Document.12">
              <p:embed/>
            </p:oleObj>
          </a:graphicData>
        </a:graphic>
      </p:graphicFrame>
      <p:graphicFrame>
        <p:nvGraphicFramePr>
          <p:cNvPr id="20" name="Tabelle 19"/>
          <p:cNvGraphicFramePr>
            <a:graphicFrameLocks noGrp="1"/>
          </p:cNvGraphicFramePr>
          <p:nvPr/>
        </p:nvGraphicFramePr>
        <p:xfrm>
          <a:off x="661670" y="4200525"/>
          <a:ext cx="2737485" cy="914400"/>
        </p:xfrm>
        <a:graphic>
          <a:graphicData uri="http://schemas.openxmlformats.org/drawingml/2006/table">
            <a:tbl>
              <a:tblPr/>
              <a:tblGrid>
                <a:gridCol w="732790"/>
                <a:gridCol w="2004695"/>
              </a:tblGrid>
              <a:tr h="0">
                <a:tc>
                  <a:txBody>
                    <a:bodyPr/>
                    <a:lstStyle/>
                    <a:p>
                      <a:pPr algn="l" hangingPunct="0">
                        <a:lnSpc>
                          <a:spcPct val="120000"/>
                        </a:lnSpc>
                        <a:spcAft>
                          <a:spcPts val="0"/>
                        </a:spcAft>
                      </a:pPr>
                      <a:r>
                        <a:rPr lang="en-US" sz="1000" b="1" dirty="0">
                          <a:latin typeface="Arial"/>
                          <a:ea typeface="Times New Roman"/>
                          <a:cs typeface="Times New Roman"/>
                        </a:rPr>
                        <a:t>Species</a:t>
                      </a:r>
                      <a:endParaRPr lang="en-US" sz="1200" dirty="0">
                        <a:latin typeface="Times New Roman"/>
                        <a:ea typeface="Times New Roman"/>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hangingPunct="0">
                        <a:lnSpc>
                          <a:spcPct val="120000"/>
                        </a:lnSpc>
                        <a:spcAft>
                          <a:spcPts val="0"/>
                        </a:spcAft>
                      </a:pPr>
                      <a:r>
                        <a:rPr lang="en-US" sz="1000" b="1" dirty="0">
                          <a:latin typeface="Arial"/>
                          <a:ea typeface="Times New Roman"/>
                          <a:cs typeface="Times New Roman"/>
                        </a:rPr>
                        <a:t>Emission </a:t>
                      </a:r>
                      <a:r>
                        <a:rPr lang="en-US" sz="1000" b="1" dirty="0" smtClean="0">
                          <a:latin typeface="Arial"/>
                          <a:ea typeface="Times New Roman"/>
                          <a:cs typeface="Times New Roman"/>
                        </a:rPr>
                        <a:t>Index, EI </a:t>
                      </a:r>
                      <a:r>
                        <a:rPr lang="en-US" sz="1000" b="1" dirty="0">
                          <a:latin typeface="Arial"/>
                          <a:ea typeface="Times New Roman"/>
                          <a:cs typeface="Times New Roman"/>
                        </a:rPr>
                        <a:t>(kg/kg fuel)</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hangingPunct="0">
                        <a:lnSpc>
                          <a:spcPct val="120000"/>
                        </a:lnSpc>
                        <a:spcAft>
                          <a:spcPts val="0"/>
                        </a:spcAft>
                      </a:pPr>
                      <a:r>
                        <a:rPr lang="en-US" sz="1000">
                          <a:latin typeface="Arial"/>
                          <a:ea typeface="Times New Roman"/>
                          <a:cs typeface="Times New Roman"/>
                        </a:rPr>
                        <a:t>CO</a:t>
                      </a:r>
                      <a:r>
                        <a:rPr lang="en-US" sz="1000" baseline="-25000">
                          <a:latin typeface="Arial"/>
                          <a:ea typeface="Times New Roman"/>
                          <a:cs typeface="Times New Roman"/>
                        </a:rPr>
                        <a:t>2</a:t>
                      </a:r>
                      <a:endParaRPr lang="en-US" sz="1200">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hangingPunct="0">
                        <a:lnSpc>
                          <a:spcPct val="120000"/>
                        </a:lnSpc>
                        <a:spcAft>
                          <a:spcPts val="0"/>
                        </a:spcAft>
                      </a:pPr>
                      <a:r>
                        <a:rPr lang="en-US" sz="1000" dirty="0" smtClean="0">
                          <a:latin typeface="Arial"/>
                          <a:ea typeface="Times New Roman"/>
                          <a:cs typeface="Times New Roman"/>
                        </a:rPr>
                        <a:t>3,15</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0">
                <a:tc>
                  <a:txBody>
                    <a:bodyPr/>
                    <a:lstStyle/>
                    <a:p>
                      <a:pPr algn="just" hangingPunct="0">
                        <a:lnSpc>
                          <a:spcPct val="120000"/>
                        </a:lnSpc>
                        <a:spcAft>
                          <a:spcPts val="0"/>
                        </a:spcAft>
                      </a:pPr>
                      <a:r>
                        <a:rPr lang="en-US" sz="1000">
                          <a:latin typeface="Arial"/>
                          <a:ea typeface="Times New Roman"/>
                          <a:cs typeface="Times New Roman"/>
                        </a:rPr>
                        <a:t>H</a:t>
                      </a:r>
                      <a:r>
                        <a:rPr lang="en-US" sz="1000" baseline="-25000">
                          <a:latin typeface="Arial"/>
                          <a:ea typeface="Times New Roman"/>
                          <a:cs typeface="Times New Roman"/>
                        </a:rPr>
                        <a:t>2</a:t>
                      </a:r>
                      <a:r>
                        <a:rPr lang="en-US" sz="1000">
                          <a:latin typeface="Arial"/>
                          <a:ea typeface="Times New Roman"/>
                          <a:cs typeface="Times New Roman"/>
                        </a:rPr>
                        <a:t>O</a:t>
                      </a:r>
                      <a:endParaRPr lang="en-US" sz="1200">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hangingPunct="0">
                        <a:lnSpc>
                          <a:spcPct val="120000"/>
                        </a:lnSpc>
                        <a:spcAft>
                          <a:spcPts val="0"/>
                        </a:spcAft>
                      </a:pPr>
                      <a:r>
                        <a:rPr lang="en-US" sz="1000" dirty="0">
                          <a:latin typeface="Arial"/>
                          <a:ea typeface="Times New Roman"/>
                          <a:cs typeface="Times New Roman"/>
                        </a:rPr>
                        <a:t>1,23</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r>
              <a:tr h="0">
                <a:tc>
                  <a:txBody>
                    <a:bodyPr/>
                    <a:lstStyle/>
                    <a:p>
                      <a:pPr algn="just" hangingPunct="0">
                        <a:lnSpc>
                          <a:spcPct val="120000"/>
                        </a:lnSpc>
                        <a:spcAft>
                          <a:spcPts val="0"/>
                        </a:spcAft>
                      </a:pPr>
                      <a:r>
                        <a:rPr lang="en-US" sz="1000" dirty="0">
                          <a:latin typeface="Arial"/>
                          <a:ea typeface="Times New Roman"/>
                          <a:cs typeface="Times New Roman"/>
                        </a:rPr>
                        <a:t>SO</a:t>
                      </a:r>
                      <a:r>
                        <a:rPr lang="en-US" sz="1000" baseline="-25000" dirty="0">
                          <a:latin typeface="Arial"/>
                          <a:ea typeface="Times New Roman"/>
                          <a:cs typeface="Times New Roman"/>
                        </a:rPr>
                        <a:t>2</a:t>
                      </a:r>
                      <a:endParaRPr lang="en-US" sz="1200" dirty="0">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hangingPunct="0">
                        <a:lnSpc>
                          <a:spcPct val="120000"/>
                        </a:lnSpc>
                        <a:spcAft>
                          <a:spcPts val="0"/>
                        </a:spcAft>
                      </a:pPr>
                      <a:r>
                        <a:rPr lang="en-US" sz="1000">
                          <a:latin typeface="Arial"/>
                          <a:ea typeface="Times New Roman"/>
                          <a:cs typeface="Times New Roman"/>
                        </a:rPr>
                        <a:t>2,00 ∙ 10</a:t>
                      </a:r>
                      <a:r>
                        <a:rPr lang="en-US" sz="1000" baseline="30000">
                          <a:latin typeface="Arial"/>
                          <a:ea typeface="Times New Roman"/>
                          <a:cs typeface="Times New Roman"/>
                        </a:rPr>
                        <a:t>-4</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r>
              <a:tr h="0">
                <a:tc>
                  <a:txBody>
                    <a:bodyPr/>
                    <a:lstStyle/>
                    <a:p>
                      <a:pPr algn="just" hangingPunct="0">
                        <a:lnSpc>
                          <a:spcPct val="120000"/>
                        </a:lnSpc>
                        <a:spcAft>
                          <a:spcPts val="0"/>
                        </a:spcAft>
                      </a:pPr>
                      <a:r>
                        <a:rPr lang="en-US" sz="1000">
                          <a:latin typeface="Arial"/>
                          <a:ea typeface="Times New Roman"/>
                          <a:cs typeface="Times New Roman"/>
                        </a:rPr>
                        <a:t>Soot</a:t>
                      </a:r>
                      <a:endParaRPr lang="en-US" sz="1200">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hangingPunct="0">
                        <a:lnSpc>
                          <a:spcPct val="120000"/>
                        </a:lnSpc>
                        <a:spcAft>
                          <a:spcPts val="0"/>
                        </a:spcAft>
                      </a:pPr>
                      <a:r>
                        <a:rPr lang="en-US" sz="1000" dirty="0">
                          <a:latin typeface="Arial"/>
                          <a:ea typeface="Times New Roman"/>
                          <a:cs typeface="Times New Roman"/>
                        </a:rPr>
                        <a:t>4,00 ∙ 10</a:t>
                      </a:r>
                      <a:r>
                        <a:rPr lang="en-US" sz="1000" baseline="30000" dirty="0">
                          <a:latin typeface="Arial"/>
                          <a:ea typeface="Times New Roman"/>
                          <a:cs typeface="Times New Roman"/>
                        </a:rPr>
                        <a:t>-5</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497683"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97682" name="Picture 18"/>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885950" y="5534025"/>
            <a:ext cx="981075" cy="161925"/>
          </a:xfrm>
          <a:prstGeom prst="rect">
            <a:avLst/>
          </a:prstGeom>
          <a:noFill/>
        </p:spPr>
      </p:pic>
      <p:sp>
        <p:nvSpPr>
          <p:cNvPr id="497685"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97684" name="Picture 20"/>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971550" y="5781675"/>
            <a:ext cx="1895475" cy="152400"/>
          </a:xfrm>
          <a:prstGeom prst="rect">
            <a:avLst/>
          </a:prstGeom>
          <a:noFill/>
        </p:spPr>
      </p:pic>
      <p:sp>
        <p:nvSpPr>
          <p:cNvPr id="39" name="Textfeld 38"/>
          <p:cNvSpPr txBox="1"/>
          <p:nvPr/>
        </p:nvSpPr>
        <p:spPr>
          <a:xfrm>
            <a:off x="552052" y="2549525"/>
            <a:ext cx="4897751" cy="276999"/>
          </a:xfrm>
          <a:prstGeom prst="rect">
            <a:avLst/>
          </a:prstGeom>
          <a:noFill/>
        </p:spPr>
        <p:txBody>
          <a:bodyPr wrap="none" rtlCol="0">
            <a:spAutoFit/>
          </a:bodyPr>
          <a:lstStyle/>
          <a:p>
            <a:r>
              <a:rPr lang="de-DE" sz="1200" b="1" dirty="0" smtClean="0">
                <a:solidFill>
                  <a:srgbClr val="FF0000"/>
                </a:solidFill>
              </a:rPr>
              <a:t>Sustained Global Temperature Potential, SGTP (</a:t>
            </a:r>
            <a:r>
              <a:rPr lang="de-DE" sz="1200" b="1" dirty="0" smtClean="0">
                <a:solidFill>
                  <a:srgbClr val="FF0000"/>
                </a:solidFill>
                <a:sym typeface="Symbol"/>
              </a:rPr>
              <a:t>similar to GWP)</a:t>
            </a:r>
            <a:r>
              <a:rPr lang="de-DE" sz="1200" b="1" dirty="0" smtClean="0">
                <a:solidFill>
                  <a:srgbClr val="FF0000"/>
                </a:solidFill>
              </a:rPr>
              <a:t>:</a:t>
            </a:r>
          </a:p>
        </p:txBody>
      </p:sp>
      <p:sp>
        <p:nvSpPr>
          <p:cNvPr id="26" name="Titel 1">
            <a:extLst>
              <a:ext uri="{FF2B5EF4-FFF2-40B4-BE49-F238E27FC236}">
                <a16:creationId xmlns="" xmlns:a16="http://schemas.microsoft.com/office/drawing/2014/main" id="{630AEA5A-D04F-421A-9C2A-5AF0E584F6EC}"/>
              </a:ext>
            </a:extLst>
          </p:cNvPr>
          <p:cNvSpPr txBox="1">
            <a:spLocks/>
          </p:cNvSpPr>
          <p:nvPr/>
        </p:nvSpPr>
        <p:spPr>
          <a:xfrm>
            <a:off x="517254" y="911672"/>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kern="0" noProof="1" smtClean="0"/>
              <a:t>Altitude-Dependent Equivalent CO2 Mass</a:t>
            </a:r>
          </a:p>
        </p:txBody>
      </p:sp>
      <p:pic>
        <p:nvPicPr>
          <p:cNvPr id="28" name="Afbeelding 5">
            <a:extLst>
              <a:ext uri="{FF2B5EF4-FFF2-40B4-BE49-F238E27FC236}">
                <a16:creationId xmlns:a16="http://schemas.microsoft.com/office/drawing/2014/main" xmlns="" xmlns:lc="http://schemas.openxmlformats.org/drawingml/2006/lockedCanvas" id="{4345F4F9-D358-4C2E-8DB5-B05B396CE752}"/>
              </a:ext>
            </a:extLst>
          </p:cNvPr>
          <p:cNvPicPr>
            <a:picLocks noChangeAspect="1"/>
          </p:cNvPicPr>
          <p:nvPr/>
        </p:nvPicPr>
        <p:blipFill>
          <a:blip r:embed="rId7" cstate="print"/>
          <a:stretch>
            <a:fillRect/>
          </a:stretch>
        </p:blipFill>
        <p:spPr>
          <a:xfrm>
            <a:off x="582178" y="1474595"/>
            <a:ext cx="8140006" cy="992379"/>
          </a:xfrm>
          <a:prstGeom prst="rect">
            <a:avLst/>
          </a:prstGeom>
          <a:ln w="28575">
            <a:solidFill>
              <a:srgbClr val="FF0000"/>
            </a:solidFill>
          </a:ln>
        </p:spPr>
      </p:pic>
      <p:sp>
        <p:nvSpPr>
          <p:cNvPr id="29" name="Textfeld 28"/>
          <p:cNvSpPr txBox="1"/>
          <p:nvPr/>
        </p:nvSpPr>
        <p:spPr>
          <a:xfrm>
            <a:off x="6752827" y="4092575"/>
            <a:ext cx="2148665" cy="2308324"/>
          </a:xfrm>
          <a:prstGeom prst="rect">
            <a:avLst/>
          </a:prstGeom>
          <a:noFill/>
        </p:spPr>
        <p:txBody>
          <a:bodyPr wrap="none" rtlCol="0">
            <a:spAutoFit/>
          </a:bodyPr>
          <a:lstStyle/>
          <a:p>
            <a:r>
              <a:rPr lang="de-DE" sz="1200" i="1" dirty="0" smtClean="0">
                <a:solidFill>
                  <a:schemeClr val="tx1"/>
                </a:solidFill>
              </a:rPr>
              <a:t>EI</a:t>
            </a:r>
            <a:r>
              <a:rPr lang="de-DE" sz="1200" dirty="0" smtClean="0">
                <a:solidFill>
                  <a:schemeClr val="tx1"/>
                </a:solidFill>
              </a:rPr>
              <a:t>	emission index</a:t>
            </a:r>
          </a:p>
          <a:p>
            <a:r>
              <a:rPr lang="de-DE" sz="1200" i="1" dirty="0" smtClean="0">
                <a:solidFill>
                  <a:schemeClr val="tx1"/>
                </a:solidFill>
              </a:rPr>
              <a:t>f</a:t>
            </a:r>
            <a:r>
              <a:rPr lang="de-DE" sz="1200" i="1" baseline="-25000" dirty="0" smtClean="0">
                <a:solidFill>
                  <a:schemeClr val="tx1"/>
                </a:solidFill>
              </a:rPr>
              <a:t>NM</a:t>
            </a:r>
            <a:r>
              <a:rPr lang="de-DE" sz="1200" dirty="0" smtClean="0">
                <a:solidFill>
                  <a:schemeClr val="tx1"/>
                </a:solidFill>
              </a:rPr>
              <a:t>	fuel consumption</a:t>
            </a:r>
          </a:p>
          <a:p>
            <a:r>
              <a:rPr lang="de-DE" sz="1200" dirty="0" smtClean="0">
                <a:solidFill>
                  <a:schemeClr val="tx1"/>
                </a:solidFill>
              </a:rPr>
              <a:t>	per NM or km</a:t>
            </a:r>
          </a:p>
          <a:p>
            <a:r>
              <a:rPr lang="de-DE" sz="1200" i="1" dirty="0" smtClean="0">
                <a:solidFill>
                  <a:schemeClr val="tx1"/>
                </a:solidFill>
              </a:rPr>
              <a:t>R</a:t>
            </a:r>
            <a:r>
              <a:rPr lang="de-DE" sz="1200" i="1" baseline="-25000" dirty="0" smtClean="0">
                <a:solidFill>
                  <a:schemeClr val="tx1"/>
                </a:solidFill>
              </a:rPr>
              <a:t>NM	</a:t>
            </a:r>
            <a:r>
              <a:rPr lang="de-DE" sz="1200" dirty="0" smtClean="0">
                <a:solidFill>
                  <a:schemeClr val="tx1"/>
                </a:solidFill>
              </a:rPr>
              <a:t>range in NM or km</a:t>
            </a:r>
          </a:p>
          <a:p>
            <a:r>
              <a:rPr lang="de-DE" sz="1200" i="1" dirty="0" smtClean="0">
                <a:solidFill>
                  <a:schemeClr val="tx1"/>
                </a:solidFill>
              </a:rPr>
              <a:t>CF</a:t>
            </a:r>
            <a:r>
              <a:rPr lang="de-DE" sz="1200" dirty="0" smtClean="0">
                <a:solidFill>
                  <a:schemeClr val="tx1"/>
                </a:solidFill>
              </a:rPr>
              <a:t>	characterization factor</a:t>
            </a:r>
          </a:p>
          <a:p>
            <a:endParaRPr lang="de-DE" sz="1200" dirty="0" smtClean="0">
              <a:solidFill>
                <a:schemeClr val="tx1"/>
              </a:solidFill>
            </a:endParaRPr>
          </a:p>
          <a:p>
            <a:r>
              <a:rPr lang="de-DE" sz="1200" b="1" dirty="0" smtClean="0">
                <a:solidFill>
                  <a:srgbClr val="0000FF"/>
                </a:solidFill>
              </a:rPr>
              <a:t>Cirrus/Contrails = 3.0</a:t>
            </a:r>
          </a:p>
          <a:p>
            <a:endParaRPr lang="de-DE" sz="1200" b="1" dirty="0" smtClean="0">
              <a:solidFill>
                <a:srgbClr val="0000FF"/>
              </a:solidFill>
            </a:endParaRPr>
          </a:p>
          <a:p>
            <a:r>
              <a:rPr lang="de-DE" sz="1200" dirty="0" smtClean="0">
                <a:solidFill>
                  <a:schemeClr val="tx1"/>
                </a:solidFill>
              </a:rPr>
              <a:t>water vapor not considered</a:t>
            </a:r>
          </a:p>
          <a:p>
            <a:endParaRPr lang="de-DE" sz="1200" dirty="0" smtClean="0">
              <a:solidFill>
                <a:schemeClr val="tx1"/>
              </a:solidFill>
            </a:endParaRPr>
          </a:p>
          <a:p>
            <a:r>
              <a:rPr lang="de-DE" sz="1200" dirty="0" smtClean="0">
                <a:solidFill>
                  <a:schemeClr val="tx1"/>
                </a:solidFill>
              </a:rPr>
              <a:t>AIC	aviation-induced</a:t>
            </a:r>
          </a:p>
          <a:p>
            <a:r>
              <a:rPr lang="de-DE" sz="1200" dirty="0" smtClean="0">
                <a:solidFill>
                  <a:schemeClr val="tx1"/>
                </a:solidFill>
              </a:rPr>
              <a:t>	cloudiness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ieren 14"/>
          <p:cNvGrpSpPr/>
          <p:nvPr/>
        </p:nvGrpSpPr>
        <p:grpSpPr>
          <a:xfrm>
            <a:off x="474403" y="1665835"/>
            <a:ext cx="8195192" cy="3286845"/>
            <a:chOff x="474403" y="1646785"/>
            <a:chExt cx="8195192" cy="3286845"/>
          </a:xfrm>
        </p:grpSpPr>
        <p:pic>
          <p:nvPicPr>
            <p:cNvPr id="2" name="Afbeelding 1">
              <a:extLst>
                <a:ext uri="{FF2B5EF4-FFF2-40B4-BE49-F238E27FC236}">
                  <a16:creationId xmlns="" xmlns:a16="http://schemas.microsoft.com/office/drawing/2014/main" id="{5CF8BCA1-2FA8-4856-A472-E7E3A02ABE21}"/>
                </a:ext>
              </a:extLst>
            </p:cNvPr>
            <p:cNvPicPr>
              <a:picLocks noChangeAspect="1"/>
            </p:cNvPicPr>
            <p:nvPr/>
          </p:nvPicPr>
          <p:blipFill>
            <a:blip r:embed="rId3" cstate="print"/>
            <a:stretch>
              <a:fillRect/>
            </a:stretch>
          </p:blipFill>
          <p:spPr>
            <a:xfrm>
              <a:off x="474403" y="3266154"/>
              <a:ext cx="8195192" cy="1667476"/>
            </a:xfrm>
            <a:prstGeom prst="rect">
              <a:avLst/>
            </a:prstGeom>
          </p:spPr>
        </p:pic>
        <p:pic>
          <p:nvPicPr>
            <p:cNvPr id="6" name="Afbeelding 5">
              <a:extLst>
                <a:ext uri="{FF2B5EF4-FFF2-40B4-BE49-F238E27FC236}">
                  <a16:creationId xmlns="" xmlns:a16="http://schemas.microsoft.com/office/drawing/2014/main" id="{4345F4F9-D358-4C2E-8DB5-B05B396CE752}"/>
                </a:ext>
              </a:extLst>
            </p:cNvPr>
            <p:cNvPicPr>
              <a:picLocks noChangeAspect="1"/>
            </p:cNvPicPr>
            <p:nvPr/>
          </p:nvPicPr>
          <p:blipFill>
            <a:blip r:embed="rId4" cstate="print"/>
            <a:stretch>
              <a:fillRect/>
            </a:stretch>
          </p:blipFill>
          <p:spPr>
            <a:xfrm>
              <a:off x="717091" y="1646785"/>
              <a:ext cx="7709817" cy="939932"/>
            </a:xfrm>
            <a:prstGeom prst="rect">
              <a:avLst/>
            </a:prstGeom>
          </p:spPr>
        </p:pic>
        <p:cxnSp>
          <p:nvCxnSpPr>
            <p:cNvPr id="8" name="Rechte verbindingslijn met pijl 7">
              <a:extLst>
                <a:ext uri="{FF2B5EF4-FFF2-40B4-BE49-F238E27FC236}">
                  <a16:creationId xmlns="" xmlns:a16="http://schemas.microsoft.com/office/drawing/2014/main" id="{6AFB4B14-28CB-4F06-BD9C-E85FFC009447}"/>
                </a:ext>
              </a:extLst>
            </p:cNvPr>
            <p:cNvCxnSpPr>
              <a:stCxn id="6" idx="2"/>
            </p:cNvCxnSpPr>
            <p:nvPr/>
          </p:nvCxnSpPr>
          <p:spPr bwMode="auto">
            <a:xfrm>
              <a:off x="4572000" y="2586717"/>
              <a:ext cx="0" cy="499383"/>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9" name="Tekstvak 8">
              <a:extLst>
                <a:ext uri="{FF2B5EF4-FFF2-40B4-BE49-F238E27FC236}">
                  <a16:creationId xmlns="" xmlns:a16="http://schemas.microsoft.com/office/drawing/2014/main" id="{9862F438-0E3C-4AB4-AB3E-F68423EDD226}"/>
                </a:ext>
              </a:extLst>
            </p:cNvPr>
            <p:cNvSpPr txBox="1"/>
            <p:nvPr/>
          </p:nvSpPr>
          <p:spPr>
            <a:xfrm>
              <a:off x="4829682" y="2636994"/>
              <a:ext cx="1669771" cy="369332"/>
            </a:xfrm>
            <a:prstGeom prst="rect">
              <a:avLst/>
            </a:prstGeom>
            <a:noFill/>
          </p:spPr>
          <p:txBody>
            <a:bodyPr wrap="square" rtlCol="0">
              <a:spAutoFit/>
            </a:bodyPr>
            <a:lstStyle/>
            <a:p>
              <a:r>
                <a:rPr lang="en-US" sz="1800" noProof="1" smtClean="0">
                  <a:solidFill>
                    <a:schemeClr val="tx1"/>
                  </a:solidFill>
                </a:rPr>
                <a:t>units only</a:t>
              </a:r>
              <a:endParaRPr lang="en-US" sz="1800" noProof="1"/>
            </a:p>
          </p:txBody>
        </p:sp>
      </p:grpSp>
      <p:sp>
        <p:nvSpPr>
          <p:cNvPr id="10" name="Titel 1">
            <a:extLst>
              <a:ext uri="{FF2B5EF4-FFF2-40B4-BE49-F238E27FC236}">
                <a16:creationId xmlns="" xmlns:a16="http://schemas.microsoft.com/office/drawing/2014/main" id="{630AEA5A-D04F-421A-9C2A-5AF0E584F6EC}"/>
              </a:ext>
            </a:extLst>
          </p:cNvPr>
          <p:cNvSpPr txBox="1">
            <a:spLocks/>
          </p:cNvSpPr>
          <p:nvPr/>
        </p:nvSpPr>
        <p:spPr>
          <a:xfrm>
            <a:off x="517254" y="911672"/>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kern="0" noProof="1" smtClean="0"/>
              <a:t>Altitude-Dependent Equivalent CO2 Mass</a:t>
            </a:r>
          </a:p>
        </p:txBody>
      </p:sp>
      <p:sp>
        <p:nvSpPr>
          <p:cNvPr id="14" name="Textfeld 13"/>
          <p:cNvSpPr txBox="1"/>
          <p:nvPr/>
        </p:nvSpPr>
        <p:spPr>
          <a:xfrm>
            <a:off x="457199" y="5105400"/>
            <a:ext cx="8067676" cy="1169551"/>
          </a:xfrm>
          <a:prstGeom prst="rect">
            <a:avLst/>
          </a:prstGeom>
          <a:noFill/>
        </p:spPr>
        <p:txBody>
          <a:bodyPr wrap="square" rtlCol="0">
            <a:spAutoFit/>
          </a:bodyPr>
          <a:lstStyle/>
          <a:p>
            <a:r>
              <a:rPr lang="en-US" sz="1000" noProof="1" smtClean="0">
                <a:solidFill>
                  <a:schemeClr val="tx1"/>
                </a:solidFill>
              </a:rPr>
              <a:t>SCHWARTZ, Emily, KROO, Ilan M., 2009. </a:t>
            </a:r>
            <a:r>
              <a:rPr lang="en-US" sz="1000" i="1" noProof="1" smtClean="0">
                <a:solidFill>
                  <a:schemeClr val="tx1"/>
                </a:solidFill>
              </a:rPr>
              <a:t>Aircraft Design: Trading Cost and Climate Impact</a:t>
            </a:r>
            <a:r>
              <a:rPr lang="en-US" sz="1000" noProof="1" smtClean="0">
                <a:solidFill>
                  <a:schemeClr val="tx1"/>
                </a:solidFill>
              </a:rPr>
              <a:t>.</a:t>
            </a:r>
          </a:p>
          <a:p>
            <a:r>
              <a:rPr lang="en-US" sz="1000" noProof="1" smtClean="0">
                <a:solidFill>
                  <a:schemeClr val="tx1"/>
                </a:solidFill>
              </a:rPr>
              <a:t>47th AIAA Aerospace Sciences Meeting including The New Horizons Forum and Aerospace Exposition,</a:t>
            </a:r>
          </a:p>
          <a:p>
            <a:r>
              <a:rPr lang="en-US" sz="1000" noProof="1" smtClean="0">
                <a:solidFill>
                  <a:schemeClr val="tx1"/>
                </a:solidFill>
              </a:rPr>
              <a:t>05.01.-08.01.2009, Orlando, Florida, AIAA 2009, No.1261. Available from: https://doi.org/10.2514/6.2009-1261</a:t>
            </a:r>
          </a:p>
          <a:p>
            <a:endParaRPr lang="de-DE" sz="1000" noProof="1" smtClean="0">
              <a:solidFill>
                <a:schemeClr val="tx1"/>
              </a:solidFill>
            </a:endParaRPr>
          </a:p>
          <a:p>
            <a:r>
              <a:rPr lang="de-DE" sz="1000" noProof="1" smtClean="0">
                <a:solidFill>
                  <a:schemeClr val="tx1"/>
                </a:solidFill>
              </a:rPr>
              <a:t>JOHANNING, Andreas, SCHOLZ, Dieter, 2014. </a:t>
            </a:r>
            <a:r>
              <a:rPr lang="en-US" sz="1000" i="1" noProof="1" smtClean="0">
                <a:solidFill>
                  <a:schemeClr val="tx1"/>
                </a:solidFill>
              </a:rPr>
              <a:t>Adapting Life Cycle Impact Assessment Methods for Application in Aircraft Design</a:t>
            </a:r>
            <a:r>
              <a:rPr lang="en-US" sz="1000" noProof="1" smtClean="0">
                <a:solidFill>
                  <a:schemeClr val="tx1"/>
                </a:solidFill>
              </a:rPr>
              <a:t>.</a:t>
            </a:r>
          </a:p>
          <a:p>
            <a:r>
              <a:rPr lang="de-DE" sz="1000" noProof="1" smtClean="0">
                <a:solidFill>
                  <a:schemeClr val="tx1"/>
                </a:solidFill>
              </a:rPr>
              <a:t>German Aerospace Congress 2014 (DLRK 2014), Augsburg, 16.-18.09.2014.</a:t>
            </a:r>
          </a:p>
          <a:p>
            <a:r>
              <a:rPr lang="de-DE" sz="1000" noProof="1" smtClean="0">
                <a:solidFill>
                  <a:schemeClr val="tx1"/>
                </a:solidFill>
              </a:rPr>
              <a:t>Available from: https://nbn-resolving.org/urn:nbn:de:101:1-201507202456. Download: http://Airport2030.ProfScholz.de</a:t>
            </a:r>
          </a:p>
        </p:txBody>
      </p:sp>
    </p:spTree>
    <p:extLst>
      <p:ext uri="{BB962C8B-B14F-4D97-AF65-F5344CB8AC3E}">
        <p14:creationId xmlns="" xmlns:p14="http://schemas.microsoft.com/office/powerpoint/2010/main" val="19339241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 xmlns:a16="http://schemas.microsoft.com/office/drawing/2014/main" id="{39BEA46C-FDE1-49DB-A860-B96EFD2C7288}"/>
              </a:ext>
            </a:extLst>
          </p:cNvPr>
          <p:cNvSpPr>
            <a:spLocks noGrp="1"/>
          </p:cNvSpPr>
          <p:nvPr>
            <p:ph type="body" sz="quarter" idx="3"/>
          </p:nvPr>
        </p:nvSpPr>
        <p:spPr>
          <a:xfrm>
            <a:off x="1968146" y="2562224"/>
            <a:ext cx="2546704" cy="332585"/>
          </a:xfrm>
        </p:spPr>
        <p:txBody>
          <a:bodyPr/>
          <a:lstStyle/>
          <a:p>
            <a:r>
              <a:rPr lang="en-US" sz="1600" noProof="1" smtClean="0"/>
              <a:t>Forcing Factor </a:t>
            </a:r>
            <a:r>
              <a:rPr lang="en-US" sz="1600" i="1" noProof="1" smtClean="0"/>
              <a:t>s</a:t>
            </a:r>
            <a:r>
              <a:rPr lang="en-US" sz="1600" noProof="1" smtClean="0"/>
              <a:t> = f(</a:t>
            </a:r>
            <a:r>
              <a:rPr lang="en-US" sz="1600" i="1" noProof="1" smtClean="0"/>
              <a:t>h</a:t>
            </a:r>
            <a:r>
              <a:rPr lang="en-US" sz="1600" noProof="1" smtClean="0"/>
              <a:t>)</a:t>
            </a:r>
            <a:endParaRPr lang="en-US" sz="1600" noProof="1"/>
          </a:p>
        </p:txBody>
      </p:sp>
      <p:pic>
        <p:nvPicPr>
          <p:cNvPr id="8" name="Picture 29">
            <a:extLst>
              <a:ext uri="{FF2B5EF4-FFF2-40B4-BE49-F238E27FC236}">
                <a16:creationId xmlns="" xmlns:a16="http://schemas.microsoft.com/office/drawing/2014/main" id="{E4EA3D99-5360-43E3-8CB8-32070B351BB7}"/>
              </a:ext>
            </a:extLst>
          </p:cNvPr>
          <p:cNvPicPr>
            <a:picLocks noGrp="1" noChangeAspect="1"/>
          </p:cNvPicPr>
          <p:nvPr>
            <p:ph sz="quarter" idx="4"/>
          </p:nvPr>
        </p:nvPicPr>
        <p:blipFill>
          <a:blip r:embed="rId4" cstate="print">
            <a:extLst>
              <a:ext uri="{28A0092B-C50C-407E-A947-70E740481C1C}">
                <a14:useLocalDpi xmlns="" xmlns:a14="http://schemas.microsoft.com/office/drawing/2010/main" val="0"/>
              </a:ext>
            </a:extLst>
          </a:blip>
          <a:stretch>
            <a:fillRect/>
          </a:stretch>
        </p:blipFill>
        <p:spPr>
          <a:xfrm>
            <a:off x="1181101" y="2865212"/>
            <a:ext cx="3429000" cy="3323588"/>
          </a:xfrm>
          <a:prstGeom prst="rect">
            <a:avLst/>
          </a:prstGeom>
        </p:spPr>
      </p:pic>
      <p:sp>
        <p:nvSpPr>
          <p:cNvPr id="10" name="Tekstvak 9">
            <a:extLst>
              <a:ext uri="{FF2B5EF4-FFF2-40B4-BE49-F238E27FC236}">
                <a16:creationId xmlns="" xmlns:a16="http://schemas.microsoft.com/office/drawing/2014/main" id="{2449851C-97BB-4269-9059-D7249966A5BB}"/>
              </a:ext>
            </a:extLst>
          </p:cNvPr>
          <p:cNvSpPr txBox="1"/>
          <p:nvPr/>
        </p:nvSpPr>
        <p:spPr>
          <a:xfrm>
            <a:off x="905435" y="6051910"/>
            <a:ext cx="1646613" cy="246221"/>
          </a:xfrm>
          <a:prstGeom prst="rect">
            <a:avLst/>
          </a:prstGeom>
          <a:noFill/>
        </p:spPr>
        <p:txBody>
          <a:bodyPr wrap="square" rtlCol="0">
            <a:spAutoFit/>
          </a:bodyPr>
          <a:lstStyle/>
          <a:p>
            <a:r>
              <a:rPr lang="en-US" sz="1000" dirty="0" smtClean="0">
                <a:solidFill>
                  <a:schemeClr val="tx1"/>
                </a:solidFill>
              </a:rPr>
              <a:t>Schwartz 2009 and 2011</a:t>
            </a:r>
            <a:endParaRPr lang="en-US" sz="1000" dirty="0">
              <a:solidFill>
                <a:schemeClr val="tx1"/>
              </a:solidFill>
            </a:endParaRPr>
          </a:p>
        </p:txBody>
      </p:sp>
      <p:sp>
        <p:nvSpPr>
          <p:cNvPr id="12" name="Titel 1">
            <a:extLst>
              <a:ext uri="{FF2B5EF4-FFF2-40B4-BE49-F238E27FC236}">
                <a16:creationId xmlns="" xmlns:a16="http://schemas.microsoft.com/office/drawing/2014/main" id="{630AEA5A-D04F-421A-9C2A-5AF0E584F6EC}"/>
              </a:ext>
            </a:extLst>
          </p:cNvPr>
          <p:cNvSpPr txBox="1">
            <a:spLocks/>
          </p:cNvSpPr>
          <p:nvPr/>
        </p:nvSpPr>
        <p:spPr>
          <a:xfrm>
            <a:off x="517254" y="921197"/>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kern="0" noProof="1" smtClean="0"/>
              <a:t>Altitude-Dependent Equivalent CO2 Mass</a:t>
            </a:r>
          </a:p>
        </p:txBody>
      </p:sp>
      <p:sp>
        <p:nvSpPr>
          <p:cNvPr id="16" name="Titel 1">
            <a:extLst>
              <a:ext uri="{FF2B5EF4-FFF2-40B4-BE49-F238E27FC236}">
                <a16:creationId xmlns="" xmlns:a16="http://schemas.microsoft.com/office/drawing/2014/main" id="{630AEA5A-D04F-421A-9C2A-5AF0E584F6EC}"/>
              </a:ext>
            </a:extLst>
          </p:cNvPr>
          <p:cNvSpPr txBox="1">
            <a:spLocks/>
          </p:cNvSpPr>
          <p:nvPr/>
        </p:nvSpPr>
        <p:spPr>
          <a:xfrm>
            <a:off x="1060179" y="1673672"/>
            <a:ext cx="825771"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kern="0" noProof="1" smtClean="0"/>
              <a:t>E.g.:</a:t>
            </a:r>
          </a:p>
        </p:txBody>
      </p:sp>
      <p:sp>
        <p:nvSpPr>
          <p:cNvPr id="17" name="Textfeld 16"/>
          <p:cNvSpPr txBox="1"/>
          <p:nvPr/>
        </p:nvSpPr>
        <p:spPr>
          <a:xfrm>
            <a:off x="4800600" y="3006725"/>
            <a:ext cx="3895725" cy="3231654"/>
          </a:xfrm>
          <a:prstGeom prst="rect">
            <a:avLst/>
          </a:prstGeom>
          <a:noFill/>
        </p:spPr>
        <p:txBody>
          <a:bodyPr wrap="square" rtlCol="0">
            <a:spAutoFit/>
          </a:bodyPr>
          <a:lstStyle/>
          <a:p>
            <a:pPr marL="180975" indent="-180975" algn="just">
              <a:lnSpc>
                <a:spcPct val="120000"/>
              </a:lnSpc>
              <a:buFont typeface="Arial" pitchFamily="34" charset="0"/>
              <a:buChar char="●"/>
            </a:pPr>
            <a:r>
              <a:rPr lang="de-DE" sz="1200" dirty="0" smtClean="0">
                <a:solidFill>
                  <a:schemeClr val="tx1"/>
                </a:solidFill>
              </a:rPr>
              <a:t>The curves go along with the ICAO Standard Atmosphere (ISA) </a:t>
            </a:r>
            <a:r>
              <a:rPr lang="de-DE" sz="1200" dirty="0" smtClean="0">
                <a:solidFill>
                  <a:srgbClr val="0000FF"/>
                </a:solidFill>
              </a:rPr>
              <a:t>applicable for average lattitudes</a:t>
            </a:r>
            <a:r>
              <a:rPr lang="de-DE" sz="1200" dirty="0" smtClean="0">
                <a:solidFill>
                  <a:schemeClr val="tx1"/>
                </a:solidFill>
              </a:rPr>
              <a:t>. With a first approximation, the curves could be adapted to other lattitudes by stretching and shrinking them proportionally to the altitude of the tropopause.</a:t>
            </a:r>
          </a:p>
          <a:p>
            <a:pPr marL="180975" indent="-180975" algn="just">
              <a:lnSpc>
                <a:spcPct val="120000"/>
              </a:lnSpc>
              <a:buFont typeface="Arial" pitchFamily="34" charset="0"/>
              <a:buChar char="●"/>
            </a:pPr>
            <a:r>
              <a:rPr lang="de-DE" sz="1200" dirty="0" smtClean="0">
                <a:solidFill>
                  <a:schemeClr val="tx1"/>
                </a:solidFill>
              </a:rPr>
              <a:t>The curves from SVENSSON 2004 (Fig. 1) show similar shapes. However, the importance of AIC is not yet as distinct.</a:t>
            </a:r>
          </a:p>
          <a:p>
            <a:pPr marL="180975" indent="-180975" algn="just">
              <a:lnSpc>
                <a:spcPct val="120000"/>
              </a:lnSpc>
              <a:buFont typeface="Arial" pitchFamily="34" charset="0"/>
              <a:buChar char="●"/>
            </a:pPr>
            <a:endParaRPr lang="de-DE" sz="1200" dirty="0" smtClean="0">
              <a:solidFill>
                <a:schemeClr val="tx1"/>
              </a:solidFill>
            </a:endParaRPr>
          </a:p>
          <a:p>
            <a:pPr marL="1588" indent="-1588" algn="just">
              <a:lnSpc>
                <a:spcPct val="120000"/>
              </a:lnSpc>
            </a:pPr>
            <a:r>
              <a:rPr lang="en-US" sz="1000" dirty="0" smtClean="0">
                <a:solidFill>
                  <a:schemeClr val="tx1"/>
                </a:solidFill>
              </a:rPr>
              <a:t>SVENSSON, Fredrik, HASSELROT, Anders, MOLDANOVA, Jana, 2004. Reduced Environmental Impact by Lowered Cruise Altitude for Liquid Hydrogen-Fuelled Aircraft. In: </a:t>
            </a:r>
            <a:r>
              <a:rPr lang="en-US" sz="1000" i="1" dirty="0" smtClean="0">
                <a:solidFill>
                  <a:schemeClr val="tx1"/>
                </a:solidFill>
              </a:rPr>
              <a:t>Aerospace Science and Technology</a:t>
            </a:r>
            <a:r>
              <a:rPr lang="en-US" sz="1000" dirty="0" smtClean="0">
                <a:solidFill>
                  <a:schemeClr val="tx1"/>
                </a:solidFill>
              </a:rPr>
              <a:t>, Vol. 8 (2004), Nr. 4, pp. 307–320. Available from: https://doi.org/10.1016/j.ast.2004.02.004</a:t>
            </a:r>
          </a:p>
        </p:txBody>
      </p:sp>
      <p:graphicFrame>
        <p:nvGraphicFramePr>
          <p:cNvPr id="305154" name="Object 2"/>
          <p:cNvGraphicFramePr>
            <a:graphicFrameLocks noChangeAspect="1"/>
          </p:cNvGraphicFramePr>
          <p:nvPr/>
        </p:nvGraphicFramePr>
        <p:xfrm>
          <a:off x="483437" y="1645024"/>
          <a:ext cx="8570913" cy="742950"/>
        </p:xfrm>
        <a:graphic>
          <a:graphicData uri="http://schemas.openxmlformats.org/presentationml/2006/ole">
            <p:oleObj spid="_x0000_s305154" name="Document" r:id="rId5" imgW="7881265" imgH="687615" progId="Word.Document.12">
              <p:embed/>
            </p:oleObj>
          </a:graphicData>
        </a:graphic>
      </p:graphicFrame>
      <p:pic>
        <p:nvPicPr>
          <p:cNvPr id="13" name="Picture 20"/>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350578" y="2303370"/>
            <a:ext cx="2348424" cy="188818"/>
          </a:xfrm>
          <a:prstGeom prst="rect">
            <a:avLst/>
          </a:prstGeom>
          <a:noFill/>
        </p:spPr>
      </p:pic>
    </p:spTree>
    <p:extLst>
      <p:ext uri="{BB962C8B-B14F-4D97-AF65-F5344CB8AC3E}">
        <p14:creationId xmlns="" xmlns:p14="http://schemas.microsoft.com/office/powerpoint/2010/main" val="3396170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 xmlns:a16="http://schemas.microsoft.com/office/drawing/2014/main" id="{630AEA5A-D04F-421A-9C2A-5AF0E584F6EC}"/>
              </a:ext>
            </a:extLst>
          </p:cNvPr>
          <p:cNvSpPr txBox="1">
            <a:spLocks/>
          </p:cNvSpPr>
          <p:nvPr/>
        </p:nvSpPr>
        <p:spPr>
          <a:xfrm>
            <a:off x="517254" y="921197"/>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kern="0" noProof="1" smtClean="0"/>
              <a:t>Altitude-Dependent Equivalent CO2 Mass</a:t>
            </a:r>
          </a:p>
        </p:txBody>
      </p:sp>
      <p:sp>
        <p:nvSpPr>
          <p:cNvPr id="17" name="Textfeld 16"/>
          <p:cNvSpPr txBox="1"/>
          <p:nvPr/>
        </p:nvSpPr>
        <p:spPr>
          <a:xfrm>
            <a:off x="3868269" y="1895100"/>
            <a:ext cx="4764743" cy="1237262"/>
          </a:xfrm>
          <a:prstGeom prst="rect">
            <a:avLst/>
          </a:prstGeom>
          <a:noFill/>
        </p:spPr>
        <p:txBody>
          <a:bodyPr wrap="square" rtlCol="0">
            <a:spAutoFit/>
          </a:bodyPr>
          <a:lstStyle/>
          <a:p>
            <a:r>
              <a:rPr lang="en-US" sz="1200" dirty="0" smtClean="0">
                <a:solidFill>
                  <a:schemeClr val="tx1"/>
                </a:solidFill>
              </a:rPr>
              <a:t>Forcing factors (lines) with </a:t>
            </a:r>
            <a:r>
              <a:rPr lang="en-US" sz="1200" b="1" dirty="0" smtClean="0">
                <a:solidFill>
                  <a:schemeClr val="tx1"/>
                </a:solidFill>
              </a:rPr>
              <a:t>66% likelihood ranges</a:t>
            </a:r>
            <a:r>
              <a:rPr lang="en-US" sz="1200" dirty="0" smtClean="0">
                <a:solidFill>
                  <a:schemeClr val="tx1"/>
                </a:solidFill>
              </a:rPr>
              <a:t> (shaded areas). Altitudes with forcing factors based on </a:t>
            </a:r>
            <a:r>
              <a:rPr lang="en-US" sz="1200" dirty="0" err="1" smtClean="0">
                <a:solidFill>
                  <a:schemeClr val="tx1"/>
                </a:solidFill>
              </a:rPr>
              <a:t>radiative</a:t>
            </a:r>
            <a:r>
              <a:rPr lang="en-US" sz="1200" dirty="0" smtClean="0">
                <a:solidFill>
                  <a:schemeClr val="tx1"/>
                </a:solidFill>
              </a:rPr>
              <a:t> forcing data with independent probability distributions. (SCHWARTZ 2011)</a:t>
            </a:r>
          </a:p>
          <a:p>
            <a:endParaRPr lang="de-DE" sz="1200" dirty="0" smtClean="0">
              <a:solidFill>
                <a:schemeClr val="tx1"/>
              </a:solidFill>
            </a:endParaRPr>
          </a:p>
          <a:p>
            <a:r>
              <a:rPr lang="de-DE" sz="1200" dirty="0" smtClean="0">
                <a:solidFill>
                  <a:schemeClr val="tx1"/>
                </a:solidFill>
              </a:rPr>
              <a:t>Based on KÖHLER 2008 and RÄDEL 2008.</a:t>
            </a:r>
            <a:endParaRPr lang="en-US" sz="1200" dirty="0" smtClean="0">
              <a:solidFill>
                <a:schemeClr val="tx1"/>
              </a:solidFill>
            </a:endParaRPr>
          </a:p>
          <a:p>
            <a:pPr marL="1588" indent="-1588" algn="just">
              <a:lnSpc>
                <a:spcPct val="120000"/>
              </a:lnSpc>
            </a:pPr>
            <a:endParaRPr lang="de-DE" sz="1200" dirty="0" smtClean="0">
              <a:solidFill>
                <a:schemeClr val="tx1"/>
              </a:solidFill>
            </a:endParaRPr>
          </a:p>
        </p:txBody>
      </p:sp>
      <p:pic>
        <p:nvPicPr>
          <p:cNvPr id="304130" name="Picture 2"/>
          <p:cNvPicPr>
            <a:picLocks noChangeAspect="1" noChangeArrowheads="1"/>
          </p:cNvPicPr>
          <p:nvPr/>
        </p:nvPicPr>
        <p:blipFill>
          <a:blip r:embed="rId3" cstate="print"/>
          <a:srcRect/>
          <a:stretch>
            <a:fillRect/>
          </a:stretch>
        </p:blipFill>
        <p:spPr bwMode="auto">
          <a:xfrm>
            <a:off x="484555" y="1794339"/>
            <a:ext cx="3155214" cy="2854464"/>
          </a:xfrm>
          <a:prstGeom prst="rect">
            <a:avLst/>
          </a:prstGeom>
          <a:noFill/>
          <a:ln w="9525">
            <a:noFill/>
            <a:miter lim="800000"/>
            <a:headEnd/>
            <a:tailEnd/>
          </a:ln>
        </p:spPr>
      </p:pic>
      <p:sp>
        <p:nvSpPr>
          <p:cNvPr id="23" name="Tijdelijke aanduiding voor tekst 4">
            <a:extLst>
              <a:ext uri="{FF2B5EF4-FFF2-40B4-BE49-F238E27FC236}">
                <a16:creationId xmlns="" xmlns:a16="http://schemas.microsoft.com/office/drawing/2014/main" id="{39BEA46C-FDE1-49DB-A860-B96EFD2C7288}"/>
              </a:ext>
            </a:extLst>
          </p:cNvPr>
          <p:cNvSpPr>
            <a:spLocks noGrp="1"/>
          </p:cNvSpPr>
          <p:nvPr>
            <p:ph type="body" sz="quarter" idx="3"/>
          </p:nvPr>
        </p:nvSpPr>
        <p:spPr>
          <a:xfrm>
            <a:off x="1143494" y="1477459"/>
            <a:ext cx="2546704" cy="332585"/>
          </a:xfrm>
        </p:spPr>
        <p:txBody>
          <a:bodyPr/>
          <a:lstStyle/>
          <a:p>
            <a:r>
              <a:rPr lang="en-US" sz="1600" noProof="1" smtClean="0"/>
              <a:t>Forcing Factor </a:t>
            </a:r>
            <a:r>
              <a:rPr lang="en-US" sz="1600" i="1" noProof="1" smtClean="0"/>
              <a:t>s</a:t>
            </a:r>
            <a:r>
              <a:rPr lang="en-US" sz="1600" noProof="1" smtClean="0"/>
              <a:t> = f(</a:t>
            </a:r>
            <a:r>
              <a:rPr lang="en-US" sz="1600" i="1" noProof="1" smtClean="0"/>
              <a:t>h</a:t>
            </a:r>
            <a:r>
              <a:rPr lang="en-US" sz="1600" noProof="1" smtClean="0"/>
              <a:t>)</a:t>
            </a:r>
            <a:endParaRPr lang="en-US" sz="1600" noProof="1"/>
          </a:p>
        </p:txBody>
      </p:sp>
      <p:sp>
        <p:nvSpPr>
          <p:cNvPr id="25" name="Rechteck 24"/>
          <p:cNvSpPr/>
          <p:nvPr/>
        </p:nvSpPr>
        <p:spPr>
          <a:xfrm>
            <a:off x="457201" y="4788484"/>
            <a:ext cx="8238564" cy="1477328"/>
          </a:xfrm>
          <a:prstGeom prst="rect">
            <a:avLst/>
          </a:prstGeom>
        </p:spPr>
        <p:txBody>
          <a:bodyPr wrap="square">
            <a:spAutoFit/>
          </a:bodyPr>
          <a:lstStyle/>
          <a:p>
            <a:r>
              <a:rPr lang="en-US" sz="1000" dirty="0" smtClean="0">
                <a:solidFill>
                  <a:schemeClr val="tx1"/>
                </a:solidFill>
              </a:rPr>
              <a:t>SCHWARTZ DALLARA, Emily, 2011. </a:t>
            </a:r>
            <a:r>
              <a:rPr lang="en-US" sz="1000" i="1" dirty="0" smtClean="0">
                <a:solidFill>
                  <a:schemeClr val="tx1"/>
                </a:solidFill>
              </a:rPr>
              <a:t>Aircraft Design for Reduced Climate Impact</a:t>
            </a:r>
            <a:r>
              <a:rPr lang="en-US" sz="1000" dirty="0" smtClean="0">
                <a:solidFill>
                  <a:schemeClr val="tx1"/>
                </a:solidFill>
              </a:rPr>
              <a:t>. Dissertation. Stanford University.</a:t>
            </a:r>
          </a:p>
          <a:p>
            <a:r>
              <a:rPr lang="en-US" sz="1000" dirty="0" smtClean="0">
                <a:solidFill>
                  <a:schemeClr val="tx1"/>
                </a:solidFill>
              </a:rPr>
              <a:t>Available from: http://purl.stanford.edu/yf499mg3300</a:t>
            </a:r>
          </a:p>
          <a:p>
            <a:endParaRPr lang="de-DE" sz="1000" dirty="0" smtClean="0">
              <a:solidFill>
                <a:schemeClr val="tx1"/>
              </a:solidFill>
            </a:endParaRPr>
          </a:p>
          <a:p>
            <a:pPr algn="just"/>
            <a:r>
              <a:rPr lang="en-US" sz="1000" noProof="1" smtClean="0">
                <a:solidFill>
                  <a:schemeClr val="tx1"/>
                </a:solidFill>
              </a:rPr>
              <a:t>KÖHLER, Marcus O., RÄDEL, Gaby, DESSENS, Olivier, SHINE, Keith P., ROGERS, Helen L., WILD, Oliver, PYLE, John A., 2008. Impact of Perturbations to Nitrogen Oxide Emissions From Global Aviation. In: Journal of Geophysical Research, 113. Available from: https://doi.org/10.1029/2007JD009140</a:t>
            </a:r>
          </a:p>
          <a:p>
            <a:pPr algn="just"/>
            <a:endParaRPr lang="en-US" sz="1000" noProof="1" smtClean="0">
              <a:solidFill>
                <a:schemeClr val="tx1"/>
              </a:solidFill>
            </a:endParaRPr>
          </a:p>
          <a:p>
            <a:pPr algn="just"/>
            <a:r>
              <a:rPr lang="en-US" sz="1000" noProof="1" smtClean="0">
                <a:solidFill>
                  <a:schemeClr val="tx1"/>
                </a:solidFill>
              </a:rPr>
              <a:t>RÄDEL, Gaby, SHINE, Keith P., 2008. Radiative Forcing by Persistent Contrails and Its Dependence on Cruise Altitudes. In: Journal of Geophysical Research, 113. Available from: https://doi.org/10.1029/2007JD009117</a:t>
            </a:r>
            <a:endParaRPr lang="en-US" sz="1000" dirty="0" smtClean="0">
              <a:solidFill>
                <a:schemeClr val="tx1"/>
              </a:solidFill>
            </a:endParaRPr>
          </a:p>
        </p:txBody>
      </p:sp>
    </p:spTree>
    <p:extLst>
      <p:ext uri="{BB962C8B-B14F-4D97-AF65-F5344CB8AC3E}">
        <p14:creationId xmlns="" xmlns:p14="http://schemas.microsoft.com/office/powerpoint/2010/main" val="33961704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p:cNvPicPr>
            <a:picLocks noChangeAspect="1" noChangeArrowheads="1"/>
          </p:cNvPicPr>
          <p:nvPr/>
        </p:nvPicPr>
        <p:blipFill>
          <a:blip r:embed="rId2" cstate="print"/>
          <a:srcRect/>
          <a:stretch>
            <a:fillRect/>
          </a:stretch>
        </p:blipFill>
        <p:spPr bwMode="auto">
          <a:xfrm>
            <a:off x="564879" y="1461868"/>
            <a:ext cx="3032125" cy="3822919"/>
          </a:xfrm>
          <a:prstGeom prst="rect">
            <a:avLst/>
          </a:prstGeom>
          <a:noFill/>
          <a:ln w="9525">
            <a:solidFill>
              <a:schemeClr val="tx1"/>
            </a:solidFill>
            <a:miter lim="800000"/>
            <a:headEnd/>
            <a:tailEnd/>
          </a:ln>
        </p:spPr>
      </p:pic>
      <p:pic>
        <p:nvPicPr>
          <p:cNvPr id="263171" name="Picture 3"/>
          <p:cNvPicPr>
            <a:picLocks noChangeAspect="1" noChangeArrowheads="1"/>
          </p:cNvPicPr>
          <p:nvPr/>
        </p:nvPicPr>
        <p:blipFill>
          <a:blip r:embed="rId3" cstate="print"/>
          <a:srcRect/>
          <a:stretch>
            <a:fillRect/>
          </a:stretch>
        </p:blipFill>
        <p:spPr bwMode="auto">
          <a:xfrm>
            <a:off x="3839785" y="1466849"/>
            <a:ext cx="2942547" cy="3819525"/>
          </a:xfrm>
          <a:prstGeom prst="rect">
            <a:avLst/>
          </a:prstGeom>
          <a:noFill/>
          <a:ln w="9525">
            <a:solidFill>
              <a:schemeClr val="tx1"/>
            </a:solidFill>
            <a:miter lim="800000"/>
            <a:headEnd/>
            <a:tailEnd/>
          </a:ln>
        </p:spPr>
      </p:pic>
      <p:sp>
        <p:nvSpPr>
          <p:cNvPr id="9" name="Titel 1">
            <a:extLst>
              <a:ext uri="{FF2B5EF4-FFF2-40B4-BE49-F238E27FC236}">
                <a16:creationId xmlns="" xmlns:a16="http://schemas.microsoft.com/office/drawing/2014/main" id="{630AEA5A-D04F-421A-9C2A-5AF0E584F6EC}"/>
              </a:ext>
            </a:extLst>
          </p:cNvPr>
          <p:cNvSpPr txBox="1">
            <a:spLocks/>
          </p:cNvSpPr>
          <p:nvPr/>
        </p:nvSpPr>
        <p:spPr>
          <a:xfrm>
            <a:off x="469629" y="911672"/>
            <a:ext cx="8417196"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kern="0" noProof="1" smtClean="0"/>
              <a:t>Aviation-Induced Cloudiness: Contrail Cirrus &amp; Persistent Contrails</a:t>
            </a:r>
          </a:p>
        </p:txBody>
      </p:sp>
      <p:sp>
        <p:nvSpPr>
          <p:cNvPr id="10" name="Rechteck 9"/>
          <p:cNvSpPr/>
          <p:nvPr/>
        </p:nvSpPr>
        <p:spPr>
          <a:xfrm>
            <a:off x="542925" y="5339745"/>
            <a:ext cx="8210550" cy="954107"/>
          </a:xfrm>
          <a:prstGeom prst="rect">
            <a:avLst/>
          </a:prstGeom>
        </p:spPr>
        <p:txBody>
          <a:bodyPr wrap="square">
            <a:spAutoFit/>
          </a:bodyPr>
          <a:lstStyle/>
          <a:p>
            <a:r>
              <a:rPr lang="en-US" sz="1200" noProof="1" smtClean="0">
                <a:solidFill>
                  <a:schemeClr val="tx1"/>
                </a:solidFill>
              </a:rPr>
              <a:t>(b) Aviation forcing components, of which aviation-induced cloudiness (AIC) account for more than half.</a:t>
            </a:r>
          </a:p>
          <a:p>
            <a:r>
              <a:rPr lang="en-US" sz="1200" noProof="1" smtClean="0">
                <a:solidFill>
                  <a:schemeClr val="tx1"/>
                </a:solidFill>
              </a:rPr>
              <a:t>(c) Breakdown of AIC radiative forcing into contrail cirrus and persistent contrails.</a:t>
            </a:r>
          </a:p>
          <a:p>
            <a:endParaRPr lang="en-US" sz="1200" noProof="1" smtClean="0">
              <a:solidFill>
                <a:schemeClr val="tx1"/>
              </a:solidFill>
            </a:endParaRPr>
          </a:p>
          <a:p>
            <a:r>
              <a:rPr lang="en-US" sz="1000" noProof="1" smtClean="0">
                <a:solidFill>
                  <a:schemeClr val="tx1"/>
                </a:solidFill>
              </a:rPr>
              <a:t>KÄRCHER, Bernd, 2018. Formation and Radiative Forcing of Contrail Cirrus. In: </a:t>
            </a:r>
            <a:r>
              <a:rPr lang="en-US" sz="1000" i="1" noProof="1" smtClean="0">
                <a:solidFill>
                  <a:schemeClr val="tx1"/>
                </a:solidFill>
              </a:rPr>
              <a:t>Nature Communications</a:t>
            </a:r>
            <a:r>
              <a:rPr lang="en-US" sz="1000" noProof="1" smtClean="0">
                <a:solidFill>
                  <a:schemeClr val="tx1"/>
                </a:solidFill>
              </a:rPr>
              <a:t>, Vol. 9, Article Number: 1824. Available from: https://doi.org/10.1038/s41467-018-04068-0</a:t>
            </a:r>
            <a:endParaRPr lang="en-US" sz="1000" noProof="1">
              <a:solidFill>
                <a:schemeClr val="tx1"/>
              </a:solidFill>
            </a:endParaRPr>
          </a:p>
        </p:txBody>
      </p:sp>
      <p:sp>
        <p:nvSpPr>
          <p:cNvPr id="11" name="Textfeld 10"/>
          <p:cNvSpPr txBox="1"/>
          <p:nvPr/>
        </p:nvSpPr>
        <p:spPr>
          <a:xfrm>
            <a:off x="6990952" y="3244850"/>
            <a:ext cx="1736373" cy="276999"/>
          </a:xfrm>
          <a:prstGeom prst="rect">
            <a:avLst/>
          </a:prstGeom>
          <a:noFill/>
        </p:spPr>
        <p:txBody>
          <a:bodyPr wrap="none" rtlCol="0">
            <a:spAutoFit/>
          </a:bodyPr>
          <a:lstStyle/>
          <a:p>
            <a:r>
              <a:rPr lang="de-DE" sz="1200" b="1" dirty="0" smtClean="0">
                <a:solidFill>
                  <a:srgbClr val="0000FF"/>
                </a:solidFill>
              </a:rPr>
              <a:t>Cirrus/Contrails = 4.0</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162" name="Picture 2"/>
          <p:cNvPicPr>
            <a:picLocks noChangeAspect="1" noChangeArrowheads="1"/>
          </p:cNvPicPr>
          <p:nvPr/>
        </p:nvPicPr>
        <p:blipFill>
          <a:blip r:embed="rId2" cstate="print"/>
          <a:srcRect/>
          <a:stretch>
            <a:fillRect/>
          </a:stretch>
        </p:blipFill>
        <p:spPr bwMode="auto">
          <a:xfrm>
            <a:off x="514350" y="1451712"/>
            <a:ext cx="7043445" cy="3615588"/>
          </a:xfrm>
          <a:prstGeom prst="rect">
            <a:avLst/>
          </a:prstGeom>
          <a:noFill/>
          <a:ln w="9525">
            <a:noFill/>
            <a:miter lim="800000"/>
            <a:headEnd/>
            <a:tailEnd/>
          </a:ln>
        </p:spPr>
      </p:pic>
      <p:sp>
        <p:nvSpPr>
          <p:cNvPr id="3" name="Titel 1">
            <a:extLst>
              <a:ext uri="{FF2B5EF4-FFF2-40B4-BE49-F238E27FC236}">
                <a16:creationId xmlns="" xmlns:a16="http://schemas.microsoft.com/office/drawing/2014/main" id="{630AEA5A-D04F-421A-9C2A-5AF0E584F6EC}"/>
              </a:ext>
            </a:extLst>
          </p:cNvPr>
          <p:cNvSpPr txBox="1">
            <a:spLocks/>
          </p:cNvSpPr>
          <p:nvPr/>
        </p:nvSpPr>
        <p:spPr>
          <a:xfrm>
            <a:off x="517254" y="959297"/>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kern="0" noProof="1" smtClean="0"/>
              <a:t>Relative Contributions to Global Warming</a:t>
            </a:r>
          </a:p>
        </p:txBody>
      </p:sp>
      <p:sp>
        <p:nvSpPr>
          <p:cNvPr id="4" name="Rechteck 3"/>
          <p:cNvSpPr/>
          <p:nvPr/>
        </p:nvSpPr>
        <p:spPr>
          <a:xfrm>
            <a:off x="542925" y="5339745"/>
            <a:ext cx="8210550" cy="958404"/>
          </a:xfrm>
          <a:prstGeom prst="rect">
            <a:avLst/>
          </a:prstGeom>
        </p:spPr>
        <p:txBody>
          <a:bodyPr wrap="square">
            <a:spAutoFit/>
          </a:bodyPr>
          <a:lstStyle/>
          <a:p>
            <a:pPr>
              <a:lnSpc>
                <a:spcPct val="120000"/>
              </a:lnSpc>
            </a:pPr>
            <a:r>
              <a:rPr lang="de-DE" sz="1200" noProof="1" smtClean="0">
                <a:solidFill>
                  <a:schemeClr val="tx1"/>
                </a:solidFill>
              </a:rPr>
              <a:t>This can be compared to equivalent CO2 at peak AIC ("33548 ft") according to the model by SCHWARTZ 2009 due to</a:t>
            </a:r>
          </a:p>
          <a:p>
            <a:pPr>
              <a:lnSpc>
                <a:spcPct val="120000"/>
              </a:lnSpc>
              <a:buFont typeface="Arial" pitchFamily="34" charset="0"/>
              <a:buChar char="•"/>
            </a:pPr>
            <a:r>
              <a:rPr lang="de-DE" sz="1200" noProof="1" smtClean="0">
                <a:solidFill>
                  <a:schemeClr val="tx1"/>
                </a:solidFill>
              </a:rPr>
              <a:t>  54.7% AIC  </a:t>
            </a:r>
          </a:p>
          <a:p>
            <a:pPr>
              <a:lnSpc>
                <a:spcPct val="120000"/>
              </a:lnSpc>
              <a:buFont typeface="Arial" pitchFamily="34" charset="0"/>
              <a:buChar char="•"/>
            </a:pPr>
            <a:r>
              <a:rPr lang="de-DE" sz="1200" noProof="1" smtClean="0">
                <a:solidFill>
                  <a:schemeClr val="tx1"/>
                </a:solidFill>
              </a:rPr>
              <a:t>  23.6% CO2</a:t>
            </a:r>
          </a:p>
          <a:p>
            <a:pPr>
              <a:lnSpc>
                <a:spcPct val="120000"/>
              </a:lnSpc>
              <a:buFont typeface="Arial" pitchFamily="34" charset="0"/>
              <a:buChar char="•"/>
            </a:pPr>
            <a:r>
              <a:rPr lang="de-DE" sz="1200" noProof="1" smtClean="0">
                <a:solidFill>
                  <a:schemeClr val="tx1"/>
                </a:solidFill>
              </a:rPr>
              <a:t> </a:t>
            </a:r>
            <a:r>
              <a:rPr lang="de-DE" sz="1200" noProof="1" smtClean="0">
                <a:solidFill>
                  <a:schemeClr val="tx1"/>
                </a:solidFill>
              </a:rPr>
              <a:t> 21.7% NOX</a:t>
            </a:r>
            <a:endParaRPr lang="en-US" sz="1200" noProof="1">
              <a:solidFill>
                <a:schemeClr val="tx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 xmlns:a16="http://schemas.microsoft.com/office/drawing/2014/main" id="{630AEA5A-D04F-421A-9C2A-5AF0E584F6EC}"/>
              </a:ext>
            </a:extLst>
          </p:cNvPr>
          <p:cNvSpPr txBox="1">
            <a:spLocks/>
          </p:cNvSpPr>
          <p:nvPr/>
        </p:nvSpPr>
        <p:spPr>
          <a:xfrm>
            <a:off x="517254" y="959297"/>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kern="0" noProof="1" smtClean="0"/>
              <a:t>Contrail Radiative Forcing (CRF) as a Function of Fuel Flow (ff)</a:t>
            </a:r>
          </a:p>
        </p:txBody>
      </p:sp>
      <p:pic>
        <p:nvPicPr>
          <p:cNvPr id="478211" name="Picture 3"/>
          <p:cNvPicPr>
            <a:picLocks noChangeAspect="1" noChangeArrowheads="1"/>
          </p:cNvPicPr>
          <p:nvPr/>
        </p:nvPicPr>
        <p:blipFill>
          <a:blip r:embed="rId2" cstate="print"/>
          <a:srcRect/>
          <a:stretch>
            <a:fillRect/>
          </a:stretch>
        </p:blipFill>
        <p:spPr bwMode="auto">
          <a:xfrm>
            <a:off x="476249" y="4681227"/>
            <a:ext cx="8348663" cy="1595748"/>
          </a:xfrm>
          <a:prstGeom prst="rect">
            <a:avLst/>
          </a:prstGeom>
          <a:noFill/>
          <a:ln w="9525">
            <a:noFill/>
            <a:miter lim="800000"/>
            <a:headEnd/>
            <a:tailEnd/>
          </a:ln>
        </p:spPr>
      </p:pic>
      <p:pic>
        <p:nvPicPr>
          <p:cNvPr id="478212" name="Picture 4"/>
          <p:cNvPicPr>
            <a:picLocks noChangeAspect="1" noChangeArrowheads="1"/>
          </p:cNvPicPr>
          <p:nvPr/>
        </p:nvPicPr>
        <p:blipFill>
          <a:blip r:embed="rId3" cstate="print"/>
          <a:srcRect/>
          <a:stretch>
            <a:fillRect/>
          </a:stretch>
        </p:blipFill>
        <p:spPr bwMode="auto">
          <a:xfrm>
            <a:off x="600075" y="1487625"/>
            <a:ext cx="4151313" cy="3227250"/>
          </a:xfrm>
          <a:prstGeom prst="rect">
            <a:avLst/>
          </a:prstGeom>
          <a:noFill/>
          <a:ln w="9525">
            <a:noFill/>
            <a:miter lim="800000"/>
            <a:headEnd/>
            <a:tailEnd/>
          </a:ln>
        </p:spPr>
      </p:pic>
      <p:grpSp>
        <p:nvGrpSpPr>
          <p:cNvPr id="9" name="Gruppieren 8"/>
          <p:cNvGrpSpPr/>
          <p:nvPr/>
        </p:nvGrpSpPr>
        <p:grpSpPr>
          <a:xfrm>
            <a:off x="5019675" y="1466850"/>
            <a:ext cx="3952875" cy="2666123"/>
            <a:chOff x="5019675" y="1466850"/>
            <a:chExt cx="3952875" cy="2666123"/>
          </a:xfrm>
        </p:grpSpPr>
        <p:sp>
          <p:nvSpPr>
            <p:cNvPr id="7" name="Textfeld 6"/>
            <p:cNvSpPr txBox="1"/>
            <p:nvPr/>
          </p:nvSpPr>
          <p:spPr>
            <a:xfrm>
              <a:off x="5076825" y="1492250"/>
              <a:ext cx="3895725" cy="2640723"/>
            </a:xfrm>
            <a:prstGeom prst="rect">
              <a:avLst/>
            </a:prstGeom>
            <a:noFill/>
          </p:spPr>
          <p:txBody>
            <a:bodyPr wrap="square" rtlCol="0">
              <a:spAutoFit/>
            </a:bodyPr>
            <a:lstStyle/>
            <a:p>
              <a:pPr marL="180975" indent="-180975" algn="just">
                <a:lnSpc>
                  <a:spcPct val="120000"/>
                </a:lnSpc>
              </a:pPr>
              <a:r>
                <a:rPr lang="de-DE" sz="1200" u="sng" dirty="0" smtClean="0">
                  <a:solidFill>
                    <a:schemeClr val="tx1"/>
                  </a:solidFill>
                  <a:sym typeface="Symbol"/>
                </a:rPr>
                <a:t>            ff         / ff  [km/kg]   aircraft </a:t>
              </a:r>
              <a:endParaRPr lang="de-DE" sz="1200" u="sng" dirty="0" smtClean="0">
                <a:solidFill>
                  <a:schemeClr val="tx1"/>
                </a:solidFill>
              </a:endParaRPr>
            </a:p>
            <a:p>
              <a:pPr marL="180975" indent="-180975" algn="just">
                <a:lnSpc>
                  <a:spcPct val="120000"/>
                </a:lnSpc>
              </a:pPr>
              <a:r>
                <a:rPr lang="de-DE" sz="1200" dirty="0" smtClean="0">
                  <a:solidFill>
                    <a:schemeClr val="tx1"/>
                  </a:solidFill>
                </a:rPr>
                <a:t>0.25  /   2.2  = 0.114	     A319</a:t>
              </a:r>
            </a:p>
            <a:p>
              <a:pPr marL="180975" indent="-180975" algn="just">
                <a:lnSpc>
                  <a:spcPct val="120000"/>
                </a:lnSpc>
              </a:pPr>
              <a:r>
                <a:rPr lang="de-DE" sz="1200" dirty="0" smtClean="0">
                  <a:solidFill>
                    <a:schemeClr val="tx1"/>
                  </a:solidFill>
                </a:rPr>
                <a:t>0.55  /   6.4  = 0.0859	     A340</a:t>
              </a:r>
            </a:p>
            <a:p>
              <a:pPr marL="180975" indent="-180975" algn="just">
                <a:lnSpc>
                  <a:spcPct val="120000"/>
                </a:lnSpc>
              </a:pPr>
              <a:r>
                <a:rPr lang="de-DE" sz="1200" dirty="0" smtClean="0">
                  <a:solidFill>
                    <a:schemeClr val="tx1"/>
                  </a:solidFill>
                </a:rPr>
                <a:t>0.94  / 15.9  = 0.059	     A380</a:t>
              </a:r>
            </a:p>
            <a:p>
              <a:pPr marL="1588" indent="-1588" algn="just">
                <a:lnSpc>
                  <a:spcPct val="120000"/>
                </a:lnSpc>
              </a:pPr>
              <a:endParaRPr lang="en-US" sz="1000" dirty="0" smtClean="0">
                <a:solidFill>
                  <a:schemeClr val="tx1"/>
                </a:solidFill>
              </a:endParaRPr>
            </a:p>
            <a:p>
              <a:pPr marL="1588" indent="-1588" algn="just">
                <a:lnSpc>
                  <a:spcPct val="120000"/>
                </a:lnSpc>
              </a:pPr>
              <a:endParaRPr lang="en-US" sz="1000" dirty="0" smtClean="0">
                <a:solidFill>
                  <a:schemeClr val="tx1"/>
                </a:solidFill>
              </a:endParaRPr>
            </a:p>
            <a:p>
              <a:pPr marL="1588" indent="-1588" algn="just">
                <a:lnSpc>
                  <a:spcPct val="120000"/>
                </a:lnSpc>
              </a:pPr>
              <a:endParaRPr lang="en-US" sz="1000" dirty="0" smtClean="0">
                <a:solidFill>
                  <a:schemeClr val="tx1"/>
                </a:solidFill>
              </a:endParaRPr>
            </a:p>
            <a:p>
              <a:pPr marL="1588" indent="-1588" algn="just">
                <a:lnSpc>
                  <a:spcPct val="120000"/>
                </a:lnSpc>
              </a:pPr>
              <a:endParaRPr lang="en-US" sz="1000" dirty="0" smtClean="0">
                <a:solidFill>
                  <a:schemeClr val="tx1"/>
                </a:solidFill>
              </a:endParaRPr>
            </a:p>
            <a:p>
              <a:pPr marL="1588" indent="-1588" algn="just">
                <a:lnSpc>
                  <a:spcPct val="120000"/>
                </a:lnSpc>
              </a:pPr>
              <a:endParaRPr lang="de-DE" sz="1000" dirty="0" smtClean="0">
                <a:solidFill>
                  <a:schemeClr val="tx1"/>
                </a:solidFill>
              </a:endParaRPr>
            </a:p>
            <a:p>
              <a:pPr marL="1588" indent="-1588" algn="just">
                <a:lnSpc>
                  <a:spcPct val="120000"/>
                </a:lnSpc>
              </a:pPr>
              <a:r>
                <a:rPr lang="en-US" sz="1000" dirty="0" err="1" smtClean="0">
                  <a:solidFill>
                    <a:schemeClr val="tx1"/>
                  </a:solidFill>
                </a:rPr>
                <a:t>JEßBERGER</a:t>
              </a:r>
              <a:r>
                <a:rPr lang="en-US" sz="1000" dirty="0" smtClean="0">
                  <a:solidFill>
                    <a:schemeClr val="tx1"/>
                  </a:solidFill>
                </a:rPr>
                <a:t>, Philipp, et al. Aircraft type influence on contrail properties. Atmospheric Chemistry and Physics, 2013, 13. Jg., Nr. 23, S. 11965-11984. Available from:</a:t>
              </a:r>
            </a:p>
            <a:p>
              <a:pPr marL="1588" indent="-1588" algn="just">
                <a:lnSpc>
                  <a:spcPct val="120000"/>
                </a:lnSpc>
              </a:pPr>
              <a:r>
                <a:rPr lang="en-US" sz="1000" dirty="0" smtClean="0">
                  <a:solidFill>
                    <a:schemeClr val="tx1"/>
                  </a:solidFill>
                </a:rPr>
                <a:t>https://10.5194/acp-13-11965-2013</a:t>
              </a:r>
            </a:p>
          </p:txBody>
        </p:sp>
        <p:sp>
          <p:nvSpPr>
            <p:cNvPr id="8" name="Rechteck 7"/>
            <p:cNvSpPr/>
            <p:nvPr/>
          </p:nvSpPr>
          <p:spPr bwMode="auto">
            <a:xfrm>
              <a:off x="5019675" y="1466850"/>
              <a:ext cx="2905125" cy="104775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grpSp>
      <p:sp>
        <p:nvSpPr>
          <p:cNvPr id="10" name="Textfeld 9"/>
          <p:cNvSpPr txBox="1"/>
          <p:nvPr/>
        </p:nvSpPr>
        <p:spPr>
          <a:xfrm rot="1013655">
            <a:off x="6542886" y="2560273"/>
            <a:ext cx="1781909" cy="461665"/>
          </a:xfrm>
          <a:prstGeom prst="rect">
            <a:avLst/>
          </a:prstGeom>
          <a:solidFill>
            <a:srgbClr val="FF0000"/>
          </a:solidFill>
        </p:spPr>
        <p:txBody>
          <a:bodyPr wrap="square" rtlCol="0">
            <a:spAutoFit/>
          </a:bodyPr>
          <a:lstStyle/>
          <a:p>
            <a:pPr>
              <a:lnSpc>
                <a:spcPct val="150000"/>
              </a:lnSpc>
            </a:pPr>
            <a:r>
              <a:rPr lang="en-US" sz="1600" b="1" dirty="0" smtClean="0"/>
              <a:t>update pending</a:t>
            </a:r>
            <a:endParaRPr lang="en-US" sz="1600" b="1" dirty="0" smtClean="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 xmlns:a16="http://schemas.microsoft.com/office/drawing/2014/main" id="{630AEA5A-D04F-421A-9C2A-5AF0E584F6EC}"/>
              </a:ext>
            </a:extLst>
          </p:cNvPr>
          <p:cNvSpPr txBox="1">
            <a:spLocks/>
          </p:cNvSpPr>
          <p:nvPr/>
        </p:nvSpPr>
        <p:spPr>
          <a:xfrm>
            <a:off x="517254" y="959297"/>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kern="0" noProof="1" smtClean="0"/>
              <a:t>Contrail Radiative Forcing (CRF) as a Function of Fuel Flow (ff)</a:t>
            </a:r>
          </a:p>
        </p:txBody>
      </p:sp>
      <p:pic>
        <p:nvPicPr>
          <p:cNvPr id="354307" name="Picture 3"/>
          <p:cNvPicPr>
            <a:picLocks noChangeAspect="1" noChangeArrowheads="1"/>
          </p:cNvPicPr>
          <p:nvPr/>
        </p:nvPicPr>
        <p:blipFill>
          <a:blip r:embed="rId2" cstate="print"/>
          <a:srcRect/>
          <a:stretch>
            <a:fillRect/>
          </a:stretch>
        </p:blipFill>
        <p:spPr bwMode="auto">
          <a:xfrm>
            <a:off x="4538663" y="1518439"/>
            <a:ext cx="4140000" cy="2494286"/>
          </a:xfrm>
          <a:prstGeom prst="rect">
            <a:avLst/>
          </a:prstGeom>
          <a:noFill/>
          <a:ln w="9525">
            <a:noFill/>
            <a:miter lim="800000"/>
            <a:headEnd/>
            <a:tailEnd/>
          </a:ln>
        </p:spPr>
      </p:pic>
      <p:pic>
        <p:nvPicPr>
          <p:cNvPr id="354308" name="Picture 4"/>
          <p:cNvPicPr>
            <a:picLocks noChangeAspect="1" noChangeArrowheads="1"/>
          </p:cNvPicPr>
          <p:nvPr/>
        </p:nvPicPr>
        <p:blipFill>
          <a:blip r:embed="rId3" cstate="print"/>
          <a:srcRect/>
          <a:stretch>
            <a:fillRect/>
          </a:stretch>
        </p:blipFill>
        <p:spPr bwMode="auto">
          <a:xfrm>
            <a:off x="253886" y="1495424"/>
            <a:ext cx="4189527" cy="2524125"/>
          </a:xfrm>
          <a:prstGeom prst="rect">
            <a:avLst/>
          </a:prstGeom>
          <a:noFill/>
          <a:ln w="9525">
            <a:noFill/>
            <a:miter lim="800000"/>
            <a:headEnd/>
            <a:tailEnd/>
          </a:ln>
        </p:spPr>
      </p:pic>
      <p:sp>
        <p:nvSpPr>
          <p:cNvPr id="12" name="Rechteck 11"/>
          <p:cNvSpPr/>
          <p:nvPr/>
        </p:nvSpPr>
        <p:spPr>
          <a:xfrm>
            <a:off x="295275" y="4245559"/>
            <a:ext cx="8458200" cy="861774"/>
          </a:xfrm>
          <a:prstGeom prst="rect">
            <a:avLst/>
          </a:prstGeom>
        </p:spPr>
        <p:txBody>
          <a:bodyPr wrap="square">
            <a:spAutoFit/>
          </a:bodyPr>
          <a:lstStyle/>
          <a:p>
            <a:r>
              <a:rPr lang="de-DE" sz="1000" dirty="0" smtClean="0">
                <a:solidFill>
                  <a:schemeClr val="tx1"/>
                </a:solidFill>
              </a:rPr>
              <a:t>The quadratic regression (right) fits amazingly well. However, from the small number of aircraft tested, no such general law may be derived from it.</a:t>
            </a:r>
          </a:p>
          <a:p>
            <a:endParaRPr lang="de-DE" sz="1000" dirty="0" smtClean="0">
              <a:solidFill>
                <a:schemeClr val="tx1"/>
              </a:solidFill>
            </a:endParaRPr>
          </a:p>
          <a:p>
            <a:r>
              <a:rPr lang="de-DE" sz="1000" b="1" dirty="0" smtClean="0">
                <a:solidFill>
                  <a:schemeClr val="tx1"/>
                </a:solidFill>
              </a:rPr>
              <a:t>The climate model by SCHWARTZ 2009, which calculates AIC effects only based on contrail length</a:t>
            </a:r>
          </a:p>
          <a:p>
            <a:r>
              <a:rPr lang="de-DE" sz="1000" b="1" dirty="0" smtClean="0">
                <a:solidFill>
                  <a:schemeClr val="tx1"/>
                </a:solidFill>
              </a:rPr>
              <a:t>(flight distance) </a:t>
            </a:r>
            <a:r>
              <a:rPr lang="de-DE" sz="1000" b="1" dirty="0" smtClean="0">
                <a:solidFill>
                  <a:schemeClr val="tx1"/>
                </a:solidFill>
              </a:rPr>
              <a:t>could be extended to include fuel burn (in kg/km) into the equation!</a:t>
            </a:r>
          </a:p>
          <a:p>
            <a:r>
              <a:rPr lang="de-DE" sz="1000" b="1" dirty="0" smtClean="0">
                <a:solidFill>
                  <a:schemeClr val="tx1"/>
                </a:solidFill>
              </a:rPr>
              <a:t>This remains to be done!</a:t>
            </a:r>
            <a:endParaRPr lang="en-US" sz="1000" b="1" dirty="0" smtClean="0">
              <a:solidFill>
                <a:schemeClr val="tx1"/>
              </a:solidFill>
            </a:endParaRPr>
          </a:p>
        </p:txBody>
      </p:sp>
      <p:sp>
        <p:nvSpPr>
          <p:cNvPr id="13" name="Textfeld 12"/>
          <p:cNvSpPr txBox="1"/>
          <p:nvPr/>
        </p:nvSpPr>
        <p:spPr>
          <a:xfrm rot="1013655">
            <a:off x="7055987" y="4846272"/>
            <a:ext cx="1781909" cy="461665"/>
          </a:xfrm>
          <a:prstGeom prst="rect">
            <a:avLst/>
          </a:prstGeom>
          <a:solidFill>
            <a:srgbClr val="FF0000"/>
          </a:solidFill>
        </p:spPr>
        <p:txBody>
          <a:bodyPr wrap="square" rtlCol="0">
            <a:spAutoFit/>
          </a:bodyPr>
          <a:lstStyle/>
          <a:p>
            <a:pPr>
              <a:lnSpc>
                <a:spcPct val="150000"/>
              </a:lnSpc>
            </a:pPr>
            <a:r>
              <a:rPr lang="en-US" sz="1600" b="1" dirty="0" smtClean="0"/>
              <a:t>update pending</a:t>
            </a:r>
            <a:endParaRPr lang="en-US" sz="1600" b="1" dirty="0"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528637" y="1464061"/>
            <a:ext cx="8224837" cy="446087"/>
          </a:xfrm>
        </p:spPr>
        <p:txBody>
          <a:bodyPr/>
          <a:lstStyle/>
          <a:p>
            <a:pPr eaLnBrk="1" hangingPunct="1"/>
            <a:r>
              <a:rPr lang="de-DE" sz="2000" dirty="0" smtClean="0">
                <a:latin typeface="Arial" pitchFamily="34" charset="0"/>
                <a:cs typeface="Arial" pitchFamily="34" charset="0"/>
              </a:rPr>
              <a:t>This Lecture Combines Earlier </a:t>
            </a:r>
            <a:r>
              <a:rPr lang="de-DE" sz="2000" dirty="0" smtClean="0">
                <a:latin typeface="Arial" pitchFamily="34" charset="0"/>
                <a:cs typeface="Arial" pitchFamily="34" charset="0"/>
              </a:rPr>
              <a:t>Contributions and Adds to Them</a:t>
            </a:r>
            <a:endParaRPr lang="de-DE" sz="2000" b="0" dirty="0">
              <a:latin typeface="Arial" pitchFamily="34" charset="0"/>
              <a:cs typeface="Arial" pitchFamily="34" charset="0"/>
            </a:endParaRPr>
          </a:p>
        </p:txBody>
      </p:sp>
      <p:sp>
        <p:nvSpPr>
          <p:cNvPr id="6" name="Text Box 3"/>
          <p:cNvSpPr txBox="1">
            <a:spLocks noChangeArrowheads="1"/>
          </p:cNvSpPr>
          <p:nvPr/>
        </p:nvSpPr>
        <p:spPr bwMode="auto">
          <a:xfrm>
            <a:off x="533400" y="869950"/>
            <a:ext cx="8081963" cy="265366"/>
          </a:xfrm>
          <a:prstGeom prst="rect">
            <a:avLst/>
          </a:prstGeom>
          <a:noFill/>
          <a:ln w="9525">
            <a:noFill/>
            <a:round/>
            <a:headEnd/>
            <a:tailEnd/>
          </a:ln>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dirty="0" smtClean="0">
                <a:solidFill>
                  <a:schemeClr val="tx1"/>
                </a:solidFill>
              </a:rPr>
              <a:t>Aviation and the Climate – An Overview </a:t>
            </a:r>
            <a:endParaRPr lang="en-US" sz="1200" b="1" dirty="0">
              <a:solidFill>
                <a:schemeClr val="tx1"/>
              </a:solidFill>
            </a:endParaRPr>
          </a:p>
        </p:txBody>
      </p:sp>
      <p:sp>
        <p:nvSpPr>
          <p:cNvPr id="7" name="Rectangle 2"/>
          <p:cNvSpPr txBox="1">
            <a:spLocks noChangeArrowheads="1"/>
          </p:cNvSpPr>
          <p:nvPr/>
        </p:nvSpPr>
        <p:spPr bwMode="auto">
          <a:xfrm>
            <a:off x="519113" y="1939927"/>
            <a:ext cx="8229600" cy="4298948"/>
          </a:xfrm>
          <a:prstGeom prst="rect">
            <a:avLst/>
          </a:prstGeom>
          <a:noFill/>
          <a:ln w="9525">
            <a:noFill/>
            <a:round/>
            <a:headEnd/>
            <a:tailEnd/>
          </a:ln>
        </p:spPr>
        <p:txBody>
          <a:bodyPr lIns="90000" tIns="46800" rIns="90000" bIns="46800"/>
          <a:lstStyle/>
          <a:p>
            <a:pPr marL="341313" lvl="2" indent="-341313">
              <a:lnSpc>
                <a:spcPct val="120000"/>
              </a:lnSpc>
              <a:spcBef>
                <a:spcPts val="300"/>
              </a:spcBef>
              <a:buClr>
                <a:srgbClr val="000000"/>
              </a:buClr>
              <a:buSzPct val="10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b="1" dirty="0" smtClean="0">
                <a:solidFill>
                  <a:srgbClr val="0000FF"/>
                </a:solidFill>
              </a:rPr>
              <a:t>Emissions </a:t>
            </a:r>
            <a:r>
              <a:rPr lang="en-US" sz="1600" b="1" dirty="0" smtClean="0">
                <a:solidFill>
                  <a:srgbClr val="0000FF"/>
                </a:solidFill>
              </a:rPr>
              <a:t>from Aviation</a:t>
            </a:r>
          </a:p>
          <a:p>
            <a:pPr marL="341313" lvl="2" indent="-341313">
              <a:lnSpc>
                <a:spcPct val="120000"/>
              </a:lnSpc>
              <a:spcBef>
                <a:spcPts val="3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200" b="1" dirty="0" smtClean="0">
                <a:solidFill>
                  <a:srgbClr val="0000FF"/>
                </a:solidFill>
              </a:rPr>
              <a:t>	</a:t>
            </a:r>
            <a:r>
              <a:rPr lang="de-DE" sz="1200" dirty="0" smtClean="0">
                <a:solidFill>
                  <a:schemeClr val="tx1"/>
                </a:solidFill>
              </a:rPr>
              <a:t>from: </a:t>
            </a:r>
            <a:r>
              <a:rPr lang="de-DE" sz="1200" i="1" dirty="0" smtClean="0">
                <a:solidFill>
                  <a:schemeClr val="tx1"/>
                </a:solidFill>
              </a:rPr>
              <a:t>"Umweltschutz in der Luftfahrt"</a:t>
            </a:r>
            <a:r>
              <a:rPr lang="de-DE" sz="1200" dirty="0" smtClean="0">
                <a:solidFill>
                  <a:schemeClr val="tx1"/>
                </a:solidFill>
              </a:rPr>
              <a:t> (Report)</a:t>
            </a:r>
          </a:p>
          <a:p>
            <a:pPr marL="341313" lvl="2" indent="-341313">
              <a:lnSpc>
                <a:spcPct val="120000"/>
              </a:lnSpc>
              <a:spcBef>
                <a:spcPts val="3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200" dirty="0" smtClean="0">
                <a:solidFill>
                  <a:schemeClr val="tx1"/>
                </a:solidFill>
              </a:rPr>
              <a:t>	https://purl.org/aero/RR2021-07-03 (PDF, German)</a:t>
            </a:r>
          </a:p>
          <a:p>
            <a:pPr marL="341313" lvl="2" indent="-341313">
              <a:lnSpc>
                <a:spcPct val="120000"/>
              </a:lnSpc>
              <a:spcBef>
                <a:spcPts val="3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200" dirty="0" smtClean="0">
                <a:solidFill>
                  <a:schemeClr val="tx1"/>
                </a:solidFill>
              </a:rPr>
              <a:t>	https://purl.org/aero/PR2021-07-03 (HTML, German and automatic English translation)</a:t>
            </a:r>
          </a:p>
          <a:p>
            <a:pPr marL="341313" lvl="2" indent="-341313">
              <a:lnSpc>
                <a:spcPct val="120000"/>
              </a:lnSpc>
              <a:spcBef>
                <a:spcPts val="3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200" dirty="0" smtClean="0">
                <a:solidFill>
                  <a:schemeClr val="tx1"/>
                </a:solidFill>
              </a:rPr>
              <a:t>	from: "</a:t>
            </a:r>
            <a:r>
              <a:rPr lang="en-US" sz="1200" dirty="0" smtClean="0">
                <a:solidFill>
                  <a:schemeClr val="tx1"/>
                </a:solidFill>
              </a:rPr>
              <a:t>Passenger Aircraft Design towards Lower Emissions with SAF, LH2, and Batteries (Pros &amp; Cons)</a:t>
            </a:r>
            <a:r>
              <a:rPr lang="de-DE" sz="1200" dirty="0" smtClean="0">
                <a:solidFill>
                  <a:schemeClr val="tx1"/>
                </a:solidFill>
              </a:rPr>
              <a:t>"</a:t>
            </a:r>
          </a:p>
          <a:p>
            <a:pPr marL="341313" lvl="2" indent="-341313">
              <a:lnSpc>
                <a:spcPct val="120000"/>
              </a:lnSpc>
              <a:spcBef>
                <a:spcPts val="3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200" dirty="0" smtClean="0">
                <a:solidFill>
                  <a:schemeClr val="tx1"/>
                </a:solidFill>
              </a:rPr>
              <a:t>	</a:t>
            </a:r>
            <a:r>
              <a:rPr lang="de-DE" sz="1200" dirty="0" smtClean="0">
                <a:solidFill>
                  <a:schemeClr val="tx1"/>
                </a:solidFill>
              </a:rPr>
              <a:t>https</a:t>
            </a:r>
            <a:r>
              <a:rPr lang="de-DE" sz="1200" dirty="0" smtClean="0">
                <a:solidFill>
                  <a:schemeClr val="tx1"/>
                </a:solidFill>
              </a:rPr>
              <a:t>://</a:t>
            </a:r>
            <a:r>
              <a:rPr lang="de-DE" sz="1200" dirty="0" smtClean="0">
                <a:solidFill>
                  <a:schemeClr val="tx1"/>
                </a:solidFill>
              </a:rPr>
              <a:t>doi.org/10.5281/zenodo.5904292</a:t>
            </a:r>
            <a:endParaRPr lang="de-DE" sz="1200" dirty="0" smtClean="0">
              <a:solidFill>
                <a:schemeClr val="tx1"/>
              </a:solidFill>
            </a:endParaRPr>
          </a:p>
          <a:p>
            <a:pPr marL="341313" lvl="2" indent="-341313">
              <a:lnSpc>
                <a:spcPct val="120000"/>
              </a:lnSpc>
              <a:spcBef>
                <a:spcPts val="300"/>
              </a:spcBef>
              <a:buClr>
                <a:srgbClr val="000000"/>
              </a:buClr>
              <a:buSzPct val="10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b="1" dirty="0" smtClean="0">
                <a:solidFill>
                  <a:srgbClr val="0000FF"/>
                </a:solidFill>
              </a:rPr>
              <a:t>Sustainable Aviation Fuel (SAF) in Germany</a:t>
            </a:r>
          </a:p>
          <a:p>
            <a:pPr marL="341313" lvl="2" indent="-341313">
              <a:lnSpc>
                <a:spcPct val="120000"/>
              </a:lnSpc>
              <a:spcBef>
                <a:spcPts val="3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200" dirty="0" smtClean="0">
                <a:solidFill>
                  <a:schemeClr val="tx1"/>
                </a:solidFill>
              </a:rPr>
              <a:t>	from: </a:t>
            </a:r>
            <a:r>
              <a:rPr lang="de-DE" sz="1200" i="1" dirty="0" smtClean="0">
                <a:solidFill>
                  <a:schemeClr val="tx1"/>
                </a:solidFill>
              </a:rPr>
              <a:t>"CO2-Kompensierer Atmosfair betreibt weltweit erste Anlage zur Produktion von klimaneutralem Kerosin – Eine Analyse"</a:t>
            </a:r>
            <a:r>
              <a:rPr lang="de-DE" sz="1200" dirty="0" smtClean="0">
                <a:solidFill>
                  <a:schemeClr val="tx1"/>
                </a:solidFill>
              </a:rPr>
              <a:t> (Report, unpublished)</a:t>
            </a:r>
            <a:endParaRPr lang="en-US" sz="1200" dirty="0" smtClean="0">
              <a:solidFill>
                <a:schemeClr val="tx1"/>
              </a:solidFill>
            </a:endParaRPr>
          </a:p>
          <a:p>
            <a:pPr marL="341313" lvl="2" indent="-341313">
              <a:lnSpc>
                <a:spcPct val="120000"/>
              </a:lnSpc>
              <a:spcBef>
                <a:spcPts val="300"/>
              </a:spcBef>
              <a:buClr>
                <a:srgbClr val="000000"/>
              </a:buClr>
              <a:buSzPct val="10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600" b="1" dirty="0" smtClean="0">
                <a:solidFill>
                  <a:srgbClr val="0000FF"/>
                </a:solidFill>
              </a:rPr>
              <a:t>Kerosene and Hydrogen </a:t>
            </a:r>
            <a:r>
              <a:rPr lang="de-DE" sz="1600" b="1" dirty="0" smtClean="0">
                <a:solidFill>
                  <a:srgbClr val="0000FF"/>
                </a:solidFill>
              </a:rPr>
              <a:t>Emissions</a:t>
            </a:r>
          </a:p>
          <a:p>
            <a:pPr marL="341313" lvl="2" indent="-341313">
              <a:lnSpc>
                <a:spcPct val="120000"/>
              </a:lnSpc>
              <a:spcBef>
                <a:spcPts val="3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200" dirty="0" smtClean="0">
                <a:solidFill>
                  <a:schemeClr val="tx1"/>
                </a:solidFill>
              </a:rPr>
              <a:t>	</a:t>
            </a:r>
            <a:r>
              <a:rPr lang="de-DE" sz="1200" dirty="0" smtClean="0">
                <a:solidFill>
                  <a:schemeClr val="tx1"/>
                </a:solidFill>
              </a:rPr>
              <a:t>from: </a:t>
            </a:r>
            <a:r>
              <a:rPr lang="en-US" sz="1200" i="1" dirty="0" smtClean="0">
                <a:solidFill>
                  <a:schemeClr val="tx1"/>
                </a:solidFill>
              </a:rPr>
              <a:t>"Zero </a:t>
            </a:r>
            <a:r>
              <a:rPr lang="en-US" sz="1200" i="1" dirty="0" smtClean="0">
                <a:solidFill>
                  <a:schemeClr val="tx1"/>
                </a:solidFill>
              </a:rPr>
              <a:t>Emission – The New Credo in Civil </a:t>
            </a:r>
            <a:r>
              <a:rPr lang="en-US" sz="1200" i="1" dirty="0" smtClean="0">
                <a:solidFill>
                  <a:schemeClr val="tx1"/>
                </a:solidFill>
              </a:rPr>
              <a:t>Aviation</a:t>
            </a:r>
            <a:r>
              <a:rPr lang="en-US" sz="1200" dirty="0" smtClean="0">
                <a:solidFill>
                  <a:schemeClr val="tx1"/>
                </a:solidFill>
              </a:rPr>
              <a:t>", https://doi.org/10.5281/zenodo.5919013 </a:t>
            </a:r>
            <a:endParaRPr lang="en-US" sz="1200" dirty="0" smtClean="0">
              <a:solidFill>
                <a:schemeClr val="tx1"/>
              </a:solidFill>
            </a:endParaRPr>
          </a:p>
          <a:p>
            <a:pPr marL="341313" lvl="2" indent="-341313">
              <a:lnSpc>
                <a:spcPct val="120000"/>
              </a:lnSpc>
              <a:spcBef>
                <a:spcPts val="3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200" dirty="0" smtClean="0">
                <a:solidFill>
                  <a:schemeClr val="tx1"/>
                </a:solidFill>
              </a:rPr>
              <a:t>	</a:t>
            </a:r>
            <a:r>
              <a:rPr lang="de-DE" sz="1200" dirty="0" smtClean="0">
                <a:solidFill>
                  <a:schemeClr val="tx1"/>
                </a:solidFill>
              </a:rPr>
              <a:t>from: "</a:t>
            </a:r>
            <a:r>
              <a:rPr lang="en-US" sz="1200" dirty="0" smtClean="0">
                <a:solidFill>
                  <a:schemeClr val="tx1"/>
                </a:solidFill>
              </a:rPr>
              <a:t>Design of Hydrogen Passenger </a:t>
            </a:r>
            <a:r>
              <a:rPr lang="en-US" sz="1200" dirty="0" smtClean="0">
                <a:solidFill>
                  <a:schemeClr val="tx1"/>
                </a:solidFill>
              </a:rPr>
              <a:t>Aircraft", https://</a:t>
            </a:r>
            <a:r>
              <a:rPr lang="en-US" sz="1200" dirty="0" smtClean="0">
                <a:solidFill>
                  <a:schemeClr val="tx1"/>
                </a:solidFill>
              </a:rPr>
              <a:t>doi.org/10.5281/zenodo.4301103</a:t>
            </a:r>
            <a:endParaRPr lang="de-DE" sz="1200" dirty="0" smtClean="0">
              <a:solidFill>
                <a:schemeClr val="tx1"/>
              </a:solidFill>
            </a:endParaRPr>
          </a:p>
          <a:p>
            <a:pPr marL="341313" lvl="2" indent="-341313">
              <a:lnSpc>
                <a:spcPct val="120000"/>
              </a:lnSpc>
              <a:spcBef>
                <a:spcPts val="300"/>
              </a:spcBef>
              <a:buClr>
                <a:srgbClr val="000000"/>
              </a:buClr>
              <a:buSzPct val="10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600" b="1" dirty="0" smtClean="0">
                <a:solidFill>
                  <a:srgbClr val="008000"/>
                </a:solidFill>
              </a:rPr>
              <a:t>Mitigating </a:t>
            </a:r>
            <a:r>
              <a:rPr lang="de-DE" sz="1600" b="1" dirty="0" smtClean="0">
                <a:solidFill>
                  <a:srgbClr val="008000"/>
                </a:solidFill>
              </a:rPr>
              <a:t>Aviation </a:t>
            </a:r>
            <a:r>
              <a:rPr lang="de-DE" sz="1600" b="1" dirty="0" smtClean="0">
                <a:solidFill>
                  <a:srgbClr val="008000"/>
                </a:solidFill>
              </a:rPr>
              <a:t>Emissions</a:t>
            </a:r>
            <a:endParaRPr lang="de-DE" sz="1600" b="1" dirty="0" smtClean="0">
              <a:solidFill>
                <a:srgbClr val="008000"/>
              </a:solidFill>
            </a:endParaRPr>
          </a:p>
          <a:p>
            <a:pPr marL="341313" lvl="2" indent="-341313">
              <a:lnSpc>
                <a:spcPct val="120000"/>
              </a:lnSpc>
              <a:spcBef>
                <a:spcPts val="3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200" dirty="0" smtClean="0">
                <a:solidFill>
                  <a:schemeClr val="tx1"/>
                </a:solidFill>
              </a:rPr>
              <a:t>	</a:t>
            </a:r>
            <a:r>
              <a:rPr lang="de-DE" sz="1200" dirty="0" smtClean="0">
                <a:solidFill>
                  <a:schemeClr val="tx1"/>
                </a:solidFill>
              </a:rPr>
              <a:t>from</a:t>
            </a:r>
            <a:r>
              <a:rPr lang="de-DE" sz="1200" dirty="0" smtClean="0">
                <a:solidFill>
                  <a:schemeClr val="tx1"/>
                </a:solidFill>
              </a:rPr>
              <a:t>: </a:t>
            </a:r>
            <a:r>
              <a:rPr lang="de-DE" sz="1200" i="1" dirty="0" smtClean="0">
                <a:solidFill>
                  <a:schemeClr val="tx1"/>
                </a:solidFill>
              </a:rPr>
              <a:t>"</a:t>
            </a:r>
            <a:r>
              <a:rPr lang="en-US" sz="1200" i="1" dirty="0" smtClean="0">
                <a:solidFill>
                  <a:schemeClr val="tx1"/>
                </a:solidFill>
              </a:rPr>
              <a:t>Design of Hydrogen Passenger </a:t>
            </a:r>
            <a:r>
              <a:rPr lang="en-US" sz="1200" i="1" dirty="0" smtClean="0">
                <a:solidFill>
                  <a:schemeClr val="tx1"/>
                </a:solidFill>
              </a:rPr>
              <a:t>Aircraft</a:t>
            </a:r>
            <a:r>
              <a:rPr lang="de-DE" sz="1200" i="1" dirty="0" smtClean="0">
                <a:solidFill>
                  <a:schemeClr val="tx1"/>
                </a:solidFill>
              </a:rPr>
              <a:t>"</a:t>
            </a:r>
            <a:r>
              <a:rPr lang="de-DE" sz="1200" dirty="0" smtClean="0">
                <a:solidFill>
                  <a:schemeClr val="tx1"/>
                </a:solidFill>
              </a:rPr>
              <a:t>, https://doi.org/10.5281/zenodo.4301103 </a:t>
            </a:r>
            <a:r>
              <a:rPr lang="de-DE" sz="1200" dirty="0" smtClean="0">
                <a:solidFill>
                  <a:schemeClr val="tx1"/>
                </a:solidFill>
              </a:rPr>
              <a:t>and from other </a:t>
            </a:r>
            <a:r>
              <a:rPr lang="de-DE" sz="1200" dirty="0" smtClean="0">
                <a:solidFill>
                  <a:schemeClr val="tx1"/>
                </a:solidFill>
              </a:rPr>
              <a:t>sources</a:t>
            </a:r>
            <a:endParaRPr lang="de-DE" sz="1200" dirty="0" smtClean="0">
              <a:solidFill>
                <a:schemeClr val="tx1"/>
              </a:solidFill>
            </a:endParaRPr>
          </a:p>
        </p:txBody>
      </p:sp>
    </p:spTree>
    <p:extLst>
      <p:ext uri="{BB962C8B-B14F-4D97-AF65-F5344CB8AC3E}">
        <p14:creationId xmlns:p14="http://schemas.microsoft.com/office/powerpoint/2010/main" xmlns="" val="14002413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 xmlns:a16="http://schemas.microsoft.com/office/drawing/2014/main" id="{630AEA5A-D04F-421A-9C2A-5AF0E584F6EC}"/>
              </a:ext>
            </a:extLst>
          </p:cNvPr>
          <p:cNvSpPr txBox="1">
            <a:spLocks/>
          </p:cNvSpPr>
          <p:nvPr/>
        </p:nvSpPr>
        <p:spPr>
          <a:xfrm>
            <a:off x="507729" y="911672"/>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noProof="1" smtClean="0"/>
              <a:t>Schmidt-Appleman Criterion for Contrail Formation</a:t>
            </a:r>
          </a:p>
        </p:txBody>
      </p:sp>
      <p:pic>
        <p:nvPicPr>
          <p:cNvPr id="147459" name="Picture 3"/>
          <p:cNvPicPr>
            <a:picLocks noChangeAspect="1" noChangeArrowheads="1"/>
          </p:cNvPicPr>
          <p:nvPr/>
        </p:nvPicPr>
        <p:blipFill>
          <a:blip r:embed="rId3" cstate="print"/>
          <a:srcRect/>
          <a:stretch>
            <a:fillRect/>
          </a:stretch>
        </p:blipFill>
        <p:spPr bwMode="auto">
          <a:xfrm>
            <a:off x="4419599" y="1385381"/>
            <a:ext cx="4485211" cy="3643819"/>
          </a:xfrm>
          <a:prstGeom prst="rect">
            <a:avLst/>
          </a:prstGeom>
          <a:noFill/>
          <a:ln w="9525">
            <a:noFill/>
            <a:miter lim="800000"/>
            <a:headEnd/>
            <a:tailEnd/>
          </a:ln>
        </p:spPr>
      </p:pic>
      <p:sp>
        <p:nvSpPr>
          <p:cNvPr id="10" name="Tekstvak 10">
            <a:extLst>
              <a:ext uri="{FF2B5EF4-FFF2-40B4-BE49-F238E27FC236}">
                <a16:creationId xmlns="" xmlns:a16="http://schemas.microsoft.com/office/drawing/2014/main" id="{453618A6-8C2B-4567-B43B-0E0DC1B37C35}"/>
              </a:ext>
            </a:extLst>
          </p:cNvPr>
          <p:cNvSpPr txBox="1"/>
          <p:nvPr/>
        </p:nvSpPr>
        <p:spPr>
          <a:xfrm>
            <a:off x="295275" y="5314301"/>
            <a:ext cx="4305300" cy="535531"/>
          </a:xfrm>
          <a:prstGeom prst="rect">
            <a:avLst/>
          </a:prstGeom>
          <a:noFill/>
        </p:spPr>
        <p:txBody>
          <a:bodyPr wrap="square" rtlCol="0">
            <a:spAutoFit/>
          </a:bodyPr>
          <a:lstStyle/>
          <a:p>
            <a:pPr>
              <a:lnSpc>
                <a:spcPct val="120000"/>
              </a:lnSpc>
            </a:pPr>
            <a:r>
              <a:rPr lang="en-US" sz="1200" b="1" noProof="1" smtClean="0">
                <a:solidFill>
                  <a:schemeClr val="tx1"/>
                </a:solidFill>
              </a:rPr>
              <a:t>G is the slope of the dotted line.</a:t>
            </a:r>
          </a:p>
          <a:p>
            <a:pPr>
              <a:lnSpc>
                <a:spcPct val="120000"/>
              </a:lnSpc>
            </a:pPr>
            <a:r>
              <a:rPr lang="de-DE" sz="1200" b="1" noProof="1" smtClean="0">
                <a:solidFill>
                  <a:schemeClr val="tx1"/>
                </a:solidFill>
              </a:rPr>
              <a:t>The dotted line is tangent to the water saturation line.</a:t>
            </a:r>
            <a:endParaRPr lang="en-US" sz="1200" b="1" noProof="1">
              <a:solidFill>
                <a:schemeClr val="tx1"/>
              </a:solidFill>
            </a:endParaRPr>
          </a:p>
        </p:txBody>
      </p:sp>
      <p:sp>
        <p:nvSpPr>
          <p:cNvPr id="15" name="Tekstvak 10">
            <a:extLst>
              <a:ext uri="{FF2B5EF4-FFF2-40B4-BE49-F238E27FC236}">
                <a16:creationId xmlns="" xmlns:a16="http://schemas.microsoft.com/office/drawing/2014/main" id="{453618A6-8C2B-4567-B43B-0E0DC1B37C35}"/>
              </a:ext>
            </a:extLst>
          </p:cNvPr>
          <p:cNvSpPr txBox="1"/>
          <p:nvPr/>
        </p:nvSpPr>
        <p:spPr>
          <a:xfrm>
            <a:off x="4391025" y="5314301"/>
            <a:ext cx="4305300" cy="535531"/>
          </a:xfrm>
          <a:prstGeom prst="rect">
            <a:avLst/>
          </a:prstGeom>
          <a:noFill/>
        </p:spPr>
        <p:txBody>
          <a:bodyPr wrap="square" rtlCol="0">
            <a:spAutoFit/>
          </a:bodyPr>
          <a:lstStyle/>
          <a:p>
            <a:pPr>
              <a:lnSpc>
                <a:spcPct val="120000"/>
              </a:lnSpc>
            </a:pPr>
            <a:r>
              <a:rPr lang="en-US" sz="1200" b="1" noProof="1" smtClean="0">
                <a:solidFill>
                  <a:srgbClr val="FF0000"/>
                </a:solidFill>
              </a:rPr>
              <a:t>A steep dotted line (large G) means:</a:t>
            </a:r>
          </a:p>
          <a:p>
            <a:pPr>
              <a:lnSpc>
                <a:spcPct val="120000"/>
              </a:lnSpc>
            </a:pPr>
            <a:r>
              <a:rPr lang="de-DE" sz="1200" b="1" noProof="1" smtClean="0">
                <a:solidFill>
                  <a:srgbClr val="FF0000"/>
                </a:solidFill>
              </a:rPr>
              <a:t>Contrails more often and also at lower altitudes.</a:t>
            </a:r>
            <a:endParaRPr lang="en-US" sz="1200" b="1" noProof="1">
              <a:solidFill>
                <a:srgbClr val="FF0000"/>
              </a:solidFill>
            </a:endParaRPr>
          </a:p>
        </p:txBody>
      </p:sp>
      <p:grpSp>
        <p:nvGrpSpPr>
          <p:cNvPr id="23" name="Gruppieren 22"/>
          <p:cNvGrpSpPr/>
          <p:nvPr/>
        </p:nvGrpSpPr>
        <p:grpSpPr>
          <a:xfrm>
            <a:off x="137725" y="1257300"/>
            <a:ext cx="4114853" cy="3971924"/>
            <a:chOff x="137725" y="1476375"/>
            <a:chExt cx="4114853" cy="3971924"/>
          </a:xfrm>
        </p:grpSpPr>
        <p:pic>
          <p:nvPicPr>
            <p:cNvPr id="147458" name="Picture 2"/>
            <p:cNvPicPr>
              <a:picLocks noChangeAspect="1" noChangeArrowheads="1"/>
            </p:cNvPicPr>
            <p:nvPr/>
          </p:nvPicPr>
          <p:blipFill>
            <a:blip r:embed="rId4" cstate="print"/>
            <a:srcRect/>
            <a:stretch>
              <a:fillRect/>
            </a:stretch>
          </p:blipFill>
          <p:spPr bwMode="auto">
            <a:xfrm>
              <a:off x="304800" y="1476375"/>
              <a:ext cx="3947778" cy="3971924"/>
            </a:xfrm>
            <a:prstGeom prst="rect">
              <a:avLst/>
            </a:prstGeom>
            <a:noFill/>
            <a:ln w="9525">
              <a:noFill/>
              <a:miter lim="800000"/>
              <a:headEnd/>
              <a:tailEnd/>
            </a:ln>
          </p:spPr>
        </p:pic>
        <p:sp>
          <p:nvSpPr>
            <p:cNvPr id="11" name="Tekstvak 10">
              <a:extLst>
                <a:ext uri="{FF2B5EF4-FFF2-40B4-BE49-F238E27FC236}">
                  <a16:creationId xmlns="" xmlns:a16="http://schemas.microsoft.com/office/drawing/2014/main" id="{453618A6-8C2B-4567-B43B-0E0DC1B37C35}"/>
                </a:ext>
              </a:extLst>
            </p:cNvPr>
            <p:cNvSpPr txBox="1"/>
            <p:nvPr/>
          </p:nvSpPr>
          <p:spPr>
            <a:xfrm>
              <a:off x="1171575" y="2561576"/>
              <a:ext cx="1323324" cy="276999"/>
            </a:xfrm>
            <a:prstGeom prst="rect">
              <a:avLst/>
            </a:prstGeom>
            <a:noFill/>
          </p:spPr>
          <p:txBody>
            <a:bodyPr wrap="square" rtlCol="0">
              <a:spAutoFit/>
            </a:bodyPr>
            <a:lstStyle/>
            <a:p>
              <a:r>
                <a:rPr lang="en-US" sz="1200" noProof="1" smtClean="0">
                  <a:solidFill>
                    <a:schemeClr val="tx1"/>
                  </a:solidFill>
                </a:rPr>
                <a:t>Gierens 2008</a:t>
              </a:r>
              <a:endParaRPr lang="en-US" sz="1200" noProof="1">
                <a:solidFill>
                  <a:schemeClr val="tx1"/>
                </a:solidFill>
              </a:endParaRPr>
            </a:p>
          </p:txBody>
        </p:sp>
        <p:sp>
          <p:nvSpPr>
            <p:cNvPr id="13" name="Tekstvak 10">
              <a:extLst>
                <a:ext uri="{FF2B5EF4-FFF2-40B4-BE49-F238E27FC236}">
                  <a16:creationId xmlns="" xmlns:a16="http://schemas.microsoft.com/office/drawing/2014/main" id="{453618A6-8C2B-4567-B43B-0E0DC1B37C35}"/>
                </a:ext>
              </a:extLst>
            </p:cNvPr>
            <p:cNvSpPr txBox="1"/>
            <p:nvPr/>
          </p:nvSpPr>
          <p:spPr>
            <a:xfrm>
              <a:off x="2933700" y="1904351"/>
              <a:ext cx="581025" cy="276999"/>
            </a:xfrm>
            <a:prstGeom prst="rect">
              <a:avLst/>
            </a:prstGeom>
            <a:noFill/>
          </p:spPr>
          <p:txBody>
            <a:bodyPr wrap="square" rtlCol="0">
              <a:spAutoFit/>
            </a:bodyPr>
            <a:lstStyle/>
            <a:p>
              <a:r>
                <a:rPr lang="en-US" sz="1200" noProof="1" smtClean="0">
                  <a:solidFill>
                    <a:schemeClr val="tx1"/>
                  </a:solidFill>
                </a:rPr>
                <a:t>water</a:t>
              </a:r>
              <a:endParaRPr lang="en-US" sz="1200" noProof="1">
                <a:solidFill>
                  <a:schemeClr val="tx1"/>
                </a:solidFill>
              </a:endParaRPr>
            </a:p>
          </p:txBody>
        </p:sp>
        <p:sp>
          <p:nvSpPr>
            <p:cNvPr id="14" name="Tekstvak 10">
              <a:extLst>
                <a:ext uri="{FF2B5EF4-FFF2-40B4-BE49-F238E27FC236}">
                  <a16:creationId xmlns="" xmlns:a16="http://schemas.microsoft.com/office/drawing/2014/main" id="{453618A6-8C2B-4567-B43B-0E0DC1B37C35}"/>
                </a:ext>
              </a:extLst>
            </p:cNvPr>
            <p:cNvSpPr txBox="1"/>
            <p:nvPr/>
          </p:nvSpPr>
          <p:spPr>
            <a:xfrm>
              <a:off x="3133725" y="3190226"/>
              <a:ext cx="581025" cy="276999"/>
            </a:xfrm>
            <a:prstGeom prst="rect">
              <a:avLst/>
            </a:prstGeom>
            <a:noFill/>
          </p:spPr>
          <p:txBody>
            <a:bodyPr wrap="square" rtlCol="0">
              <a:spAutoFit/>
            </a:bodyPr>
            <a:lstStyle/>
            <a:p>
              <a:r>
                <a:rPr lang="en-US" sz="1200" noProof="1" smtClean="0">
                  <a:solidFill>
                    <a:schemeClr val="tx1"/>
                  </a:solidFill>
                </a:rPr>
                <a:t>ice</a:t>
              </a:r>
              <a:endParaRPr lang="en-US" sz="1200" noProof="1">
                <a:solidFill>
                  <a:schemeClr val="tx1"/>
                </a:solidFill>
              </a:endParaRPr>
            </a:p>
          </p:txBody>
        </p:sp>
        <p:cxnSp>
          <p:nvCxnSpPr>
            <p:cNvPr id="16" name="Gerade Verbindung mit Pfeil 15"/>
            <p:cNvCxnSpPr/>
            <p:nvPr/>
          </p:nvCxnSpPr>
          <p:spPr bwMode="auto">
            <a:xfrm flipH="1">
              <a:off x="1752600" y="5095875"/>
              <a:ext cx="1304925" cy="0"/>
            </a:xfrm>
            <a:prstGeom prst="straightConnector1">
              <a:avLst/>
            </a:prstGeom>
            <a:solidFill>
              <a:srgbClr val="00B8FF"/>
            </a:solidFill>
            <a:ln w="28575" cap="flat" cmpd="sng" algn="ctr">
              <a:solidFill>
                <a:srgbClr val="FF0000"/>
              </a:solidFill>
              <a:prstDash val="solid"/>
              <a:round/>
              <a:headEnd type="none" w="med" len="med"/>
              <a:tailEnd type="arrow"/>
            </a:ln>
            <a:effectLst/>
          </p:spPr>
        </p:cxnSp>
        <p:cxnSp>
          <p:nvCxnSpPr>
            <p:cNvPr id="17" name="Gerade Verbindung mit Pfeil 16"/>
            <p:cNvCxnSpPr/>
            <p:nvPr/>
          </p:nvCxnSpPr>
          <p:spPr bwMode="auto">
            <a:xfrm>
              <a:off x="276225" y="3019425"/>
              <a:ext cx="1" cy="1209675"/>
            </a:xfrm>
            <a:prstGeom prst="straightConnector1">
              <a:avLst/>
            </a:prstGeom>
            <a:solidFill>
              <a:srgbClr val="00B8FF"/>
            </a:solidFill>
            <a:ln w="28575" cap="flat" cmpd="sng" algn="ctr">
              <a:solidFill>
                <a:srgbClr val="FF0000"/>
              </a:solidFill>
              <a:prstDash val="solid"/>
              <a:round/>
              <a:headEnd type="none" w="med" len="med"/>
              <a:tailEnd type="arrow"/>
            </a:ln>
            <a:effectLst/>
          </p:spPr>
        </p:cxnSp>
        <p:sp>
          <p:nvSpPr>
            <p:cNvPr id="19" name="Tekstvak 10">
              <a:extLst>
                <a:ext uri="{FF2B5EF4-FFF2-40B4-BE49-F238E27FC236}">
                  <a16:creationId xmlns="" xmlns:a16="http://schemas.microsoft.com/office/drawing/2014/main" id="{453618A6-8C2B-4567-B43B-0E0DC1B37C35}"/>
                </a:ext>
              </a:extLst>
            </p:cNvPr>
            <p:cNvSpPr txBox="1"/>
            <p:nvPr/>
          </p:nvSpPr>
          <p:spPr>
            <a:xfrm>
              <a:off x="3095626" y="4961876"/>
              <a:ext cx="762000" cy="276999"/>
            </a:xfrm>
            <a:prstGeom prst="rect">
              <a:avLst/>
            </a:prstGeom>
            <a:noFill/>
          </p:spPr>
          <p:txBody>
            <a:bodyPr wrap="square" rtlCol="0">
              <a:spAutoFit/>
            </a:bodyPr>
            <a:lstStyle/>
            <a:p>
              <a:r>
                <a:rPr lang="en-US" sz="1200" b="1" noProof="1" smtClean="0">
                  <a:solidFill>
                    <a:srgbClr val="FF0000"/>
                  </a:solidFill>
                </a:rPr>
                <a:t>altitude</a:t>
              </a:r>
              <a:endParaRPr lang="en-US" sz="1200" b="1" noProof="1">
                <a:solidFill>
                  <a:srgbClr val="FF0000"/>
                </a:solidFill>
              </a:endParaRPr>
            </a:p>
          </p:txBody>
        </p:sp>
        <p:sp>
          <p:nvSpPr>
            <p:cNvPr id="20" name="Tekstvak 10">
              <a:extLst>
                <a:ext uri="{FF2B5EF4-FFF2-40B4-BE49-F238E27FC236}">
                  <a16:creationId xmlns="" xmlns:a16="http://schemas.microsoft.com/office/drawing/2014/main" id="{453618A6-8C2B-4567-B43B-0E0DC1B37C35}"/>
                </a:ext>
              </a:extLst>
            </p:cNvPr>
            <p:cNvSpPr txBox="1"/>
            <p:nvPr/>
          </p:nvSpPr>
          <p:spPr>
            <a:xfrm rot="16200000">
              <a:off x="-104775" y="2485378"/>
              <a:ext cx="762000" cy="276999"/>
            </a:xfrm>
            <a:prstGeom prst="rect">
              <a:avLst/>
            </a:prstGeom>
            <a:noFill/>
          </p:spPr>
          <p:txBody>
            <a:bodyPr wrap="square" rtlCol="0">
              <a:spAutoFit/>
            </a:bodyPr>
            <a:lstStyle/>
            <a:p>
              <a:r>
                <a:rPr lang="en-US" sz="1200" b="1" noProof="1" smtClean="0">
                  <a:solidFill>
                    <a:srgbClr val="FF0000"/>
                  </a:solidFill>
                </a:rPr>
                <a:t>altitude</a:t>
              </a:r>
              <a:endParaRPr lang="en-US" sz="1200" b="1" noProof="1">
                <a:solidFill>
                  <a:srgbClr val="FF0000"/>
                </a:solidFill>
              </a:endParaRPr>
            </a:p>
          </p:txBody>
        </p:sp>
        <p:cxnSp>
          <p:nvCxnSpPr>
            <p:cNvPr id="21" name="Gerade Verbindung 20"/>
            <p:cNvCxnSpPr/>
            <p:nvPr/>
          </p:nvCxnSpPr>
          <p:spPr bwMode="auto">
            <a:xfrm flipV="1">
              <a:off x="2200275" y="1638301"/>
              <a:ext cx="1524000" cy="3114674"/>
            </a:xfrm>
            <a:prstGeom prst="line">
              <a:avLst/>
            </a:prstGeom>
            <a:solidFill>
              <a:srgbClr val="00B8FF"/>
            </a:solidFill>
            <a:ln w="19050" cap="flat" cmpd="sng" algn="ctr">
              <a:solidFill>
                <a:srgbClr val="FF0000"/>
              </a:solidFill>
              <a:prstDash val="sysDash"/>
              <a:round/>
              <a:headEnd type="none" w="med" len="med"/>
              <a:tailEnd type="none" w="med" len="med"/>
            </a:ln>
            <a:effectLst/>
          </p:spPr>
        </p:cxnSp>
        <p:sp>
          <p:nvSpPr>
            <p:cNvPr id="25" name="Tekstvak 10">
              <a:extLst>
                <a:ext uri="{FF2B5EF4-FFF2-40B4-BE49-F238E27FC236}">
                  <a16:creationId xmlns="" xmlns:a16="http://schemas.microsoft.com/office/drawing/2014/main" id="{453618A6-8C2B-4567-B43B-0E0DC1B37C35}"/>
                </a:ext>
              </a:extLst>
            </p:cNvPr>
            <p:cNvSpPr txBox="1"/>
            <p:nvPr/>
          </p:nvSpPr>
          <p:spPr>
            <a:xfrm>
              <a:off x="257176" y="5047601"/>
              <a:ext cx="762000" cy="276999"/>
            </a:xfrm>
            <a:prstGeom prst="rect">
              <a:avLst/>
            </a:prstGeom>
            <a:noFill/>
          </p:spPr>
          <p:txBody>
            <a:bodyPr wrap="square" rtlCol="0">
              <a:spAutoFit/>
            </a:bodyPr>
            <a:lstStyle/>
            <a:p>
              <a:r>
                <a:rPr lang="de-DE" sz="1200" b="1" noProof="1" smtClean="0">
                  <a:solidFill>
                    <a:schemeClr val="tx1"/>
                  </a:solidFill>
                </a:rPr>
                <a:t>Fig. 1</a:t>
              </a:r>
              <a:endParaRPr lang="en-US" sz="1200" b="1" noProof="1">
                <a:solidFill>
                  <a:schemeClr val="tx1"/>
                </a:solidFill>
              </a:endParaRPr>
            </a:p>
          </p:txBody>
        </p:sp>
      </p:grpSp>
      <p:sp>
        <p:nvSpPr>
          <p:cNvPr id="24" name="Tekstvak 9">
            <a:extLst>
              <a:ext uri="{FF2B5EF4-FFF2-40B4-BE49-F238E27FC236}">
                <a16:creationId xmlns="" xmlns:a16="http://schemas.microsoft.com/office/drawing/2014/main" id="{2449851C-97BB-4269-9059-D7249966A5BB}"/>
              </a:ext>
            </a:extLst>
          </p:cNvPr>
          <p:cNvSpPr txBox="1"/>
          <p:nvPr/>
        </p:nvSpPr>
        <p:spPr>
          <a:xfrm>
            <a:off x="304799" y="5899510"/>
            <a:ext cx="6943726" cy="400110"/>
          </a:xfrm>
          <a:prstGeom prst="rect">
            <a:avLst/>
          </a:prstGeom>
          <a:noFill/>
        </p:spPr>
        <p:txBody>
          <a:bodyPr wrap="square" rtlCol="0">
            <a:spAutoFit/>
          </a:bodyPr>
          <a:lstStyle/>
          <a:p>
            <a:r>
              <a:rPr lang="en-US" sz="1000" noProof="1" smtClean="0">
                <a:solidFill>
                  <a:schemeClr val="tx1"/>
                </a:solidFill>
              </a:rPr>
              <a:t>GIERENS, Klaus, LIM, Limg, ELEFTHERATOS, Kostas, 2008. A Review of Various Strategies for Contrail Avoidance. In: The Open Atmospheric Science Journal, 2008, 2, 1-7. Available from: https://doi.org/10.2174/1874282300802010001</a:t>
            </a:r>
            <a:endParaRPr lang="en-US" sz="1000" noProof="1">
              <a:solidFill>
                <a:schemeClr val="tx1"/>
              </a:solidFill>
            </a:endParaRPr>
          </a:p>
        </p:txBody>
      </p:sp>
    </p:spTree>
    <p:extLst>
      <p:ext uri="{BB962C8B-B14F-4D97-AF65-F5344CB8AC3E}">
        <p14:creationId xmlns="" xmlns:p14="http://schemas.microsoft.com/office/powerpoint/2010/main" val="19339241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 xmlns:a16="http://schemas.microsoft.com/office/drawing/2014/main" id="{630AEA5A-D04F-421A-9C2A-5AF0E584F6EC}"/>
              </a:ext>
            </a:extLst>
          </p:cNvPr>
          <p:cNvSpPr txBox="1">
            <a:spLocks/>
          </p:cNvSpPr>
          <p:nvPr/>
        </p:nvSpPr>
        <p:spPr>
          <a:xfrm>
            <a:off x="517254" y="921197"/>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kern="0" noProof="1" smtClean="0"/>
              <a:t>Heating Value Q, Emission Index EI, and Slope G</a:t>
            </a:r>
            <a:endParaRPr lang="en-US" sz="2000" kern="0" noProof="1"/>
          </a:p>
        </p:txBody>
      </p:sp>
      <p:graphicFrame>
        <p:nvGraphicFramePr>
          <p:cNvPr id="4" name="Tabelle 3"/>
          <p:cNvGraphicFramePr>
            <a:graphicFrameLocks noGrp="1"/>
          </p:cNvGraphicFramePr>
          <p:nvPr/>
        </p:nvGraphicFramePr>
        <p:xfrm>
          <a:off x="533399" y="2101850"/>
          <a:ext cx="7877175" cy="1112520"/>
        </p:xfrm>
        <a:graphic>
          <a:graphicData uri="http://schemas.openxmlformats.org/drawingml/2006/table">
            <a:tbl>
              <a:tblPr firstRow="1" bandRow="1">
                <a:tableStyleId>{073A0DAA-6AF3-43AB-8588-CEC1D06C72B9}</a:tableStyleId>
              </a:tblPr>
              <a:tblGrid>
                <a:gridCol w="1575435"/>
                <a:gridCol w="1386841"/>
                <a:gridCol w="1543050"/>
                <a:gridCol w="1796414"/>
                <a:gridCol w="1575435"/>
              </a:tblGrid>
              <a:tr h="370840">
                <a:tc>
                  <a:txBody>
                    <a:bodyPr/>
                    <a:lstStyle/>
                    <a:p>
                      <a:r>
                        <a:rPr lang="de-DE" sz="1600" dirty="0" smtClean="0"/>
                        <a:t>fuel</a:t>
                      </a:r>
                      <a:endParaRPr lang="en-US" sz="1600" dirty="0"/>
                    </a:p>
                  </a:txBody>
                  <a:tcPr/>
                </a:tc>
                <a:tc>
                  <a:txBody>
                    <a:bodyPr/>
                    <a:lstStyle/>
                    <a:p>
                      <a:pPr algn="r"/>
                      <a:r>
                        <a:rPr lang="de-DE" sz="1600" dirty="0" smtClean="0"/>
                        <a:t>Q [MJ/kg]</a:t>
                      </a:r>
                      <a:endParaRPr lang="en-US" sz="1600" dirty="0"/>
                    </a:p>
                  </a:txBody>
                  <a:tcPr/>
                </a:tc>
                <a:tc>
                  <a:txBody>
                    <a:bodyPr/>
                    <a:lstStyle/>
                    <a:p>
                      <a:pPr algn="r"/>
                      <a:r>
                        <a:rPr lang="de-DE" sz="1600" dirty="0" smtClean="0"/>
                        <a:t>EI</a:t>
                      </a:r>
                      <a:r>
                        <a:rPr lang="de-DE" sz="1600" baseline="-25000" dirty="0" smtClean="0"/>
                        <a:t>H2O</a:t>
                      </a:r>
                      <a:r>
                        <a:rPr lang="de-DE" sz="1600" dirty="0" smtClean="0"/>
                        <a:t> [kg/kg]</a:t>
                      </a:r>
                      <a:endParaRPr lang="en-US" sz="1600" dirty="0"/>
                    </a:p>
                  </a:txBody>
                  <a:tcPr/>
                </a:tc>
                <a:tc>
                  <a:txBody>
                    <a:bodyPr/>
                    <a:lstStyle/>
                    <a:p>
                      <a:pPr algn="r"/>
                      <a:r>
                        <a:rPr lang="de-DE" sz="1600" dirty="0" smtClean="0"/>
                        <a:t>EI</a:t>
                      </a:r>
                      <a:r>
                        <a:rPr lang="de-DE" sz="1600" baseline="-25000" dirty="0" smtClean="0"/>
                        <a:t>H2O</a:t>
                      </a:r>
                      <a:r>
                        <a:rPr lang="de-DE" sz="1600" dirty="0" smtClean="0"/>
                        <a:t>/Q [kg/MJ]</a:t>
                      </a:r>
                      <a:endParaRPr lang="en-US" sz="1600" dirty="0"/>
                    </a:p>
                  </a:txBody>
                  <a:tcPr/>
                </a:tc>
                <a:tc>
                  <a:txBody>
                    <a:bodyPr/>
                    <a:lstStyle/>
                    <a:p>
                      <a:r>
                        <a:rPr lang="de-DE" sz="1600" dirty="0" smtClean="0"/>
                        <a:t>G</a:t>
                      </a:r>
                      <a:r>
                        <a:rPr lang="de-DE" sz="1600" baseline="-25000" dirty="0" smtClean="0"/>
                        <a:t>H2</a:t>
                      </a:r>
                      <a:r>
                        <a:rPr lang="de-DE" sz="1600" dirty="0" smtClean="0"/>
                        <a:t>/G</a:t>
                      </a:r>
                      <a:r>
                        <a:rPr lang="de-DE" sz="1600" baseline="-25000" dirty="0" smtClean="0"/>
                        <a:t>Jet-A1</a:t>
                      </a:r>
                      <a:endParaRPr lang="en-US" sz="1600" baseline="-25000" dirty="0"/>
                    </a:p>
                  </a:txBody>
                  <a:tcPr/>
                </a:tc>
              </a:tr>
              <a:tr h="370840">
                <a:tc>
                  <a:txBody>
                    <a:bodyPr/>
                    <a:lstStyle/>
                    <a:p>
                      <a:r>
                        <a:rPr lang="de-DE" sz="1600" dirty="0" smtClean="0"/>
                        <a:t>H2</a:t>
                      </a:r>
                      <a:endParaRPr lang="en-US" sz="1600" dirty="0"/>
                    </a:p>
                  </a:txBody>
                  <a:tcPr/>
                </a:tc>
                <a:tc>
                  <a:txBody>
                    <a:bodyPr/>
                    <a:lstStyle/>
                    <a:p>
                      <a:pPr algn="r"/>
                      <a:r>
                        <a:rPr lang="de-DE" sz="1600" dirty="0" smtClean="0"/>
                        <a:t>120</a:t>
                      </a:r>
                      <a:endParaRPr lang="en-US" sz="1600" dirty="0"/>
                    </a:p>
                  </a:txBody>
                  <a:tcPr/>
                </a:tc>
                <a:tc>
                  <a:txBody>
                    <a:bodyPr/>
                    <a:lstStyle/>
                    <a:p>
                      <a:pPr algn="r"/>
                      <a:r>
                        <a:rPr lang="de-DE" sz="1600" dirty="0" smtClean="0"/>
                        <a:t>8,94</a:t>
                      </a:r>
                      <a:endParaRPr lang="en-US" sz="1600" dirty="0"/>
                    </a:p>
                  </a:txBody>
                  <a:tcPr/>
                </a:tc>
                <a:tc>
                  <a:txBody>
                    <a:bodyPr/>
                    <a:lstStyle/>
                    <a:p>
                      <a:pPr algn="r"/>
                      <a:r>
                        <a:rPr lang="de-DE" sz="1600" dirty="0" smtClean="0"/>
                        <a:t>0,0745</a:t>
                      </a:r>
                      <a:endParaRPr lang="en-US" sz="1600" dirty="0"/>
                    </a:p>
                  </a:txBody>
                  <a:tcPr/>
                </a:tc>
                <a:tc rowSpan="2">
                  <a:txBody>
                    <a:bodyPr/>
                    <a:lstStyle/>
                    <a:p>
                      <a:pPr algn="ctr"/>
                      <a:r>
                        <a:rPr lang="de-DE" sz="1600" dirty="0" smtClean="0"/>
                        <a:t>2,58</a:t>
                      </a:r>
                      <a:endParaRPr lang="en-US" sz="1600" dirty="0"/>
                    </a:p>
                  </a:txBody>
                  <a:tcPr anchor="ctr"/>
                </a:tc>
              </a:tr>
              <a:tr h="370840">
                <a:tc>
                  <a:txBody>
                    <a:bodyPr/>
                    <a:lstStyle/>
                    <a:p>
                      <a:r>
                        <a:rPr lang="de-DE" sz="1600" dirty="0" smtClean="0"/>
                        <a:t>Jet</a:t>
                      </a:r>
                      <a:r>
                        <a:rPr lang="de-DE" sz="1600" baseline="0" dirty="0" smtClean="0"/>
                        <a:t> –A1</a:t>
                      </a:r>
                      <a:endParaRPr lang="en-US" sz="1600" dirty="0"/>
                    </a:p>
                  </a:txBody>
                  <a:tcPr/>
                </a:tc>
                <a:tc>
                  <a:txBody>
                    <a:bodyPr/>
                    <a:lstStyle/>
                    <a:p>
                      <a:pPr algn="r"/>
                      <a:r>
                        <a:rPr lang="de-DE" sz="1600" dirty="0" smtClean="0"/>
                        <a:t> 43</a:t>
                      </a:r>
                      <a:endParaRPr lang="en-US" sz="1600" dirty="0"/>
                    </a:p>
                  </a:txBody>
                  <a:tcPr/>
                </a:tc>
                <a:tc>
                  <a:txBody>
                    <a:bodyPr/>
                    <a:lstStyle/>
                    <a:p>
                      <a:pPr algn="r"/>
                      <a:r>
                        <a:rPr lang="de-DE" sz="1600" dirty="0" smtClean="0"/>
                        <a:t>1,24</a:t>
                      </a:r>
                      <a:endParaRPr lang="en-US" sz="1600" dirty="0"/>
                    </a:p>
                  </a:txBody>
                  <a:tcPr/>
                </a:tc>
                <a:tc>
                  <a:txBody>
                    <a:bodyPr/>
                    <a:lstStyle/>
                    <a:p>
                      <a:pPr algn="r"/>
                      <a:r>
                        <a:rPr lang="de-DE" sz="1600" dirty="0" smtClean="0"/>
                        <a:t>0,0288</a:t>
                      </a:r>
                      <a:endParaRPr lang="en-US" sz="1600" dirty="0"/>
                    </a:p>
                  </a:txBody>
                  <a:tcPr/>
                </a:tc>
                <a:tc vMerge="1">
                  <a:txBody>
                    <a:bodyPr/>
                    <a:lstStyle/>
                    <a:p>
                      <a:endParaRPr lang="en-US" dirty="0"/>
                    </a:p>
                  </a:txBody>
                  <a:tcPr/>
                </a:tc>
              </a:tr>
            </a:tbl>
          </a:graphicData>
        </a:graphic>
      </p:graphicFrame>
      <p:sp>
        <p:nvSpPr>
          <p:cNvPr id="5" name="Tekstvak 10">
            <a:extLst>
              <a:ext uri="{FF2B5EF4-FFF2-40B4-BE49-F238E27FC236}">
                <a16:creationId xmlns="" xmlns:a16="http://schemas.microsoft.com/office/drawing/2014/main" id="{453618A6-8C2B-4567-B43B-0E0DC1B37C35}"/>
              </a:ext>
            </a:extLst>
          </p:cNvPr>
          <p:cNvSpPr txBox="1"/>
          <p:nvPr/>
        </p:nvSpPr>
        <p:spPr>
          <a:xfrm>
            <a:off x="4029075" y="3485501"/>
            <a:ext cx="4457700" cy="1902059"/>
          </a:xfrm>
          <a:prstGeom prst="rect">
            <a:avLst/>
          </a:prstGeom>
          <a:noFill/>
        </p:spPr>
        <p:txBody>
          <a:bodyPr wrap="square" rtlCol="0">
            <a:spAutoFit/>
          </a:bodyPr>
          <a:lstStyle/>
          <a:p>
            <a:pPr algn="just">
              <a:lnSpc>
                <a:spcPct val="120000"/>
              </a:lnSpc>
            </a:pPr>
            <a:r>
              <a:rPr lang="en-US" sz="1400" noProof="1" smtClean="0">
                <a:solidFill>
                  <a:schemeClr val="tx1"/>
                </a:solidFill>
              </a:rPr>
              <a:t>The </a:t>
            </a:r>
            <a:r>
              <a:rPr lang="en-US" sz="1400" noProof="1" smtClean="0">
                <a:solidFill>
                  <a:srgbClr val="0000FF"/>
                </a:solidFill>
              </a:rPr>
              <a:t>slope G</a:t>
            </a:r>
            <a:r>
              <a:rPr lang="en-US" sz="1400" noProof="1" smtClean="0">
                <a:solidFill>
                  <a:schemeClr val="tx1"/>
                </a:solidFill>
              </a:rPr>
              <a:t> of the dotted line is </a:t>
            </a:r>
            <a:r>
              <a:rPr lang="en-US" sz="1400" noProof="1" smtClean="0">
                <a:solidFill>
                  <a:srgbClr val="0000FF"/>
                </a:solidFill>
              </a:rPr>
              <a:t>2,58 times steeper </a:t>
            </a:r>
            <a:r>
              <a:rPr lang="en-US" sz="1400" noProof="1" smtClean="0">
                <a:solidFill>
                  <a:schemeClr val="tx1"/>
                </a:solidFill>
              </a:rPr>
              <a:t>in case of LH2 combustion</a:t>
            </a:r>
            <a:r>
              <a:rPr lang="de-DE" sz="1400" noProof="1" smtClean="0">
                <a:solidFill>
                  <a:schemeClr val="tx1"/>
                </a:solidFill>
              </a:rPr>
              <a:t>.This means: </a:t>
            </a:r>
            <a:r>
              <a:rPr lang="de-DE" sz="1400" noProof="1" smtClean="0">
                <a:solidFill>
                  <a:srgbClr val="FF0000"/>
                </a:solidFill>
              </a:rPr>
              <a:t>Contrails</a:t>
            </a:r>
            <a:r>
              <a:rPr lang="de-DE" sz="1400" noProof="1" smtClean="0">
                <a:solidFill>
                  <a:schemeClr val="tx1"/>
                </a:solidFill>
              </a:rPr>
              <a:t> </a:t>
            </a:r>
            <a:r>
              <a:rPr lang="de-DE" sz="1400" noProof="1" smtClean="0">
                <a:solidFill>
                  <a:srgbClr val="FF0000"/>
                </a:solidFill>
              </a:rPr>
              <a:t>more often</a:t>
            </a:r>
            <a:r>
              <a:rPr lang="de-DE" sz="1400" noProof="1" smtClean="0">
                <a:solidFill>
                  <a:schemeClr val="tx1"/>
                </a:solidFill>
              </a:rPr>
              <a:t> and </a:t>
            </a:r>
            <a:r>
              <a:rPr lang="de-DE" sz="1400" noProof="1" smtClean="0">
                <a:solidFill>
                  <a:srgbClr val="FF0000"/>
                </a:solidFill>
              </a:rPr>
              <a:t>also at lower altitudes</a:t>
            </a:r>
            <a:r>
              <a:rPr lang="de-DE" sz="1400" noProof="1" smtClean="0">
                <a:solidFill>
                  <a:schemeClr val="tx1"/>
                </a:solidFill>
              </a:rPr>
              <a:t>.</a:t>
            </a:r>
            <a:endParaRPr lang="en-US" sz="1400" noProof="1" smtClean="0">
              <a:solidFill>
                <a:schemeClr val="tx1"/>
              </a:solidFill>
            </a:endParaRPr>
          </a:p>
          <a:p>
            <a:pPr algn="just">
              <a:lnSpc>
                <a:spcPct val="120000"/>
              </a:lnSpc>
            </a:pPr>
            <a:endParaRPr lang="de-DE" sz="1400" noProof="1" smtClean="0">
              <a:solidFill>
                <a:schemeClr val="tx1"/>
              </a:solidFill>
            </a:endParaRPr>
          </a:p>
          <a:p>
            <a:pPr algn="just">
              <a:lnSpc>
                <a:spcPct val="120000"/>
              </a:lnSpc>
            </a:pPr>
            <a:r>
              <a:rPr lang="de-DE" sz="1400" noProof="1" smtClean="0">
                <a:solidFill>
                  <a:srgbClr val="FF0000"/>
                </a:solidFill>
              </a:rPr>
              <a:t>2,58 times more water </a:t>
            </a:r>
            <a:r>
              <a:rPr lang="de-DE" sz="1400" u="sng" noProof="1" smtClean="0">
                <a:solidFill>
                  <a:srgbClr val="FF0000"/>
                </a:solidFill>
              </a:rPr>
              <a:t>vapor</a:t>
            </a:r>
            <a:r>
              <a:rPr lang="de-DE" sz="1400" noProof="1" smtClean="0">
                <a:solidFill>
                  <a:srgbClr val="FF0000"/>
                </a:solidFill>
              </a:rPr>
              <a:t> </a:t>
            </a:r>
            <a:r>
              <a:rPr lang="de-DE" sz="1400" noProof="1" smtClean="0">
                <a:solidFill>
                  <a:schemeClr val="tx1"/>
                </a:solidFill>
              </a:rPr>
              <a:t>is produced with LH2 combustion compared to kerosene combustion (for the same energy used).</a:t>
            </a:r>
            <a:endParaRPr lang="en-US" sz="1400" noProof="1">
              <a:solidFill>
                <a:schemeClr val="tx1"/>
              </a:solidFill>
            </a:endParaRPr>
          </a:p>
        </p:txBody>
      </p:sp>
    </p:spTree>
    <p:extLst>
      <p:ext uri="{BB962C8B-B14F-4D97-AF65-F5344CB8AC3E}">
        <p14:creationId xmlns="" xmlns:p14="http://schemas.microsoft.com/office/powerpoint/2010/main" val="19339241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630AEA5A-D04F-421A-9C2A-5AF0E584F6EC}"/>
              </a:ext>
            </a:extLst>
          </p:cNvPr>
          <p:cNvSpPr txBox="1">
            <a:spLocks/>
          </p:cNvSpPr>
          <p:nvPr/>
        </p:nvSpPr>
        <p:spPr>
          <a:xfrm>
            <a:off x="564879" y="921197"/>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kern="0" noProof="1" smtClean="0"/>
              <a:t>Literature Review: Hydrogen and Water Emissions</a:t>
            </a:r>
            <a:endParaRPr lang="en-US" sz="2000" kern="0" noProof="1"/>
          </a:p>
        </p:txBody>
      </p:sp>
      <p:sp>
        <p:nvSpPr>
          <p:cNvPr id="3" name="Textfeld 13"/>
          <p:cNvSpPr txBox="1"/>
          <p:nvPr/>
        </p:nvSpPr>
        <p:spPr>
          <a:xfrm>
            <a:off x="652462" y="2924173"/>
            <a:ext cx="8101013" cy="2924177"/>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just"/>
            <a:r>
              <a:rPr lang="en-US" sz="1400" i="1" baseline="0" noProof="1" smtClean="0">
                <a:solidFill>
                  <a:schemeClr val="dk1"/>
                </a:solidFill>
                <a:latin typeface="+mn-lt"/>
                <a:ea typeface="+mn-ea"/>
                <a:cs typeface="+mn-cs"/>
              </a:rPr>
              <a:t>the </a:t>
            </a:r>
            <a:r>
              <a:rPr lang="en-US" sz="1400" i="1" baseline="0" noProof="1" smtClean="0">
                <a:solidFill>
                  <a:srgbClr val="008000"/>
                </a:solidFill>
                <a:latin typeface="+mn-lt"/>
                <a:ea typeface="+mn-ea"/>
                <a:cs typeface="+mn-cs"/>
              </a:rPr>
              <a:t>water </a:t>
            </a:r>
            <a:r>
              <a:rPr lang="en-US" sz="1400" i="1" u="sng" baseline="0" noProof="1" smtClean="0">
                <a:solidFill>
                  <a:srgbClr val="008000"/>
                </a:solidFill>
                <a:latin typeface="+mn-lt"/>
                <a:ea typeface="+mn-ea"/>
                <a:cs typeface="+mn-cs"/>
              </a:rPr>
              <a:t>vapour</a:t>
            </a:r>
            <a:r>
              <a:rPr lang="en-US" sz="1400" i="1" baseline="0" noProof="1" smtClean="0">
                <a:solidFill>
                  <a:srgbClr val="008000"/>
                </a:solidFill>
                <a:latin typeface="+mn-lt"/>
                <a:ea typeface="+mn-ea"/>
                <a:cs typeface="+mn-cs"/>
              </a:rPr>
              <a:t> </a:t>
            </a:r>
            <a:r>
              <a:rPr lang="en-US" sz="1400" i="1" baseline="0" noProof="1" smtClean="0">
                <a:solidFill>
                  <a:schemeClr val="dk1"/>
                </a:solidFill>
                <a:latin typeface="+mn-lt"/>
                <a:ea typeface="+mn-ea"/>
                <a:cs typeface="+mn-cs"/>
              </a:rPr>
              <a:t>RF </a:t>
            </a:r>
            <a:r>
              <a:rPr lang="en-US" sz="1400" baseline="0" noProof="1" smtClean="0">
                <a:solidFill>
                  <a:schemeClr val="dk1"/>
                </a:solidFill>
                <a:latin typeface="+mn-lt"/>
                <a:ea typeface="+mn-ea"/>
                <a:cs typeface="+mn-cs"/>
              </a:rPr>
              <a:t>[radiative forcing] </a:t>
            </a:r>
            <a:r>
              <a:rPr lang="en-US" sz="1400" i="1" baseline="0" noProof="1" smtClean="0">
                <a:solidFill>
                  <a:schemeClr val="dk1"/>
                </a:solidFill>
                <a:latin typeface="+mn-lt"/>
                <a:ea typeface="+mn-ea"/>
                <a:cs typeface="+mn-cs"/>
              </a:rPr>
              <a:t>increases in the cryoplane case, but by absolute magnitude this </a:t>
            </a:r>
            <a:r>
              <a:rPr lang="en-US" sz="1400" i="1" baseline="0" noProof="1" smtClean="0">
                <a:solidFill>
                  <a:srgbClr val="008000"/>
                </a:solidFill>
                <a:latin typeface="+mn-lt"/>
                <a:ea typeface="+mn-ea"/>
                <a:cs typeface="+mn-cs"/>
              </a:rPr>
              <a:t>contribution</a:t>
            </a:r>
            <a:r>
              <a:rPr lang="en-US" sz="1400" i="1" baseline="0" noProof="1" smtClean="0">
                <a:solidFill>
                  <a:schemeClr val="dk1"/>
                </a:solidFill>
                <a:latin typeface="+mn-lt"/>
                <a:ea typeface="+mn-ea"/>
                <a:cs typeface="+mn-cs"/>
              </a:rPr>
              <a:t> remains </a:t>
            </a:r>
            <a:r>
              <a:rPr lang="en-US" sz="1400" i="1" baseline="0" noProof="1" smtClean="0">
                <a:solidFill>
                  <a:srgbClr val="008000"/>
                </a:solidFill>
                <a:latin typeface="+mn-lt"/>
                <a:ea typeface="+mn-ea"/>
                <a:cs typeface="+mn-cs"/>
              </a:rPr>
              <a:t>the smallest</a:t>
            </a:r>
            <a:r>
              <a:rPr lang="en-US" sz="1400" i="1" baseline="0" noProof="1" smtClean="0">
                <a:solidFill>
                  <a:schemeClr val="dk1"/>
                </a:solidFill>
                <a:latin typeface="+mn-lt"/>
                <a:ea typeface="+mn-ea"/>
                <a:cs typeface="+mn-cs"/>
              </a:rPr>
              <a:t>.</a:t>
            </a:r>
          </a:p>
          <a:p>
            <a:pPr algn="just"/>
            <a:endParaRPr lang="en-US" sz="1400" i="1" baseline="0" noProof="1" smtClean="0">
              <a:solidFill>
                <a:schemeClr val="dk1"/>
              </a:solidFill>
              <a:latin typeface="+mn-lt"/>
              <a:ea typeface="+mn-ea"/>
              <a:cs typeface="+mn-cs"/>
            </a:endParaRPr>
          </a:p>
          <a:p>
            <a:pPr algn="just"/>
            <a:r>
              <a:rPr lang="en-US" sz="1000" baseline="0" noProof="1" smtClean="0">
                <a:solidFill>
                  <a:schemeClr val="dk1"/>
                </a:solidFill>
                <a:latin typeface="+mn-lt"/>
                <a:ea typeface="+mn-ea"/>
                <a:cs typeface="+mn-cs"/>
              </a:rPr>
              <a:t>Ponater, 2006, https://doi.org/10.1016/j.atmosenv.2006.06.036</a:t>
            </a:r>
          </a:p>
          <a:p>
            <a:pPr algn="just"/>
            <a:endParaRPr lang="en-US" sz="1400" i="1" baseline="0" noProof="1" smtClean="0">
              <a:solidFill>
                <a:schemeClr val="dk1"/>
              </a:solidFill>
              <a:latin typeface="+mn-lt"/>
              <a:ea typeface="+mn-ea"/>
              <a:cs typeface="+mn-cs"/>
            </a:endParaRPr>
          </a:p>
          <a:p>
            <a:pPr algn="just"/>
            <a:r>
              <a:rPr lang="en-US" sz="1400" i="1" baseline="0" noProof="1" smtClean="0">
                <a:solidFill>
                  <a:schemeClr val="dk1"/>
                </a:solidFill>
                <a:latin typeface="+mn-lt"/>
                <a:ea typeface="+mn-ea"/>
                <a:cs typeface="+mn-cs"/>
              </a:rPr>
              <a:t>For H2 turbines and fuel cells, as they use H2 as fuel, </a:t>
            </a:r>
            <a:r>
              <a:rPr lang="en-US" sz="1400" i="1" baseline="0" noProof="1" smtClean="0">
                <a:solidFill>
                  <a:srgbClr val="FF0000"/>
                </a:solidFill>
                <a:latin typeface="+mn-lt"/>
                <a:ea typeface="+mn-ea"/>
                <a:cs typeface="+mn-cs"/>
              </a:rPr>
              <a:t>2.55 times more water </a:t>
            </a:r>
            <a:r>
              <a:rPr lang="en-US" sz="1400" i="1" u="sng" baseline="0" noProof="1" smtClean="0">
                <a:solidFill>
                  <a:srgbClr val="FF0000"/>
                </a:solidFill>
                <a:latin typeface="+mn-lt"/>
                <a:ea typeface="+mn-ea"/>
                <a:cs typeface="+mn-cs"/>
              </a:rPr>
              <a:t>vapor</a:t>
            </a:r>
            <a:r>
              <a:rPr lang="en-US" sz="1400" i="1" baseline="0" noProof="1" smtClean="0">
                <a:solidFill>
                  <a:srgbClr val="FF0000"/>
                </a:solidFill>
                <a:latin typeface="+mn-lt"/>
                <a:ea typeface="+mn-ea"/>
                <a:cs typeface="+mn-cs"/>
              </a:rPr>
              <a:t> </a:t>
            </a:r>
            <a:r>
              <a:rPr lang="en-US" sz="1400" i="1" baseline="0" noProof="1" smtClean="0">
                <a:solidFill>
                  <a:schemeClr val="dk1"/>
                </a:solidFill>
                <a:latin typeface="+mn-lt"/>
                <a:ea typeface="+mn-ea"/>
                <a:cs typeface="+mn-cs"/>
              </a:rPr>
              <a:t>is formed compared to kerosene combustion </a:t>
            </a:r>
            <a:r>
              <a:rPr lang="en-US" sz="1400" baseline="0" noProof="1" smtClean="0">
                <a:solidFill>
                  <a:schemeClr val="dk1"/>
                </a:solidFill>
                <a:latin typeface="+mn-lt"/>
                <a:ea typeface="+mn-ea"/>
                <a:cs typeface="+mn-cs"/>
              </a:rPr>
              <a:t>[for the same energy content]</a:t>
            </a:r>
            <a:r>
              <a:rPr lang="en-US" sz="1400" i="1" baseline="0" noProof="1" smtClean="0">
                <a:solidFill>
                  <a:schemeClr val="dk1"/>
                </a:solidFill>
                <a:latin typeface="+mn-lt"/>
                <a:ea typeface="+mn-ea"/>
                <a:cs typeface="+mn-cs"/>
              </a:rPr>
              <a:t>.</a:t>
            </a:r>
          </a:p>
          <a:p>
            <a:pPr algn="just"/>
            <a:endParaRPr lang="en-US" sz="1400" i="1" baseline="0" noProof="1" smtClean="0">
              <a:solidFill>
                <a:schemeClr val="dk1"/>
              </a:solidFill>
              <a:latin typeface="+mn-lt"/>
              <a:ea typeface="+mn-ea"/>
              <a:cs typeface="+mn-cs"/>
            </a:endParaRPr>
          </a:p>
          <a:p>
            <a:pPr algn="just"/>
            <a:r>
              <a:rPr lang="en-US" sz="1400" i="1" baseline="0" noProof="1" smtClean="0">
                <a:solidFill>
                  <a:schemeClr val="dk1"/>
                </a:solidFill>
                <a:latin typeface="+mn-lt"/>
                <a:ea typeface="+mn-ea"/>
                <a:cs typeface="+mn-cs"/>
              </a:rPr>
              <a:t>H2 turbines emit </a:t>
            </a:r>
            <a:r>
              <a:rPr lang="en-US" sz="1400" i="1" baseline="0" noProof="1" smtClean="0">
                <a:solidFill>
                  <a:srgbClr val="008000"/>
                </a:solidFill>
                <a:latin typeface="+mn-lt"/>
                <a:ea typeface="+mn-ea"/>
                <a:cs typeface="+mn-cs"/>
              </a:rPr>
              <a:t>less </a:t>
            </a:r>
            <a:r>
              <a:rPr lang="en-US" sz="1400" i="1" u="sng" baseline="0" noProof="1" smtClean="0">
                <a:solidFill>
                  <a:srgbClr val="008000"/>
                </a:solidFill>
                <a:latin typeface="+mn-lt"/>
                <a:ea typeface="+mn-ea"/>
                <a:cs typeface="+mn-cs"/>
              </a:rPr>
              <a:t>soot</a:t>
            </a:r>
            <a:r>
              <a:rPr lang="en-US" sz="1400" i="1" baseline="0" noProof="1" smtClean="0">
                <a:solidFill>
                  <a:srgbClr val="008000"/>
                </a:solidFill>
                <a:latin typeface="+mn-lt"/>
                <a:ea typeface="+mn-ea"/>
                <a:cs typeface="+mn-cs"/>
              </a:rPr>
              <a:t> </a:t>
            </a:r>
            <a:r>
              <a:rPr lang="en-US" sz="1400" i="1" baseline="0" noProof="1" smtClean="0">
                <a:solidFill>
                  <a:schemeClr val="dk1"/>
                </a:solidFill>
                <a:latin typeface="+mn-lt"/>
                <a:ea typeface="+mn-ea"/>
                <a:cs typeface="+mn-cs"/>
              </a:rPr>
              <a:t>compared to kerosene; therefore, their emission leads to </a:t>
            </a:r>
            <a:r>
              <a:rPr lang="en-US" sz="1400" i="1" baseline="0" noProof="1" smtClean="0">
                <a:solidFill>
                  <a:srgbClr val="008000"/>
                </a:solidFill>
                <a:latin typeface="+mn-lt"/>
                <a:ea typeface="+mn-ea"/>
                <a:cs typeface="+mn-cs"/>
              </a:rPr>
              <a:t>optically thinner ice crystals</a:t>
            </a:r>
            <a:r>
              <a:rPr lang="en-US" sz="1400" i="1" baseline="0" noProof="1" smtClean="0">
                <a:solidFill>
                  <a:schemeClr val="dk1"/>
                </a:solidFill>
                <a:latin typeface="+mn-lt"/>
                <a:ea typeface="+mn-ea"/>
                <a:cs typeface="+mn-cs"/>
              </a:rPr>
              <a:t> and thus lower climate impact. </a:t>
            </a:r>
            <a:r>
              <a:rPr lang="en-US" sz="1400" baseline="0" noProof="1" smtClean="0">
                <a:solidFill>
                  <a:schemeClr val="tx1"/>
                </a:solidFill>
                <a:latin typeface="+mn-lt"/>
                <a:ea typeface="+mn-ea"/>
                <a:cs typeface="+mn-cs"/>
              </a:rPr>
              <a:t>[</a:t>
            </a:r>
            <a:r>
              <a:rPr lang="en-US" sz="1400" baseline="0" noProof="1" smtClean="0">
                <a:solidFill>
                  <a:srgbClr val="008000"/>
                </a:solidFill>
                <a:latin typeface="+mn-lt"/>
                <a:ea typeface="+mn-ea"/>
                <a:cs typeface="+mn-cs"/>
              </a:rPr>
              <a:t>Reduction assumed down to </a:t>
            </a:r>
            <a:r>
              <a:rPr lang="en-US" sz="1400" u="sng" baseline="0" noProof="1" smtClean="0">
                <a:solidFill>
                  <a:srgbClr val="008000"/>
                </a:solidFill>
                <a:latin typeface="+mn-lt"/>
                <a:ea typeface="+mn-ea"/>
                <a:cs typeface="+mn-cs"/>
              </a:rPr>
              <a:t>60%</a:t>
            </a:r>
            <a:r>
              <a:rPr lang="en-US" sz="1400" baseline="0" noProof="1" smtClean="0">
                <a:solidFill>
                  <a:srgbClr val="008000"/>
                </a:solidFill>
                <a:latin typeface="+mn-lt"/>
                <a:ea typeface="+mn-ea"/>
                <a:cs typeface="+mn-cs"/>
              </a:rPr>
              <a:t> (40% reduction). </a:t>
            </a:r>
            <a:r>
              <a:rPr lang="en-US" sz="1400" baseline="0" noProof="1" smtClean="0">
                <a:solidFill>
                  <a:schemeClr val="tx1"/>
                </a:solidFill>
                <a:latin typeface="+mn-lt"/>
                <a:ea typeface="+mn-ea"/>
                <a:cs typeface="+mn-cs"/>
              </a:rPr>
              <a:t>See table on page 76 in report.]</a:t>
            </a:r>
          </a:p>
          <a:p>
            <a:pPr marL="0" marR="0" indent="0" algn="just" defTabSz="914400" eaLnBrk="1" fontAlgn="auto" latinLnBrk="0" hangingPunct="1">
              <a:lnSpc>
                <a:spcPct val="100000"/>
              </a:lnSpc>
              <a:spcBef>
                <a:spcPts val="0"/>
              </a:spcBef>
              <a:spcAft>
                <a:spcPts val="0"/>
              </a:spcAft>
              <a:buClrTx/>
              <a:buSzTx/>
              <a:buFontTx/>
              <a:buNone/>
              <a:tabLst/>
              <a:defRPr/>
            </a:pPr>
            <a:endParaRPr lang="en-US" sz="1400" baseline="0" noProof="1" smtClean="0">
              <a:solidFill>
                <a:schemeClr val="dk1"/>
              </a:solidFill>
              <a:latin typeface="+mn-lt"/>
              <a:ea typeface="+mn-ea"/>
              <a:cs typeface="+mn-cs"/>
            </a:endParaRPr>
          </a:p>
          <a:p>
            <a:r>
              <a:rPr lang="en-US" sz="1000" noProof="1" smtClean="0"/>
              <a:t>EU, 2020. Hydrogen-Powered Aviation. </a:t>
            </a:r>
            <a:r>
              <a:rPr lang="en-US" sz="1000" dirty="0" smtClean="0">
                <a:solidFill>
                  <a:schemeClr val="tx1"/>
                </a:solidFill>
              </a:rPr>
              <a:t>https://doi.org/10.2843/471510. </a:t>
            </a:r>
            <a:r>
              <a:rPr lang="de-DE" sz="1000" dirty="0" smtClean="0">
                <a:solidFill>
                  <a:srgbClr val="0000FF"/>
                </a:solidFill>
              </a:rPr>
              <a:t>Archived at</a:t>
            </a:r>
            <a:r>
              <a:rPr lang="de-DE" sz="1000" dirty="0" smtClean="0">
                <a:solidFill>
                  <a:schemeClr val="tx1"/>
                </a:solidFill>
              </a:rPr>
              <a:t>: https://perma.cc/BJJ6-5L74</a:t>
            </a:r>
            <a:endParaRPr lang="en-US" sz="1000" dirty="0" smtClean="0">
              <a:solidFill>
                <a:schemeClr val="tx1"/>
              </a:solidFill>
            </a:endParaRPr>
          </a:p>
          <a:p>
            <a:pPr algn="just" defTabSz="914400" fontAlgn="auto">
              <a:spcBef>
                <a:spcPts val="0"/>
              </a:spcBef>
              <a:spcAft>
                <a:spcPts val="0"/>
              </a:spcAft>
              <a:defRPr/>
            </a:pPr>
            <a:endParaRPr lang="en-US" sz="1000" noProof="1" smtClean="0"/>
          </a:p>
          <a:p>
            <a:pPr algn="just"/>
            <a:endParaRPr lang="en-US" sz="1400" i="1" baseline="0" noProof="1" smtClean="0">
              <a:solidFill>
                <a:schemeClr val="dk1"/>
              </a:solidFill>
              <a:latin typeface="+mn-lt"/>
              <a:ea typeface="+mn-ea"/>
              <a:cs typeface="+mn-cs"/>
            </a:endParaRPr>
          </a:p>
          <a:p>
            <a:pPr algn="just"/>
            <a:endParaRPr lang="en-US" sz="1400" i="1" baseline="0" noProof="1" smtClean="0">
              <a:solidFill>
                <a:schemeClr val="dk1"/>
              </a:solidFill>
              <a:latin typeface="+mn-lt"/>
              <a:ea typeface="+mn-ea"/>
              <a:cs typeface="+mn-cs"/>
            </a:endParaRPr>
          </a:p>
          <a:p>
            <a:pPr algn="just"/>
            <a:endParaRPr lang="en-US" sz="1400" i="1" noProof="1"/>
          </a:p>
        </p:txBody>
      </p:sp>
      <p:sp>
        <p:nvSpPr>
          <p:cNvPr id="6" name="Rechteck 5"/>
          <p:cNvSpPr/>
          <p:nvPr/>
        </p:nvSpPr>
        <p:spPr>
          <a:xfrm>
            <a:off x="647700" y="1482150"/>
            <a:ext cx="4572000" cy="1169551"/>
          </a:xfrm>
          <a:prstGeom prst="rect">
            <a:avLst/>
          </a:prstGeom>
        </p:spPr>
        <p:txBody>
          <a:bodyPr>
            <a:spAutoFit/>
          </a:bodyPr>
          <a:lstStyle/>
          <a:p>
            <a:pPr marL="0" marR="0" indent="0" algn="just" defTabSz="914400" eaLnBrk="1" fontAlgn="auto" latinLnBrk="0" hangingPunct="1">
              <a:lnSpc>
                <a:spcPct val="100000"/>
              </a:lnSpc>
              <a:spcBef>
                <a:spcPts val="0"/>
              </a:spcBef>
              <a:spcAft>
                <a:spcPts val="0"/>
              </a:spcAft>
              <a:buClrTx/>
              <a:buSzTx/>
              <a:buFontTx/>
              <a:buNone/>
              <a:tabLst/>
              <a:defRPr/>
            </a:pPr>
            <a:r>
              <a:rPr lang="en-US" sz="1400" b="1" noProof="1" smtClean="0">
                <a:solidFill>
                  <a:srgbClr val="0000FF"/>
                </a:solidFill>
              </a:rPr>
              <a:t>Types of water based emissions</a:t>
            </a:r>
            <a:r>
              <a:rPr lang="en-US" sz="1400" noProof="1" smtClean="0">
                <a:solidFill>
                  <a:srgbClr val="0000FF"/>
                </a:solidFill>
              </a:rPr>
              <a:t>:</a:t>
            </a:r>
          </a:p>
          <a:p>
            <a:pPr marL="180975" marR="0" indent="-180975" algn="just" defTabSz="914400" eaLnBrk="1" fontAlgn="auto" latinLnBrk="0" hangingPunct="1">
              <a:lnSpc>
                <a:spcPct val="100000"/>
              </a:lnSpc>
              <a:spcBef>
                <a:spcPts val="0"/>
              </a:spcBef>
              <a:spcAft>
                <a:spcPts val="0"/>
              </a:spcAft>
              <a:buClrTx/>
              <a:buSzTx/>
              <a:buFont typeface="Arial" pitchFamily="34" charset="0"/>
              <a:buChar char="●"/>
              <a:tabLst/>
              <a:defRPr/>
            </a:pPr>
            <a:r>
              <a:rPr lang="en-US" sz="1400" noProof="1" smtClean="0">
                <a:solidFill>
                  <a:schemeClr val="dk1"/>
                </a:solidFill>
              </a:rPr>
              <a:t>water </a:t>
            </a:r>
            <a:r>
              <a:rPr lang="en-US" sz="1400" noProof="1" smtClean="0">
                <a:solidFill>
                  <a:srgbClr val="FF0000"/>
                </a:solidFill>
              </a:rPr>
              <a:t>vapor</a:t>
            </a:r>
            <a:r>
              <a:rPr lang="en-US" sz="1400" noProof="1" smtClean="0">
                <a:solidFill>
                  <a:schemeClr val="dk1"/>
                </a:solidFill>
              </a:rPr>
              <a:t> emissions</a:t>
            </a:r>
          </a:p>
          <a:p>
            <a:pPr marL="180975" marR="0" indent="-180975" algn="just" defTabSz="914400" eaLnBrk="1" fontAlgn="auto" latinLnBrk="0" hangingPunct="1">
              <a:lnSpc>
                <a:spcPct val="100000"/>
              </a:lnSpc>
              <a:spcBef>
                <a:spcPts val="0"/>
              </a:spcBef>
              <a:spcAft>
                <a:spcPts val="0"/>
              </a:spcAft>
              <a:buClrTx/>
              <a:buSzTx/>
              <a:buFont typeface="Arial" pitchFamily="34" charset="0"/>
              <a:buChar char="●"/>
              <a:tabLst/>
              <a:defRPr/>
            </a:pPr>
            <a:r>
              <a:rPr lang="de-DE" sz="1400" noProof="1" smtClean="0">
                <a:solidFill>
                  <a:schemeClr val="dk1"/>
                </a:solidFill>
              </a:rPr>
              <a:t>aviation-induced cloudiness (AIC)</a:t>
            </a:r>
            <a:endParaRPr lang="en-US" sz="1400" noProof="1" smtClean="0">
              <a:solidFill>
                <a:schemeClr val="dk1"/>
              </a:solidFill>
            </a:endParaRPr>
          </a:p>
          <a:p>
            <a:pPr marL="361950" lvl="1" indent="-180975" algn="just">
              <a:buFont typeface="Courier New" pitchFamily="49" charset="0"/>
              <a:buChar char="o"/>
            </a:pPr>
            <a:r>
              <a:rPr lang="en-US" sz="1400" noProof="1" smtClean="0">
                <a:solidFill>
                  <a:schemeClr val="dk1"/>
                </a:solidFill>
              </a:rPr>
              <a:t>line-shaped </a:t>
            </a:r>
            <a:r>
              <a:rPr lang="en-US" sz="1400" noProof="1" smtClean="0">
                <a:solidFill>
                  <a:srgbClr val="FF0000"/>
                </a:solidFill>
              </a:rPr>
              <a:t>contrails</a:t>
            </a:r>
          </a:p>
          <a:p>
            <a:pPr marL="361950" lvl="1" indent="-180975" algn="just" defTabSz="914400" fontAlgn="auto">
              <a:spcBef>
                <a:spcPts val="0"/>
              </a:spcBef>
              <a:spcAft>
                <a:spcPts val="0"/>
              </a:spcAft>
              <a:buFont typeface="Courier New" pitchFamily="49" charset="0"/>
              <a:buChar char="o"/>
              <a:defRPr/>
            </a:pPr>
            <a:r>
              <a:rPr lang="en-US" sz="1400" noProof="1" smtClean="0">
                <a:solidFill>
                  <a:srgbClr val="FF0000"/>
                </a:solidFill>
              </a:rPr>
              <a:t>cirrus clouds </a:t>
            </a:r>
            <a:r>
              <a:rPr lang="en-US" sz="1400" noProof="1" smtClean="0">
                <a:solidFill>
                  <a:schemeClr val="dk1"/>
                </a:solidFill>
              </a:rPr>
              <a:t>(aged contrails)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630AEA5A-D04F-421A-9C2A-5AF0E584F6EC}"/>
              </a:ext>
            </a:extLst>
          </p:cNvPr>
          <p:cNvSpPr txBox="1">
            <a:spLocks/>
          </p:cNvSpPr>
          <p:nvPr/>
        </p:nvSpPr>
        <p:spPr>
          <a:xfrm>
            <a:off x="564879" y="921197"/>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kern="0" noProof="1" smtClean="0"/>
              <a:t>Literature Review: Hydrogen and Water Emissions</a:t>
            </a:r>
            <a:endParaRPr lang="en-US" sz="2000" kern="0" noProof="1"/>
          </a:p>
        </p:txBody>
      </p:sp>
      <p:sp>
        <p:nvSpPr>
          <p:cNvPr id="3" name="Textfeld 13"/>
          <p:cNvSpPr txBox="1"/>
          <p:nvPr/>
        </p:nvSpPr>
        <p:spPr>
          <a:xfrm>
            <a:off x="652462" y="1476374"/>
            <a:ext cx="8101013" cy="4638676"/>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just"/>
            <a:r>
              <a:rPr lang="en-US" sz="1200" i="1" baseline="0" noProof="1" smtClean="0">
                <a:solidFill>
                  <a:schemeClr val="dk1"/>
                </a:solidFill>
                <a:latin typeface="+mn-lt"/>
                <a:ea typeface="+mn-ea"/>
                <a:cs typeface="+mn-cs"/>
              </a:rPr>
              <a:t>Current </a:t>
            </a:r>
            <a:r>
              <a:rPr lang="en-US" sz="1200" i="1" baseline="0" noProof="1" smtClean="0">
                <a:solidFill>
                  <a:srgbClr val="FF0000"/>
                </a:solidFill>
                <a:latin typeface="+mn-lt"/>
                <a:ea typeface="+mn-ea"/>
                <a:cs typeface="+mn-cs"/>
              </a:rPr>
              <a:t>state of knowledge does not allow a conclusive assessment </a:t>
            </a:r>
            <a:r>
              <a:rPr lang="en-US" sz="1200" i="1" baseline="0" noProof="1" smtClean="0">
                <a:solidFill>
                  <a:schemeClr val="dk1"/>
                </a:solidFill>
                <a:latin typeface="+mn-lt"/>
                <a:ea typeface="+mn-ea"/>
                <a:cs typeface="+mn-cs"/>
              </a:rPr>
              <a:t>whether the net radiative impact of cryoplane contrails will be smaller or larger than that of conventional contrails. Uncertainty with respect to radiative forcing arises mainly from insufficient knowledge regarding the mean effective ice crystal radius for both conventional and, especially, cryoplane contrails.</a:t>
            </a:r>
          </a:p>
          <a:p>
            <a:pPr algn="just"/>
            <a:endParaRPr lang="en-US" sz="1200" i="1" baseline="0" noProof="1" smtClean="0">
              <a:solidFill>
                <a:schemeClr val="dk1"/>
              </a:solidFill>
              <a:latin typeface="+mn-lt"/>
              <a:ea typeface="+mn-ea"/>
              <a:cs typeface="+mn-cs"/>
            </a:endParaRPr>
          </a:p>
          <a:p>
            <a:pPr algn="just"/>
            <a:r>
              <a:rPr lang="en-US" sz="1200" i="1" baseline="0" noProof="1" smtClean="0">
                <a:solidFill>
                  <a:schemeClr val="dk1"/>
                </a:solidFill>
                <a:latin typeface="+mn-lt"/>
                <a:ea typeface="+mn-ea"/>
                <a:cs typeface="+mn-cs"/>
              </a:rPr>
              <a:t>it would be </a:t>
            </a:r>
            <a:r>
              <a:rPr lang="en-US" sz="1200" i="1" baseline="0" noProof="1" smtClean="0">
                <a:solidFill>
                  <a:srgbClr val="FF0000"/>
                </a:solidFill>
                <a:latin typeface="+mn-lt"/>
                <a:ea typeface="+mn-ea"/>
                <a:cs typeface="+mn-cs"/>
              </a:rPr>
              <a:t>strongly desirable </a:t>
            </a:r>
            <a:r>
              <a:rPr lang="en-US" sz="1200" i="1" baseline="0" noProof="1" smtClean="0">
                <a:solidFill>
                  <a:schemeClr val="dk1"/>
                </a:solidFill>
                <a:latin typeface="+mn-lt"/>
                <a:ea typeface="+mn-ea"/>
                <a:cs typeface="+mn-cs"/>
              </a:rPr>
              <a:t>to compare model results to observations, i.e., </a:t>
            </a:r>
            <a:r>
              <a:rPr lang="en-US" sz="1200" i="1" baseline="0" noProof="1" smtClean="0">
                <a:solidFill>
                  <a:srgbClr val="FF0000"/>
                </a:solidFill>
                <a:latin typeface="+mn-lt"/>
                <a:ea typeface="+mn-ea"/>
                <a:cs typeface="+mn-cs"/>
              </a:rPr>
              <a:t>measurements</a:t>
            </a:r>
            <a:r>
              <a:rPr lang="en-US" sz="1200" i="1" baseline="0" noProof="1" smtClean="0">
                <a:solidFill>
                  <a:schemeClr val="dk1"/>
                </a:solidFill>
                <a:latin typeface="+mn-lt"/>
                <a:ea typeface="+mn-ea"/>
                <a:cs typeface="+mn-cs"/>
              </a:rPr>
              <a:t> taken in the wake of a </a:t>
            </a:r>
            <a:r>
              <a:rPr lang="en-US" sz="1200" i="1" baseline="0" noProof="1" smtClean="0">
                <a:solidFill>
                  <a:srgbClr val="FF0000"/>
                </a:solidFill>
                <a:latin typeface="+mn-lt"/>
                <a:ea typeface="+mn-ea"/>
                <a:cs typeface="+mn-cs"/>
              </a:rPr>
              <a:t>prototype cryoplane</a:t>
            </a:r>
            <a:r>
              <a:rPr lang="en-US" sz="1200" i="1" baseline="0" noProof="1" smtClean="0">
                <a:solidFill>
                  <a:schemeClr val="dk1"/>
                </a:solidFill>
                <a:latin typeface="+mn-lt"/>
                <a:ea typeface="+mn-ea"/>
                <a:cs typeface="+mn-cs"/>
              </a:rPr>
              <a:t>, which presently </a:t>
            </a:r>
            <a:r>
              <a:rPr lang="en-US" sz="1200" i="1" baseline="0" noProof="1" smtClean="0">
                <a:solidFill>
                  <a:srgbClr val="FF0000"/>
                </a:solidFill>
                <a:latin typeface="+mn-lt"/>
                <a:ea typeface="+mn-ea"/>
                <a:cs typeface="+mn-cs"/>
              </a:rPr>
              <a:t>does not exist</a:t>
            </a:r>
            <a:r>
              <a:rPr lang="en-US" sz="1200" i="1" baseline="0" noProof="1" smtClean="0">
                <a:solidFill>
                  <a:schemeClr val="dk1"/>
                </a:solidFill>
                <a:latin typeface="+mn-lt"/>
                <a:ea typeface="+mn-ea"/>
                <a:cs typeface="+mn-cs"/>
              </a:rPr>
              <a:t>.</a:t>
            </a:r>
          </a:p>
          <a:p>
            <a:pPr algn="just"/>
            <a:endParaRPr lang="en-US" sz="1200" i="1" baseline="0" noProof="1" smtClean="0">
              <a:solidFill>
                <a:schemeClr val="dk1"/>
              </a:solidFill>
              <a:latin typeface="+mn-lt"/>
              <a:ea typeface="+mn-ea"/>
              <a:cs typeface="+mn-cs"/>
            </a:endParaRPr>
          </a:p>
          <a:p>
            <a:pPr algn="just"/>
            <a:r>
              <a:rPr lang="en-US" sz="1200" i="1" baseline="0" noProof="1" smtClean="0">
                <a:solidFill>
                  <a:srgbClr val="008000"/>
                </a:solidFill>
                <a:latin typeface="+mn-lt"/>
                <a:ea typeface="+mn-ea"/>
                <a:cs typeface="+mn-cs"/>
              </a:rPr>
              <a:t>crystal radius</a:t>
            </a:r>
            <a:r>
              <a:rPr lang="en-US" sz="1200" i="1" baseline="0" noProof="1" smtClean="0">
                <a:solidFill>
                  <a:schemeClr val="dk1"/>
                </a:solidFill>
                <a:latin typeface="+mn-lt"/>
                <a:ea typeface="+mn-ea"/>
                <a:cs typeface="+mn-cs"/>
              </a:rPr>
              <a:t> is about a </a:t>
            </a:r>
            <a:r>
              <a:rPr lang="en-US" sz="1200" i="1" baseline="0" noProof="1" smtClean="0">
                <a:solidFill>
                  <a:srgbClr val="008000"/>
                </a:solidFill>
                <a:latin typeface="+mn-lt"/>
                <a:ea typeface="+mn-ea"/>
                <a:cs typeface="+mn-cs"/>
              </a:rPr>
              <a:t>factor of 0.3 smaller </a:t>
            </a:r>
            <a:r>
              <a:rPr lang="en-US" sz="1200" i="1" baseline="0" noProof="1" smtClean="0">
                <a:solidFill>
                  <a:schemeClr val="dk1"/>
                </a:solidFill>
                <a:latin typeface="+mn-lt"/>
                <a:ea typeface="+mn-ea"/>
                <a:cs typeface="+mn-cs"/>
              </a:rPr>
              <a:t>for conventional contrails than for cryoplane contrails. </a:t>
            </a:r>
            <a:r>
              <a:rPr lang="en-US" sz="1200" baseline="0" noProof="1" smtClean="0">
                <a:solidFill>
                  <a:schemeClr val="dk1"/>
                </a:solidFill>
                <a:latin typeface="+mn-lt"/>
                <a:ea typeface="+mn-ea"/>
                <a:cs typeface="+mn-cs"/>
              </a:rPr>
              <a:t>[Hence, the radius of cryoplane's ice</a:t>
            </a:r>
            <a:r>
              <a:rPr lang="en-US" sz="1200" noProof="1" smtClean="0">
                <a:solidFill>
                  <a:schemeClr val="dk1"/>
                </a:solidFill>
                <a:latin typeface="+mn-lt"/>
                <a:ea typeface="+mn-ea"/>
                <a:cs typeface="+mn-cs"/>
              </a:rPr>
              <a:t> </a:t>
            </a:r>
            <a:r>
              <a:rPr lang="en-US" sz="1200" b="1" noProof="1" smtClean="0">
                <a:solidFill>
                  <a:srgbClr val="CC0099"/>
                </a:solidFill>
                <a:latin typeface="+mn-lt"/>
                <a:ea typeface="+mn-ea"/>
                <a:cs typeface="+mn-cs"/>
              </a:rPr>
              <a:t>crystals is 3.33 times larger </a:t>
            </a:r>
            <a:r>
              <a:rPr lang="en-US" sz="1200" noProof="1" smtClean="0">
                <a:solidFill>
                  <a:schemeClr val="dk1"/>
                </a:solidFill>
                <a:latin typeface="+mn-lt"/>
                <a:ea typeface="+mn-ea"/>
                <a:cs typeface="+mn-cs"/>
              </a:rPr>
              <a:t>and the volume is 37 times larger. That means with 2.58 the amount of water there are only 7% of the ice crystals by numbers compared to kerosene. The area of the ice crystals is 11 time larger and the </a:t>
            </a:r>
            <a:r>
              <a:rPr lang="en-US" sz="1200" noProof="1" smtClean="0">
                <a:solidFill>
                  <a:srgbClr val="008000"/>
                </a:solidFill>
                <a:latin typeface="+mn-lt"/>
                <a:ea typeface="+mn-ea"/>
                <a:cs typeface="+mn-cs"/>
              </a:rPr>
              <a:t>coverage of the sky is only </a:t>
            </a:r>
            <a:r>
              <a:rPr lang="en-US" sz="1200" u="sng" noProof="1" smtClean="0">
                <a:solidFill>
                  <a:srgbClr val="008000"/>
                </a:solidFill>
                <a:latin typeface="+mn-lt"/>
                <a:ea typeface="+mn-ea"/>
                <a:cs typeface="+mn-cs"/>
              </a:rPr>
              <a:t>77.4%</a:t>
            </a:r>
            <a:r>
              <a:rPr lang="en-US" sz="1200" noProof="1" smtClean="0">
                <a:solidFill>
                  <a:srgbClr val="008000"/>
                </a:solidFill>
                <a:latin typeface="+mn-lt"/>
                <a:ea typeface="+mn-ea"/>
                <a:cs typeface="+mn-cs"/>
              </a:rPr>
              <a:t> </a:t>
            </a:r>
            <a:r>
              <a:rPr lang="en-US" sz="1200" noProof="1" smtClean="0">
                <a:solidFill>
                  <a:srgbClr val="008000"/>
                </a:solidFill>
                <a:latin typeface="+mn-lt"/>
                <a:ea typeface="+mn-ea"/>
                <a:cs typeface="+mn-cs"/>
              </a:rPr>
              <a:t>of that for kerosene</a:t>
            </a:r>
            <a:r>
              <a:rPr lang="en-US" sz="1200" noProof="1" smtClean="0">
                <a:solidFill>
                  <a:schemeClr val="dk1"/>
                </a:solidFill>
                <a:latin typeface="+mn-lt"/>
                <a:ea typeface="+mn-ea"/>
                <a:cs typeface="+mn-cs"/>
              </a:rPr>
              <a:t>. Everything calculated from simple geometry.]</a:t>
            </a:r>
            <a:endParaRPr lang="en-US" sz="1200" baseline="0" noProof="1" smtClean="0">
              <a:solidFill>
                <a:schemeClr val="dk1"/>
              </a:solidFill>
              <a:latin typeface="+mn-lt"/>
              <a:ea typeface="+mn-ea"/>
              <a:cs typeface="+mn-cs"/>
            </a:endParaRPr>
          </a:p>
          <a:p>
            <a:pPr algn="just"/>
            <a:endParaRPr lang="en-US" sz="1200" i="1" baseline="0" noProof="1" smtClean="0">
              <a:solidFill>
                <a:schemeClr val="dk1"/>
              </a:solidFill>
              <a:latin typeface="+mn-lt"/>
              <a:ea typeface="+mn-ea"/>
              <a:cs typeface="+mn-cs"/>
            </a:endParaRPr>
          </a:p>
          <a:p>
            <a:pPr algn="just"/>
            <a:r>
              <a:rPr lang="en-US" sz="1200" i="1" baseline="0" noProof="1" smtClean="0">
                <a:solidFill>
                  <a:schemeClr val="dk1"/>
                </a:solidFill>
                <a:latin typeface="+mn-lt"/>
                <a:ea typeface="+mn-ea"/>
                <a:cs typeface="+mn-cs"/>
              </a:rPr>
              <a:t>the substitution of conventional aviation by a fleet of cryoplanes would leed to ... </a:t>
            </a:r>
            <a:r>
              <a:rPr lang="en-US" sz="1200" i="1" baseline="0" noProof="1" smtClean="0">
                <a:solidFill>
                  <a:srgbClr val="FF0000"/>
                </a:solidFill>
                <a:latin typeface="+mn-lt"/>
                <a:ea typeface="+mn-ea"/>
                <a:cs typeface="+mn-cs"/>
              </a:rPr>
              <a:t>increase</a:t>
            </a:r>
            <a:r>
              <a:rPr lang="en-US" sz="1200" i="1" baseline="0" noProof="1" smtClean="0">
                <a:solidFill>
                  <a:schemeClr val="dk1"/>
                </a:solidFill>
                <a:latin typeface="+mn-lt"/>
                <a:ea typeface="+mn-ea"/>
                <a:cs typeface="+mn-cs"/>
              </a:rPr>
              <a:t> in the </a:t>
            </a:r>
            <a:r>
              <a:rPr lang="en-US" sz="1200" i="1" baseline="0" noProof="1" smtClean="0">
                <a:solidFill>
                  <a:srgbClr val="FF0000"/>
                </a:solidFill>
                <a:latin typeface="+mn-lt"/>
                <a:ea typeface="+mn-ea"/>
                <a:cs typeface="+mn-cs"/>
              </a:rPr>
              <a:t>coverage</a:t>
            </a:r>
            <a:r>
              <a:rPr lang="en-US" sz="1200" i="1" baseline="0" noProof="1" smtClean="0">
                <a:solidFill>
                  <a:schemeClr val="dk1"/>
                </a:solidFill>
                <a:latin typeface="+mn-lt"/>
                <a:ea typeface="+mn-ea"/>
                <a:cs typeface="+mn-cs"/>
              </a:rPr>
              <a:t> with all contrails by a </a:t>
            </a:r>
            <a:r>
              <a:rPr lang="en-US" sz="1200" b="1" i="1" baseline="0" noProof="1" smtClean="0">
                <a:solidFill>
                  <a:srgbClr val="CC0099"/>
                </a:solidFill>
                <a:latin typeface="+mn-lt"/>
                <a:ea typeface="+mn-ea"/>
                <a:cs typeface="+mn-cs"/>
              </a:rPr>
              <a:t>factor of 1.2</a:t>
            </a:r>
          </a:p>
          <a:p>
            <a:pPr algn="just"/>
            <a:endParaRPr lang="en-US" sz="1200" i="1" baseline="0" noProof="1" smtClean="0">
              <a:solidFill>
                <a:schemeClr val="dk1"/>
              </a:solidFill>
              <a:latin typeface="+mn-lt"/>
              <a:ea typeface="+mn-ea"/>
              <a:cs typeface="+mn-cs"/>
            </a:endParaRPr>
          </a:p>
          <a:p>
            <a:pPr algn="just"/>
            <a:r>
              <a:rPr lang="en-US" sz="1200" i="1" baseline="0" noProof="1" smtClean="0">
                <a:solidFill>
                  <a:schemeClr val="dk1"/>
                </a:solidFill>
                <a:latin typeface="+mn-lt"/>
                <a:ea typeface="+mn-ea"/>
                <a:cs typeface="+mn-cs"/>
              </a:rPr>
              <a:t>However, contrails are only visible (from satellite or an Earth-bound observer) if their optical depth exceeds a certain threshold value. In our studies, we have used a visibility-threshold of 0.02 and, therefore, have  distinguished between the "visible" contrail cover and the cover with </a:t>
            </a:r>
            <a:r>
              <a:rPr lang="en-US" sz="1200" i="1" noProof="1" smtClean="0"/>
              <a:t>"a</a:t>
            </a:r>
            <a:r>
              <a:rPr lang="en-US" sz="1200" i="1" baseline="0" noProof="1" smtClean="0">
                <a:solidFill>
                  <a:schemeClr val="dk1"/>
                </a:solidFill>
                <a:latin typeface="+mn-lt"/>
                <a:ea typeface="+mn-ea"/>
                <a:cs typeface="+mn-cs"/>
              </a:rPr>
              <a:t>ll" contrails. Though, as just explained, the </a:t>
            </a:r>
            <a:r>
              <a:rPr lang="en-US" sz="1200" i="1" baseline="0" noProof="1" smtClean="0">
                <a:solidFill>
                  <a:srgbClr val="FF0000"/>
                </a:solidFill>
                <a:latin typeface="+mn-lt"/>
                <a:ea typeface="+mn-ea"/>
                <a:cs typeface="+mn-cs"/>
              </a:rPr>
              <a:t>coverage with </a:t>
            </a:r>
            <a:r>
              <a:rPr lang="en-US" sz="1200" i="1" u="sng" baseline="0" noProof="1" smtClean="0">
                <a:solidFill>
                  <a:srgbClr val="FF0000"/>
                </a:solidFill>
                <a:latin typeface="+mn-lt"/>
                <a:ea typeface="+mn-ea"/>
                <a:cs typeface="+mn-cs"/>
              </a:rPr>
              <a:t>all</a:t>
            </a:r>
            <a:r>
              <a:rPr lang="en-US" sz="1200" i="1" baseline="0" noProof="1" smtClean="0">
                <a:solidFill>
                  <a:srgbClr val="FF0000"/>
                </a:solidFill>
                <a:latin typeface="+mn-lt"/>
                <a:ea typeface="+mn-ea"/>
                <a:cs typeface="+mn-cs"/>
              </a:rPr>
              <a:t> contrails increases all over the world</a:t>
            </a:r>
            <a:r>
              <a:rPr lang="en-US" sz="1200" i="1" baseline="0" noProof="1" smtClean="0">
                <a:solidFill>
                  <a:schemeClr val="dk1"/>
                </a:solidFill>
                <a:latin typeface="+mn-lt"/>
                <a:ea typeface="+mn-ea"/>
                <a:cs typeface="+mn-cs"/>
              </a:rPr>
              <a:t> in our cryoplane simulations, the </a:t>
            </a:r>
            <a:r>
              <a:rPr lang="en-US" sz="1200" i="1" baseline="0" noProof="1" smtClean="0">
                <a:solidFill>
                  <a:srgbClr val="008000"/>
                </a:solidFill>
                <a:latin typeface="+mn-lt"/>
                <a:ea typeface="+mn-ea"/>
                <a:cs typeface="+mn-cs"/>
              </a:rPr>
              <a:t>coverage with </a:t>
            </a:r>
            <a:r>
              <a:rPr lang="en-US" sz="1200" i="1" u="sng" baseline="0" noProof="1" smtClean="0">
                <a:solidFill>
                  <a:srgbClr val="008000"/>
                </a:solidFill>
                <a:latin typeface="+mn-lt"/>
                <a:ea typeface="+mn-ea"/>
                <a:cs typeface="+mn-cs"/>
              </a:rPr>
              <a:t>visible</a:t>
            </a:r>
            <a:r>
              <a:rPr lang="en-US" sz="1200" i="1" baseline="0" noProof="1" smtClean="0">
                <a:solidFill>
                  <a:srgbClr val="008000"/>
                </a:solidFill>
                <a:latin typeface="+mn-lt"/>
                <a:ea typeface="+mn-ea"/>
                <a:cs typeface="+mn-cs"/>
              </a:rPr>
              <a:t> contrails decreases over a substantial part of the globe</a:t>
            </a:r>
          </a:p>
          <a:p>
            <a:pPr algn="just"/>
            <a:endParaRPr lang="en-US" sz="1200" i="1" baseline="0" noProof="1" smtClean="0">
              <a:solidFill>
                <a:schemeClr val="dk1"/>
              </a:solidFill>
              <a:latin typeface="+mn-lt"/>
              <a:ea typeface="+mn-ea"/>
              <a:cs typeface="+mn-cs"/>
            </a:endParaRPr>
          </a:p>
          <a:p>
            <a:pPr marL="0" marR="0" indent="0" algn="just" defTabSz="914400" eaLnBrk="1" fontAlgn="auto" latinLnBrk="0" hangingPunct="1">
              <a:lnSpc>
                <a:spcPct val="100000"/>
              </a:lnSpc>
              <a:spcBef>
                <a:spcPts val="0"/>
              </a:spcBef>
              <a:spcAft>
                <a:spcPts val="0"/>
              </a:spcAft>
              <a:buClrTx/>
              <a:buSzTx/>
              <a:buFontTx/>
              <a:buNone/>
              <a:tabLst/>
              <a:defRPr/>
            </a:pPr>
            <a:r>
              <a:rPr lang="en-US" sz="1000" baseline="0" noProof="1" smtClean="0">
                <a:solidFill>
                  <a:schemeClr val="dk1"/>
                </a:solidFill>
                <a:latin typeface="+mn-lt"/>
                <a:ea typeface="+mn-ea"/>
                <a:cs typeface="+mn-cs"/>
              </a:rPr>
              <a:t>Marquart 2005, https://doi.org/10.1127/0941-2948/2005/0057</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630AEA5A-D04F-421A-9C2A-5AF0E584F6EC}"/>
              </a:ext>
            </a:extLst>
          </p:cNvPr>
          <p:cNvSpPr txBox="1">
            <a:spLocks/>
          </p:cNvSpPr>
          <p:nvPr/>
        </p:nvSpPr>
        <p:spPr>
          <a:xfrm>
            <a:off x="564879" y="921197"/>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kern="0" noProof="1" smtClean="0"/>
              <a:t>Literature Review: Hydrogen and Water Emissions</a:t>
            </a:r>
            <a:endParaRPr lang="en-US" sz="2000" kern="0" noProof="1"/>
          </a:p>
        </p:txBody>
      </p:sp>
      <p:sp>
        <p:nvSpPr>
          <p:cNvPr id="3" name="Textfeld 13"/>
          <p:cNvSpPr txBox="1"/>
          <p:nvPr/>
        </p:nvSpPr>
        <p:spPr>
          <a:xfrm>
            <a:off x="652462" y="1476374"/>
            <a:ext cx="8101013" cy="4638676"/>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just"/>
            <a:endParaRPr lang="en-US" sz="1400" i="1" baseline="0" noProof="1" smtClean="0">
              <a:solidFill>
                <a:schemeClr val="dk1"/>
              </a:solidFill>
              <a:latin typeface="+mn-lt"/>
              <a:ea typeface="+mn-ea"/>
              <a:cs typeface="+mn-cs"/>
            </a:endParaRPr>
          </a:p>
          <a:p>
            <a:pPr algn="just"/>
            <a:endParaRPr lang="en-US" sz="1400" i="1" noProof="1" smtClean="0"/>
          </a:p>
          <a:p>
            <a:pPr algn="just"/>
            <a:endParaRPr lang="en-US" sz="1400" i="1" baseline="0" noProof="1" smtClean="0">
              <a:solidFill>
                <a:schemeClr val="dk1"/>
              </a:solidFill>
              <a:latin typeface="+mn-lt"/>
              <a:ea typeface="+mn-ea"/>
              <a:cs typeface="+mn-cs"/>
            </a:endParaRPr>
          </a:p>
          <a:p>
            <a:pPr algn="just"/>
            <a:endParaRPr lang="en-US" sz="1400" i="1" noProof="1" smtClean="0"/>
          </a:p>
          <a:p>
            <a:pPr algn="just"/>
            <a:endParaRPr lang="en-US" sz="1400" i="1" baseline="0" noProof="1" smtClean="0">
              <a:solidFill>
                <a:schemeClr val="dk1"/>
              </a:solidFill>
              <a:latin typeface="+mn-lt"/>
              <a:ea typeface="+mn-ea"/>
              <a:cs typeface="+mn-cs"/>
            </a:endParaRPr>
          </a:p>
          <a:p>
            <a:pPr algn="just"/>
            <a:endParaRPr lang="en-US" sz="1400" i="1" noProof="1" smtClean="0"/>
          </a:p>
          <a:p>
            <a:pPr algn="just"/>
            <a:endParaRPr lang="en-US" sz="1400" i="1" baseline="0" noProof="1" smtClean="0">
              <a:solidFill>
                <a:schemeClr val="dk1"/>
              </a:solidFill>
              <a:latin typeface="+mn-lt"/>
              <a:ea typeface="+mn-ea"/>
              <a:cs typeface="+mn-cs"/>
            </a:endParaRPr>
          </a:p>
          <a:p>
            <a:endParaRPr lang="en-US" sz="1400" i="1" noProof="1" smtClean="0"/>
          </a:p>
          <a:p>
            <a:endParaRPr lang="en-US" sz="1400" i="1" noProof="1" smtClean="0"/>
          </a:p>
          <a:p>
            <a:endParaRPr lang="en-US" sz="1400" i="1" noProof="1" smtClean="0"/>
          </a:p>
          <a:p>
            <a:endParaRPr lang="en-US" sz="1400" i="1" noProof="1" smtClean="0"/>
          </a:p>
          <a:p>
            <a:endParaRPr lang="en-US" sz="1400" i="1" noProof="1" smtClean="0"/>
          </a:p>
          <a:p>
            <a:endParaRPr lang="en-US" sz="1400" i="1" noProof="1" smtClean="0"/>
          </a:p>
          <a:p>
            <a:endParaRPr lang="en-US" sz="1400" i="1" noProof="1" smtClean="0"/>
          </a:p>
          <a:p>
            <a:endParaRPr lang="en-US" sz="1400" i="1" noProof="1" smtClean="0"/>
          </a:p>
          <a:p>
            <a:endParaRPr lang="en-US" sz="1400" i="1" noProof="1" smtClean="0"/>
          </a:p>
          <a:p>
            <a:endParaRPr lang="en-US" sz="1400" i="1" noProof="1" smtClean="0"/>
          </a:p>
          <a:p>
            <a:r>
              <a:rPr lang="en-US" sz="1400" i="1" noProof="1" smtClean="0"/>
              <a:t>Change in annual mean total </a:t>
            </a:r>
            <a:r>
              <a:rPr lang="en-US" sz="1400" i="1" noProof="1" smtClean="0">
                <a:solidFill>
                  <a:srgbClr val="0000FF"/>
                </a:solidFill>
              </a:rPr>
              <a:t>contrail cover </a:t>
            </a:r>
            <a:r>
              <a:rPr lang="en-US" sz="1400" i="1" noProof="1" smtClean="0"/>
              <a:t>for the time slice 2015 if the </a:t>
            </a:r>
            <a:r>
              <a:rPr lang="en-US" sz="1400" i="1" noProof="1" smtClean="0">
                <a:solidFill>
                  <a:srgbClr val="008000"/>
                </a:solidFill>
              </a:rPr>
              <a:t>conventional fleet of aircraft is replaced by a fleet of cryoplanes</a:t>
            </a:r>
            <a:r>
              <a:rPr lang="en-US" sz="1400" i="1" noProof="1" smtClean="0"/>
              <a:t>. (d) </a:t>
            </a:r>
            <a:r>
              <a:rPr lang="en-US" sz="1400" i="1" noProof="1" smtClean="0">
                <a:solidFill>
                  <a:srgbClr val="0000FF"/>
                </a:solidFill>
              </a:rPr>
              <a:t>ratio cryoplane/conventional for </a:t>
            </a:r>
            <a:r>
              <a:rPr lang="en-US" sz="1400" i="1" u="sng" noProof="1" smtClean="0">
                <a:solidFill>
                  <a:srgbClr val="0000FF"/>
                </a:solidFill>
              </a:rPr>
              <a:t>visible</a:t>
            </a:r>
            <a:r>
              <a:rPr lang="en-US" sz="1400" i="1" noProof="1" smtClean="0">
                <a:solidFill>
                  <a:srgbClr val="0000FF"/>
                </a:solidFill>
              </a:rPr>
              <a:t> contrails</a:t>
            </a:r>
            <a:r>
              <a:rPr lang="en-US" sz="1400" i="1" noProof="1" smtClean="0"/>
              <a:t>.</a:t>
            </a:r>
          </a:p>
          <a:p>
            <a:pPr algn="just"/>
            <a:endParaRPr lang="en-US" sz="1400" i="1" baseline="0" noProof="1" smtClean="0">
              <a:solidFill>
                <a:schemeClr val="dk1"/>
              </a:solidFill>
              <a:latin typeface="+mn-lt"/>
              <a:ea typeface="+mn-ea"/>
              <a:cs typeface="+mn-cs"/>
            </a:endParaRPr>
          </a:p>
          <a:p>
            <a:pPr marL="0" marR="0" indent="0" algn="just" defTabSz="914400" eaLnBrk="1" fontAlgn="auto" latinLnBrk="0" hangingPunct="1">
              <a:lnSpc>
                <a:spcPct val="100000"/>
              </a:lnSpc>
              <a:spcBef>
                <a:spcPts val="0"/>
              </a:spcBef>
              <a:spcAft>
                <a:spcPts val="0"/>
              </a:spcAft>
              <a:buClrTx/>
              <a:buSzTx/>
              <a:buFontTx/>
              <a:buNone/>
              <a:tabLst/>
              <a:defRPr/>
            </a:pPr>
            <a:r>
              <a:rPr lang="en-US" sz="1000" baseline="0" noProof="1" smtClean="0">
                <a:solidFill>
                  <a:schemeClr val="dk1"/>
                </a:solidFill>
                <a:latin typeface="+mn-lt"/>
                <a:ea typeface="+mn-ea"/>
                <a:cs typeface="+mn-cs"/>
              </a:rPr>
              <a:t>Marquart 2005, https://doi.org/10.1127/0941-2948/2005/0057</a:t>
            </a:r>
          </a:p>
        </p:txBody>
      </p:sp>
      <p:pic>
        <p:nvPicPr>
          <p:cNvPr id="261122" name="Picture 2"/>
          <p:cNvPicPr>
            <a:picLocks noChangeAspect="1" noChangeArrowheads="1"/>
          </p:cNvPicPr>
          <p:nvPr/>
        </p:nvPicPr>
        <p:blipFill>
          <a:blip r:embed="rId2" cstate="print"/>
          <a:srcRect/>
          <a:stretch>
            <a:fillRect/>
          </a:stretch>
        </p:blipFill>
        <p:spPr bwMode="auto">
          <a:xfrm>
            <a:off x="1962150" y="1557338"/>
            <a:ext cx="5219700" cy="3324225"/>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630AEA5A-D04F-421A-9C2A-5AF0E584F6EC}"/>
              </a:ext>
            </a:extLst>
          </p:cNvPr>
          <p:cNvSpPr txBox="1">
            <a:spLocks/>
          </p:cNvSpPr>
          <p:nvPr/>
        </p:nvSpPr>
        <p:spPr>
          <a:xfrm>
            <a:off x="564879" y="921197"/>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kern="0" noProof="1" smtClean="0"/>
              <a:t>Literature Review: Hydrogen and Water Emissions</a:t>
            </a:r>
            <a:endParaRPr lang="en-US" sz="2000" kern="0" noProof="1"/>
          </a:p>
        </p:txBody>
      </p:sp>
      <p:sp>
        <p:nvSpPr>
          <p:cNvPr id="3" name="Textfeld 13"/>
          <p:cNvSpPr txBox="1"/>
          <p:nvPr/>
        </p:nvSpPr>
        <p:spPr>
          <a:xfrm>
            <a:off x="652462" y="1476374"/>
            <a:ext cx="8101013" cy="4400551"/>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just"/>
            <a:r>
              <a:rPr lang="en-US" sz="1200" i="1" baseline="0" noProof="1" smtClean="0">
                <a:solidFill>
                  <a:schemeClr val="dk1"/>
                </a:solidFill>
                <a:latin typeface="+mn-lt"/>
                <a:ea typeface="+mn-ea"/>
                <a:cs typeface="+mn-cs"/>
              </a:rPr>
              <a:t>the global mean radiative forcing of cryoplane contrails is simulated to be by about ... </a:t>
            </a:r>
            <a:r>
              <a:rPr lang="en-US" sz="1200" i="1" baseline="0" noProof="1" smtClean="0">
                <a:solidFill>
                  <a:srgbClr val="008000"/>
                </a:solidFill>
                <a:latin typeface="+mn-lt"/>
                <a:ea typeface="+mn-ea"/>
                <a:cs typeface="+mn-cs"/>
              </a:rPr>
              <a:t>30% </a:t>
            </a:r>
            <a:r>
              <a:rPr lang="en-US" sz="1200" baseline="0" noProof="1" smtClean="0">
                <a:solidFill>
                  <a:srgbClr val="008000"/>
                </a:solidFill>
                <a:latin typeface="+mn-lt"/>
                <a:ea typeface="+mn-ea"/>
                <a:cs typeface="+mn-cs"/>
              </a:rPr>
              <a:t>[lower] </a:t>
            </a:r>
            <a:r>
              <a:rPr lang="en-US" sz="1200" i="1" baseline="0" noProof="1" smtClean="0">
                <a:solidFill>
                  <a:schemeClr val="dk1"/>
                </a:solidFill>
                <a:latin typeface="+mn-lt"/>
                <a:ea typeface="+mn-ea"/>
                <a:cs typeface="+mn-cs"/>
              </a:rPr>
              <a:t>in 2050 compared to the radiative forcing of conventional contrails. The global mean decrease in radiative forcing results from the </a:t>
            </a:r>
            <a:r>
              <a:rPr lang="en-US" sz="1200" i="1" baseline="0" noProof="1" smtClean="0">
                <a:solidFill>
                  <a:srgbClr val="008000"/>
                </a:solidFill>
                <a:latin typeface="+mn-lt"/>
                <a:ea typeface="+mn-ea"/>
                <a:cs typeface="+mn-cs"/>
              </a:rPr>
              <a:t>decrease in contrail optical depth</a:t>
            </a:r>
            <a:r>
              <a:rPr lang="en-US" sz="1200" i="1" baseline="0" noProof="1" smtClean="0">
                <a:solidFill>
                  <a:schemeClr val="dk1"/>
                </a:solidFill>
                <a:latin typeface="+mn-lt"/>
                <a:ea typeface="+mn-ea"/>
                <a:cs typeface="+mn-cs"/>
              </a:rPr>
              <a:t>, which </a:t>
            </a:r>
            <a:r>
              <a:rPr lang="en-US" sz="1200" i="1" baseline="0" noProof="1" smtClean="0">
                <a:solidFill>
                  <a:srgbClr val="0000FF"/>
                </a:solidFill>
                <a:latin typeface="+mn-lt"/>
                <a:ea typeface="+mn-ea"/>
                <a:cs typeface="+mn-cs"/>
              </a:rPr>
              <a:t>outweighs</a:t>
            </a:r>
            <a:r>
              <a:rPr lang="en-US" sz="1200" i="1" baseline="0" noProof="1" smtClean="0">
                <a:solidFill>
                  <a:schemeClr val="dk1"/>
                </a:solidFill>
                <a:latin typeface="+mn-lt"/>
                <a:ea typeface="+mn-ea"/>
                <a:cs typeface="+mn-cs"/>
              </a:rPr>
              <a:t> the effect of </a:t>
            </a:r>
            <a:r>
              <a:rPr lang="en-US" sz="1200" i="1" baseline="0" noProof="1" smtClean="0">
                <a:solidFill>
                  <a:srgbClr val="FF0000"/>
                </a:solidFill>
                <a:latin typeface="+mn-lt"/>
                <a:ea typeface="+mn-ea"/>
                <a:cs typeface="+mn-cs"/>
              </a:rPr>
              <a:t>increased contrail cover </a:t>
            </a:r>
            <a:r>
              <a:rPr lang="en-US" sz="1200" i="1" baseline="0" noProof="1" smtClean="0">
                <a:solidFill>
                  <a:schemeClr val="dk1"/>
                </a:solidFill>
                <a:latin typeface="+mn-lt"/>
                <a:ea typeface="+mn-ea"/>
                <a:cs typeface="+mn-cs"/>
              </a:rPr>
              <a:t>due to the higher specific emission of water vapour. However, in </a:t>
            </a:r>
            <a:r>
              <a:rPr lang="en-US" sz="1200" i="1" baseline="0" noProof="1" smtClean="0">
                <a:solidFill>
                  <a:srgbClr val="FF0000"/>
                </a:solidFill>
                <a:latin typeface="+mn-lt"/>
                <a:ea typeface="+mn-ea"/>
                <a:cs typeface="+mn-cs"/>
              </a:rPr>
              <a:t>tropical regions</a:t>
            </a:r>
            <a:r>
              <a:rPr lang="en-US" sz="1200" i="1" baseline="0" noProof="1" smtClean="0">
                <a:solidFill>
                  <a:schemeClr val="dk1"/>
                </a:solidFill>
                <a:latin typeface="+mn-lt"/>
                <a:ea typeface="+mn-ea"/>
                <a:cs typeface="+mn-cs"/>
              </a:rPr>
              <a:t>, where it is often too warm for contrail formation in the case of conventional aircraft, the increase in contrail cover for the cryoplane case is found to be relatively strong, leading to an </a:t>
            </a:r>
            <a:r>
              <a:rPr lang="en-US" sz="1200" i="1" baseline="0" noProof="1" smtClean="0">
                <a:solidFill>
                  <a:srgbClr val="FF0000"/>
                </a:solidFill>
                <a:latin typeface="+mn-lt"/>
                <a:ea typeface="+mn-ea"/>
                <a:cs typeface="+mn-cs"/>
              </a:rPr>
              <a:t>increase in radiative forcing </a:t>
            </a:r>
            <a:r>
              <a:rPr lang="en-US" sz="1200" i="1" baseline="0" noProof="1" smtClean="0">
                <a:solidFill>
                  <a:schemeClr val="dk1"/>
                </a:solidFill>
                <a:latin typeface="+mn-lt"/>
                <a:ea typeface="+mn-ea"/>
                <a:cs typeface="+mn-cs"/>
              </a:rPr>
              <a:t>there.</a:t>
            </a:r>
          </a:p>
          <a:p>
            <a:pPr algn="just"/>
            <a:r>
              <a:rPr lang="en-US" sz="600" i="1" baseline="0" noProof="1" smtClean="0">
                <a:solidFill>
                  <a:schemeClr val="dk1"/>
                </a:solidFill>
                <a:latin typeface="+mn-lt"/>
                <a:ea typeface="+mn-ea"/>
                <a:cs typeface="+mn-cs"/>
              </a:rPr>
              <a:t> </a:t>
            </a:r>
          </a:p>
          <a:p>
            <a:pPr marL="0" marR="0" indent="0" algn="just" defTabSz="914400" eaLnBrk="1" fontAlgn="auto" latinLnBrk="0" hangingPunct="1">
              <a:lnSpc>
                <a:spcPct val="100000"/>
              </a:lnSpc>
              <a:spcBef>
                <a:spcPts val="0"/>
              </a:spcBef>
              <a:spcAft>
                <a:spcPts val="0"/>
              </a:spcAft>
              <a:buClrTx/>
              <a:buSzTx/>
              <a:buFontTx/>
              <a:buNone/>
              <a:tabLst/>
              <a:defRPr/>
            </a:pPr>
            <a:r>
              <a:rPr lang="en-US" sz="1000" baseline="0" noProof="1" smtClean="0">
                <a:solidFill>
                  <a:schemeClr val="dk1"/>
                </a:solidFill>
                <a:latin typeface="+mn-lt"/>
                <a:ea typeface="+mn-ea"/>
                <a:cs typeface="+mn-cs"/>
              </a:rPr>
              <a:t>Marquart 2005, https://doi.org/10.1127/0941-2948/2005/0057</a:t>
            </a:r>
          </a:p>
          <a:p>
            <a:pPr algn="just"/>
            <a:endParaRPr lang="en-US" sz="1200" i="1" baseline="0" noProof="1" smtClean="0">
              <a:solidFill>
                <a:schemeClr val="dk1"/>
              </a:solidFill>
              <a:latin typeface="+mn-lt"/>
              <a:ea typeface="+mn-ea"/>
              <a:cs typeface="+mn-cs"/>
            </a:endParaRPr>
          </a:p>
          <a:p>
            <a:pPr algn="just"/>
            <a:r>
              <a:rPr lang="en-US" sz="1200" i="1" baseline="0" noProof="1" smtClean="0">
                <a:solidFill>
                  <a:srgbClr val="FF0000"/>
                </a:solidFill>
                <a:latin typeface="+mn-lt"/>
                <a:ea typeface="+mn-ea"/>
                <a:cs typeface="+mn-cs"/>
              </a:rPr>
              <a:t>Contrail cirrus</a:t>
            </a:r>
            <a:r>
              <a:rPr lang="en-US" sz="1200" i="1" baseline="0" noProof="1" smtClean="0">
                <a:solidFill>
                  <a:schemeClr val="dk1"/>
                </a:solidFill>
                <a:latin typeface="+mn-lt"/>
                <a:ea typeface="+mn-ea"/>
                <a:cs typeface="+mn-cs"/>
              </a:rPr>
              <a:t>, consisting of linear contrails and the cirrus cloudiness arising from them, </a:t>
            </a:r>
            <a:r>
              <a:rPr lang="en-US" sz="1200" i="1" baseline="0" noProof="1" smtClean="0">
                <a:solidFill>
                  <a:srgbClr val="FF0000"/>
                </a:solidFill>
                <a:latin typeface="+mn-lt"/>
                <a:ea typeface="+mn-ea"/>
                <a:cs typeface="+mn-cs"/>
              </a:rPr>
              <a:t>yields the largest positive net (warming) ERF</a:t>
            </a:r>
            <a:r>
              <a:rPr lang="en-US" sz="1200" i="1" baseline="0" noProof="1" smtClean="0">
                <a:solidFill>
                  <a:schemeClr val="dk1"/>
                </a:solidFill>
                <a:latin typeface="+mn-lt"/>
                <a:ea typeface="+mn-ea"/>
                <a:cs typeface="+mn-cs"/>
              </a:rPr>
              <a:t> term </a:t>
            </a:r>
            <a:r>
              <a:rPr lang="en-US" sz="1200" i="1" baseline="0" noProof="1" smtClean="0">
                <a:solidFill>
                  <a:srgbClr val="008000"/>
                </a:solidFill>
                <a:latin typeface="+mn-lt"/>
                <a:ea typeface="+mn-ea"/>
                <a:cs typeface="+mn-cs"/>
              </a:rPr>
              <a:t>followed by CO2 and NOx emissions</a:t>
            </a:r>
            <a:r>
              <a:rPr lang="en-US" sz="1200" i="1" baseline="0" noProof="1" smtClean="0">
                <a:solidFill>
                  <a:schemeClr val="dk1"/>
                </a:solidFill>
                <a:latin typeface="+mn-lt"/>
                <a:ea typeface="+mn-ea"/>
                <a:cs typeface="+mn-cs"/>
              </a:rPr>
              <a:t>.</a:t>
            </a:r>
          </a:p>
          <a:p>
            <a:pPr algn="just"/>
            <a:r>
              <a:rPr lang="en-US" sz="600" i="1" baseline="0" noProof="1" smtClean="0">
                <a:solidFill>
                  <a:schemeClr val="dk1"/>
                </a:solidFill>
                <a:latin typeface="+mn-lt"/>
                <a:ea typeface="+mn-ea"/>
                <a:cs typeface="+mn-cs"/>
              </a:rPr>
              <a:t> </a:t>
            </a:r>
          </a:p>
          <a:p>
            <a:pPr algn="just"/>
            <a:r>
              <a:rPr lang="en-US" sz="1000" baseline="0" noProof="1" smtClean="0">
                <a:solidFill>
                  <a:schemeClr val="dk1"/>
                </a:solidFill>
                <a:latin typeface="+mn-lt"/>
                <a:ea typeface="+mn-ea"/>
                <a:cs typeface="+mn-cs"/>
              </a:rPr>
              <a:t>Lee, 2020, https://doi.org/10.1016/j.atmosenv.2020.117834 </a:t>
            </a:r>
          </a:p>
          <a:p>
            <a:pPr algn="just"/>
            <a:endParaRPr lang="en-US" sz="1200" i="1" baseline="0" noProof="1" smtClean="0">
              <a:solidFill>
                <a:schemeClr val="dk1"/>
              </a:solidFill>
              <a:latin typeface="+mn-lt"/>
              <a:ea typeface="+mn-ea"/>
              <a:cs typeface="+mn-cs"/>
            </a:endParaRPr>
          </a:p>
          <a:p>
            <a:pPr algn="just"/>
            <a:r>
              <a:rPr lang="en-US" sz="1200" i="1" baseline="0" noProof="1" smtClean="0">
                <a:solidFill>
                  <a:srgbClr val="008000"/>
                </a:solidFill>
                <a:latin typeface="+mn-lt"/>
                <a:ea typeface="+mn-ea"/>
                <a:cs typeface="+mn-cs"/>
              </a:rPr>
              <a:t>Flying</a:t>
            </a:r>
            <a:r>
              <a:rPr lang="en-US" sz="1200" i="1" baseline="0" noProof="1" smtClean="0">
                <a:solidFill>
                  <a:schemeClr val="dk1"/>
                </a:solidFill>
                <a:latin typeface="+mn-lt"/>
                <a:ea typeface="+mn-ea"/>
                <a:cs typeface="+mn-cs"/>
              </a:rPr>
              <a:t> at </a:t>
            </a:r>
            <a:r>
              <a:rPr lang="en-US" sz="1200" i="1" baseline="0" noProof="1" smtClean="0">
                <a:solidFill>
                  <a:srgbClr val="008000"/>
                </a:solidFill>
                <a:latin typeface="+mn-lt"/>
                <a:ea typeface="+mn-ea"/>
                <a:cs typeface="+mn-cs"/>
              </a:rPr>
              <a:t>lower</a:t>
            </a:r>
            <a:r>
              <a:rPr lang="en-US" sz="1200" i="1" baseline="0" noProof="1" smtClean="0">
                <a:solidFill>
                  <a:schemeClr val="dk1"/>
                </a:solidFill>
                <a:latin typeface="+mn-lt"/>
                <a:ea typeface="+mn-ea"/>
                <a:cs typeface="+mn-cs"/>
              </a:rPr>
              <a:t> altitudes can also lead to </a:t>
            </a:r>
            <a:r>
              <a:rPr lang="en-US" sz="1200" i="1" baseline="0" noProof="1" smtClean="0">
                <a:solidFill>
                  <a:srgbClr val="008000"/>
                </a:solidFill>
                <a:latin typeface="+mn-lt"/>
                <a:ea typeface="+mn-ea"/>
                <a:cs typeface="+mn-cs"/>
              </a:rPr>
              <a:t>contrail reduction </a:t>
            </a:r>
            <a:r>
              <a:rPr lang="en-US" sz="1200" i="1" baseline="0" noProof="1" smtClean="0">
                <a:solidFill>
                  <a:schemeClr val="dk1"/>
                </a:solidFill>
                <a:latin typeface="+mn-lt"/>
                <a:ea typeface="+mn-ea"/>
                <a:cs typeface="+mn-cs"/>
              </a:rPr>
              <a:t>in the mid-latitudes.</a:t>
            </a:r>
          </a:p>
          <a:p>
            <a:pPr algn="just"/>
            <a:r>
              <a:rPr lang="en-US" sz="600" i="1" baseline="0" noProof="1" smtClean="0">
                <a:solidFill>
                  <a:schemeClr val="dk1"/>
                </a:solidFill>
                <a:latin typeface="+mn-lt"/>
                <a:ea typeface="+mn-ea"/>
                <a:cs typeface="+mn-cs"/>
              </a:rPr>
              <a:t> </a:t>
            </a:r>
          </a:p>
          <a:p>
            <a:pPr algn="just"/>
            <a:r>
              <a:rPr lang="en-US" sz="1000" baseline="0" noProof="1" smtClean="0">
                <a:solidFill>
                  <a:schemeClr val="dk1"/>
                </a:solidFill>
                <a:latin typeface="+mn-lt"/>
                <a:ea typeface="+mn-ea"/>
                <a:cs typeface="+mn-cs"/>
              </a:rPr>
              <a:t>Gierens, 2008, </a:t>
            </a:r>
            <a:r>
              <a:rPr lang="en-US" sz="1000" noProof="1" smtClean="0">
                <a:solidFill>
                  <a:schemeClr val="dk1"/>
                </a:solidFill>
                <a:latin typeface="+mn-lt"/>
                <a:ea typeface="+mn-ea"/>
                <a:cs typeface="+mn-cs"/>
              </a:rPr>
              <a:t>https://doi.org/10.2174/1874282300802010001</a:t>
            </a:r>
            <a:endParaRPr lang="en-US" sz="1000" baseline="0" noProof="1" smtClean="0">
              <a:solidFill>
                <a:schemeClr val="dk1"/>
              </a:solidFill>
              <a:latin typeface="+mn-lt"/>
              <a:ea typeface="+mn-ea"/>
              <a:cs typeface="+mn-cs"/>
            </a:endParaRPr>
          </a:p>
          <a:p>
            <a:pPr algn="just"/>
            <a:endParaRPr lang="en-US" sz="1200" i="1" baseline="0" noProof="1" smtClean="0">
              <a:solidFill>
                <a:schemeClr val="dk1"/>
              </a:solidFill>
              <a:latin typeface="+mn-lt"/>
              <a:ea typeface="+mn-ea"/>
              <a:cs typeface="+mn-cs"/>
            </a:endParaRPr>
          </a:p>
          <a:p>
            <a:pPr algn="just"/>
            <a:r>
              <a:rPr lang="en-US" sz="1200" i="1" baseline="0" noProof="1" smtClean="0">
                <a:solidFill>
                  <a:srgbClr val="0000FF"/>
                </a:solidFill>
                <a:latin typeface="+mn-lt"/>
                <a:ea typeface="+mn-ea"/>
                <a:cs typeface="+mn-cs"/>
              </a:rPr>
              <a:t>Cryoplanes should cruise </a:t>
            </a:r>
            <a:r>
              <a:rPr lang="en-US" sz="1200" i="1" baseline="0" noProof="1" smtClean="0">
                <a:solidFill>
                  <a:schemeClr val="dk1"/>
                </a:solidFill>
                <a:latin typeface="+mn-lt"/>
                <a:ea typeface="+mn-ea"/>
                <a:cs typeface="+mn-cs"/>
              </a:rPr>
              <a:t>at an altitude of about </a:t>
            </a:r>
            <a:r>
              <a:rPr lang="en-US" sz="1200" i="1" baseline="0" noProof="1" smtClean="0">
                <a:solidFill>
                  <a:srgbClr val="0000FF"/>
                </a:solidFill>
                <a:latin typeface="+mn-lt"/>
                <a:ea typeface="+mn-ea"/>
                <a:cs typeface="+mn-cs"/>
              </a:rPr>
              <a:t>2–3 km below where conventional aircraft cruise today</a:t>
            </a:r>
            <a:r>
              <a:rPr lang="en-US" sz="1200" i="1" baseline="0" noProof="1" smtClean="0">
                <a:solidFill>
                  <a:schemeClr val="dk1"/>
                </a:solidFill>
                <a:latin typeface="+mn-lt"/>
                <a:ea typeface="+mn-ea"/>
                <a:cs typeface="+mn-cs"/>
              </a:rPr>
              <a:t>. At this reduced flight level, the contribution to global warming from the cryoplane is slightly less than about 15% of that of the conventional aircraft cruising at the datum level. In addition to the aspects considered here, reducing the flight altitude will help to </a:t>
            </a:r>
            <a:r>
              <a:rPr lang="en-US" sz="1200" i="1" baseline="0" noProof="1" smtClean="0">
                <a:solidFill>
                  <a:srgbClr val="008000"/>
                </a:solidFill>
                <a:latin typeface="+mn-lt"/>
                <a:ea typeface="+mn-ea"/>
                <a:cs typeface="+mn-cs"/>
              </a:rPr>
              <a:t>avoid the formation of contrails</a:t>
            </a:r>
            <a:r>
              <a:rPr lang="en-US" sz="1200" i="1" baseline="0" noProof="1" smtClean="0">
                <a:solidFill>
                  <a:schemeClr val="dk1"/>
                </a:solidFill>
                <a:latin typeface="+mn-lt"/>
                <a:ea typeface="+mn-ea"/>
                <a:cs typeface="+mn-cs"/>
              </a:rPr>
              <a:t>. Inevitably, this change in cruise altitude causes </a:t>
            </a:r>
            <a:r>
              <a:rPr lang="en-US" sz="1200" i="1" baseline="0" noProof="1" smtClean="0">
                <a:solidFill>
                  <a:srgbClr val="FF0000"/>
                </a:solidFill>
                <a:latin typeface="+mn-lt"/>
                <a:ea typeface="+mn-ea"/>
                <a:cs typeface="+mn-cs"/>
              </a:rPr>
              <a:t>increased</a:t>
            </a:r>
            <a:r>
              <a:rPr lang="en-US" sz="1200" i="1" baseline="0" noProof="1" smtClean="0">
                <a:solidFill>
                  <a:schemeClr val="dk1"/>
                </a:solidFill>
                <a:latin typeface="+mn-lt"/>
                <a:ea typeface="+mn-ea"/>
                <a:cs typeface="+mn-cs"/>
              </a:rPr>
              <a:t> aircraft investments and </a:t>
            </a:r>
            <a:r>
              <a:rPr lang="en-US" sz="1200" i="1" baseline="0" noProof="1" smtClean="0">
                <a:solidFill>
                  <a:srgbClr val="FF0000"/>
                </a:solidFill>
                <a:latin typeface="+mn-lt"/>
                <a:ea typeface="+mn-ea"/>
                <a:cs typeface="+mn-cs"/>
              </a:rPr>
              <a:t>operating costs</a:t>
            </a:r>
            <a:r>
              <a:rPr lang="en-US" sz="1200" i="1" baseline="0" noProof="1" smtClean="0">
                <a:solidFill>
                  <a:schemeClr val="dk1"/>
                </a:solidFill>
                <a:latin typeface="+mn-lt"/>
                <a:ea typeface="+mn-ea"/>
                <a:cs typeface="+mn-cs"/>
              </a:rPr>
              <a:t>. </a:t>
            </a:r>
          </a:p>
          <a:p>
            <a:pPr algn="just"/>
            <a:r>
              <a:rPr lang="en-US" sz="600" i="1" baseline="0" noProof="1" smtClean="0">
                <a:solidFill>
                  <a:schemeClr val="dk1"/>
                </a:solidFill>
                <a:latin typeface="+mn-lt"/>
                <a:ea typeface="+mn-ea"/>
                <a:cs typeface="+mn-cs"/>
              </a:rPr>
              <a:t> </a:t>
            </a:r>
          </a:p>
          <a:p>
            <a:pPr marL="0" marR="0" indent="0" algn="just" defTabSz="914400" eaLnBrk="1" fontAlgn="auto" latinLnBrk="0" hangingPunct="1">
              <a:lnSpc>
                <a:spcPct val="100000"/>
              </a:lnSpc>
              <a:spcBef>
                <a:spcPts val="0"/>
              </a:spcBef>
              <a:spcAft>
                <a:spcPts val="0"/>
              </a:spcAft>
              <a:buClrTx/>
              <a:buSzTx/>
              <a:buFontTx/>
              <a:buNone/>
              <a:tabLst/>
              <a:defRPr/>
            </a:pPr>
            <a:r>
              <a:rPr lang="en-US" sz="1000" baseline="0" noProof="1" smtClean="0">
                <a:solidFill>
                  <a:schemeClr val="dk1"/>
                </a:solidFill>
                <a:latin typeface="+mn-lt"/>
                <a:ea typeface="+mn-ea"/>
                <a:cs typeface="+mn-cs"/>
              </a:rPr>
              <a:t>Svensson, 2004, https://doi.org/10.1016/j.ast.2004.02.004</a:t>
            </a:r>
            <a:endParaRPr lang="en-US" sz="1000" noProof="1" smtClean="0"/>
          </a:p>
          <a:p>
            <a:pPr algn="just"/>
            <a:endParaRPr lang="en-US" sz="1200" i="1" baseline="0" noProof="1" smtClean="0">
              <a:solidFill>
                <a:schemeClr val="dk1"/>
              </a:solidFill>
              <a:latin typeface="+mn-lt"/>
              <a:ea typeface="+mn-ea"/>
              <a:cs typeface="+mn-cs"/>
            </a:endParaRPr>
          </a:p>
          <a:p>
            <a:pPr algn="just"/>
            <a:endParaRPr lang="en-US" sz="1200" i="1" baseline="0" noProof="1" smtClean="0">
              <a:solidFill>
                <a:schemeClr val="dk1"/>
              </a:solidFill>
              <a:latin typeface="+mn-lt"/>
              <a:ea typeface="+mn-ea"/>
              <a:cs typeface="+mn-cs"/>
            </a:endParaRPr>
          </a:p>
          <a:p>
            <a:pPr algn="just"/>
            <a:endParaRPr lang="en-US" sz="1200" i="1" baseline="0" noProof="1" smtClean="0">
              <a:solidFill>
                <a:schemeClr val="dk1"/>
              </a:solidFill>
              <a:latin typeface="+mn-lt"/>
              <a:ea typeface="+mn-ea"/>
              <a:cs typeface="+mn-cs"/>
            </a:endParaRPr>
          </a:p>
          <a:p>
            <a:pPr algn="just"/>
            <a:endParaRPr lang="en-US" sz="1200" i="1" baseline="0" noProof="1" smtClean="0">
              <a:solidFill>
                <a:schemeClr val="dk1"/>
              </a:solidFill>
              <a:latin typeface="+mn-lt"/>
              <a:ea typeface="+mn-ea"/>
              <a:cs typeface="+mn-cs"/>
            </a:endParaRPr>
          </a:p>
          <a:p>
            <a:pPr algn="just"/>
            <a:endParaRPr lang="en-US" sz="1200" i="1" noProof="1"/>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71499" y="1424613"/>
            <a:ext cx="7724775" cy="2677656"/>
          </a:xfrm>
          <a:prstGeom prst="rect">
            <a:avLst/>
          </a:prstGeom>
        </p:spPr>
        <p:txBody>
          <a:bodyPr wrap="square">
            <a:spAutoFit/>
          </a:bodyPr>
          <a:lstStyle/>
          <a:p>
            <a:pPr marL="180975" indent="-180975" algn="just">
              <a:lnSpc>
                <a:spcPct val="120000"/>
              </a:lnSpc>
              <a:buFont typeface="Arial" pitchFamily="34" charset="0"/>
              <a:buChar char="●"/>
            </a:pPr>
            <a:r>
              <a:rPr lang="en-US" sz="1400" dirty="0" smtClean="0">
                <a:solidFill>
                  <a:schemeClr val="tx1"/>
                </a:solidFill>
              </a:rPr>
              <a:t>Hydrogen burns without soot and therefore without condensation nuclei</a:t>
            </a:r>
            <a:r>
              <a:rPr lang="en-US" sz="1400" dirty="0" smtClean="0">
                <a:solidFill>
                  <a:schemeClr val="tx1"/>
                </a:solidFill>
              </a:rPr>
              <a:t>. The water from the combustion condenses on the </a:t>
            </a:r>
            <a:r>
              <a:rPr lang="en-US" sz="1400" dirty="0" smtClean="0">
                <a:solidFill>
                  <a:srgbClr val="008000"/>
                </a:solidFill>
              </a:rPr>
              <a:t>few </a:t>
            </a:r>
            <a:r>
              <a:rPr lang="en-US" sz="1400" dirty="0" smtClean="0">
                <a:solidFill>
                  <a:srgbClr val="008000"/>
                </a:solidFill>
              </a:rPr>
              <a:t>condensation </a:t>
            </a:r>
            <a:r>
              <a:rPr lang="en-US" sz="1400" dirty="0" smtClean="0">
                <a:solidFill>
                  <a:srgbClr val="008000"/>
                </a:solidFill>
              </a:rPr>
              <a:t>nuclei </a:t>
            </a:r>
            <a:r>
              <a:rPr lang="en-US" sz="1400" dirty="0" smtClean="0">
                <a:solidFill>
                  <a:schemeClr val="tx1"/>
                </a:solidFill>
              </a:rPr>
              <a:t>in the atmosphere</a:t>
            </a:r>
            <a:r>
              <a:rPr lang="en-US" sz="1400" dirty="0" smtClean="0">
                <a:solidFill>
                  <a:schemeClr val="tx1"/>
                </a:solidFill>
              </a:rPr>
              <a:t>.</a:t>
            </a:r>
            <a:endParaRPr lang="en-US" sz="1400" dirty="0" smtClean="0">
              <a:solidFill>
                <a:schemeClr val="tx1"/>
              </a:solidFill>
            </a:endParaRPr>
          </a:p>
          <a:p>
            <a:pPr marL="180975" indent="-180975" algn="just">
              <a:lnSpc>
                <a:spcPct val="120000"/>
              </a:lnSpc>
              <a:buFont typeface="Arial" pitchFamily="34" charset="0"/>
              <a:buChar char="●"/>
            </a:pPr>
            <a:r>
              <a:rPr lang="en-US" sz="1400" dirty="0" smtClean="0">
                <a:solidFill>
                  <a:schemeClr val="tx1"/>
                </a:solidFill>
              </a:rPr>
              <a:t>There is </a:t>
            </a:r>
            <a:r>
              <a:rPr lang="en-US" sz="1400" dirty="0" smtClean="0">
                <a:solidFill>
                  <a:srgbClr val="FF0000"/>
                </a:solidFill>
              </a:rPr>
              <a:t>more water by a factor of 2.58</a:t>
            </a:r>
            <a:r>
              <a:rPr lang="en-US" sz="1400" dirty="0" smtClean="0">
                <a:solidFill>
                  <a:schemeClr val="tx1"/>
                </a:solidFill>
              </a:rPr>
              <a:t>.</a:t>
            </a:r>
          </a:p>
          <a:p>
            <a:pPr marL="180975" indent="-180975" algn="just">
              <a:lnSpc>
                <a:spcPct val="120000"/>
              </a:lnSpc>
              <a:buFont typeface="Arial" pitchFamily="34" charset="0"/>
              <a:buChar char="●"/>
            </a:pPr>
            <a:r>
              <a:rPr lang="en-US" sz="1400" dirty="0" smtClean="0">
                <a:solidFill>
                  <a:schemeClr val="tx1"/>
                </a:solidFill>
              </a:rPr>
              <a:t>The ice crystals are bigger, but </a:t>
            </a:r>
            <a:r>
              <a:rPr lang="en-US" sz="1400" dirty="0" smtClean="0">
                <a:solidFill>
                  <a:schemeClr val="tx1"/>
                </a:solidFill>
              </a:rPr>
              <a:t>there are fewer ice crystals.</a:t>
            </a:r>
            <a:endParaRPr lang="en-US" sz="1400" dirty="0" smtClean="0">
              <a:solidFill>
                <a:schemeClr val="tx1"/>
              </a:solidFill>
            </a:endParaRPr>
          </a:p>
          <a:p>
            <a:pPr marL="180975" indent="-180975" algn="just">
              <a:lnSpc>
                <a:spcPct val="120000"/>
              </a:lnSpc>
              <a:buFont typeface="Arial" pitchFamily="34" charset="0"/>
              <a:buChar char="●"/>
            </a:pPr>
            <a:r>
              <a:rPr lang="en-US" sz="1400" b="1" dirty="0" smtClean="0">
                <a:solidFill>
                  <a:schemeClr val="tx1"/>
                </a:solidFill>
              </a:rPr>
              <a:t>Assumption</a:t>
            </a:r>
            <a:r>
              <a:rPr lang="en-US" sz="1400" dirty="0" smtClean="0">
                <a:solidFill>
                  <a:schemeClr val="tx1"/>
                </a:solidFill>
              </a:rPr>
              <a:t>: If the </a:t>
            </a:r>
            <a:r>
              <a:rPr lang="en-US" sz="1400" dirty="0" smtClean="0">
                <a:solidFill>
                  <a:srgbClr val="0000FF"/>
                </a:solidFill>
              </a:rPr>
              <a:t>effective diameter </a:t>
            </a:r>
            <a:r>
              <a:rPr lang="en-US" sz="1400" dirty="0" smtClean="0">
                <a:solidFill>
                  <a:srgbClr val="0000FF"/>
                </a:solidFill>
              </a:rPr>
              <a:t>of the ice crystals </a:t>
            </a:r>
            <a:r>
              <a:rPr lang="en-US" sz="1400" dirty="0" smtClean="0">
                <a:solidFill>
                  <a:schemeClr val="tx1"/>
                </a:solidFill>
              </a:rPr>
              <a:t>(imagined as a sphere) </a:t>
            </a:r>
            <a:r>
              <a:rPr lang="en-US" sz="1400" dirty="0" smtClean="0">
                <a:solidFill>
                  <a:srgbClr val="0000FF"/>
                </a:solidFill>
              </a:rPr>
              <a:t>is 3.33 times as </a:t>
            </a:r>
            <a:r>
              <a:rPr lang="en-US" sz="1400" dirty="0" smtClean="0">
                <a:solidFill>
                  <a:srgbClr val="0000FF"/>
                </a:solidFill>
              </a:rPr>
              <a:t>large as in the case of kerosene combustion</a:t>
            </a:r>
            <a:r>
              <a:rPr lang="en-US" sz="1400" dirty="0" smtClean="0">
                <a:solidFill>
                  <a:schemeClr val="tx1"/>
                </a:solidFill>
              </a:rPr>
              <a:t>, </a:t>
            </a:r>
            <a:r>
              <a:rPr lang="en-US" sz="1400" dirty="0" smtClean="0">
                <a:solidFill>
                  <a:schemeClr val="tx1"/>
                </a:solidFill>
              </a:rPr>
              <a:t>then the volume is 3.33*3.33*3.33 = 37 times as large </a:t>
            </a:r>
            <a:r>
              <a:rPr lang="en-US" sz="1400" dirty="0" smtClean="0">
                <a:solidFill>
                  <a:schemeClr val="tx1"/>
                </a:solidFill>
              </a:rPr>
              <a:t>and the number spheres goes down by a factor of 1/37. The </a:t>
            </a:r>
            <a:r>
              <a:rPr lang="en-US" sz="1400" dirty="0" smtClean="0">
                <a:solidFill>
                  <a:schemeClr val="tx1"/>
                </a:solidFill>
              </a:rPr>
              <a:t>cross-section of the sphere is 3,33*3.33 = 11 times as big. </a:t>
            </a:r>
            <a:r>
              <a:rPr lang="en-US" sz="1400" dirty="0" smtClean="0">
                <a:solidFill>
                  <a:schemeClr val="tx1"/>
                </a:solidFill>
              </a:rPr>
              <a:t>Taking the increased amount of water into account, </a:t>
            </a:r>
            <a:r>
              <a:rPr lang="en-US" sz="1400" dirty="0" smtClean="0">
                <a:solidFill>
                  <a:schemeClr val="tx1"/>
                </a:solidFill>
              </a:rPr>
              <a:t>the </a:t>
            </a:r>
            <a:r>
              <a:rPr lang="en-US" sz="1400" dirty="0" smtClean="0">
                <a:solidFill>
                  <a:srgbClr val="008000"/>
                </a:solidFill>
              </a:rPr>
              <a:t>sky is covered by only</a:t>
            </a:r>
            <a:r>
              <a:rPr lang="en-US" sz="1400" dirty="0" smtClean="0">
                <a:solidFill>
                  <a:schemeClr val="tx1"/>
                </a:solidFill>
              </a:rPr>
              <a:t> 11/37*2.56 = </a:t>
            </a:r>
            <a:r>
              <a:rPr lang="en-US" sz="1400" dirty="0" smtClean="0">
                <a:solidFill>
                  <a:srgbClr val="008000"/>
                </a:solidFill>
              </a:rPr>
              <a:t>77.4%</a:t>
            </a:r>
            <a:r>
              <a:rPr lang="en-US" sz="1400" dirty="0" smtClean="0">
                <a:solidFill>
                  <a:schemeClr val="tx1"/>
                </a:solidFill>
              </a:rPr>
              <a:t> </a:t>
            </a:r>
            <a:r>
              <a:rPr lang="en-US" sz="1400" dirty="0" smtClean="0">
                <a:solidFill>
                  <a:schemeClr val="tx1"/>
                </a:solidFill>
              </a:rPr>
              <a:t>compared to burning kerosene (with the same amount of energy).</a:t>
            </a:r>
            <a:endParaRPr lang="en-US" sz="1400" dirty="0">
              <a:solidFill>
                <a:schemeClr val="tx1"/>
              </a:solidFill>
            </a:endParaRPr>
          </a:p>
        </p:txBody>
      </p:sp>
      <p:sp>
        <p:nvSpPr>
          <p:cNvPr id="3" name="Titel 1">
            <a:extLst>
              <a:ext uri="{FF2B5EF4-FFF2-40B4-BE49-F238E27FC236}">
                <a16:creationId xmlns="" xmlns:a16="http://schemas.microsoft.com/office/drawing/2014/main" id="{630AEA5A-D04F-421A-9C2A-5AF0E584F6EC}"/>
              </a:ext>
            </a:extLst>
          </p:cNvPr>
          <p:cNvSpPr txBox="1">
            <a:spLocks/>
          </p:cNvSpPr>
          <p:nvPr/>
        </p:nvSpPr>
        <p:spPr>
          <a:xfrm>
            <a:off x="564879" y="921197"/>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kern="0" noProof="1" smtClean="0"/>
              <a:t>Hydrogen Combustion at Altitude and the "Ice </a:t>
            </a:r>
            <a:r>
              <a:rPr lang="en-US" sz="2000" kern="0" noProof="1" smtClean="0"/>
              <a:t>Sphere </a:t>
            </a:r>
            <a:r>
              <a:rPr lang="en-US" sz="2000" kern="0" noProof="1" smtClean="0"/>
              <a:t>Model"</a:t>
            </a:r>
            <a:endParaRPr lang="en-US" sz="2000" kern="0" noProof="1"/>
          </a:p>
        </p:txBody>
      </p:sp>
      <p:pic>
        <p:nvPicPr>
          <p:cNvPr id="479234" name="Picture 2"/>
          <p:cNvPicPr>
            <a:picLocks noChangeAspect="1" noChangeArrowheads="1"/>
          </p:cNvPicPr>
          <p:nvPr/>
        </p:nvPicPr>
        <p:blipFill>
          <a:blip r:embed="rId2" cstate="print"/>
          <a:srcRect/>
          <a:stretch>
            <a:fillRect/>
          </a:stretch>
        </p:blipFill>
        <p:spPr bwMode="auto">
          <a:xfrm>
            <a:off x="2862263" y="4071938"/>
            <a:ext cx="3419475" cy="2009775"/>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 xmlns:a16="http://schemas.microsoft.com/office/drawing/2014/main" id="{630AEA5A-D04F-421A-9C2A-5AF0E584F6EC}"/>
              </a:ext>
            </a:extLst>
          </p:cNvPr>
          <p:cNvSpPr txBox="1">
            <a:spLocks/>
          </p:cNvSpPr>
          <p:nvPr/>
        </p:nvSpPr>
        <p:spPr>
          <a:xfrm>
            <a:off x="564879" y="921197"/>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kern="0" noProof="1" smtClean="0"/>
              <a:t>Hydrogen: Less NOx in Lean Combustion</a:t>
            </a:r>
            <a:endParaRPr lang="en-US" sz="2000" kern="0" noProof="1"/>
          </a:p>
        </p:txBody>
      </p:sp>
      <p:pic>
        <p:nvPicPr>
          <p:cNvPr id="146434" name="Picture 2"/>
          <p:cNvPicPr>
            <a:picLocks noChangeAspect="1" noChangeArrowheads="1"/>
          </p:cNvPicPr>
          <p:nvPr/>
        </p:nvPicPr>
        <p:blipFill>
          <a:blip r:embed="rId2" cstate="print"/>
          <a:srcRect/>
          <a:stretch>
            <a:fillRect/>
          </a:stretch>
        </p:blipFill>
        <p:spPr bwMode="auto">
          <a:xfrm>
            <a:off x="504825" y="1485901"/>
            <a:ext cx="6780908" cy="4333874"/>
          </a:xfrm>
          <a:prstGeom prst="rect">
            <a:avLst/>
          </a:prstGeom>
          <a:noFill/>
          <a:ln w="9525">
            <a:noFill/>
            <a:miter lim="800000"/>
            <a:headEnd/>
            <a:tailEnd/>
          </a:ln>
        </p:spPr>
      </p:pic>
      <p:sp>
        <p:nvSpPr>
          <p:cNvPr id="4" name="Tekstvak 10">
            <a:extLst>
              <a:ext uri="{FF2B5EF4-FFF2-40B4-BE49-F238E27FC236}">
                <a16:creationId xmlns="" xmlns:a16="http://schemas.microsoft.com/office/drawing/2014/main" id="{453618A6-8C2B-4567-B43B-0E0DC1B37C35}"/>
              </a:ext>
            </a:extLst>
          </p:cNvPr>
          <p:cNvSpPr txBox="1"/>
          <p:nvPr/>
        </p:nvSpPr>
        <p:spPr>
          <a:xfrm rot="16200000">
            <a:off x="-640394" y="3249245"/>
            <a:ext cx="3116722" cy="313932"/>
          </a:xfrm>
          <a:prstGeom prst="rect">
            <a:avLst/>
          </a:prstGeom>
          <a:noFill/>
        </p:spPr>
        <p:txBody>
          <a:bodyPr wrap="square" rtlCol="0">
            <a:spAutoFit/>
          </a:bodyPr>
          <a:lstStyle/>
          <a:p>
            <a:pPr>
              <a:lnSpc>
                <a:spcPct val="120000"/>
              </a:lnSpc>
            </a:pPr>
            <a:r>
              <a:rPr lang="de-DE" sz="1200" b="1" noProof="1" smtClean="0">
                <a:solidFill>
                  <a:srgbClr val="FF0000"/>
                </a:solidFill>
              </a:rPr>
              <a:t>low  flame temperature means low NOX</a:t>
            </a:r>
            <a:endParaRPr lang="en-US" sz="1200" b="1" noProof="1">
              <a:solidFill>
                <a:srgbClr val="FF0000"/>
              </a:solidFill>
            </a:endParaRPr>
          </a:p>
        </p:txBody>
      </p:sp>
      <p:grpSp>
        <p:nvGrpSpPr>
          <p:cNvPr id="18" name="Gruppieren 17"/>
          <p:cNvGrpSpPr/>
          <p:nvPr/>
        </p:nvGrpSpPr>
        <p:grpSpPr>
          <a:xfrm>
            <a:off x="3738106" y="1903891"/>
            <a:ext cx="4276204" cy="757130"/>
            <a:chOff x="3933825" y="1937850"/>
            <a:chExt cx="4535056" cy="818645"/>
          </a:xfrm>
        </p:grpSpPr>
        <p:cxnSp>
          <p:nvCxnSpPr>
            <p:cNvPr id="6" name="Gerade Verbindung 5"/>
            <p:cNvCxnSpPr/>
            <p:nvPr/>
          </p:nvCxnSpPr>
          <p:spPr bwMode="auto">
            <a:xfrm>
              <a:off x="3933825" y="2019300"/>
              <a:ext cx="2695575" cy="0"/>
            </a:xfrm>
            <a:prstGeom prst="line">
              <a:avLst/>
            </a:prstGeom>
            <a:solidFill>
              <a:srgbClr val="00B8FF"/>
            </a:solidFill>
            <a:ln w="19050" cap="flat" cmpd="sng" algn="ctr">
              <a:solidFill>
                <a:srgbClr val="FF0000"/>
              </a:solidFill>
              <a:prstDash val="solid"/>
              <a:round/>
              <a:headEnd type="none" w="med" len="med"/>
              <a:tailEnd type="none" w="med" len="med"/>
            </a:ln>
            <a:effectLst/>
          </p:spPr>
        </p:cxnSp>
        <p:cxnSp>
          <p:nvCxnSpPr>
            <p:cNvPr id="7" name="Gerade Verbindung 6"/>
            <p:cNvCxnSpPr/>
            <p:nvPr/>
          </p:nvCxnSpPr>
          <p:spPr bwMode="auto">
            <a:xfrm>
              <a:off x="3943350" y="2705100"/>
              <a:ext cx="2676525" cy="0"/>
            </a:xfrm>
            <a:prstGeom prst="line">
              <a:avLst/>
            </a:prstGeom>
            <a:solidFill>
              <a:srgbClr val="00B8FF"/>
            </a:solidFill>
            <a:ln w="19050" cap="flat" cmpd="sng" algn="ctr">
              <a:solidFill>
                <a:srgbClr val="FF0000"/>
              </a:solidFill>
              <a:prstDash val="solid"/>
              <a:round/>
              <a:headEnd type="none" w="med" len="med"/>
              <a:tailEnd type="none" w="med" len="med"/>
            </a:ln>
            <a:effectLst/>
          </p:spPr>
        </p:cxnSp>
        <p:cxnSp>
          <p:nvCxnSpPr>
            <p:cNvPr id="10" name="Gerade Verbindung mit Pfeil 9"/>
            <p:cNvCxnSpPr/>
            <p:nvPr/>
          </p:nvCxnSpPr>
          <p:spPr bwMode="auto">
            <a:xfrm>
              <a:off x="6477000" y="2009775"/>
              <a:ext cx="0" cy="695325"/>
            </a:xfrm>
            <a:prstGeom prst="straightConnector1">
              <a:avLst/>
            </a:prstGeom>
            <a:solidFill>
              <a:srgbClr val="00B8FF"/>
            </a:solidFill>
            <a:ln w="19050" cap="flat" cmpd="sng" algn="ctr">
              <a:solidFill>
                <a:srgbClr val="FF0000"/>
              </a:solidFill>
              <a:prstDash val="solid"/>
              <a:round/>
              <a:headEnd type="arrow" w="med" len="med"/>
              <a:tailEnd type="arrow" w="med" len="med"/>
            </a:ln>
            <a:effectLst/>
          </p:spPr>
        </p:cxnSp>
        <p:sp>
          <p:nvSpPr>
            <p:cNvPr id="17" name="Tekstvak 10">
              <a:extLst>
                <a:ext uri="{FF2B5EF4-FFF2-40B4-BE49-F238E27FC236}">
                  <a16:creationId xmlns="" xmlns:a16="http://schemas.microsoft.com/office/drawing/2014/main" id="{453618A6-8C2B-4567-B43B-0E0DC1B37C35}"/>
                </a:ext>
              </a:extLst>
            </p:cNvPr>
            <p:cNvSpPr txBox="1"/>
            <p:nvPr/>
          </p:nvSpPr>
          <p:spPr>
            <a:xfrm>
              <a:off x="6524142" y="1937850"/>
              <a:ext cx="1944739" cy="818645"/>
            </a:xfrm>
            <a:prstGeom prst="rect">
              <a:avLst/>
            </a:prstGeom>
            <a:noFill/>
          </p:spPr>
          <p:txBody>
            <a:bodyPr wrap="square" rtlCol="0">
              <a:spAutoFit/>
            </a:bodyPr>
            <a:lstStyle/>
            <a:p>
              <a:pPr>
                <a:lnSpc>
                  <a:spcPct val="120000"/>
                </a:lnSpc>
              </a:pPr>
              <a:r>
                <a:rPr lang="de-DE" sz="1200" b="1" noProof="1" smtClean="0">
                  <a:solidFill>
                    <a:srgbClr val="FF0000"/>
                  </a:solidFill>
                </a:rPr>
                <a:t>NOx </a:t>
              </a:r>
            </a:p>
            <a:p>
              <a:pPr>
                <a:lnSpc>
                  <a:spcPct val="120000"/>
                </a:lnSpc>
              </a:pPr>
              <a:r>
                <a:rPr lang="de-DE" sz="1200" b="1" noProof="1" smtClean="0">
                  <a:solidFill>
                    <a:srgbClr val="FF0000"/>
                  </a:solidFill>
                </a:rPr>
                <a:t>reduction</a:t>
              </a:r>
            </a:p>
            <a:p>
              <a:pPr>
                <a:lnSpc>
                  <a:spcPct val="120000"/>
                </a:lnSpc>
              </a:pPr>
              <a:r>
                <a:rPr lang="de-DE" sz="1200" b="1" noProof="1" smtClean="0">
                  <a:solidFill>
                    <a:srgbClr val="FF0000"/>
                  </a:solidFill>
                </a:rPr>
                <a:t>potential</a:t>
              </a:r>
              <a:endParaRPr lang="en-US" sz="1200" b="1" noProof="1">
                <a:solidFill>
                  <a:srgbClr val="FF0000"/>
                </a:solidFill>
              </a:endParaRPr>
            </a:p>
          </p:txBody>
        </p:sp>
      </p:grpSp>
      <p:grpSp>
        <p:nvGrpSpPr>
          <p:cNvPr id="25" name="Gruppieren 24"/>
          <p:cNvGrpSpPr/>
          <p:nvPr/>
        </p:nvGrpSpPr>
        <p:grpSpPr>
          <a:xfrm>
            <a:off x="1708324" y="3062759"/>
            <a:ext cx="2308203" cy="1259725"/>
            <a:chOff x="1781175" y="3190875"/>
            <a:chExt cx="2695575" cy="1362075"/>
          </a:xfrm>
        </p:grpSpPr>
        <p:cxnSp>
          <p:nvCxnSpPr>
            <p:cNvPr id="20" name="Gerade Verbindung 19"/>
            <p:cNvCxnSpPr/>
            <p:nvPr/>
          </p:nvCxnSpPr>
          <p:spPr bwMode="auto">
            <a:xfrm>
              <a:off x="1781175" y="3200400"/>
              <a:ext cx="2695575" cy="0"/>
            </a:xfrm>
            <a:prstGeom prst="line">
              <a:avLst/>
            </a:prstGeom>
            <a:solidFill>
              <a:srgbClr val="00B8FF"/>
            </a:solidFill>
            <a:ln w="19050" cap="flat" cmpd="sng" algn="ctr">
              <a:solidFill>
                <a:srgbClr val="FF0000"/>
              </a:solidFill>
              <a:prstDash val="solid"/>
              <a:round/>
              <a:headEnd type="none" w="med" len="med"/>
              <a:tailEnd type="none" w="med" len="med"/>
            </a:ln>
            <a:effectLst/>
          </p:spPr>
        </p:cxnSp>
        <p:cxnSp>
          <p:nvCxnSpPr>
            <p:cNvPr id="21" name="Gerade Verbindung 20"/>
            <p:cNvCxnSpPr/>
            <p:nvPr/>
          </p:nvCxnSpPr>
          <p:spPr bwMode="auto">
            <a:xfrm>
              <a:off x="1790700" y="4552950"/>
              <a:ext cx="2676525" cy="0"/>
            </a:xfrm>
            <a:prstGeom prst="line">
              <a:avLst/>
            </a:prstGeom>
            <a:solidFill>
              <a:srgbClr val="00B8FF"/>
            </a:solidFill>
            <a:ln w="19050" cap="flat" cmpd="sng" algn="ctr">
              <a:solidFill>
                <a:srgbClr val="FF0000"/>
              </a:solidFill>
              <a:prstDash val="solid"/>
              <a:round/>
              <a:headEnd type="none" w="med" len="med"/>
              <a:tailEnd type="none" w="med" len="med"/>
            </a:ln>
            <a:effectLst/>
          </p:spPr>
        </p:cxnSp>
        <p:cxnSp>
          <p:nvCxnSpPr>
            <p:cNvPr id="22" name="Gerade Verbindung mit Pfeil 21"/>
            <p:cNvCxnSpPr/>
            <p:nvPr/>
          </p:nvCxnSpPr>
          <p:spPr bwMode="auto">
            <a:xfrm>
              <a:off x="4324350" y="3190875"/>
              <a:ext cx="0" cy="1352550"/>
            </a:xfrm>
            <a:prstGeom prst="straightConnector1">
              <a:avLst/>
            </a:prstGeom>
            <a:solidFill>
              <a:srgbClr val="00B8FF"/>
            </a:solidFill>
            <a:ln w="19050" cap="flat" cmpd="sng" algn="ctr">
              <a:solidFill>
                <a:srgbClr val="FF0000"/>
              </a:solidFill>
              <a:prstDash val="solid"/>
              <a:round/>
              <a:headEnd type="arrow" w="med" len="med"/>
              <a:tailEnd type="arrow" w="med" len="med"/>
            </a:ln>
            <a:effectLst/>
          </p:spPr>
        </p:cxnSp>
      </p:grpSp>
      <p:sp>
        <p:nvSpPr>
          <p:cNvPr id="23" name="Tekstvak 10">
            <a:extLst>
              <a:ext uri="{FF2B5EF4-FFF2-40B4-BE49-F238E27FC236}">
                <a16:creationId xmlns="" xmlns:a16="http://schemas.microsoft.com/office/drawing/2014/main" id="{453618A6-8C2B-4567-B43B-0E0DC1B37C35}"/>
              </a:ext>
            </a:extLst>
          </p:cNvPr>
          <p:cNvSpPr txBox="1"/>
          <p:nvPr/>
        </p:nvSpPr>
        <p:spPr>
          <a:xfrm>
            <a:off x="4019333" y="3518574"/>
            <a:ext cx="1009867" cy="757130"/>
          </a:xfrm>
          <a:prstGeom prst="rect">
            <a:avLst/>
          </a:prstGeom>
          <a:noFill/>
        </p:spPr>
        <p:txBody>
          <a:bodyPr wrap="square" rtlCol="0">
            <a:spAutoFit/>
          </a:bodyPr>
          <a:lstStyle/>
          <a:p>
            <a:pPr>
              <a:lnSpc>
                <a:spcPct val="120000"/>
              </a:lnSpc>
            </a:pPr>
            <a:r>
              <a:rPr lang="de-DE" sz="1200" b="1" noProof="1" smtClean="0">
                <a:solidFill>
                  <a:srgbClr val="FF0000"/>
                </a:solidFill>
              </a:rPr>
              <a:t>NOx</a:t>
            </a:r>
          </a:p>
          <a:p>
            <a:pPr>
              <a:lnSpc>
                <a:spcPct val="120000"/>
              </a:lnSpc>
            </a:pPr>
            <a:r>
              <a:rPr lang="de-DE" sz="1200" b="1" noProof="1" smtClean="0">
                <a:solidFill>
                  <a:srgbClr val="FF0000"/>
                </a:solidFill>
              </a:rPr>
              <a:t>reduction</a:t>
            </a:r>
          </a:p>
          <a:p>
            <a:pPr>
              <a:lnSpc>
                <a:spcPct val="120000"/>
              </a:lnSpc>
            </a:pPr>
            <a:r>
              <a:rPr lang="de-DE" sz="1200" b="1" noProof="1" smtClean="0">
                <a:solidFill>
                  <a:srgbClr val="FF0000"/>
                </a:solidFill>
              </a:rPr>
              <a:t>potential</a:t>
            </a:r>
            <a:endParaRPr lang="en-US" sz="1200" b="1" noProof="1">
              <a:solidFill>
                <a:srgbClr val="FF0000"/>
              </a:solidFill>
            </a:endParaRPr>
          </a:p>
        </p:txBody>
      </p:sp>
      <p:cxnSp>
        <p:nvCxnSpPr>
          <p:cNvPr id="27" name="Gerade Verbindung 26"/>
          <p:cNvCxnSpPr/>
          <p:nvPr/>
        </p:nvCxnSpPr>
        <p:spPr bwMode="auto">
          <a:xfrm flipV="1">
            <a:off x="3747087" y="1891126"/>
            <a:ext cx="0" cy="669504"/>
          </a:xfrm>
          <a:prstGeom prst="line">
            <a:avLst/>
          </a:prstGeom>
          <a:solidFill>
            <a:srgbClr val="00B8FF"/>
          </a:solidFill>
          <a:ln w="19050" cap="flat" cmpd="sng" algn="ctr">
            <a:solidFill>
              <a:schemeClr val="tx1"/>
            </a:solidFill>
            <a:prstDash val="solid"/>
            <a:round/>
            <a:headEnd type="none" w="med" len="med"/>
            <a:tailEnd type="none" w="med" len="med"/>
          </a:ln>
          <a:effectLst/>
        </p:spPr>
      </p:cxnSp>
      <p:sp>
        <p:nvSpPr>
          <p:cNvPr id="28" name="Tekstvak 10">
            <a:extLst>
              <a:ext uri="{FF2B5EF4-FFF2-40B4-BE49-F238E27FC236}">
                <a16:creationId xmlns="" xmlns:a16="http://schemas.microsoft.com/office/drawing/2014/main" id="{453618A6-8C2B-4567-B43B-0E0DC1B37C35}"/>
              </a:ext>
            </a:extLst>
          </p:cNvPr>
          <p:cNvSpPr txBox="1"/>
          <p:nvPr/>
        </p:nvSpPr>
        <p:spPr>
          <a:xfrm>
            <a:off x="7194376" y="1714934"/>
            <a:ext cx="1740074" cy="3194721"/>
          </a:xfrm>
          <a:prstGeom prst="rect">
            <a:avLst/>
          </a:prstGeom>
          <a:noFill/>
        </p:spPr>
        <p:txBody>
          <a:bodyPr wrap="square" rtlCol="0">
            <a:spAutoFit/>
          </a:bodyPr>
          <a:lstStyle/>
          <a:p>
            <a:pPr>
              <a:lnSpc>
                <a:spcPct val="120000"/>
              </a:lnSpc>
            </a:pPr>
            <a:r>
              <a:rPr lang="de-DE" sz="1200" b="1" noProof="1" smtClean="0">
                <a:solidFill>
                  <a:srgbClr val="0000FF"/>
                </a:solidFill>
              </a:rPr>
              <a:t>Primary effect</a:t>
            </a:r>
            <a:r>
              <a:rPr lang="de-DE" sz="1200" b="1" noProof="1" smtClean="0">
                <a:solidFill>
                  <a:schemeClr val="tx1"/>
                </a:solidFill>
              </a:rPr>
              <a:t>:</a:t>
            </a:r>
          </a:p>
          <a:p>
            <a:pPr>
              <a:lnSpc>
                <a:spcPct val="120000"/>
              </a:lnSpc>
            </a:pPr>
            <a:r>
              <a:rPr lang="de-DE" sz="1200" b="1" noProof="1" smtClean="0">
                <a:solidFill>
                  <a:schemeClr val="tx1"/>
                </a:solidFill>
              </a:rPr>
              <a:t>Hydrogen burns </a:t>
            </a:r>
            <a:r>
              <a:rPr lang="de-DE" sz="1200" b="1" noProof="1" smtClean="0">
                <a:solidFill>
                  <a:srgbClr val="FF0000"/>
                </a:solidFill>
              </a:rPr>
              <a:t>hotter</a:t>
            </a:r>
            <a:r>
              <a:rPr lang="de-DE" sz="1200" b="1" noProof="1" smtClean="0">
                <a:solidFill>
                  <a:schemeClr val="tx1"/>
                </a:solidFill>
              </a:rPr>
              <a:t> and produces </a:t>
            </a:r>
            <a:r>
              <a:rPr lang="de-DE" sz="1200" b="1" noProof="1" smtClean="0">
                <a:solidFill>
                  <a:srgbClr val="FF0000"/>
                </a:solidFill>
              </a:rPr>
              <a:t>more NOx</a:t>
            </a:r>
            <a:r>
              <a:rPr lang="de-DE" sz="1200" b="1" noProof="1" smtClean="0">
                <a:solidFill>
                  <a:schemeClr val="tx1"/>
                </a:solidFill>
              </a:rPr>
              <a:t>.</a:t>
            </a:r>
          </a:p>
          <a:p>
            <a:pPr>
              <a:lnSpc>
                <a:spcPct val="120000"/>
              </a:lnSpc>
            </a:pPr>
            <a:endParaRPr lang="de-DE" sz="1200" b="1" noProof="1" smtClean="0">
              <a:solidFill>
                <a:schemeClr val="tx1"/>
              </a:solidFill>
            </a:endParaRPr>
          </a:p>
          <a:p>
            <a:pPr>
              <a:lnSpc>
                <a:spcPct val="120000"/>
              </a:lnSpc>
            </a:pPr>
            <a:r>
              <a:rPr lang="de-DE" sz="1200" b="1" noProof="1" smtClean="0">
                <a:solidFill>
                  <a:srgbClr val="0000FF"/>
                </a:solidFill>
              </a:rPr>
              <a:t>Secondary effect</a:t>
            </a:r>
            <a:r>
              <a:rPr lang="de-DE" sz="1200" b="1" noProof="1" smtClean="0">
                <a:solidFill>
                  <a:schemeClr val="tx1"/>
                </a:solidFill>
              </a:rPr>
              <a:t>:</a:t>
            </a:r>
          </a:p>
          <a:p>
            <a:pPr>
              <a:lnSpc>
                <a:spcPct val="120000"/>
              </a:lnSpc>
            </a:pPr>
            <a:r>
              <a:rPr lang="de-DE" sz="1200" b="1" noProof="1" smtClean="0">
                <a:solidFill>
                  <a:schemeClr val="tx1"/>
                </a:solidFill>
              </a:rPr>
              <a:t>Hydrogen allows</a:t>
            </a:r>
          </a:p>
          <a:p>
            <a:pPr>
              <a:lnSpc>
                <a:spcPct val="120000"/>
              </a:lnSpc>
            </a:pPr>
            <a:r>
              <a:rPr lang="de-DE" sz="1200" b="1" noProof="1" smtClean="0">
                <a:solidFill>
                  <a:srgbClr val="008000"/>
                </a:solidFill>
              </a:rPr>
              <a:t>leaner</a:t>
            </a:r>
            <a:r>
              <a:rPr lang="de-DE" sz="1200" b="1" noProof="1" smtClean="0">
                <a:solidFill>
                  <a:schemeClr val="tx1"/>
                </a:solidFill>
              </a:rPr>
              <a:t> combuston</a:t>
            </a:r>
          </a:p>
          <a:p>
            <a:pPr>
              <a:lnSpc>
                <a:spcPct val="120000"/>
              </a:lnSpc>
            </a:pPr>
            <a:r>
              <a:rPr lang="de-DE" sz="1200" b="1" noProof="1" smtClean="0">
                <a:solidFill>
                  <a:schemeClr val="tx1"/>
                </a:solidFill>
              </a:rPr>
              <a:t>for </a:t>
            </a:r>
            <a:r>
              <a:rPr lang="de-DE" sz="1200" b="1" noProof="1" smtClean="0">
                <a:solidFill>
                  <a:srgbClr val="008000"/>
                </a:solidFill>
              </a:rPr>
              <a:t>less NOx</a:t>
            </a:r>
            <a:r>
              <a:rPr lang="de-DE" sz="1200" b="1" noProof="1" smtClean="0">
                <a:solidFill>
                  <a:schemeClr val="tx1"/>
                </a:solidFill>
              </a:rPr>
              <a:t>.</a:t>
            </a:r>
          </a:p>
          <a:p>
            <a:pPr>
              <a:lnSpc>
                <a:spcPct val="120000"/>
              </a:lnSpc>
            </a:pPr>
            <a:endParaRPr lang="de-DE" sz="1200" b="1" noProof="1" smtClean="0">
              <a:solidFill>
                <a:schemeClr val="tx1"/>
              </a:solidFill>
            </a:endParaRPr>
          </a:p>
          <a:p>
            <a:pPr>
              <a:lnSpc>
                <a:spcPct val="120000"/>
              </a:lnSpc>
            </a:pPr>
            <a:r>
              <a:rPr lang="de-DE" sz="1200" b="1" noProof="1" smtClean="0">
                <a:solidFill>
                  <a:schemeClr val="tx1"/>
                </a:solidFill>
              </a:rPr>
              <a:t>NOx reduction</a:t>
            </a:r>
          </a:p>
          <a:p>
            <a:pPr>
              <a:lnSpc>
                <a:spcPct val="120000"/>
              </a:lnSpc>
            </a:pPr>
            <a:r>
              <a:rPr lang="de-DE" sz="1200" b="1" noProof="1" smtClean="0">
                <a:solidFill>
                  <a:schemeClr val="tx1"/>
                </a:solidFill>
              </a:rPr>
              <a:t>potential, but </a:t>
            </a:r>
            <a:r>
              <a:rPr lang="de-DE" sz="1200" b="1" u="sng" noProof="1" smtClean="0">
                <a:solidFill>
                  <a:srgbClr val="FF0000"/>
                </a:solidFill>
              </a:rPr>
              <a:t>not</a:t>
            </a:r>
            <a:r>
              <a:rPr lang="de-DE" sz="1200" b="1" noProof="1" smtClean="0">
                <a:solidFill>
                  <a:srgbClr val="FF0000"/>
                </a:solidFill>
              </a:rPr>
              <a:t> zero NOX for LH2</a:t>
            </a:r>
          </a:p>
          <a:p>
            <a:pPr>
              <a:lnSpc>
                <a:spcPct val="120000"/>
              </a:lnSpc>
            </a:pPr>
            <a:r>
              <a:rPr lang="de-DE" sz="1200" b="1" noProof="1" smtClean="0">
                <a:solidFill>
                  <a:schemeClr val="tx1"/>
                </a:solidFill>
              </a:rPr>
              <a:t>combustion.</a:t>
            </a:r>
            <a:endParaRPr lang="en-US" sz="1200" b="1" noProof="1">
              <a:solidFill>
                <a:schemeClr val="tx1"/>
              </a:solidFill>
            </a:endParaRPr>
          </a:p>
        </p:txBody>
      </p:sp>
      <p:sp>
        <p:nvSpPr>
          <p:cNvPr id="30" name="Rechteck 29"/>
          <p:cNvSpPr/>
          <p:nvPr/>
        </p:nvSpPr>
        <p:spPr>
          <a:xfrm>
            <a:off x="738948" y="5922318"/>
            <a:ext cx="7852602" cy="400110"/>
          </a:xfrm>
          <a:prstGeom prst="rect">
            <a:avLst/>
          </a:prstGeom>
        </p:spPr>
        <p:txBody>
          <a:bodyPr wrap="square">
            <a:spAutoFit/>
          </a:bodyPr>
          <a:lstStyle/>
          <a:p>
            <a:r>
              <a:rPr lang="en-US" sz="1000" dirty="0" smtClean="0">
                <a:solidFill>
                  <a:schemeClr val="tx1"/>
                </a:solidFill>
              </a:rPr>
              <a:t>KHANDELWAL et al., 2013. Hydrogen powered aircraft: The future of air transport. In: </a:t>
            </a:r>
            <a:r>
              <a:rPr lang="en-US" sz="1000" i="1" dirty="0" smtClean="0">
                <a:solidFill>
                  <a:schemeClr val="tx1"/>
                </a:solidFill>
              </a:rPr>
              <a:t>Progress in Aerospace Sciences. </a:t>
            </a:r>
            <a:r>
              <a:rPr lang="en-US" sz="1000" dirty="0" smtClean="0">
                <a:solidFill>
                  <a:schemeClr val="tx1"/>
                </a:solidFill>
              </a:rPr>
              <a:t>Vol. 60, July 2013, pp. 45-59. Available from: https://doi.org/10.1016/j.paerosci.2012.12.002</a:t>
            </a:r>
            <a:endParaRPr lang="en-US" sz="1000" dirty="0">
              <a:solidFill>
                <a:schemeClr val="tx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12"/>
          <p:cNvSpPr txBox="1"/>
          <p:nvPr/>
        </p:nvSpPr>
        <p:spPr>
          <a:xfrm>
            <a:off x="657225" y="1481137"/>
            <a:ext cx="8039100" cy="4281488"/>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just"/>
            <a:r>
              <a:rPr lang="en-US" sz="1400" i="1" baseline="0" noProof="1" smtClean="0">
                <a:solidFill>
                  <a:schemeClr val="tx1"/>
                </a:solidFill>
                <a:latin typeface="+mn-lt"/>
                <a:ea typeface="+mn-ea"/>
                <a:cs typeface="+mn-cs"/>
              </a:rPr>
              <a:t>For H2 turbines (vs. kerosene), hydrogen’s </a:t>
            </a:r>
            <a:r>
              <a:rPr lang="en-US" sz="1400" i="1" baseline="0" noProof="1" smtClean="0">
                <a:solidFill>
                  <a:srgbClr val="008000"/>
                </a:solidFill>
                <a:latin typeface="+mn-lt"/>
                <a:ea typeface="+mn-ea"/>
                <a:cs typeface="+mn-cs"/>
              </a:rPr>
              <a:t>wider flammability limits </a:t>
            </a:r>
            <a:r>
              <a:rPr lang="en-US" sz="1400" i="1" baseline="0" noProof="1" smtClean="0">
                <a:solidFill>
                  <a:schemeClr val="tx1"/>
                </a:solidFill>
                <a:latin typeface="+mn-lt"/>
                <a:ea typeface="+mn-ea"/>
                <a:cs typeface="+mn-cs"/>
              </a:rPr>
              <a:t>enable </a:t>
            </a:r>
            <a:r>
              <a:rPr lang="en-US" sz="1400" i="1" baseline="0" noProof="1" smtClean="0">
                <a:solidFill>
                  <a:srgbClr val="008000"/>
                </a:solidFill>
                <a:latin typeface="+mn-lt"/>
                <a:ea typeface="+mn-ea"/>
                <a:cs typeface="+mn-cs"/>
              </a:rPr>
              <a:t>leaner combustion </a:t>
            </a:r>
            <a:r>
              <a:rPr lang="en-US" sz="1400" i="1" baseline="0" noProof="1" smtClean="0">
                <a:solidFill>
                  <a:schemeClr val="tx1"/>
                </a:solidFill>
                <a:latin typeface="+mn-lt"/>
                <a:ea typeface="+mn-ea"/>
                <a:cs typeface="+mn-cs"/>
              </a:rPr>
              <a:t>that results in </a:t>
            </a:r>
            <a:r>
              <a:rPr lang="en-US" sz="1400" i="1" baseline="0" noProof="1" smtClean="0">
                <a:solidFill>
                  <a:srgbClr val="008000"/>
                </a:solidFill>
                <a:latin typeface="+mn-lt"/>
                <a:ea typeface="+mn-ea"/>
                <a:cs typeface="+mn-cs"/>
              </a:rPr>
              <a:t>lower flame temperatures</a:t>
            </a:r>
            <a:r>
              <a:rPr lang="en-US" sz="1400" i="1" baseline="0" noProof="1" smtClean="0">
                <a:solidFill>
                  <a:schemeClr val="tx1"/>
                </a:solidFill>
                <a:latin typeface="+mn-lt"/>
                <a:ea typeface="+mn-ea"/>
                <a:cs typeface="+mn-cs"/>
              </a:rPr>
              <a:t>. In addition, higher burning velocities and diffusivity allow for higher reaction rates and faster mixing respectively, resulting in lower residence time. These factors cumulatively contribute to lower thermal NOx and allow for shorter combustor designs. As the total amount of </a:t>
            </a:r>
            <a:r>
              <a:rPr lang="en-US" sz="1400" i="1" baseline="0" noProof="1" smtClean="0">
                <a:solidFill>
                  <a:srgbClr val="008000"/>
                </a:solidFill>
                <a:latin typeface="+mn-lt"/>
                <a:ea typeface="+mn-ea"/>
                <a:cs typeface="+mn-cs"/>
              </a:rPr>
              <a:t>NOx reduction </a:t>
            </a:r>
            <a:r>
              <a:rPr lang="en-US" sz="1400" i="1" baseline="0" noProof="1" smtClean="0">
                <a:solidFill>
                  <a:schemeClr val="tx1"/>
                </a:solidFill>
                <a:latin typeface="+mn-lt"/>
                <a:ea typeface="+mn-ea"/>
                <a:cs typeface="+mn-cs"/>
              </a:rPr>
              <a:t>is </a:t>
            </a:r>
            <a:r>
              <a:rPr lang="en-US" sz="1400" i="1" baseline="0" noProof="1" smtClean="0">
                <a:solidFill>
                  <a:srgbClr val="FF0000"/>
                </a:solidFill>
                <a:latin typeface="+mn-lt"/>
                <a:ea typeface="+mn-ea"/>
                <a:cs typeface="+mn-cs"/>
              </a:rPr>
              <a:t>promising but still uncertain</a:t>
            </a:r>
            <a:r>
              <a:rPr lang="en-US" sz="1400" i="1" baseline="0" noProof="1" smtClean="0">
                <a:solidFill>
                  <a:schemeClr val="tx1"/>
                </a:solidFill>
                <a:latin typeface="+mn-lt"/>
                <a:ea typeface="+mn-ea"/>
                <a:cs typeface="+mn-cs"/>
              </a:rPr>
              <a:t>, a range of 50 percent to 80 percent compared to kerosene was considered. Translating this to GWP and in reference to kerosene aircraft, we used a range of GWP for NOx from H2 turbines of 10 percent (lower limit) to 75 percent (upper limit), </a:t>
            </a:r>
            <a:r>
              <a:rPr lang="en-US" sz="1400" i="1" baseline="0" noProof="1" smtClean="0">
                <a:solidFill>
                  <a:srgbClr val="0000FF"/>
                </a:solidFill>
                <a:latin typeface="+mn-lt"/>
                <a:ea typeface="+mn-ea"/>
                <a:cs typeface="+mn-cs"/>
              </a:rPr>
              <a:t>resulting in an average GWP value of 35 percent</a:t>
            </a:r>
            <a:r>
              <a:rPr lang="en-US" sz="1400" i="1" baseline="0" noProof="1" smtClean="0">
                <a:solidFill>
                  <a:schemeClr val="tx1"/>
                </a:solidFill>
                <a:latin typeface="+mn-lt"/>
                <a:ea typeface="+mn-ea"/>
                <a:cs typeface="+mn-cs"/>
              </a:rPr>
              <a:t>.</a:t>
            </a:r>
          </a:p>
          <a:p>
            <a:pPr algn="just"/>
            <a:endParaRPr lang="en-US" sz="1400" baseline="0" noProof="1" smtClean="0">
              <a:solidFill>
                <a:schemeClr val="tx1"/>
              </a:solidFill>
              <a:latin typeface="+mn-lt"/>
              <a:ea typeface="+mn-ea"/>
              <a:cs typeface="+mn-cs"/>
            </a:endParaRPr>
          </a:p>
          <a:p>
            <a:pPr algn="just" defTabSz="914400" fontAlgn="auto">
              <a:spcBef>
                <a:spcPts val="0"/>
              </a:spcBef>
              <a:spcAft>
                <a:spcPts val="0"/>
              </a:spcAft>
              <a:defRPr/>
            </a:pPr>
            <a:r>
              <a:rPr lang="en-US" sz="1000" noProof="1" smtClean="0"/>
              <a:t>EU, 2020. Hydrogen-Powered Aviation. https://doi.org/10.2843/471510. Archived at: https://perma.cc/BJJ6-5L74</a:t>
            </a:r>
          </a:p>
          <a:p>
            <a:pPr marL="0" marR="0" indent="0" algn="just" defTabSz="914400" eaLnBrk="1" fontAlgn="auto" latinLnBrk="0" hangingPunct="1">
              <a:lnSpc>
                <a:spcPct val="100000"/>
              </a:lnSpc>
              <a:spcBef>
                <a:spcPts val="0"/>
              </a:spcBef>
              <a:spcAft>
                <a:spcPts val="0"/>
              </a:spcAft>
              <a:buClrTx/>
              <a:buSzTx/>
              <a:buFontTx/>
              <a:buNone/>
              <a:tabLst/>
              <a:defRPr/>
            </a:pPr>
            <a:endParaRPr lang="en-US" sz="1400" baseline="0" noProof="1" smtClean="0">
              <a:solidFill>
                <a:schemeClr val="tx1"/>
              </a:solidFill>
              <a:latin typeface="+mn-lt"/>
              <a:ea typeface="+mn-ea"/>
              <a:cs typeface="+mn-cs"/>
            </a:endParaRPr>
          </a:p>
          <a:p>
            <a:pPr algn="just"/>
            <a:r>
              <a:rPr lang="en-US" sz="1400" i="1" baseline="0" noProof="1" smtClean="0">
                <a:solidFill>
                  <a:schemeClr val="tx1"/>
                </a:solidFill>
                <a:latin typeface="+mn-lt"/>
                <a:ea typeface="+mn-ea"/>
                <a:cs typeface="+mn-cs"/>
              </a:rPr>
              <a:t>As for the NOx emissions when burning hydrogen, </a:t>
            </a:r>
            <a:r>
              <a:rPr lang="en-US" sz="1400" i="1" baseline="0" noProof="1" smtClean="0">
                <a:solidFill>
                  <a:srgbClr val="FF0000"/>
                </a:solidFill>
                <a:latin typeface="+mn-lt"/>
                <a:ea typeface="+mn-ea"/>
                <a:cs typeface="+mn-cs"/>
              </a:rPr>
              <a:t>theoretically</a:t>
            </a:r>
            <a:r>
              <a:rPr lang="en-US" sz="1400" i="1" baseline="0" noProof="1" smtClean="0">
                <a:solidFill>
                  <a:schemeClr val="tx1"/>
                </a:solidFill>
                <a:latin typeface="+mn-lt"/>
                <a:ea typeface="+mn-ea"/>
                <a:cs typeface="+mn-cs"/>
              </a:rPr>
              <a:t> there is, in spite of the </a:t>
            </a:r>
            <a:r>
              <a:rPr lang="en-US" sz="1400" i="1" baseline="0" noProof="1" smtClean="0">
                <a:solidFill>
                  <a:srgbClr val="FF0000"/>
                </a:solidFill>
                <a:latin typeface="+mn-lt"/>
                <a:ea typeface="+mn-ea"/>
                <a:cs typeface="+mn-cs"/>
              </a:rPr>
              <a:t>higher</a:t>
            </a:r>
            <a:r>
              <a:rPr lang="en-US" sz="1400" i="1" baseline="0" noProof="1" smtClean="0">
                <a:solidFill>
                  <a:schemeClr val="tx1"/>
                </a:solidFill>
                <a:latin typeface="+mn-lt"/>
                <a:ea typeface="+mn-ea"/>
                <a:cs typeface="+mn-cs"/>
              </a:rPr>
              <a:t> stoichiometric </a:t>
            </a:r>
            <a:r>
              <a:rPr lang="en-US" sz="1400" i="1" baseline="0" noProof="1" smtClean="0">
                <a:solidFill>
                  <a:srgbClr val="FF0000"/>
                </a:solidFill>
                <a:latin typeface="+mn-lt"/>
                <a:ea typeface="+mn-ea"/>
                <a:cs typeface="+mn-cs"/>
              </a:rPr>
              <a:t>flame temperature of hydrogen</a:t>
            </a:r>
            <a:r>
              <a:rPr lang="en-US" sz="1400" i="1" baseline="0" noProof="1" smtClean="0">
                <a:solidFill>
                  <a:schemeClr val="tx1"/>
                </a:solidFill>
                <a:latin typeface="+mn-lt"/>
                <a:ea typeface="+mn-ea"/>
                <a:cs typeface="+mn-cs"/>
              </a:rPr>
              <a:t>, a </a:t>
            </a:r>
            <a:r>
              <a:rPr lang="en-US" sz="1400" i="1" baseline="0" noProof="1" smtClean="0">
                <a:latin typeface="+mn-lt"/>
                <a:ea typeface="+mn-ea"/>
                <a:cs typeface="+mn-cs"/>
              </a:rPr>
              <a:t>potential to achieve lower emissions </a:t>
            </a:r>
            <a:r>
              <a:rPr lang="en-US" sz="1400" i="1" baseline="0" noProof="1" smtClean="0">
                <a:solidFill>
                  <a:schemeClr val="tx1"/>
                </a:solidFill>
                <a:latin typeface="+mn-lt"/>
                <a:ea typeface="+mn-ea"/>
                <a:cs typeface="+mn-cs"/>
              </a:rPr>
              <a:t>as compared with engines using kerosene. The main reason for this is that the hydrogen flame has a </a:t>
            </a:r>
            <a:r>
              <a:rPr lang="en-US" sz="1400" i="1" baseline="0" noProof="1" smtClean="0">
                <a:solidFill>
                  <a:srgbClr val="008000"/>
                </a:solidFill>
                <a:latin typeface="+mn-lt"/>
                <a:ea typeface="+mn-ea"/>
                <a:cs typeface="+mn-cs"/>
              </a:rPr>
              <a:t>wider flammability range</a:t>
            </a:r>
            <a:r>
              <a:rPr lang="en-US" sz="1400" i="1" baseline="0" noProof="1" smtClean="0">
                <a:solidFill>
                  <a:schemeClr val="tx1"/>
                </a:solidFill>
                <a:latin typeface="+mn-lt"/>
                <a:ea typeface="+mn-ea"/>
                <a:cs typeface="+mn-cs"/>
              </a:rPr>
              <a:t>; particularly the </a:t>
            </a:r>
            <a:r>
              <a:rPr lang="en-US" sz="1400" i="1" baseline="0" noProof="1" smtClean="0">
                <a:solidFill>
                  <a:srgbClr val="008000"/>
                </a:solidFill>
                <a:latin typeface="+mn-lt"/>
                <a:ea typeface="+mn-ea"/>
                <a:cs typeface="+mn-cs"/>
              </a:rPr>
              <a:t>lean limit is substantially lower </a:t>
            </a:r>
            <a:r>
              <a:rPr lang="en-US" sz="1400" i="1" baseline="0" noProof="1" smtClean="0">
                <a:solidFill>
                  <a:schemeClr val="tx1"/>
                </a:solidFill>
                <a:latin typeface="+mn-lt"/>
                <a:ea typeface="+mn-ea"/>
                <a:cs typeface="+mn-cs"/>
              </a:rPr>
              <a:t>than that encountered for kerosene flames. Therefore the entire operating range may be shifted further into the lean region, with considerably </a:t>
            </a:r>
            <a:r>
              <a:rPr lang="en-US" sz="1400" i="1" baseline="0" noProof="1" smtClean="0">
                <a:solidFill>
                  <a:srgbClr val="008000"/>
                </a:solidFill>
                <a:latin typeface="+mn-lt"/>
                <a:ea typeface="+mn-ea"/>
                <a:cs typeface="+mn-cs"/>
              </a:rPr>
              <a:t>reduced NOx emissions </a:t>
            </a:r>
            <a:r>
              <a:rPr lang="en-US" sz="1400" i="1" baseline="0" noProof="1" smtClean="0">
                <a:solidFill>
                  <a:schemeClr val="tx1"/>
                </a:solidFill>
                <a:latin typeface="+mn-lt"/>
                <a:ea typeface="+mn-ea"/>
                <a:cs typeface="+mn-cs"/>
              </a:rPr>
              <a:t>as a consequence.</a:t>
            </a:r>
          </a:p>
          <a:p>
            <a:pPr marL="0" marR="0" indent="0" algn="just" defTabSz="914400" eaLnBrk="1" fontAlgn="auto" latinLnBrk="0" hangingPunct="1">
              <a:lnSpc>
                <a:spcPct val="100000"/>
              </a:lnSpc>
              <a:spcBef>
                <a:spcPts val="0"/>
              </a:spcBef>
              <a:spcAft>
                <a:spcPts val="0"/>
              </a:spcAft>
              <a:buClrTx/>
              <a:buSzTx/>
              <a:buFontTx/>
              <a:buNone/>
              <a:tabLst/>
              <a:defRPr/>
            </a:pPr>
            <a:endParaRPr lang="en-US" sz="1400" i="1" baseline="0" noProof="1" smtClean="0">
              <a:solidFill>
                <a:schemeClr val="tx1"/>
              </a:solidFill>
              <a:latin typeface="+mn-lt"/>
              <a:ea typeface="+mn-ea"/>
              <a:cs typeface="+mn-cs"/>
            </a:endParaRPr>
          </a:p>
          <a:p>
            <a:pPr marL="0" marR="0" indent="0" algn="just" defTabSz="914400" eaLnBrk="1" fontAlgn="auto" latinLnBrk="0" hangingPunct="1">
              <a:lnSpc>
                <a:spcPct val="100000"/>
              </a:lnSpc>
              <a:spcBef>
                <a:spcPts val="0"/>
              </a:spcBef>
              <a:spcAft>
                <a:spcPts val="0"/>
              </a:spcAft>
              <a:buClrTx/>
              <a:buSzTx/>
              <a:buFontTx/>
              <a:buNone/>
              <a:tabLst/>
              <a:defRPr/>
            </a:pPr>
            <a:r>
              <a:rPr lang="en-US" sz="1000" baseline="0" noProof="1" smtClean="0">
                <a:solidFill>
                  <a:schemeClr val="tx1"/>
                </a:solidFill>
                <a:latin typeface="+mn-lt"/>
                <a:ea typeface="+mn-ea"/>
                <a:cs typeface="+mn-cs"/>
              </a:rPr>
              <a:t>Svensson, 2004, https://doi.org/10.1016/j.ast.2004.02.004</a:t>
            </a:r>
          </a:p>
          <a:p>
            <a:pPr marL="0" marR="0" indent="0" algn="just" defTabSz="914400" eaLnBrk="1" fontAlgn="auto" latinLnBrk="0" hangingPunct="1">
              <a:lnSpc>
                <a:spcPct val="100000"/>
              </a:lnSpc>
              <a:spcBef>
                <a:spcPts val="0"/>
              </a:spcBef>
              <a:spcAft>
                <a:spcPts val="0"/>
              </a:spcAft>
              <a:buClrTx/>
              <a:buSzTx/>
              <a:buFontTx/>
              <a:buNone/>
              <a:tabLst/>
              <a:defRPr/>
            </a:pPr>
            <a:endParaRPr lang="en-US" sz="1400" i="1" baseline="0" noProof="1" smtClean="0">
              <a:solidFill>
                <a:schemeClr val="tx1"/>
              </a:solidFill>
              <a:latin typeface="+mn-lt"/>
              <a:ea typeface="+mn-ea"/>
              <a:cs typeface="+mn-cs"/>
            </a:endParaRPr>
          </a:p>
          <a:p>
            <a:pPr algn="just"/>
            <a:endParaRPr lang="en-US" sz="1400" baseline="0" noProof="1" smtClean="0">
              <a:solidFill>
                <a:schemeClr val="tx1"/>
              </a:solidFill>
              <a:latin typeface="+mn-lt"/>
              <a:ea typeface="+mn-ea"/>
              <a:cs typeface="+mn-cs"/>
            </a:endParaRPr>
          </a:p>
          <a:p>
            <a:pPr algn="just"/>
            <a:endParaRPr lang="en-US" sz="1400" baseline="0" noProof="1" smtClean="0">
              <a:solidFill>
                <a:schemeClr val="tx1"/>
              </a:solidFill>
              <a:latin typeface="+mn-lt"/>
              <a:ea typeface="+mn-ea"/>
              <a:cs typeface="+mn-cs"/>
            </a:endParaRPr>
          </a:p>
          <a:p>
            <a:pPr algn="just"/>
            <a:endParaRPr lang="en-US" sz="1400" noProof="1"/>
          </a:p>
        </p:txBody>
      </p:sp>
      <p:sp>
        <p:nvSpPr>
          <p:cNvPr id="8" name="Titel 1">
            <a:extLst>
              <a:ext uri="{FF2B5EF4-FFF2-40B4-BE49-F238E27FC236}">
                <a16:creationId xmlns="" xmlns:a16="http://schemas.microsoft.com/office/drawing/2014/main" id="{630AEA5A-D04F-421A-9C2A-5AF0E584F6EC}"/>
              </a:ext>
            </a:extLst>
          </p:cNvPr>
          <p:cNvSpPr txBox="1">
            <a:spLocks/>
          </p:cNvSpPr>
          <p:nvPr/>
        </p:nvSpPr>
        <p:spPr>
          <a:xfrm>
            <a:off x="564879" y="921197"/>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kern="0" noProof="1" smtClean="0"/>
              <a:t>Literature Review: Hydrogen and NOx Emissions</a:t>
            </a:r>
            <a:endParaRPr lang="en-US" sz="2000" kern="0" noProof="1"/>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728663" y="2533651"/>
            <a:ext cx="3806667" cy="2466667"/>
          </a:xfrm>
          <a:prstGeom prst="rect">
            <a:avLst/>
          </a:prstGeom>
          <a:noFill/>
          <a:ln w="9525">
            <a:noFill/>
            <a:miter lim="800000"/>
            <a:headEnd/>
            <a:tailEnd/>
          </a:ln>
        </p:spPr>
      </p:pic>
      <p:pic>
        <p:nvPicPr>
          <p:cNvPr id="270338" name="Picture 2"/>
          <p:cNvPicPr>
            <a:picLocks noChangeAspect="1" noChangeArrowheads="1"/>
          </p:cNvPicPr>
          <p:nvPr/>
        </p:nvPicPr>
        <p:blipFill>
          <a:blip r:embed="rId3" cstate="print"/>
          <a:srcRect/>
          <a:stretch>
            <a:fillRect/>
          </a:stretch>
        </p:blipFill>
        <p:spPr bwMode="auto">
          <a:xfrm>
            <a:off x="4600576" y="1757363"/>
            <a:ext cx="3813333" cy="3246667"/>
          </a:xfrm>
          <a:prstGeom prst="rect">
            <a:avLst/>
          </a:prstGeom>
          <a:noFill/>
          <a:ln w="9525">
            <a:noFill/>
            <a:miter lim="800000"/>
            <a:headEnd/>
            <a:tailEnd/>
          </a:ln>
        </p:spPr>
      </p:pic>
      <p:cxnSp>
        <p:nvCxnSpPr>
          <p:cNvPr id="11" name="Gerade Verbindung 10"/>
          <p:cNvCxnSpPr/>
          <p:nvPr/>
        </p:nvCxnSpPr>
        <p:spPr bwMode="auto">
          <a:xfrm>
            <a:off x="4076700" y="2867025"/>
            <a:ext cx="6858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Gerade Verbindung 11"/>
          <p:cNvCxnSpPr/>
          <p:nvPr/>
        </p:nvCxnSpPr>
        <p:spPr bwMode="auto">
          <a:xfrm>
            <a:off x="4095750" y="4419600"/>
            <a:ext cx="6858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270339" name="Picture 3"/>
          <p:cNvPicPr>
            <a:picLocks noChangeAspect="1" noChangeArrowheads="1"/>
          </p:cNvPicPr>
          <p:nvPr/>
        </p:nvPicPr>
        <p:blipFill>
          <a:blip r:embed="rId4" cstate="print"/>
          <a:srcRect/>
          <a:stretch>
            <a:fillRect/>
          </a:stretch>
        </p:blipFill>
        <p:spPr bwMode="auto">
          <a:xfrm>
            <a:off x="7310438" y="1004888"/>
            <a:ext cx="1740476" cy="1141428"/>
          </a:xfrm>
          <a:prstGeom prst="rect">
            <a:avLst/>
          </a:prstGeom>
          <a:noFill/>
          <a:ln w="9525">
            <a:solidFill>
              <a:schemeClr val="tx1"/>
            </a:solidFill>
            <a:miter lim="800000"/>
            <a:headEnd/>
            <a:tailEnd/>
          </a:ln>
        </p:spPr>
      </p:pic>
      <p:sp>
        <p:nvSpPr>
          <p:cNvPr id="13" name="Rechteck 12"/>
          <p:cNvSpPr/>
          <p:nvPr/>
        </p:nvSpPr>
        <p:spPr>
          <a:xfrm>
            <a:off x="742951" y="1983849"/>
            <a:ext cx="3048000" cy="293607"/>
          </a:xfrm>
          <a:prstGeom prst="rect">
            <a:avLst/>
          </a:prstGeom>
        </p:spPr>
        <p:txBody>
          <a:bodyPr wrap="square">
            <a:spAutoFit/>
          </a:bodyPr>
          <a:lstStyle/>
          <a:p>
            <a:pPr algn="just">
              <a:lnSpc>
                <a:spcPct val="120000"/>
              </a:lnSpc>
            </a:pPr>
            <a:r>
              <a:rPr lang="en-US" sz="1200" noProof="1" smtClean="0">
                <a:solidFill>
                  <a:srgbClr val="000000"/>
                </a:solidFill>
                <a:latin typeface="Arial" pitchFamily="34" charset="0"/>
                <a:cs typeface="Arial" pitchFamily="34" charset="0"/>
              </a:rPr>
              <a:t>https://doi.org/10.7910/DVN/DLJUUK</a:t>
            </a:r>
            <a:endParaRPr lang="en-US" sz="1200" noProof="1">
              <a:solidFill>
                <a:srgbClr val="000000"/>
              </a:solidFill>
              <a:latin typeface="Arial" pitchFamily="34" charset="0"/>
              <a:cs typeface="Arial" pitchFamily="34" charset="0"/>
            </a:endParaRPr>
          </a:p>
        </p:txBody>
      </p:sp>
      <p:sp>
        <p:nvSpPr>
          <p:cNvPr id="14" name="Titel 1">
            <a:extLst>
              <a:ext uri="{FF2B5EF4-FFF2-40B4-BE49-F238E27FC236}">
                <a16:creationId xmlns="" xmlns:a16="http://schemas.microsoft.com/office/drawing/2014/main" id="{630AEA5A-D04F-421A-9C2A-5AF0E584F6EC}"/>
              </a:ext>
            </a:extLst>
          </p:cNvPr>
          <p:cNvSpPr txBox="1">
            <a:spLocks/>
          </p:cNvSpPr>
          <p:nvPr/>
        </p:nvSpPr>
        <p:spPr>
          <a:xfrm>
            <a:off x="564879" y="873572"/>
            <a:ext cx="6816995" cy="783778"/>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kern="0" noProof="1" smtClean="0"/>
              <a:t>Calculation of the Emission Characteristics of Aircraft Kerosene and Hydrogen Propulsion – A Comparison with Primary Effects</a:t>
            </a:r>
          </a:p>
          <a:p>
            <a:endParaRPr lang="en-US" sz="2000" kern="0" noProof="1"/>
          </a:p>
        </p:txBody>
      </p:sp>
      <p:sp>
        <p:nvSpPr>
          <p:cNvPr id="15" name="Textfeld 22"/>
          <p:cNvSpPr txBox="1"/>
          <p:nvPr/>
        </p:nvSpPr>
        <p:spPr>
          <a:xfrm>
            <a:off x="709612" y="5143500"/>
            <a:ext cx="7710488" cy="1076325"/>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just"/>
            <a:r>
              <a:rPr lang="en-US" sz="1200"/>
              <a:t>The </a:t>
            </a:r>
            <a:r>
              <a:rPr lang="en-US" sz="1200">
                <a:solidFill>
                  <a:srgbClr val="0000FF"/>
                </a:solidFill>
              </a:rPr>
              <a:t>method from SCHWARTZ 2009 </a:t>
            </a:r>
            <a:r>
              <a:rPr lang="en-US" sz="1200"/>
              <a:t>was a</a:t>
            </a:r>
            <a:r>
              <a:rPr lang="en-US" sz="1200">
                <a:solidFill>
                  <a:schemeClr val="tx1"/>
                </a:solidFill>
                <a:latin typeface="+mn-lt"/>
                <a:ea typeface="+mn-ea"/>
                <a:cs typeface="+mn-cs"/>
              </a:rPr>
              <a:t>pplied and adapted</a:t>
            </a:r>
            <a:r>
              <a:rPr lang="en-US" sz="1200"/>
              <a:t>. Hydrogen combustion </a:t>
            </a:r>
            <a:r>
              <a:rPr lang="en-US" sz="1200" baseline="0"/>
              <a:t>has </a:t>
            </a:r>
            <a:r>
              <a:rPr lang="en-US" sz="1200" baseline="0">
                <a:solidFill>
                  <a:srgbClr val="FF0000"/>
                </a:solidFill>
              </a:rPr>
              <a:t>2.58 times more water emissions</a:t>
            </a:r>
            <a:r>
              <a:rPr lang="en-US" sz="1200" baseline="0"/>
              <a:t>. If this </a:t>
            </a:r>
            <a:r>
              <a:rPr lang="en-US" sz="1200" baseline="0">
                <a:solidFill>
                  <a:srgbClr val="CC0099"/>
                </a:solidFill>
              </a:rPr>
              <a:t>primary effect</a:t>
            </a:r>
            <a:r>
              <a:rPr lang="en-US" sz="1200" baseline="0"/>
              <a:t> </a:t>
            </a:r>
            <a:r>
              <a:rPr lang="en-US" sz="1200"/>
              <a:t>is applied to aviation-induced cloudiness (AIC) with its line-shaped contrails and cirrus clouds, the </a:t>
            </a:r>
            <a:r>
              <a:rPr lang="en-US" sz="1200" baseline="0">
                <a:solidFill>
                  <a:srgbClr val="FF0000"/>
                </a:solidFill>
              </a:rPr>
              <a:t>equivalent CO2 mass </a:t>
            </a:r>
            <a:r>
              <a:rPr lang="en-US" sz="1200" u="sng" baseline="0"/>
              <a:t>would</a:t>
            </a:r>
            <a:r>
              <a:rPr lang="en-US" sz="1200" baseline="0"/>
              <a:t> be </a:t>
            </a:r>
            <a:r>
              <a:rPr lang="en-US" sz="1200" baseline="0">
                <a:solidFill>
                  <a:srgbClr val="FF0000"/>
                </a:solidFill>
              </a:rPr>
              <a:t>50% higher </a:t>
            </a:r>
            <a:r>
              <a:rPr lang="en-US" sz="1200" baseline="0"/>
              <a:t>as for kerosene. Hydrogen flame</a:t>
            </a:r>
            <a:r>
              <a:rPr lang="en-US" sz="1200"/>
              <a:t> temperature is higher (without applying special technologies) and as such NOx would be higher. It is </a:t>
            </a:r>
            <a:r>
              <a:rPr lang="en-US" sz="1200">
                <a:solidFill>
                  <a:srgbClr val="008000"/>
                </a:solidFill>
              </a:rPr>
              <a:t>assumed</a:t>
            </a:r>
            <a:r>
              <a:rPr lang="en-US" sz="1200"/>
              <a:t> here that </a:t>
            </a:r>
            <a:r>
              <a:rPr lang="en-US" sz="1200">
                <a:solidFill>
                  <a:srgbClr val="008000"/>
                </a:solidFill>
              </a:rPr>
              <a:t>NOx are the same as for kerosene</a:t>
            </a:r>
            <a:r>
              <a:rPr lang="en-US" sz="1200"/>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790576" y="2356277"/>
            <a:ext cx="7562849" cy="1200329"/>
          </a:xfrm>
          <a:prstGeom prst="rect">
            <a:avLst/>
          </a:prstGeom>
          <a:noFill/>
        </p:spPr>
        <p:txBody>
          <a:bodyPr wrap="square" rtlCol="0">
            <a:spAutoFit/>
          </a:bodyPr>
          <a:lstStyle/>
          <a:p>
            <a:pPr algn="ctr"/>
            <a:r>
              <a:rPr lang="en-US" sz="4800" b="1" dirty="0" smtClean="0">
                <a:solidFill>
                  <a:srgbClr val="0000FF"/>
                </a:solidFill>
              </a:rPr>
              <a:t>Emissions </a:t>
            </a:r>
            <a:r>
              <a:rPr lang="en-US" sz="4800" b="1" dirty="0" smtClean="0">
                <a:solidFill>
                  <a:srgbClr val="0000FF"/>
                </a:solidFill>
              </a:rPr>
              <a:t>from Aviation</a:t>
            </a:r>
          </a:p>
          <a:p>
            <a:pPr algn="ctr"/>
            <a:r>
              <a:rPr lang="de-DE" b="1" dirty="0" smtClean="0">
                <a:solidFill>
                  <a:srgbClr val="0000FF"/>
                </a:solidFill>
              </a:rPr>
              <a:t>General Observations</a:t>
            </a:r>
            <a:endParaRPr lang="en-US" b="1" dirty="0">
              <a:solidFill>
                <a:srgbClr val="0000FF"/>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1"/>
          <p:cNvGrpSpPr/>
          <p:nvPr/>
        </p:nvGrpSpPr>
        <p:grpSpPr>
          <a:xfrm>
            <a:off x="728663" y="2247901"/>
            <a:ext cx="7666196" cy="2666667"/>
            <a:chOff x="290513" y="2219326"/>
            <a:chExt cx="7666196" cy="2666667"/>
          </a:xfrm>
        </p:grpSpPr>
        <p:pic>
          <p:nvPicPr>
            <p:cNvPr id="269314" name="Picture 2"/>
            <p:cNvPicPr>
              <a:picLocks noChangeAspect="1" noChangeArrowheads="1"/>
            </p:cNvPicPr>
            <p:nvPr/>
          </p:nvPicPr>
          <p:blipFill>
            <a:blip r:embed="rId2" cstate="print"/>
            <a:srcRect/>
            <a:stretch>
              <a:fillRect/>
            </a:stretch>
          </p:blipFill>
          <p:spPr bwMode="auto">
            <a:xfrm>
              <a:off x="290513" y="2409826"/>
              <a:ext cx="3806667" cy="2466667"/>
            </a:xfrm>
            <a:prstGeom prst="rect">
              <a:avLst/>
            </a:prstGeom>
            <a:noFill/>
            <a:ln w="9525">
              <a:noFill/>
              <a:miter lim="800000"/>
              <a:headEnd/>
              <a:tailEnd/>
            </a:ln>
          </p:spPr>
        </p:pic>
        <p:pic>
          <p:nvPicPr>
            <p:cNvPr id="269315" name="Picture 3"/>
            <p:cNvPicPr>
              <a:picLocks noChangeAspect="1" noChangeArrowheads="1"/>
            </p:cNvPicPr>
            <p:nvPr/>
          </p:nvPicPr>
          <p:blipFill>
            <a:blip r:embed="rId3" cstate="print"/>
            <a:srcRect/>
            <a:stretch>
              <a:fillRect/>
            </a:stretch>
          </p:blipFill>
          <p:spPr bwMode="auto">
            <a:xfrm>
              <a:off x="4143376" y="2219326"/>
              <a:ext cx="3813333" cy="2666667"/>
            </a:xfrm>
            <a:prstGeom prst="rect">
              <a:avLst/>
            </a:prstGeom>
            <a:noFill/>
            <a:ln w="9525">
              <a:noFill/>
              <a:miter lim="800000"/>
              <a:headEnd/>
              <a:tailEnd/>
            </a:ln>
          </p:spPr>
        </p:pic>
        <p:cxnSp>
          <p:nvCxnSpPr>
            <p:cNvPr id="10" name="Gerade Verbindung 9"/>
            <p:cNvCxnSpPr/>
            <p:nvPr/>
          </p:nvCxnSpPr>
          <p:spPr bwMode="auto">
            <a:xfrm>
              <a:off x="3638550" y="2743200"/>
              <a:ext cx="6858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Gerade Verbindung 10"/>
            <p:cNvCxnSpPr/>
            <p:nvPr/>
          </p:nvCxnSpPr>
          <p:spPr bwMode="auto">
            <a:xfrm>
              <a:off x="3657600" y="4295775"/>
              <a:ext cx="6858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pic>
        <p:nvPicPr>
          <p:cNvPr id="269316" name="Picture 4"/>
          <p:cNvPicPr>
            <a:picLocks noChangeAspect="1" noChangeArrowheads="1"/>
          </p:cNvPicPr>
          <p:nvPr/>
        </p:nvPicPr>
        <p:blipFill>
          <a:blip r:embed="rId4" cstate="print"/>
          <a:srcRect/>
          <a:stretch>
            <a:fillRect/>
          </a:stretch>
        </p:blipFill>
        <p:spPr bwMode="auto">
          <a:xfrm>
            <a:off x="7291389" y="1014417"/>
            <a:ext cx="1740476" cy="1141428"/>
          </a:xfrm>
          <a:prstGeom prst="rect">
            <a:avLst/>
          </a:prstGeom>
          <a:noFill/>
          <a:ln w="9525">
            <a:solidFill>
              <a:schemeClr val="tx1"/>
            </a:solidFill>
            <a:miter lim="800000"/>
            <a:headEnd/>
            <a:tailEnd/>
          </a:ln>
        </p:spPr>
      </p:pic>
      <p:sp>
        <p:nvSpPr>
          <p:cNvPr id="13" name="Rechteck 12"/>
          <p:cNvSpPr/>
          <p:nvPr/>
        </p:nvSpPr>
        <p:spPr>
          <a:xfrm>
            <a:off x="742951" y="1983849"/>
            <a:ext cx="3048000" cy="293607"/>
          </a:xfrm>
          <a:prstGeom prst="rect">
            <a:avLst/>
          </a:prstGeom>
        </p:spPr>
        <p:txBody>
          <a:bodyPr wrap="square">
            <a:spAutoFit/>
          </a:bodyPr>
          <a:lstStyle/>
          <a:p>
            <a:pPr algn="just">
              <a:lnSpc>
                <a:spcPct val="120000"/>
              </a:lnSpc>
            </a:pPr>
            <a:r>
              <a:rPr lang="en-US" sz="1200" noProof="1" smtClean="0">
                <a:solidFill>
                  <a:srgbClr val="000000"/>
                </a:solidFill>
                <a:latin typeface="Arial" pitchFamily="34" charset="0"/>
                <a:cs typeface="Arial" pitchFamily="34" charset="0"/>
              </a:rPr>
              <a:t>https://doi.org/10.7910/DVN/DLJUUK</a:t>
            </a:r>
            <a:endParaRPr lang="en-US" sz="1200" noProof="1">
              <a:solidFill>
                <a:srgbClr val="000000"/>
              </a:solidFill>
              <a:latin typeface="Arial" pitchFamily="34" charset="0"/>
              <a:cs typeface="Arial" pitchFamily="34" charset="0"/>
            </a:endParaRPr>
          </a:p>
        </p:txBody>
      </p:sp>
      <p:sp>
        <p:nvSpPr>
          <p:cNvPr id="12" name="Titel 1">
            <a:extLst>
              <a:ext uri="{FF2B5EF4-FFF2-40B4-BE49-F238E27FC236}">
                <a16:creationId xmlns="" xmlns:a16="http://schemas.microsoft.com/office/drawing/2014/main" id="{630AEA5A-D04F-421A-9C2A-5AF0E584F6EC}"/>
              </a:ext>
            </a:extLst>
          </p:cNvPr>
          <p:cNvSpPr txBox="1">
            <a:spLocks/>
          </p:cNvSpPr>
          <p:nvPr/>
        </p:nvSpPr>
        <p:spPr>
          <a:xfrm>
            <a:off x="564879" y="873572"/>
            <a:ext cx="6769371" cy="783778"/>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kern="0" noProof="1" smtClean="0"/>
              <a:t>Calculation of the Emission Characteristics of Aircraft Kerosene and Hydrogen Propulsion – A Comparison with Secondary Effects</a:t>
            </a:r>
          </a:p>
          <a:p>
            <a:endParaRPr lang="en-US" sz="2000" kern="0" noProof="1"/>
          </a:p>
        </p:txBody>
      </p:sp>
      <p:sp>
        <p:nvSpPr>
          <p:cNvPr id="14" name="Textfeld 22"/>
          <p:cNvSpPr txBox="1"/>
          <p:nvPr/>
        </p:nvSpPr>
        <p:spPr>
          <a:xfrm>
            <a:off x="723900" y="4933950"/>
            <a:ext cx="7667625" cy="1228725"/>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just"/>
            <a:r>
              <a:rPr lang="en-US" sz="1200" baseline="0" dirty="0"/>
              <a:t>Now </a:t>
            </a:r>
            <a:r>
              <a:rPr lang="en-US" sz="1200" baseline="0" dirty="0">
                <a:solidFill>
                  <a:srgbClr val="CC0099"/>
                </a:solidFill>
              </a:rPr>
              <a:t>secondary effects</a:t>
            </a:r>
            <a:r>
              <a:rPr lang="en-US" sz="1200" baseline="0" dirty="0">
                <a:solidFill>
                  <a:srgbClr val="008000"/>
                </a:solidFill>
              </a:rPr>
              <a:t> </a:t>
            </a:r>
            <a:r>
              <a:rPr lang="en-US" sz="1200" baseline="0" dirty="0"/>
              <a:t>are applied on top of the primary effect for </a:t>
            </a:r>
            <a:r>
              <a:rPr lang="en-US" sz="1200" baseline="0" dirty="0">
                <a:solidFill>
                  <a:srgbClr val="008000"/>
                </a:solidFill>
              </a:rPr>
              <a:t>contrails</a:t>
            </a:r>
            <a:r>
              <a:rPr lang="en-US" sz="1200" baseline="0" dirty="0"/>
              <a:t> due to </a:t>
            </a:r>
            <a:r>
              <a:rPr lang="en-US" sz="1200" baseline="0" dirty="0" smtClean="0"/>
              <a:t>3.333-fold</a:t>
            </a:r>
            <a:r>
              <a:rPr lang="en-US" sz="1200" dirty="0" smtClean="0"/>
              <a:t> </a:t>
            </a:r>
            <a:r>
              <a:rPr lang="en-US" sz="1200" baseline="0" dirty="0" smtClean="0"/>
              <a:t>larger </a:t>
            </a:r>
            <a:r>
              <a:rPr lang="en-US" sz="1200" baseline="0" dirty="0"/>
              <a:t>ice crystals (factor </a:t>
            </a:r>
            <a:r>
              <a:rPr lang="en-US" sz="1200" baseline="0" dirty="0" smtClean="0"/>
              <a:t>0.774) </a:t>
            </a:r>
            <a:r>
              <a:rPr lang="en-US" sz="1200" baseline="0" dirty="0"/>
              <a:t>and for increase coverage (factor 1.2) leading all together to a </a:t>
            </a:r>
            <a:r>
              <a:rPr lang="en-US" sz="1200" baseline="0" dirty="0">
                <a:solidFill>
                  <a:srgbClr val="008000"/>
                </a:solidFill>
              </a:rPr>
              <a:t>reduction factor </a:t>
            </a:r>
            <a:r>
              <a:rPr lang="en-US" sz="1200" baseline="0" dirty="0"/>
              <a:t>of </a:t>
            </a:r>
            <a:r>
              <a:rPr lang="en-US" sz="1200" baseline="0" dirty="0" smtClean="0"/>
              <a:t>0.774*1.2 </a:t>
            </a:r>
            <a:r>
              <a:rPr lang="en-US" sz="1200" baseline="0" dirty="0"/>
              <a:t>= </a:t>
            </a:r>
            <a:r>
              <a:rPr lang="en-US" sz="1200" baseline="0" dirty="0" smtClean="0">
                <a:solidFill>
                  <a:srgbClr val="008000"/>
                </a:solidFill>
              </a:rPr>
              <a:t>0.929</a:t>
            </a:r>
            <a:r>
              <a:rPr lang="en-US" sz="1200" baseline="0" dirty="0" smtClean="0"/>
              <a:t>. </a:t>
            </a:r>
            <a:r>
              <a:rPr lang="en-US" sz="1200" baseline="0" dirty="0"/>
              <a:t>Note: This </a:t>
            </a:r>
            <a:r>
              <a:rPr lang="en-US" sz="1200" u="sng" baseline="0" dirty="0"/>
              <a:t>factor</a:t>
            </a:r>
            <a:r>
              <a:rPr lang="en-US" sz="1200" baseline="0" dirty="0"/>
              <a:t> already </a:t>
            </a:r>
            <a:r>
              <a:rPr lang="en-US" sz="1200" u="sng" baseline="0" dirty="0"/>
              <a:t>includes</a:t>
            </a:r>
            <a:r>
              <a:rPr lang="en-US" sz="1200" baseline="0" dirty="0"/>
              <a:t> the </a:t>
            </a:r>
            <a:r>
              <a:rPr lang="en-US" sz="1200" u="sng" baseline="0" dirty="0"/>
              <a:t>2.58</a:t>
            </a:r>
            <a:r>
              <a:rPr lang="en-US" sz="1200" baseline="0" dirty="0"/>
              <a:t> for more water emissions. If the "2.58" are kept separately, the </a:t>
            </a:r>
            <a:r>
              <a:rPr lang="en-US" sz="1200" baseline="0" dirty="0">
                <a:solidFill>
                  <a:srgbClr val="FF0000"/>
                </a:solidFill>
              </a:rPr>
              <a:t>reduction factor is 0.358</a:t>
            </a:r>
            <a:r>
              <a:rPr lang="en-US" sz="1200" baseline="0" dirty="0"/>
              <a:t>! The </a:t>
            </a:r>
            <a:r>
              <a:rPr lang="en-US" sz="1200" baseline="0" dirty="0">
                <a:solidFill>
                  <a:srgbClr val="008000"/>
                </a:solidFill>
              </a:rPr>
              <a:t>same factor is </a:t>
            </a:r>
            <a:r>
              <a:rPr lang="en-US" sz="1200" u="sng" baseline="0" dirty="0">
                <a:solidFill>
                  <a:srgbClr val="008000"/>
                </a:solidFill>
              </a:rPr>
              <a:t>assumed</a:t>
            </a:r>
            <a:r>
              <a:rPr lang="en-US" sz="1200" baseline="0" dirty="0">
                <a:solidFill>
                  <a:srgbClr val="008000"/>
                </a:solidFill>
              </a:rPr>
              <a:t> for </a:t>
            </a:r>
            <a:r>
              <a:rPr lang="en-US" sz="1200" dirty="0">
                <a:solidFill>
                  <a:srgbClr val="008000"/>
                </a:solidFill>
              </a:rPr>
              <a:t>cirrus clouds</a:t>
            </a:r>
            <a:r>
              <a:rPr lang="en-US" sz="1200" dirty="0"/>
              <a:t>. </a:t>
            </a:r>
            <a:r>
              <a:rPr lang="en-US" sz="1200" baseline="0" dirty="0">
                <a:solidFill>
                  <a:schemeClr val="tx1"/>
                </a:solidFill>
                <a:latin typeface="+mn-lt"/>
                <a:ea typeface="+mn-ea"/>
                <a:cs typeface="+mn-cs"/>
              </a:rPr>
              <a:t>For </a:t>
            </a:r>
            <a:r>
              <a:rPr lang="en-US" sz="1200" baseline="0" dirty="0" err="1">
                <a:solidFill>
                  <a:srgbClr val="008000"/>
                </a:solidFill>
                <a:latin typeface="+mn-lt"/>
                <a:ea typeface="+mn-ea"/>
                <a:cs typeface="+mn-cs"/>
              </a:rPr>
              <a:t>NOx</a:t>
            </a:r>
            <a:r>
              <a:rPr lang="en-US" sz="1200" baseline="0" dirty="0">
                <a:solidFill>
                  <a:srgbClr val="008000"/>
                </a:solidFill>
                <a:latin typeface="+mn-lt"/>
                <a:ea typeface="+mn-ea"/>
                <a:cs typeface="+mn-cs"/>
              </a:rPr>
              <a:t> a factor of 0.35 is </a:t>
            </a:r>
            <a:r>
              <a:rPr lang="en-US" sz="1200" u="sng" baseline="0" dirty="0">
                <a:solidFill>
                  <a:srgbClr val="008000"/>
                </a:solidFill>
                <a:latin typeface="+mn-lt"/>
                <a:ea typeface="+mn-ea"/>
                <a:cs typeface="+mn-cs"/>
              </a:rPr>
              <a:t>assumed</a:t>
            </a:r>
            <a:r>
              <a:rPr lang="en-US" sz="1200" baseline="0" dirty="0">
                <a:solidFill>
                  <a:schemeClr val="tx1"/>
                </a:solidFill>
                <a:latin typeface="+mn-lt"/>
                <a:ea typeface="+mn-ea"/>
                <a:cs typeface="+mn-cs"/>
              </a:rPr>
              <a:t> due to lean combustion</a:t>
            </a:r>
            <a:r>
              <a:rPr lang="en-US" sz="1200" dirty="0">
                <a:solidFill>
                  <a:schemeClr val="tx1"/>
                </a:solidFill>
                <a:latin typeface="+mn-lt"/>
                <a:ea typeface="+mn-ea"/>
                <a:cs typeface="+mn-cs"/>
              </a:rPr>
              <a:t> and low flame temperature. With that </a:t>
            </a:r>
            <a:r>
              <a:rPr lang="en-US" sz="1200" baseline="0" dirty="0">
                <a:solidFill>
                  <a:srgbClr val="008000"/>
                </a:solidFill>
                <a:latin typeface="+mn-lt"/>
                <a:ea typeface="+mn-ea"/>
                <a:cs typeface="+mn-cs"/>
              </a:rPr>
              <a:t>equivalent CO2 mass is now in the order of that for kerosene propulsion</a:t>
            </a:r>
            <a:r>
              <a:rPr lang="en-US" sz="1200" dirty="0"/>
              <a: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3" name="Picture 5"/>
          <p:cNvPicPr>
            <a:picLocks noChangeAspect="1" noChangeArrowheads="1"/>
          </p:cNvPicPr>
          <p:nvPr/>
        </p:nvPicPr>
        <p:blipFill>
          <a:blip r:embed="rId2" cstate="print"/>
          <a:srcRect/>
          <a:stretch>
            <a:fillRect/>
          </a:stretch>
        </p:blipFill>
        <p:spPr bwMode="auto">
          <a:xfrm>
            <a:off x="652462" y="3233738"/>
            <a:ext cx="4681537" cy="3095238"/>
          </a:xfrm>
          <a:prstGeom prst="rect">
            <a:avLst/>
          </a:prstGeom>
          <a:noFill/>
          <a:ln w="9525">
            <a:noFill/>
            <a:miter lim="800000"/>
            <a:headEnd/>
            <a:tailEnd/>
          </a:ln>
        </p:spPr>
      </p:pic>
      <p:sp>
        <p:nvSpPr>
          <p:cNvPr id="8" name="Titel 1">
            <a:extLst>
              <a:ext uri="{FF2B5EF4-FFF2-40B4-BE49-F238E27FC236}">
                <a16:creationId xmlns="" xmlns:a16="http://schemas.microsoft.com/office/drawing/2014/main" id="{630AEA5A-D04F-421A-9C2A-5AF0E584F6EC}"/>
              </a:ext>
            </a:extLst>
          </p:cNvPr>
          <p:cNvSpPr txBox="1">
            <a:spLocks/>
          </p:cNvSpPr>
          <p:nvPr/>
        </p:nvSpPr>
        <p:spPr>
          <a:xfrm>
            <a:off x="564879" y="835472"/>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kern="0" noProof="1" smtClean="0"/>
              <a:t>Estimated Hydrogen Emission Effect – Unknown Ice Sphere Equivalent Diameter</a:t>
            </a:r>
            <a:endParaRPr lang="en-US" sz="2000" kern="0" noProof="1"/>
          </a:p>
        </p:txBody>
      </p:sp>
      <p:pic>
        <p:nvPicPr>
          <p:cNvPr id="355335" name="Picture 7"/>
          <p:cNvPicPr>
            <a:picLocks noChangeAspect="1" noChangeArrowheads="1"/>
          </p:cNvPicPr>
          <p:nvPr/>
        </p:nvPicPr>
        <p:blipFill>
          <a:blip r:embed="rId3" cstate="print"/>
          <a:srcRect/>
          <a:stretch>
            <a:fillRect/>
          </a:stretch>
        </p:blipFill>
        <p:spPr bwMode="auto">
          <a:xfrm>
            <a:off x="666750" y="1576388"/>
            <a:ext cx="4667250" cy="1628775"/>
          </a:xfrm>
          <a:prstGeom prst="rect">
            <a:avLst/>
          </a:prstGeom>
          <a:noFill/>
          <a:ln w="9525">
            <a:noFill/>
            <a:miter lim="800000"/>
            <a:headEnd/>
            <a:tailEnd/>
          </a:ln>
        </p:spPr>
      </p:pic>
      <p:sp>
        <p:nvSpPr>
          <p:cNvPr id="11" name="Textfeld 22"/>
          <p:cNvSpPr txBox="1"/>
          <p:nvPr/>
        </p:nvSpPr>
        <p:spPr>
          <a:xfrm>
            <a:off x="5505450" y="1547811"/>
            <a:ext cx="3476625" cy="4767264"/>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just"/>
            <a:r>
              <a:rPr lang="de-DE" sz="1100" noProof="1" smtClean="0"/>
              <a:t>The "</a:t>
            </a:r>
            <a:r>
              <a:rPr lang="de-DE" sz="1100" noProof="1" smtClean="0">
                <a:solidFill>
                  <a:srgbClr val="0000FF"/>
                </a:solidFill>
              </a:rPr>
              <a:t>ice sphere model</a:t>
            </a:r>
            <a:r>
              <a:rPr lang="de-DE" sz="1100" noProof="1" smtClean="0"/>
              <a:t>" gives a geometric </a:t>
            </a:r>
            <a:r>
              <a:rPr lang="de-DE" sz="1100" noProof="1" smtClean="0">
                <a:solidFill>
                  <a:srgbClr val="0000FF"/>
                </a:solidFill>
              </a:rPr>
              <a:t>reduction factor </a:t>
            </a:r>
            <a:r>
              <a:rPr lang="de-DE" sz="1100" noProof="1" smtClean="0"/>
              <a:t>of f_red = 1 / (d_eff_LH2 / d_eff_kero). It is calculated from the ratios of the equivalent diameter of the ice sphere in case of hydrogen combustion with respect to kerosene combustion. </a:t>
            </a:r>
          </a:p>
          <a:p>
            <a:pPr algn="just"/>
            <a:endParaRPr lang="de-DE" noProof="1" smtClean="0"/>
          </a:p>
          <a:p>
            <a:pPr algn="just"/>
            <a:r>
              <a:rPr lang="de-DE" sz="1100" noProof="1" smtClean="0"/>
              <a:t>According to </a:t>
            </a:r>
            <a:r>
              <a:rPr lang="en-US" noProof="1" smtClean="0">
                <a:solidFill>
                  <a:schemeClr val="dk1"/>
                </a:solidFill>
              </a:rPr>
              <a:t>Marquart </a:t>
            </a:r>
            <a:r>
              <a:rPr lang="en-US" noProof="1" smtClean="0">
                <a:solidFill>
                  <a:schemeClr val="dk1"/>
                </a:solidFill>
              </a:rPr>
              <a:t>2005, contrail cover is increased by a </a:t>
            </a:r>
            <a:r>
              <a:rPr lang="en-US" noProof="1" smtClean="0">
                <a:solidFill>
                  <a:srgbClr val="0000FF"/>
                </a:solidFill>
              </a:rPr>
              <a:t>factor of 1.2</a:t>
            </a:r>
            <a:r>
              <a:rPr lang="en-US" noProof="1" smtClean="0">
                <a:solidFill>
                  <a:schemeClr val="dk1"/>
                </a:solidFill>
              </a:rPr>
              <a:t>. This is due to contrails forming based on the </a:t>
            </a:r>
            <a:r>
              <a:rPr lang="en-US" noProof="1" smtClean="0"/>
              <a:t>Schmidt-Appleman </a:t>
            </a:r>
            <a:r>
              <a:rPr lang="en-US" noProof="1" smtClean="0"/>
              <a:t>Criterion and a slope G steeper by a factor of 2.58. The factor of 1.2 is a global estimate.</a:t>
            </a:r>
          </a:p>
          <a:p>
            <a:pPr algn="just"/>
            <a:endParaRPr lang="de-DE" sz="1100" noProof="1" smtClean="0"/>
          </a:p>
          <a:p>
            <a:pPr algn="just"/>
            <a:r>
              <a:rPr lang="de-DE" noProof="1" smtClean="0"/>
              <a:t>Hydrogen combustion produces more water for the same energy. The </a:t>
            </a:r>
            <a:r>
              <a:rPr lang="de-DE" noProof="1" smtClean="0">
                <a:solidFill>
                  <a:srgbClr val="0000FF"/>
                </a:solidFill>
              </a:rPr>
              <a:t>factor</a:t>
            </a:r>
            <a:r>
              <a:rPr lang="de-DE" noProof="1" smtClean="0"/>
              <a:t> is </a:t>
            </a:r>
            <a:r>
              <a:rPr lang="de-DE" noProof="1" smtClean="0">
                <a:solidFill>
                  <a:srgbClr val="0000FF"/>
                </a:solidFill>
              </a:rPr>
              <a:t>2.58</a:t>
            </a:r>
            <a:r>
              <a:rPr lang="de-DE" noProof="1" smtClean="0"/>
              <a:t>.</a:t>
            </a:r>
            <a:endParaRPr lang="en-US" sz="1100" noProof="1" smtClean="0"/>
          </a:p>
          <a:p>
            <a:pPr algn="just"/>
            <a:endParaRPr lang="de-DE" noProof="1" smtClean="0"/>
          </a:p>
          <a:p>
            <a:pPr algn="just"/>
            <a:r>
              <a:rPr lang="de-DE" noProof="1" smtClean="0"/>
              <a:t>Hydrogen combustion produces </a:t>
            </a:r>
            <a:r>
              <a:rPr lang="de-DE" noProof="1" smtClean="0">
                <a:solidFill>
                  <a:srgbClr val="0000FF"/>
                </a:solidFill>
              </a:rPr>
              <a:t>no CO2</a:t>
            </a:r>
            <a:r>
              <a:rPr lang="de-DE" noProof="1" smtClean="0"/>
              <a:t>.</a:t>
            </a:r>
          </a:p>
          <a:p>
            <a:pPr algn="just"/>
            <a:endParaRPr lang="de-DE" noProof="1" smtClean="0"/>
          </a:p>
          <a:p>
            <a:pPr algn="just"/>
            <a:r>
              <a:rPr lang="de-DE" noProof="1" smtClean="0"/>
              <a:t>The possibility exists to reduce </a:t>
            </a:r>
            <a:r>
              <a:rPr lang="de-DE" noProof="1" smtClean="0">
                <a:solidFill>
                  <a:srgbClr val="0000FF"/>
                </a:solidFill>
              </a:rPr>
              <a:t>NOX</a:t>
            </a:r>
            <a:r>
              <a:rPr lang="de-DE" noProof="1" smtClean="0"/>
              <a:t> if combustion chambers are applied to optimize hydrogen combustion. A </a:t>
            </a:r>
            <a:r>
              <a:rPr lang="de-DE" noProof="1" smtClean="0">
                <a:solidFill>
                  <a:srgbClr val="0000FF"/>
                </a:solidFill>
              </a:rPr>
              <a:t>factor of 0.35 is assumed</a:t>
            </a:r>
            <a:r>
              <a:rPr lang="de-DE" noProof="1" smtClean="0"/>
              <a:t>.</a:t>
            </a:r>
          </a:p>
          <a:p>
            <a:pPr algn="just"/>
            <a:endParaRPr lang="de-DE" noProof="1" smtClean="0"/>
          </a:p>
          <a:p>
            <a:pPr algn="just"/>
            <a:r>
              <a:rPr lang="de-DE" noProof="1" smtClean="0"/>
              <a:t>The </a:t>
            </a:r>
            <a:r>
              <a:rPr lang="de-DE" noProof="1" smtClean="0">
                <a:solidFill>
                  <a:srgbClr val="0000FF"/>
                </a:solidFill>
              </a:rPr>
              <a:t>overall</a:t>
            </a:r>
            <a:r>
              <a:rPr lang="de-DE" noProof="1" smtClean="0"/>
              <a:t> (final) </a:t>
            </a:r>
            <a:r>
              <a:rPr lang="de-DE" noProof="1" smtClean="0">
                <a:solidFill>
                  <a:srgbClr val="0000FF"/>
                </a:solidFill>
              </a:rPr>
              <a:t>reduction effect of hydrogen </a:t>
            </a:r>
            <a:r>
              <a:rPr lang="de-DE" noProof="1" smtClean="0"/>
              <a:t>combustion depends on the composition of the equivalent CO2 mass. This is a strong function of altitude. According to the model by SCHWARTZ 2009 at peak AIC ("33548 ft") </a:t>
            </a:r>
            <a:r>
              <a:rPr lang="de-DE" noProof="1" smtClean="0"/>
              <a:t>it </a:t>
            </a:r>
            <a:r>
              <a:rPr lang="de-DE" noProof="1" smtClean="0"/>
              <a:t>is: </a:t>
            </a:r>
            <a:r>
              <a:rPr lang="de-DE" noProof="1" smtClean="0"/>
              <a:t>54.7</a:t>
            </a:r>
            <a:r>
              <a:rPr lang="de-DE" noProof="1" smtClean="0"/>
              <a:t>% </a:t>
            </a:r>
            <a:r>
              <a:rPr lang="de-DE" noProof="1" smtClean="0"/>
              <a:t>AIC,  </a:t>
            </a:r>
            <a:r>
              <a:rPr lang="de-DE" noProof="1" smtClean="0"/>
              <a:t>23.6</a:t>
            </a:r>
            <a:r>
              <a:rPr lang="de-DE" noProof="1" smtClean="0"/>
              <a:t>% </a:t>
            </a:r>
            <a:r>
              <a:rPr lang="de-DE" noProof="1" smtClean="0"/>
              <a:t>CO2, and 21.7</a:t>
            </a:r>
            <a:r>
              <a:rPr lang="de-DE" noProof="1" smtClean="0"/>
              <a:t>% </a:t>
            </a:r>
            <a:r>
              <a:rPr lang="de-DE" noProof="1" smtClean="0"/>
              <a:t>NOX. Hydrogen emission reductions are calculated based on this composition.</a:t>
            </a:r>
            <a:endParaRPr lang="en-US" noProof="1" smtClean="0"/>
          </a:p>
          <a:p>
            <a:pPr algn="just"/>
            <a:endParaRPr lang="de-DE" noProof="1" smtClean="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495300" y="2194352"/>
            <a:ext cx="8153400" cy="1569660"/>
          </a:xfrm>
          <a:prstGeom prst="rect">
            <a:avLst/>
          </a:prstGeom>
          <a:noFill/>
        </p:spPr>
        <p:txBody>
          <a:bodyPr wrap="square" rtlCol="0">
            <a:spAutoFit/>
          </a:bodyPr>
          <a:lstStyle/>
          <a:p>
            <a:pPr algn="ctr"/>
            <a:r>
              <a:rPr lang="en-US" sz="4800" b="1" dirty="0" smtClean="0">
                <a:solidFill>
                  <a:srgbClr val="008000"/>
                </a:solidFill>
              </a:rPr>
              <a:t>Mitigating Aviation </a:t>
            </a:r>
            <a:r>
              <a:rPr lang="en-US" sz="4800" b="1" dirty="0" smtClean="0">
                <a:solidFill>
                  <a:srgbClr val="008000"/>
                </a:solidFill>
              </a:rPr>
              <a:t>Emissions</a:t>
            </a:r>
            <a:endParaRPr lang="en-US" sz="4800" b="1" dirty="0">
              <a:solidFill>
                <a:srgbClr val="00800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630AEA5A-D04F-421A-9C2A-5AF0E584F6EC}"/>
              </a:ext>
            </a:extLst>
          </p:cNvPr>
          <p:cNvSpPr txBox="1">
            <a:spLocks/>
          </p:cNvSpPr>
          <p:nvPr/>
        </p:nvSpPr>
        <p:spPr>
          <a:xfrm>
            <a:off x="564879" y="911672"/>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kern="0" noProof="1" smtClean="0"/>
              <a:t>Literature Review: Operational Measures to Avoid Contrails</a:t>
            </a:r>
            <a:endParaRPr lang="en-US" sz="2000" kern="0" noProof="1"/>
          </a:p>
        </p:txBody>
      </p:sp>
      <p:sp>
        <p:nvSpPr>
          <p:cNvPr id="4" name="Textfeld 12"/>
          <p:cNvSpPr txBox="1"/>
          <p:nvPr/>
        </p:nvSpPr>
        <p:spPr>
          <a:xfrm>
            <a:off x="657225" y="1481136"/>
            <a:ext cx="8039100" cy="4805364"/>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just"/>
            <a:r>
              <a:rPr lang="en-US" sz="1400" i="1" noProof="1" smtClean="0">
                <a:solidFill>
                  <a:srgbClr val="008000"/>
                </a:solidFill>
              </a:rPr>
              <a:t>Contrails cool the surface during the day </a:t>
            </a:r>
            <a:r>
              <a:rPr lang="en-US" sz="1400" i="1" noProof="1" smtClean="0"/>
              <a:t>and </a:t>
            </a:r>
            <a:r>
              <a:rPr lang="en-US" sz="1400" i="1" noProof="1" smtClean="0">
                <a:solidFill>
                  <a:srgbClr val="FF0000"/>
                </a:solidFill>
              </a:rPr>
              <a:t>heat the surface during the night</a:t>
            </a:r>
            <a:r>
              <a:rPr lang="en-US" sz="1400" i="1" noProof="1" smtClean="0"/>
              <a:t>... Whereas the longwave (terrestrial) radiative forcing varies only little over the day, the shortwave (solar) forcing displays a strong diurnal cycle due to the variation of the sun's position (zenith angle). Hence... </a:t>
            </a:r>
            <a:r>
              <a:rPr lang="en-US" sz="1400" i="1" noProof="1" smtClean="0">
                <a:solidFill>
                  <a:srgbClr val="0000FF"/>
                </a:solidFill>
              </a:rPr>
              <a:t>altering the time for aircraft traffic </a:t>
            </a:r>
            <a:r>
              <a:rPr lang="en-US" sz="1400" i="1" noProof="1" smtClean="0"/>
              <a:t>has the potential for reducing the radiative forcing due to contrails.</a:t>
            </a:r>
          </a:p>
          <a:p>
            <a:pPr algn="just"/>
            <a:endParaRPr lang="en-US" sz="1400" i="1" noProof="1" smtClean="0"/>
          </a:p>
          <a:p>
            <a:pPr algn="just"/>
            <a:r>
              <a:rPr lang="en-US" sz="1400" i="1" noProof="1" smtClean="0"/>
              <a:t>that </a:t>
            </a:r>
            <a:r>
              <a:rPr lang="en-US" sz="1400" i="1" noProof="1" smtClean="0">
                <a:solidFill>
                  <a:srgbClr val="FF0000"/>
                </a:solidFill>
              </a:rPr>
              <a:t>most of the RF from contrails can be attributed to night-time flights</a:t>
            </a:r>
            <a:r>
              <a:rPr lang="en-US" sz="1400" i="1" noProof="1" smtClean="0"/>
              <a:t>. Even though only 25% of aircraft movements occur at night, they account for 60-80% of the contrails' RF.</a:t>
            </a:r>
          </a:p>
          <a:p>
            <a:pPr algn="just"/>
            <a:endParaRPr lang="en-US" sz="1400" i="1" noProof="1" smtClean="0"/>
          </a:p>
          <a:p>
            <a:pPr algn="just"/>
            <a:r>
              <a:rPr lang="en-US" sz="1400" i="1" noProof="1" smtClean="0"/>
              <a:t>although 22% of annual air traffic movements are </a:t>
            </a:r>
            <a:r>
              <a:rPr lang="en-US" sz="1400" i="1" noProof="1" smtClean="0">
                <a:solidFill>
                  <a:srgbClr val="FF0000"/>
                </a:solidFill>
              </a:rPr>
              <a:t>winter flights</a:t>
            </a:r>
            <a:r>
              <a:rPr lang="en-US" sz="1400" i="1" noProof="1" smtClean="0"/>
              <a:t>, they </a:t>
            </a:r>
            <a:r>
              <a:rPr lang="en-US" sz="1400" i="1" noProof="1" smtClean="0">
                <a:solidFill>
                  <a:srgbClr val="FF0000"/>
                </a:solidFill>
              </a:rPr>
              <a:t>contribute about half of the annual mean RF from contrails</a:t>
            </a:r>
            <a:r>
              <a:rPr lang="en-US" sz="1400" i="1" noProof="1" smtClean="0"/>
              <a:t>.</a:t>
            </a:r>
          </a:p>
          <a:p>
            <a:pPr algn="just"/>
            <a:endParaRPr lang="en-US" sz="1400" i="1" noProof="1" smtClean="0"/>
          </a:p>
          <a:p>
            <a:pPr algn="just"/>
            <a:r>
              <a:rPr lang="en-US" sz="1400" i="1" noProof="1" smtClean="0"/>
              <a:t>A strategy </a:t>
            </a:r>
            <a:r>
              <a:rPr lang="en-US" sz="1400" noProof="1" smtClean="0"/>
              <a:t>[can be] </a:t>
            </a:r>
            <a:r>
              <a:rPr lang="en-US" sz="1400" i="1" noProof="1" smtClean="0"/>
              <a:t>designed to achieve environmentally optimum flight routings (avoiding ice supersaturated air masses) especially for flights in the evening and night hours... As air traffic density is lower during the night, when contrails have a large individual radiative forcing, there is a greater opportunity for </a:t>
            </a:r>
            <a:r>
              <a:rPr lang="en-US" sz="1400" i="1" u="sng" noProof="1" smtClean="0">
                <a:solidFill>
                  <a:srgbClr val="0000FF"/>
                </a:solidFill>
              </a:rPr>
              <a:t>redirecting flights</a:t>
            </a:r>
            <a:r>
              <a:rPr lang="en-US" sz="1400" i="1" noProof="1" smtClean="0">
                <a:solidFill>
                  <a:srgbClr val="0000FF"/>
                </a:solidFill>
              </a:rPr>
              <a:t> out of ice supersaturated regions</a:t>
            </a:r>
            <a:r>
              <a:rPr lang="en-US" sz="1400" b="1" i="1" noProof="1" smtClean="0">
                <a:solidFill>
                  <a:srgbClr val="0000FF"/>
                </a:solidFill>
              </a:rPr>
              <a:t>*</a:t>
            </a:r>
            <a:r>
              <a:rPr lang="en-US" sz="1400" i="1" noProof="1" smtClean="0">
                <a:solidFill>
                  <a:srgbClr val="0000FF"/>
                </a:solidFill>
              </a:rPr>
              <a:t> </a:t>
            </a:r>
            <a:r>
              <a:rPr lang="en-US" sz="1400" i="1" noProof="1" smtClean="0"/>
              <a:t>without dramatically enhancing the work load of air traffic controllers.</a:t>
            </a:r>
          </a:p>
          <a:p>
            <a:pPr algn="just"/>
            <a:endParaRPr lang="en-US" sz="1400" noProof="1" smtClean="0"/>
          </a:p>
          <a:p>
            <a:pPr algn="just"/>
            <a:r>
              <a:rPr lang="en-US" sz="1000" noProof="1" smtClean="0">
                <a:solidFill>
                  <a:schemeClr val="dk1"/>
                </a:solidFill>
              </a:rPr>
              <a:t>Gierens, 2008, https://doi.org/10.2174/1874282300802010001</a:t>
            </a:r>
          </a:p>
          <a:p>
            <a:pPr algn="just"/>
            <a:endParaRPr lang="de-DE" sz="1400" noProof="1" smtClean="0">
              <a:solidFill>
                <a:schemeClr val="dk1"/>
              </a:solidFill>
            </a:endParaRPr>
          </a:p>
          <a:p>
            <a:pPr marL="180975" indent="-180975" algn="just"/>
            <a:r>
              <a:rPr lang="de-DE" sz="1400" b="1" noProof="1" smtClean="0">
                <a:solidFill>
                  <a:srgbClr val="0000FF"/>
                </a:solidFill>
              </a:rPr>
              <a:t>*</a:t>
            </a:r>
            <a:r>
              <a:rPr lang="de-DE" sz="1400" noProof="1" smtClean="0">
                <a:solidFill>
                  <a:srgbClr val="0000FF"/>
                </a:solidFill>
              </a:rPr>
              <a:t>	</a:t>
            </a:r>
            <a:r>
              <a:rPr lang="de-DE" sz="1400" u="sng" noProof="1" smtClean="0">
                <a:solidFill>
                  <a:srgbClr val="0000FF"/>
                </a:solidFill>
              </a:rPr>
              <a:t>Redirecting flights</a:t>
            </a:r>
            <a:r>
              <a:rPr lang="de-DE" sz="1400" noProof="1" smtClean="0">
                <a:solidFill>
                  <a:srgbClr val="0000FF"/>
                </a:solidFill>
              </a:rPr>
              <a:t> can be done either </a:t>
            </a:r>
            <a:r>
              <a:rPr lang="de-DE" sz="1400" u="sng" noProof="1" smtClean="0">
                <a:solidFill>
                  <a:srgbClr val="0000FF"/>
                </a:solidFill>
              </a:rPr>
              <a:t>laterally or vertically</a:t>
            </a:r>
            <a:r>
              <a:rPr lang="de-DE" sz="1400" noProof="1" smtClean="0">
                <a:solidFill>
                  <a:srgbClr val="0000FF"/>
                </a:solidFill>
              </a:rPr>
              <a:t>. </a:t>
            </a:r>
          </a:p>
          <a:p>
            <a:pPr marL="180975" indent="-180975" algn="just"/>
            <a:r>
              <a:rPr lang="de-DE" sz="1400" noProof="1" smtClean="0"/>
              <a:t>	Hence, </a:t>
            </a:r>
            <a:r>
              <a:rPr lang="de-DE" sz="1400" noProof="1" smtClean="0">
                <a:solidFill>
                  <a:srgbClr val="008000"/>
                </a:solidFill>
              </a:rPr>
              <a:t>only a small number of flights need to be redirected</a:t>
            </a:r>
            <a:r>
              <a:rPr lang="de-DE" sz="1400" noProof="1" smtClean="0"/>
              <a:t> e.g. to lower altitudes to achieve still a significant effect.</a:t>
            </a:r>
            <a:endParaRPr lang="en-US" sz="1400" noProof="1">
              <a:solidFill>
                <a:srgbClr val="0000FF"/>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3" cstate="print"/>
          <a:srcRect/>
          <a:stretch>
            <a:fillRect/>
          </a:stretch>
        </p:blipFill>
        <p:spPr bwMode="auto">
          <a:xfrm>
            <a:off x="714376" y="934885"/>
            <a:ext cx="7011274" cy="5265890"/>
          </a:xfrm>
          <a:prstGeom prst="rect">
            <a:avLst/>
          </a:prstGeom>
          <a:noFill/>
          <a:ln w="9525">
            <a:solidFill>
              <a:schemeClr val="tx1"/>
            </a:solidFill>
            <a:miter lim="800000"/>
            <a:headEnd/>
            <a:tailEnd/>
          </a:ln>
        </p:spPr>
      </p:pic>
      <p:sp>
        <p:nvSpPr>
          <p:cNvPr id="3" name="Rechteck 2"/>
          <p:cNvSpPr/>
          <p:nvPr/>
        </p:nvSpPr>
        <p:spPr>
          <a:xfrm>
            <a:off x="1085850" y="4928027"/>
            <a:ext cx="3257550" cy="276999"/>
          </a:xfrm>
          <a:prstGeom prst="rect">
            <a:avLst/>
          </a:prstGeom>
        </p:spPr>
        <p:txBody>
          <a:bodyPr wrap="square">
            <a:spAutoFit/>
          </a:bodyPr>
          <a:lstStyle/>
          <a:p>
            <a:r>
              <a:rPr lang="en-US" sz="1200" b="1" dirty="0" smtClean="0">
                <a:solidFill>
                  <a:schemeClr val="tx1"/>
                </a:solidFill>
              </a:rPr>
              <a:t>https://doi.org/10.5281/zenodo.4068135</a:t>
            </a:r>
            <a:endParaRPr lang="en-US" sz="1200" b="1" dirty="0">
              <a:solidFill>
                <a:schemeClr val="tx1"/>
              </a:solidFill>
            </a:endParaRPr>
          </a:p>
        </p:txBody>
      </p:sp>
    </p:spTree>
    <p:extLst>
      <p:ext uri="{BB962C8B-B14F-4D97-AF65-F5344CB8AC3E}">
        <p14:creationId xmlns="" xmlns:p14="http://schemas.microsoft.com/office/powerpoint/2010/main" val="19339241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 xmlns:a16="http://schemas.microsoft.com/office/drawing/2014/main" id="{478D4B57-82F6-466F-9F4F-A52E319A7A9A}"/>
              </a:ext>
            </a:extLst>
          </p:cNvPr>
          <p:cNvSpPr txBox="1">
            <a:spLocks/>
          </p:cNvSpPr>
          <p:nvPr/>
        </p:nvSpPr>
        <p:spPr>
          <a:xfrm>
            <a:off x="459581" y="1006922"/>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de-DE" sz="2000" kern="0" noProof="1" smtClean="0"/>
              <a:t>Environmental Impact – Flying Lower </a:t>
            </a:r>
            <a:endParaRPr lang="de-DE" sz="2000" kern="0" noProof="1"/>
          </a:p>
        </p:txBody>
      </p:sp>
      <mc:AlternateContent xmlns:mc="http://schemas.openxmlformats.org/markup-compatibility/2006">
        <mc:Choice xmlns="" xmlns:a14="http://schemas.microsoft.com/office/drawing/2010/main" Requires="a14">
          <p:sp>
            <p:nvSpPr>
              <p:cNvPr id="6" name="Tekstvak 5">
                <a:extLst>
                  <a:ext uri="{FF2B5EF4-FFF2-40B4-BE49-F238E27FC236}">
                    <a16:creationId xmlns:a16="http://schemas.microsoft.com/office/drawing/2014/main" id="{153E09E7-AA27-456E-86DF-F632580C1AF3}"/>
                  </a:ext>
                </a:extLst>
              </p:cNvPr>
              <p:cNvSpPr txBox="1"/>
              <p:nvPr/>
            </p:nvSpPr>
            <p:spPr>
              <a:xfrm>
                <a:off x="6315608" y="1857198"/>
                <a:ext cx="2368810" cy="3065968"/>
              </a:xfrm>
              <a:prstGeom prst="rect">
                <a:avLst/>
              </a:prstGeom>
              <a:noFill/>
            </p:spPr>
            <p:txBody>
              <a:bodyPr wrap="square" rtlCol="0">
                <a:spAutoFit/>
              </a:bodyPr>
              <a:lstStyle/>
              <a:p>
                <a:r>
                  <a:rPr lang="en-US" sz="1600" dirty="0">
                    <a:solidFill>
                      <a:schemeClr val="tx1"/>
                    </a:solidFill>
                  </a:rPr>
                  <a:t>“Neutral” mix of 50 – 50 resource depletion and engine emissions</a:t>
                </a:r>
              </a:p>
              <a:p>
                <a:endParaRPr lang="en-US" sz="1600" dirty="0">
                  <a:solidFill>
                    <a:schemeClr val="tx1"/>
                  </a:solidFill>
                </a:endParaRPr>
              </a:p>
              <a:p>
                <a:r>
                  <a:rPr lang="en-US" sz="1600" dirty="0">
                    <a:solidFill>
                      <a:schemeClr val="tx1"/>
                    </a:solidFill>
                  </a:rPr>
                  <a:t>Clear altitude boundary from </a:t>
                </a:r>
                <a14:m>
                  <m:oMath xmlns:m="http://schemas.openxmlformats.org/officeDocument/2006/math">
                    <m:sSub>
                      <m:sSubPr>
                        <m:ctrlPr>
                          <a:rPr lang="en-US" sz="1600" i="1" smtClean="0">
                            <a:solidFill>
                              <a:schemeClr val="tx1"/>
                            </a:solidFill>
                            <a:latin typeface="Cambria Math" panose="02040503050406030204" pitchFamily="18" charset="0"/>
                          </a:rPr>
                        </m:ctrlPr>
                      </m:sSubPr>
                      <m:e>
                        <m:r>
                          <a:rPr lang="nl-NL" sz="1600" b="0" i="1" smtClean="0">
                            <a:solidFill>
                              <a:schemeClr val="tx1"/>
                            </a:solidFill>
                            <a:latin typeface="Cambria Math" panose="02040503050406030204" pitchFamily="18" charset="0"/>
                          </a:rPr>
                          <m:t>𝑚</m:t>
                        </m:r>
                      </m:e>
                      <m:sub>
                        <m:r>
                          <a:rPr lang="nl-NL" sz="1600" b="0" i="1" smtClean="0">
                            <a:solidFill>
                              <a:schemeClr val="tx1"/>
                            </a:solidFill>
                            <a:latin typeface="Cambria Math" panose="02040503050406030204" pitchFamily="18" charset="0"/>
                          </a:rPr>
                          <m:t>𝐶𝑂</m:t>
                        </m:r>
                        <m:r>
                          <a:rPr lang="nl-NL" sz="1600" b="0" i="1" smtClean="0">
                            <a:solidFill>
                              <a:schemeClr val="tx1"/>
                            </a:solidFill>
                            <a:latin typeface="Cambria Math" panose="02040503050406030204" pitchFamily="18" charset="0"/>
                          </a:rPr>
                          <m:t>2,</m:t>
                        </m:r>
                        <m:r>
                          <a:rPr lang="nl-NL" sz="1600" b="0" i="1" smtClean="0">
                            <a:solidFill>
                              <a:schemeClr val="tx1"/>
                            </a:solidFill>
                            <a:latin typeface="Cambria Math" panose="02040503050406030204" pitchFamily="18" charset="0"/>
                          </a:rPr>
                          <m:t>𝑒𝑞</m:t>
                        </m:r>
                      </m:sub>
                    </m:sSub>
                  </m:oMath>
                </a14:m>
                <a:r>
                  <a:rPr lang="en-US" sz="1600" dirty="0">
                    <a:solidFill>
                      <a:schemeClr val="tx1"/>
                    </a:solidFill>
                  </a:rPr>
                  <a:t> visible</a:t>
                </a:r>
              </a:p>
              <a:p>
                <a:endParaRPr lang="en-US" sz="1600" dirty="0">
                  <a:solidFill>
                    <a:schemeClr val="tx1"/>
                  </a:solidFill>
                </a:endParaRPr>
              </a:p>
              <a:p>
                <a:r>
                  <a:rPr lang="en-US" sz="1600" dirty="0">
                    <a:solidFill>
                      <a:schemeClr val="tx1"/>
                    </a:solidFill>
                  </a:rPr>
                  <a:t>Fuel consumption shape visible</a:t>
                </a:r>
              </a:p>
              <a:p>
                <a:endParaRPr lang="en-US" sz="1600" dirty="0">
                  <a:solidFill>
                    <a:schemeClr val="tx1"/>
                  </a:solidFill>
                </a:endParaRPr>
              </a:p>
              <a:p>
                <a:endParaRPr lang="en-US" sz="1600" dirty="0">
                  <a:solidFill>
                    <a:schemeClr val="tx1"/>
                  </a:solidFill>
                </a:endParaRPr>
              </a:p>
              <a:p>
                <a:r>
                  <a:rPr lang="en-US" sz="1600" dirty="0">
                    <a:solidFill>
                      <a:schemeClr val="tx1"/>
                    </a:solidFill>
                  </a:rPr>
                  <a:t>Fly low and slow</a:t>
                </a:r>
              </a:p>
            </p:txBody>
          </p:sp>
        </mc:Choice>
        <mc:Fallback>
          <p:sp>
            <p:nvSpPr>
              <p:cNvPr id="6" name="Tekstvak 5">
                <a:extLst>
                  <a:ext uri="{FF2B5EF4-FFF2-40B4-BE49-F238E27FC236}">
                    <a16:creationId xmlns:a14="http://schemas.microsoft.com/office/drawing/2010/main" xmlns="" xmlns:a16="http://schemas.microsoft.com/office/drawing/2014/main" id="{153E09E7-AA27-456E-86DF-F632580C1AF3}"/>
                  </a:ext>
                </a:extLst>
              </p:cNvPr>
              <p:cNvSpPr txBox="1">
                <a:spLocks noRot="1" noChangeAspect="1" noMove="1" noResize="1" noEditPoints="1" noAdjustHandles="1" noChangeArrowheads="1" noChangeShapeType="1" noTextEdit="1"/>
              </p:cNvSpPr>
              <p:nvPr/>
            </p:nvSpPr>
            <p:spPr>
              <a:xfrm>
                <a:off x="6315608" y="1857198"/>
                <a:ext cx="2368810" cy="3065968"/>
              </a:xfrm>
              <a:prstGeom prst="rect">
                <a:avLst/>
              </a:prstGeom>
              <a:blipFill>
                <a:blip r:embed="rId3" cstate="print"/>
                <a:stretch>
                  <a:fillRect l="-1285" t="-596" r="-1285" b="-1789"/>
                </a:stretch>
              </a:blipFill>
            </p:spPr>
            <p:txBody>
              <a:bodyPr/>
              <a:lstStyle/>
              <a:p>
                <a:r>
                  <a:rPr lang="en-US">
                    <a:noFill/>
                  </a:rPr>
                  <a:t> </a:t>
                </a:r>
              </a:p>
            </p:txBody>
          </p:sp>
        </mc:Fallback>
      </mc:AlternateContent>
      <p:sp>
        <p:nvSpPr>
          <p:cNvPr id="2" name="Tekstvak 1">
            <a:extLst>
              <a:ext uri="{FF2B5EF4-FFF2-40B4-BE49-F238E27FC236}">
                <a16:creationId xmlns="" xmlns:a16="http://schemas.microsoft.com/office/drawing/2014/main" id="{A8F2867A-1626-4026-917B-9DF05A919198}"/>
              </a:ext>
            </a:extLst>
          </p:cNvPr>
          <p:cNvSpPr txBox="1"/>
          <p:nvPr/>
        </p:nvSpPr>
        <p:spPr>
          <a:xfrm>
            <a:off x="459581" y="5378674"/>
            <a:ext cx="5760084" cy="307777"/>
          </a:xfrm>
          <a:prstGeom prst="rect">
            <a:avLst/>
          </a:prstGeom>
          <a:noFill/>
        </p:spPr>
        <p:txBody>
          <a:bodyPr wrap="square" rtlCol="0">
            <a:spAutoFit/>
          </a:bodyPr>
          <a:lstStyle/>
          <a:p>
            <a:r>
              <a:rPr lang="en-US" sz="1400" dirty="0">
                <a:solidFill>
                  <a:schemeClr val="tx1"/>
                </a:solidFill>
              </a:rPr>
              <a:t>Units: normalized value between 0 and 1</a:t>
            </a:r>
          </a:p>
        </p:txBody>
      </p:sp>
      <p:pic>
        <p:nvPicPr>
          <p:cNvPr id="7" name="Picture 49">
            <a:extLst>
              <a:ext uri="{FF2B5EF4-FFF2-40B4-BE49-F238E27FC236}">
                <a16:creationId xmlns="" xmlns:a16="http://schemas.microsoft.com/office/drawing/2014/main" id="{EE7E4971-0D9F-4F30-8F42-07BEFF191F1F}"/>
              </a:ext>
            </a:extLst>
          </p:cNvPr>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9581" y="1760079"/>
            <a:ext cx="5760085" cy="3406775"/>
          </a:xfrm>
          <a:prstGeom prst="rect">
            <a:avLst/>
          </a:prstGeom>
          <a:noFill/>
          <a:ln>
            <a:noFill/>
          </a:ln>
        </p:spPr>
      </p:pic>
    </p:spTree>
    <p:extLst>
      <p:ext uri="{BB962C8B-B14F-4D97-AF65-F5344CB8AC3E}">
        <p14:creationId xmlns="" xmlns:p14="http://schemas.microsoft.com/office/powerpoint/2010/main" val="29035784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459581" y="1544840"/>
            <a:ext cx="8274844" cy="4819781"/>
          </a:xfrm>
          <a:prstGeom prst="rect">
            <a:avLst/>
          </a:prstGeom>
        </p:spPr>
        <p:txBody>
          <a:bodyPr wrap="square">
            <a:spAutoFit/>
          </a:bodyPr>
          <a:lstStyle/>
          <a:p>
            <a:pPr algn="just">
              <a:lnSpc>
                <a:spcPct val="120000"/>
              </a:lnSpc>
            </a:pPr>
            <a:r>
              <a:rPr lang="en-US" sz="1600" dirty="0" smtClean="0">
                <a:solidFill>
                  <a:srgbClr val="0000FF"/>
                </a:solidFill>
              </a:rPr>
              <a:t>Changing</a:t>
            </a:r>
            <a:r>
              <a:rPr lang="en-US" sz="1600" dirty="0" smtClean="0">
                <a:solidFill>
                  <a:schemeClr val="tx1"/>
                </a:solidFill>
              </a:rPr>
              <a:t> the regular </a:t>
            </a:r>
            <a:r>
              <a:rPr lang="en-US" sz="1600" dirty="0" smtClean="0">
                <a:solidFill>
                  <a:srgbClr val="0000FF"/>
                </a:solidFill>
              </a:rPr>
              <a:t>cruise altitude </a:t>
            </a:r>
            <a:r>
              <a:rPr lang="en-US" sz="1600" dirty="0" smtClean="0">
                <a:solidFill>
                  <a:schemeClr val="tx1"/>
                </a:solidFill>
              </a:rPr>
              <a:t>of an Airbus A320-200 of about </a:t>
            </a:r>
            <a:r>
              <a:rPr lang="en-US" sz="1600" dirty="0" smtClean="0">
                <a:solidFill>
                  <a:srgbClr val="0000FF"/>
                </a:solidFill>
              </a:rPr>
              <a:t>11500 m to</a:t>
            </a:r>
            <a:r>
              <a:rPr lang="en-US" sz="1600" dirty="0" smtClean="0">
                <a:solidFill>
                  <a:schemeClr val="tx1"/>
                </a:solidFill>
              </a:rPr>
              <a:t> an altitude of </a:t>
            </a:r>
            <a:r>
              <a:rPr lang="en-US" sz="1600" dirty="0" smtClean="0">
                <a:solidFill>
                  <a:srgbClr val="0000FF"/>
                </a:solidFill>
              </a:rPr>
              <a:t>6500 m</a:t>
            </a:r>
            <a:r>
              <a:rPr lang="en-US" sz="1600" dirty="0" smtClean="0">
                <a:solidFill>
                  <a:schemeClr val="tx1"/>
                </a:solidFill>
              </a:rPr>
              <a:t> at a </a:t>
            </a:r>
            <a:r>
              <a:rPr lang="en-US" sz="1600" dirty="0" smtClean="0">
                <a:solidFill>
                  <a:srgbClr val="FF9900"/>
                </a:solidFill>
              </a:rPr>
              <a:t>constant Mach 0.78</a:t>
            </a:r>
            <a:r>
              <a:rPr lang="en-US" sz="1600" dirty="0" smtClean="0">
                <a:solidFill>
                  <a:schemeClr val="tx1"/>
                </a:solidFill>
              </a:rPr>
              <a:t> would result in:</a:t>
            </a:r>
          </a:p>
          <a:p>
            <a:pPr marL="180975" indent="-180975" algn="just">
              <a:lnSpc>
                <a:spcPct val="120000"/>
              </a:lnSpc>
              <a:buFont typeface="Arial" pitchFamily="34" charset="0"/>
              <a:buChar char="●"/>
            </a:pPr>
            <a:r>
              <a:rPr lang="en-US" sz="1600" dirty="0" smtClean="0">
                <a:solidFill>
                  <a:schemeClr val="tx1"/>
                </a:solidFill>
              </a:rPr>
              <a:t>a </a:t>
            </a:r>
            <a:r>
              <a:rPr lang="en-US" sz="1600" dirty="0" smtClean="0">
                <a:solidFill>
                  <a:srgbClr val="008000"/>
                </a:solidFill>
              </a:rPr>
              <a:t>decrease of equivalent CO2 mass of 78 %</a:t>
            </a:r>
            <a:r>
              <a:rPr lang="en-US" sz="1600" dirty="0" smtClean="0">
                <a:solidFill>
                  <a:schemeClr val="tx1"/>
                </a:solidFill>
              </a:rPr>
              <a:t> and</a:t>
            </a:r>
          </a:p>
          <a:p>
            <a:pPr marL="180975" indent="-180975" algn="just">
              <a:lnSpc>
                <a:spcPct val="120000"/>
              </a:lnSpc>
              <a:buFont typeface="Arial" pitchFamily="34" charset="0"/>
              <a:buChar char="●"/>
            </a:pPr>
            <a:r>
              <a:rPr lang="en-US" sz="1600" dirty="0" smtClean="0">
                <a:solidFill>
                  <a:schemeClr val="tx1"/>
                </a:solidFill>
              </a:rPr>
              <a:t>an </a:t>
            </a:r>
            <a:r>
              <a:rPr lang="en-US" sz="1600" dirty="0" smtClean="0">
                <a:solidFill>
                  <a:srgbClr val="FF0000"/>
                </a:solidFill>
              </a:rPr>
              <a:t>increase of fuel consumption of 5.6 %</a:t>
            </a:r>
            <a:r>
              <a:rPr lang="en-US" sz="1600" dirty="0" smtClean="0">
                <a:solidFill>
                  <a:schemeClr val="tx1"/>
                </a:solidFill>
              </a:rPr>
              <a:t>. </a:t>
            </a:r>
          </a:p>
          <a:p>
            <a:pPr marL="180975" lvl="1" indent="0" algn="just">
              <a:lnSpc>
                <a:spcPct val="120000"/>
              </a:lnSpc>
            </a:pPr>
            <a:r>
              <a:rPr lang="en-US" sz="1600" dirty="0" smtClean="0">
                <a:solidFill>
                  <a:schemeClr val="tx1"/>
                </a:solidFill>
              </a:rPr>
              <a:t>The increase of fuel consumption is mostly influenced by</a:t>
            </a:r>
          </a:p>
          <a:p>
            <a:pPr marL="361950" lvl="1" indent="-180975" algn="just">
              <a:lnSpc>
                <a:spcPct val="120000"/>
              </a:lnSpc>
              <a:buFont typeface="Courier New" pitchFamily="49" charset="0"/>
              <a:buChar char="o"/>
            </a:pPr>
            <a:r>
              <a:rPr lang="en-US" sz="1600" dirty="0" smtClean="0">
                <a:solidFill>
                  <a:schemeClr val="tx1"/>
                </a:solidFill>
              </a:rPr>
              <a:t>an increase of TSFC of 6.0 % and</a:t>
            </a:r>
          </a:p>
          <a:p>
            <a:pPr marL="361950" lvl="1" indent="-180975" algn="just">
              <a:lnSpc>
                <a:spcPct val="120000"/>
              </a:lnSpc>
              <a:buFont typeface="Courier New" pitchFamily="49" charset="0"/>
              <a:buChar char="o"/>
            </a:pPr>
            <a:r>
              <a:rPr lang="en-US" sz="1600" dirty="0" smtClean="0">
                <a:solidFill>
                  <a:schemeClr val="tx1"/>
                </a:solidFill>
              </a:rPr>
              <a:t>a decrease of the aerodynamic efficiency of 5.4 %.</a:t>
            </a:r>
          </a:p>
          <a:p>
            <a:pPr algn="just">
              <a:lnSpc>
                <a:spcPct val="120000"/>
              </a:lnSpc>
            </a:pPr>
            <a:r>
              <a:rPr lang="de-DE" sz="800" dirty="0" smtClean="0">
                <a:solidFill>
                  <a:schemeClr val="tx1"/>
                </a:solidFill>
              </a:rPr>
              <a:t> </a:t>
            </a:r>
            <a:endParaRPr lang="en-US" sz="800" dirty="0" smtClean="0">
              <a:solidFill>
                <a:schemeClr val="tx1"/>
              </a:solidFill>
            </a:endParaRPr>
          </a:p>
          <a:p>
            <a:pPr algn="just">
              <a:lnSpc>
                <a:spcPct val="120000"/>
              </a:lnSpc>
            </a:pPr>
            <a:r>
              <a:rPr lang="en-US" sz="1600" dirty="0" smtClean="0">
                <a:solidFill>
                  <a:schemeClr val="tx1"/>
                </a:solidFill>
              </a:rPr>
              <a:t>Combining equivalent CO2 mass and resource depletion (fuel consumption) into the environmental impact would result in a </a:t>
            </a:r>
            <a:r>
              <a:rPr lang="en-US" sz="1600" dirty="0" smtClean="0">
                <a:solidFill>
                  <a:srgbClr val="008000"/>
                </a:solidFill>
              </a:rPr>
              <a:t>decrease of 70 % in environmental impact</a:t>
            </a:r>
            <a:r>
              <a:rPr lang="en-US" sz="1600" dirty="0" smtClean="0">
                <a:solidFill>
                  <a:schemeClr val="tx1"/>
                </a:solidFill>
              </a:rPr>
              <a:t>.</a:t>
            </a:r>
          </a:p>
          <a:p>
            <a:pPr algn="just">
              <a:lnSpc>
                <a:spcPct val="120000"/>
              </a:lnSpc>
            </a:pPr>
            <a:r>
              <a:rPr lang="de-DE" sz="800" dirty="0" smtClean="0">
                <a:solidFill>
                  <a:schemeClr val="tx1"/>
                </a:solidFill>
              </a:rPr>
              <a:t>  </a:t>
            </a:r>
            <a:endParaRPr lang="en-US" sz="800" dirty="0" smtClean="0">
              <a:solidFill>
                <a:schemeClr val="tx1"/>
              </a:solidFill>
            </a:endParaRPr>
          </a:p>
          <a:p>
            <a:pPr algn="just">
              <a:lnSpc>
                <a:spcPct val="120000"/>
              </a:lnSpc>
            </a:pPr>
            <a:r>
              <a:rPr lang="en-US" sz="1600" dirty="0" smtClean="0">
                <a:solidFill>
                  <a:schemeClr val="tx1"/>
                </a:solidFill>
              </a:rPr>
              <a:t>As the Mach number is kept constant, </a:t>
            </a:r>
            <a:r>
              <a:rPr lang="en-US" sz="1600" dirty="0" smtClean="0">
                <a:solidFill>
                  <a:srgbClr val="FF0000"/>
                </a:solidFill>
              </a:rPr>
              <a:t>DOC</a:t>
            </a:r>
            <a:r>
              <a:rPr lang="en-US" sz="1600" dirty="0" smtClean="0">
                <a:solidFill>
                  <a:schemeClr val="tx1"/>
                </a:solidFill>
              </a:rPr>
              <a:t> are only effected by fuel consumption and </a:t>
            </a:r>
            <a:r>
              <a:rPr lang="en-US" sz="1600" dirty="0" smtClean="0">
                <a:solidFill>
                  <a:srgbClr val="FF0000"/>
                </a:solidFill>
              </a:rPr>
              <a:t>increase by only 0.6%</a:t>
            </a:r>
            <a:r>
              <a:rPr lang="en-US" sz="1600" dirty="0" smtClean="0">
                <a:solidFill>
                  <a:schemeClr val="tx1"/>
                </a:solidFill>
              </a:rPr>
              <a:t>.</a:t>
            </a:r>
          </a:p>
          <a:p>
            <a:pPr algn="just">
              <a:lnSpc>
                <a:spcPct val="120000"/>
              </a:lnSpc>
            </a:pPr>
            <a:r>
              <a:rPr lang="de-DE" sz="800" dirty="0" smtClean="0">
                <a:solidFill>
                  <a:schemeClr val="tx1"/>
                </a:solidFill>
              </a:rPr>
              <a:t> </a:t>
            </a:r>
          </a:p>
          <a:p>
            <a:pPr algn="just">
              <a:lnSpc>
                <a:spcPct val="120000"/>
              </a:lnSpc>
            </a:pPr>
            <a:r>
              <a:rPr lang="de-DE" sz="1600" dirty="0" smtClean="0">
                <a:solidFill>
                  <a:schemeClr val="tx1"/>
                </a:solidFill>
              </a:rPr>
              <a:t>However, for the atmosphere this is an exchange of </a:t>
            </a:r>
            <a:r>
              <a:rPr lang="de-DE" sz="1600" dirty="0" smtClean="0">
                <a:solidFill>
                  <a:srgbClr val="008000"/>
                </a:solidFill>
              </a:rPr>
              <a:t>considerable less short term non-CO2 warming potential</a:t>
            </a:r>
            <a:r>
              <a:rPr lang="de-DE" sz="1600" dirty="0" smtClean="0">
                <a:solidFill>
                  <a:schemeClr val="tx1"/>
                </a:solidFill>
              </a:rPr>
              <a:t> </a:t>
            </a:r>
            <a:r>
              <a:rPr lang="de-DE" sz="1600" dirty="0" smtClean="0">
                <a:solidFill>
                  <a:srgbClr val="0000FF"/>
                </a:solidFill>
              </a:rPr>
              <a:t>versus</a:t>
            </a:r>
            <a:r>
              <a:rPr lang="de-DE" sz="1600" dirty="0" smtClean="0">
                <a:solidFill>
                  <a:schemeClr val="tx1"/>
                </a:solidFill>
              </a:rPr>
              <a:t> </a:t>
            </a:r>
            <a:r>
              <a:rPr lang="de-DE" sz="1600" dirty="0" smtClean="0">
                <a:solidFill>
                  <a:srgbClr val="FF0000"/>
                </a:solidFill>
              </a:rPr>
              <a:t>more CO2 long term warming potential</a:t>
            </a:r>
            <a:r>
              <a:rPr lang="de-DE" sz="1600" dirty="0" smtClean="0">
                <a:solidFill>
                  <a:schemeClr val="tx1"/>
                </a:solidFill>
              </a:rPr>
              <a:t>. This exchange can be questioned, because it is not good for future generations.</a:t>
            </a:r>
            <a:endParaRPr lang="en-US" sz="1600" dirty="0" smtClean="0">
              <a:solidFill>
                <a:schemeClr val="tx1"/>
              </a:solidFill>
            </a:endParaRPr>
          </a:p>
        </p:txBody>
      </p:sp>
      <p:sp>
        <p:nvSpPr>
          <p:cNvPr id="3" name="Titel 1">
            <a:extLst>
              <a:ext uri="{FF2B5EF4-FFF2-40B4-BE49-F238E27FC236}">
                <a16:creationId xmlns="" xmlns:a16="http://schemas.microsoft.com/office/drawing/2014/main" id="{478D4B57-82F6-466F-9F4F-A52E319A7A9A}"/>
              </a:ext>
            </a:extLst>
          </p:cNvPr>
          <p:cNvSpPr txBox="1">
            <a:spLocks/>
          </p:cNvSpPr>
          <p:nvPr/>
        </p:nvSpPr>
        <p:spPr>
          <a:xfrm>
            <a:off x="459581" y="1006922"/>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kern="0" noProof="1" smtClean="0"/>
              <a:t>Environmental Impact – Flying Lower</a:t>
            </a:r>
            <a:endParaRPr lang="en-US" sz="2000" kern="0" noProof="1"/>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p:cNvPicPr>
            <a:picLocks noChangeAspect="1" noChangeArrowheads="1"/>
          </p:cNvPicPr>
          <p:nvPr/>
        </p:nvPicPr>
        <p:blipFill>
          <a:blip r:embed="rId2" cstate="print"/>
          <a:srcRect/>
          <a:stretch>
            <a:fillRect/>
          </a:stretch>
        </p:blipFill>
        <p:spPr bwMode="auto">
          <a:xfrm>
            <a:off x="684813" y="1381126"/>
            <a:ext cx="6072061" cy="4124324"/>
          </a:xfrm>
          <a:prstGeom prst="rect">
            <a:avLst/>
          </a:prstGeom>
          <a:noFill/>
          <a:ln w="9525">
            <a:noFill/>
            <a:miter lim="800000"/>
            <a:headEnd/>
            <a:tailEnd/>
          </a:ln>
        </p:spPr>
      </p:pic>
      <p:sp>
        <p:nvSpPr>
          <p:cNvPr id="3" name="Titel 1">
            <a:extLst>
              <a:ext uri="{FF2B5EF4-FFF2-40B4-BE49-F238E27FC236}">
                <a16:creationId xmlns="" xmlns:a16="http://schemas.microsoft.com/office/drawing/2014/main" id="{630AEA5A-D04F-421A-9C2A-5AF0E584F6EC}"/>
              </a:ext>
            </a:extLst>
          </p:cNvPr>
          <p:cNvSpPr txBox="1">
            <a:spLocks/>
          </p:cNvSpPr>
          <p:nvPr/>
        </p:nvSpPr>
        <p:spPr>
          <a:xfrm>
            <a:off x="564879" y="921197"/>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sz="2000" kern="0" noProof="1" smtClean="0"/>
              <a:t>Redirecting Flights</a:t>
            </a:r>
            <a:endParaRPr lang="en-US" sz="2000" kern="0" noProof="1"/>
          </a:p>
        </p:txBody>
      </p:sp>
      <p:sp>
        <p:nvSpPr>
          <p:cNvPr id="4" name="Textfeld 22"/>
          <p:cNvSpPr txBox="1"/>
          <p:nvPr/>
        </p:nvSpPr>
        <p:spPr>
          <a:xfrm>
            <a:off x="676274" y="5519737"/>
            <a:ext cx="8305801" cy="814388"/>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just"/>
            <a:r>
              <a:rPr lang="en-US" sz="1000" b="1" dirty="0" smtClean="0"/>
              <a:t>Climate Charged Airspaces</a:t>
            </a:r>
            <a:r>
              <a:rPr lang="en-US" sz="1000" dirty="0" smtClean="0"/>
              <a:t>, </a:t>
            </a:r>
            <a:r>
              <a:rPr lang="de-DE" sz="1000" dirty="0" smtClean="0"/>
              <a:t>https://youtu.be/BZbOANbAG-A</a:t>
            </a:r>
          </a:p>
          <a:p>
            <a:pPr algn="just"/>
            <a:endParaRPr lang="de-DE" sz="1000" dirty="0" smtClean="0"/>
          </a:p>
          <a:p>
            <a:pPr algn="just"/>
            <a:r>
              <a:rPr lang="de-DE" sz="1000" dirty="0" smtClean="0"/>
              <a:t>NIKLAß, Malte, 2019. </a:t>
            </a:r>
            <a:r>
              <a:rPr lang="de-DE" sz="1000" i="1" dirty="0" smtClean="0"/>
              <a:t>Ein systemanalytischer Ansatz zur Internalisierung der Klimawirkung der Luftfahrt.</a:t>
            </a:r>
            <a:r>
              <a:rPr lang="de-DE" sz="1000" dirty="0" smtClean="0"/>
              <a:t> Dissertation. Available from: https://elib.dlr.de/126415</a:t>
            </a:r>
            <a:endParaRPr lang="en-US" sz="1000" noProof="1"/>
          </a:p>
        </p:txBody>
      </p:sp>
      <p:sp>
        <p:nvSpPr>
          <p:cNvPr id="6" name="Textfeld 22"/>
          <p:cNvSpPr txBox="1"/>
          <p:nvPr/>
        </p:nvSpPr>
        <p:spPr>
          <a:xfrm>
            <a:off x="6772275" y="1385886"/>
            <a:ext cx="2228850" cy="407193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just">
              <a:lnSpc>
                <a:spcPct val="120000"/>
              </a:lnSpc>
            </a:pPr>
            <a:r>
              <a:rPr lang="de-DE" sz="1200" dirty="0" smtClean="0"/>
              <a:t>The concepts of </a:t>
            </a:r>
            <a:r>
              <a:rPr lang="de-DE" sz="1200" dirty="0" smtClean="0">
                <a:solidFill>
                  <a:srgbClr val="FF0000"/>
                </a:solidFill>
              </a:rPr>
              <a:t>climate-restricted airspaces </a:t>
            </a:r>
            <a:r>
              <a:rPr lang="de-DE" sz="1200" dirty="0" smtClean="0"/>
              <a:t>(regulatory approach) and </a:t>
            </a:r>
            <a:r>
              <a:rPr lang="de-DE" sz="1200" dirty="0" smtClean="0">
                <a:solidFill>
                  <a:srgbClr val="0000FF"/>
                </a:solidFill>
              </a:rPr>
              <a:t>climate-charged airspaces </a:t>
            </a:r>
            <a:r>
              <a:rPr lang="de-DE" sz="1200" dirty="0" smtClean="0"/>
              <a:t>(price-based approach) show their mitigation potential. A trajectory simulation in the North Attlantic shows that more than 90% of the maximum mitigation potential of eco-efficient flying can be achieved by these concepts. The concepts resolve the existing conflict of objectives between ecology and economy in aviation. </a:t>
            </a:r>
            <a:r>
              <a:rPr lang="de-DE" sz="1200" dirty="0" smtClean="0">
                <a:solidFill>
                  <a:srgbClr val="008000"/>
                </a:solidFill>
              </a:rPr>
              <a:t>Climate-friendly flying becomes economically attractive.</a:t>
            </a:r>
            <a:endParaRPr lang="en-US" sz="1200" noProof="1">
              <a:solidFill>
                <a:srgbClr val="0080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495300" y="2194352"/>
            <a:ext cx="8153400" cy="830997"/>
          </a:xfrm>
          <a:prstGeom prst="rect">
            <a:avLst/>
          </a:prstGeom>
          <a:noFill/>
        </p:spPr>
        <p:txBody>
          <a:bodyPr wrap="square" rtlCol="0">
            <a:spAutoFit/>
          </a:bodyPr>
          <a:lstStyle/>
          <a:p>
            <a:pPr algn="ctr"/>
            <a:r>
              <a:rPr lang="en-US" sz="4800" b="1" dirty="0" smtClean="0">
                <a:solidFill>
                  <a:schemeClr val="tx1"/>
                </a:solidFill>
              </a:rPr>
              <a:t>Summary</a:t>
            </a:r>
            <a:endParaRPr lang="en-US" sz="4800" b="1" dirty="0">
              <a:solidFill>
                <a:schemeClr val="tx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xmlns="" id="{BC92417A-68A2-4335-A9A2-C3594B9C7A1D}"/>
              </a:ext>
            </a:extLst>
          </p:cNvPr>
          <p:cNvSpPr>
            <a:spLocks noGrp="1"/>
          </p:cNvSpPr>
          <p:nvPr>
            <p:ph type="title"/>
          </p:nvPr>
        </p:nvSpPr>
        <p:spPr>
          <a:xfrm>
            <a:off x="539965" y="1207058"/>
            <a:ext cx="8224837" cy="446087"/>
          </a:xfrm>
        </p:spPr>
        <p:txBody>
          <a:bodyPr/>
          <a:lstStyle/>
          <a:p>
            <a:pPr>
              <a:lnSpc>
                <a:spcPct val="120000"/>
              </a:lnSpc>
            </a:pPr>
            <a:r>
              <a:rPr lang="en-US" sz="2000" noProof="1" smtClean="0"/>
              <a:t>Summary (1 of 2)</a:t>
            </a:r>
            <a:endParaRPr lang="en-US" sz="2000" noProof="1"/>
          </a:p>
        </p:txBody>
      </p:sp>
      <p:sp>
        <p:nvSpPr>
          <p:cNvPr id="4" name="Textfeld 3"/>
          <p:cNvSpPr txBox="1"/>
          <p:nvPr/>
        </p:nvSpPr>
        <p:spPr>
          <a:xfrm>
            <a:off x="539965" y="1609725"/>
            <a:ext cx="8261135" cy="3693319"/>
          </a:xfrm>
          <a:prstGeom prst="rect">
            <a:avLst/>
          </a:prstGeom>
          <a:noFill/>
        </p:spPr>
        <p:txBody>
          <a:bodyPr wrap="square" rtlCol="0">
            <a:spAutoFit/>
          </a:bodyPr>
          <a:lstStyle/>
          <a:p>
            <a:pPr marL="180975" indent="-180975" algn="just">
              <a:lnSpc>
                <a:spcPct val="120000"/>
              </a:lnSpc>
              <a:buFont typeface="Arial" pitchFamily="34" charset="0"/>
              <a:buChar char="●"/>
            </a:pPr>
            <a:r>
              <a:rPr lang="en-US" sz="1300" dirty="0" smtClean="0">
                <a:solidFill>
                  <a:schemeClr val="tx1"/>
                </a:solidFill>
              </a:rPr>
              <a:t>When fossil fuels come to an end, </a:t>
            </a:r>
            <a:r>
              <a:rPr lang="en-US" sz="1300" dirty="0" smtClean="0">
                <a:solidFill>
                  <a:srgbClr val="008000"/>
                </a:solidFill>
              </a:rPr>
              <a:t>we need an efficient energy carrier </a:t>
            </a:r>
            <a:r>
              <a:rPr lang="en-US" sz="1300" dirty="0" smtClean="0">
                <a:solidFill>
                  <a:schemeClr val="tx1"/>
                </a:solidFill>
              </a:rPr>
              <a:t>to bring renewable energies (electricity) into the aircraft.</a:t>
            </a:r>
          </a:p>
          <a:p>
            <a:pPr marL="180975" indent="-180975" algn="just">
              <a:lnSpc>
                <a:spcPct val="120000"/>
              </a:lnSpc>
              <a:buFont typeface="Arial" pitchFamily="34" charset="0"/>
              <a:buChar char="●"/>
            </a:pPr>
            <a:r>
              <a:rPr lang="en-US" sz="1300" dirty="0" smtClean="0">
                <a:solidFill>
                  <a:schemeClr val="tx1"/>
                </a:solidFill>
              </a:rPr>
              <a:t>At the same time we need to </a:t>
            </a:r>
            <a:r>
              <a:rPr lang="en-US" sz="1300" dirty="0" smtClean="0">
                <a:solidFill>
                  <a:srgbClr val="008000"/>
                </a:solidFill>
              </a:rPr>
              <a:t>make sure</a:t>
            </a:r>
            <a:r>
              <a:rPr lang="en-US" sz="1300" dirty="0" smtClean="0">
                <a:solidFill>
                  <a:schemeClr val="tx1"/>
                </a:solidFill>
              </a:rPr>
              <a:t> that </a:t>
            </a:r>
            <a:r>
              <a:rPr lang="en-US" sz="1300" dirty="0" smtClean="0">
                <a:solidFill>
                  <a:srgbClr val="008000"/>
                </a:solidFill>
              </a:rPr>
              <a:t>flying is done with </a:t>
            </a:r>
            <a:r>
              <a:rPr lang="en-US" sz="1300" dirty="0" smtClean="0">
                <a:solidFill>
                  <a:schemeClr val="tx1"/>
                </a:solidFill>
              </a:rPr>
              <a:t>as </a:t>
            </a:r>
            <a:r>
              <a:rPr lang="en-US" sz="1300" dirty="0" smtClean="0">
                <a:solidFill>
                  <a:srgbClr val="008000"/>
                </a:solidFill>
              </a:rPr>
              <a:t>little emissions </a:t>
            </a:r>
            <a:r>
              <a:rPr lang="en-US" sz="1300" dirty="0" smtClean="0">
                <a:solidFill>
                  <a:schemeClr val="tx1"/>
                </a:solidFill>
              </a:rPr>
              <a:t>as possible.</a:t>
            </a:r>
          </a:p>
          <a:p>
            <a:pPr marL="180975" indent="-180975" algn="just">
              <a:lnSpc>
                <a:spcPct val="120000"/>
              </a:lnSpc>
              <a:buFont typeface="Arial" pitchFamily="34" charset="0"/>
              <a:buChar char="●"/>
            </a:pPr>
            <a:r>
              <a:rPr lang="en-US" sz="1300" dirty="0" smtClean="0">
                <a:solidFill>
                  <a:schemeClr val="tx1"/>
                </a:solidFill>
              </a:rPr>
              <a:t>An </a:t>
            </a:r>
            <a:r>
              <a:rPr lang="en-US" sz="1300" dirty="0" smtClean="0">
                <a:solidFill>
                  <a:srgbClr val="FF0000"/>
                </a:solidFill>
              </a:rPr>
              <a:t>aircraft</a:t>
            </a:r>
            <a:r>
              <a:rPr lang="en-US" sz="1300" dirty="0" smtClean="0">
                <a:solidFill>
                  <a:schemeClr val="tx1"/>
                </a:solidFill>
              </a:rPr>
              <a:t> flying </a:t>
            </a:r>
            <a:r>
              <a:rPr lang="en-US" sz="1300" dirty="0" smtClean="0">
                <a:solidFill>
                  <a:srgbClr val="FF0000"/>
                </a:solidFill>
              </a:rPr>
              <a:t>with</a:t>
            </a:r>
            <a:r>
              <a:rPr lang="en-US" sz="1300" dirty="0" smtClean="0">
                <a:solidFill>
                  <a:schemeClr val="tx1"/>
                </a:solidFill>
              </a:rPr>
              <a:t> </a:t>
            </a:r>
            <a:r>
              <a:rPr lang="en-US" sz="1300" dirty="0" smtClean="0">
                <a:solidFill>
                  <a:srgbClr val="FF0000"/>
                </a:solidFill>
              </a:rPr>
              <a:t>PtL compared with </a:t>
            </a:r>
            <a:r>
              <a:rPr lang="en-US" sz="1300" dirty="0" smtClean="0">
                <a:solidFill>
                  <a:schemeClr val="tx1"/>
                </a:solidFill>
              </a:rPr>
              <a:t>one flying on </a:t>
            </a:r>
            <a:r>
              <a:rPr lang="en-US" sz="1300" dirty="0" smtClean="0">
                <a:solidFill>
                  <a:srgbClr val="FF0000"/>
                </a:solidFill>
              </a:rPr>
              <a:t>hydrogen</a:t>
            </a:r>
            <a:r>
              <a:rPr lang="en-US" sz="1300" dirty="0" smtClean="0">
                <a:solidFill>
                  <a:srgbClr val="008000"/>
                </a:solidFill>
              </a:rPr>
              <a:t> </a:t>
            </a:r>
            <a:r>
              <a:rPr lang="en-US" sz="1300" dirty="0" smtClean="0">
                <a:solidFill>
                  <a:srgbClr val="FF0000"/>
                </a:solidFill>
              </a:rPr>
              <a:t>needs</a:t>
            </a:r>
            <a:r>
              <a:rPr lang="en-US" sz="1300" dirty="0" smtClean="0">
                <a:solidFill>
                  <a:srgbClr val="008000"/>
                </a:solidFill>
              </a:rPr>
              <a:t> </a:t>
            </a:r>
            <a:r>
              <a:rPr lang="en-US" sz="1300" dirty="0" smtClean="0">
                <a:solidFill>
                  <a:schemeClr val="tx1"/>
                </a:solidFill>
              </a:rPr>
              <a:t>2.7/1.4 = 1.9, or </a:t>
            </a:r>
            <a:r>
              <a:rPr lang="en-US" sz="1300" dirty="0" smtClean="0">
                <a:solidFill>
                  <a:srgbClr val="FF0000"/>
                </a:solidFill>
              </a:rPr>
              <a:t>roughly two times more primary energy</a:t>
            </a:r>
            <a:r>
              <a:rPr lang="en-US" sz="1300" dirty="0" smtClean="0">
                <a:solidFill>
                  <a:schemeClr val="tx1"/>
                </a:solidFill>
              </a:rPr>
              <a:t>.</a:t>
            </a:r>
          </a:p>
          <a:p>
            <a:pPr marL="180975" indent="-180975" algn="just">
              <a:lnSpc>
                <a:spcPct val="120000"/>
              </a:lnSpc>
              <a:buFont typeface="Arial" pitchFamily="34" charset="0"/>
              <a:buChar char="●"/>
            </a:pPr>
            <a:r>
              <a:rPr lang="en-US" sz="1300" dirty="0" err="1" smtClean="0">
                <a:solidFill>
                  <a:srgbClr val="0000FF"/>
                </a:solidFill>
              </a:rPr>
              <a:t>Cryoplanes</a:t>
            </a:r>
            <a:r>
              <a:rPr lang="en-US" sz="1300" dirty="0" smtClean="0">
                <a:solidFill>
                  <a:schemeClr val="tx1"/>
                </a:solidFill>
              </a:rPr>
              <a:t> need lean combustion for low NOx and </a:t>
            </a:r>
            <a:r>
              <a:rPr lang="en-US" sz="1300" dirty="0" smtClean="0">
                <a:solidFill>
                  <a:srgbClr val="0000FF"/>
                </a:solidFill>
              </a:rPr>
              <a:t>should fly lower </a:t>
            </a:r>
            <a:r>
              <a:rPr lang="en-US" sz="1300" dirty="0" smtClean="0">
                <a:solidFill>
                  <a:schemeClr val="tx1"/>
                </a:solidFill>
              </a:rPr>
              <a:t>to limit contrails. </a:t>
            </a:r>
            <a:endParaRPr lang="en-US" sz="1300" dirty="0" smtClean="0">
              <a:solidFill>
                <a:schemeClr val="tx1"/>
              </a:solidFill>
            </a:endParaRPr>
          </a:p>
          <a:p>
            <a:pPr marL="180975" indent="-180975" algn="just">
              <a:lnSpc>
                <a:spcPct val="120000"/>
              </a:lnSpc>
              <a:buFont typeface="Arial" pitchFamily="34" charset="0"/>
              <a:buChar char="●"/>
            </a:pPr>
            <a:r>
              <a:rPr lang="en-US" sz="1300" dirty="0" smtClean="0">
                <a:solidFill>
                  <a:schemeClr val="tx1"/>
                </a:solidFill>
              </a:rPr>
              <a:t>Research </a:t>
            </a:r>
            <a:r>
              <a:rPr lang="en-US" sz="1300" dirty="0" smtClean="0">
                <a:solidFill>
                  <a:schemeClr val="tx1"/>
                </a:solidFill>
              </a:rPr>
              <a:t>in </a:t>
            </a:r>
            <a:r>
              <a:rPr lang="en-US" sz="1300" dirty="0" smtClean="0">
                <a:solidFill>
                  <a:schemeClr val="tx1"/>
                </a:solidFill>
              </a:rPr>
              <a:t>contrails </a:t>
            </a:r>
            <a:r>
              <a:rPr lang="en-US" sz="1300" dirty="0" smtClean="0">
                <a:solidFill>
                  <a:schemeClr val="tx1"/>
                </a:solidFill>
              </a:rPr>
              <a:t>forming behind a hydrogen aircraft is needed</a:t>
            </a:r>
            <a:r>
              <a:rPr lang="en-US" sz="1300" dirty="0" smtClean="0">
                <a:solidFill>
                  <a:schemeClr val="tx1"/>
                </a:solidFill>
              </a:rPr>
              <a:t>. This research should find the average equivalent diameter of the ice crystals in case of hydrogen combustion.</a:t>
            </a:r>
            <a:endParaRPr lang="en-US" sz="1300" dirty="0" smtClean="0">
              <a:solidFill>
                <a:schemeClr val="tx1"/>
              </a:solidFill>
            </a:endParaRPr>
          </a:p>
          <a:p>
            <a:pPr marL="180975" indent="-180975" algn="just">
              <a:lnSpc>
                <a:spcPct val="120000"/>
              </a:lnSpc>
              <a:buFont typeface="Arial" pitchFamily="34" charset="0"/>
              <a:buChar char="●"/>
            </a:pPr>
            <a:r>
              <a:rPr lang="en-US" sz="1300" dirty="0" smtClean="0">
                <a:solidFill>
                  <a:schemeClr val="tx1"/>
                </a:solidFill>
              </a:rPr>
              <a:t>For decades to come we will have an electricity energy mix including fossil fuels and renewable energies. No one should claim the clean energy and leave the dirty energy to others.</a:t>
            </a:r>
          </a:p>
          <a:p>
            <a:pPr marL="180975" indent="-180975" algn="just">
              <a:lnSpc>
                <a:spcPct val="120000"/>
              </a:lnSpc>
              <a:buFont typeface="Arial" pitchFamily="34" charset="0"/>
              <a:buChar char="●"/>
            </a:pPr>
            <a:r>
              <a:rPr lang="en-US" sz="1300" dirty="0" smtClean="0">
                <a:solidFill>
                  <a:schemeClr val="tx1"/>
                </a:solidFill>
              </a:rPr>
              <a:t>With</a:t>
            </a:r>
            <a:r>
              <a:rPr lang="en-US" sz="1300" dirty="0" smtClean="0">
                <a:solidFill>
                  <a:srgbClr val="0000FF"/>
                </a:solidFill>
              </a:rPr>
              <a:t> all measures </a:t>
            </a:r>
            <a:r>
              <a:rPr lang="en-US" sz="1300" dirty="0" smtClean="0">
                <a:solidFill>
                  <a:schemeClr val="tx1"/>
                </a:solidFill>
              </a:rPr>
              <a:t>together, cryoplanes can </a:t>
            </a:r>
            <a:r>
              <a:rPr lang="en-US" sz="1300" dirty="0" smtClean="0">
                <a:solidFill>
                  <a:srgbClr val="008000"/>
                </a:solidFill>
              </a:rPr>
              <a:t>reduce emissions</a:t>
            </a:r>
            <a:r>
              <a:rPr lang="en-US" sz="1300" dirty="0" smtClean="0">
                <a:solidFill>
                  <a:schemeClr val="tx1"/>
                </a:solidFill>
              </a:rPr>
              <a:t> (tank to wake) down to </a:t>
            </a:r>
            <a:r>
              <a:rPr lang="en-US" sz="1300" dirty="0" smtClean="0">
                <a:solidFill>
                  <a:schemeClr val="tx1"/>
                </a:solidFill>
              </a:rPr>
              <a:t>59</a:t>
            </a:r>
            <a:r>
              <a:rPr lang="en-US" sz="1300" dirty="0" smtClean="0">
                <a:solidFill>
                  <a:schemeClr val="tx1"/>
                </a:solidFill>
              </a:rPr>
              <a:t>%* </a:t>
            </a:r>
            <a:r>
              <a:rPr lang="en-US" sz="1300" baseline="30000" dirty="0" smtClean="0">
                <a:solidFill>
                  <a:schemeClr val="tx1"/>
                </a:solidFill>
              </a:rPr>
              <a:t>.</a:t>
            </a:r>
            <a:r>
              <a:rPr lang="en-US" sz="1300" dirty="0" smtClean="0">
                <a:solidFill>
                  <a:schemeClr val="tx1"/>
                </a:solidFill>
              </a:rPr>
              <a:t> 1.4 </a:t>
            </a:r>
            <a:r>
              <a:rPr lang="en-US" sz="1300" dirty="0" smtClean="0">
                <a:solidFill>
                  <a:schemeClr val="tx1"/>
                </a:solidFill>
              </a:rPr>
              <a:t>= </a:t>
            </a:r>
            <a:r>
              <a:rPr lang="en-US" sz="1300" dirty="0" smtClean="0">
                <a:solidFill>
                  <a:schemeClr val="tx1"/>
                </a:solidFill>
              </a:rPr>
              <a:t>83% </a:t>
            </a:r>
            <a:r>
              <a:rPr lang="en-US" sz="1300" dirty="0" smtClean="0">
                <a:solidFill>
                  <a:schemeClr val="tx1"/>
                </a:solidFill>
              </a:rPr>
              <a:t>compared to kerosene planes </a:t>
            </a:r>
            <a:r>
              <a:rPr lang="en-US" sz="1300" dirty="0" smtClean="0">
                <a:solidFill>
                  <a:schemeClr val="tx1"/>
                </a:solidFill>
              </a:rPr>
              <a:t>(this is a reduction of </a:t>
            </a:r>
            <a:r>
              <a:rPr lang="en-US" sz="1300" dirty="0" smtClean="0">
                <a:solidFill>
                  <a:srgbClr val="008000"/>
                </a:solidFill>
              </a:rPr>
              <a:t>17%</a:t>
            </a:r>
            <a:r>
              <a:rPr lang="en-US" sz="1300" dirty="0" smtClean="0">
                <a:solidFill>
                  <a:schemeClr val="tx1"/>
                </a:solidFill>
              </a:rPr>
              <a:t>). </a:t>
            </a:r>
            <a:r>
              <a:rPr lang="en-US" sz="1300" dirty="0" smtClean="0">
                <a:solidFill>
                  <a:srgbClr val="FF0000"/>
                </a:solidFill>
              </a:rPr>
              <a:t>Considering </a:t>
            </a:r>
            <a:r>
              <a:rPr lang="en-US" sz="1300" dirty="0" smtClean="0">
                <a:solidFill>
                  <a:schemeClr val="tx1"/>
                </a:solidFill>
              </a:rPr>
              <a:t>however</a:t>
            </a:r>
            <a:r>
              <a:rPr lang="en-US" sz="1300" dirty="0" smtClean="0">
                <a:solidFill>
                  <a:srgbClr val="FF0000"/>
                </a:solidFill>
              </a:rPr>
              <a:t> the energy mix</a:t>
            </a:r>
            <a:r>
              <a:rPr lang="en-US" sz="1300" dirty="0" smtClean="0">
                <a:solidFill>
                  <a:schemeClr val="tx1"/>
                </a:solidFill>
              </a:rPr>
              <a:t>,</a:t>
            </a:r>
            <a:r>
              <a:rPr lang="en-US" sz="1300" dirty="0" smtClean="0">
                <a:solidFill>
                  <a:srgbClr val="FF0000"/>
                </a:solidFill>
              </a:rPr>
              <a:t> </a:t>
            </a:r>
            <a:r>
              <a:rPr lang="en-US" sz="1300" dirty="0" smtClean="0">
                <a:solidFill>
                  <a:schemeClr val="tx1"/>
                </a:solidFill>
              </a:rPr>
              <a:t>cryoplanes are </a:t>
            </a:r>
            <a:r>
              <a:rPr lang="en-US" sz="1300" dirty="0" smtClean="0">
                <a:solidFill>
                  <a:srgbClr val="FF0000"/>
                </a:solidFill>
              </a:rPr>
              <a:t>as polluting as the kerosene planes</a:t>
            </a:r>
            <a:r>
              <a:rPr lang="en-US" sz="1300" dirty="0" smtClean="0">
                <a:solidFill>
                  <a:schemeClr val="tx1"/>
                </a:solidFill>
              </a:rPr>
              <a:t>. </a:t>
            </a:r>
            <a:r>
              <a:rPr lang="en-US" sz="1300" dirty="0" smtClean="0">
                <a:solidFill>
                  <a:schemeClr val="tx1"/>
                </a:solidFill>
              </a:rPr>
              <a:t>All </a:t>
            </a:r>
            <a:r>
              <a:rPr lang="en-US" sz="1300" dirty="0" smtClean="0">
                <a:solidFill>
                  <a:schemeClr val="tx1"/>
                </a:solidFill>
              </a:rPr>
              <a:t>the efforts do not pay off related to </a:t>
            </a:r>
            <a:r>
              <a:rPr lang="en-US" sz="1300" i="1" dirty="0" smtClean="0">
                <a:solidFill>
                  <a:schemeClr val="tx1"/>
                </a:solidFill>
              </a:rPr>
              <a:t>overall</a:t>
            </a:r>
            <a:r>
              <a:rPr lang="en-US" sz="1300" dirty="0" smtClean="0">
                <a:solidFill>
                  <a:schemeClr val="tx1"/>
                </a:solidFill>
              </a:rPr>
              <a:t> emissions</a:t>
            </a:r>
            <a:r>
              <a:rPr lang="en-US" sz="1300" dirty="0" smtClean="0">
                <a:solidFill>
                  <a:schemeClr val="tx1"/>
                </a:solidFill>
              </a:rPr>
              <a:t>!</a:t>
            </a:r>
          </a:p>
          <a:p>
            <a:pPr marL="180975" indent="-180975" algn="just">
              <a:lnSpc>
                <a:spcPct val="120000"/>
              </a:lnSpc>
              <a:buFont typeface="Arial" pitchFamily="34" charset="0"/>
              <a:buChar char="●"/>
            </a:pPr>
            <a:endParaRPr lang="de-DE" sz="1300" dirty="0" smtClean="0">
              <a:solidFill>
                <a:schemeClr val="tx1"/>
              </a:solidFill>
            </a:endParaRPr>
          </a:p>
          <a:p>
            <a:pPr marL="180975" indent="-180975" algn="just">
              <a:lnSpc>
                <a:spcPct val="120000"/>
              </a:lnSpc>
            </a:pPr>
            <a:r>
              <a:rPr lang="de-DE" sz="1100" dirty="0" smtClean="0">
                <a:solidFill>
                  <a:schemeClr val="tx1"/>
                </a:solidFill>
              </a:rPr>
              <a:t>* Strongly depending on cruise altitude (here for peak AIC).</a:t>
            </a:r>
            <a:endParaRPr lang="en-US" sz="1100" dirty="0" smtClean="0">
              <a:solidFill>
                <a:schemeClr val="tx1"/>
              </a:solidFill>
            </a:endParaRPr>
          </a:p>
        </p:txBody>
      </p:sp>
      <p:sp>
        <p:nvSpPr>
          <p:cNvPr id="6" name="Text Box 3"/>
          <p:cNvSpPr txBox="1">
            <a:spLocks noChangeArrowheads="1"/>
          </p:cNvSpPr>
          <p:nvPr/>
        </p:nvSpPr>
        <p:spPr bwMode="auto">
          <a:xfrm>
            <a:off x="533400" y="869950"/>
            <a:ext cx="8081963" cy="265366"/>
          </a:xfrm>
          <a:prstGeom prst="rect">
            <a:avLst/>
          </a:prstGeom>
          <a:noFill/>
          <a:ln w="9525">
            <a:noFill/>
            <a:round/>
            <a:headEnd/>
            <a:tailEnd/>
          </a:ln>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dirty="0" smtClean="0">
                <a:solidFill>
                  <a:schemeClr val="tx1"/>
                </a:solidFill>
              </a:rPr>
              <a:t>Aviation and the Climate – An Overview </a:t>
            </a:r>
            <a:endParaRPr lang="en-US" sz="1200" b="1"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6" name="Text Box 6"/>
          <p:cNvSpPr txBox="1">
            <a:spLocks noChangeArrowheads="1"/>
          </p:cNvSpPr>
          <p:nvPr/>
        </p:nvSpPr>
        <p:spPr bwMode="auto">
          <a:xfrm>
            <a:off x="220663" y="1473200"/>
            <a:ext cx="8513762" cy="5115246"/>
          </a:xfrm>
          <a:prstGeom prst="rect">
            <a:avLst/>
          </a:prstGeom>
          <a:noFill/>
          <a:ln w="9525">
            <a:noFill/>
            <a:miter lim="800000"/>
            <a:headEnd/>
            <a:tailEnd/>
          </a:ln>
          <a:effectLst/>
        </p:spPr>
        <p:txBody>
          <a:bodyPr wrap="square">
            <a:spAutoFit/>
          </a:bodyPr>
          <a:lstStyle/>
          <a:p>
            <a:pPr>
              <a:lnSpc>
                <a:spcPct val="120000"/>
              </a:lnSpc>
            </a:pPr>
            <a:r>
              <a:rPr lang="en-US" sz="1600" b="1" noProof="1" smtClean="0">
                <a:solidFill>
                  <a:srgbClr val="0000FF"/>
                </a:solidFill>
                <a:latin typeface="Arial" charset="0"/>
              </a:rPr>
              <a:t>Current focus</a:t>
            </a:r>
            <a:r>
              <a:rPr lang="en-US" sz="1600" noProof="1" smtClean="0">
                <a:solidFill>
                  <a:schemeClr val="tx1"/>
                </a:solidFill>
                <a:latin typeface="Arial" charset="0"/>
              </a:rPr>
              <a:t>: </a:t>
            </a:r>
            <a:r>
              <a:rPr lang="en-US" sz="1600" b="1" noProof="1" smtClean="0">
                <a:solidFill>
                  <a:schemeClr val="tx1"/>
                </a:solidFill>
                <a:latin typeface="Arial" charset="0"/>
              </a:rPr>
              <a:t>CO2</a:t>
            </a:r>
            <a:r>
              <a:rPr lang="en-US" sz="1600" noProof="1" smtClean="0">
                <a:solidFill>
                  <a:schemeClr val="tx1"/>
                </a:solidFill>
                <a:latin typeface="Arial" charset="0"/>
              </a:rPr>
              <a:t> and </a:t>
            </a:r>
            <a:r>
              <a:rPr lang="en-US" sz="1600" b="1" noProof="1" smtClean="0">
                <a:solidFill>
                  <a:schemeClr val="tx1"/>
                </a:solidFill>
                <a:latin typeface="Arial" charset="0"/>
              </a:rPr>
              <a:t>energy</a:t>
            </a:r>
            <a:r>
              <a:rPr lang="en-US" sz="1600" noProof="1" smtClean="0">
                <a:solidFill>
                  <a:schemeClr val="tx1"/>
                </a:solidFill>
                <a:latin typeface="Arial" charset="0"/>
              </a:rPr>
              <a:t>, but:</a:t>
            </a:r>
          </a:p>
          <a:p>
            <a:pPr>
              <a:lnSpc>
                <a:spcPct val="120000"/>
              </a:lnSpc>
            </a:pPr>
            <a:endParaRPr lang="en-US" sz="1600" noProof="1" smtClean="0">
              <a:solidFill>
                <a:schemeClr val="tx1"/>
              </a:solidFill>
              <a:latin typeface="Arial" charset="0"/>
            </a:endParaRPr>
          </a:p>
          <a:p>
            <a:pPr marL="342900" indent="-342900">
              <a:lnSpc>
                <a:spcPct val="120000"/>
              </a:lnSpc>
              <a:buFont typeface="+mj-lt"/>
              <a:buAutoNum type="arabicPeriod"/>
            </a:pPr>
            <a:r>
              <a:rPr lang="de-DE" sz="1600" b="1" noProof="1" smtClean="0">
                <a:solidFill>
                  <a:schemeClr val="tx1"/>
                </a:solidFill>
                <a:latin typeface="Arial" charset="0"/>
              </a:rPr>
              <a:t>It is generally </a:t>
            </a:r>
            <a:r>
              <a:rPr lang="de-DE" sz="1600" noProof="1" smtClean="0">
                <a:solidFill>
                  <a:schemeClr val="tx1"/>
                </a:solidFill>
                <a:latin typeface="Arial" charset="0"/>
              </a:rPr>
              <a:t>not about </a:t>
            </a:r>
            <a:r>
              <a:rPr lang="en-US" sz="1600" noProof="1" smtClean="0">
                <a:solidFill>
                  <a:schemeClr val="tx1"/>
                </a:solidFill>
                <a:latin typeface="Arial" charset="0"/>
              </a:rPr>
              <a:t>CO2 and energy, but </a:t>
            </a:r>
            <a:r>
              <a:rPr lang="en-US" sz="1600" b="1" noProof="1" smtClean="0">
                <a:solidFill>
                  <a:schemeClr val="tx1"/>
                </a:solidFill>
                <a:latin typeface="Arial" charset="0"/>
              </a:rPr>
              <a:t>about </a:t>
            </a:r>
            <a:r>
              <a:rPr lang="en-US" sz="1600" b="1" noProof="1" smtClean="0">
                <a:solidFill>
                  <a:srgbClr val="FF0000"/>
                </a:solidFill>
                <a:latin typeface="Arial" charset="0"/>
              </a:rPr>
              <a:t>clean drinking water</a:t>
            </a:r>
            <a:r>
              <a:rPr lang="en-US" sz="1600" noProof="1" smtClean="0">
                <a:solidFill>
                  <a:schemeClr val="tx1"/>
                </a:solidFill>
                <a:latin typeface="Arial" charset="0"/>
              </a:rPr>
              <a:t>!</a:t>
            </a:r>
          </a:p>
          <a:p>
            <a:pPr marL="342900" indent="-342900">
              <a:lnSpc>
                <a:spcPct val="120000"/>
              </a:lnSpc>
              <a:buFont typeface="+mj-lt"/>
              <a:buAutoNum type="arabicPeriod"/>
            </a:pPr>
            <a:r>
              <a:rPr lang="en-US" sz="1600" b="1" noProof="1" smtClean="0">
                <a:solidFill>
                  <a:schemeClr val="tx1"/>
                </a:solidFill>
                <a:latin typeface="Arial" charset="0"/>
              </a:rPr>
              <a:t>It is in aviation </a:t>
            </a:r>
            <a:r>
              <a:rPr lang="en-US" sz="1600" noProof="1" smtClean="0">
                <a:solidFill>
                  <a:schemeClr val="tx1"/>
                </a:solidFill>
                <a:latin typeface="Arial" charset="0"/>
              </a:rPr>
              <a:t>in global warming not primarily about CO2 but it is </a:t>
            </a:r>
            <a:r>
              <a:rPr lang="en-US" sz="1600" b="1" noProof="1" smtClean="0">
                <a:solidFill>
                  <a:schemeClr val="tx1"/>
                </a:solidFill>
                <a:latin typeface="Arial" charset="0"/>
              </a:rPr>
              <a:t>about</a:t>
            </a:r>
          </a:p>
          <a:p>
            <a:pPr marL="342900" indent="-342900">
              <a:lnSpc>
                <a:spcPct val="120000"/>
              </a:lnSpc>
            </a:pPr>
            <a:r>
              <a:rPr lang="en-US" sz="1600" b="1" noProof="1" smtClean="0">
                <a:solidFill>
                  <a:schemeClr val="tx1"/>
                </a:solidFill>
                <a:latin typeface="Arial" charset="0"/>
              </a:rPr>
              <a:t>	Aviation Induced Cloudiness</a:t>
            </a:r>
            <a:r>
              <a:rPr lang="en-US" sz="1600" noProof="1" smtClean="0">
                <a:solidFill>
                  <a:schemeClr val="tx1"/>
                </a:solidFill>
                <a:latin typeface="Arial" charset="0"/>
              </a:rPr>
              <a:t> (</a:t>
            </a:r>
            <a:r>
              <a:rPr lang="en-US" sz="1600" b="1" noProof="1" smtClean="0">
                <a:solidFill>
                  <a:srgbClr val="FF0000"/>
                </a:solidFill>
                <a:latin typeface="Arial" charset="0"/>
              </a:rPr>
              <a:t>AIC</a:t>
            </a:r>
            <a:r>
              <a:rPr lang="en-US" sz="1600" noProof="1" smtClean="0">
                <a:solidFill>
                  <a:schemeClr val="tx1"/>
                </a:solidFill>
                <a:latin typeface="Arial" charset="0"/>
              </a:rPr>
              <a:t>). Aviation has a water problem not a CO2 problem.</a:t>
            </a:r>
          </a:p>
          <a:p>
            <a:pPr>
              <a:lnSpc>
                <a:spcPct val="120000"/>
              </a:lnSpc>
              <a:buFont typeface="Symbol" pitchFamily="18" charset="2"/>
              <a:buChar char="·"/>
            </a:pPr>
            <a:endParaRPr lang="en-US" sz="1600" noProof="1" smtClean="0">
              <a:solidFill>
                <a:schemeClr val="tx1"/>
              </a:solidFill>
              <a:latin typeface="Arial" charset="0"/>
            </a:endParaRPr>
          </a:p>
          <a:p>
            <a:pPr>
              <a:lnSpc>
                <a:spcPct val="120000"/>
              </a:lnSpc>
            </a:pPr>
            <a:r>
              <a:rPr lang="en-US" sz="1600" b="1" noProof="1" smtClean="0">
                <a:solidFill>
                  <a:srgbClr val="008000"/>
                </a:solidFill>
                <a:latin typeface="Arial" charset="0"/>
              </a:rPr>
              <a:t>Needed: </a:t>
            </a:r>
            <a:r>
              <a:rPr lang="en-US" sz="1600" noProof="1" smtClean="0">
                <a:solidFill>
                  <a:schemeClr val="tx1"/>
                </a:solidFill>
                <a:latin typeface="Arial" charset="0"/>
              </a:rPr>
              <a:t>Balanced look with </a:t>
            </a:r>
            <a:r>
              <a:rPr lang="en-US" sz="1600" b="1" noProof="1" smtClean="0">
                <a:solidFill>
                  <a:srgbClr val="008000"/>
                </a:solidFill>
                <a:latin typeface="Arial" charset="0"/>
              </a:rPr>
              <a:t>Life Cycle Assessment</a:t>
            </a:r>
          </a:p>
          <a:p>
            <a:pPr>
              <a:lnSpc>
                <a:spcPct val="120000"/>
              </a:lnSpc>
              <a:buFont typeface="Symbol" pitchFamily="18" charset="2"/>
              <a:buChar char="·"/>
            </a:pPr>
            <a:endParaRPr lang="de-DE" sz="1600" b="1" noProof="1" smtClean="0">
              <a:solidFill>
                <a:srgbClr val="008000"/>
              </a:solidFill>
              <a:latin typeface="Arial" charset="0"/>
            </a:endParaRPr>
          </a:p>
          <a:p>
            <a:pPr>
              <a:lnSpc>
                <a:spcPct val="120000"/>
              </a:lnSpc>
            </a:pPr>
            <a:r>
              <a:rPr lang="de-DE" sz="1600" b="1" noProof="1" smtClean="0">
                <a:solidFill>
                  <a:srgbClr val="0000FF"/>
                </a:solidFill>
                <a:latin typeface="Arial" charset="0"/>
              </a:rPr>
              <a:t>Everything is connected</a:t>
            </a:r>
            <a:r>
              <a:rPr lang="de-DE" sz="1600" noProof="1" smtClean="0">
                <a:solidFill>
                  <a:schemeClr val="tx1"/>
                </a:solidFill>
                <a:latin typeface="Arial" charset="0"/>
              </a:rPr>
              <a:t>:</a:t>
            </a:r>
          </a:p>
          <a:p>
            <a:pPr>
              <a:lnSpc>
                <a:spcPct val="120000"/>
              </a:lnSpc>
            </a:pPr>
            <a:r>
              <a:rPr lang="de-DE" sz="1600" noProof="1" smtClean="0">
                <a:solidFill>
                  <a:srgbClr val="FF0000"/>
                </a:solidFill>
                <a:latin typeface="Arial" charset="0"/>
              </a:rPr>
              <a:t>melting ice =&gt; global warming</a:t>
            </a:r>
          </a:p>
          <a:p>
            <a:pPr>
              <a:lnSpc>
                <a:spcPct val="120000"/>
              </a:lnSpc>
            </a:pPr>
            <a:r>
              <a:rPr lang="de-DE" sz="1600" noProof="1" smtClean="0">
                <a:solidFill>
                  <a:srgbClr val="FF0000"/>
                </a:solidFill>
                <a:latin typeface="Arial" charset="0"/>
              </a:rPr>
              <a:t>global warming =&gt; melting ice</a:t>
            </a:r>
          </a:p>
          <a:p>
            <a:pPr>
              <a:lnSpc>
                <a:spcPct val="120000"/>
              </a:lnSpc>
            </a:pPr>
            <a:r>
              <a:rPr lang="de-DE" sz="1600" noProof="1" smtClean="0">
                <a:solidFill>
                  <a:srgbClr val="FF0000"/>
                </a:solidFill>
                <a:latin typeface="Arial" charset="0"/>
              </a:rPr>
              <a:t>fossile energy use =&gt; global warming</a:t>
            </a:r>
          </a:p>
          <a:p>
            <a:pPr>
              <a:lnSpc>
                <a:spcPct val="120000"/>
              </a:lnSpc>
            </a:pPr>
            <a:r>
              <a:rPr lang="de-DE" sz="1600" noProof="1" smtClean="0">
                <a:solidFill>
                  <a:srgbClr val="FF0000"/>
                </a:solidFill>
                <a:latin typeface="Arial" charset="0"/>
              </a:rPr>
              <a:t>global warming =&gt; </a:t>
            </a:r>
            <a:r>
              <a:rPr lang="de-DE" sz="1600" noProof="1" smtClean="0">
                <a:solidFill>
                  <a:srgbClr val="008000"/>
                </a:solidFill>
                <a:latin typeface="Arial" charset="0"/>
              </a:rPr>
              <a:t>less energy for heating</a:t>
            </a:r>
          </a:p>
          <a:p>
            <a:pPr>
              <a:lnSpc>
                <a:spcPct val="120000"/>
              </a:lnSpc>
            </a:pPr>
            <a:r>
              <a:rPr lang="de-DE" sz="1600" noProof="1" smtClean="0">
                <a:solidFill>
                  <a:srgbClr val="FF0000"/>
                </a:solidFill>
                <a:latin typeface="Arial" charset="0"/>
              </a:rPr>
              <a:t>energy use for desalination =&gt; water</a:t>
            </a:r>
          </a:p>
          <a:p>
            <a:pPr>
              <a:lnSpc>
                <a:spcPct val="120000"/>
              </a:lnSpc>
            </a:pPr>
            <a:r>
              <a:rPr lang="de-DE" sz="1600" noProof="1" smtClean="0">
                <a:solidFill>
                  <a:srgbClr val="FF0000"/>
                </a:solidFill>
                <a:latin typeface="Arial" charset="0"/>
              </a:rPr>
              <a:t>water usage =&gt; energy generation (H2, ...)</a:t>
            </a:r>
            <a:endParaRPr lang="en-US" sz="1600" noProof="1" smtClean="0">
              <a:solidFill>
                <a:srgbClr val="FF0000"/>
              </a:solidFill>
              <a:latin typeface="Arial" charset="0"/>
            </a:endParaRPr>
          </a:p>
          <a:p>
            <a:pPr>
              <a:lnSpc>
                <a:spcPct val="120000"/>
              </a:lnSpc>
            </a:pPr>
            <a:endParaRPr lang="de-DE" sz="1600" b="1" noProof="1" smtClean="0">
              <a:solidFill>
                <a:schemeClr val="accent2"/>
              </a:solidFill>
              <a:latin typeface="Arial" charset="0"/>
            </a:endParaRPr>
          </a:p>
          <a:p>
            <a:pPr>
              <a:lnSpc>
                <a:spcPct val="120000"/>
              </a:lnSpc>
            </a:pPr>
            <a:endParaRPr lang="en-US" sz="1600" b="1" noProof="1" smtClean="0">
              <a:solidFill>
                <a:schemeClr val="accent2"/>
              </a:solidFill>
              <a:latin typeface="Arial" charset="0"/>
            </a:endParaRPr>
          </a:p>
        </p:txBody>
      </p:sp>
      <p:sp>
        <p:nvSpPr>
          <p:cNvPr id="143364" name="Rechteck 3"/>
          <p:cNvSpPr>
            <a:spLocks noChangeArrowheads="1"/>
          </p:cNvSpPr>
          <p:nvPr/>
        </p:nvSpPr>
        <p:spPr bwMode="auto">
          <a:xfrm>
            <a:off x="198438" y="982663"/>
            <a:ext cx="8821737" cy="400110"/>
          </a:xfrm>
          <a:prstGeom prst="rect">
            <a:avLst/>
          </a:prstGeom>
          <a:noFill/>
          <a:ln w="9525">
            <a:noFill/>
            <a:miter lim="800000"/>
            <a:headEnd/>
            <a:tailEnd/>
          </a:ln>
        </p:spPr>
        <p:txBody>
          <a:bodyPr wrap="square">
            <a:spAutoFit/>
          </a:bodyPr>
          <a:lstStyle/>
          <a:p>
            <a: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b="1" dirty="0" smtClean="0">
                <a:solidFill>
                  <a:schemeClr val="tx1"/>
                </a:solidFill>
                <a:latin typeface="Arial" charset="0"/>
                <a:cs typeface="Arial" charset="0"/>
              </a:rPr>
              <a:t>Most Important : Clean Drinking Water (not the topic of this lecture)</a:t>
            </a:r>
            <a:endParaRPr lang="de-DE" sz="2000" b="1" dirty="0">
              <a:solidFill>
                <a:schemeClr val="tx1"/>
              </a:solidFill>
              <a:latin typeface="Arial" charset="0"/>
              <a:cs typeface="Arial" charset="0"/>
            </a:endParaRPr>
          </a:p>
        </p:txBody>
      </p:sp>
      <p:grpSp>
        <p:nvGrpSpPr>
          <p:cNvPr id="2" name="Group 19"/>
          <p:cNvGrpSpPr>
            <a:grpSpLocks/>
          </p:cNvGrpSpPr>
          <p:nvPr/>
        </p:nvGrpSpPr>
        <p:grpSpPr bwMode="auto">
          <a:xfrm>
            <a:off x="5192713" y="2976561"/>
            <a:ext cx="3590925" cy="2547936"/>
            <a:chOff x="3409" y="2559"/>
            <a:chExt cx="2262" cy="1605"/>
          </a:xfrm>
        </p:grpSpPr>
        <p:grpSp>
          <p:nvGrpSpPr>
            <p:cNvPr id="3" name="Group 14"/>
            <p:cNvGrpSpPr>
              <a:grpSpLocks/>
            </p:cNvGrpSpPr>
            <p:nvPr/>
          </p:nvGrpSpPr>
          <p:grpSpPr bwMode="auto">
            <a:xfrm>
              <a:off x="3409" y="2705"/>
              <a:ext cx="2262" cy="1266"/>
              <a:chOff x="3409" y="2046"/>
              <a:chExt cx="2262" cy="1266"/>
            </a:xfrm>
          </p:grpSpPr>
          <p:sp>
            <p:nvSpPr>
              <p:cNvPr id="143368" name="Text Box 8"/>
              <p:cNvSpPr txBox="1">
                <a:spLocks noChangeArrowheads="1"/>
              </p:cNvSpPr>
              <p:nvPr/>
            </p:nvSpPr>
            <p:spPr bwMode="auto">
              <a:xfrm>
                <a:off x="4314" y="2046"/>
                <a:ext cx="655" cy="365"/>
              </a:xfrm>
              <a:prstGeom prst="rect">
                <a:avLst/>
              </a:prstGeom>
              <a:noFill/>
              <a:ln w="9525">
                <a:noFill/>
                <a:miter lim="800000"/>
                <a:headEnd/>
                <a:tailEnd/>
              </a:ln>
              <a:effectLst/>
            </p:spPr>
            <p:txBody>
              <a:bodyPr>
                <a:spAutoFit/>
              </a:bodyPr>
              <a:lstStyle/>
              <a:p>
                <a:pPr algn="ctr" defTabSz="914400" eaLnBrk="1" hangingPunct="1">
                  <a:buClrTx/>
                  <a:buSzTx/>
                  <a:buFontTx/>
                  <a:buNone/>
                </a:pPr>
                <a:r>
                  <a:rPr lang="en-US" sz="2000" b="1" dirty="0">
                    <a:solidFill>
                      <a:schemeClr val="accent2"/>
                    </a:solidFill>
                    <a:latin typeface="Arial" charset="0"/>
                    <a:cs typeface="Arial" charset="0"/>
                  </a:rPr>
                  <a:t>water</a:t>
                </a:r>
              </a:p>
              <a:p>
                <a:pPr algn="ctr" defTabSz="914400" eaLnBrk="1" hangingPunct="1">
                  <a:buClrTx/>
                  <a:buSzTx/>
                  <a:buFontTx/>
                  <a:buNone/>
                </a:pPr>
                <a:r>
                  <a:rPr lang="en-US" sz="1200" b="1" dirty="0">
                    <a:solidFill>
                      <a:schemeClr val="accent2"/>
                    </a:solidFill>
                    <a:latin typeface="Arial" charset="0"/>
                    <a:cs typeface="Arial" charset="0"/>
                  </a:rPr>
                  <a:t>ice</a:t>
                </a:r>
              </a:p>
            </p:txBody>
          </p:sp>
          <p:sp>
            <p:nvSpPr>
              <p:cNvPr id="143369" name="Text Box 9"/>
              <p:cNvSpPr txBox="1">
                <a:spLocks noChangeArrowheads="1"/>
              </p:cNvSpPr>
              <p:nvPr/>
            </p:nvSpPr>
            <p:spPr bwMode="auto">
              <a:xfrm>
                <a:off x="3409" y="2713"/>
                <a:ext cx="754" cy="250"/>
              </a:xfrm>
              <a:prstGeom prst="rect">
                <a:avLst/>
              </a:prstGeom>
              <a:noFill/>
              <a:ln w="9525">
                <a:noFill/>
                <a:miter lim="800000"/>
                <a:headEnd/>
                <a:tailEnd/>
              </a:ln>
              <a:effectLst/>
            </p:spPr>
            <p:txBody>
              <a:bodyPr>
                <a:spAutoFit/>
              </a:bodyPr>
              <a:lstStyle/>
              <a:p>
                <a:pPr algn="ctr" defTabSz="914400" eaLnBrk="1" hangingPunct="1">
                  <a:buClrTx/>
                  <a:buSzTx/>
                  <a:buFontTx/>
                  <a:buNone/>
                </a:pPr>
                <a:r>
                  <a:rPr lang="en-US" sz="2000" b="1" dirty="0">
                    <a:solidFill>
                      <a:schemeClr val="accent2"/>
                    </a:solidFill>
                    <a:latin typeface="Arial" charset="0"/>
                    <a:cs typeface="Arial" charset="0"/>
                  </a:rPr>
                  <a:t>energy</a:t>
                </a:r>
              </a:p>
            </p:txBody>
          </p:sp>
          <p:sp>
            <p:nvSpPr>
              <p:cNvPr id="143370" name="Text Box 10"/>
              <p:cNvSpPr txBox="1">
                <a:spLocks noChangeArrowheads="1"/>
              </p:cNvSpPr>
              <p:nvPr/>
            </p:nvSpPr>
            <p:spPr bwMode="auto">
              <a:xfrm>
                <a:off x="5129" y="2633"/>
                <a:ext cx="542" cy="679"/>
              </a:xfrm>
              <a:prstGeom prst="rect">
                <a:avLst/>
              </a:prstGeom>
              <a:noFill/>
              <a:ln w="9525">
                <a:noFill/>
                <a:miter lim="800000"/>
                <a:headEnd/>
                <a:tailEnd/>
              </a:ln>
              <a:effectLst/>
            </p:spPr>
            <p:txBody>
              <a:bodyPr>
                <a:spAutoFit/>
              </a:bodyPr>
              <a:lstStyle/>
              <a:p>
                <a:pPr algn="ctr" defTabSz="914400" eaLnBrk="1" hangingPunct="1">
                  <a:buClrTx/>
                  <a:buSzTx/>
                  <a:buFontTx/>
                  <a:buNone/>
                </a:pPr>
                <a:r>
                  <a:rPr lang="en-US" sz="2000" b="1" dirty="0" smtClean="0">
                    <a:solidFill>
                      <a:schemeClr val="accent2"/>
                    </a:solidFill>
                    <a:latin typeface="Arial" charset="0"/>
                    <a:cs typeface="Arial" charset="0"/>
                  </a:rPr>
                  <a:t>AIC/CO2</a:t>
                </a:r>
                <a:endParaRPr lang="en-US" sz="2000" b="1" dirty="0">
                  <a:solidFill>
                    <a:schemeClr val="accent2"/>
                  </a:solidFill>
                  <a:latin typeface="Arial" charset="0"/>
                  <a:cs typeface="Arial" charset="0"/>
                </a:endParaRPr>
              </a:p>
              <a:p>
                <a:pPr algn="ctr" defTabSz="914400" eaLnBrk="1" hangingPunct="1">
                  <a:buClrTx/>
                  <a:buSzTx/>
                  <a:buFontTx/>
                  <a:buNone/>
                </a:pPr>
                <a:r>
                  <a:rPr lang="en-US" sz="1200" b="1" dirty="0">
                    <a:solidFill>
                      <a:schemeClr val="accent2"/>
                    </a:solidFill>
                    <a:latin typeface="Arial" charset="0"/>
                    <a:cs typeface="Arial" charset="0"/>
                  </a:rPr>
                  <a:t>global warming</a:t>
                </a:r>
              </a:p>
            </p:txBody>
          </p:sp>
          <p:sp>
            <p:nvSpPr>
              <p:cNvPr id="143371" name="Line 11"/>
              <p:cNvSpPr>
                <a:spLocks noChangeShapeType="1"/>
              </p:cNvSpPr>
              <p:nvPr/>
            </p:nvSpPr>
            <p:spPr bwMode="auto">
              <a:xfrm flipV="1">
                <a:off x="4006" y="2302"/>
                <a:ext cx="348" cy="326"/>
              </a:xfrm>
              <a:prstGeom prst="line">
                <a:avLst/>
              </a:prstGeom>
              <a:noFill/>
              <a:ln w="76200">
                <a:solidFill>
                  <a:schemeClr val="tx1"/>
                </a:solidFill>
                <a:round/>
                <a:headEnd type="triangle" w="med" len="med"/>
                <a:tailEnd type="triangle" w="med" len="med"/>
              </a:ln>
              <a:effectLst/>
            </p:spPr>
            <p:txBody>
              <a:bodyPr/>
              <a:lstStyle/>
              <a:p>
                <a:endParaRPr lang="en-US" dirty="0"/>
              </a:p>
            </p:txBody>
          </p:sp>
          <p:sp>
            <p:nvSpPr>
              <p:cNvPr id="143372" name="Line 12"/>
              <p:cNvSpPr>
                <a:spLocks noChangeShapeType="1"/>
              </p:cNvSpPr>
              <p:nvPr/>
            </p:nvSpPr>
            <p:spPr bwMode="auto">
              <a:xfrm>
                <a:off x="4839" y="2302"/>
                <a:ext cx="334" cy="326"/>
              </a:xfrm>
              <a:prstGeom prst="line">
                <a:avLst/>
              </a:prstGeom>
              <a:noFill/>
              <a:ln w="76200">
                <a:solidFill>
                  <a:schemeClr val="tx1"/>
                </a:solidFill>
                <a:round/>
                <a:headEnd type="triangle" w="med" len="med"/>
                <a:tailEnd type="triangle" w="med" len="med"/>
              </a:ln>
              <a:effectLst/>
            </p:spPr>
            <p:txBody>
              <a:bodyPr/>
              <a:lstStyle/>
              <a:p>
                <a:endParaRPr lang="en-US" dirty="0"/>
              </a:p>
            </p:txBody>
          </p:sp>
          <p:sp>
            <p:nvSpPr>
              <p:cNvPr id="143373" name="Line 13"/>
              <p:cNvSpPr>
                <a:spLocks noChangeShapeType="1"/>
              </p:cNvSpPr>
              <p:nvPr/>
            </p:nvSpPr>
            <p:spPr bwMode="auto">
              <a:xfrm>
                <a:off x="4203" y="2878"/>
                <a:ext cx="834" cy="0"/>
              </a:xfrm>
              <a:prstGeom prst="line">
                <a:avLst/>
              </a:prstGeom>
              <a:noFill/>
              <a:ln w="76200">
                <a:solidFill>
                  <a:schemeClr val="tx1"/>
                </a:solidFill>
                <a:round/>
                <a:headEnd type="triangle" w="med" len="med"/>
                <a:tailEnd type="triangle" w="med" len="med"/>
              </a:ln>
              <a:effectLst/>
            </p:spPr>
            <p:txBody>
              <a:bodyPr/>
              <a:lstStyle/>
              <a:p>
                <a:endParaRPr lang="en-US" dirty="0"/>
              </a:p>
            </p:txBody>
          </p:sp>
        </p:grpSp>
        <p:sp>
          <p:nvSpPr>
            <p:cNvPr id="143376" name="Text Box 16"/>
            <p:cNvSpPr txBox="1">
              <a:spLocks noChangeArrowheads="1"/>
            </p:cNvSpPr>
            <p:nvPr/>
          </p:nvSpPr>
          <p:spPr bwMode="auto">
            <a:xfrm>
              <a:off x="4516" y="2559"/>
              <a:ext cx="236" cy="231"/>
            </a:xfrm>
            <a:prstGeom prst="rect">
              <a:avLst/>
            </a:prstGeom>
            <a:noFill/>
            <a:ln w="9525">
              <a:noFill/>
              <a:miter lim="800000"/>
              <a:headEnd/>
              <a:tailEnd/>
            </a:ln>
            <a:effectLst/>
          </p:spPr>
          <p:txBody>
            <a:bodyPr wrap="none">
              <a:spAutoFit/>
            </a:bodyPr>
            <a:lstStyle/>
            <a:p>
              <a:r>
                <a:rPr lang="de-DE" sz="1800" b="1">
                  <a:solidFill>
                    <a:srgbClr val="FF0000"/>
                  </a:solidFill>
                  <a:latin typeface="Arial" charset="0"/>
                </a:rPr>
                <a:t>1.</a:t>
              </a:r>
            </a:p>
          </p:txBody>
        </p:sp>
        <p:sp>
          <p:nvSpPr>
            <p:cNvPr id="143377" name="Text Box 17"/>
            <p:cNvSpPr txBox="1">
              <a:spLocks noChangeArrowheads="1"/>
            </p:cNvSpPr>
            <p:nvPr/>
          </p:nvSpPr>
          <p:spPr bwMode="auto">
            <a:xfrm>
              <a:off x="3638" y="3566"/>
              <a:ext cx="237" cy="233"/>
            </a:xfrm>
            <a:prstGeom prst="rect">
              <a:avLst/>
            </a:prstGeom>
            <a:noFill/>
            <a:ln w="9525">
              <a:noFill/>
              <a:miter lim="800000"/>
              <a:headEnd/>
              <a:tailEnd/>
            </a:ln>
            <a:effectLst/>
          </p:spPr>
          <p:txBody>
            <a:bodyPr wrap="none">
              <a:spAutoFit/>
            </a:bodyPr>
            <a:lstStyle/>
            <a:p>
              <a:r>
                <a:rPr lang="de-DE" sz="1800" b="1" dirty="0">
                  <a:solidFill>
                    <a:srgbClr val="FF0000"/>
                  </a:solidFill>
                  <a:latin typeface="Arial" charset="0"/>
                </a:rPr>
                <a:t>3</a:t>
              </a:r>
              <a:r>
                <a:rPr lang="de-DE" sz="1800" b="1" dirty="0" smtClean="0">
                  <a:solidFill>
                    <a:srgbClr val="FF0000"/>
                  </a:solidFill>
                  <a:latin typeface="Arial" charset="0"/>
                </a:rPr>
                <a:t>.</a:t>
              </a:r>
              <a:endParaRPr lang="de-DE" sz="1800" b="1" dirty="0">
                <a:solidFill>
                  <a:srgbClr val="FF0000"/>
                </a:solidFill>
                <a:latin typeface="Arial" charset="0"/>
              </a:endParaRPr>
            </a:p>
          </p:txBody>
        </p:sp>
        <p:sp>
          <p:nvSpPr>
            <p:cNvPr id="143378" name="Text Box 18"/>
            <p:cNvSpPr txBox="1">
              <a:spLocks noChangeArrowheads="1"/>
            </p:cNvSpPr>
            <p:nvPr/>
          </p:nvSpPr>
          <p:spPr bwMode="auto">
            <a:xfrm>
              <a:off x="5287" y="3931"/>
              <a:ext cx="237" cy="233"/>
            </a:xfrm>
            <a:prstGeom prst="rect">
              <a:avLst/>
            </a:prstGeom>
            <a:noFill/>
            <a:ln w="9525">
              <a:noFill/>
              <a:miter lim="800000"/>
              <a:headEnd/>
              <a:tailEnd/>
            </a:ln>
            <a:effectLst/>
          </p:spPr>
          <p:txBody>
            <a:bodyPr wrap="none">
              <a:spAutoFit/>
            </a:bodyPr>
            <a:lstStyle/>
            <a:p>
              <a:r>
                <a:rPr lang="de-DE" sz="1800" b="1" dirty="0">
                  <a:solidFill>
                    <a:srgbClr val="FF0000"/>
                  </a:solidFill>
                  <a:latin typeface="Arial" charset="0"/>
                </a:rPr>
                <a:t>2</a:t>
              </a:r>
              <a:r>
                <a:rPr lang="de-DE" sz="1800" b="1" dirty="0" smtClean="0">
                  <a:solidFill>
                    <a:srgbClr val="FF0000"/>
                  </a:solidFill>
                  <a:latin typeface="Arial" charset="0"/>
                </a:rPr>
                <a:t>.</a:t>
              </a:r>
              <a:endParaRPr lang="de-DE" sz="1800" b="1" dirty="0">
                <a:solidFill>
                  <a:srgbClr val="FF0000"/>
                </a:solidFill>
                <a:latin typeface="Arial" charset="0"/>
              </a:endParaRPr>
            </a:p>
          </p:txBody>
        </p:sp>
      </p:grpSp>
      <p:sp>
        <p:nvSpPr>
          <p:cNvPr id="143381" name="Text Box 21"/>
          <p:cNvSpPr txBox="1">
            <a:spLocks noChangeArrowheads="1"/>
          </p:cNvSpPr>
          <p:nvPr/>
        </p:nvSpPr>
        <p:spPr bwMode="auto">
          <a:xfrm>
            <a:off x="5286374" y="5372100"/>
            <a:ext cx="3429001" cy="861774"/>
          </a:xfrm>
          <a:prstGeom prst="rect">
            <a:avLst/>
          </a:prstGeom>
          <a:noFill/>
          <a:ln w="9525">
            <a:noFill/>
            <a:miter lim="800000"/>
            <a:headEnd/>
            <a:tailEnd/>
          </a:ln>
          <a:effectLst/>
        </p:spPr>
        <p:txBody>
          <a:bodyPr wrap="square">
            <a:spAutoFit/>
          </a:bodyPr>
          <a:lstStyle/>
          <a:p>
            <a:pPr algn="just"/>
            <a:r>
              <a:rPr lang="de-DE" sz="1000" dirty="0" smtClean="0">
                <a:solidFill>
                  <a:schemeClr val="tx1"/>
                </a:solidFill>
                <a:latin typeface="Arial" charset="0"/>
              </a:rPr>
              <a:t>In modification of:</a:t>
            </a:r>
          </a:p>
          <a:p>
            <a:pPr algn="just"/>
            <a:r>
              <a:rPr lang="de-DE" sz="1000" dirty="0" smtClean="0">
                <a:solidFill>
                  <a:schemeClr val="tx1"/>
                </a:solidFill>
                <a:latin typeface="Arial" charset="0"/>
              </a:rPr>
              <a:t>SCHOLZ, Dieter, 2012. </a:t>
            </a:r>
            <a:r>
              <a:rPr lang="en-US" sz="1000" i="1" dirty="0" smtClean="0">
                <a:solidFill>
                  <a:schemeClr val="tx1"/>
                </a:solidFill>
                <a:latin typeface="Arial" charset="0"/>
              </a:rPr>
              <a:t>Eco-Efficiency in Aviation – Flying Off Course?</a:t>
            </a:r>
            <a:r>
              <a:rPr lang="en-US" sz="1000" dirty="0" smtClean="0">
                <a:solidFill>
                  <a:schemeClr val="tx1"/>
                </a:solidFill>
                <a:latin typeface="Arial" charset="0"/>
              </a:rPr>
              <a:t> German Aerospace Congress 2012 (DLRK2012), </a:t>
            </a:r>
            <a:r>
              <a:rPr lang="en-US" sz="1000" dirty="0" smtClean="0">
                <a:solidFill>
                  <a:schemeClr val="tx1"/>
                </a:solidFill>
              </a:rPr>
              <a:t>Berlin, Germany, 10.-12.09.2012.</a:t>
            </a:r>
          </a:p>
          <a:p>
            <a:pPr algn="just"/>
            <a:r>
              <a:rPr lang="en-US" sz="1000" dirty="0" smtClean="0">
                <a:solidFill>
                  <a:schemeClr val="tx1"/>
                </a:solidFill>
              </a:rPr>
              <a:t>Available from: https://doi.org/10.5281/zenodo.4067014</a:t>
            </a:r>
          </a:p>
        </p:txBody>
      </p:sp>
      <p:grpSp>
        <p:nvGrpSpPr>
          <p:cNvPr id="18" name="Gruppieren 17"/>
          <p:cNvGrpSpPr/>
          <p:nvPr/>
        </p:nvGrpSpPr>
        <p:grpSpPr>
          <a:xfrm>
            <a:off x="4114800" y="3667125"/>
            <a:ext cx="1343025" cy="2400657"/>
            <a:chOff x="4114800" y="3619500"/>
            <a:chExt cx="1343025" cy="2400657"/>
          </a:xfrm>
        </p:grpSpPr>
        <p:cxnSp>
          <p:nvCxnSpPr>
            <p:cNvPr id="20" name="Gerade Verbindung mit Pfeil 19"/>
            <p:cNvCxnSpPr/>
            <p:nvPr/>
          </p:nvCxnSpPr>
          <p:spPr bwMode="auto">
            <a:xfrm>
              <a:off x="4752975" y="5019675"/>
              <a:ext cx="704850" cy="0"/>
            </a:xfrm>
            <a:prstGeom prst="straightConnector1">
              <a:avLst/>
            </a:prstGeom>
            <a:solidFill>
              <a:srgbClr val="00B8FF"/>
            </a:solidFill>
            <a:ln w="57150" cap="flat" cmpd="sng" algn="ctr">
              <a:solidFill>
                <a:schemeClr val="bg1">
                  <a:lumMod val="65000"/>
                </a:schemeClr>
              </a:solidFill>
              <a:prstDash val="solid"/>
              <a:round/>
              <a:headEnd type="none" w="med" len="med"/>
              <a:tailEnd type="arrow"/>
            </a:ln>
            <a:effectLst/>
          </p:spPr>
        </p:cxnSp>
        <p:sp>
          <p:nvSpPr>
            <p:cNvPr id="17" name="Textfeld 16"/>
            <p:cNvSpPr txBox="1"/>
            <p:nvPr/>
          </p:nvSpPr>
          <p:spPr>
            <a:xfrm>
              <a:off x="4114800" y="3619500"/>
              <a:ext cx="620633" cy="2400657"/>
            </a:xfrm>
            <a:prstGeom prst="rect">
              <a:avLst/>
            </a:prstGeom>
            <a:noFill/>
          </p:spPr>
          <p:txBody>
            <a:bodyPr wrap="square" rtlCol="0">
              <a:spAutoFit/>
            </a:bodyPr>
            <a:lstStyle/>
            <a:p>
              <a:r>
                <a:rPr lang="de-DE" sz="15000" dirty="0" smtClean="0">
                  <a:solidFill>
                    <a:schemeClr val="tx1"/>
                  </a:solidFill>
                </a:rPr>
                <a:t>}</a:t>
              </a:r>
              <a:endParaRPr lang="en-US" sz="15000" dirty="0">
                <a:solidFill>
                  <a:schemeClr val="tx1"/>
                </a:solidFill>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xmlns="" id="{BC92417A-68A2-4335-A9A2-C3594B9C7A1D}"/>
              </a:ext>
            </a:extLst>
          </p:cNvPr>
          <p:cNvSpPr>
            <a:spLocks noGrp="1"/>
          </p:cNvSpPr>
          <p:nvPr>
            <p:ph type="title"/>
          </p:nvPr>
        </p:nvSpPr>
        <p:spPr>
          <a:xfrm>
            <a:off x="539965" y="1207058"/>
            <a:ext cx="8224837" cy="446087"/>
          </a:xfrm>
        </p:spPr>
        <p:txBody>
          <a:bodyPr/>
          <a:lstStyle/>
          <a:p>
            <a:pPr>
              <a:lnSpc>
                <a:spcPct val="120000"/>
              </a:lnSpc>
            </a:pPr>
            <a:r>
              <a:rPr lang="en-US" sz="2000" noProof="1" smtClean="0"/>
              <a:t>Summary (2 of 2)</a:t>
            </a:r>
            <a:endParaRPr lang="en-US" sz="2000" noProof="1"/>
          </a:p>
        </p:txBody>
      </p:sp>
      <p:sp>
        <p:nvSpPr>
          <p:cNvPr id="4" name="Textfeld 3"/>
          <p:cNvSpPr txBox="1"/>
          <p:nvPr/>
        </p:nvSpPr>
        <p:spPr>
          <a:xfrm>
            <a:off x="539965" y="1609725"/>
            <a:ext cx="8261135" cy="2012859"/>
          </a:xfrm>
          <a:prstGeom prst="rect">
            <a:avLst/>
          </a:prstGeom>
          <a:noFill/>
        </p:spPr>
        <p:txBody>
          <a:bodyPr wrap="square" rtlCol="0">
            <a:spAutoFit/>
          </a:bodyPr>
          <a:lstStyle/>
          <a:p>
            <a:pPr marL="180975" indent="-180975" algn="just">
              <a:lnSpc>
                <a:spcPct val="120000"/>
              </a:lnSpc>
              <a:buFont typeface="Arial" pitchFamily="34" charset="0"/>
              <a:buChar char="●"/>
            </a:pPr>
            <a:r>
              <a:rPr lang="en-US" sz="1300" dirty="0" smtClean="0">
                <a:solidFill>
                  <a:schemeClr val="tx1"/>
                </a:solidFill>
              </a:rPr>
              <a:t>Cryoplane emission are more short term than the CO2 long term emissions from kerosene aircraft. This means that </a:t>
            </a:r>
            <a:r>
              <a:rPr lang="en-US" sz="1300" dirty="0" smtClean="0">
                <a:solidFill>
                  <a:srgbClr val="008000"/>
                </a:solidFill>
              </a:rPr>
              <a:t>in the long term, cryoplanes burden future generations less with global warming</a:t>
            </a:r>
            <a:r>
              <a:rPr lang="en-US" sz="1300" dirty="0" smtClean="0">
                <a:solidFill>
                  <a:schemeClr val="tx1"/>
                </a:solidFill>
              </a:rPr>
              <a:t>. If we fly cryoplanes today, less CO2 piles up. Future generations could decide to stop (or reduce) flying and will see an immediate effect when cutting the short term non-CO2 effects.</a:t>
            </a:r>
          </a:p>
          <a:p>
            <a:pPr marL="180975" indent="-180975" algn="just">
              <a:lnSpc>
                <a:spcPct val="120000"/>
              </a:lnSpc>
              <a:buFont typeface="Arial" pitchFamily="34" charset="0"/>
              <a:buChar char="●"/>
            </a:pPr>
            <a:r>
              <a:rPr lang="en-US" sz="1300" dirty="0" smtClean="0">
                <a:solidFill>
                  <a:srgbClr val="FF0000"/>
                </a:solidFill>
              </a:rPr>
              <a:t>Renewable energy</a:t>
            </a:r>
            <a:r>
              <a:rPr lang="en-US" sz="1300" dirty="0" smtClean="0">
                <a:solidFill>
                  <a:schemeClr val="tx1"/>
                </a:solidFill>
              </a:rPr>
              <a:t> will by far </a:t>
            </a:r>
            <a:r>
              <a:rPr lang="en-US" sz="1300" dirty="0" smtClean="0">
                <a:solidFill>
                  <a:srgbClr val="FF0000"/>
                </a:solidFill>
              </a:rPr>
              <a:t>not</a:t>
            </a:r>
            <a:r>
              <a:rPr lang="en-US" sz="1300" dirty="0" smtClean="0">
                <a:solidFill>
                  <a:schemeClr val="tx1"/>
                </a:solidFill>
              </a:rPr>
              <a:t> be </a:t>
            </a:r>
            <a:r>
              <a:rPr lang="en-US" sz="1300" dirty="0" smtClean="0">
                <a:solidFill>
                  <a:srgbClr val="FF0000"/>
                </a:solidFill>
              </a:rPr>
              <a:t>sufficient to maintain flying at the level we know today </a:t>
            </a:r>
            <a:r>
              <a:rPr lang="en-US" sz="1300" dirty="0" smtClean="0">
                <a:solidFill>
                  <a:schemeClr val="tx1"/>
                </a:solidFill>
              </a:rPr>
              <a:t>(2019).</a:t>
            </a:r>
          </a:p>
          <a:p>
            <a:pPr marL="180975" indent="-180975" algn="just">
              <a:lnSpc>
                <a:spcPct val="120000"/>
              </a:lnSpc>
              <a:buFont typeface="Arial" pitchFamily="34" charset="0"/>
              <a:buChar char="●"/>
            </a:pPr>
            <a:r>
              <a:rPr lang="en-US" sz="1300" dirty="0" smtClean="0">
                <a:solidFill>
                  <a:schemeClr val="tx1"/>
                </a:solidFill>
              </a:rPr>
              <a:t>It is therefore paramount to </a:t>
            </a:r>
            <a:r>
              <a:rPr lang="en-US" sz="1300" dirty="0" smtClean="0">
                <a:solidFill>
                  <a:srgbClr val="CC0099"/>
                </a:solidFill>
              </a:rPr>
              <a:t>reduce flying</a:t>
            </a:r>
            <a:r>
              <a:rPr lang="en-US" sz="1300" dirty="0" smtClean="0">
                <a:solidFill>
                  <a:schemeClr val="tx1"/>
                </a:solidFill>
              </a:rPr>
              <a:t> as it happened already during the Corona pandemic. If we do not gently start changing the aviation industry now (while change takes place), the laws of physics will tell </a:t>
            </a:r>
            <a:r>
              <a:rPr lang="en-US" sz="1300" dirty="0" smtClean="0">
                <a:solidFill>
                  <a:schemeClr val="tx1"/>
                </a:solidFill>
              </a:rPr>
              <a:t>us, </a:t>
            </a:r>
            <a:r>
              <a:rPr lang="en-US" sz="1300" dirty="0" smtClean="0">
                <a:solidFill>
                  <a:schemeClr val="tx1"/>
                </a:solidFill>
              </a:rPr>
              <a:t>with the consequence that our children will later struggle harder to make this transformation.</a:t>
            </a:r>
          </a:p>
        </p:txBody>
      </p:sp>
      <p:sp>
        <p:nvSpPr>
          <p:cNvPr id="7" name="Text Box 3"/>
          <p:cNvSpPr txBox="1">
            <a:spLocks noChangeArrowheads="1"/>
          </p:cNvSpPr>
          <p:nvPr/>
        </p:nvSpPr>
        <p:spPr bwMode="auto">
          <a:xfrm>
            <a:off x="533400" y="869950"/>
            <a:ext cx="8081963" cy="265366"/>
          </a:xfrm>
          <a:prstGeom prst="rect">
            <a:avLst/>
          </a:prstGeom>
          <a:noFill/>
          <a:ln w="9525">
            <a:noFill/>
            <a:round/>
            <a:headEnd/>
            <a:tailEnd/>
          </a:ln>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dirty="0" smtClean="0">
                <a:solidFill>
                  <a:schemeClr val="tx1"/>
                </a:solidFill>
              </a:rPr>
              <a:t>Aviation and the Climate – An Overview </a:t>
            </a:r>
            <a:endParaRPr lang="en-US" sz="1200" b="1" dirty="0">
              <a:solidFill>
                <a:schemeClr val="tx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4294967295"/>
          </p:nvPr>
        </p:nvSpPr>
        <p:spPr>
          <a:xfrm>
            <a:off x="1547813" y="2000251"/>
            <a:ext cx="6069012" cy="1200150"/>
          </a:xfrm>
        </p:spPr>
        <p:txBody>
          <a:bodyPr/>
          <a:lstStyle/>
          <a:p>
            <a:pPr marL="341313" indent="-341313" algn="ctr" eaLnBrk="1" hangingPunct="1">
              <a:buClr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2000" dirty="0" smtClean="0">
                <a:solidFill>
                  <a:schemeClr val="tx1"/>
                </a:solidFill>
              </a:rPr>
              <a:t>info@ProfScholz.de</a:t>
            </a:r>
          </a:p>
          <a:p>
            <a:pPr marL="341313" indent="-341313" algn="ctr" eaLnBrk="1" hangingPunct="1">
              <a:buClr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200" dirty="0" smtClean="0">
                <a:solidFill>
                  <a:schemeClr val="tx1"/>
                </a:solidFill>
              </a:rPr>
              <a:t> </a:t>
            </a:r>
            <a:endParaRPr lang="de-DE" sz="1200" dirty="0">
              <a:solidFill>
                <a:schemeClr val="tx1"/>
              </a:solidFill>
            </a:endParaRPr>
          </a:p>
          <a:p>
            <a:pPr marL="341313" indent="-341313" algn="ctr" eaLnBrk="1" hangingPunct="1">
              <a:buClr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nl-BE" sz="2000" u="sng" dirty="0" smtClean="0">
                <a:solidFill>
                  <a:srgbClr val="0000FF"/>
                </a:solidFill>
              </a:rPr>
              <a:t>http://www.</a:t>
            </a:r>
            <a:r>
              <a:rPr lang="de-DE" sz="2000" u="sng" dirty="0" smtClean="0">
                <a:solidFill>
                  <a:srgbClr val="0000FF"/>
                </a:solidFill>
              </a:rPr>
              <a:t>ProfScholz.de</a:t>
            </a:r>
            <a:endParaRPr lang="de-DE" sz="2000" u="sng" dirty="0">
              <a:solidFill>
                <a:srgbClr val="0000FF"/>
              </a:solidFill>
            </a:endParaRPr>
          </a:p>
        </p:txBody>
      </p:sp>
      <p:sp>
        <p:nvSpPr>
          <p:cNvPr id="2" name="Titel 1">
            <a:extLst>
              <a:ext uri="{FF2B5EF4-FFF2-40B4-BE49-F238E27FC236}">
                <a16:creationId xmlns:a16="http://schemas.microsoft.com/office/drawing/2014/main" xmlns="" id="{3F5971A4-CCEC-4A43-B71D-72939F35ADEB}"/>
              </a:ext>
            </a:extLst>
          </p:cNvPr>
          <p:cNvSpPr txBox="1">
            <a:spLocks/>
          </p:cNvSpPr>
          <p:nvPr/>
        </p:nvSpPr>
        <p:spPr>
          <a:xfrm>
            <a:off x="504825" y="1321247"/>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nl-BE" sz="2000" kern="0" dirty="0" smtClean="0"/>
              <a:t>Contact</a:t>
            </a:r>
            <a:endParaRPr lang="nl-BE" sz="2000" kern="0" dirty="0"/>
          </a:p>
        </p:txBody>
      </p:sp>
      <p:grpSp>
        <p:nvGrpSpPr>
          <p:cNvPr id="9" name="Gruppieren 8"/>
          <p:cNvGrpSpPr/>
          <p:nvPr/>
        </p:nvGrpSpPr>
        <p:grpSpPr>
          <a:xfrm>
            <a:off x="504825" y="3460752"/>
            <a:ext cx="8229600" cy="2149474"/>
            <a:chOff x="457200" y="3194052"/>
            <a:chExt cx="8229600" cy="2149474"/>
          </a:xfrm>
        </p:grpSpPr>
        <p:sp>
          <p:nvSpPr>
            <p:cNvPr id="7" name="Rectangle 2"/>
            <p:cNvSpPr txBox="1">
              <a:spLocks noChangeArrowheads="1"/>
            </p:cNvSpPr>
            <p:nvPr/>
          </p:nvSpPr>
          <p:spPr bwMode="auto">
            <a:xfrm>
              <a:off x="457200" y="3194052"/>
              <a:ext cx="8229600" cy="2149474"/>
            </a:xfrm>
            <a:prstGeom prst="rect">
              <a:avLst/>
            </a:prstGeom>
            <a:noFill/>
            <a:ln w="6350">
              <a:solidFill>
                <a:schemeClr val="tx1"/>
              </a:solidFill>
              <a:round/>
              <a:headEnd/>
              <a:tailEnd/>
            </a:ln>
          </p:spPr>
          <p:txBody>
            <a:bodyPr lIns="90000" tIns="46800" rIns="90000" bIns="46800"/>
            <a:lstStyle>
              <a:defPPr>
                <a:defRPr lang="en-GB"/>
              </a:defPPr>
              <a:lvl1pPr algn="l" defTabSz="449263" rtl="0" fontAlgn="base">
                <a:spcBef>
                  <a:spcPct val="0"/>
                </a:spcBef>
                <a:spcAft>
                  <a:spcPct val="0"/>
                </a:spcAft>
                <a:defRPr sz="2400" kern="1200">
                  <a:solidFill>
                    <a:schemeClr val="bg1"/>
                  </a:solidFill>
                  <a:latin typeface="Arial" pitchFamily="34" charset="0"/>
                  <a:ea typeface="+mn-ea"/>
                  <a:cs typeface="Arial" pitchFamily="34" charset="0"/>
                </a:defRPr>
              </a:lvl1pPr>
              <a:lvl2pPr marL="742950" indent="-285750" algn="l" defTabSz="449263" rtl="0" fontAlgn="base">
                <a:spcBef>
                  <a:spcPct val="0"/>
                </a:spcBef>
                <a:spcAft>
                  <a:spcPct val="0"/>
                </a:spcAft>
                <a:defRPr sz="2400" kern="1200">
                  <a:solidFill>
                    <a:schemeClr val="bg1"/>
                  </a:solidFill>
                  <a:latin typeface="Arial" pitchFamily="34" charset="0"/>
                  <a:ea typeface="+mn-ea"/>
                  <a:cs typeface="Arial" pitchFamily="34" charset="0"/>
                </a:defRPr>
              </a:lvl2pPr>
              <a:lvl3pPr marL="1143000" indent="-228600" algn="l" defTabSz="449263" rtl="0" fontAlgn="base">
                <a:spcBef>
                  <a:spcPct val="0"/>
                </a:spcBef>
                <a:spcAft>
                  <a:spcPct val="0"/>
                </a:spcAft>
                <a:defRPr sz="2400" kern="1200">
                  <a:solidFill>
                    <a:schemeClr val="bg1"/>
                  </a:solidFill>
                  <a:latin typeface="Arial" pitchFamily="34" charset="0"/>
                  <a:ea typeface="+mn-ea"/>
                  <a:cs typeface="Arial" pitchFamily="34" charset="0"/>
                </a:defRPr>
              </a:lvl3pPr>
              <a:lvl4pPr marL="1600200" indent="-228600" algn="l" defTabSz="449263" rtl="0" fontAlgn="base">
                <a:spcBef>
                  <a:spcPct val="0"/>
                </a:spcBef>
                <a:spcAft>
                  <a:spcPct val="0"/>
                </a:spcAft>
                <a:defRPr sz="2400" kern="1200">
                  <a:solidFill>
                    <a:schemeClr val="bg1"/>
                  </a:solidFill>
                  <a:latin typeface="Arial" pitchFamily="34" charset="0"/>
                  <a:ea typeface="+mn-ea"/>
                  <a:cs typeface="Arial" pitchFamily="34" charset="0"/>
                </a:defRPr>
              </a:lvl4pPr>
              <a:lvl5pPr marL="2057400" indent="-228600" algn="l" defTabSz="449263" rtl="0" fontAlgn="base">
                <a:spcBef>
                  <a:spcPct val="0"/>
                </a:spcBef>
                <a:spcAft>
                  <a:spcPct val="0"/>
                </a:spcAft>
                <a:defRPr sz="2400" kern="1200">
                  <a:solidFill>
                    <a:schemeClr val="bg1"/>
                  </a:solidFill>
                  <a:latin typeface="Arial" pitchFamily="34" charset="0"/>
                  <a:ea typeface="+mn-ea"/>
                  <a:cs typeface="Arial" pitchFamily="34" charset="0"/>
                </a:defRPr>
              </a:lvl5pPr>
              <a:lvl6pPr marL="2286000" algn="l" defTabSz="914400" rtl="0" eaLnBrk="1" latinLnBrk="0" hangingPunct="1">
                <a:defRPr sz="2400" kern="1200">
                  <a:solidFill>
                    <a:schemeClr val="bg1"/>
                  </a:solidFill>
                  <a:latin typeface="Arial" pitchFamily="34" charset="0"/>
                  <a:ea typeface="+mn-ea"/>
                  <a:cs typeface="Arial" pitchFamily="34" charset="0"/>
                </a:defRPr>
              </a:lvl6pPr>
              <a:lvl7pPr marL="2743200" algn="l" defTabSz="914400" rtl="0" eaLnBrk="1" latinLnBrk="0" hangingPunct="1">
                <a:defRPr sz="2400" kern="1200">
                  <a:solidFill>
                    <a:schemeClr val="bg1"/>
                  </a:solidFill>
                  <a:latin typeface="Arial" pitchFamily="34" charset="0"/>
                  <a:ea typeface="+mn-ea"/>
                  <a:cs typeface="Arial" pitchFamily="34" charset="0"/>
                </a:defRPr>
              </a:lvl7pPr>
              <a:lvl8pPr marL="3200400" algn="l" defTabSz="914400" rtl="0" eaLnBrk="1" latinLnBrk="0" hangingPunct="1">
                <a:defRPr sz="2400" kern="1200">
                  <a:solidFill>
                    <a:schemeClr val="bg1"/>
                  </a:solidFill>
                  <a:latin typeface="Arial" pitchFamily="34" charset="0"/>
                  <a:ea typeface="+mn-ea"/>
                  <a:cs typeface="Arial" pitchFamily="34" charset="0"/>
                </a:defRPr>
              </a:lvl8pPr>
              <a:lvl9pPr marL="3657600" algn="l" defTabSz="914400" rtl="0" eaLnBrk="1" latinLnBrk="0" hangingPunct="1">
                <a:defRPr sz="2400" kern="1200">
                  <a:solidFill>
                    <a:schemeClr val="bg1"/>
                  </a:solidFill>
                  <a:latin typeface="Arial" pitchFamily="34" charset="0"/>
                  <a:ea typeface="+mn-ea"/>
                  <a:cs typeface="Arial" pitchFamily="34" charset="0"/>
                </a:defRPr>
              </a:lvl9pPr>
            </a:lstStyle>
            <a:p>
              <a:r>
                <a:rPr lang="en-US" sz="1200" b="1" dirty="0" smtClean="0">
                  <a:solidFill>
                    <a:schemeClr val="tx1"/>
                  </a:solidFill>
                </a:rPr>
                <a:t>Quote </a:t>
              </a:r>
              <a:r>
                <a:rPr lang="en-US" sz="1200" b="1" dirty="0">
                  <a:solidFill>
                    <a:schemeClr val="tx1"/>
                  </a:solidFill>
                </a:rPr>
                <a:t>this document:</a:t>
              </a:r>
            </a:p>
            <a:p>
              <a:endParaRPr lang="de-DE" sz="1200" dirty="0" smtClean="0">
                <a:solidFill>
                  <a:schemeClr val="tx1"/>
                </a:solidFill>
              </a:endParaRPr>
            </a:p>
            <a:p>
              <a:r>
                <a:rPr lang="de-DE" sz="1200" dirty="0" smtClean="0">
                  <a:solidFill>
                    <a:schemeClr val="tx1"/>
                  </a:solidFill>
                </a:rPr>
                <a:t>SCHOLZ, Dieter, 2022. </a:t>
              </a:r>
              <a:r>
                <a:rPr lang="en-US" sz="1200" i="1" dirty="0" smtClean="0">
                  <a:solidFill>
                    <a:schemeClr val="tx1"/>
                  </a:solidFill>
                </a:rPr>
                <a:t>Aviation and the Climate – An Overview.</a:t>
              </a:r>
            </a:p>
            <a:p>
              <a:r>
                <a:rPr lang="en-US" sz="1200" dirty="0" smtClean="0">
                  <a:solidFill>
                    <a:schemeClr val="tx1"/>
                  </a:solidFill>
                </a:rPr>
                <a:t>Hamburg Aerospace Lecture Series, HAW Hamburg, 19.11.2020.</a:t>
              </a:r>
            </a:p>
            <a:p>
              <a:r>
                <a:rPr lang="en-US" sz="1200" dirty="0" smtClean="0">
                  <a:solidFill>
                    <a:schemeClr val="tx1"/>
                  </a:solidFill>
                </a:rPr>
                <a:t>Available from: </a:t>
              </a:r>
              <a:r>
                <a:rPr lang="en-US" sz="1200" u="sng" dirty="0" smtClean="0">
                  <a:solidFill>
                    <a:srgbClr val="0000FF"/>
                  </a:solidFill>
                </a:rPr>
                <a:t>https://doi.org/10.5281/zenodo.xxxxxxx</a:t>
              </a:r>
            </a:p>
            <a:p>
              <a:endParaRPr lang="en-US" sz="1200" dirty="0" smtClean="0">
                <a:solidFill>
                  <a:schemeClr val="tx1"/>
                </a:solidFill>
              </a:endParaRPr>
            </a:p>
            <a:p>
              <a:endParaRPr lang="de-DE" sz="1200" dirty="0">
                <a:solidFill>
                  <a:schemeClr val="tx1"/>
                </a:solidFill>
              </a:endParaRPr>
            </a:p>
            <a:p>
              <a:r>
                <a:rPr lang="de-DE" sz="1200" dirty="0">
                  <a:solidFill>
                    <a:schemeClr val="tx1"/>
                  </a:solidFill>
                  <a:sym typeface="Symbol"/>
                </a:rPr>
                <a:t> </a:t>
              </a:r>
              <a:r>
                <a:rPr lang="de-DE" sz="1200" dirty="0">
                  <a:solidFill>
                    <a:schemeClr val="tx1"/>
                  </a:solidFill>
                </a:rPr>
                <a:t>Copyright by Author, CC BY-NC-SA, </a:t>
              </a:r>
              <a:r>
                <a:rPr lang="de-DE" sz="1200" u="sng" dirty="0">
                  <a:solidFill>
                    <a:srgbClr val="0000FF"/>
                  </a:solidFill>
                </a:rPr>
                <a:t>https://creativecommons.org/licenses/by-nc-sa/4.0</a:t>
              </a:r>
            </a:p>
            <a:p>
              <a:endParaRPr lang="de-DE" sz="1200" dirty="0">
                <a:solidFill>
                  <a:schemeClr val="tx1"/>
                </a:solidFill>
              </a:endParaRPr>
            </a:p>
            <a:p>
              <a:pPr algn="just"/>
              <a:endParaRPr lang="de-DE" sz="1200" noProof="1" smtClean="0">
                <a:solidFill>
                  <a:schemeClr val="tx1"/>
                </a:solidFill>
              </a:endParaRPr>
            </a:p>
            <a:p>
              <a:pPr algn="just"/>
              <a:endParaRPr lang="de-DE" sz="1200" noProof="1" smtClean="0">
                <a:solidFill>
                  <a:schemeClr val="tx1"/>
                </a:solidFill>
              </a:endParaRPr>
            </a:p>
            <a:p>
              <a:pPr algn="just"/>
              <a:endParaRPr lang="de-DE" sz="1200" noProof="1" smtClean="0">
                <a:solidFill>
                  <a:schemeClr val="tx1"/>
                </a:solidFill>
              </a:endParaRPr>
            </a:p>
            <a:p>
              <a:pPr algn="just"/>
              <a:endParaRPr lang="de-DE" sz="1200" noProof="1" smtClean="0">
                <a:solidFill>
                  <a:schemeClr val="tx1"/>
                </a:solidFill>
              </a:endParaRPr>
            </a:p>
            <a:p>
              <a:pPr algn="just"/>
              <a:endParaRPr lang="de-DE" sz="1200" noProof="1" smtClean="0">
                <a:solidFill>
                  <a:schemeClr val="tx1"/>
                </a:solidFill>
              </a:endParaRPr>
            </a:p>
            <a:p>
              <a:pPr algn="just"/>
              <a:endParaRPr lang="en-US" sz="1200" noProof="1">
                <a:solidFill>
                  <a:schemeClr val="tx1"/>
                </a:solidFill>
              </a:endParaRPr>
            </a:p>
          </p:txBody>
        </p:sp>
        <p:pic>
          <p:nvPicPr>
            <p:cNvPr id="8" name="Picture 2"/>
            <p:cNvPicPr>
              <a:picLocks noChangeAspect="1" noChangeArrowheads="1"/>
            </p:cNvPicPr>
            <p:nvPr/>
          </p:nvPicPr>
          <p:blipFill>
            <a:blip r:embed="rId3" cstate="print"/>
            <a:srcRect/>
            <a:stretch>
              <a:fillRect/>
            </a:stretch>
          </p:blipFill>
          <p:spPr bwMode="auto">
            <a:xfrm>
              <a:off x="561976" y="4776789"/>
              <a:ext cx="1211035" cy="423862"/>
            </a:xfrm>
            <a:prstGeom prst="rect">
              <a:avLst/>
            </a:prstGeom>
            <a:noFill/>
            <a:ln w="6350">
              <a:solidFill>
                <a:schemeClr val="tx1"/>
              </a:solidFill>
              <a:miter lim="800000"/>
              <a:headEnd/>
              <a:tailEnd/>
            </a:ln>
          </p:spPr>
        </p:pic>
      </p:grpSp>
      <p:sp>
        <p:nvSpPr>
          <p:cNvPr id="11" name="Text Box 3"/>
          <p:cNvSpPr txBox="1">
            <a:spLocks noChangeArrowheads="1"/>
          </p:cNvSpPr>
          <p:nvPr/>
        </p:nvSpPr>
        <p:spPr bwMode="auto">
          <a:xfrm>
            <a:off x="533400" y="869950"/>
            <a:ext cx="8081963" cy="265366"/>
          </a:xfrm>
          <a:prstGeom prst="rect">
            <a:avLst/>
          </a:prstGeom>
          <a:noFill/>
          <a:ln w="9525">
            <a:noFill/>
            <a:round/>
            <a:headEnd/>
            <a:tailEnd/>
          </a:ln>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dirty="0" smtClean="0">
                <a:solidFill>
                  <a:schemeClr val="tx1"/>
                </a:solidFill>
              </a:rPr>
              <a:t>Aviation and the Climate – An Overview </a:t>
            </a:r>
            <a:endParaRPr lang="en-US" sz="1200" b="1" dirty="0">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xmlns="" id="{BC92417A-68A2-4335-A9A2-C3594B9C7A1D}"/>
              </a:ext>
            </a:extLst>
          </p:cNvPr>
          <p:cNvSpPr>
            <a:spLocks noGrp="1"/>
          </p:cNvSpPr>
          <p:nvPr>
            <p:ph type="title"/>
          </p:nvPr>
        </p:nvSpPr>
        <p:spPr>
          <a:xfrm>
            <a:off x="539965" y="921308"/>
            <a:ext cx="8224837" cy="446087"/>
          </a:xfrm>
        </p:spPr>
        <p:txBody>
          <a:bodyPr/>
          <a:lstStyle/>
          <a:p>
            <a:pPr>
              <a:lnSpc>
                <a:spcPct val="120000"/>
              </a:lnSpc>
            </a:pPr>
            <a:r>
              <a:rPr lang="en-US" sz="2000" noProof="1" smtClean="0"/>
              <a:t>Video "The Bill"</a:t>
            </a:r>
            <a:endParaRPr lang="en-US" sz="2000" noProof="1"/>
          </a:p>
        </p:txBody>
      </p:sp>
      <p:sp>
        <p:nvSpPr>
          <p:cNvPr id="4" name="Textfeld 3"/>
          <p:cNvSpPr txBox="1"/>
          <p:nvPr/>
        </p:nvSpPr>
        <p:spPr>
          <a:xfrm>
            <a:off x="539965" y="1323975"/>
            <a:ext cx="8261135" cy="1200329"/>
          </a:xfrm>
          <a:prstGeom prst="rect">
            <a:avLst/>
          </a:prstGeom>
          <a:noFill/>
        </p:spPr>
        <p:txBody>
          <a:bodyPr wrap="square" rtlCol="0">
            <a:spAutoFit/>
          </a:bodyPr>
          <a:lstStyle/>
          <a:p>
            <a:pPr marL="180975" indent="-180975" algn="just">
              <a:lnSpc>
                <a:spcPct val="120000"/>
              </a:lnSpc>
            </a:pPr>
            <a:r>
              <a:rPr lang="de-DE" sz="1500" dirty="0" smtClean="0">
                <a:solidFill>
                  <a:schemeClr val="tx1"/>
                </a:solidFill>
              </a:rPr>
              <a:t>Watch "The Bill", a short video (4:21).</a:t>
            </a:r>
          </a:p>
          <a:p>
            <a:pPr marL="180975" indent="-180975" algn="just">
              <a:lnSpc>
                <a:spcPct val="120000"/>
              </a:lnSpc>
            </a:pPr>
            <a:r>
              <a:rPr lang="de-DE" sz="1500" dirty="0" smtClean="0">
                <a:solidFill>
                  <a:srgbClr val="0000FF"/>
                </a:solidFill>
              </a:rPr>
              <a:t>The video may make you think about how we live and what we really need.</a:t>
            </a:r>
          </a:p>
          <a:p>
            <a:pPr marL="180975" indent="-180975" algn="just">
              <a:lnSpc>
                <a:spcPct val="120000"/>
              </a:lnSpc>
            </a:pPr>
            <a:r>
              <a:rPr lang="de-DE" sz="1500" dirty="0" smtClean="0">
                <a:solidFill>
                  <a:schemeClr val="tx1"/>
                </a:solidFill>
              </a:rPr>
              <a:t>	https://youtu.be/EmirohM3hac (German)</a:t>
            </a:r>
          </a:p>
          <a:p>
            <a:pPr marL="180975" indent="-180975" algn="just">
              <a:lnSpc>
                <a:spcPct val="120000"/>
              </a:lnSpc>
            </a:pPr>
            <a:r>
              <a:rPr lang="de-DE" sz="1500" dirty="0" smtClean="0">
                <a:solidFill>
                  <a:schemeClr val="tx1"/>
                </a:solidFill>
              </a:rPr>
              <a:t>	https://youtu.be/rWfb0VMCQHE (English Subtitles)</a:t>
            </a:r>
            <a:endParaRPr lang="en-US" sz="1600" dirty="0" smtClean="0">
              <a:solidFill>
                <a:schemeClr val="tx1"/>
              </a:solidFill>
            </a:endParaRPr>
          </a:p>
        </p:txBody>
      </p:sp>
      <p:pic>
        <p:nvPicPr>
          <p:cNvPr id="301058" name="Picture 2"/>
          <p:cNvPicPr>
            <a:picLocks noChangeAspect="1" noChangeArrowheads="1"/>
          </p:cNvPicPr>
          <p:nvPr/>
        </p:nvPicPr>
        <p:blipFill>
          <a:blip r:embed="rId2" cstate="print"/>
          <a:srcRect/>
          <a:stretch>
            <a:fillRect/>
          </a:stretch>
        </p:blipFill>
        <p:spPr bwMode="auto">
          <a:xfrm>
            <a:off x="628650" y="2509838"/>
            <a:ext cx="7446963" cy="376237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hteck 3"/>
          <p:cNvSpPr>
            <a:spLocks noChangeArrowheads="1"/>
          </p:cNvSpPr>
          <p:nvPr/>
        </p:nvSpPr>
        <p:spPr bwMode="auto">
          <a:xfrm>
            <a:off x="198438" y="982663"/>
            <a:ext cx="8821737" cy="400110"/>
          </a:xfrm>
          <a:prstGeom prst="rect">
            <a:avLst/>
          </a:prstGeom>
          <a:noFill/>
          <a:ln w="9525">
            <a:noFill/>
            <a:miter lim="800000"/>
            <a:headEnd/>
            <a:tailEnd/>
          </a:ln>
        </p:spPr>
        <p:txBody>
          <a:bodyPr wrap="square">
            <a:spAutoFit/>
          </a:bodyPr>
          <a:lstStyle/>
          <a:p>
            <a: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b="1" dirty="0" smtClean="0">
                <a:solidFill>
                  <a:schemeClr val="tx1"/>
                </a:solidFill>
                <a:latin typeface="Arial" charset="0"/>
                <a:cs typeface="Arial" charset="0"/>
              </a:rPr>
              <a:t>Most Important : Clean Drinking Water (not the topic of this lecture)</a:t>
            </a:r>
            <a:endParaRPr lang="de-DE" sz="2000" b="1" dirty="0">
              <a:solidFill>
                <a:schemeClr val="tx1"/>
              </a:solidFill>
              <a:latin typeface="Arial" charset="0"/>
              <a:cs typeface="Arial" charset="0"/>
            </a:endParaRPr>
          </a:p>
        </p:txBody>
      </p:sp>
      <p:pic>
        <p:nvPicPr>
          <p:cNvPr id="19" name="Grafik 18" descr="www-flickr-comXphotosXwater_alternativesX45403224794.jpg"/>
          <p:cNvPicPr>
            <a:picLocks noChangeAspect="1"/>
          </p:cNvPicPr>
          <p:nvPr/>
        </p:nvPicPr>
        <p:blipFill>
          <a:blip r:embed="rId2" cstate="print"/>
          <a:stretch>
            <a:fillRect/>
          </a:stretch>
        </p:blipFill>
        <p:spPr>
          <a:xfrm>
            <a:off x="295274" y="1407785"/>
            <a:ext cx="5572125" cy="4096889"/>
          </a:xfrm>
          <a:prstGeom prst="rect">
            <a:avLst/>
          </a:prstGeom>
        </p:spPr>
      </p:pic>
      <p:pic>
        <p:nvPicPr>
          <p:cNvPr id="23" name="Grafik 22" descr="tap-gea09d0a01_1920.jpg"/>
          <p:cNvPicPr>
            <a:picLocks noChangeAspect="1"/>
          </p:cNvPicPr>
          <p:nvPr/>
        </p:nvPicPr>
        <p:blipFill>
          <a:blip r:embed="rId3" cstate="print"/>
          <a:stretch>
            <a:fillRect/>
          </a:stretch>
        </p:blipFill>
        <p:spPr>
          <a:xfrm>
            <a:off x="6581775" y="1407785"/>
            <a:ext cx="2309812" cy="4106334"/>
          </a:xfrm>
          <a:prstGeom prst="rect">
            <a:avLst/>
          </a:prstGeom>
        </p:spPr>
      </p:pic>
      <p:grpSp>
        <p:nvGrpSpPr>
          <p:cNvPr id="22" name="Gruppieren 21"/>
          <p:cNvGrpSpPr/>
          <p:nvPr/>
        </p:nvGrpSpPr>
        <p:grpSpPr>
          <a:xfrm>
            <a:off x="3333750" y="3552825"/>
            <a:ext cx="3762375" cy="2705100"/>
            <a:chOff x="5162550" y="2924175"/>
            <a:chExt cx="3762375" cy="2705100"/>
          </a:xfrm>
        </p:grpSpPr>
        <p:sp>
          <p:nvSpPr>
            <p:cNvPr id="21" name="Rechteck 20"/>
            <p:cNvSpPr/>
            <p:nvPr/>
          </p:nvSpPr>
          <p:spPr bwMode="auto">
            <a:xfrm>
              <a:off x="5162550" y="2924175"/>
              <a:ext cx="3762375" cy="27051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dirty="0" smtClean="0">
                <a:ln>
                  <a:noFill/>
                </a:ln>
                <a:solidFill>
                  <a:schemeClr val="bg1"/>
                </a:solidFill>
                <a:effectLst/>
                <a:latin typeface="HAW Frutiger Next Regular" pitchFamily="2" charset="0"/>
              </a:endParaRPr>
            </a:p>
          </p:txBody>
        </p:sp>
        <p:grpSp>
          <p:nvGrpSpPr>
            <p:cNvPr id="2" name="Group 19"/>
            <p:cNvGrpSpPr>
              <a:grpSpLocks/>
            </p:cNvGrpSpPr>
            <p:nvPr/>
          </p:nvGrpSpPr>
          <p:grpSpPr bwMode="auto">
            <a:xfrm>
              <a:off x="5248275" y="3005136"/>
              <a:ext cx="3590925" cy="2547936"/>
              <a:chOff x="3409" y="2559"/>
              <a:chExt cx="2262" cy="1605"/>
            </a:xfrm>
            <a:noFill/>
          </p:grpSpPr>
          <p:grpSp>
            <p:nvGrpSpPr>
              <p:cNvPr id="3" name="Group 14"/>
              <p:cNvGrpSpPr>
                <a:grpSpLocks/>
              </p:cNvGrpSpPr>
              <p:nvPr/>
            </p:nvGrpSpPr>
            <p:grpSpPr bwMode="auto">
              <a:xfrm>
                <a:off x="3409" y="2705"/>
                <a:ext cx="2262" cy="1266"/>
                <a:chOff x="3409" y="2046"/>
                <a:chExt cx="2262" cy="1266"/>
              </a:xfrm>
              <a:grpFill/>
            </p:grpSpPr>
            <p:sp>
              <p:nvSpPr>
                <p:cNvPr id="143368" name="Text Box 8"/>
                <p:cNvSpPr txBox="1">
                  <a:spLocks noChangeArrowheads="1"/>
                </p:cNvSpPr>
                <p:nvPr/>
              </p:nvSpPr>
              <p:spPr bwMode="auto">
                <a:xfrm>
                  <a:off x="4314" y="2046"/>
                  <a:ext cx="655" cy="365"/>
                </a:xfrm>
                <a:prstGeom prst="rect">
                  <a:avLst/>
                </a:prstGeom>
                <a:grpFill/>
                <a:ln w="9525">
                  <a:noFill/>
                  <a:miter lim="800000"/>
                  <a:headEnd/>
                  <a:tailEnd/>
                </a:ln>
                <a:effectLst/>
              </p:spPr>
              <p:txBody>
                <a:bodyPr>
                  <a:spAutoFit/>
                </a:bodyPr>
                <a:lstStyle/>
                <a:p>
                  <a:pPr algn="ctr" defTabSz="914400" eaLnBrk="1" hangingPunct="1">
                    <a:buClrTx/>
                    <a:buSzTx/>
                    <a:buFontTx/>
                    <a:buNone/>
                  </a:pPr>
                  <a:r>
                    <a:rPr lang="en-US" sz="2000" b="1" dirty="0">
                      <a:solidFill>
                        <a:schemeClr val="accent2"/>
                      </a:solidFill>
                      <a:latin typeface="Arial" charset="0"/>
                      <a:cs typeface="Arial" charset="0"/>
                    </a:rPr>
                    <a:t>water</a:t>
                  </a:r>
                </a:p>
                <a:p>
                  <a:pPr algn="ctr" defTabSz="914400" eaLnBrk="1" hangingPunct="1">
                    <a:buClrTx/>
                    <a:buSzTx/>
                    <a:buFontTx/>
                    <a:buNone/>
                  </a:pPr>
                  <a:r>
                    <a:rPr lang="en-US" sz="1200" b="1" dirty="0">
                      <a:solidFill>
                        <a:schemeClr val="accent2"/>
                      </a:solidFill>
                      <a:latin typeface="Arial" charset="0"/>
                      <a:cs typeface="Arial" charset="0"/>
                    </a:rPr>
                    <a:t>ice</a:t>
                  </a:r>
                </a:p>
              </p:txBody>
            </p:sp>
            <p:sp>
              <p:nvSpPr>
                <p:cNvPr id="143369" name="Text Box 9"/>
                <p:cNvSpPr txBox="1">
                  <a:spLocks noChangeArrowheads="1"/>
                </p:cNvSpPr>
                <p:nvPr/>
              </p:nvSpPr>
              <p:spPr bwMode="auto">
                <a:xfrm>
                  <a:off x="3409" y="2713"/>
                  <a:ext cx="754" cy="250"/>
                </a:xfrm>
                <a:prstGeom prst="rect">
                  <a:avLst/>
                </a:prstGeom>
                <a:grpFill/>
                <a:ln w="9525">
                  <a:noFill/>
                  <a:miter lim="800000"/>
                  <a:headEnd/>
                  <a:tailEnd/>
                </a:ln>
                <a:effectLst/>
              </p:spPr>
              <p:txBody>
                <a:bodyPr>
                  <a:spAutoFit/>
                </a:bodyPr>
                <a:lstStyle/>
                <a:p>
                  <a:pPr algn="ctr" defTabSz="914400" eaLnBrk="1" hangingPunct="1">
                    <a:buClrTx/>
                    <a:buSzTx/>
                    <a:buFontTx/>
                    <a:buNone/>
                  </a:pPr>
                  <a:r>
                    <a:rPr lang="en-US" sz="2000" b="1" dirty="0">
                      <a:solidFill>
                        <a:schemeClr val="accent2"/>
                      </a:solidFill>
                      <a:latin typeface="Arial" charset="0"/>
                      <a:cs typeface="Arial" charset="0"/>
                    </a:rPr>
                    <a:t>energy</a:t>
                  </a:r>
                </a:p>
              </p:txBody>
            </p:sp>
            <p:sp>
              <p:nvSpPr>
                <p:cNvPr id="143370" name="Text Box 10"/>
                <p:cNvSpPr txBox="1">
                  <a:spLocks noChangeArrowheads="1"/>
                </p:cNvSpPr>
                <p:nvPr/>
              </p:nvSpPr>
              <p:spPr bwMode="auto">
                <a:xfrm>
                  <a:off x="5129" y="2633"/>
                  <a:ext cx="542" cy="679"/>
                </a:xfrm>
                <a:prstGeom prst="rect">
                  <a:avLst/>
                </a:prstGeom>
                <a:grpFill/>
                <a:ln w="9525">
                  <a:noFill/>
                  <a:miter lim="800000"/>
                  <a:headEnd/>
                  <a:tailEnd/>
                </a:ln>
                <a:effectLst/>
              </p:spPr>
              <p:txBody>
                <a:bodyPr>
                  <a:spAutoFit/>
                </a:bodyPr>
                <a:lstStyle/>
                <a:p>
                  <a:pPr algn="ctr" defTabSz="914400" eaLnBrk="1" hangingPunct="1">
                    <a:buClrTx/>
                    <a:buSzTx/>
                    <a:buFontTx/>
                    <a:buNone/>
                  </a:pPr>
                  <a:r>
                    <a:rPr lang="en-US" sz="2000" b="1" dirty="0" smtClean="0">
                      <a:solidFill>
                        <a:schemeClr val="accent2"/>
                      </a:solidFill>
                      <a:latin typeface="Arial" charset="0"/>
                      <a:cs typeface="Arial" charset="0"/>
                    </a:rPr>
                    <a:t>AIC/CO2</a:t>
                  </a:r>
                  <a:endParaRPr lang="en-US" sz="2000" b="1" dirty="0">
                    <a:solidFill>
                      <a:schemeClr val="accent2"/>
                    </a:solidFill>
                    <a:latin typeface="Arial" charset="0"/>
                    <a:cs typeface="Arial" charset="0"/>
                  </a:endParaRPr>
                </a:p>
                <a:p>
                  <a:pPr algn="ctr" defTabSz="914400" eaLnBrk="1" hangingPunct="1">
                    <a:buClrTx/>
                    <a:buSzTx/>
                    <a:buFontTx/>
                    <a:buNone/>
                  </a:pPr>
                  <a:r>
                    <a:rPr lang="en-US" sz="1200" b="1" dirty="0">
                      <a:solidFill>
                        <a:schemeClr val="accent2"/>
                      </a:solidFill>
                      <a:latin typeface="Arial" charset="0"/>
                      <a:cs typeface="Arial" charset="0"/>
                    </a:rPr>
                    <a:t>global warming</a:t>
                  </a:r>
                </a:p>
              </p:txBody>
            </p:sp>
            <p:sp>
              <p:nvSpPr>
                <p:cNvPr id="143371" name="Line 11"/>
                <p:cNvSpPr>
                  <a:spLocks noChangeShapeType="1"/>
                </p:cNvSpPr>
                <p:nvPr/>
              </p:nvSpPr>
              <p:spPr bwMode="auto">
                <a:xfrm flipV="1">
                  <a:off x="4006" y="2302"/>
                  <a:ext cx="348" cy="326"/>
                </a:xfrm>
                <a:prstGeom prst="line">
                  <a:avLst/>
                </a:prstGeom>
                <a:grpFill/>
                <a:ln w="76200">
                  <a:solidFill>
                    <a:schemeClr val="tx1"/>
                  </a:solidFill>
                  <a:round/>
                  <a:headEnd type="triangle" w="med" len="med"/>
                  <a:tailEnd type="triangle" w="med" len="med"/>
                </a:ln>
                <a:effectLst/>
              </p:spPr>
              <p:txBody>
                <a:bodyPr/>
                <a:lstStyle/>
                <a:p>
                  <a:endParaRPr lang="en-US" dirty="0"/>
                </a:p>
              </p:txBody>
            </p:sp>
            <p:sp>
              <p:nvSpPr>
                <p:cNvPr id="143372" name="Line 12"/>
                <p:cNvSpPr>
                  <a:spLocks noChangeShapeType="1"/>
                </p:cNvSpPr>
                <p:nvPr/>
              </p:nvSpPr>
              <p:spPr bwMode="auto">
                <a:xfrm>
                  <a:off x="4839" y="2302"/>
                  <a:ext cx="334" cy="326"/>
                </a:xfrm>
                <a:prstGeom prst="line">
                  <a:avLst/>
                </a:prstGeom>
                <a:grpFill/>
                <a:ln w="76200">
                  <a:solidFill>
                    <a:schemeClr val="tx1"/>
                  </a:solidFill>
                  <a:round/>
                  <a:headEnd type="triangle" w="med" len="med"/>
                  <a:tailEnd type="triangle" w="med" len="med"/>
                </a:ln>
                <a:effectLst/>
              </p:spPr>
              <p:txBody>
                <a:bodyPr/>
                <a:lstStyle/>
                <a:p>
                  <a:endParaRPr lang="en-US" dirty="0"/>
                </a:p>
              </p:txBody>
            </p:sp>
            <p:sp>
              <p:nvSpPr>
                <p:cNvPr id="143373" name="Line 13"/>
                <p:cNvSpPr>
                  <a:spLocks noChangeShapeType="1"/>
                </p:cNvSpPr>
                <p:nvPr/>
              </p:nvSpPr>
              <p:spPr bwMode="auto">
                <a:xfrm>
                  <a:off x="4203" y="2878"/>
                  <a:ext cx="834" cy="0"/>
                </a:xfrm>
                <a:prstGeom prst="line">
                  <a:avLst/>
                </a:prstGeom>
                <a:grpFill/>
                <a:ln w="76200">
                  <a:solidFill>
                    <a:schemeClr val="tx1"/>
                  </a:solidFill>
                  <a:round/>
                  <a:headEnd type="triangle" w="med" len="med"/>
                  <a:tailEnd type="triangle" w="med" len="med"/>
                </a:ln>
                <a:effectLst/>
              </p:spPr>
              <p:txBody>
                <a:bodyPr/>
                <a:lstStyle/>
                <a:p>
                  <a:endParaRPr lang="en-US" dirty="0"/>
                </a:p>
              </p:txBody>
            </p:sp>
          </p:grpSp>
          <p:sp>
            <p:nvSpPr>
              <p:cNvPr id="143376" name="Text Box 16"/>
              <p:cNvSpPr txBox="1">
                <a:spLocks noChangeArrowheads="1"/>
              </p:cNvSpPr>
              <p:nvPr/>
            </p:nvSpPr>
            <p:spPr bwMode="auto">
              <a:xfrm>
                <a:off x="4516" y="2559"/>
                <a:ext cx="236" cy="231"/>
              </a:xfrm>
              <a:prstGeom prst="rect">
                <a:avLst/>
              </a:prstGeom>
              <a:grpFill/>
              <a:ln w="9525">
                <a:noFill/>
                <a:miter lim="800000"/>
                <a:headEnd/>
                <a:tailEnd/>
              </a:ln>
              <a:effectLst/>
            </p:spPr>
            <p:txBody>
              <a:bodyPr wrap="none">
                <a:spAutoFit/>
              </a:bodyPr>
              <a:lstStyle/>
              <a:p>
                <a:r>
                  <a:rPr lang="de-DE" sz="1800" b="1">
                    <a:solidFill>
                      <a:srgbClr val="FF0000"/>
                    </a:solidFill>
                    <a:latin typeface="Arial" charset="0"/>
                  </a:rPr>
                  <a:t>1.</a:t>
                </a:r>
              </a:p>
            </p:txBody>
          </p:sp>
          <p:sp>
            <p:nvSpPr>
              <p:cNvPr id="143377" name="Text Box 17"/>
              <p:cNvSpPr txBox="1">
                <a:spLocks noChangeArrowheads="1"/>
              </p:cNvSpPr>
              <p:nvPr/>
            </p:nvSpPr>
            <p:spPr bwMode="auto">
              <a:xfrm>
                <a:off x="3638" y="3566"/>
                <a:ext cx="237" cy="233"/>
              </a:xfrm>
              <a:prstGeom prst="rect">
                <a:avLst/>
              </a:prstGeom>
              <a:grpFill/>
              <a:ln w="9525">
                <a:noFill/>
                <a:miter lim="800000"/>
                <a:headEnd/>
                <a:tailEnd/>
              </a:ln>
              <a:effectLst/>
            </p:spPr>
            <p:txBody>
              <a:bodyPr wrap="none">
                <a:spAutoFit/>
              </a:bodyPr>
              <a:lstStyle/>
              <a:p>
                <a:r>
                  <a:rPr lang="de-DE" sz="1800" b="1" dirty="0">
                    <a:solidFill>
                      <a:srgbClr val="FF0000"/>
                    </a:solidFill>
                    <a:latin typeface="Arial" charset="0"/>
                  </a:rPr>
                  <a:t>3</a:t>
                </a:r>
                <a:r>
                  <a:rPr lang="de-DE" sz="1800" b="1" dirty="0" smtClean="0">
                    <a:solidFill>
                      <a:srgbClr val="FF0000"/>
                    </a:solidFill>
                    <a:latin typeface="Arial" charset="0"/>
                  </a:rPr>
                  <a:t>.</a:t>
                </a:r>
                <a:endParaRPr lang="de-DE" sz="1800" b="1" dirty="0">
                  <a:solidFill>
                    <a:srgbClr val="FF0000"/>
                  </a:solidFill>
                  <a:latin typeface="Arial" charset="0"/>
                </a:endParaRPr>
              </a:p>
            </p:txBody>
          </p:sp>
          <p:sp>
            <p:nvSpPr>
              <p:cNvPr id="143378" name="Text Box 18"/>
              <p:cNvSpPr txBox="1">
                <a:spLocks noChangeArrowheads="1"/>
              </p:cNvSpPr>
              <p:nvPr/>
            </p:nvSpPr>
            <p:spPr bwMode="auto">
              <a:xfrm>
                <a:off x="5287" y="3931"/>
                <a:ext cx="237" cy="233"/>
              </a:xfrm>
              <a:prstGeom prst="rect">
                <a:avLst/>
              </a:prstGeom>
              <a:grpFill/>
              <a:ln w="9525">
                <a:noFill/>
                <a:miter lim="800000"/>
                <a:headEnd/>
                <a:tailEnd/>
              </a:ln>
              <a:effectLst/>
            </p:spPr>
            <p:txBody>
              <a:bodyPr wrap="none">
                <a:spAutoFit/>
              </a:bodyPr>
              <a:lstStyle/>
              <a:p>
                <a:r>
                  <a:rPr lang="de-DE" sz="1800" b="1" dirty="0">
                    <a:solidFill>
                      <a:srgbClr val="FF0000"/>
                    </a:solidFill>
                    <a:latin typeface="Arial" charset="0"/>
                  </a:rPr>
                  <a:t>2</a:t>
                </a:r>
                <a:r>
                  <a:rPr lang="de-DE" sz="1800" b="1" dirty="0" smtClean="0">
                    <a:solidFill>
                      <a:srgbClr val="FF0000"/>
                    </a:solidFill>
                    <a:latin typeface="Arial" charset="0"/>
                  </a:rPr>
                  <a:t>.</a:t>
                </a:r>
                <a:endParaRPr lang="de-DE" sz="1800" b="1" dirty="0">
                  <a:solidFill>
                    <a:srgbClr val="FF0000"/>
                  </a:solidFill>
                  <a:latin typeface="Arial" charset="0"/>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198438" y="982663"/>
            <a:ext cx="8821737" cy="400110"/>
          </a:xfrm>
          <a:prstGeom prst="rect">
            <a:avLst/>
          </a:prstGeom>
          <a:noFill/>
          <a:ln w="9525">
            <a:noFill/>
            <a:miter lim="800000"/>
            <a:headEnd/>
            <a:tailEnd/>
          </a:ln>
        </p:spPr>
        <p:txBody>
          <a:bodyPr wrap="square">
            <a:spAutoFit/>
          </a:bodyPr>
          <a:lstStyle/>
          <a:p>
            <a: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b="1" dirty="0" smtClean="0">
                <a:solidFill>
                  <a:schemeClr val="tx1"/>
                </a:solidFill>
                <a:latin typeface="Arial" charset="0"/>
                <a:cs typeface="Arial" charset="0"/>
              </a:rPr>
              <a:t>Are Emissions from Aviation Relevant? </a:t>
            </a:r>
            <a:endParaRPr lang="de-DE" sz="2000" b="1" dirty="0">
              <a:solidFill>
                <a:schemeClr val="tx1"/>
              </a:solidFill>
              <a:latin typeface="Arial" charset="0"/>
              <a:cs typeface="Arial" charset="0"/>
            </a:endParaRPr>
          </a:p>
        </p:txBody>
      </p:sp>
      <p:pic>
        <p:nvPicPr>
          <p:cNvPr id="5" name="Grafik 4" descr="Bild2o.jpg"/>
          <p:cNvPicPr>
            <a:picLocks noChangeAspect="1"/>
          </p:cNvPicPr>
          <p:nvPr/>
        </p:nvPicPr>
        <p:blipFill>
          <a:blip r:embed="rId2" cstate="print"/>
          <a:stretch>
            <a:fillRect/>
          </a:stretch>
        </p:blipFill>
        <p:spPr>
          <a:xfrm>
            <a:off x="1310640" y="1551813"/>
            <a:ext cx="6522720" cy="4535424"/>
          </a:xfrm>
          <a:prstGeom prst="rect">
            <a:avLst/>
          </a:prstGeom>
        </p:spPr>
      </p:pic>
    </p:spTree>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HAW Frutiger Next Regular" pitchFamily="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HAW Frutiger Next Regular" pitchFamily="2"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tandarddesign">
  <a:themeElements>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HAW Frutiger Next Regular" pitchFamily="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HAW Frutiger Next Regular" pitchFamily="2"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tandarddesign">
  <a:themeElements>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HAW Frutiger Next Regular" pitchFamily="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HAW Frutiger Next Regular" pitchFamily="2"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5670</Words>
  <Application>Microsoft Office PowerPoint</Application>
  <PresentationFormat>Bildschirmpräsentation (4:3)</PresentationFormat>
  <Paragraphs>637</Paragraphs>
  <Slides>72</Slides>
  <Notes>10</Notes>
  <HiddenSlides>0</HiddenSlides>
  <MMClips>0</MMClips>
  <ScaleCrop>false</ScaleCrop>
  <HeadingPairs>
    <vt:vector size="6" baseType="variant">
      <vt:variant>
        <vt:lpstr>Design</vt:lpstr>
      </vt:variant>
      <vt:variant>
        <vt:i4>3</vt:i4>
      </vt:variant>
      <vt:variant>
        <vt:lpstr>Eingebettete OLE-Server</vt:lpstr>
      </vt:variant>
      <vt:variant>
        <vt:i4>1</vt:i4>
      </vt:variant>
      <vt:variant>
        <vt:lpstr>Folientitel</vt:lpstr>
      </vt:variant>
      <vt:variant>
        <vt:i4>72</vt:i4>
      </vt:variant>
    </vt:vector>
  </HeadingPairs>
  <TitlesOfParts>
    <vt:vector size="76" baseType="lpstr">
      <vt:lpstr>Standarddesign</vt:lpstr>
      <vt:lpstr>2_Standarddesign</vt:lpstr>
      <vt:lpstr>1_Standarddesign</vt:lpstr>
      <vt:lpstr>Document</vt:lpstr>
      <vt:lpstr> Aviation and the Climate – An Overview    </vt:lpstr>
      <vt:lpstr>Abstract</vt:lpstr>
      <vt:lpstr>Folie 3</vt:lpstr>
      <vt:lpstr>Contents</vt:lpstr>
      <vt:lpstr>This Lecture Combines Earlier Contributions and Adds to Them</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LH2 and E-Fuel</vt:lpstr>
      <vt:lpstr>Refueling an A350 Once per Day Can Be Done with 52 Big Wind Power Plants (4.6 MW Each)</vt:lpstr>
      <vt:lpstr>Comparison with Solar Power</vt:lpstr>
      <vt:lpstr>EU-Study, May 2020:  Aviation's Energy Demand – Too Much</vt:lpstr>
      <vt:lpstr>Biggest Emission Reduction in Aviation History Thanks to the Corona Pandemic</vt:lpstr>
      <vt:lpstr>Power to Liquid (PTL), E-Fuel, Sustainable Aviation Fuel (SAF)</vt:lpstr>
      <vt:lpstr>How Much More CO2 Would Need to Be Captured?</vt:lpstr>
      <vt:lpstr>Carbon Capture and Storage (CCS)</vt:lpstr>
      <vt:lpstr>The Electricity Energy Mix</vt:lpstr>
      <vt:lpstr>Do Not Use Electricity from the Grid to Power Aviation</vt:lpstr>
      <vt:lpstr>Folie 29</vt:lpstr>
      <vt:lpstr>Folie 30</vt:lpstr>
      <vt:lpstr>Can Fuel Consumption and Emissions be Reduced? </vt:lpstr>
      <vt:lpstr>Folie 32</vt:lpstr>
      <vt:lpstr>History of Using Synthetic Fuels in Germany and Beyond</vt:lpstr>
      <vt:lpstr>E-Fuel from Atmosfair</vt:lpstr>
      <vt:lpstr>E-Fuel from Atmosfair</vt:lpstr>
      <vt:lpstr>Seal (Gütesiegel) for Green Synthetic Kerosene</vt:lpstr>
      <vt:lpstr>Virtual E-Fuel – Bilanzielle Vermarktung </vt:lpstr>
      <vt:lpstr>Folie 38</vt:lpstr>
      <vt:lpstr>Equivalent CO2 Mass</vt:lpstr>
      <vt:lpstr>Aviation Emissions and Climate Impact </vt:lpstr>
      <vt:lpstr>Folie 41</vt:lpstr>
      <vt:lpstr>Folie 42</vt:lpstr>
      <vt:lpstr>Folie 43</vt:lpstr>
      <vt:lpstr>Folie 44</vt:lpstr>
      <vt:lpstr>Folie 45</vt:lpstr>
      <vt:lpstr>Folie 46</vt:lpstr>
      <vt:lpstr>Folie 47</vt:lpstr>
      <vt:lpstr>Folie 48</vt:lpstr>
      <vt:lpstr>Folie 49</vt:lpstr>
      <vt:lpstr>Folie 50</vt:lpstr>
      <vt:lpstr>Folie 51</vt:lpstr>
      <vt:lpstr>Folie 52</vt:lpstr>
      <vt:lpstr>Folie 53</vt:lpstr>
      <vt:lpstr>Folie 54</vt:lpstr>
      <vt:lpstr>Folie 55</vt:lpstr>
      <vt:lpstr>Folie 56</vt:lpstr>
      <vt:lpstr>Folie 57</vt:lpstr>
      <vt:lpstr>Folie 58</vt:lpstr>
      <vt:lpstr>Folie 59</vt:lpstr>
      <vt:lpstr>Folie 60</vt:lpstr>
      <vt:lpstr>Folie 61</vt:lpstr>
      <vt:lpstr>Folie 62</vt:lpstr>
      <vt:lpstr>Folie 63</vt:lpstr>
      <vt:lpstr>Folie 64</vt:lpstr>
      <vt:lpstr>Folie 65</vt:lpstr>
      <vt:lpstr>Folie 66</vt:lpstr>
      <vt:lpstr>Folie 67</vt:lpstr>
      <vt:lpstr>Folie 68</vt:lpstr>
      <vt:lpstr>Summary (1 of 2)</vt:lpstr>
      <vt:lpstr>Summary (2 of 2)</vt:lpstr>
      <vt:lpstr>Folie 71</vt:lpstr>
      <vt:lpstr>Video "The Bill"</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of Hydrogen Passenger Aircraft – How much 'Zero-Emission' is Possible? </dc:title>
  <dc:creator>SCHOLZ, Dieter</dc:creator>
  <cp:lastModifiedBy>Dieter SCHOLZ</cp:lastModifiedBy>
  <cp:revision>1277</cp:revision>
  <cp:lastPrinted>1601-01-01T00:00:00Z</cp:lastPrinted>
  <dcterms:created xsi:type="dcterms:W3CDTF">2009-10-23T14:53:16Z</dcterms:created>
  <dcterms:modified xsi:type="dcterms:W3CDTF">2022-01-31T04:15:23Z</dcterms:modified>
</cp:coreProperties>
</file>