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7" r:id="rId2"/>
    <p:sldMasterId id="2147483649" r:id="rId3"/>
  </p:sldMasterIdLst>
  <p:notesMasterIdLst>
    <p:notesMasterId r:id="rId56"/>
  </p:notesMasterIdLst>
  <p:handoutMasterIdLst>
    <p:handoutMasterId r:id="rId57"/>
  </p:handoutMasterIdLst>
  <p:sldIdLst>
    <p:sldId id="256" r:id="rId4"/>
    <p:sldId id="958" r:id="rId5"/>
    <p:sldId id="1037" r:id="rId6"/>
    <p:sldId id="841" r:id="rId7"/>
    <p:sldId id="283" r:id="rId8"/>
    <p:sldId id="909" r:id="rId9"/>
    <p:sldId id="1041" r:id="rId10"/>
    <p:sldId id="1047" r:id="rId11"/>
    <p:sldId id="1055" r:id="rId12"/>
    <p:sldId id="1046" r:id="rId13"/>
    <p:sldId id="1048" r:id="rId14"/>
    <p:sldId id="1049" r:id="rId15"/>
    <p:sldId id="1050" r:id="rId16"/>
    <p:sldId id="1045" r:id="rId17"/>
    <p:sldId id="1051" r:id="rId18"/>
    <p:sldId id="1042" r:id="rId19"/>
    <p:sldId id="1054" r:id="rId20"/>
    <p:sldId id="1052" r:id="rId21"/>
    <p:sldId id="1053" r:id="rId22"/>
    <p:sldId id="1043" r:id="rId23"/>
    <p:sldId id="1056" r:id="rId24"/>
    <p:sldId id="1031" r:id="rId25"/>
    <p:sldId id="1038" r:id="rId26"/>
    <p:sldId id="1057" r:id="rId27"/>
    <p:sldId id="1039" r:id="rId28"/>
    <p:sldId id="1058" r:id="rId29"/>
    <p:sldId id="1063" r:id="rId30"/>
    <p:sldId id="1059" r:id="rId31"/>
    <p:sldId id="1060" r:id="rId32"/>
    <p:sldId id="1077" r:id="rId33"/>
    <p:sldId id="1061" r:id="rId34"/>
    <p:sldId id="1074" r:id="rId35"/>
    <p:sldId id="1062" r:id="rId36"/>
    <p:sldId id="1078" r:id="rId37"/>
    <p:sldId id="1065" r:id="rId38"/>
    <p:sldId id="1068" r:id="rId39"/>
    <p:sldId id="1076" r:id="rId40"/>
    <p:sldId id="1066" r:id="rId41"/>
    <p:sldId id="1067" r:id="rId42"/>
    <p:sldId id="1079" r:id="rId43"/>
    <p:sldId id="1069" r:id="rId44"/>
    <p:sldId id="1081" r:id="rId45"/>
    <p:sldId id="1070" r:id="rId46"/>
    <p:sldId id="1071" r:id="rId47"/>
    <p:sldId id="1080" r:id="rId48"/>
    <p:sldId id="1072" r:id="rId49"/>
    <p:sldId id="1073" r:id="rId50"/>
    <p:sldId id="1075" r:id="rId51"/>
    <p:sldId id="1082" r:id="rId52"/>
    <p:sldId id="994" r:id="rId53"/>
    <p:sldId id="995" r:id="rId54"/>
    <p:sldId id="837" r:id="rId55"/>
  </p:sldIdLst>
  <p:sldSz cx="9144000" cy="6858000" type="screen4x3"/>
  <p:notesSz cx="7099300" cy="10234613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0099"/>
    <a:srgbClr val="008000"/>
    <a:srgbClr val="0000FF"/>
    <a:srgbClr val="00FF00"/>
    <a:srgbClr val="FF9900"/>
    <a:srgbClr val="FF0000"/>
    <a:srgbClr val="FFFF00"/>
    <a:srgbClr val="F7F3BB"/>
    <a:srgbClr val="FF3300"/>
    <a:srgbClr val="33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78" autoAdjust="0"/>
    <p:restoredTop sz="90291" autoAdjust="0"/>
  </p:normalViewPr>
  <p:slideViewPr>
    <p:cSldViewPr snapToGrid="0">
      <p:cViewPr>
        <p:scale>
          <a:sx n="100" d="100"/>
          <a:sy n="100" d="100"/>
        </p:scale>
        <p:origin x="-246" y="-22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46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84"/>
    </p:cViewPr>
  </p:sorterViewPr>
  <p:notesViewPr>
    <p:cSldViewPr snapToGrid="0">
      <p:cViewPr varScale="1">
        <p:scale>
          <a:sx n="72" d="100"/>
          <a:sy n="72" d="100"/>
        </p:scale>
        <p:origin x="-2136" y="-90"/>
      </p:cViewPr>
      <p:guideLst>
        <p:guide orient="horz" pos="2880"/>
        <p:guide pos="2160"/>
      </p:guideLst>
    </p:cSldViewPr>
  </p:notesViewPr>
  <p:gridSpacing cx="368685763" cy="368685763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latin typeface="HAW Frutiger Next Regular" pitchFamily="2" charset="0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latin typeface="HAW Frutiger Next Regular" pitchFamily="2" charset="0"/>
                <a:cs typeface="+mn-cs"/>
              </a:defRPr>
            </a:lvl1pPr>
          </a:lstStyle>
          <a:p>
            <a:pPr>
              <a:defRPr/>
            </a:pPr>
            <a:fld id="{63FC50CE-828E-4E03-81CC-393F27A04A75}" type="datetimeFigureOut">
              <a:rPr lang="es-ES_tradnl"/>
              <a:pPr>
                <a:defRPr/>
              </a:pPr>
              <a:t>02/06/2022</a:t>
            </a:fld>
            <a:endParaRPr lang="es-ES_tradn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latin typeface="HAW Frutiger Next Regular" pitchFamily="2" charset="0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latin typeface="HAW Frutiger Next Regular" pitchFamily="2" charset="0"/>
                <a:cs typeface="+mn-cs"/>
              </a:defRPr>
            </a:lvl1pPr>
          </a:lstStyle>
          <a:p>
            <a:pPr>
              <a:defRPr/>
            </a:pPr>
            <a:fld id="{1BD58AA1-4EFC-4D76-8C67-D8853C6381B7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_tradnl">
              <a:latin typeface="HAW Frutiger Next Regular" pitchFamily="2" charset="0"/>
              <a:cs typeface="+mn-cs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074988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4680" tIns="47520" rIns="94680" bIns="47520" numCol="1" anchor="t" anchorCtr="0" compatLnSpc="1">
            <a:prstTxWarp prst="textNoShape">
              <a:avLst/>
            </a:prstTxWarp>
          </a:bodyPr>
          <a:lstStyle>
            <a:lvl1pPr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022725" y="0"/>
            <a:ext cx="3074988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4680" tIns="47520" rIns="94680" bIns="47520" numCol="1" anchor="t" anchorCtr="0" compatLnSpc="1">
            <a:prstTxWarp prst="textNoShape">
              <a:avLst/>
            </a:prstTxWarp>
          </a:bodyPr>
          <a:lstStyle>
            <a:lvl1pPr algn="r"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8853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6513" cy="38369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47738" y="4862513"/>
            <a:ext cx="5202237" cy="4602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4680" tIns="47520" rIns="94680" bIns="4752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723438"/>
            <a:ext cx="3074988" cy="509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4680" tIns="47520" rIns="94680" bIns="47520" numCol="1" anchor="b" anchorCtr="0" compatLnSpc="1">
            <a:prstTxWarp prst="textNoShape">
              <a:avLst/>
            </a:prstTxWarp>
          </a:bodyPr>
          <a:lstStyle>
            <a:lvl1pPr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022725" y="9723438"/>
            <a:ext cx="3074988" cy="509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4680" tIns="47520" rIns="94680" bIns="47520" numCol="1" anchor="b" anchorCtr="0" compatLnSpc="1">
            <a:prstTxWarp prst="textNoShape">
              <a:avLst/>
            </a:prstTxWarp>
          </a:bodyPr>
          <a:lstStyle>
            <a:lvl1pPr algn="r"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fld id="{FF2A0842-20F6-43A9-B19B-4E6B2D8AB4F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26C6742-F2CE-4889-A525-880F7333ECE7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79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ln/>
        </p:spPr>
      </p:sp>
      <p:sp>
        <p:nvSpPr>
          <p:cNvPr id="798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47738" y="4862513"/>
            <a:ext cx="5203825" cy="4603750"/>
          </a:xfrm>
          <a:noFill/>
          <a:ln/>
        </p:spPr>
        <p:txBody>
          <a:bodyPr wrap="none" anchor="ctr"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01D1C43-62D4-4806-8CED-61A8594D71BF}" type="slidenum">
              <a:rPr lang="de-DE" smtClean="0"/>
              <a:pPr/>
              <a:t>52</a:t>
            </a:fld>
            <a:endParaRPr lang="de-DE"/>
          </a:p>
        </p:txBody>
      </p:sp>
      <p:sp>
        <p:nvSpPr>
          <p:cNvPr id="880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880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47738" y="4862513"/>
            <a:ext cx="5203825" cy="4603750"/>
          </a:xfrm>
          <a:noFill/>
          <a:ln/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1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91313" y="1630365"/>
            <a:ext cx="2055812" cy="46767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19114" y="1630365"/>
            <a:ext cx="6019800" cy="467677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2289" y="1630365"/>
            <a:ext cx="8224837" cy="44608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19113" y="2200277"/>
            <a:ext cx="4037012" cy="41068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08525" y="2200277"/>
            <a:ext cx="4038600" cy="41068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2289" y="1630365"/>
            <a:ext cx="8224837" cy="44608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19113" y="2200277"/>
            <a:ext cx="4037012" cy="41068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708525" y="2200275"/>
            <a:ext cx="4038600" cy="19764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708525" y="4329115"/>
            <a:ext cx="4038600" cy="19780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2289" y="1630365"/>
            <a:ext cx="8224837" cy="44608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9113" y="2200277"/>
            <a:ext cx="8228012" cy="41068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519113" y="1630365"/>
            <a:ext cx="8228012" cy="467677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1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19113" y="2200277"/>
            <a:ext cx="4037012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08525" y="2200277"/>
            <a:ext cx="4038600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91313" y="1630365"/>
            <a:ext cx="2055812" cy="46767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19114" y="1630365"/>
            <a:ext cx="6019800" cy="467677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2289" y="1630365"/>
            <a:ext cx="8224837" cy="44608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19113" y="2200277"/>
            <a:ext cx="4037012" cy="41068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08525" y="2200277"/>
            <a:ext cx="4038600" cy="41068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2289" y="1630365"/>
            <a:ext cx="8224837" cy="44608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19113" y="2200277"/>
            <a:ext cx="4037012" cy="41068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708525" y="2200275"/>
            <a:ext cx="4038600" cy="19764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708525" y="4329115"/>
            <a:ext cx="4038600" cy="19780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2289" y="1630365"/>
            <a:ext cx="8224837" cy="44608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9113" y="2200277"/>
            <a:ext cx="8228012" cy="41068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519113" y="1630365"/>
            <a:ext cx="8228012" cy="467677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1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4964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6614" y="1604964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19113" y="2200277"/>
            <a:ext cx="4037012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08525" y="2200277"/>
            <a:ext cx="4038600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1" y="273050"/>
            <a:ext cx="2055813" cy="585628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8013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3.wmf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819400" y="6411913"/>
            <a:ext cx="2895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 eaLnBrk="0" hangingPunct="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000" noProof="1" smtClean="0">
                <a:solidFill>
                  <a:srgbClr val="000000"/>
                </a:solidFill>
                <a:latin typeface="Arial" charset="0"/>
                <a:cs typeface="Arial" charset="0"/>
              </a:rPr>
              <a:t>AeroLectures, HAW Hamburg</a:t>
            </a:r>
          </a:p>
          <a:p>
            <a:pPr algn="ctr" eaLnBrk="0" hangingPunct="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000" noProof="1" smtClean="0">
                <a:solidFill>
                  <a:srgbClr val="000000"/>
                </a:solidFill>
                <a:latin typeface="Arial" charset="0"/>
                <a:cs typeface="Arial" charset="0"/>
              </a:rPr>
              <a:t>Online, </a:t>
            </a:r>
            <a:r>
              <a:rPr lang="en-US" sz="1000" noProof="1" smtClean="0">
                <a:solidFill>
                  <a:srgbClr val="000000"/>
                </a:solidFill>
                <a:latin typeface="Arial" charset="0"/>
                <a:cs typeface="Arial" charset="0"/>
              </a:rPr>
              <a:t>02.06.2022</a:t>
            </a:r>
            <a:endParaRPr lang="en-US" sz="1000" noProof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496301" y="6464300"/>
            <a:ext cx="504825" cy="312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22289" y="1630365"/>
            <a:ext cx="8224837" cy="446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Klicken Sie, um das Format des Titeltextes zu bearbeiten</a:t>
            </a:r>
          </a:p>
        </p:txBody>
      </p:sp>
      <p:sp>
        <p:nvSpPr>
          <p:cNvPr id="3" name="Line 6"/>
          <p:cNvSpPr>
            <a:spLocks noChangeShapeType="1"/>
          </p:cNvSpPr>
          <p:nvPr/>
        </p:nvSpPr>
        <p:spPr bwMode="auto">
          <a:xfrm>
            <a:off x="1" y="755650"/>
            <a:ext cx="638175" cy="0"/>
          </a:xfrm>
          <a:prstGeom prst="line">
            <a:avLst/>
          </a:prstGeom>
          <a:noFill/>
          <a:ln w="90000">
            <a:solidFill>
              <a:srgbClr val="A3A3A3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_tradnl">
              <a:latin typeface="HAW Frutiger Next Regular" pitchFamily="2" charset="0"/>
              <a:cs typeface="+mn-cs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15950" y="755650"/>
            <a:ext cx="8528050" cy="1588"/>
          </a:xfrm>
          <a:prstGeom prst="line">
            <a:avLst/>
          </a:prstGeom>
          <a:noFill/>
          <a:ln w="9000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_tradnl">
              <a:latin typeface="HAW Frutiger Next Regular" pitchFamily="2" charset="0"/>
              <a:cs typeface="+mn-cs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5651500" y="6411913"/>
            <a:ext cx="2808288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r" eaLnBrk="0" hangingPunct="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Slide </a:t>
            </a:r>
            <a:fld id="{98C8275A-E7DD-4528-9B47-13176ED69DF7}" type="slidenum"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0" hangingPunct="0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‹Nr.›</a:t>
            </a:fld>
            <a:endParaRPr lang="en-US" sz="1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r" eaLnBrk="0" hangingPunct="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Aircraft Design and Systems Group (AERO)</a:t>
            </a:r>
          </a:p>
        </p:txBody>
      </p:sp>
      <p:sp>
        <p:nvSpPr>
          <p:cNvPr id="4105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9113" y="2200277"/>
            <a:ext cx="8228012" cy="4106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, um die </a:t>
            </a:r>
            <a:r>
              <a:rPr lang="en-GB" dirty="0" err="1"/>
              <a:t>Formate</a:t>
            </a:r>
            <a:r>
              <a:rPr lang="en-GB" dirty="0"/>
              <a:t> des </a:t>
            </a:r>
            <a:r>
              <a:rPr lang="en-GB" dirty="0" err="1"/>
              <a:t>Gliederungstextes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Gliederungsebene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Gliederungsebene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Gliederungsebene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Gliederungsebene</a:t>
            </a:r>
            <a:endParaRPr lang="en-GB" dirty="0"/>
          </a:p>
          <a:p>
            <a:pPr lvl="4"/>
            <a:r>
              <a:rPr lang="en-GB" dirty="0" err="1"/>
              <a:t>Sechste</a:t>
            </a:r>
            <a:r>
              <a:rPr lang="en-GB" dirty="0"/>
              <a:t> </a:t>
            </a:r>
            <a:r>
              <a:rPr lang="en-GB" dirty="0" err="1"/>
              <a:t>Gliederungsebene</a:t>
            </a:r>
            <a:endParaRPr lang="en-GB" dirty="0"/>
          </a:p>
          <a:p>
            <a:pPr lvl="4"/>
            <a:r>
              <a:rPr lang="en-GB" dirty="0" err="1"/>
              <a:t>Siebente</a:t>
            </a:r>
            <a:r>
              <a:rPr lang="en-GB" dirty="0"/>
              <a:t> </a:t>
            </a:r>
            <a:r>
              <a:rPr lang="en-GB" dirty="0" err="1"/>
              <a:t>Gliederungsebene</a:t>
            </a:r>
            <a:endParaRPr lang="en-GB" dirty="0"/>
          </a:p>
          <a:p>
            <a:pPr lvl="4"/>
            <a:r>
              <a:rPr lang="en-GB" dirty="0" err="1"/>
              <a:t>Achte</a:t>
            </a:r>
            <a:r>
              <a:rPr lang="en-GB" dirty="0"/>
              <a:t> </a:t>
            </a:r>
            <a:r>
              <a:rPr lang="en-GB" dirty="0" err="1"/>
              <a:t>Gliederungsebene</a:t>
            </a:r>
            <a:endParaRPr lang="en-GB" dirty="0"/>
          </a:p>
          <a:p>
            <a:pPr lvl="4"/>
            <a:r>
              <a:rPr lang="en-GB" dirty="0" err="1"/>
              <a:t>Neunte</a:t>
            </a:r>
            <a:r>
              <a:rPr lang="en-GB" dirty="0"/>
              <a:t> </a:t>
            </a:r>
            <a:r>
              <a:rPr lang="en-GB" dirty="0" err="1"/>
              <a:t>Gliederungsebene</a:t>
            </a:r>
            <a:endParaRPr lang="en-GB" dirty="0"/>
          </a:p>
        </p:txBody>
      </p:sp>
      <p:sp>
        <p:nvSpPr>
          <p:cNvPr id="5" name="Line 11"/>
          <p:cNvSpPr>
            <a:spLocks noChangeShapeType="1"/>
          </p:cNvSpPr>
          <p:nvPr/>
        </p:nvSpPr>
        <p:spPr bwMode="auto">
          <a:xfrm flipV="1">
            <a:off x="0" y="6362702"/>
            <a:ext cx="9144000" cy="3175"/>
          </a:xfrm>
          <a:prstGeom prst="line">
            <a:avLst/>
          </a:prstGeom>
          <a:noFill/>
          <a:ln w="2556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_tradnl">
              <a:latin typeface="HAW Frutiger Next Regular" pitchFamily="2" charset="0"/>
              <a:cs typeface="+mn-cs"/>
            </a:endParaRPr>
          </a:p>
        </p:txBody>
      </p:sp>
      <p:pic>
        <p:nvPicPr>
          <p:cNvPr id="30" name="Grafik 29" descr="logoHAW_L.png"/>
          <p:cNvPicPr>
            <a:picLocks noChangeAspect="1"/>
          </p:cNvPicPr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7041924" y="24210"/>
            <a:ext cx="1809750" cy="663575"/>
          </a:xfrm>
          <a:prstGeom prst="rect">
            <a:avLst/>
          </a:prstGeom>
        </p:spPr>
      </p:pic>
      <p:sp>
        <p:nvSpPr>
          <p:cNvPr id="12" name="Textfeld 11"/>
          <p:cNvSpPr txBox="1"/>
          <p:nvPr userDrawn="1"/>
        </p:nvSpPr>
        <p:spPr>
          <a:xfrm>
            <a:off x="438149" y="6411913"/>
            <a:ext cx="2475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solidFill>
                  <a:schemeClr val="tx1"/>
                </a:solidFill>
              </a:rPr>
              <a:t>Dieter Scholz: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Passenger Aircraft at End-of-Life</a:t>
            </a:r>
            <a:endParaRPr lang="de-DE" sz="1000" baseline="30000" dirty="0" smtClean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1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14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1200" b="1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1200" b="1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1200" b="1">
          <a:solidFill>
            <a:srgbClr val="000000"/>
          </a:solidFill>
          <a:latin typeface="+mn-lt"/>
        </a:defRPr>
      </a:lvl5pPr>
      <a:lvl6pPr marL="25146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6pPr>
      <a:lvl7pPr marL="29718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7pPr>
      <a:lvl8pPr marL="34290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8pPr>
      <a:lvl9pPr marL="38862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Line 1"/>
          <p:cNvSpPr>
            <a:spLocks noChangeShapeType="1"/>
          </p:cNvSpPr>
          <p:nvPr/>
        </p:nvSpPr>
        <p:spPr bwMode="auto">
          <a:xfrm>
            <a:off x="0" y="6381750"/>
            <a:ext cx="615950" cy="1588"/>
          </a:xfrm>
          <a:prstGeom prst="line">
            <a:avLst/>
          </a:prstGeom>
          <a:noFill/>
          <a:ln w="1908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_tradnl">
              <a:latin typeface="HAW Frutiger Next Regular" pitchFamily="2" charset="0"/>
              <a:cs typeface="+mn-cs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316288" y="6400800"/>
            <a:ext cx="2895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 eaLnBrk="0" hangingPunct="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GCAQE Annual Forum</a:t>
            </a:r>
          </a:p>
          <a:p>
            <a:pPr algn="ctr" eaLnBrk="0" hangingPunct="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London, 31.03. - 02.04.2014</a:t>
            </a: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496301" y="6464300"/>
            <a:ext cx="504825" cy="312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34975" y="6400800"/>
            <a:ext cx="327025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buSzPct val="100000"/>
              <a:tabLst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Dieter Scholz: Aircraft Cabin Air Contamination/Quality      – An Aircraft Systems Engineering Perspective</a:t>
            </a:r>
          </a:p>
        </p:txBody>
      </p:sp>
      <p:sp>
        <p:nvSpPr>
          <p:cNvPr id="512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22289" y="1630365"/>
            <a:ext cx="8224837" cy="446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Klicken Sie, um das Format des Titeltextes zu bearbeiten</a:t>
            </a:r>
          </a:p>
        </p:txBody>
      </p:sp>
      <p:sp>
        <p:nvSpPr>
          <p:cNvPr id="3" name="Line 6"/>
          <p:cNvSpPr>
            <a:spLocks noChangeShapeType="1"/>
          </p:cNvSpPr>
          <p:nvPr/>
        </p:nvSpPr>
        <p:spPr bwMode="auto">
          <a:xfrm>
            <a:off x="0" y="908050"/>
            <a:ext cx="615950" cy="1588"/>
          </a:xfrm>
          <a:prstGeom prst="line">
            <a:avLst/>
          </a:prstGeom>
          <a:noFill/>
          <a:ln w="90000">
            <a:solidFill>
              <a:srgbClr val="A3A3A3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_tradnl">
              <a:latin typeface="HAW Frutiger Next Regular" pitchFamily="2" charset="0"/>
              <a:cs typeface="+mn-cs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15950" y="908050"/>
            <a:ext cx="8528050" cy="1588"/>
          </a:xfrm>
          <a:prstGeom prst="line">
            <a:avLst/>
          </a:prstGeom>
          <a:noFill/>
          <a:ln w="9000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_tradnl">
              <a:latin typeface="HAW Frutiger Next Regular" pitchFamily="2" charset="0"/>
              <a:cs typeface="+mn-cs"/>
            </a:endParaRPr>
          </a:p>
        </p:txBody>
      </p:sp>
      <p:pic>
        <p:nvPicPr>
          <p:cNvPr id="5129" name="Picture 8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156326" y="188915"/>
            <a:ext cx="2725738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5651500" y="6400800"/>
            <a:ext cx="2808288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r" eaLnBrk="0" hangingPunct="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01.04.2014, Slide </a:t>
            </a:r>
            <a:fld id="{A1A858AE-8758-42D9-B00D-753D264E3A00}" type="slidenum"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0" hangingPunct="0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‹Nr.›</a:t>
            </a:fld>
            <a:endParaRPr lang="en-US" sz="1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r" eaLnBrk="0" hangingPunct="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Aircraft Design and Systems Group (AERO)</a:t>
            </a:r>
          </a:p>
        </p:txBody>
      </p:sp>
      <p:sp>
        <p:nvSpPr>
          <p:cNvPr id="5131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9113" y="2200277"/>
            <a:ext cx="8228012" cy="4106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Klicken Sie, um die Formate des Gliederungstextes zu bearbeiten</a:t>
            </a:r>
          </a:p>
          <a:p>
            <a:pPr lvl="1"/>
            <a:r>
              <a:rPr lang="en-GB"/>
              <a:t>Zweite Gliederungsebene</a:t>
            </a:r>
          </a:p>
          <a:p>
            <a:pPr lvl="2"/>
            <a:r>
              <a:rPr lang="en-GB"/>
              <a:t>Dritte Gliederungsebene</a:t>
            </a:r>
          </a:p>
          <a:p>
            <a:pPr lvl="3"/>
            <a:r>
              <a:rPr lang="en-GB"/>
              <a:t>Vierte Gliederungsebene</a:t>
            </a:r>
          </a:p>
          <a:p>
            <a:pPr lvl="4"/>
            <a:r>
              <a:rPr lang="en-GB"/>
              <a:t>Fünfte Gliederungsebene</a:t>
            </a:r>
          </a:p>
          <a:p>
            <a:pPr lvl="4"/>
            <a:r>
              <a:rPr lang="en-GB"/>
              <a:t>Sechste Gliederungsebene</a:t>
            </a:r>
          </a:p>
          <a:p>
            <a:pPr lvl="4"/>
            <a:r>
              <a:rPr lang="en-GB"/>
              <a:t>Siebente Gliederungsebene</a:t>
            </a:r>
          </a:p>
          <a:p>
            <a:pPr lvl="4"/>
            <a:r>
              <a:rPr lang="en-GB"/>
              <a:t>Achte Gliederungsebene</a:t>
            </a:r>
          </a:p>
          <a:p>
            <a:pPr lvl="4"/>
            <a:r>
              <a:rPr lang="en-GB"/>
              <a:t>Neunte Gliederungsebene</a:t>
            </a:r>
          </a:p>
        </p:txBody>
      </p:sp>
      <p:sp>
        <p:nvSpPr>
          <p:cNvPr id="5" name="Line 11"/>
          <p:cNvSpPr>
            <a:spLocks noChangeShapeType="1"/>
          </p:cNvSpPr>
          <p:nvPr/>
        </p:nvSpPr>
        <p:spPr bwMode="auto">
          <a:xfrm>
            <a:off x="0" y="6381750"/>
            <a:ext cx="9144000" cy="1588"/>
          </a:xfrm>
          <a:prstGeom prst="line">
            <a:avLst/>
          </a:prstGeom>
          <a:noFill/>
          <a:ln w="2556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_tradnl">
              <a:latin typeface="HAW Frutiger Next Regular" pitchFamily="2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1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14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1200" b="1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1200" b="1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1200" b="1">
          <a:solidFill>
            <a:srgbClr val="000000"/>
          </a:solidFill>
          <a:latin typeface="+mn-lt"/>
        </a:defRPr>
      </a:lvl5pPr>
      <a:lvl6pPr marL="25146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6pPr>
      <a:lvl7pPr marL="29718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7pPr>
      <a:lvl8pPr marL="34290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8pPr>
      <a:lvl9pPr marL="38862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Line 1"/>
          <p:cNvSpPr>
            <a:spLocks noChangeShapeType="1"/>
          </p:cNvSpPr>
          <p:nvPr/>
        </p:nvSpPr>
        <p:spPr bwMode="auto">
          <a:xfrm>
            <a:off x="0" y="1676400"/>
            <a:ext cx="611188" cy="1588"/>
          </a:xfrm>
          <a:prstGeom prst="line">
            <a:avLst/>
          </a:prstGeom>
          <a:noFill/>
          <a:ln w="90000">
            <a:solidFill>
              <a:srgbClr val="A3A3A3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_tradnl">
              <a:latin typeface="HAW Frutiger Next Regular" pitchFamily="2" charset="0"/>
              <a:cs typeface="+mn-cs"/>
            </a:endParaRPr>
          </a:p>
        </p:txBody>
      </p:sp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615950" y="1676400"/>
            <a:ext cx="8528050" cy="1588"/>
          </a:xfrm>
          <a:prstGeom prst="line">
            <a:avLst/>
          </a:prstGeom>
          <a:noFill/>
          <a:ln w="9000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_tradnl">
              <a:latin typeface="HAW Frutiger Next Regular" pitchFamily="2" charset="0"/>
              <a:cs typeface="+mn-cs"/>
            </a:endParaRPr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34001" y="304800"/>
            <a:ext cx="3414713" cy="1036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33400" y="1828802"/>
            <a:ext cx="4821238" cy="263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0280" tIns="39960" rIns="80280" bIns="39960">
            <a:spAutoFit/>
          </a:bodyPr>
          <a:lstStyle/>
          <a:p>
            <a:pPr eaLnBrk="0" hangingPunct="0">
              <a:spcBef>
                <a:spcPts val="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sz="1200" b="1">
                <a:solidFill>
                  <a:srgbClr val="000000"/>
                </a:solidFill>
                <a:latin typeface="Arial" charset="0"/>
                <a:cs typeface="Arial" charset="0"/>
              </a:rPr>
              <a:t>AIRCRAFT DESIGN AND SYSTEMS GROUP (AERO)</a:t>
            </a:r>
          </a:p>
        </p:txBody>
      </p:sp>
      <p:pic>
        <p:nvPicPr>
          <p:cNvPr id="6150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82613" y="333377"/>
            <a:ext cx="1584325" cy="982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Line 6"/>
          <p:cNvSpPr>
            <a:spLocks noChangeShapeType="1"/>
          </p:cNvSpPr>
          <p:nvPr/>
        </p:nvSpPr>
        <p:spPr bwMode="auto">
          <a:xfrm>
            <a:off x="6315075" y="1658938"/>
            <a:ext cx="1588" cy="5199062"/>
          </a:xfrm>
          <a:prstGeom prst="line">
            <a:avLst/>
          </a:prstGeom>
          <a:noFill/>
          <a:ln w="2556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_tradnl">
              <a:latin typeface="HAW Frutiger Next Regular" pitchFamily="2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1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14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1200" b="1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1200" b="1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1200" b="1">
          <a:solidFill>
            <a:srgbClr val="000000"/>
          </a:solidFill>
          <a:latin typeface="+mn-lt"/>
        </a:defRPr>
      </a:lvl5pPr>
      <a:lvl6pPr marL="25146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6pPr>
      <a:lvl7pPr marL="29718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7pPr>
      <a:lvl8pPr marL="34290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8pPr>
      <a:lvl9pPr marL="38862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1346" y="2471309"/>
            <a:ext cx="5743948" cy="172417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Passenger Aircraft at End-of-Life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 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b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531344" y="5579964"/>
            <a:ext cx="5718175" cy="1202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noProof="1" smtClean="0">
                <a:solidFill>
                  <a:schemeClr val="tx1"/>
                </a:solidFill>
              </a:rPr>
              <a:t>Hamburg Aerospace Lecture Series </a:t>
            </a:r>
            <a:r>
              <a:rPr lang="en-US" sz="1200" noProof="1" smtClean="0">
                <a:solidFill>
                  <a:schemeClr val="tx1"/>
                </a:solidFill>
              </a:rPr>
              <a:t>(AeroLectures)</a:t>
            </a:r>
          </a:p>
          <a:p>
            <a:pPr>
              <a:lnSpc>
                <a:spcPct val="150000"/>
              </a:lnSpc>
            </a:pPr>
            <a:r>
              <a:rPr lang="en-US" sz="1200" noProof="1" smtClean="0">
                <a:solidFill>
                  <a:schemeClr val="tx1"/>
                </a:solidFill>
              </a:rPr>
              <a:t>DGLR, RAeS, VDI, ZAL, HAW Hamburg </a:t>
            </a:r>
          </a:p>
          <a:p>
            <a:pPr>
              <a:lnSpc>
                <a:spcPct val="150000"/>
              </a:lnSpc>
            </a:pPr>
            <a:r>
              <a:rPr lang="en-US" sz="1200" b="1" noProof="1" smtClean="0">
                <a:solidFill>
                  <a:schemeClr val="tx1"/>
                </a:solidFill>
              </a:rPr>
              <a:t>Online, </a:t>
            </a:r>
            <a:r>
              <a:rPr lang="en-US" sz="1200" b="1" noProof="1" smtClean="0">
                <a:solidFill>
                  <a:schemeClr val="tx1"/>
                </a:solidFill>
              </a:rPr>
              <a:t>02 June </a:t>
            </a:r>
            <a:r>
              <a:rPr lang="en-US" sz="1200" b="1" noProof="1" smtClean="0">
                <a:solidFill>
                  <a:schemeClr val="tx1"/>
                </a:solidFill>
              </a:rPr>
              <a:t>2022</a:t>
            </a:r>
          </a:p>
          <a:p>
            <a:pPr>
              <a:lnSpc>
                <a:spcPct val="150000"/>
              </a:lnSpc>
            </a:pPr>
            <a:r>
              <a:rPr lang="en-US" sz="1200" u="sng" dirty="0" smtClean="0">
                <a:solidFill>
                  <a:srgbClr val="0000FF"/>
                </a:solidFill>
              </a:rPr>
              <a:t>https://doi.org/10.5281/zenodo.xxxxxxx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531345" y="4654929"/>
            <a:ext cx="5805488" cy="48857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110000"/>
              </a:lnSpc>
              <a:spcBef>
                <a:spcPts val="350"/>
              </a:spcBef>
              <a:buSzPct val="100000"/>
              <a:tabLst>
                <a:tab pos="0" algn="l"/>
                <a:tab pos="1700213" algn="l"/>
                <a:tab pos="2152650" algn="l"/>
                <a:tab pos="3205163" algn="l"/>
                <a:tab pos="4006850" algn="l"/>
                <a:tab pos="4808538" algn="l"/>
                <a:tab pos="5610225" algn="l"/>
                <a:tab pos="6411913" algn="l"/>
                <a:tab pos="7213600" algn="l"/>
                <a:tab pos="8015288" algn="l"/>
                <a:tab pos="8818563" algn="l"/>
                <a:tab pos="9618663" algn="l"/>
                <a:tab pos="10420350" algn="l"/>
              </a:tabLst>
            </a:pPr>
            <a:r>
              <a:rPr lang="de-DE" sz="1800" dirty="0" smtClean="0">
                <a:solidFill>
                  <a:srgbClr val="000000"/>
                </a:solidFill>
              </a:rPr>
              <a:t>Dieter Scholz</a:t>
            </a:r>
            <a:r>
              <a:rPr lang="de-DE" sz="1400" dirty="0">
                <a:solidFill>
                  <a:srgbClr val="000000"/>
                </a:solidFill>
              </a:rPr>
              <a:t>		</a:t>
            </a:r>
            <a:r>
              <a:rPr lang="en-US" sz="1400" dirty="0">
                <a:solidFill>
                  <a:srgbClr val="000000"/>
                </a:solidFill>
              </a:rPr>
              <a:t>Hamburg University of Applied </a:t>
            </a:r>
            <a:r>
              <a:rPr lang="en-US" sz="1400" dirty="0" smtClean="0">
                <a:solidFill>
                  <a:srgbClr val="000000"/>
                </a:solidFill>
              </a:rPr>
              <a:t>Sciences</a:t>
            </a:r>
            <a:endParaRPr lang="de-DE" sz="1400" dirty="0" smtClean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spcBef>
                <a:spcPts val="350"/>
              </a:spcBef>
              <a:buSzPct val="100000"/>
              <a:tabLst>
                <a:tab pos="0" algn="l"/>
                <a:tab pos="1700213" algn="l"/>
                <a:tab pos="2403475" algn="l"/>
                <a:tab pos="3205163" algn="l"/>
                <a:tab pos="4006850" algn="l"/>
                <a:tab pos="4808538" algn="l"/>
                <a:tab pos="5610225" algn="l"/>
                <a:tab pos="6411913" algn="l"/>
                <a:tab pos="7213600" algn="l"/>
                <a:tab pos="8015288" algn="l"/>
                <a:tab pos="8818563" algn="l"/>
                <a:tab pos="9618663" algn="l"/>
                <a:tab pos="10420350" algn="l"/>
              </a:tabLst>
            </a:pPr>
            <a:r>
              <a:rPr lang="de-DE" sz="1400" dirty="0">
                <a:solidFill>
                  <a:srgbClr val="000000"/>
                </a:solidFill>
              </a:rPr>
              <a:t>			</a:t>
            </a:r>
            <a:endParaRPr lang="en-US" sz="1400" i="1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spcBef>
                <a:spcPts val="350"/>
              </a:spcBef>
              <a:buSzPct val="100000"/>
              <a:tabLst>
                <a:tab pos="0" algn="l"/>
                <a:tab pos="1700213" algn="l"/>
                <a:tab pos="2403475" algn="l"/>
                <a:tab pos="3205163" algn="l"/>
                <a:tab pos="4006850" algn="l"/>
                <a:tab pos="4808538" algn="l"/>
                <a:tab pos="5610225" algn="l"/>
                <a:tab pos="6411913" algn="l"/>
                <a:tab pos="7213600" algn="l"/>
                <a:tab pos="8015288" algn="l"/>
                <a:tab pos="8818563" algn="l"/>
                <a:tab pos="9618663" algn="l"/>
                <a:tab pos="10420350" algn="l"/>
              </a:tabLst>
            </a:pPr>
            <a:endParaRPr lang="de-DE" sz="1400" dirty="0">
              <a:solidFill>
                <a:srgbClr val="000000"/>
              </a:solidFill>
              <a:latin typeface="HAW Frutiger Next Regular" pitchFamily="2" charset="0"/>
            </a:endParaRPr>
          </a:p>
        </p:txBody>
      </p:sp>
      <p:pic>
        <p:nvPicPr>
          <p:cNvPr id="300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6889" y="2133600"/>
            <a:ext cx="252044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00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6889" y="4333775"/>
            <a:ext cx="2526873" cy="16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8832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 sz="2000" noProof="1" smtClean="0"/>
              <a:t>Aircraft Boneyards</a:t>
            </a:r>
            <a:endParaRPr lang="en-US" sz="2000" noProof="1"/>
          </a:p>
        </p:txBody>
      </p:sp>
      <p:sp>
        <p:nvSpPr>
          <p:cNvPr id="5" name="Textfeld 4"/>
          <p:cNvSpPr txBox="1"/>
          <p:nvPr/>
        </p:nvSpPr>
        <p:spPr>
          <a:xfrm>
            <a:off x="542925" y="1409700"/>
            <a:ext cx="6838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de-DE" sz="1600" dirty="0" smtClean="0">
                <a:solidFill>
                  <a:schemeClr val="tx1"/>
                </a:solidFill>
              </a:rPr>
              <a:t>309th AMARG, Tucson, </a:t>
            </a:r>
            <a:r>
              <a:rPr lang="de-DE" sz="1600" dirty="0" smtClean="0">
                <a:solidFill>
                  <a:schemeClr val="tx1"/>
                </a:solidFill>
              </a:rPr>
              <a:t>Arizona, USA (1946)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361950" lvl="1" indent="-180975">
              <a:lnSpc>
                <a:spcPct val="150000"/>
              </a:lnSpc>
              <a:buFont typeface="Arial" pitchFamily="34" charset="0"/>
              <a:buChar char="●"/>
            </a:pPr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8" name="Grafik 7" descr="aerial-view-1946-davis-monthan-amarg-tucson-a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6750" y="1829276"/>
            <a:ext cx="7972425" cy="433500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8832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 sz="2000" noProof="1" smtClean="0"/>
              <a:t>Aircraft Boneyards</a:t>
            </a:r>
            <a:endParaRPr lang="en-US" sz="2000" noProof="1"/>
          </a:p>
        </p:txBody>
      </p:sp>
      <p:sp>
        <p:nvSpPr>
          <p:cNvPr id="5" name="Textfeld 4"/>
          <p:cNvSpPr txBox="1"/>
          <p:nvPr/>
        </p:nvSpPr>
        <p:spPr>
          <a:xfrm>
            <a:off x="542925" y="1409700"/>
            <a:ext cx="8010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de-DE" sz="1600" dirty="0" smtClean="0">
                <a:solidFill>
                  <a:schemeClr val="tx1"/>
                </a:solidFill>
              </a:rPr>
              <a:t>309th AMARG, Tucson, </a:t>
            </a:r>
            <a:r>
              <a:rPr lang="de-DE" sz="1600" dirty="0" smtClean="0">
                <a:solidFill>
                  <a:schemeClr val="tx1"/>
                </a:solidFill>
              </a:rPr>
              <a:t>Arizona, USA: B36 Peacemaker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6" name="Grafik 5" descr="b36-peacemakers-davis-monthan-amar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4111" y="1857374"/>
            <a:ext cx="5500490" cy="438577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8832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 sz="2000" noProof="1" smtClean="0"/>
              <a:t>Aircraft Boneyards</a:t>
            </a:r>
            <a:endParaRPr lang="en-US" sz="2000" noProof="1"/>
          </a:p>
        </p:txBody>
      </p:sp>
      <p:sp>
        <p:nvSpPr>
          <p:cNvPr id="5" name="Textfeld 4"/>
          <p:cNvSpPr txBox="1"/>
          <p:nvPr/>
        </p:nvSpPr>
        <p:spPr>
          <a:xfrm>
            <a:off x="542925" y="1409700"/>
            <a:ext cx="8010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de-DE" sz="1600" dirty="0" smtClean="0">
                <a:solidFill>
                  <a:schemeClr val="tx1"/>
                </a:solidFill>
              </a:rPr>
              <a:t>309th AMARG, Tucson, </a:t>
            </a:r>
            <a:r>
              <a:rPr lang="de-DE" sz="1600" dirty="0" smtClean="0">
                <a:solidFill>
                  <a:schemeClr val="tx1"/>
                </a:solidFill>
              </a:rPr>
              <a:t>Arizona, USA</a:t>
            </a:r>
            <a:r>
              <a:rPr lang="de-DE" sz="1600" dirty="0" smtClean="0">
                <a:solidFill>
                  <a:schemeClr val="tx1"/>
                </a:solidFill>
              </a:rPr>
              <a:t>: </a:t>
            </a:r>
            <a:r>
              <a:rPr lang="de-DE" sz="1600" dirty="0" smtClean="0">
                <a:solidFill>
                  <a:schemeClr val="tx1"/>
                </a:solidFill>
              </a:rPr>
              <a:t>B47 Stratojets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7" name="Grafik 6" descr="b47-stratojets-storage-amar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8175" y="1860550"/>
            <a:ext cx="5715000" cy="431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8832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 sz="2000" noProof="1" smtClean="0"/>
              <a:t>Aircraft Boneyards</a:t>
            </a:r>
            <a:endParaRPr lang="en-US" sz="2000" noProof="1"/>
          </a:p>
        </p:txBody>
      </p:sp>
      <p:sp>
        <p:nvSpPr>
          <p:cNvPr id="5" name="Textfeld 4"/>
          <p:cNvSpPr txBox="1"/>
          <p:nvPr/>
        </p:nvSpPr>
        <p:spPr>
          <a:xfrm>
            <a:off x="542925" y="1409700"/>
            <a:ext cx="8010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de-DE" sz="1600" dirty="0" smtClean="0">
                <a:solidFill>
                  <a:schemeClr val="tx1"/>
                </a:solidFill>
              </a:rPr>
              <a:t>309th AMARG, Tucson, </a:t>
            </a:r>
            <a:r>
              <a:rPr lang="de-DE" sz="1600" dirty="0" smtClean="0">
                <a:solidFill>
                  <a:schemeClr val="tx1"/>
                </a:solidFill>
              </a:rPr>
              <a:t>Arizona</a:t>
            </a:r>
            <a:r>
              <a:rPr lang="de-DE" sz="1600" dirty="0" smtClean="0">
                <a:solidFill>
                  <a:schemeClr val="tx1"/>
                </a:solidFill>
              </a:rPr>
              <a:t>, USA</a:t>
            </a:r>
            <a:r>
              <a:rPr lang="de-DE" sz="1600" dirty="0" smtClean="0">
                <a:solidFill>
                  <a:schemeClr val="tx1"/>
                </a:solidFill>
              </a:rPr>
              <a:t>: Boeing B29 Superfortress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6" name="Grafik 5" descr="boeing-b29-superfortresses-davis-monthan-afb-19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8025" y="1822450"/>
            <a:ext cx="8128000" cy="3022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8832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 sz="2000" noProof="1" smtClean="0"/>
              <a:t>Aircraft Boneyards</a:t>
            </a:r>
            <a:endParaRPr lang="en-US" sz="2000" noProof="1"/>
          </a:p>
        </p:txBody>
      </p:sp>
      <p:sp>
        <p:nvSpPr>
          <p:cNvPr id="10" name="Textfeld 9"/>
          <p:cNvSpPr txBox="1"/>
          <p:nvPr/>
        </p:nvSpPr>
        <p:spPr>
          <a:xfrm>
            <a:off x="571500" y="4867275"/>
            <a:ext cx="3209925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de-DE" sz="1600" dirty="0" smtClean="0">
                <a:solidFill>
                  <a:schemeClr val="tx1"/>
                </a:solidFill>
              </a:rPr>
              <a:t>Kingman Airport, Arizona, USA</a:t>
            </a:r>
          </a:p>
        </p:txBody>
      </p:sp>
      <p:pic>
        <p:nvPicPr>
          <p:cNvPr id="11" name="Grafik 10" descr="aerial-view-kingman-airport-airliner-boneyar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8174" y="1473199"/>
            <a:ext cx="8257865" cy="34321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8832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 sz="2000" noProof="1" smtClean="0"/>
              <a:t>Aircraft Boneyards</a:t>
            </a:r>
            <a:endParaRPr lang="en-US" sz="2000" noProof="1"/>
          </a:p>
        </p:txBody>
      </p:sp>
      <p:sp>
        <p:nvSpPr>
          <p:cNvPr id="5" name="Textfeld 4"/>
          <p:cNvSpPr txBox="1"/>
          <p:nvPr/>
        </p:nvSpPr>
        <p:spPr>
          <a:xfrm>
            <a:off x="571500" y="2952750"/>
            <a:ext cx="3876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de-DE" sz="1600" dirty="0" smtClean="0">
                <a:solidFill>
                  <a:schemeClr val="tx1"/>
                </a:solidFill>
              </a:rPr>
              <a:t>Pinal </a:t>
            </a:r>
            <a:r>
              <a:rPr lang="de-DE" sz="1600" dirty="0" smtClean="0">
                <a:solidFill>
                  <a:schemeClr val="tx1"/>
                </a:solidFill>
              </a:rPr>
              <a:t>Airpark, Arizona, USA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361950" lvl="1" indent="-180975">
              <a:lnSpc>
                <a:spcPct val="150000"/>
              </a:lnSpc>
              <a:buFont typeface="Arial" pitchFamily="34" charset="0"/>
              <a:buChar char="●"/>
            </a:pPr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353282" name="Picture 2" descr="D:\temp\pinal-air-park-aerial-view-airliner-stor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0" y="3374602"/>
            <a:ext cx="3667125" cy="2770716"/>
          </a:xfrm>
          <a:prstGeom prst="rect">
            <a:avLst/>
          </a:prstGeom>
          <a:noFill/>
        </p:spPr>
      </p:pic>
      <p:pic>
        <p:nvPicPr>
          <p:cNvPr id="9" name="Grafik 8" descr="continental-express-jetliners-kingman-airport-boneyard-arizo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2562224"/>
            <a:ext cx="4407139" cy="2196683"/>
          </a:xfrm>
          <a:prstGeom prst="rect">
            <a:avLst/>
          </a:prstGeom>
        </p:spPr>
      </p:pic>
      <p:pic>
        <p:nvPicPr>
          <p:cNvPr id="3532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19438" y="933450"/>
            <a:ext cx="580072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5876925" y="4676775"/>
            <a:ext cx="3209925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de-DE" sz="1600" dirty="0" smtClean="0">
                <a:solidFill>
                  <a:schemeClr val="tx1"/>
                </a:solidFill>
              </a:rPr>
              <a:t>Kingman Airport, Arizona, USA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8832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 sz="2000" noProof="1" smtClean="0"/>
              <a:t>Aircraft Boneyards</a:t>
            </a:r>
            <a:endParaRPr lang="en-US" sz="2000" noProof="1"/>
          </a:p>
        </p:txBody>
      </p:sp>
      <p:sp>
        <p:nvSpPr>
          <p:cNvPr id="5" name="Textfeld 4"/>
          <p:cNvSpPr txBox="1"/>
          <p:nvPr/>
        </p:nvSpPr>
        <p:spPr>
          <a:xfrm>
            <a:off x="542925" y="1447801"/>
            <a:ext cx="8601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err="1" smtClean="0">
                <a:solidFill>
                  <a:schemeClr val="tx1"/>
                </a:solidFill>
              </a:rPr>
              <a:t>Boneyards</a:t>
            </a:r>
            <a:r>
              <a:rPr lang="en-US" sz="1600" dirty="0" smtClean="0">
                <a:solidFill>
                  <a:schemeClr val="tx1"/>
                </a:solidFill>
              </a:rPr>
              <a:t> in Europe</a:t>
            </a:r>
          </a:p>
        </p:txBody>
      </p:sp>
      <p:pic>
        <p:nvPicPr>
          <p:cNvPr id="6" name="Grafik 5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49" y="1863764"/>
            <a:ext cx="5480344" cy="4356061"/>
          </a:xfrm>
          <a:prstGeom prst="rect">
            <a:avLst/>
          </a:prstGeom>
        </p:spPr>
      </p:pic>
      <p:pic>
        <p:nvPicPr>
          <p:cNvPr id="9" name="Grafik 8" descr="2 - Kopi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8633" y="1262012"/>
            <a:ext cx="3982533" cy="37157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british-airways-planes-bournemouth-2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699" y="4189853"/>
            <a:ext cx="7724775" cy="2103079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8832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 sz="2000" noProof="1" smtClean="0"/>
              <a:t>Aircraft Boneyards</a:t>
            </a:r>
            <a:endParaRPr lang="en-US" sz="2000" noProof="1"/>
          </a:p>
        </p:txBody>
      </p:sp>
      <p:sp>
        <p:nvSpPr>
          <p:cNvPr id="5" name="Textfeld 4"/>
          <p:cNvSpPr txBox="1"/>
          <p:nvPr/>
        </p:nvSpPr>
        <p:spPr>
          <a:xfrm>
            <a:off x="542925" y="1276351"/>
            <a:ext cx="8601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Chateauroux, France: </a:t>
            </a:r>
            <a:r>
              <a:rPr lang="en-US" sz="1600" dirty="0" smtClean="0">
                <a:solidFill>
                  <a:schemeClr val="tx1"/>
                </a:solidFill>
              </a:rPr>
              <a:t>British </a:t>
            </a:r>
            <a:r>
              <a:rPr lang="en-US" sz="1600" dirty="0" smtClean="0">
                <a:solidFill>
                  <a:schemeClr val="tx1"/>
                </a:solidFill>
              </a:rPr>
              <a:t>Airways, A380</a:t>
            </a:r>
          </a:p>
        </p:txBody>
      </p:sp>
      <p:pic>
        <p:nvPicPr>
          <p:cNvPr id="9" name="Grafik 8" descr="british-airways-a380s-chateauroux-airport-fra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662" y="1657351"/>
            <a:ext cx="7727338" cy="2195746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542925" y="3810001"/>
            <a:ext cx="8601075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Bournemouth, UK: Planes from British Airways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8832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 sz="2000" noProof="1" smtClean="0"/>
              <a:t>Aircraft Boneyards</a:t>
            </a:r>
            <a:endParaRPr lang="en-US" sz="2000" noProof="1"/>
          </a:p>
        </p:txBody>
      </p:sp>
      <p:sp>
        <p:nvSpPr>
          <p:cNvPr id="5" name="Textfeld 4"/>
          <p:cNvSpPr txBox="1"/>
          <p:nvPr/>
        </p:nvSpPr>
        <p:spPr>
          <a:xfrm>
            <a:off x="542925" y="1447801"/>
            <a:ext cx="8601075" cy="65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2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Tarbes-Lourdes </a:t>
            </a:r>
            <a:r>
              <a:rPr lang="en-US" sz="1600" dirty="0" err="1" smtClean="0">
                <a:solidFill>
                  <a:schemeClr val="tx1"/>
                </a:solidFill>
              </a:rPr>
              <a:t>Pyreness</a:t>
            </a:r>
            <a:r>
              <a:rPr lang="en-US" sz="1600" dirty="0" smtClean="0">
                <a:solidFill>
                  <a:schemeClr val="tx1"/>
                </a:solidFill>
              </a:rPr>
              <a:t> Airport,</a:t>
            </a:r>
          </a:p>
          <a:p>
            <a:pPr marL="180975" indent="-180975">
              <a:lnSpc>
                <a:spcPct val="120000"/>
              </a:lnSpc>
            </a:pPr>
            <a:r>
              <a:rPr lang="de-DE" sz="1600" dirty="0" smtClean="0">
                <a:solidFill>
                  <a:schemeClr val="tx1"/>
                </a:solidFill>
              </a:rPr>
              <a:t>	France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8" name="Grafik 7" descr="Tarmac-Aerospace-Teruel-Airport-Europ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1825" y="4206537"/>
            <a:ext cx="5330825" cy="2099012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42925" y="3571876"/>
            <a:ext cx="2371725" cy="65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2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Tarmac Aerospace,</a:t>
            </a:r>
          </a:p>
          <a:p>
            <a:pPr marL="180975" indent="-180975">
              <a:lnSpc>
                <a:spcPct val="12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dirty="0" err="1" smtClean="0">
                <a:solidFill>
                  <a:schemeClr val="tx1"/>
                </a:solidFill>
              </a:rPr>
              <a:t>Teruel</a:t>
            </a:r>
            <a:r>
              <a:rPr lang="en-US" sz="1600" dirty="0" smtClean="0">
                <a:solidFill>
                  <a:schemeClr val="tx1"/>
                </a:solidFill>
              </a:rPr>
              <a:t> Airport, Spain</a:t>
            </a:r>
          </a:p>
        </p:txBody>
      </p:sp>
      <p:pic>
        <p:nvPicPr>
          <p:cNvPr id="11" name="Grafik 10" descr="tarbes-lourdes-pyreness-airport-aerial-vi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0975" y="859337"/>
            <a:ext cx="5067300" cy="329187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8832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 sz="2000" noProof="1" smtClean="0"/>
              <a:t>Aircraft Boneyards</a:t>
            </a:r>
            <a:endParaRPr lang="en-US" sz="2000" noProof="1"/>
          </a:p>
        </p:txBody>
      </p:sp>
      <p:sp>
        <p:nvSpPr>
          <p:cNvPr id="5" name="Textfeld 4"/>
          <p:cNvSpPr txBox="1"/>
          <p:nvPr/>
        </p:nvSpPr>
        <p:spPr>
          <a:xfrm>
            <a:off x="542925" y="1447801"/>
            <a:ext cx="3267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err="1" smtClean="0">
                <a:solidFill>
                  <a:schemeClr val="tx1"/>
                </a:solidFill>
              </a:rPr>
              <a:t>eCube</a:t>
            </a:r>
            <a:r>
              <a:rPr lang="en-US" sz="1600" dirty="0" smtClean="0">
                <a:solidFill>
                  <a:schemeClr val="tx1"/>
                </a:solidFill>
              </a:rPr>
              <a:t> Solutions, St. </a:t>
            </a:r>
            <a:r>
              <a:rPr lang="en-US" sz="1600" dirty="0" err="1" smtClean="0">
                <a:solidFill>
                  <a:schemeClr val="tx1"/>
                </a:solidFill>
              </a:rPr>
              <a:t>Athan</a:t>
            </a:r>
            <a:r>
              <a:rPr lang="en-US" sz="1600" dirty="0" smtClean="0">
                <a:solidFill>
                  <a:schemeClr val="tx1"/>
                </a:solidFill>
              </a:rPr>
              <a:t>, UK</a:t>
            </a:r>
          </a:p>
        </p:txBody>
      </p:sp>
      <p:pic>
        <p:nvPicPr>
          <p:cNvPr id="354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5726" y="890090"/>
            <a:ext cx="5137150" cy="5375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825" y="3049687"/>
            <a:ext cx="3657600" cy="321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4450" y="1795769"/>
            <a:ext cx="1466850" cy="1182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0031" y="1053606"/>
            <a:ext cx="6103938" cy="499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8832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 sz="2000" noProof="1" smtClean="0"/>
              <a:t>Aircraft Boneyards</a:t>
            </a:r>
            <a:endParaRPr lang="en-US" sz="2000" noProof="1"/>
          </a:p>
        </p:txBody>
      </p:sp>
      <p:sp>
        <p:nvSpPr>
          <p:cNvPr id="5" name="Textfeld 4"/>
          <p:cNvSpPr txBox="1"/>
          <p:nvPr/>
        </p:nvSpPr>
        <p:spPr>
          <a:xfrm>
            <a:off x="542925" y="1447801"/>
            <a:ext cx="8601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err="1" smtClean="0">
                <a:solidFill>
                  <a:schemeClr val="tx1"/>
                </a:solidFill>
              </a:rPr>
              <a:t>Boneyard</a:t>
            </a:r>
            <a:r>
              <a:rPr lang="en-US" sz="1600" dirty="0" smtClean="0">
                <a:solidFill>
                  <a:schemeClr val="tx1"/>
                </a:solidFill>
              </a:rPr>
              <a:t> in Australia</a:t>
            </a:r>
          </a:p>
        </p:txBody>
      </p:sp>
      <p:pic>
        <p:nvPicPr>
          <p:cNvPr id="9" name="Grafik 8" descr="2 - Kopi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19108" y="1071512"/>
            <a:ext cx="3982533" cy="371576"/>
          </a:xfrm>
          <a:prstGeom prst="rect">
            <a:avLst/>
          </a:prstGeom>
        </p:spPr>
      </p:pic>
      <p:pic>
        <p:nvPicPr>
          <p:cNvPr id="7" name="Grafik 6" descr="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3162" y="1907169"/>
            <a:ext cx="5609847" cy="4312655"/>
          </a:xfrm>
          <a:prstGeom prst="rect">
            <a:avLst/>
          </a:prstGeom>
        </p:spPr>
      </p:pic>
      <p:pic>
        <p:nvPicPr>
          <p:cNvPr id="8" name="Grafik 7" descr="alice-springs-apas-storage-facility-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8862" y="1724025"/>
            <a:ext cx="4227036" cy="2819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extfeld 9"/>
          <p:cNvSpPr txBox="1"/>
          <p:nvPr/>
        </p:nvSpPr>
        <p:spPr>
          <a:xfrm>
            <a:off x="6477000" y="4572001"/>
            <a:ext cx="244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ctr">
              <a:lnSpc>
                <a:spcPct val="150000"/>
              </a:lnSpc>
            </a:pPr>
            <a:r>
              <a:rPr lang="en-US" sz="1200" dirty="0" smtClean="0">
                <a:solidFill>
                  <a:schemeClr val="tx1"/>
                </a:solidFill>
              </a:rPr>
              <a:t>Alice Springs Airport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790576" y="2356277"/>
            <a:ext cx="7562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00FF"/>
                </a:solidFill>
              </a:rPr>
              <a:t>Recycling</a:t>
            </a:r>
            <a:endParaRPr lang="en-US" sz="4800" b="1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8832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 sz="2000" noProof="1" smtClean="0"/>
              <a:t>Aircraft End-of-Life: Dismantling</a:t>
            </a:r>
            <a:endParaRPr lang="en-US" sz="2000" noProof="1"/>
          </a:p>
        </p:txBody>
      </p:sp>
      <p:sp>
        <p:nvSpPr>
          <p:cNvPr id="5" name="Textfeld 4"/>
          <p:cNvSpPr txBox="1"/>
          <p:nvPr/>
        </p:nvSpPr>
        <p:spPr>
          <a:xfrm>
            <a:off x="542925" y="1543051"/>
            <a:ext cx="86010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Aircraft end-of-life has become increasingly important over the past two decades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It </a:t>
            </a:r>
            <a:r>
              <a:rPr lang="en-US" sz="1600" dirty="0" smtClean="0">
                <a:solidFill>
                  <a:schemeClr val="tx1"/>
                </a:solidFill>
              </a:rPr>
              <a:t>is no longer about </a:t>
            </a:r>
            <a:r>
              <a:rPr lang="en-US" sz="1600" dirty="0" smtClean="0">
                <a:solidFill>
                  <a:srgbClr val="FF0000"/>
                </a:solidFill>
              </a:rPr>
              <a:t>parking</a:t>
            </a:r>
            <a:r>
              <a:rPr lang="en-US" sz="1600" dirty="0" smtClean="0">
                <a:solidFill>
                  <a:schemeClr val="tx1"/>
                </a:solidFill>
              </a:rPr>
              <a:t> the aircraft forever, but rather </a:t>
            </a:r>
            <a:r>
              <a:rPr lang="en-US" sz="1600" dirty="0" smtClean="0">
                <a:solidFill>
                  <a:schemeClr val="tx1"/>
                </a:solidFill>
              </a:rPr>
              <a:t>about</a:t>
            </a:r>
          </a:p>
          <a:p>
            <a:pPr marL="180975" indent="-180975">
              <a:lnSpc>
                <a:spcPct val="15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	a </a:t>
            </a:r>
            <a:r>
              <a:rPr lang="en-US" sz="1600" dirty="0" smtClean="0">
                <a:solidFill>
                  <a:srgbClr val="0000FF"/>
                </a:solidFill>
              </a:rPr>
              <a:t>temporary storage</a:t>
            </a:r>
            <a:r>
              <a:rPr lang="en-US" sz="1600" dirty="0" smtClean="0">
                <a:solidFill>
                  <a:schemeClr val="tx1"/>
                </a:solidFill>
              </a:rPr>
              <a:t>, followed in the best case by the </a:t>
            </a:r>
            <a:r>
              <a:rPr lang="en-US" sz="1600" dirty="0" smtClean="0">
                <a:solidFill>
                  <a:srgbClr val="008000"/>
                </a:solidFill>
              </a:rPr>
              <a:t>restart</a:t>
            </a:r>
            <a:r>
              <a:rPr lang="en-US" sz="1600" dirty="0" smtClean="0">
                <a:solidFill>
                  <a:schemeClr val="tx1"/>
                </a:solidFill>
              </a:rPr>
              <a:t> or </a:t>
            </a:r>
            <a:r>
              <a:rPr lang="en-US" sz="1600" dirty="0" smtClean="0">
                <a:solidFill>
                  <a:srgbClr val="CC0099"/>
                </a:solidFill>
              </a:rPr>
              <a:t>dismantling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This </a:t>
            </a:r>
            <a:r>
              <a:rPr lang="en-US" sz="1600" dirty="0" smtClean="0">
                <a:solidFill>
                  <a:schemeClr val="tx1"/>
                </a:solidFill>
              </a:rPr>
              <a:t>procedure avoids the accumulation of more and more aircraft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The </a:t>
            </a:r>
            <a:r>
              <a:rPr lang="en-US" sz="1600" dirty="0" smtClean="0">
                <a:solidFill>
                  <a:schemeClr val="tx1"/>
                </a:solidFill>
              </a:rPr>
              <a:t>largest operation in Europe is located at </a:t>
            </a:r>
            <a:r>
              <a:rPr lang="en-US" sz="1600" b="1" dirty="0" err="1" smtClean="0">
                <a:solidFill>
                  <a:schemeClr val="tx1"/>
                </a:solidFill>
              </a:rPr>
              <a:t>Teruel</a:t>
            </a:r>
            <a:r>
              <a:rPr lang="en-US" sz="1600" b="1" dirty="0" smtClean="0">
                <a:solidFill>
                  <a:schemeClr val="tx1"/>
                </a:solidFill>
              </a:rPr>
              <a:t> Airport in Spain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b="1" dirty="0" smtClean="0">
                <a:solidFill>
                  <a:schemeClr val="tx1"/>
                </a:solidFill>
              </a:rPr>
              <a:t>140 </a:t>
            </a:r>
            <a:r>
              <a:rPr lang="en-US" sz="1600" b="1" dirty="0" smtClean="0">
                <a:solidFill>
                  <a:schemeClr val="tx1"/>
                </a:solidFill>
              </a:rPr>
              <a:t>aircraft </a:t>
            </a:r>
            <a:r>
              <a:rPr lang="en-US" sz="1600" dirty="0" smtClean="0">
                <a:solidFill>
                  <a:schemeClr val="tx1"/>
                </a:solidFill>
              </a:rPr>
              <a:t>can be </a:t>
            </a:r>
            <a:r>
              <a:rPr lang="en-US" sz="1600" dirty="0" smtClean="0">
                <a:solidFill>
                  <a:schemeClr val="tx1"/>
                </a:solidFill>
              </a:rPr>
              <a:t>accommodated</a:t>
            </a:r>
            <a:r>
              <a:rPr lang="en-US" sz="1600" dirty="0" smtClean="0">
                <a:solidFill>
                  <a:schemeClr val="tx1"/>
                </a:solidFill>
              </a:rPr>
              <a:t> at </a:t>
            </a:r>
            <a:r>
              <a:rPr lang="en-US" sz="1600" dirty="0" err="1" smtClean="0">
                <a:solidFill>
                  <a:schemeClr val="tx1"/>
                </a:solidFill>
              </a:rPr>
              <a:t>Teruel</a:t>
            </a:r>
            <a:r>
              <a:rPr lang="en-US" sz="1600" dirty="0" smtClean="0">
                <a:solidFill>
                  <a:schemeClr val="tx1"/>
                </a:solidFill>
              </a:rPr>
              <a:t> Airport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8832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000" noProof="1" smtClean="0"/>
              <a:t>The </a:t>
            </a:r>
            <a:r>
              <a:rPr lang="en-US" sz="2000" noProof="1" smtClean="0"/>
              <a:t>Life Cycle </a:t>
            </a:r>
            <a:r>
              <a:rPr lang="en-US" sz="2000" noProof="1" smtClean="0"/>
              <a:t>of </a:t>
            </a:r>
            <a:r>
              <a:rPr lang="en-US" sz="2000" noProof="1" smtClean="0"/>
              <a:t>an </a:t>
            </a:r>
            <a:r>
              <a:rPr lang="en-US" sz="2000" noProof="1" smtClean="0"/>
              <a:t>Aircraft </a:t>
            </a:r>
            <a:r>
              <a:rPr lang="de-DE" sz="2000" dirty="0" smtClean="0"/>
              <a:t> </a:t>
            </a:r>
            <a:endParaRPr lang="en-US" sz="2000" noProof="1"/>
          </a:p>
        </p:txBody>
      </p:sp>
      <p:sp>
        <p:nvSpPr>
          <p:cNvPr id="5" name="Textfeld 4"/>
          <p:cNvSpPr txBox="1"/>
          <p:nvPr/>
        </p:nvSpPr>
        <p:spPr>
          <a:xfrm>
            <a:off x="542925" y="1543051"/>
            <a:ext cx="86010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The </a:t>
            </a:r>
            <a:r>
              <a:rPr lang="en-US" sz="1600" dirty="0" smtClean="0">
                <a:solidFill>
                  <a:srgbClr val="0000FF"/>
                </a:solidFill>
              </a:rPr>
              <a:t>life cycle of an aircraft </a:t>
            </a:r>
            <a:r>
              <a:rPr lang="en-US" sz="1600" dirty="0" smtClean="0">
                <a:solidFill>
                  <a:schemeClr val="tx1"/>
                </a:solidFill>
              </a:rPr>
              <a:t>can be divided into basic phases</a:t>
            </a:r>
            <a:r>
              <a:rPr lang="en-US" sz="1600" dirty="0" smtClean="0">
                <a:solidFill>
                  <a:schemeClr val="tx1"/>
                </a:solidFill>
              </a:rPr>
              <a:t>:</a:t>
            </a:r>
          </a:p>
          <a:p>
            <a:pPr marL="361950" lvl="1" indent="-180975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chemeClr val="tx1"/>
                </a:solidFill>
              </a:rPr>
              <a:t>development,</a:t>
            </a:r>
          </a:p>
          <a:p>
            <a:pPr marL="361950" lvl="1" indent="-180975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chemeClr val="tx1"/>
                </a:solidFill>
              </a:rPr>
              <a:t>production,</a:t>
            </a:r>
          </a:p>
          <a:p>
            <a:pPr marL="361950" lvl="1" indent="-180975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chemeClr val="tx1"/>
                </a:solidFill>
              </a:rPr>
              <a:t>operations/maintenance and</a:t>
            </a:r>
          </a:p>
          <a:p>
            <a:pPr marL="361950" lvl="1" indent="-180975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chemeClr val="tx1"/>
                </a:solidFill>
              </a:rPr>
              <a:t>end </a:t>
            </a:r>
            <a:r>
              <a:rPr lang="en-US" sz="1600" dirty="0" smtClean="0">
                <a:solidFill>
                  <a:schemeClr val="tx1"/>
                </a:solidFill>
              </a:rPr>
              <a:t>of life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lvl="1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The </a:t>
            </a:r>
            <a:r>
              <a:rPr lang="en-US" sz="1600" dirty="0" smtClean="0">
                <a:solidFill>
                  <a:schemeClr val="tx1"/>
                </a:solidFill>
              </a:rPr>
              <a:t>life cycle can be analyzed with a </a:t>
            </a:r>
            <a:r>
              <a:rPr lang="en-US" sz="1600" dirty="0" smtClean="0">
                <a:solidFill>
                  <a:srgbClr val="0000FF"/>
                </a:solidFill>
              </a:rPr>
              <a:t>life cycle assessment (LCA) </a:t>
            </a:r>
            <a:r>
              <a:rPr lang="en-US" sz="1600" dirty="0" smtClean="0">
                <a:solidFill>
                  <a:schemeClr val="tx1"/>
                </a:solidFill>
              </a:rPr>
              <a:t>according to ISO 14040 and ISO 14044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lvl="1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The </a:t>
            </a:r>
            <a:r>
              <a:rPr lang="en-US" sz="1600" dirty="0" smtClean="0">
                <a:solidFill>
                  <a:schemeClr val="tx1"/>
                </a:solidFill>
              </a:rPr>
              <a:t>method was </a:t>
            </a:r>
            <a:r>
              <a:rPr lang="en-US" sz="1600" dirty="0" smtClean="0">
                <a:solidFill>
                  <a:srgbClr val="0000FF"/>
                </a:solidFill>
              </a:rPr>
              <a:t>extended for use in aircraft </a:t>
            </a:r>
            <a:r>
              <a:rPr lang="en-US" sz="1600" dirty="0" smtClean="0">
                <a:solidFill>
                  <a:schemeClr val="tx1"/>
                </a:solidFill>
              </a:rPr>
              <a:t>(dissertation, </a:t>
            </a:r>
            <a:r>
              <a:rPr lang="en-US" sz="1600" dirty="0" err="1" smtClean="0">
                <a:solidFill>
                  <a:schemeClr val="tx1"/>
                </a:solidFill>
              </a:rPr>
              <a:t>Johanning</a:t>
            </a:r>
            <a:r>
              <a:rPr lang="en-US" sz="1600" dirty="0" smtClean="0">
                <a:solidFill>
                  <a:schemeClr val="tx1"/>
                </a:solidFill>
              </a:rPr>
              <a:t>, HAW Hamburg).</a:t>
            </a:r>
          </a:p>
          <a:p>
            <a:pPr marL="180975" lvl="1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rgbClr val="CC0099"/>
                </a:solidFill>
              </a:rPr>
              <a:t>Flight </a:t>
            </a:r>
            <a:r>
              <a:rPr lang="en-US" sz="1600" dirty="0" smtClean="0">
                <a:solidFill>
                  <a:srgbClr val="CC0099"/>
                </a:solidFill>
              </a:rPr>
              <a:t>operations dominate with more than 99% over the entire life cycle</a:t>
            </a:r>
            <a:r>
              <a:rPr lang="en-US" sz="1600" dirty="0" smtClean="0">
                <a:solidFill>
                  <a:srgbClr val="CC0099"/>
                </a:solidFill>
              </a:rPr>
              <a:t>.</a:t>
            </a:r>
          </a:p>
          <a:p>
            <a:pPr marL="180975" lvl="1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This </a:t>
            </a:r>
            <a:r>
              <a:rPr lang="en-US" sz="1600" dirty="0" smtClean="0">
                <a:solidFill>
                  <a:schemeClr val="tx1"/>
                </a:solidFill>
              </a:rPr>
              <a:t>is because flight operations take place every day, but production and end-of-life processes only occur once in an aircraft's lifetime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8832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000" noProof="1" smtClean="0"/>
              <a:t>The </a:t>
            </a:r>
            <a:r>
              <a:rPr lang="en-US" sz="2000" noProof="1" smtClean="0"/>
              <a:t>Life Cycle </a:t>
            </a:r>
            <a:r>
              <a:rPr lang="en-US" sz="2000" noProof="1" smtClean="0"/>
              <a:t>of </a:t>
            </a:r>
            <a:r>
              <a:rPr lang="en-US" sz="2000" noProof="1" smtClean="0"/>
              <a:t>an </a:t>
            </a:r>
            <a:r>
              <a:rPr lang="en-US" sz="2000" noProof="1" smtClean="0"/>
              <a:t>Aircraft </a:t>
            </a:r>
            <a:r>
              <a:rPr lang="de-DE" sz="2000" dirty="0" smtClean="0"/>
              <a:t> </a:t>
            </a:r>
            <a:endParaRPr lang="en-US" sz="2000" noProof="1"/>
          </a:p>
        </p:txBody>
      </p:sp>
      <p:sp>
        <p:nvSpPr>
          <p:cNvPr id="5" name="Textfeld 4"/>
          <p:cNvSpPr txBox="1"/>
          <p:nvPr/>
        </p:nvSpPr>
        <p:spPr>
          <a:xfrm>
            <a:off x="542925" y="1543051"/>
            <a:ext cx="86010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lvl="1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This presentation is </a:t>
            </a:r>
            <a:r>
              <a:rPr lang="en-US" sz="1600" dirty="0" smtClean="0">
                <a:solidFill>
                  <a:schemeClr val="tx1"/>
                </a:solidFill>
              </a:rPr>
              <a:t>about the </a:t>
            </a:r>
            <a:r>
              <a:rPr lang="en-US" sz="1600" dirty="0" smtClean="0">
                <a:solidFill>
                  <a:srgbClr val="0000FF"/>
                </a:solidFill>
              </a:rPr>
              <a:t>end of life </a:t>
            </a:r>
            <a:r>
              <a:rPr lang="en-US" sz="1600" dirty="0" smtClean="0">
                <a:solidFill>
                  <a:schemeClr val="tx1"/>
                </a:solidFill>
              </a:rPr>
              <a:t>of aircraft </a:t>
            </a:r>
            <a:r>
              <a:rPr lang="en-US" sz="1600" dirty="0" smtClean="0">
                <a:solidFill>
                  <a:schemeClr val="tx1"/>
                </a:solidFill>
              </a:rPr>
              <a:t>– </a:t>
            </a:r>
            <a:r>
              <a:rPr lang="en-US" sz="1600" dirty="0" smtClean="0">
                <a:solidFill>
                  <a:schemeClr val="tx1"/>
                </a:solidFill>
              </a:rPr>
              <a:t>and thus actually about a </a:t>
            </a:r>
            <a:r>
              <a:rPr lang="en-US" sz="1600" dirty="0" smtClean="0">
                <a:solidFill>
                  <a:srgbClr val="0000FF"/>
                </a:solidFill>
              </a:rPr>
              <a:t>tiny part of the environmental impact</a:t>
            </a:r>
            <a:r>
              <a:rPr lang="en-US" sz="1600" dirty="0" smtClean="0">
                <a:solidFill>
                  <a:schemeClr val="tx1"/>
                </a:solidFill>
              </a:rPr>
              <a:t> of aircraft. 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180975" lvl="1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Nonetheless</a:t>
            </a:r>
            <a:r>
              <a:rPr lang="en-US" sz="1600" dirty="0" smtClean="0">
                <a:solidFill>
                  <a:schemeClr val="tx1"/>
                </a:solidFill>
              </a:rPr>
              <a:t>, the </a:t>
            </a:r>
            <a:r>
              <a:rPr lang="en-US" sz="1600" dirty="0" smtClean="0">
                <a:solidFill>
                  <a:srgbClr val="FF0000"/>
                </a:solidFill>
              </a:rPr>
              <a:t>task</a:t>
            </a:r>
            <a:r>
              <a:rPr lang="en-US" sz="1600" dirty="0" smtClean="0">
                <a:solidFill>
                  <a:schemeClr val="tx1"/>
                </a:solidFill>
              </a:rPr>
              <a:t> at hand is </a:t>
            </a:r>
            <a:r>
              <a:rPr lang="en-US" sz="1600" dirty="0" smtClean="0">
                <a:solidFill>
                  <a:srgbClr val="FF0000"/>
                </a:solidFill>
              </a:rPr>
              <a:t>gigantic</a:t>
            </a:r>
            <a:r>
              <a:rPr lang="en-US" sz="1600" dirty="0" smtClean="0">
                <a:solidFill>
                  <a:schemeClr val="tx1"/>
                </a:solidFill>
              </a:rPr>
              <a:t>:</a:t>
            </a:r>
          </a:p>
          <a:p>
            <a:pPr marL="361950" lvl="2" indent="-180975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chemeClr val="tx1"/>
                </a:solidFill>
              </a:rPr>
              <a:t>Over </a:t>
            </a:r>
            <a:r>
              <a:rPr lang="en-US" sz="1600" dirty="0" smtClean="0">
                <a:solidFill>
                  <a:schemeClr val="tx1"/>
                </a:solidFill>
              </a:rPr>
              <a:t>the next 30 years</a:t>
            </a:r>
            <a:r>
              <a:rPr lang="en-US" sz="1600" dirty="0" smtClean="0">
                <a:solidFill>
                  <a:schemeClr val="tx1"/>
                </a:solidFill>
              </a:rPr>
              <a:t>,</a:t>
            </a:r>
          </a:p>
          <a:p>
            <a:pPr marL="361950" lvl="2" indent="-180975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chemeClr val="tx1"/>
                </a:solidFill>
              </a:rPr>
              <a:t>29,000 </a:t>
            </a:r>
            <a:r>
              <a:rPr lang="en-US" sz="1600" dirty="0" smtClean="0">
                <a:solidFill>
                  <a:schemeClr val="tx1"/>
                </a:solidFill>
              </a:rPr>
              <a:t>passenger planes will </a:t>
            </a:r>
            <a:r>
              <a:rPr lang="en-US" sz="1600" dirty="0" smtClean="0">
                <a:solidFill>
                  <a:schemeClr val="tx1"/>
                </a:solidFill>
              </a:rPr>
              <a:t>reach their end-of-life,</a:t>
            </a:r>
          </a:p>
          <a:p>
            <a:pPr marL="361950" lvl="2" indent="-180975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chemeClr val="tx1"/>
                </a:solidFill>
              </a:rPr>
              <a:t>no </a:t>
            </a:r>
            <a:r>
              <a:rPr lang="en-US" sz="1600" dirty="0" smtClean="0">
                <a:solidFill>
                  <a:schemeClr val="tx1"/>
                </a:solidFill>
              </a:rPr>
              <a:t>matter how civil aviation continues to grow. That's about </a:t>
            </a:r>
            <a:r>
              <a:rPr lang="en-US" sz="1600" dirty="0" smtClean="0">
                <a:solidFill>
                  <a:srgbClr val="FF0000"/>
                </a:solidFill>
              </a:rPr>
              <a:t>1000 planes a year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8832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000" noProof="1" smtClean="0"/>
              <a:t>Tasks at End-of-Life</a:t>
            </a:r>
            <a:r>
              <a:rPr lang="de-DE" sz="2000" dirty="0" smtClean="0"/>
              <a:t> </a:t>
            </a:r>
            <a:endParaRPr lang="en-US" sz="2000" noProof="1"/>
          </a:p>
        </p:txBody>
      </p:sp>
      <p:sp>
        <p:nvSpPr>
          <p:cNvPr id="5" name="Textfeld 4"/>
          <p:cNvSpPr txBox="1"/>
          <p:nvPr/>
        </p:nvSpPr>
        <p:spPr>
          <a:xfrm>
            <a:off x="542925" y="1419226"/>
            <a:ext cx="860107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These </a:t>
            </a:r>
            <a:r>
              <a:rPr lang="en-US" sz="1600" dirty="0" smtClean="0">
                <a:solidFill>
                  <a:srgbClr val="0000FF"/>
                </a:solidFill>
              </a:rPr>
              <a:t>tasks</a:t>
            </a:r>
            <a:r>
              <a:rPr lang="en-US" sz="1600" dirty="0" smtClean="0">
                <a:solidFill>
                  <a:schemeClr val="tx1"/>
                </a:solidFill>
              </a:rPr>
              <a:t> are pending at the </a:t>
            </a:r>
            <a:r>
              <a:rPr lang="en-US" sz="1600" dirty="0" smtClean="0">
                <a:solidFill>
                  <a:schemeClr val="tx1"/>
                </a:solidFill>
              </a:rPr>
              <a:t>end-of-life</a:t>
            </a:r>
            <a:r>
              <a:rPr lang="en-US" sz="1600" dirty="0" smtClean="0">
                <a:solidFill>
                  <a:schemeClr val="tx1"/>
                </a:solidFill>
              </a:rPr>
              <a:t>:</a:t>
            </a:r>
          </a:p>
          <a:p>
            <a:pPr marL="361950" lvl="1" indent="-180975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008000"/>
                </a:solidFill>
              </a:rPr>
              <a:t>decommissioning, </a:t>
            </a:r>
            <a:r>
              <a:rPr lang="en-US" sz="1600" dirty="0" smtClean="0">
                <a:solidFill>
                  <a:schemeClr val="tx1"/>
                </a:solidFill>
              </a:rPr>
              <a:t>careful </a:t>
            </a:r>
            <a:r>
              <a:rPr lang="en-US" sz="1600" dirty="0" smtClean="0">
                <a:solidFill>
                  <a:srgbClr val="0000FF"/>
                </a:solidFill>
              </a:rPr>
              <a:t>disassembly,</a:t>
            </a:r>
            <a:r>
              <a:rPr lang="en-US" sz="1600" dirty="0" smtClean="0">
                <a:solidFill>
                  <a:schemeClr val="tx1"/>
                </a:solidFill>
              </a:rPr>
              <a:t> and violent </a:t>
            </a:r>
            <a:r>
              <a:rPr lang="en-US" sz="1600" dirty="0" smtClean="0">
                <a:solidFill>
                  <a:srgbClr val="FF0000"/>
                </a:solidFill>
              </a:rPr>
              <a:t>dismantling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After the aircraft has been dismantled, a distinction is made between </a:t>
            </a:r>
            <a:r>
              <a:rPr lang="en-US" sz="1600" dirty="0" smtClean="0">
                <a:solidFill>
                  <a:srgbClr val="008000"/>
                </a:solidFill>
              </a:rPr>
              <a:t>reuse (recycling) </a:t>
            </a:r>
            <a:r>
              <a:rPr lang="en-US" sz="1600" dirty="0" smtClean="0">
                <a:solidFill>
                  <a:schemeClr val="tx1"/>
                </a:solidFill>
              </a:rPr>
              <a:t>or </a:t>
            </a:r>
            <a:r>
              <a:rPr lang="en-US" sz="1600" dirty="0" smtClean="0">
                <a:solidFill>
                  <a:srgbClr val="FF0000"/>
                </a:solidFill>
              </a:rPr>
              <a:t>disposal (disposal)</a:t>
            </a:r>
            <a:r>
              <a:rPr lang="en-US" sz="1600" dirty="0" smtClean="0">
                <a:solidFill>
                  <a:schemeClr val="tx1"/>
                </a:solidFill>
              </a:rPr>
              <a:t> depending on the component or material. 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For </a:t>
            </a:r>
            <a:r>
              <a:rPr lang="en-US" sz="1600" dirty="0" smtClean="0">
                <a:solidFill>
                  <a:schemeClr val="tx1"/>
                </a:solidFill>
              </a:rPr>
              <a:t>economic and ecological reasons, we aim to achieve </a:t>
            </a:r>
            <a:r>
              <a:rPr lang="en-US" sz="1600" dirty="0" smtClean="0">
                <a:solidFill>
                  <a:srgbClr val="0000FF"/>
                </a:solidFill>
              </a:rPr>
              <a:t>as high a percentage of reuse as possible (recycling rate)</a:t>
            </a:r>
            <a:r>
              <a:rPr lang="en-US" sz="1600" dirty="0" smtClean="0">
                <a:solidFill>
                  <a:schemeClr val="tx1"/>
                </a:solidFill>
              </a:rPr>
              <a:t>. 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But </a:t>
            </a:r>
            <a:r>
              <a:rPr lang="en-US" sz="1600" dirty="0" smtClean="0">
                <a:solidFill>
                  <a:schemeClr val="tx1"/>
                </a:solidFill>
              </a:rPr>
              <a:t>what cannot be reused must be </a:t>
            </a:r>
            <a:r>
              <a:rPr lang="en-US" sz="1600" dirty="0" smtClean="0">
                <a:solidFill>
                  <a:srgbClr val="FF0000"/>
                </a:solidFill>
              </a:rPr>
              <a:t>disposed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of: </a:t>
            </a:r>
          </a:p>
          <a:p>
            <a:pPr marL="361950" indent="-180975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chemeClr val="tx1"/>
                </a:solidFill>
              </a:rPr>
              <a:t>landfill or incineration (burning).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When </a:t>
            </a:r>
            <a:r>
              <a:rPr lang="en-US" sz="1600" dirty="0" smtClean="0">
                <a:solidFill>
                  <a:schemeClr val="tx1"/>
                </a:solidFill>
              </a:rPr>
              <a:t>it comes to </a:t>
            </a:r>
            <a:r>
              <a:rPr lang="en-US" sz="1600" dirty="0" smtClean="0">
                <a:solidFill>
                  <a:srgbClr val="008000"/>
                </a:solidFill>
              </a:rPr>
              <a:t>recycling</a:t>
            </a:r>
            <a:r>
              <a:rPr lang="en-US" sz="1600" dirty="0" smtClean="0">
                <a:solidFill>
                  <a:schemeClr val="tx1"/>
                </a:solidFill>
              </a:rPr>
              <a:t>, a distinction is made </a:t>
            </a:r>
            <a:r>
              <a:rPr lang="en-US" sz="1600" dirty="0" smtClean="0">
                <a:solidFill>
                  <a:schemeClr val="tx1"/>
                </a:solidFill>
              </a:rPr>
              <a:t>between</a:t>
            </a:r>
          </a:p>
          <a:p>
            <a:pPr marL="361950" indent="-180975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chemeClr val="tx1"/>
                </a:solidFill>
              </a:rPr>
              <a:t>the </a:t>
            </a:r>
            <a:r>
              <a:rPr lang="en-US" sz="1600" dirty="0" smtClean="0">
                <a:solidFill>
                  <a:schemeClr val="tx1"/>
                </a:solidFill>
              </a:rPr>
              <a:t>use of secondary components and </a:t>
            </a:r>
            <a:r>
              <a:rPr lang="en-US" sz="1600" dirty="0" smtClean="0">
                <a:solidFill>
                  <a:schemeClr val="tx1"/>
                </a:solidFill>
              </a:rPr>
              <a:t>secondary </a:t>
            </a:r>
            <a:r>
              <a:rPr lang="en-US" sz="1600" dirty="0" smtClean="0">
                <a:solidFill>
                  <a:schemeClr val="tx1"/>
                </a:solidFill>
              </a:rPr>
              <a:t>raw materials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Accordingly</a:t>
            </a:r>
            <a:r>
              <a:rPr lang="en-US" sz="1600" dirty="0" smtClean="0">
                <a:solidFill>
                  <a:schemeClr val="tx1"/>
                </a:solidFill>
              </a:rPr>
              <a:t>, a distinction can also be made between 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361950" lvl="1" indent="-180975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008000"/>
                </a:solidFill>
              </a:rPr>
              <a:t>component </a:t>
            </a:r>
            <a:r>
              <a:rPr lang="en-US" sz="1600" dirty="0" smtClean="0">
                <a:solidFill>
                  <a:srgbClr val="008000"/>
                </a:solidFill>
              </a:rPr>
              <a:t>recycling rate</a:t>
            </a:r>
            <a:r>
              <a:rPr lang="en-US" sz="1600" dirty="0" smtClean="0">
                <a:solidFill>
                  <a:schemeClr val="tx1"/>
                </a:solidFill>
              </a:rPr>
              <a:t> and a </a:t>
            </a:r>
            <a:r>
              <a:rPr lang="en-US" sz="1600" dirty="0" smtClean="0">
                <a:solidFill>
                  <a:srgbClr val="0000FF"/>
                </a:solidFill>
              </a:rPr>
              <a:t>material recycling rate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361950" lvl="1" indent="-180975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chemeClr val="tx1"/>
                </a:solidFill>
              </a:rPr>
              <a:t>Aircraft </a:t>
            </a:r>
            <a:r>
              <a:rPr lang="en-US" sz="1600" dirty="0" smtClean="0">
                <a:solidFill>
                  <a:schemeClr val="tx1"/>
                </a:solidFill>
              </a:rPr>
              <a:t>achieve a recycling rate </a:t>
            </a:r>
            <a:r>
              <a:rPr lang="en-US" sz="1000" dirty="0" smtClean="0">
                <a:solidFill>
                  <a:schemeClr val="tx1"/>
                </a:solidFill>
              </a:rPr>
              <a:t>(based on mass) </a:t>
            </a:r>
            <a:r>
              <a:rPr lang="en-US" sz="1600" dirty="0" smtClean="0">
                <a:solidFill>
                  <a:schemeClr val="tx1"/>
                </a:solidFill>
              </a:rPr>
              <a:t>of </a:t>
            </a:r>
            <a:r>
              <a:rPr lang="en-US" sz="1600" dirty="0" smtClean="0">
                <a:solidFill>
                  <a:schemeClr val="tx1"/>
                </a:solidFill>
              </a:rPr>
              <a:t>60</a:t>
            </a:r>
            <a:r>
              <a:rPr lang="en-US" sz="1600" dirty="0" smtClean="0">
                <a:solidFill>
                  <a:schemeClr val="tx1"/>
                </a:solidFill>
              </a:rPr>
              <a:t>% </a:t>
            </a:r>
            <a:r>
              <a:rPr lang="en-US" sz="1600" dirty="0" smtClean="0">
                <a:solidFill>
                  <a:schemeClr val="tx1"/>
                </a:solidFill>
              </a:rPr>
              <a:t>... </a:t>
            </a:r>
            <a:r>
              <a:rPr lang="en-US" sz="1600" dirty="0" smtClean="0">
                <a:solidFill>
                  <a:schemeClr val="tx1"/>
                </a:solidFill>
              </a:rPr>
              <a:t>85%, with more being sought.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173" y="962025"/>
            <a:ext cx="3996990" cy="532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4638675" y="1019681"/>
            <a:ext cx="429577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 smtClean="0">
                <a:solidFill>
                  <a:schemeClr val="tx1"/>
                </a:solidFill>
              </a:rPr>
              <a:t>When an aircraft is dismantled by force, a voluminous heap of scrap is initially created. The parts are shredded, separated according to their density and fed into further recycling </a:t>
            </a:r>
            <a:r>
              <a:rPr lang="en-US" sz="1200" dirty="0" smtClean="0">
                <a:solidFill>
                  <a:schemeClr val="tx1"/>
                </a:solidFill>
              </a:rPr>
              <a:t>processes. </a:t>
            </a:r>
            <a:r>
              <a:rPr lang="en-US" sz="1200" dirty="0" smtClean="0">
                <a:solidFill>
                  <a:schemeClr val="tx1"/>
                </a:solidFill>
              </a:rPr>
              <a:t>What is left is disposed of in a landfill.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" y="971550"/>
            <a:ext cx="9399354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1285875" y="5886451"/>
            <a:ext cx="3267075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</a:pPr>
            <a:r>
              <a:rPr lang="en-US" sz="1600" dirty="0" err="1" smtClean="0">
                <a:solidFill>
                  <a:schemeClr val="tx1"/>
                </a:solidFill>
              </a:rPr>
              <a:t>eCube</a:t>
            </a:r>
            <a:r>
              <a:rPr lang="en-US" sz="1600" dirty="0" smtClean="0">
                <a:solidFill>
                  <a:schemeClr val="tx1"/>
                </a:solidFill>
              </a:rPr>
              <a:t> Solutions, St. </a:t>
            </a:r>
            <a:r>
              <a:rPr lang="en-US" sz="1600" dirty="0" err="1" smtClean="0">
                <a:solidFill>
                  <a:schemeClr val="tx1"/>
                </a:solidFill>
              </a:rPr>
              <a:t>Athan</a:t>
            </a:r>
            <a:r>
              <a:rPr lang="en-US" sz="1600" dirty="0" smtClean="0">
                <a:solidFill>
                  <a:schemeClr val="tx1"/>
                </a:solidFill>
              </a:rPr>
              <a:t>, UK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8832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 sz="2000" noProof="1" smtClean="0"/>
              <a:t>Recycled Components</a:t>
            </a:r>
            <a:endParaRPr lang="en-US" sz="2000" noProof="1"/>
          </a:p>
        </p:txBody>
      </p:sp>
      <p:sp>
        <p:nvSpPr>
          <p:cNvPr id="4" name="Textfeld 3"/>
          <p:cNvSpPr txBox="1"/>
          <p:nvPr/>
        </p:nvSpPr>
        <p:spPr>
          <a:xfrm>
            <a:off x="542925" y="1419226"/>
            <a:ext cx="86010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In the case of aircraft, the recycling of </a:t>
            </a:r>
            <a:r>
              <a:rPr lang="en-US" sz="1600" dirty="0" smtClean="0">
                <a:solidFill>
                  <a:srgbClr val="0000FF"/>
                </a:solidFill>
              </a:rPr>
              <a:t>components</a:t>
            </a:r>
            <a:r>
              <a:rPr lang="en-US" sz="1600" dirty="0" smtClean="0">
                <a:solidFill>
                  <a:schemeClr val="tx1"/>
                </a:solidFill>
              </a:rPr>
              <a:t> is of </a:t>
            </a:r>
            <a:r>
              <a:rPr lang="en-US" sz="1600" dirty="0" smtClean="0">
                <a:solidFill>
                  <a:srgbClr val="0000FF"/>
                </a:solidFill>
              </a:rPr>
              <a:t>great economic importance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Aircraft </a:t>
            </a:r>
            <a:r>
              <a:rPr lang="en-US" sz="1600" dirty="0" smtClean="0">
                <a:solidFill>
                  <a:schemeClr val="tx1"/>
                </a:solidFill>
              </a:rPr>
              <a:t>components are expensive, so </a:t>
            </a:r>
            <a:r>
              <a:rPr lang="en-US" sz="1600" dirty="0" smtClean="0">
                <a:solidFill>
                  <a:srgbClr val="CC0099"/>
                </a:solidFill>
              </a:rPr>
              <a:t>used parts can still fetch high prices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Certain </a:t>
            </a:r>
            <a:r>
              <a:rPr lang="en-US" sz="1600" dirty="0" smtClean="0">
                <a:solidFill>
                  <a:schemeClr val="tx1"/>
                </a:solidFill>
              </a:rPr>
              <a:t>components on the aircraft are designated as </a:t>
            </a:r>
            <a:r>
              <a:rPr lang="en-US" sz="1600" dirty="0" smtClean="0">
                <a:solidFill>
                  <a:srgbClr val="0000FF"/>
                </a:solidFill>
              </a:rPr>
              <a:t>Life-Limited Parts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These </a:t>
            </a:r>
            <a:r>
              <a:rPr lang="en-US" sz="1600" dirty="0" smtClean="0">
                <a:solidFill>
                  <a:schemeClr val="tx1"/>
                </a:solidFill>
              </a:rPr>
              <a:t>components have a lifespan described in </a:t>
            </a:r>
            <a:r>
              <a:rPr lang="en-US" sz="1600" dirty="0" smtClean="0">
                <a:solidFill>
                  <a:srgbClr val="CC0099"/>
                </a:solidFill>
              </a:rPr>
              <a:t>flight hours, cycles, or calendar time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rgbClr val="0000FF"/>
                </a:solidFill>
              </a:rPr>
              <a:t>Proper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technical </a:t>
            </a:r>
            <a:r>
              <a:rPr lang="en-US" sz="1600" dirty="0" smtClean="0">
                <a:solidFill>
                  <a:srgbClr val="0000FF"/>
                </a:solidFill>
              </a:rPr>
              <a:t>documentation</a:t>
            </a:r>
            <a:r>
              <a:rPr lang="en-US" sz="1600" dirty="0" smtClean="0">
                <a:solidFill>
                  <a:schemeClr val="tx1"/>
                </a:solidFill>
              </a:rPr>
              <a:t> is part of airworthiness and must allow back-to-birth traceability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The </a:t>
            </a:r>
            <a:r>
              <a:rPr lang="en-US" sz="1600" dirty="0" smtClean="0">
                <a:solidFill>
                  <a:schemeClr val="tx1"/>
                </a:solidFill>
              </a:rPr>
              <a:t>documentation must always </a:t>
            </a:r>
            <a:r>
              <a:rPr lang="en-US" sz="1600" dirty="0" smtClean="0">
                <a:solidFill>
                  <a:srgbClr val="CC0099"/>
                </a:solidFill>
              </a:rPr>
              <a:t>show the life status </a:t>
            </a:r>
            <a:r>
              <a:rPr lang="en-US" sz="1600" dirty="0" smtClean="0">
                <a:solidFill>
                  <a:schemeClr val="tx1"/>
                </a:solidFill>
              </a:rPr>
              <a:t>in flight hours, cycles or calendar time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For </a:t>
            </a:r>
            <a:r>
              <a:rPr lang="en-US" sz="1600" dirty="0" smtClean="0">
                <a:solidFill>
                  <a:schemeClr val="tx1"/>
                </a:solidFill>
              </a:rPr>
              <a:t>used parts from recycling, the </a:t>
            </a:r>
            <a:r>
              <a:rPr lang="en-US" sz="1600" dirty="0" smtClean="0">
                <a:solidFill>
                  <a:srgbClr val="0000FF"/>
                </a:solidFill>
              </a:rPr>
              <a:t>functionality results from the fact that they were operated correctly on the last flight or from a quality check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rgbClr val="0000FF"/>
                </a:solidFill>
              </a:rPr>
              <a:t>Recycled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components can </a:t>
            </a:r>
            <a:r>
              <a:rPr lang="en-US" sz="1600" dirty="0" smtClean="0">
                <a:solidFill>
                  <a:schemeClr val="tx1"/>
                </a:solidFill>
              </a:rPr>
              <a:t>be</a:t>
            </a:r>
          </a:p>
          <a:p>
            <a:pPr marL="361950" lvl="1" indent="-180975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CC0099"/>
                </a:solidFill>
              </a:rPr>
              <a:t>sold </a:t>
            </a:r>
            <a:r>
              <a:rPr lang="en-US" sz="1600" dirty="0" smtClean="0">
                <a:solidFill>
                  <a:srgbClr val="CC0099"/>
                </a:solidFill>
              </a:rPr>
              <a:t>with their current life status</a:t>
            </a:r>
            <a:r>
              <a:rPr lang="en-US" sz="1600" dirty="0" smtClean="0">
                <a:solidFill>
                  <a:schemeClr val="tx1"/>
                </a:solidFill>
              </a:rPr>
              <a:t>, or 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361950" lvl="1" indent="-180975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008000"/>
                </a:solidFill>
              </a:rPr>
              <a:t>sold </a:t>
            </a:r>
            <a:r>
              <a:rPr lang="en-US" sz="1600" dirty="0" smtClean="0">
                <a:solidFill>
                  <a:srgbClr val="008000"/>
                </a:solidFill>
              </a:rPr>
              <a:t>as new after appropriate maintenance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42925" y="1419226"/>
            <a:ext cx="8601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2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Aircraft parts </a:t>
            </a:r>
            <a:r>
              <a:rPr lang="en-US" sz="1600" dirty="0" smtClean="0">
                <a:solidFill>
                  <a:schemeClr val="tx1"/>
                </a:solidFill>
              </a:rPr>
              <a:t>are</a:t>
            </a:r>
          </a:p>
          <a:p>
            <a:pPr marL="180975" indent="-180975">
              <a:lnSpc>
                <a:spcPct val="12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removed</a:t>
            </a:r>
            <a:r>
              <a:rPr lang="en-US" sz="1600" dirty="0" smtClean="0">
                <a:solidFill>
                  <a:schemeClr val="tx1"/>
                </a:solidFill>
              </a:rPr>
              <a:t>, labeled</a:t>
            </a:r>
            <a:r>
              <a:rPr lang="en-US" sz="1600" dirty="0" smtClean="0">
                <a:solidFill>
                  <a:schemeClr val="tx1"/>
                </a:solidFill>
              </a:rPr>
              <a:t>,</a:t>
            </a:r>
          </a:p>
          <a:p>
            <a:pPr marL="180975" indent="-180975">
              <a:lnSpc>
                <a:spcPct val="12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checked </a:t>
            </a:r>
            <a:r>
              <a:rPr lang="en-US" sz="1600" dirty="0" smtClean="0">
                <a:solidFill>
                  <a:schemeClr val="tx1"/>
                </a:solidFill>
              </a:rPr>
              <a:t>for quality</a:t>
            </a:r>
            <a:r>
              <a:rPr lang="en-US" sz="1600" dirty="0" smtClean="0">
                <a:solidFill>
                  <a:schemeClr val="tx1"/>
                </a:solidFill>
              </a:rPr>
              <a:t>,</a:t>
            </a:r>
          </a:p>
          <a:p>
            <a:pPr marL="180975" indent="-180975">
              <a:lnSpc>
                <a:spcPct val="12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serviced </a:t>
            </a:r>
            <a:r>
              <a:rPr lang="en-US" sz="1600" dirty="0" smtClean="0">
                <a:solidFill>
                  <a:schemeClr val="tx1"/>
                </a:solidFill>
              </a:rPr>
              <a:t>if </a:t>
            </a:r>
            <a:r>
              <a:rPr lang="en-US" sz="1600" dirty="0" smtClean="0">
                <a:solidFill>
                  <a:schemeClr val="tx1"/>
                </a:solidFill>
              </a:rPr>
              <a:t>necessary</a:t>
            </a:r>
          </a:p>
          <a:p>
            <a:pPr marL="180975" indent="-180975">
              <a:lnSpc>
                <a:spcPct val="12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and </a:t>
            </a:r>
            <a:r>
              <a:rPr lang="en-US" sz="1600" dirty="0" smtClean="0">
                <a:solidFill>
                  <a:schemeClr val="tx1"/>
                </a:solidFill>
              </a:rPr>
              <a:t>packaged for sale.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 txBox="1">
            <a:spLocks/>
          </p:cNvSpPr>
          <p:nvPr/>
        </p:nvSpPr>
        <p:spPr bwMode="auto">
          <a:xfrm>
            <a:off x="539965" y="883208"/>
            <a:ext cx="8224837" cy="446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Recycled Components</a:t>
            </a:r>
            <a:endParaRPr kumimoji="0" lang="en-US" sz="2000" b="1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P123085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4108" y="3455365"/>
            <a:ext cx="2046484" cy="2728570"/>
          </a:xfrm>
          <a:prstGeom prst="rect">
            <a:avLst/>
          </a:prstGeom>
        </p:spPr>
      </p:pic>
      <p:pic>
        <p:nvPicPr>
          <p:cNvPr id="8" name="Picture 5" descr="P123087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0302" y="1542008"/>
            <a:ext cx="6094147" cy="434444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28637" y="1464061"/>
            <a:ext cx="8224837" cy="446087"/>
          </a:xfrm>
        </p:spPr>
        <p:txBody>
          <a:bodyPr/>
          <a:lstStyle/>
          <a:p>
            <a:pPr eaLnBrk="1" hangingPunct="1"/>
            <a:r>
              <a:rPr lang="de-DE" sz="2000" dirty="0" smtClean="0">
                <a:latin typeface="Arial" pitchFamily="34" charset="0"/>
                <a:cs typeface="Arial" pitchFamily="34" charset="0"/>
              </a:rPr>
              <a:t>Motivation</a:t>
            </a:r>
            <a:endParaRPr lang="de-D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20" name="Rectangle 2"/>
          <p:cNvSpPr txBox="1">
            <a:spLocks noChangeArrowheads="1"/>
          </p:cNvSpPr>
          <p:nvPr/>
        </p:nvSpPr>
        <p:spPr bwMode="auto">
          <a:xfrm>
            <a:off x="519111" y="2054227"/>
            <a:ext cx="8339139" cy="41846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180975" lvl="2" indent="-180975" algn="just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●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About </a:t>
            </a:r>
            <a:r>
              <a:rPr lang="en-US" sz="1600" dirty="0" smtClean="0">
                <a:solidFill>
                  <a:srgbClr val="FF0000"/>
                </a:solidFill>
              </a:rPr>
              <a:t>1,000 commercial aircraft </a:t>
            </a:r>
            <a:r>
              <a:rPr lang="en-US" sz="1600" dirty="0" smtClean="0">
                <a:solidFill>
                  <a:schemeClr val="tx1"/>
                </a:solidFill>
              </a:rPr>
              <a:t>reach the end of their lives </a:t>
            </a:r>
            <a:r>
              <a:rPr lang="en-US" sz="1600" dirty="0" smtClean="0">
                <a:solidFill>
                  <a:srgbClr val="FF0000"/>
                </a:solidFill>
              </a:rPr>
              <a:t>every yea</a:t>
            </a:r>
            <a:r>
              <a:rPr lang="en-US" sz="1600" dirty="0" smtClean="0">
                <a:solidFill>
                  <a:schemeClr val="tx1"/>
                </a:solidFill>
              </a:rPr>
              <a:t>r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lvl="2" indent="-180975" algn="just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●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The </a:t>
            </a:r>
            <a:r>
              <a:rPr lang="en-US" sz="1600" dirty="0" smtClean="0">
                <a:solidFill>
                  <a:srgbClr val="0000FF"/>
                </a:solidFill>
              </a:rPr>
              <a:t>safe, responsible </a:t>
            </a:r>
            <a:r>
              <a:rPr lang="en-US" sz="1600" dirty="0" smtClean="0">
                <a:solidFill>
                  <a:schemeClr val="tx1"/>
                </a:solidFill>
              </a:rPr>
              <a:t>and at the same time </a:t>
            </a:r>
            <a:r>
              <a:rPr lang="en-US" sz="1600" dirty="0" smtClean="0">
                <a:solidFill>
                  <a:srgbClr val="0000FF"/>
                </a:solidFill>
              </a:rPr>
              <a:t>economical recycling </a:t>
            </a:r>
            <a:r>
              <a:rPr lang="en-US" sz="1600" dirty="0" smtClean="0">
                <a:solidFill>
                  <a:schemeClr val="tx1"/>
                </a:solidFill>
              </a:rPr>
              <a:t>of these machines is a major </a:t>
            </a:r>
            <a:r>
              <a:rPr lang="en-US" sz="1600" dirty="0" smtClean="0">
                <a:solidFill>
                  <a:schemeClr val="tx1"/>
                </a:solidFill>
              </a:rPr>
              <a:t>challenge.</a:t>
            </a:r>
          </a:p>
          <a:p>
            <a:pPr marL="180975" lvl="2" indent="-180975" algn="just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●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This </a:t>
            </a:r>
            <a:r>
              <a:rPr lang="en-US" sz="1600" dirty="0" smtClean="0">
                <a:solidFill>
                  <a:schemeClr val="tx1"/>
                </a:solidFill>
              </a:rPr>
              <a:t>must be considered when </a:t>
            </a:r>
            <a:r>
              <a:rPr lang="en-US" sz="1600" dirty="0" smtClean="0">
                <a:solidFill>
                  <a:srgbClr val="0000FF"/>
                </a:solidFill>
              </a:rPr>
              <a:t>designing new aircraft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lvl="2" indent="-180975" algn="just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●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However</a:t>
            </a:r>
            <a:r>
              <a:rPr lang="en-US" sz="1600" dirty="0" smtClean="0">
                <a:solidFill>
                  <a:schemeClr val="tx1"/>
                </a:solidFill>
              </a:rPr>
              <a:t>, the </a:t>
            </a:r>
            <a:r>
              <a:rPr lang="en-US" sz="1600" dirty="0" smtClean="0">
                <a:solidFill>
                  <a:srgbClr val="FF0000"/>
                </a:solidFill>
              </a:rPr>
              <a:t>composite materials </a:t>
            </a:r>
            <a:r>
              <a:rPr lang="en-US" sz="1600" dirty="0" smtClean="0">
                <a:solidFill>
                  <a:schemeClr val="tx1"/>
                </a:solidFill>
              </a:rPr>
              <a:t>that </a:t>
            </a:r>
            <a:r>
              <a:rPr lang="en-US" sz="1600" dirty="0" smtClean="0">
                <a:solidFill>
                  <a:srgbClr val="FF0000"/>
                </a:solidFill>
              </a:rPr>
              <a:t>are</a:t>
            </a:r>
            <a:r>
              <a:rPr lang="en-US" sz="1600" dirty="0" smtClean="0">
                <a:solidFill>
                  <a:schemeClr val="tx1"/>
                </a:solidFill>
              </a:rPr>
              <a:t> increasingly being used are </a:t>
            </a:r>
            <a:r>
              <a:rPr lang="en-US" sz="1600" dirty="0" smtClean="0">
                <a:solidFill>
                  <a:srgbClr val="FF0000"/>
                </a:solidFill>
              </a:rPr>
              <a:t>a recycling problem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lvl="2" indent="-180975" algn="just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●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A </a:t>
            </a:r>
            <a:r>
              <a:rPr lang="en-US" sz="1600" dirty="0" smtClean="0">
                <a:solidFill>
                  <a:srgbClr val="0000FF"/>
                </a:solidFill>
              </a:rPr>
              <a:t>new aircraft dismantling industry </a:t>
            </a:r>
            <a:r>
              <a:rPr lang="en-US" sz="1600" dirty="0" smtClean="0">
                <a:solidFill>
                  <a:schemeClr val="tx1"/>
                </a:solidFill>
              </a:rPr>
              <a:t>is emerging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lvl="2" indent="-180975" algn="just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●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Much </a:t>
            </a:r>
            <a:r>
              <a:rPr lang="en-US" sz="1600" dirty="0" smtClean="0">
                <a:solidFill>
                  <a:schemeClr val="tx1"/>
                </a:solidFill>
              </a:rPr>
              <a:t>is </a:t>
            </a:r>
            <a:r>
              <a:rPr lang="en-US" sz="1600" dirty="0" smtClean="0">
                <a:solidFill>
                  <a:schemeClr val="tx1"/>
                </a:solidFill>
              </a:rPr>
              <a:t>developed in </a:t>
            </a:r>
            <a:r>
              <a:rPr lang="en-US" sz="1600" dirty="0" smtClean="0">
                <a:solidFill>
                  <a:schemeClr val="tx1"/>
                </a:solidFill>
              </a:rPr>
              <a:t>the </a:t>
            </a:r>
            <a:r>
              <a:rPr lang="en-US" sz="1600" dirty="0" smtClean="0">
                <a:solidFill>
                  <a:srgbClr val="0000FF"/>
                </a:solidFill>
              </a:rPr>
              <a:t>recycling </a:t>
            </a:r>
            <a:r>
              <a:rPr lang="en-US" sz="1600" dirty="0" smtClean="0">
                <a:solidFill>
                  <a:srgbClr val="0000FF"/>
                </a:solidFill>
              </a:rPr>
              <a:t>processes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3400" y="869950"/>
            <a:ext cx="8081963" cy="2653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0280" tIns="39960" rIns="80280" bIns="39960">
            <a:spAutoFit/>
          </a:bodyPr>
          <a:lstStyle/>
          <a:p>
            <a:pPr eaLnBrk="0" hangingPunct="0">
              <a:spcBef>
                <a:spcPts val="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dirty="0" smtClean="0">
                <a:solidFill>
                  <a:schemeClr val="tx1"/>
                </a:solidFill>
              </a:rPr>
              <a:t>Passenger Aircraft at End-of-Life</a:t>
            </a:r>
            <a:endParaRPr lang="en-US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024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790576" y="2356277"/>
            <a:ext cx="7562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00FF"/>
                </a:solidFill>
              </a:rPr>
              <a:t>End-of-Life</a:t>
            </a:r>
            <a:endParaRPr lang="en-US" sz="4800" b="1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8832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000" noProof="1" smtClean="0"/>
              <a:t>End-of-Life Does Not Necessarily Have Anything </a:t>
            </a:r>
            <a:r>
              <a:rPr lang="en-US" sz="2000" noProof="1" smtClean="0"/>
              <a:t>to </a:t>
            </a:r>
            <a:r>
              <a:rPr lang="en-US" sz="2000" noProof="1" smtClean="0"/>
              <a:t>Do </a:t>
            </a:r>
            <a:r>
              <a:rPr lang="en-US" sz="2000" noProof="1" smtClean="0"/>
              <a:t>with </a:t>
            </a:r>
            <a:r>
              <a:rPr lang="en-US" sz="2000" noProof="1" smtClean="0"/>
              <a:t>Age </a:t>
            </a:r>
            <a:endParaRPr lang="en-US" sz="2000" noProof="1"/>
          </a:p>
        </p:txBody>
      </p:sp>
      <p:sp>
        <p:nvSpPr>
          <p:cNvPr id="4" name="Textfeld 3"/>
          <p:cNvSpPr txBox="1"/>
          <p:nvPr/>
        </p:nvSpPr>
        <p:spPr>
          <a:xfrm>
            <a:off x="542925" y="1419226"/>
            <a:ext cx="847724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rgbClr val="0000FF"/>
                </a:solidFill>
              </a:rPr>
              <a:t>End-of-life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does not necessarily have anything to do with </a:t>
            </a:r>
            <a:r>
              <a:rPr lang="en-US" sz="1600" dirty="0" smtClean="0">
                <a:solidFill>
                  <a:srgbClr val="FF0000"/>
                </a:solidFill>
              </a:rPr>
              <a:t>age</a:t>
            </a:r>
            <a:r>
              <a:rPr lang="en-US" sz="1600" dirty="0" smtClean="0">
                <a:solidFill>
                  <a:schemeClr val="tx1"/>
                </a:solidFill>
              </a:rPr>
              <a:t> or overall </a:t>
            </a:r>
            <a:r>
              <a:rPr lang="en-US" sz="1600" dirty="0" smtClean="0">
                <a:solidFill>
                  <a:srgbClr val="FF0000"/>
                </a:solidFill>
              </a:rPr>
              <a:t>use</a:t>
            </a:r>
            <a:r>
              <a:rPr lang="en-US" sz="1600" dirty="0" smtClean="0">
                <a:solidFill>
                  <a:schemeClr val="tx1"/>
                </a:solidFill>
              </a:rPr>
              <a:t> of the aircraft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Irrespective </a:t>
            </a:r>
            <a:r>
              <a:rPr lang="en-US" sz="1600" dirty="0" smtClean="0">
                <a:solidFill>
                  <a:schemeClr val="tx1"/>
                </a:solidFill>
              </a:rPr>
              <a:t>of flight hours and flight cycles, an </a:t>
            </a:r>
            <a:r>
              <a:rPr lang="en-US" sz="1600" dirty="0" smtClean="0">
                <a:solidFill>
                  <a:srgbClr val="FF0000"/>
                </a:solidFill>
              </a:rPr>
              <a:t>aircraft becomes obsolete if its operating costs are too high </a:t>
            </a:r>
            <a:r>
              <a:rPr lang="en-US" sz="1600" dirty="0" smtClean="0">
                <a:solidFill>
                  <a:schemeClr val="tx1"/>
                </a:solidFill>
              </a:rPr>
              <a:t>compared to other aircraft, or if there is simply no demand for flights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Under </a:t>
            </a:r>
            <a:r>
              <a:rPr lang="en-US" sz="1600" dirty="0" smtClean="0">
                <a:solidFill>
                  <a:schemeClr val="tx1"/>
                </a:solidFill>
              </a:rPr>
              <a:t>favorable circumstances, passenger </a:t>
            </a:r>
            <a:r>
              <a:rPr lang="en-US" sz="1600" dirty="0" smtClean="0">
                <a:solidFill>
                  <a:srgbClr val="008000"/>
                </a:solidFill>
              </a:rPr>
              <a:t>aircraft can be operated economically for around 30 years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However</a:t>
            </a:r>
            <a:r>
              <a:rPr lang="en-US" sz="1600" dirty="0" smtClean="0">
                <a:solidFill>
                  <a:schemeClr val="tx1"/>
                </a:solidFill>
              </a:rPr>
              <a:t>, the end of an aircraft's life is always determined by an </a:t>
            </a:r>
            <a:r>
              <a:rPr lang="en-US" sz="1600" dirty="0" smtClean="0">
                <a:solidFill>
                  <a:srgbClr val="0000FF"/>
                </a:solidFill>
              </a:rPr>
              <a:t>economic consideration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rgbClr val="FF0000"/>
                </a:solidFill>
              </a:rPr>
              <a:t>End-of-life </a:t>
            </a:r>
            <a:r>
              <a:rPr lang="en-US" sz="1600" dirty="0" smtClean="0">
                <a:solidFill>
                  <a:srgbClr val="FF0000"/>
                </a:solidFill>
              </a:rPr>
              <a:t>can occur after as little as 13 years</a:t>
            </a:r>
            <a:r>
              <a:rPr lang="en-US" sz="1600" dirty="0" smtClean="0">
                <a:solidFill>
                  <a:schemeClr val="tx1"/>
                </a:solidFill>
              </a:rPr>
              <a:t>, as was recently the case for some Airbus A380 aircraft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If </a:t>
            </a:r>
            <a:r>
              <a:rPr lang="en-US" sz="1600" dirty="0" smtClean="0">
                <a:solidFill>
                  <a:schemeClr val="tx1"/>
                </a:solidFill>
              </a:rPr>
              <a:t>there is no buyer for the used aircraft, then the only choice left is between further </a:t>
            </a:r>
            <a:r>
              <a:rPr lang="en-US" sz="1600" dirty="0" smtClean="0">
                <a:solidFill>
                  <a:srgbClr val="008000"/>
                </a:solidFill>
              </a:rPr>
              <a:t>operation</a:t>
            </a:r>
            <a:r>
              <a:rPr lang="en-US" sz="1600" dirty="0" smtClean="0">
                <a:solidFill>
                  <a:schemeClr val="tx1"/>
                </a:solidFill>
              </a:rPr>
              <a:t> or </a:t>
            </a:r>
            <a:r>
              <a:rPr lang="en-US" sz="1600" dirty="0" smtClean="0">
                <a:solidFill>
                  <a:srgbClr val="FF0000"/>
                </a:solidFill>
              </a:rPr>
              <a:t>scrapping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You </a:t>
            </a:r>
            <a:r>
              <a:rPr lang="en-US" sz="1600" dirty="0" smtClean="0">
                <a:solidFill>
                  <a:schemeClr val="tx1"/>
                </a:solidFill>
              </a:rPr>
              <a:t>try to sell the aircraft in individual parts</a:t>
            </a:r>
            <a:r>
              <a:rPr lang="en-US" sz="1600" dirty="0" smtClean="0">
                <a:solidFill>
                  <a:schemeClr val="tx1"/>
                </a:solidFill>
              </a:rPr>
              <a:t>. The </a:t>
            </a:r>
            <a:r>
              <a:rPr lang="en-US" sz="1600" dirty="0" smtClean="0">
                <a:solidFill>
                  <a:srgbClr val="008000"/>
                </a:solidFill>
              </a:rPr>
              <a:t>engines are the most valuable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rgbClr val="0000FF"/>
                </a:solidFill>
              </a:rPr>
              <a:t>Cargo </a:t>
            </a:r>
            <a:r>
              <a:rPr lang="en-US" sz="1600" dirty="0" smtClean="0">
                <a:solidFill>
                  <a:srgbClr val="0000FF"/>
                </a:solidFill>
              </a:rPr>
              <a:t>aircraft </a:t>
            </a:r>
            <a:r>
              <a:rPr lang="en-US" sz="1600" dirty="0" smtClean="0">
                <a:solidFill>
                  <a:schemeClr val="tx1"/>
                </a:solidFill>
              </a:rPr>
              <a:t>have lower usage than passenger aircraft and do not require regular expensive cabin renewal and </a:t>
            </a:r>
            <a:r>
              <a:rPr lang="en-US" sz="1600" dirty="0" smtClean="0">
                <a:solidFill>
                  <a:srgbClr val="0000FF"/>
                </a:solidFill>
              </a:rPr>
              <a:t>can</a:t>
            </a:r>
            <a:r>
              <a:rPr lang="en-US" sz="1600" dirty="0" smtClean="0">
                <a:solidFill>
                  <a:schemeClr val="tx1"/>
                </a:solidFill>
              </a:rPr>
              <a:t> therefore </a:t>
            </a:r>
            <a:r>
              <a:rPr lang="en-US" sz="1600" dirty="0" smtClean="0">
                <a:solidFill>
                  <a:srgbClr val="0000FF"/>
                </a:solidFill>
              </a:rPr>
              <a:t>be kept in service longer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5863" y="1103305"/>
            <a:ext cx="6772274" cy="422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1857375" y="5408563"/>
            <a:ext cx="54292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Among the early A380s due to be dismantled is this ex-Singapore Airlines aircraft. It only lived to be 13 years old. </a:t>
            </a:r>
            <a:r>
              <a:rPr lang="en-US" sz="1000" dirty="0" smtClean="0">
                <a:solidFill>
                  <a:schemeClr val="tx1"/>
                </a:solidFill>
              </a:rPr>
              <a:t>Source</a:t>
            </a:r>
            <a:r>
              <a:rPr lang="en-US" sz="1000" dirty="0" smtClean="0">
                <a:solidFill>
                  <a:schemeClr val="tx1"/>
                </a:solidFill>
              </a:rPr>
              <a:t>: Flight </a:t>
            </a:r>
            <a:r>
              <a:rPr lang="en-US" sz="1000" dirty="0" smtClean="0">
                <a:solidFill>
                  <a:schemeClr val="tx1"/>
                </a:solidFill>
              </a:rPr>
              <a:t>Global (2021-11-09</a:t>
            </a:r>
            <a:r>
              <a:rPr lang="en-US" sz="1000" dirty="0" smtClean="0">
                <a:solidFill>
                  <a:schemeClr val="tx1"/>
                </a:solidFill>
              </a:rPr>
              <a:t>)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8832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The </a:t>
            </a:r>
            <a:r>
              <a:rPr lang="en-US" sz="2000" dirty="0" smtClean="0">
                <a:solidFill>
                  <a:schemeClr val="tx1"/>
                </a:solidFill>
              </a:rPr>
              <a:t>End-of-Life </a:t>
            </a:r>
            <a:r>
              <a:rPr lang="en-US" sz="2000" dirty="0" smtClean="0">
                <a:solidFill>
                  <a:schemeClr val="tx1"/>
                </a:solidFill>
              </a:rPr>
              <a:t>often </a:t>
            </a:r>
            <a:r>
              <a:rPr lang="en-US" sz="2000" dirty="0" smtClean="0">
                <a:solidFill>
                  <a:schemeClr val="tx1"/>
                </a:solidFill>
              </a:rPr>
              <a:t>Begins Slowly</a:t>
            </a:r>
            <a:endParaRPr lang="en-US" sz="2000" noProof="1"/>
          </a:p>
        </p:txBody>
      </p:sp>
      <p:sp>
        <p:nvSpPr>
          <p:cNvPr id="4" name="Textfeld 3"/>
          <p:cNvSpPr txBox="1"/>
          <p:nvPr/>
        </p:nvSpPr>
        <p:spPr>
          <a:xfrm>
            <a:off x="542925" y="1419226"/>
            <a:ext cx="84772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An </a:t>
            </a:r>
            <a:r>
              <a:rPr lang="en-US" sz="1600" dirty="0" smtClean="0">
                <a:solidFill>
                  <a:srgbClr val="008000"/>
                </a:solidFill>
              </a:rPr>
              <a:t>aircraft</a:t>
            </a:r>
            <a:r>
              <a:rPr lang="en-US" sz="1600" dirty="0" smtClean="0">
                <a:solidFill>
                  <a:schemeClr val="tx1"/>
                </a:solidFill>
              </a:rPr>
              <a:t> that has no place on the market today can </a:t>
            </a:r>
            <a:r>
              <a:rPr lang="en-US" sz="1600" dirty="0" smtClean="0">
                <a:solidFill>
                  <a:srgbClr val="008000"/>
                </a:solidFill>
              </a:rPr>
              <a:t>possibly be used again later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This </a:t>
            </a:r>
            <a:r>
              <a:rPr lang="en-US" sz="1600" dirty="0" smtClean="0">
                <a:solidFill>
                  <a:schemeClr val="tx1"/>
                </a:solidFill>
              </a:rPr>
              <a:t>is due to fluctuations in supply and demand and changing opportunities to make profits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An </a:t>
            </a:r>
            <a:r>
              <a:rPr lang="en-US" sz="1600" dirty="0" smtClean="0">
                <a:solidFill>
                  <a:schemeClr val="tx1"/>
                </a:solidFill>
              </a:rPr>
              <a:t>operator will therefore be willing to </a:t>
            </a:r>
            <a:r>
              <a:rPr lang="en-US" sz="1600" dirty="0" smtClean="0">
                <a:solidFill>
                  <a:srgbClr val="0000FF"/>
                </a:solidFill>
              </a:rPr>
              <a:t>leave the aircraft idle at low running costs </a:t>
            </a:r>
            <a:r>
              <a:rPr lang="en-US" sz="1600" dirty="0" smtClean="0">
                <a:solidFill>
                  <a:schemeClr val="tx1"/>
                </a:solidFill>
              </a:rPr>
              <a:t>for the ability to </a:t>
            </a:r>
            <a:r>
              <a:rPr lang="en-US" sz="1600" dirty="0" smtClean="0">
                <a:solidFill>
                  <a:srgbClr val="008000"/>
                </a:solidFill>
              </a:rPr>
              <a:t>reactivate the aircraft if necessary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A </a:t>
            </a:r>
            <a:r>
              <a:rPr lang="en-US" sz="1600" dirty="0" smtClean="0">
                <a:solidFill>
                  <a:schemeClr val="tx1"/>
                </a:solidFill>
              </a:rPr>
              <a:t>distinction can be made between </a:t>
            </a:r>
            <a:r>
              <a:rPr lang="en-US" sz="1600" dirty="0" smtClean="0">
                <a:solidFill>
                  <a:srgbClr val="CC0099"/>
                </a:solidFill>
              </a:rPr>
              <a:t>parking</a:t>
            </a:r>
            <a:r>
              <a:rPr lang="en-US" sz="1600" dirty="0" smtClean="0">
                <a:solidFill>
                  <a:schemeClr val="tx1"/>
                </a:solidFill>
              </a:rPr>
              <a:t> and </a:t>
            </a:r>
            <a:r>
              <a:rPr lang="en-US" sz="1600" dirty="0" smtClean="0">
                <a:solidFill>
                  <a:srgbClr val="FF0000"/>
                </a:solidFill>
              </a:rPr>
              <a:t>storage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790576" y="2356277"/>
            <a:ext cx="75628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00FF"/>
                </a:solidFill>
              </a:rPr>
              <a:t>Airbus and Boeing Activities</a:t>
            </a:r>
            <a:endParaRPr lang="en-US" sz="4800" b="1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8832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Airbus and </a:t>
            </a:r>
            <a:r>
              <a:rPr lang="en-US" sz="2000" dirty="0" smtClean="0">
                <a:solidFill>
                  <a:schemeClr val="tx1"/>
                </a:solidFill>
              </a:rPr>
              <a:t>Boeing Started Research and Recycling Facilities</a:t>
            </a:r>
            <a:endParaRPr lang="en-US" sz="2000" noProof="1"/>
          </a:p>
        </p:txBody>
      </p:sp>
      <p:sp>
        <p:nvSpPr>
          <p:cNvPr id="4" name="Textfeld 3"/>
          <p:cNvSpPr txBox="1"/>
          <p:nvPr/>
        </p:nvSpPr>
        <p:spPr>
          <a:xfrm>
            <a:off x="542925" y="1419226"/>
            <a:ext cx="84772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The two major civil aircraft manufacturers, Airbus and Boeing, both independently started </a:t>
            </a:r>
            <a:r>
              <a:rPr lang="en-US" sz="1600" dirty="0" smtClean="0">
                <a:solidFill>
                  <a:srgbClr val="0000FF"/>
                </a:solidFill>
              </a:rPr>
              <a:t>research projects </a:t>
            </a:r>
            <a:r>
              <a:rPr lang="en-US" sz="1600" dirty="0" smtClean="0">
                <a:solidFill>
                  <a:schemeClr val="tx1"/>
                </a:solidFill>
              </a:rPr>
              <a:t>and recycling </a:t>
            </a:r>
            <a:r>
              <a:rPr lang="en-US" sz="1600" dirty="0" smtClean="0">
                <a:solidFill>
                  <a:srgbClr val="0000FF"/>
                </a:solidFill>
              </a:rPr>
              <a:t>test facilities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Both </a:t>
            </a:r>
            <a:r>
              <a:rPr lang="en-US" sz="1600" dirty="0" smtClean="0">
                <a:solidFill>
                  <a:schemeClr val="tx1"/>
                </a:solidFill>
              </a:rPr>
              <a:t>manufacturers are benefiting from the results of their efforts by being able to incorporate the </a:t>
            </a:r>
            <a:r>
              <a:rPr lang="en-US" sz="1600" dirty="0" err="1" smtClean="0">
                <a:solidFill>
                  <a:schemeClr val="tx1"/>
                </a:solidFill>
              </a:rPr>
              <a:t>learnings</a:t>
            </a:r>
            <a:r>
              <a:rPr lang="en-US" sz="1600" dirty="0" smtClean="0">
                <a:solidFill>
                  <a:schemeClr val="tx1"/>
                </a:solidFill>
              </a:rPr>
              <a:t> into the </a:t>
            </a:r>
            <a:r>
              <a:rPr lang="en-US" sz="1600" dirty="0" smtClean="0">
                <a:solidFill>
                  <a:srgbClr val="008000"/>
                </a:solidFill>
              </a:rPr>
              <a:t>development of</a:t>
            </a:r>
            <a:r>
              <a:rPr lang="en-US" sz="1600" dirty="0" smtClean="0">
                <a:solidFill>
                  <a:schemeClr val="tx1"/>
                </a:solidFill>
              </a:rPr>
              <a:t> their </a:t>
            </a:r>
            <a:r>
              <a:rPr lang="en-US" sz="1600" dirty="0" smtClean="0">
                <a:solidFill>
                  <a:srgbClr val="008000"/>
                </a:solidFill>
              </a:rPr>
              <a:t>next-generation aircraft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</a:pPr>
            <a:endParaRPr lang="en-US" sz="1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8832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Airbus started the </a:t>
            </a:r>
            <a:r>
              <a:rPr lang="en-US" sz="2000" dirty="0" smtClean="0">
                <a:solidFill>
                  <a:schemeClr val="tx1"/>
                </a:solidFill>
              </a:rPr>
              <a:t>PAMELA Project</a:t>
            </a:r>
            <a:endParaRPr lang="en-US" sz="2000" noProof="1">
              <a:solidFill>
                <a:schemeClr val="tx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42925" y="1419226"/>
            <a:ext cx="84772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b="1" dirty="0" smtClean="0">
                <a:solidFill>
                  <a:schemeClr val="tx1"/>
                </a:solidFill>
              </a:rPr>
              <a:t>Airbus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started the </a:t>
            </a:r>
            <a:r>
              <a:rPr lang="en-US" sz="1600" b="1" dirty="0" smtClean="0">
                <a:solidFill>
                  <a:srgbClr val="008000"/>
                </a:solidFill>
              </a:rPr>
              <a:t>PAMELA</a:t>
            </a:r>
            <a:r>
              <a:rPr lang="en-US" sz="1600" dirty="0" smtClean="0">
                <a:solidFill>
                  <a:schemeClr val="tx1"/>
                </a:solidFill>
              </a:rPr>
              <a:t> (</a:t>
            </a:r>
            <a:r>
              <a:rPr lang="en-US" sz="1600" b="1" u="sng" dirty="0" smtClean="0">
                <a:solidFill>
                  <a:schemeClr val="tx1"/>
                </a:solidFill>
              </a:rPr>
              <a:t>P</a:t>
            </a:r>
            <a:r>
              <a:rPr lang="en-US" sz="1600" b="1" dirty="0" smtClean="0">
                <a:solidFill>
                  <a:schemeClr val="tx1"/>
                </a:solidFill>
              </a:rPr>
              <a:t>rocess for </a:t>
            </a:r>
            <a:r>
              <a:rPr lang="en-US" sz="1600" b="1" u="sng" dirty="0" smtClean="0">
                <a:solidFill>
                  <a:schemeClr val="tx1"/>
                </a:solidFill>
              </a:rPr>
              <a:t>A</a:t>
            </a:r>
            <a:r>
              <a:rPr lang="en-US" sz="1600" b="1" dirty="0" smtClean="0">
                <a:solidFill>
                  <a:schemeClr val="tx1"/>
                </a:solidFill>
              </a:rPr>
              <a:t>dvanced </a:t>
            </a:r>
            <a:r>
              <a:rPr lang="en-US" sz="1600" b="1" u="sng" dirty="0" smtClean="0">
                <a:solidFill>
                  <a:schemeClr val="tx1"/>
                </a:solidFill>
              </a:rPr>
              <a:t>M</a:t>
            </a:r>
            <a:r>
              <a:rPr lang="en-US" sz="1600" b="1" dirty="0" smtClean="0">
                <a:solidFill>
                  <a:schemeClr val="tx1"/>
                </a:solidFill>
              </a:rPr>
              <a:t>anagement of </a:t>
            </a:r>
            <a:r>
              <a:rPr lang="en-US" sz="1600" b="1" u="sng" dirty="0" smtClean="0">
                <a:solidFill>
                  <a:schemeClr val="tx1"/>
                </a:solidFill>
              </a:rPr>
              <a:t>E</a:t>
            </a:r>
            <a:r>
              <a:rPr lang="en-US" sz="1600" b="1" dirty="0" smtClean="0">
                <a:solidFill>
                  <a:schemeClr val="tx1"/>
                </a:solidFill>
              </a:rPr>
              <a:t>nd-of-Life </a:t>
            </a:r>
            <a:r>
              <a:rPr lang="en-US" sz="1600" b="1" dirty="0" smtClean="0">
                <a:solidFill>
                  <a:schemeClr val="tx1"/>
                </a:solidFill>
              </a:rPr>
              <a:t>of </a:t>
            </a:r>
            <a:r>
              <a:rPr lang="en-US" sz="1600" b="1" u="sng" dirty="0" smtClean="0">
                <a:solidFill>
                  <a:schemeClr val="tx1"/>
                </a:solidFill>
              </a:rPr>
              <a:t>A</a:t>
            </a:r>
            <a:r>
              <a:rPr lang="en-US" sz="1600" b="1" dirty="0" smtClean="0">
                <a:solidFill>
                  <a:schemeClr val="tx1"/>
                </a:solidFill>
              </a:rPr>
              <a:t>ircraft</a:t>
            </a:r>
            <a:r>
              <a:rPr lang="en-US" sz="1600" dirty="0" smtClean="0">
                <a:solidFill>
                  <a:schemeClr val="tx1"/>
                </a:solidFill>
              </a:rPr>
              <a:t>) project in 2005 in collaboration </a:t>
            </a:r>
            <a:r>
              <a:rPr lang="en-US" sz="1600" dirty="0" smtClean="0">
                <a:solidFill>
                  <a:schemeClr val="tx1"/>
                </a:solidFill>
              </a:rPr>
              <a:t>with</a:t>
            </a:r>
          </a:p>
          <a:p>
            <a:pPr marL="361950" lvl="1" indent="-180975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chemeClr val="tx1"/>
                </a:solidFill>
              </a:rPr>
              <a:t>Suez-</a:t>
            </a:r>
            <a:r>
              <a:rPr lang="en-US" sz="1600" dirty="0" err="1" smtClean="0">
                <a:solidFill>
                  <a:schemeClr val="tx1"/>
                </a:solidFill>
              </a:rPr>
              <a:t>Sita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- a French recycling company - and 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361950" lvl="1" indent="-180975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chemeClr val="tx1"/>
                </a:solidFill>
              </a:rPr>
              <a:t>the </a:t>
            </a:r>
            <a:r>
              <a:rPr lang="en-US" sz="1600" dirty="0" smtClean="0">
                <a:solidFill>
                  <a:schemeClr val="tx1"/>
                </a:solidFill>
              </a:rPr>
              <a:t>LIFE working group (</a:t>
            </a:r>
            <a:r>
              <a:rPr lang="en-US" sz="1600" dirty="0" err="1" smtClean="0">
                <a:solidFill>
                  <a:schemeClr val="tx1"/>
                </a:solidFill>
              </a:rPr>
              <a:t>l'Instrument</a:t>
            </a:r>
            <a:r>
              <a:rPr lang="en-US" sz="1600" dirty="0" smtClean="0">
                <a:solidFill>
                  <a:schemeClr val="tx1"/>
                </a:solidFill>
              </a:rPr>
              <a:t> Financier pours </a:t>
            </a:r>
            <a:r>
              <a:rPr lang="en-US" sz="1600" dirty="0" err="1" smtClean="0">
                <a:solidFill>
                  <a:schemeClr val="tx1"/>
                </a:solidFill>
              </a:rPr>
              <a:t>l'Environnement</a:t>
            </a:r>
            <a:r>
              <a:rPr lang="en-US" sz="1600" dirty="0" smtClean="0">
                <a:solidFill>
                  <a:schemeClr val="tx1"/>
                </a:solidFill>
              </a:rPr>
              <a:t>).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In </a:t>
            </a:r>
            <a:r>
              <a:rPr lang="en-US" sz="1600" dirty="0" smtClean="0">
                <a:solidFill>
                  <a:schemeClr val="tx1"/>
                </a:solidFill>
              </a:rPr>
              <a:t>early 2006, an </a:t>
            </a:r>
            <a:r>
              <a:rPr lang="en-US" sz="1600" dirty="0" smtClean="0">
                <a:solidFill>
                  <a:srgbClr val="008000"/>
                </a:solidFill>
              </a:rPr>
              <a:t>Airbus A300-B2 was completely dismantled </a:t>
            </a:r>
            <a:r>
              <a:rPr lang="en-US" sz="1600" dirty="0" smtClean="0">
                <a:solidFill>
                  <a:schemeClr val="tx1"/>
                </a:solidFill>
              </a:rPr>
              <a:t>and dismantled at </a:t>
            </a:r>
            <a:r>
              <a:rPr lang="en-US" sz="1600" dirty="0" smtClean="0">
                <a:solidFill>
                  <a:srgbClr val="0000FF"/>
                </a:solidFill>
              </a:rPr>
              <a:t>Tarbes Airport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in </a:t>
            </a:r>
            <a:r>
              <a:rPr lang="en-US" sz="1600" dirty="0" smtClean="0">
                <a:solidFill>
                  <a:srgbClr val="FF0000"/>
                </a:solidFill>
              </a:rPr>
              <a:t>2006</a:t>
            </a:r>
            <a:r>
              <a:rPr lang="en-US" sz="1600" dirty="0" smtClean="0">
                <a:solidFill>
                  <a:schemeClr val="tx1"/>
                </a:solidFill>
              </a:rPr>
              <a:t>, it </a:t>
            </a:r>
            <a:r>
              <a:rPr lang="en-US" sz="1600" dirty="0" smtClean="0">
                <a:solidFill>
                  <a:schemeClr val="tx1"/>
                </a:solidFill>
              </a:rPr>
              <a:t>was the world's </a:t>
            </a:r>
            <a:r>
              <a:rPr lang="en-US" sz="1600" dirty="0" smtClean="0">
                <a:solidFill>
                  <a:srgbClr val="FF0000"/>
                </a:solidFill>
              </a:rPr>
              <a:t>first demonstration of a complete dismantling </a:t>
            </a:r>
            <a:r>
              <a:rPr lang="en-US" sz="1600" dirty="0" smtClean="0">
                <a:solidFill>
                  <a:schemeClr val="tx1"/>
                </a:solidFill>
              </a:rPr>
              <a:t>of a passenger aircraft.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0713" y="1042988"/>
            <a:ext cx="5362575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1019175" y="5876836"/>
            <a:ext cx="71056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The so-called </a:t>
            </a:r>
            <a:r>
              <a:rPr lang="en-US" sz="1600" dirty="0" smtClean="0">
                <a:solidFill>
                  <a:srgbClr val="FF0000"/>
                </a:solidFill>
              </a:rPr>
              <a:t>3D approach</a:t>
            </a:r>
            <a:r>
              <a:rPr lang="en-US" sz="1600" dirty="0" smtClean="0">
                <a:solidFill>
                  <a:schemeClr val="tx1"/>
                </a:solidFill>
              </a:rPr>
              <a:t> to aircraft dismantling from the </a:t>
            </a:r>
            <a:r>
              <a:rPr lang="en-US" sz="1600" dirty="0" smtClean="0">
                <a:solidFill>
                  <a:srgbClr val="008000"/>
                </a:solidFill>
              </a:rPr>
              <a:t>PAMELA</a:t>
            </a:r>
            <a:r>
              <a:rPr lang="en-US" sz="1600" dirty="0" smtClean="0">
                <a:solidFill>
                  <a:schemeClr val="tx1"/>
                </a:solidFill>
              </a:rPr>
              <a:t> project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8832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Airbus </a:t>
            </a:r>
            <a:r>
              <a:rPr lang="en-US" sz="2000" dirty="0" smtClean="0">
                <a:solidFill>
                  <a:schemeClr val="tx1"/>
                </a:solidFill>
              </a:rPr>
              <a:t>Founded Tarmac </a:t>
            </a:r>
            <a:r>
              <a:rPr lang="en-US" sz="2000" dirty="0" err="1" smtClean="0">
                <a:solidFill>
                  <a:schemeClr val="tx1"/>
                </a:solidFill>
              </a:rPr>
              <a:t>Aerosave</a:t>
            </a:r>
            <a:endParaRPr lang="en-US" sz="2000" noProof="1"/>
          </a:p>
        </p:txBody>
      </p:sp>
      <p:sp>
        <p:nvSpPr>
          <p:cNvPr id="4" name="Textfeld 3"/>
          <p:cNvSpPr txBox="1"/>
          <p:nvPr/>
        </p:nvSpPr>
        <p:spPr>
          <a:xfrm>
            <a:off x="542925" y="1419226"/>
            <a:ext cx="84772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After the PAMELA project, Airbus, together with other companies, founded the </a:t>
            </a:r>
            <a:r>
              <a:rPr lang="en-US" sz="1600" b="1" u="sng" dirty="0" smtClean="0">
                <a:solidFill>
                  <a:schemeClr val="tx1"/>
                </a:solidFill>
              </a:rPr>
              <a:t>T</a:t>
            </a:r>
            <a:r>
              <a:rPr lang="en-US" sz="1600" b="1" dirty="0" smtClean="0">
                <a:solidFill>
                  <a:schemeClr val="tx1"/>
                </a:solidFill>
              </a:rPr>
              <a:t>arbes </a:t>
            </a:r>
            <a:r>
              <a:rPr lang="en-US" sz="1600" b="1" u="sng" dirty="0" smtClean="0">
                <a:solidFill>
                  <a:schemeClr val="tx1"/>
                </a:solidFill>
              </a:rPr>
              <a:t>A</a:t>
            </a:r>
            <a:r>
              <a:rPr lang="en-US" sz="1600" b="1" dirty="0" smtClean="0">
                <a:solidFill>
                  <a:schemeClr val="tx1"/>
                </a:solidFill>
              </a:rPr>
              <a:t>dvanced </a:t>
            </a:r>
            <a:r>
              <a:rPr lang="en-US" sz="1600" b="1" u="sng" dirty="0" smtClean="0">
                <a:solidFill>
                  <a:schemeClr val="tx1"/>
                </a:solidFill>
              </a:rPr>
              <a:t>R</a:t>
            </a:r>
            <a:r>
              <a:rPr lang="en-US" sz="1600" b="1" dirty="0" smtClean="0">
                <a:solidFill>
                  <a:schemeClr val="tx1"/>
                </a:solidFill>
              </a:rPr>
              <a:t>ecycling and </a:t>
            </a:r>
            <a:r>
              <a:rPr lang="en-US" sz="1600" b="1" u="sng" dirty="0" smtClean="0">
                <a:solidFill>
                  <a:schemeClr val="tx1"/>
                </a:solidFill>
              </a:rPr>
              <a:t>M</a:t>
            </a:r>
            <a:r>
              <a:rPr lang="en-US" sz="1600" b="1" dirty="0" smtClean="0">
                <a:solidFill>
                  <a:schemeClr val="tx1"/>
                </a:solidFill>
              </a:rPr>
              <a:t>aintenance </a:t>
            </a:r>
            <a:r>
              <a:rPr lang="en-US" sz="1600" b="1" u="sng" dirty="0" smtClean="0">
                <a:solidFill>
                  <a:schemeClr val="tx1"/>
                </a:solidFill>
              </a:rPr>
              <a:t>A</a:t>
            </a:r>
            <a:r>
              <a:rPr lang="en-US" sz="1600" b="1" dirty="0" smtClean="0">
                <a:solidFill>
                  <a:schemeClr val="tx1"/>
                </a:solidFill>
              </a:rPr>
              <a:t>ircraft </a:t>
            </a:r>
            <a:r>
              <a:rPr lang="en-US" sz="1600" b="1" u="sng" dirty="0" smtClean="0">
                <a:solidFill>
                  <a:schemeClr val="tx1"/>
                </a:solidFill>
              </a:rPr>
              <a:t>C</a:t>
            </a:r>
            <a:r>
              <a:rPr lang="en-US" sz="1600" b="1" dirty="0" smtClean="0">
                <a:solidFill>
                  <a:schemeClr val="tx1"/>
                </a:solidFill>
              </a:rPr>
              <a:t>ompany</a:t>
            </a:r>
            <a:r>
              <a:rPr lang="en-US" sz="1600" dirty="0" smtClean="0">
                <a:solidFill>
                  <a:schemeClr val="tx1"/>
                </a:solidFill>
              </a:rPr>
              <a:t> (</a:t>
            </a:r>
            <a:r>
              <a:rPr lang="en-US" sz="1600" dirty="0" smtClean="0">
                <a:solidFill>
                  <a:srgbClr val="CC0099"/>
                </a:solidFill>
              </a:rPr>
              <a:t>Tarmac </a:t>
            </a:r>
            <a:r>
              <a:rPr lang="en-US" sz="1600" dirty="0" err="1" smtClean="0">
                <a:solidFill>
                  <a:srgbClr val="CC0099"/>
                </a:solidFill>
              </a:rPr>
              <a:t>Aerosave</a:t>
            </a:r>
            <a:r>
              <a:rPr lang="en-US" sz="1600" dirty="0" smtClean="0">
                <a:solidFill>
                  <a:schemeClr val="tx1"/>
                </a:solidFill>
              </a:rPr>
              <a:t>).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A </a:t>
            </a:r>
            <a:r>
              <a:rPr lang="en-US" sz="1600" dirty="0" smtClean="0">
                <a:solidFill>
                  <a:schemeClr val="tx1"/>
                </a:solidFill>
              </a:rPr>
              <a:t>new plant opened in </a:t>
            </a:r>
            <a:r>
              <a:rPr lang="en-US" sz="1600" b="1" dirty="0" err="1" smtClean="0">
                <a:solidFill>
                  <a:srgbClr val="008000"/>
                </a:solidFill>
              </a:rPr>
              <a:t>Teruel</a:t>
            </a:r>
            <a:r>
              <a:rPr lang="en-US" sz="1600" b="1" dirty="0" smtClean="0">
                <a:solidFill>
                  <a:srgbClr val="008000"/>
                </a:solidFill>
              </a:rPr>
              <a:t>, Spain</a:t>
            </a:r>
            <a:r>
              <a:rPr lang="en-US" sz="1600" dirty="0" smtClean="0">
                <a:solidFill>
                  <a:schemeClr val="tx1"/>
                </a:solidFill>
              </a:rPr>
              <a:t> in 2013, followed by </a:t>
            </a:r>
            <a:r>
              <a:rPr lang="en-US" sz="1600" b="1" dirty="0" smtClean="0">
                <a:solidFill>
                  <a:srgbClr val="008000"/>
                </a:solidFill>
              </a:rPr>
              <a:t>Toulouse </a:t>
            </a:r>
            <a:r>
              <a:rPr lang="en-US" sz="1600" b="1" dirty="0" err="1" smtClean="0">
                <a:solidFill>
                  <a:srgbClr val="008000"/>
                </a:solidFill>
              </a:rPr>
              <a:t>Francazal</a:t>
            </a:r>
            <a:r>
              <a:rPr lang="en-US" sz="1600" b="1" dirty="0" smtClean="0">
                <a:solidFill>
                  <a:srgbClr val="008000"/>
                </a:solidFill>
              </a:rPr>
              <a:t>, France </a:t>
            </a:r>
            <a:r>
              <a:rPr lang="en-US" sz="1600" dirty="0" smtClean="0">
                <a:solidFill>
                  <a:schemeClr val="tx1"/>
                </a:solidFill>
              </a:rPr>
              <a:t>in 2017. 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In </a:t>
            </a:r>
            <a:r>
              <a:rPr lang="en-US" sz="1600" dirty="0" smtClean="0">
                <a:solidFill>
                  <a:schemeClr val="tx1"/>
                </a:solidFill>
              </a:rPr>
              <a:t>2020, </a:t>
            </a:r>
            <a:r>
              <a:rPr lang="en-US" sz="1600" dirty="0" smtClean="0">
                <a:solidFill>
                  <a:srgbClr val="0000FF"/>
                </a:solidFill>
              </a:rPr>
              <a:t>Tarmac </a:t>
            </a:r>
            <a:r>
              <a:rPr lang="en-US" sz="1600" dirty="0" err="1" smtClean="0">
                <a:solidFill>
                  <a:srgbClr val="0000FF"/>
                </a:solidFill>
              </a:rPr>
              <a:t>Aerosave</a:t>
            </a:r>
            <a:r>
              <a:rPr lang="en-US" sz="1600" dirty="0" smtClean="0">
                <a:solidFill>
                  <a:srgbClr val="0000FF"/>
                </a:solidFill>
              </a:rPr>
              <a:t> has recycled a total of 170 aircraft</a:t>
            </a:r>
            <a:r>
              <a:rPr lang="en-US" sz="1600" dirty="0" smtClean="0">
                <a:solidFill>
                  <a:schemeClr val="tx1"/>
                </a:solidFill>
              </a:rPr>
              <a:t> since inception. 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In </a:t>
            </a:r>
            <a:r>
              <a:rPr lang="en-US" sz="1600" dirty="0" smtClean="0">
                <a:solidFill>
                  <a:schemeClr val="tx1"/>
                </a:solidFill>
              </a:rPr>
              <a:t>addition to </a:t>
            </a:r>
            <a:r>
              <a:rPr lang="en-US" sz="1600" dirty="0" smtClean="0">
                <a:solidFill>
                  <a:srgbClr val="CC0099"/>
                </a:solidFill>
              </a:rPr>
              <a:t>Airbus</a:t>
            </a:r>
            <a:r>
              <a:rPr lang="en-US" sz="1600" dirty="0" smtClean="0">
                <a:solidFill>
                  <a:schemeClr val="tx1"/>
                </a:solidFill>
              </a:rPr>
              <a:t>, the two </a:t>
            </a:r>
            <a:r>
              <a:rPr lang="en-US" sz="1600" dirty="0" smtClean="0">
                <a:solidFill>
                  <a:srgbClr val="FF0000"/>
                </a:solidFill>
              </a:rPr>
              <a:t>shareholders of Tarmac </a:t>
            </a:r>
            <a:r>
              <a:rPr lang="en-US" sz="1600" dirty="0" err="1" smtClean="0">
                <a:solidFill>
                  <a:srgbClr val="FF0000"/>
                </a:solidFill>
              </a:rPr>
              <a:t>Aerosave</a:t>
            </a:r>
            <a:r>
              <a:rPr lang="en-US" sz="1600" dirty="0" smtClean="0">
                <a:solidFill>
                  <a:schemeClr val="tx1"/>
                </a:solidFill>
              </a:rPr>
              <a:t> are </a:t>
            </a:r>
            <a:r>
              <a:rPr lang="en-US" sz="1600" dirty="0" smtClean="0">
                <a:solidFill>
                  <a:schemeClr val="tx1"/>
                </a:solidFill>
              </a:rPr>
              <a:t>today</a:t>
            </a:r>
          </a:p>
          <a:p>
            <a:pPr marL="361950" lvl="1" indent="-180975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chemeClr val="tx1"/>
                </a:solidFill>
              </a:rPr>
              <a:t>the </a:t>
            </a:r>
            <a:r>
              <a:rPr lang="en-US" sz="1600" dirty="0" err="1" smtClean="0">
                <a:solidFill>
                  <a:srgbClr val="CC0099"/>
                </a:solidFill>
              </a:rPr>
              <a:t>Safran</a:t>
            </a:r>
            <a:r>
              <a:rPr lang="en-US" sz="1600" dirty="0" smtClean="0">
                <a:solidFill>
                  <a:schemeClr val="tx1"/>
                </a:solidFill>
              </a:rPr>
              <a:t> Group </a:t>
            </a:r>
            <a:r>
              <a:rPr lang="en-US" sz="1600" dirty="0" smtClean="0">
                <a:solidFill>
                  <a:schemeClr val="tx1"/>
                </a:solidFill>
              </a:rPr>
              <a:t>and</a:t>
            </a:r>
          </a:p>
          <a:p>
            <a:pPr marL="361950" lvl="1" indent="-180975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CC0099"/>
                </a:solidFill>
              </a:rPr>
              <a:t>Suez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Around </a:t>
            </a:r>
            <a:r>
              <a:rPr lang="en-US" sz="1600" dirty="0" smtClean="0">
                <a:solidFill>
                  <a:schemeClr val="tx1"/>
                </a:solidFill>
              </a:rPr>
              <a:t>the same time, </a:t>
            </a:r>
            <a:r>
              <a:rPr lang="en-US" sz="1600" u="sng" dirty="0" smtClean="0">
                <a:solidFill>
                  <a:schemeClr val="tx1"/>
                </a:solidFill>
              </a:rPr>
              <a:t>many other similar companies emerged in Europe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8832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Boeing </a:t>
            </a:r>
            <a:r>
              <a:rPr lang="en-US" sz="2000" dirty="0" smtClean="0">
                <a:solidFill>
                  <a:schemeClr val="tx1"/>
                </a:solidFill>
              </a:rPr>
              <a:t>Founded </a:t>
            </a:r>
            <a:r>
              <a:rPr lang="en-US" sz="2000" dirty="0" smtClean="0">
                <a:solidFill>
                  <a:schemeClr val="tx1"/>
                </a:solidFill>
              </a:rPr>
              <a:t>the Aircraft Fleet Recycling Association (AFRA)</a:t>
            </a:r>
            <a:endParaRPr lang="en-US" sz="2000" noProof="1"/>
          </a:p>
        </p:txBody>
      </p:sp>
      <p:sp>
        <p:nvSpPr>
          <p:cNvPr id="4" name="Textfeld 3"/>
          <p:cNvSpPr txBox="1"/>
          <p:nvPr/>
        </p:nvSpPr>
        <p:spPr>
          <a:xfrm>
            <a:off x="542925" y="1419226"/>
            <a:ext cx="847724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In </a:t>
            </a:r>
            <a:r>
              <a:rPr lang="en-US" sz="1600" dirty="0" smtClean="0">
                <a:solidFill>
                  <a:schemeClr val="tx1"/>
                </a:solidFill>
              </a:rPr>
              <a:t>April 2006, </a:t>
            </a:r>
            <a:r>
              <a:rPr lang="en-US" sz="1600" b="1" dirty="0" smtClean="0">
                <a:solidFill>
                  <a:schemeClr val="tx1"/>
                </a:solidFill>
              </a:rPr>
              <a:t>Boeing</a:t>
            </a:r>
            <a:r>
              <a:rPr lang="en-US" sz="1600" dirty="0" smtClean="0">
                <a:solidFill>
                  <a:schemeClr val="tx1"/>
                </a:solidFill>
              </a:rPr>
              <a:t> founded the </a:t>
            </a:r>
            <a:r>
              <a:rPr lang="en-US" sz="1600" b="1" u="sng" dirty="0" smtClean="0">
                <a:solidFill>
                  <a:schemeClr val="tx1"/>
                </a:solidFill>
              </a:rPr>
              <a:t>A</a:t>
            </a:r>
            <a:r>
              <a:rPr lang="en-US" sz="1600" b="1" dirty="0" smtClean="0">
                <a:solidFill>
                  <a:schemeClr val="tx1"/>
                </a:solidFill>
              </a:rPr>
              <a:t>ircraft </a:t>
            </a:r>
            <a:r>
              <a:rPr lang="en-US" sz="1600" b="1" u="sng" dirty="0" smtClean="0">
                <a:solidFill>
                  <a:schemeClr val="tx1"/>
                </a:solidFill>
              </a:rPr>
              <a:t>F</a:t>
            </a:r>
            <a:r>
              <a:rPr lang="en-US" sz="1600" b="1" dirty="0" smtClean="0">
                <a:solidFill>
                  <a:schemeClr val="tx1"/>
                </a:solidFill>
              </a:rPr>
              <a:t>leet </a:t>
            </a:r>
            <a:r>
              <a:rPr lang="en-US" sz="1600" b="1" u="sng" dirty="0" smtClean="0">
                <a:solidFill>
                  <a:schemeClr val="tx1"/>
                </a:solidFill>
              </a:rPr>
              <a:t>R</a:t>
            </a:r>
            <a:r>
              <a:rPr lang="en-US" sz="1600" b="1" dirty="0" smtClean="0">
                <a:solidFill>
                  <a:schemeClr val="tx1"/>
                </a:solidFill>
              </a:rPr>
              <a:t>ecycling </a:t>
            </a:r>
            <a:r>
              <a:rPr lang="en-US" sz="1600" b="1" u="sng" dirty="0" smtClean="0">
                <a:solidFill>
                  <a:schemeClr val="tx1"/>
                </a:solidFill>
              </a:rPr>
              <a:t>A</a:t>
            </a:r>
            <a:r>
              <a:rPr lang="en-US" sz="1600" b="1" dirty="0" smtClean="0">
                <a:solidFill>
                  <a:schemeClr val="tx1"/>
                </a:solidFill>
              </a:rPr>
              <a:t>ssociation (</a:t>
            </a:r>
            <a:r>
              <a:rPr lang="en-US" sz="1600" b="1" dirty="0" smtClean="0">
                <a:solidFill>
                  <a:srgbClr val="008000"/>
                </a:solidFill>
              </a:rPr>
              <a:t>AFRA</a:t>
            </a:r>
            <a:r>
              <a:rPr lang="en-US" sz="1600" b="1" dirty="0" smtClean="0">
                <a:solidFill>
                  <a:schemeClr val="tx1"/>
                </a:solidFill>
              </a:rPr>
              <a:t>)</a:t>
            </a:r>
            <a:r>
              <a:rPr lang="en-US" sz="1600" dirty="0" smtClean="0">
                <a:solidFill>
                  <a:schemeClr val="tx1"/>
                </a:solidFill>
              </a:rPr>
              <a:t> in partnership with ten European and American companies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The </a:t>
            </a:r>
            <a:r>
              <a:rPr lang="en-US" sz="1600" dirty="0" smtClean="0">
                <a:solidFill>
                  <a:schemeClr val="tx1"/>
                </a:solidFill>
              </a:rPr>
              <a:t>founding members come from sectors such as </a:t>
            </a:r>
            <a:r>
              <a:rPr lang="en-US" sz="1600" dirty="0" smtClean="0">
                <a:solidFill>
                  <a:srgbClr val="008000"/>
                </a:solidFill>
              </a:rPr>
              <a:t>waste management</a:t>
            </a:r>
            <a:r>
              <a:rPr lang="en-US" sz="1600" dirty="0" smtClean="0">
                <a:solidFill>
                  <a:schemeClr val="tx1"/>
                </a:solidFill>
              </a:rPr>
              <a:t>, raw </a:t>
            </a:r>
            <a:r>
              <a:rPr lang="en-US" sz="1600" dirty="0" smtClean="0">
                <a:solidFill>
                  <a:srgbClr val="0000FF"/>
                </a:solidFill>
              </a:rPr>
              <a:t>material production</a:t>
            </a:r>
            <a:r>
              <a:rPr lang="en-US" sz="1600" dirty="0" smtClean="0">
                <a:solidFill>
                  <a:schemeClr val="tx1"/>
                </a:solidFill>
              </a:rPr>
              <a:t>, aircraft </a:t>
            </a:r>
            <a:r>
              <a:rPr lang="en-US" sz="1600" dirty="0" smtClean="0">
                <a:solidFill>
                  <a:srgbClr val="CC0099"/>
                </a:solidFill>
              </a:rPr>
              <a:t>maintenance</a:t>
            </a:r>
            <a:r>
              <a:rPr lang="en-US" sz="1600" dirty="0" smtClean="0">
                <a:solidFill>
                  <a:schemeClr val="tx1"/>
                </a:solidFill>
              </a:rPr>
              <a:t> and manufacture, parts </a:t>
            </a:r>
            <a:r>
              <a:rPr lang="en-US" sz="1600" dirty="0" smtClean="0">
                <a:solidFill>
                  <a:srgbClr val="FF0000"/>
                </a:solidFill>
              </a:rPr>
              <a:t>suppliers</a:t>
            </a:r>
            <a:r>
              <a:rPr lang="en-US" sz="1600" dirty="0" smtClean="0">
                <a:solidFill>
                  <a:schemeClr val="tx1"/>
                </a:solidFill>
              </a:rPr>
              <a:t> and service </a:t>
            </a:r>
            <a:r>
              <a:rPr lang="en-US" sz="1600" dirty="0" smtClean="0">
                <a:solidFill>
                  <a:schemeClr val="tx1"/>
                </a:solidFill>
              </a:rPr>
              <a:t>providers.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They </a:t>
            </a:r>
            <a:r>
              <a:rPr lang="en-US" sz="1600" dirty="0" smtClean="0">
                <a:solidFill>
                  <a:schemeClr val="tx1"/>
                </a:solidFill>
              </a:rPr>
              <a:t>are committed to using their combined know-how, including aircraft scrapping, at the </a:t>
            </a:r>
            <a:r>
              <a:rPr lang="en-US" sz="1600" dirty="0" smtClean="0">
                <a:solidFill>
                  <a:srgbClr val="008000"/>
                </a:solidFill>
              </a:rPr>
              <a:t>highest technical level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AFRA </a:t>
            </a:r>
            <a:r>
              <a:rPr lang="en-US" sz="1600" dirty="0" smtClean="0">
                <a:solidFill>
                  <a:schemeClr val="tx1"/>
                </a:solidFill>
              </a:rPr>
              <a:t>is a self-financing non-profit organization whose members work under a certificate with defined processes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With </a:t>
            </a:r>
            <a:r>
              <a:rPr lang="en-US" sz="1600" dirty="0" smtClean="0">
                <a:solidFill>
                  <a:schemeClr val="tx1"/>
                </a:solidFill>
              </a:rPr>
              <a:t>the collective experience of AFRA members, a guide to </a:t>
            </a:r>
            <a:r>
              <a:rPr lang="en-US" sz="1600" b="1" dirty="0" smtClean="0">
                <a:solidFill>
                  <a:srgbClr val="008000"/>
                </a:solidFill>
              </a:rPr>
              <a:t>"Best Management Practice for Management of Used Aircraft Parts and Assemblies and for Recycling of Aircraft Materials" (BMP)</a:t>
            </a:r>
            <a:r>
              <a:rPr lang="en-US" sz="1600" dirty="0" smtClean="0">
                <a:solidFill>
                  <a:schemeClr val="tx1"/>
                </a:solidFill>
              </a:rPr>
              <a:t> was developed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For </a:t>
            </a:r>
            <a:r>
              <a:rPr lang="en-US" sz="1600" dirty="0" smtClean="0">
                <a:solidFill>
                  <a:schemeClr val="tx1"/>
                </a:solidFill>
              </a:rPr>
              <a:t>members or companies applying for </a:t>
            </a:r>
            <a:r>
              <a:rPr lang="en-US" sz="1600" dirty="0" smtClean="0">
                <a:solidFill>
                  <a:srgbClr val="0000FF"/>
                </a:solidFill>
              </a:rPr>
              <a:t>membership</a:t>
            </a:r>
            <a:r>
              <a:rPr lang="en-US" sz="1600" dirty="0" smtClean="0">
                <a:solidFill>
                  <a:schemeClr val="tx1"/>
                </a:solidFill>
              </a:rPr>
              <a:t>, the </a:t>
            </a:r>
            <a:r>
              <a:rPr lang="en-US" sz="1600" dirty="0" smtClean="0">
                <a:solidFill>
                  <a:srgbClr val="CC0099"/>
                </a:solidFill>
              </a:rPr>
              <a:t>BMP document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sets out the verifiable </a:t>
            </a:r>
            <a:r>
              <a:rPr lang="en-US" sz="1600" dirty="0" smtClean="0">
                <a:solidFill>
                  <a:srgbClr val="008000"/>
                </a:solidFill>
              </a:rPr>
              <a:t>standard</a:t>
            </a:r>
            <a:r>
              <a:rPr lang="en-US" sz="1600" dirty="0" smtClean="0">
                <a:solidFill>
                  <a:schemeClr val="tx1"/>
                </a:solidFill>
              </a:rPr>
              <a:t>s.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28637" y="1216411"/>
            <a:ext cx="8224837" cy="446087"/>
          </a:xfrm>
        </p:spPr>
        <p:txBody>
          <a:bodyPr/>
          <a:lstStyle/>
          <a:p>
            <a:pPr eaLnBrk="1" hangingPunct="1"/>
            <a:r>
              <a:rPr lang="de-DE" sz="2000" dirty="0" smtClean="0">
                <a:latin typeface="Arial" pitchFamily="34" charset="0"/>
                <a:cs typeface="Arial" pitchFamily="34" charset="0"/>
              </a:rPr>
              <a:t>This 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lecture is based on:</a:t>
            </a:r>
            <a:endParaRPr lang="de-DE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33400" y="869950"/>
            <a:ext cx="8081963" cy="2653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0280" tIns="39960" rIns="80280" bIns="39960">
            <a:spAutoFit/>
          </a:bodyPr>
          <a:lstStyle/>
          <a:p>
            <a:pPr eaLnBrk="0" hangingPunct="0">
              <a:spcBef>
                <a:spcPts val="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dirty="0" smtClean="0">
                <a:solidFill>
                  <a:schemeClr val="tx1"/>
                </a:solidFill>
              </a:rPr>
              <a:t>Passenger Aircraft at End-of-Life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57213" y="1692277"/>
            <a:ext cx="5976937" cy="42989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1313" lvl="2" indent="-341313">
              <a:lnSpc>
                <a:spcPct val="11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400" b="1" dirty="0" smtClean="0">
                <a:solidFill>
                  <a:srgbClr val="0000FF"/>
                </a:solidFill>
              </a:rPr>
              <a:t>Project : HAW Hamburg, Aeronautical Enginerring Studies</a:t>
            </a:r>
            <a:endParaRPr lang="en-US" sz="1400" b="1" dirty="0" smtClean="0">
              <a:solidFill>
                <a:srgbClr val="0000FF"/>
              </a:solidFill>
            </a:endParaRPr>
          </a:p>
          <a:p>
            <a:pPr marL="341313" lvl="2" indent="-341313">
              <a:lnSpc>
                <a:spcPct val="110000"/>
              </a:lnSpc>
              <a:spcBef>
                <a:spcPts val="3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200" b="1" dirty="0" smtClean="0">
                <a:solidFill>
                  <a:srgbClr val="0000FF"/>
                </a:solidFill>
              </a:rPr>
              <a:t>	</a:t>
            </a:r>
            <a:r>
              <a:rPr lang="de-DE" sz="1200" dirty="0" smtClean="0">
                <a:solidFill>
                  <a:schemeClr val="tx1"/>
                </a:solidFill>
              </a:rPr>
              <a:t>MAASS, Svenja, 2020. </a:t>
            </a:r>
            <a:r>
              <a:rPr lang="de-DE" sz="1200" i="1" dirty="0" smtClean="0">
                <a:solidFill>
                  <a:schemeClr val="tx1"/>
                </a:solidFill>
              </a:rPr>
              <a:t>Aircraft Recycling </a:t>
            </a:r>
            <a:r>
              <a:rPr lang="de-DE" sz="1200" i="1" dirty="0" smtClean="0">
                <a:solidFill>
                  <a:schemeClr val="tx1"/>
                </a:solidFill>
              </a:rPr>
              <a:t>– </a:t>
            </a:r>
            <a:r>
              <a:rPr lang="de-DE" sz="1200" i="1" dirty="0" smtClean="0">
                <a:solidFill>
                  <a:schemeClr val="tx1"/>
                </a:solidFill>
              </a:rPr>
              <a:t>A Literature Review</a:t>
            </a:r>
            <a:r>
              <a:rPr lang="de-DE" sz="1200" dirty="0" smtClean="0">
                <a:solidFill>
                  <a:schemeClr val="tx1"/>
                </a:solidFill>
              </a:rPr>
              <a:t>. </a:t>
            </a:r>
            <a:r>
              <a:rPr lang="de-DE" sz="1200" dirty="0" smtClean="0">
                <a:solidFill>
                  <a:schemeClr val="tx1"/>
                </a:solidFill>
              </a:rPr>
              <a:t>Project</a:t>
            </a:r>
            <a:r>
              <a:rPr lang="de-DE" sz="1200" dirty="0" smtClean="0">
                <a:solidFill>
                  <a:schemeClr val="tx1"/>
                </a:solidFill>
              </a:rPr>
              <a:t>. Hamburg University of Applied Sciences, Aircraft Design and Systems Group (AERO). Available from: https://</a:t>
            </a:r>
            <a:r>
              <a:rPr lang="de-DE" sz="1200" dirty="0" smtClean="0">
                <a:solidFill>
                  <a:schemeClr val="tx1"/>
                </a:solidFill>
              </a:rPr>
              <a:t>nbn-resolving.org/urn:nbn:de:gbv:18302-aero2020-04-05.018</a:t>
            </a:r>
            <a:r>
              <a:rPr lang="de-DE" sz="1200" b="1" dirty="0" smtClean="0">
                <a:solidFill>
                  <a:srgbClr val="0000FF"/>
                </a:solidFill>
              </a:rPr>
              <a:t>.</a:t>
            </a:r>
            <a:endParaRPr lang="de-DE" sz="1200" b="1" dirty="0" smtClean="0">
              <a:solidFill>
                <a:srgbClr val="0000FF"/>
              </a:solidFill>
            </a:endParaRPr>
          </a:p>
          <a:p>
            <a:pPr marL="341313" lvl="2" indent="-341313">
              <a:lnSpc>
                <a:spcPct val="11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400" b="1" dirty="0" smtClean="0">
                <a:solidFill>
                  <a:srgbClr val="0000FF"/>
                </a:solidFill>
              </a:rPr>
              <a:t>HAW-Bericht: Verkehrsflugzeuge am Lebensende</a:t>
            </a:r>
            <a:endParaRPr lang="en-US" sz="1400" b="1" dirty="0" smtClean="0">
              <a:solidFill>
                <a:srgbClr val="0000FF"/>
              </a:solidFill>
            </a:endParaRPr>
          </a:p>
          <a:p>
            <a:pPr marL="341313" lvl="2" indent="-341313">
              <a:lnSpc>
                <a:spcPct val="110000"/>
              </a:lnSpc>
              <a:spcBef>
                <a:spcPts val="3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200" dirty="0" smtClean="0">
                <a:solidFill>
                  <a:schemeClr val="tx1"/>
                </a:solidFill>
              </a:rPr>
              <a:t>	SCHOLZ</a:t>
            </a:r>
            <a:r>
              <a:rPr lang="de-DE" sz="1200" dirty="0" smtClean="0">
                <a:solidFill>
                  <a:schemeClr val="tx1"/>
                </a:solidFill>
              </a:rPr>
              <a:t>, Dieter, 2022. </a:t>
            </a:r>
            <a:r>
              <a:rPr lang="de-DE" sz="1200" i="1" dirty="0" smtClean="0">
                <a:solidFill>
                  <a:schemeClr val="tx1"/>
                </a:solidFill>
              </a:rPr>
              <a:t>Verkehrsflugzeuge am Lebensende</a:t>
            </a:r>
            <a:r>
              <a:rPr lang="de-DE" sz="1200" dirty="0" smtClean="0">
                <a:solidFill>
                  <a:schemeClr val="tx1"/>
                </a:solidFill>
              </a:rPr>
              <a:t>. Bericht. Hochschule für </a:t>
            </a:r>
            <a:r>
              <a:rPr lang="de-DE" sz="1200" dirty="0" smtClean="0">
                <a:solidFill>
                  <a:schemeClr val="tx1"/>
                </a:solidFill>
              </a:rPr>
              <a:t>Angewandte Wissenschaften </a:t>
            </a:r>
            <a:r>
              <a:rPr lang="de-DE" sz="1200" dirty="0" smtClean="0">
                <a:solidFill>
                  <a:schemeClr val="tx1"/>
                </a:solidFill>
              </a:rPr>
              <a:t>Hamburg, Aircraft Design and Systems Group (AERO</a:t>
            </a:r>
            <a:r>
              <a:rPr lang="de-DE" sz="1200" dirty="0" smtClean="0">
                <a:solidFill>
                  <a:schemeClr val="tx1"/>
                </a:solidFill>
              </a:rPr>
              <a:t>). </a:t>
            </a:r>
            <a:r>
              <a:rPr lang="de-DE" sz="1200" dirty="0" smtClean="0">
                <a:solidFill>
                  <a:schemeClr val="tx1"/>
                </a:solidFill>
              </a:rPr>
              <a:t>Verfügbar unter: https://</a:t>
            </a:r>
            <a:r>
              <a:rPr lang="de-DE" sz="1200" dirty="0" smtClean="0">
                <a:solidFill>
                  <a:schemeClr val="tx1"/>
                </a:solidFill>
              </a:rPr>
              <a:t>doi.org/10.48441/4427.359. </a:t>
            </a:r>
            <a:r>
              <a:rPr lang="de-DE" sz="1200" dirty="0" smtClean="0">
                <a:solidFill>
                  <a:schemeClr val="tx1"/>
                </a:solidFill>
              </a:rPr>
              <a:t>Direkt zum PDF: https://</a:t>
            </a:r>
            <a:r>
              <a:rPr lang="de-DE" sz="1200" dirty="0" smtClean="0">
                <a:solidFill>
                  <a:schemeClr val="tx1"/>
                </a:solidFill>
              </a:rPr>
              <a:t>purl.org/aero/RR2022-03-10.</a:t>
            </a:r>
            <a:endParaRPr lang="de-DE" sz="1200" dirty="0" smtClean="0">
              <a:solidFill>
                <a:schemeClr val="tx1"/>
              </a:solidFill>
            </a:endParaRPr>
          </a:p>
        </p:txBody>
      </p:sp>
      <p:pic>
        <p:nvPicPr>
          <p:cNvPr id="2949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8925" y="1145030"/>
            <a:ext cx="2292349" cy="3241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57213" y="3930652"/>
            <a:ext cx="8358187" cy="222249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1313" lvl="2" indent="-341313">
              <a:lnSpc>
                <a:spcPct val="11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600" b="1" dirty="0" err="1" smtClean="0">
                <a:solidFill>
                  <a:srgbClr val="0000FF"/>
                </a:solidFill>
              </a:rPr>
              <a:t>Artikel</a:t>
            </a:r>
            <a:r>
              <a:rPr lang="en-US" sz="1600" b="1" dirty="0" smtClean="0">
                <a:solidFill>
                  <a:srgbClr val="0000FF"/>
                </a:solidFill>
              </a:rPr>
              <a:t> in Airliners.de, die </a:t>
            </a:r>
            <a:r>
              <a:rPr lang="en-US" sz="1600" b="1" dirty="0" err="1" smtClean="0">
                <a:solidFill>
                  <a:srgbClr val="0000FF"/>
                </a:solidFill>
              </a:rPr>
              <a:t>Wissensplattform</a:t>
            </a:r>
            <a:r>
              <a:rPr lang="en-US" sz="1600" b="1" dirty="0" smtClean="0">
                <a:solidFill>
                  <a:srgbClr val="0000FF"/>
                </a:solidFill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</a:rPr>
              <a:t>für</a:t>
            </a:r>
            <a:r>
              <a:rPr lang="en-US" sz="1600" b="1" dirty="0" smtClean="0">
                <a:solidFill>
                  <a:srgbClr val="0000FF"/>
                </a:solidFill>
              </a:rPr>
              <a:t> die</a:t>
            </a:r>
          </a:p>
          <a:p>
            <a:pPr marL="341313" lvl="2" indent="-341313">
              <a:lnSpc>
                <a:spcPct val="110000"/>
              </a:lnSpc>
              <a:spcBef>
                <a:spcPts val="3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600" b="1" dirty="0" smtClean="0">
                <a:solidFill>
                  <a:srgbClr val="0000FF"/>
                </a:solidFill>
              </a:rPr>
              <a:t>	deutsche </a:t>
            </a:r>
            <a:r>
              <a:rPr lang="en-US" sz="1600" b="1" dirty="0" err="1" smtClean="0">
                <a:solidFill>
                  <a:srgbClr val="0000FF"/>
                </a:solidFill>
              </a:rPr>
              <a:t>Luftverkehrswirtschaft</a:t>
            </a:r>
            <a:endParaRPr lang="en-US" sz="1600" b="1" dirty="0" smtClean="0">
              <a:solidFill>
                <a:srgbClr val="0000FF"/>
              </a:solidFill>
            </a:endParaRPr>
          </a:p>
          <a:p>
            <a:pPr marL="341313" lvl="2" indent="-341313">
              <a:lnSpc>
                <a:spcPct val="110000"/>
              </a:lnSpc>
              <a:spcBef>
                <a:spcPts val="3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200" dirty="0" smtClean="0">
                <a:solidFill>
                  <a:schemeClr val="tx1"/>
                </a:solidFill>
              </a:rPr>
              <a:t>	</a:t>
            </a:r>
            <a:r>
              <a:rPr lang="de-DE" sz="1200" dirty="0" smtClean="0">
                <a:solidFill>
                  <a:schemeClr val="tx1"/>
                </a:solidFill>
              </a:rPr>
              <a:t>SCHOLZ, </a:t>
            </a:r>
            <a:r>
              <a:rPr lang="de-DE" sz="1200" dirty="0" smtClean="0">
                <a:solidFill>
                  <a:schemeClr val="tx1"/>
                </a:solidFill>
              </a:rPr>
              <a:t>Dieter, 2022-02-25. Der Produktlebenszyklus eines Flugzeugs endet nicht mit der Ausflottung. In: </a:t>
            </a:r>
            <a:r>
              <a:rPr lang="de-DE" sz="1200" i="1" dirty="0" smtClean="0">
                <a:solidFill>
                  <a:schemeClr val="tx1"/>
                </a:solidFill>
              </a:rPr>
              <a:t>airliners.de</a:t>
            </a:r>
            <a:r>
              <a:rPr lang="de-DE" sz="1200" dirty="0" smtClean="0">
                <a:solidFill>
                  <a:schemeClr val="tx1"/>
                </a:solidFill>
              </a:rPr>
              <a:t>. Archiviert als: https://perma.cc/5AUE-42VN</a:t>
            </a:r>
            <a:r>
              <a:rPr lang="de-DE" sz="1200" dirty="0" smtClean="0">
                <a:solidFill>
                  <a:schemeClr val="tx1"/>
                </a:solidFill>
              </a:rPr>
              <a:t>.</a:t>
            </a:r>
          </a:p>
          <a:p>
            <a:pPr marL="341313" lvl="2" indent="-341313">
              <a:lnSpc>
                <a:spcPct val="11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rgbClr val="0000FF"/>
                </a:solidFill>
              </a:rPr>
              <a:t>Online News der HAW Hamburg</a:t>
            </a:r>
            <a:endParaRPr lang="de-DE" sz="1600" b="1" dirty="0" smtClean="0">
              <a:solidFill>
                <a:srgbClr val="0000FF"/>
              </a:solidFill>
            </a:endParaRPr>
          </a:p>
          <a:p>
            <a:pPr marL="341313" lvl="2" indent="-341313">
              <a:lnSpc>
                <a:spcPct val="110000"/>
              </a:lnSpc>
              <a:spcBef>
                <a:spcPts val="3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200" dirty="0" smtClean="0">
                <a:solidFill>
                  <a:schemeClr val="tx1"/>
                </a:solidFill>
              </a:rPr>
              <a:t>	</a:t>
            </a:r>
            <a:r>
              <a:rPr lang="de-DE" sz="1200" dirty="0" smtClean="0">
                <a:solidFill>
                  <a:schemeClr val="tx1"/>
                </a:solidFill>
              </a:rPr>
              <a:t>SCHOLZ</a:t>
            </a:r>
            <a:r>
              <a:rPr lang="de-DE" sz="1200" dirty="0" smtClean="0">
                <a:solidFill>
                  <a:schemeClr val="tx1"/>
                </a:solidFill>
              </a:rPr>
              <a:t>, Dieter, </a:t>
            </a:r>
            <a:r>
              <a:rPr lang="de-DE" sz="1200" dirty="0" smtClean="0">
                <a:solidFill>
                  <a:schemeClr val="tx1"/>
                </a:solidFill>
              </a:rPr>
              <a:t>2022-03-10. </a:t>
            </a:r>
            <a:r>
              <a:rPr lang="de-DE" sz="1200" i="1" dirty="0" smtClean="0">
                <a:solidFill>
                  <a:schemeClr val="tx1"/>
                </a:solidFill>
              </a:rPr>
              <a:t>Verkehrsflugzeuge am Lebensende</a:t>
            </a:r>
            <a:r>
              <a:rPr lang="de-DE" sz="1200" dirty="0" smtClean="0">
                <a:solidFill>
                  <a:schemeClr val="tx1"/>
                </a:solidFill>
              </a:rPr>
              <a:t>. </a:t>
            </a:r>
            <a:r>
              <a:rPr lang="de-DE" sz="1200" dirty="0" smtClean="0">
                <a:solidFill>
                  <a:schemeClr val="tx1"/>
                </a:solidFill>
              </a:rPr>
              <a:t>Online News. </a:t>
            </a:r>
            <a:r>
              <a:rPr lang="de-DE" sz="1200" dirty="0" smtClean="0">
                <a:solidFill>
                  <a:schemeClr val="tx1"/>
                </a:solidFill>
              </a:rPr>
              <a:t>Hochschule für Angewandte Wissenschaften Hamburg, Department Fahrzeugtechnik und Flugzeugbau. </a:t>
            </a:r>
            <a:r>
              <a:rPr lang="de-DE" sz="1200" dirty="0" smtClean="0">
                <a:solidFill>
                  <a:schemeClr val="tx1"/>
                </a:solidFill>
              </a:rPr>
              <a:t>URL: https</a:t>
            </a:r>
            <a:r>
              <a:rPr lang="de-DE" sz="1200" dirty="0" smtClean="0">
                <a:solidFill>
                  <a:schemeClr val="tx1"/>
                </a:solidFill>
              </a:rPr>
              <a:t>://www.haw-hamburg.de/detail/news/news/show/verkehrsflugzeuge-am-lebensende/. </a:t>
            </a:r>
            <a:endParaRPr lang="de-DE" sz="1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024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790576" y="2356277"/>
            <a:ext cx="7562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00FF"/>
                </a:solidFill>
              </a:rPr>
              <a:t>Composite Materials</a:t>
            </a:r>
            <a:endParaRPr lang="en-US" sz="4800" b="1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8832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Challenge: The Increasing </a:t>
            </a:r>
            <a:r>
              <a:rPr lang="en-US" sz="2000" dirty="0" smtClean="0">
                <a:solidFill>
                  <a:schemeClr val="tx1"/>
                </a:solidFill>
              </a:rPr>
              <a:t>use of </a:t>
            </a:r>
            <a:r>
              <a:rPr lang="en-US" sz="2000" dirty="0" smtClean="0">
                <a:solidFill>
                  <a:schemeClr val="tx1"/>
                </a:solidFill>
              </a:rPr>
              <a:t>Composite Materials</a:t>
            </a:r>
            <a:endParaRPr lang="en-US" sz="2000" noProof="1"/>
          </a:p>
        </p:txBody>
      </p:sp>
      <p:sp>
        <p:nvSpPr>
          <p:cNvPr id="4" name="Textfeld 3"/>
          <p:cNvSpPr txBox="1"/>
          <p:nvPr/>
        </p:nvSpPr>
        <p:spPr>
          <a:xfrm>
            <a:off x="542925" y="1419226"/>
            <a:ext cx="84772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A particular challenge is the increasing use of composite materials for which there are still </a:t>
            </a:r>
            <a:r>
              <a:rPr lang="en-US" sz="1600" dirty="0" smtClean="0">
                <a:solidFill>
                  <a:srgbClr val="FF0000"/>
                </a:solidFill>
              </a:rPr>
              <a:t>no mature recycling processes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In </a:t>
            </a:r>
            <a:r>
              <a:rPr lang="en-US" sz="1600" dirty="0" smtClean="0">
                <a:solidFill>
                  <a:schemeClr val="tx1"/>
                </a:solidFill>
              </a:rPr>
              <a:t>1970, the Boeing 747 still managed almost entirely without composite materials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Since </a:t>
            </a:r>
            <a:r>
              <a:rPr lang="en-US" sz="1600" dirty="0" smtClean="0">
                <a:solidFill>
                  <a:schemeClr val="tx1"/>
                </a:solidFill>
              </a:rPr>
              <a:t>then, the proportion of </a:t>
            </a:r>
            <a:r>
              <a:rPr lang="en-US" sz="1600" dirty="0" smtClean="0">
                <a:solidFill>
                  <a:srgbClr val="FF0000"/>
                </a:solidFill>
              </a:rPr>
              <a:t>composites</a:t>
            </a:r>
            <a:r>
              <a:rPr lang="en-US" sz="1600" dirty="0" smtClean="0">
                <a:solidFill>
                  <a:schemeClr val="tx1"/>
                </a:solidFill>
              </a:rPr>
              <a:t> has increased with each new aircraft type, reaching </a:t>
            </a:r>
            <a:r>
              <a:rPr lang="en-US" sz="1600" dirty="0" smtClean="0">
                <a:solidFill>
                  <a:srgbClr val="FF0000"/>
                </a:solidFill>
              </a:rPr>
              <a:t>50% with the Boeing 787 and Airbus A350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219" y="808347"/>
            <a:ext cx="6625562" cy="5525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8832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Compound Waste Can Be Processed in Three Ways</a:t>
            </a:r>
            <a:endParaRPr lang="en-US" sz="2000" noProof="1">
              <a:solidFill>
                <a:schemeClr val="tx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42925" y="1419226"/>
            <a:ext cx="84772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rgbClr val="FF0000"/>
                </a:solidFill>
              </a:rPr>
              <a:t>Carbon fiber </a:t>
            </a:r>
            <a:r>
              <a:rPr lang="en-US" sz="1600" dirty="0" smtClean="0">
                <a:solidFill>
                  <a:schemeClr val="tx1"/>
                </a:solidFill>
              </a:rPr>
              <a:t>and </a:t>
            </a:r>
            <a:r>
              <a:rPr lang="en-US" sz="1600" dirty="0" smtClean="0">
                <a:solidFill>
                  <a:srgbClr val="CC0099"/>
                </a:solidFill>
              </a:rPr>
              <a:t>epoxy</a:t>
            </a:r>
            <a:r>
              <a:rPr lang="en-US" sz="1600" dirty="0" smtClean="0">
                <a:solidFill>
                  <a:schemeClr val="tx1"/>
                </a:solidFill>
              </a:rPr>
              <a:t> are most commonly used in large commercial aircraft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The </a:t>
            </a:r>
            <a:r>
              <a:rPr lang="en-US" sz="1600" dirty="0" smtClean="0">
                <a:solidFill>
                  <a:schemeClr val="tx1"/>
                </a:solidFill>
              </a:rPr>
              <a:t>composite parts from the aircraft will only be produced in large quantities in 25 years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de-DE" sz="1600" dirty="0" smtClean="0">
                <a:solidFill>
                  <a:schemeClr val="tx1"/>
                </a:solidFill>
              </a:rPr>
              <a:t>This means the </a:t>
            </a:r>
            <a:r>
              <a:rPr lang="de-DE" sz="1600" u="sng" dirty="0" smtClean="0">
                <a:solidFill>
                  <a:schemeClr val="tx1"/>
                </a:solidFill>
              </a:rPr>
              <a:t>problem is still ahead of us</a:t>
            </a:r>
            <a:r>
              <a:rPr lang="de-DE" sz="1600" dirty="0" smtClean="0">
                <a:solidFill>
                  <a:schemeClr val="tx1"/>
                </a:solidFill>
              </a:rPr>
              <a:t>.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The </a:t>
            </a:r>
            <a:r>
              <a:rPr lang="en-US" sz="1600" dirty="0" smtClean="0">
                <a:solidFill>
                  <a:schemeClr val="tx1"/>
                </a:solidFill>
              </a:rPr>
              <a:t>compound </a:t>
            </a:r>
            <a:r>
              <a:rPr lang="en-US" sz="1600" dirty="0" smtClean="0">
                <a:solidFill>
                  <a:srgbClr val="008000"/>
                </a:solidFill>
              </a:rPr>
              <a:t>waste can be processed </a:t>
            </a:r>
            <a:endParaRPr lang="en-US" sz="1600" dirty="0" smtClean="0">
              <a:solidFill>
                <a:srgbClr val="008000"/>
              </a:solidFill>
            </a:endParaRPr>
          </a:p>
          <a:p>
            <a:pPr marL="361950" lvl="1" indent="-180975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0000FF"/>
                </a:solidFill>
              </a:rPr>
              <a:t>mechanically</a:t>
            </a:r>
            <a:r>
              <a:rPr lang="en-US" sz="1600" dirty="0" smtClean="0">
                <a:solidFill>
                  <a:schemeClr val="tx1"/>
                </a:solidFill>
              </a:rPr>
              <a:t>,</a:t>
            </a:r>
          </a:p>
          <a:p>
            <a:pPr marL="361950" lvl="1" indent="-180975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FF0000"/>
                </a:solidFill>
              </a:rPr>
              <a:t>thermally</a:t>
            </a:r>
            <a:r>
              <a:rPr lang="en-US" sz="1600" dirty="0" smtClean="0">
                <a:solidFill>
                  <a:schemeClr val="tx1"/>
                </a:solidFill>
              </a:rPr>
              <a:t> or</a:t>
            </a:r>
          </a:p>
          <a:p>
            <a:pPr marL="361950" lvl="1" indent="-180975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CC0099"/>
                </a:solidFill>
              </a:rPr>
              <a:t>chemically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8832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Processing Composite: </a:t>
            </a:r>
            <a:r>
              <a:rPr lang="en-US" sz="2000" dirty="0" smtClean="0">
                <a:solidFill>
                  <a:srgbClr val="FF0000"/>
                </a:solidFill>
              </a:rPr>
              <a:t>Thermally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endParaRPr lang="en-US" sz="2000" noProof="1"/>
          </a:p>
        </p:txBody>
      </p:sp>
      <p:sp>
        <p:nvSpPr>
          <p:cNvPr id="4" name="Textfeld 3"/>
          <p:cNvSpPr txBox="1"/>
          <p:nvPr/>
        </p:nvSpPr>
        <p:spPr>
          <a:xfrm>
            <a:off x="542925" y="1419226"/>
            <a:ext cx="84772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Thermal processes use </a:t>
            </a:r>
            <a:r>
              <a:rPr lang="en-US" sz="1600" dirty="0" smtClean="0">
                <a:solidFill>
                  <a:srgbClr val="FF0000"/>
                </a:solidFill>
              </a:rPr>
              <a:t>high temperatures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First</a:t>
            </a:r>
            <a:r>
              <a:rPr lang="en-US" sz="1600" dirty="0" smtClean="0">
                <a:solidFill>
                  <a:schemeClr val="tx1"/>
                </a:solidFill>
              </a:rPr>
              <a:t>, the parts are </a:t>
            </a:r>
            <a:r>
              <a:rPr lang="en-US" sz="1600" dirty="0" smtClean="0">
                <a:solidFill>
                  <a:srgbClr val="0000FF"/>
                </a:solidFill>
              </a:rPr>
              <a:t>mechanically broken </a:t>
            </a:r>
            <a:r>
              <a:rPr lang="en-US" sz="1600" dirty="0" smtClean="0">
                <a:solidFill>
                  <a:schemeClr val="tx1"/>
                </a:solidFill>
              </a:rPr>
              <a:t>down into manageable pieces, which are then fed into a fluidized bed reactor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The </a:t>
            </a:r>
            <a:r>
              <a:rPr lang="en-US" sz="1600" dirty="0" smtClean="0">
                <a:solidFill>
                  <a:srgbClr val="FF0000"/>
                </a:solidFill>
              </a:rPr>
              <a:t>hot air </a:t>
            </a:r>
            <a:r>
              <a:rPr lang="en-US" sz="1600" dirty="0" smtClean="0">
                <a:solidFill>
                  <a:schemeClr val="tx1"/>
                </a:solidFill>
              </a:rPr>
              <a:t>flow </a:t>
            </a:r>
            <a:r>
              <a:rPr lang="en-US" sz="1600" dirty="0" smtClean="0">
                <a:solidFill>
                  <a:srgbClr val="FF0000"/>
                </a:solidFill>
              </a:rPr>
              <a:t>decomposes</a:t>
            </a:r>
            <a:r>
              <a:rPr lang="en-US" sz="1600" dirty="0" smtClean="0">
                <a:solidFill>
                  <a:schemeClr val="tx1"/>
                </a:solidFill>
              </a:rPr>
              <a:t> the matrix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The </a:t>
            </a:r>
            <a:r>
              <a:rPr lang="en-US" sz="1600" dirty="0" smtClean="0">
                <a:solidFill>
                  <a:schemeClr val="tx1"/>
                </a:solidFill>
              </a:rPr>
              <a:t>clean fibers are then separated from the air by a </a:t>
            </a:r>
            <a:r>
              <a:rPr lang="en-US" sz="1600" dirty="0" smtClean="0">
                <a:solidFill>
                  <a:srgbClr val="0000FF"/>
                </a:solidFill>
              </a:rPr>
              <a:t>cyclone</a:t>
            </a:r>
            <a:r>
              <a:rPr lang="en-US" sz="1600" dirty="0" smtClean="0">
                <a:solidFill>
                  <a:schemeClr val="tx1"/>
                </a:solidFill>
              </a:rPr>
              <a:t>:</a:t>
            </a:r>
          </a:p>
          <a:p>
            <a:pPr marL="361950" lvl="1" indent="-180975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chemeClr val="tx1"/>
                </a:solidFill>
              </a:rPr>
              <a:t>Heavier </a:t>
            </a:r>
            <a:r>
              <a:rPr lang="en-US" sz="1600" dirty="0" smtClean="0">
                <a:solidFill>
                  <a:srgbClr val="008000"/>
                </a:solidFill>
              </a:rPr>
              <a:t>components</a:t>
            </a:r>
            <a:r>
              <a:rPr lang="en-US" sz="1600" dirty="0" smtClean="0">
                <a:solidFill>
                  <a:schemeClr val="tx1"/>
                </a:solidFill>
              </a:rPr>
              <a:t> such as metallic components are not carried up with the airflow and are therefore </a:t>
            </a:r>
            <a:r>
              <a:rPr lang="en-US" sz="1600" dirty="0" smtClean="0">
                <a:solidFill>
                  <a:srgbClr val="008000"/>
                </a:solidFill>
              </a:rPr>
              <a:t>separated</a:t>
            </a:r>
            <a:r>
              <a:rPr lang="en-US" sz="1600" dirty="0" smtClean="0">
                <a:solidFill>
                  <a:schemeClr val="tx1"/>
                </a:solidFill>
              </a:rPr>
              <a:t>. 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361950" lvl="1" indent="-180975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chemeClr val="tx1"/>
                </a:solidFill>
              </a:rPr>
              <a:t>The </a:t>
            </a:r>
            <a:r>
              <a:rPr lang="en-US" sz="1600" dirty="0" smtClean="0">
                <a:solidFill>
                  <a:srgbClr val="CC0099"/>
                </a:solidFill>
              </a:rPr>
              <a:t>resin</a:t>
            </a:r>
            <a:r>
              <a:rPr lang="en-US" sz="1600" dirty="0" smtClean="0">
                <a:solidFill>
                  <a:schemeClr val="tx1"/>
                </a:solidFill>
              </a:rPr>
              <a:t> from the matrix is completely </a:t>
            </a:r>
            <a:r>
              <a:rPr lang="en-US" sz="1600" dirty="0" smtClean="0">
                <a:solidFill>
                  <a:srgbClr val="CC0099"/>
                </a:solidFill>
              </a:rPr>
              <a:t>oxidized</a:t>
            </a:r>
            <a:r>
              <a:rPr lang="en-US" sz="1600" dirty="0" smtClean="0">
                <a:solidFill>
                  <a:schemeClr val="tx1"/>
                </a:solidFill>
              </a:rPr>
              <a:t> in an afterburner that produces energy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The </a:t>
            </a:r>
            <a:r>
              <a:rPr lang="en-US" sz="1600" dirty="0" smtClean="0">
                <a:solidFill>
                  <a:schemeClr val="tx1"/>
                </a:solidFill>
              </a:rPr>
              <a:t>resulting </a:t>
            </a:r>
            <a:r>
              <a:rPr lang="en-US" sz="1600" dirty="0" smtClean="0">
                <a:solidFill>
                  <a:srgbClr val="008000"/>
                </a:solidFill>
              </a:rPr>
              <a:t>fibers</a:t>
            </a:r>
            <a:r>
              <a:rPr lang="en-US" sz="1600" dirty="0" smtClean="0">
                <a:solidFill>
                  <a:schemeClr val="tx1"/>
                </a:solidFill>
              </a:rPr>
              <a:t> have a </a:t>
            </a:r>
            <a:r>
              <a:rPr lang="en-US" sz="1600" dirty="0" smtClean="0">
                <a:solidFill>
                  <a:srgbClr val="008000"/>
                </a:solidFill>
              </a:rPr>
              <a:t>fluffy</a:t>
            </a:r>
            <a:r>
              <a:rPr lang="en-US" sz="1600" dirty="0" smtClean="0">
                <a:solidFill>
                  <a:schemeClr val="tx1"/>
                </a:solidFill>
              </a:rPr>
              <a:t> shape and a length of up to 10 mm. 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So </a:t>
            </a:r>
            <a:r>
              <a:rPr lang="en-US" sz="1600" dirty="0" smtClean="0">
                <a:solidFill>
                  <a:schemeClr val="tx1"/>
                </a:solidFill>
              </a:rPr>
              <a:t>far, it has not been possible to prevent a </a:t>
            </a:r>
            <a:r>
              <a:rPr lang="en-US" sz="1600" dirty="0" smtClean="0">
                <a:solidFill>
                  <a:srgbClr val="FF0000"/>
                </a:solidFill>
              </a:rPr>
              <a:t>reduction in tensile strength</a:t>
            </a:r>
            <a:r>
              <a:rPr lang="en-US" sz="1600" dirty="0" smtClean="0">
                <a:solidFill>
                  <a:schemeClr val="tx1"/>
                </a:solidFill>
              </a:rPr>
              <a:t>, but the modulus of elasticity and the surface quality of the recycled fibers are comparable to fresh </a:t>
            </a:r>
            <a:r>
              <a:rPr lang="en-US" sz="1600" dirty="0" err="1" smtClean="0">
                <a:solidFill>
                  <a:schemeClr val="tx1"/>
                </a:solidFill>
              </a:rPr>
              <a:t>fibres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The </a:t>
            </a:r>
            <a:r>
              <a:rPr lang="en-US" sz="1600" dirty="0" smtClean="0">
                <a:solidFill>
                  <a:schemeClr val="tx1"/>
                </a:solidFill>
              </a:rPr>
              <a:t>recycled fibers can only be </a:t>
            </a:r>
            <a:r>
              <a:rPr lang="en-US" sz="1600" dirty="0" smtClean="0">
                <a:solidFill>
                  <a:srgbClr val="FF0000"/>
                </a:solidFill>
              </a:rPr>
              <a:t>used in non-oriented fabrics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790576" y="2356277"/>
            <a:ext cx="7562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00FF"/>
                </a:solidFill>
              </a:rPr>
              <a:t>Special </a:t>
            </a:r>
            <a:r>
              <a:rPr lang="en-US" sz="4800" b="1" dirty="0" smtClean="0">
                <a:solidFill>
                  <a:srgbClr val="0000FF"/>
                </a:solidFill>
              </a:rPr>
              <a:t>Reuse</a:t>
            </a:r>
            <a:endParaRPr lang="en-US" sz="4800" b="1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8832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Special Reuse Approaches</a:t>
            </a:r>
            <a:endParaRPr lang="en-US" sz="2000" noProof="1"/>
          </a:p>
        </p:txBody>
      </p:sp>
      <p:sp>
        <p:nvSpPr>
          <p:cNvPr id="4" name="Textfeld 3"/>
          <p:cNvSpPr txBox="1"/>
          <p:nvPr/>
        </p:nvSpPr>
        <p:spPr>
          <a:xfrm>
            <a:off x="542925" y="1419226"/>
            <a:ext cx="84772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In contrast to these common disposal strategies, there are </a:t>
            </a:r>
            <a:r>
              <a:rPr lang="en-US" sz="1600" dirty="0" smtClean="0">
                <a:solidFill>
                  <a:srgbClr val="008000"/>
                </a:solidFill>
              </a:rPr>
              <a:t>special reuse approaches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The </a:t>
            </a:r>
            <a:r>
              <a:rPr lang="en-US" sz="1600" dirty="0" smtClean="0">
                <a:solidFill>
                  <a:schemeClr val="tx1"/>
                </a:solidFill>
              </a:rPr>
              <a:t>general idea is to give an aircraft component a </a:t>
            </a:r>
            <a:r>
              <a:rPr lang="en-US" sz="1600" dirty="0" smtClean="0">
                <a:solidFill>
                  <a:srgbClr val="0000FF"/>
                </a:solidFill>
              </a:rPr>
              <a:t>second life outside of aviation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Aircraft </a:t>
            </a:r>
            <a:r>
              <a:rPr lang="en-US" sz="1600" dirty="0" smtClean="0">
                <a:solidFill>
                  <a:srgbClr val="CC0099"/>
                </a:solidFill>
              </a:rPr>
              <a:t>fuselages</a:t>
            </a:r>
            <a:r>
              <a:rPr lang="en-US" sz="1600" dirty="0" smtClean="0">
                <a:solidFill>
                  <a:schemeClr val="tx1"/>
                </a:solidFill>
              </a:rPr>
              <a:t> with intact cabin interiors have been used as 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rgbClr val="0000FF"/>
                </a:solidFill>
              </a:rPr>
              <a:t>apartments</a:t>
            </a:r>
            <a:r>
              <a:rPr lang="en-US" sz="1600" dirty="0" smtClean="0">
                <a:solidFill>
                  <a:schemeClr val="tx1"/>
                </a:solidFill>
              </a:rPr>
              <a:t>,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rgbClr val="008000"/>
                </a:solidFill>
              </a:rPr>
              <a:t>cafés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or 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rgbClr val="FF0000"/>
                </a:solidFill>
              </a:rPr>
              <a:t>registry </a:t>
            </a:r>
            <a:r>
              <a:rPr lang="en-US" sz="1600" dirty="0" smtClean="0">
                <a:solidFill>
                  <a:srgbClr val="FF0000"/>
                </a:solidFill>
              </a:rPr>
              <a:t>offices </a:t>
            </a:r>
            <a:r>
              <a:rPr lang="en-US" sz="1600" dirty="0" smtClean="0">
                <a:solidFill>
                  <a:schemeClr val="tx1"/>
                </a:solidFill>
              </a:rPr>
              <a:t>in the past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b="1" dirty="0" smtClean="0">
                <a:solidFill>
                  <a:schemeClr val="tx1"/>
                </a:solidFill>
              </a:rPr>
              <a:t>Airbus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engineers are pursuing a project to </a:t>
            </a:r>
            <a:r>
              <a:rPr lang="en-US" sz="1600" b="1" dirty="0" smtClean="0">
                <a:solidFill>
                  <a:srgbClr val="008000"/>
                </a:solidFill>
              </a:rPr>
              <a:t>set up an A380 as a luxury hotel </a:t>
            </a:r>
            <a:r>
              <a:rPr lang="en-US" sz="1600" dirty="0" smtClean="0">
                <a:solidFill>
                  <a:schemeClr val="tx1"/>
                </a:solidFill>
              </a:rPr>
              <a:t>in </a:t>
            </a:r>
            <a:r>
              <a:rPr lang="en-US" sz="1600" dirty="0" smtClean="0">
                <a:solidFill>
                  <a:schemeClr val="tx1"/>
                </a:solidFill>
              </a:rPr>
              <a:t>Toulouse. </a:t>
            </a:r>
            <a:r>
              <a:rPr lang="en-US" sz="1600" dirty="0" smtClean="0">
                <a:solidFill>
                  <a:schemeClr val="tx1"/>
                </a:solidFill>
              </a:rPr>
              <a:t>(https://www.projet-envergure.com).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416" y="1852613"/>
            <a:ext cx="8651168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710226" y="5217468"/>
            <a:ext cx="17235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chemeClr val="tx1"/>
                </a:solidFill>
              </a:rPr>
              <a:t>Projet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Envergure</a:t>
            </a:r>
            <a:endParaRPr lang="en-US" sz="16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906" y="955446"/>
            <a:ext cx="7342188" cy="495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1962150" y="5930295"/>
            <a:ext cx="52197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chemeClr val="tx1"/>
                </a:solidFill>
              </a:rPr>
              <a:t>Lufthansa Superconstellation, D-ALOP, 12 years old, 26715 Flight Hours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790576" y="2356277"/>
            <a:ext cx="7562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00FF"/>
                </a:solidFill>
              </a:rPr>
              <a:t>Summary</a:t>
            </a:r>
            <a:endParaRPr lang="en-US" sz="4800" b="1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28637" y="1464061"/>
            <a:ext cx="8224837" cy="446087"/>
          </a:xfrm>
        </p:spPr>
        <p:txBody>
          <a:bodyPr/>
          <a:lstStyle/>
          <a:p>
            <a:pPr eaLnBrk="1" hangingPunct="1"/>
            <a:r>
              <a:rPr lang="de-DE" sz="2000" dirty="0">
                <a:latin typeface="Arial" pitchFamily="34" charset="0"/>
                <a:cs typeface="Arial" pitchFamily="34" charset="0"/>
              </a:rPr>
              <a:t>Contents</a:t>
            </a:r>
          </a:p>
        </p:txBody>
      </p:sp>
      <p:sp>
        <p:nvSpPr>
          <p:cNvPr id="9220" name="Rectangle 2"/>
          <p:cNvSpPr txBox="1">
            <a:spLocks noChangeArrowheads="1"/>
          </p:cNvSpPr>
          <p:nvPr/>
        </p:nvSpPr>
        <p:spPr bwMode="auto">
          <a:xfrm>
            <a:off x="519113" y="2168527"/>
            <a:ext cx="8229600" cy="354647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1313" lvl="2" indent="-341313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b="1" dirty="0" smtClean="0">
                <a:solidFill>
                  <a:srgbClr val="0000FF"/>
                </a:solidFill>
              </a:rPr>
              <a:t>Aircraft </a:t>
            </a:r>
            <a:r>
              <a:rPr lang="en-US" b="1" dirty="0" err="1" smtClean="0">
                <a:solidFill>
                  <a:srgbClr val="0000FF"/>
                </a:solidFill>
              </a:rPr>
              <a:t>Boneyards</a:t>
            </a:r>
            <a:endParaRPr lang="en-US" b="1" dirty="0" smtClean="0">
              <a:solidFill>
                <a:srgbClr val="0000FF"/>
              </a:solidFill>
            </a:endParaRPr>
          </a:p>
          <a:p>
            <a:pPr marL="341313" lvl="2" indent="-341313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b="1" dirty="0" smtClean="0">
                <a:solidFill>
                  <a:srgbClr val="008000"/>
                </a:solidFill>
              </a:rPr>
              <a:t>Recycling</a:t>
            </a:r>
          </a:p>
          <a:p>
            <a:pPr marL="341313" lvl="2" indent="-341313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b="1" dirty="0" smtClean="0">
                <a:solidFill>
                  <a:srgbClr val="CC0099"/>
                </a:solidFill>
              </a:rPr>
              <a:t>End-of-Life</a:t>
            </a:r>
          </a:p>
          <a:p>
            <a:pPr marL="341313" lvl="2" indent="-341313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b="1" dirty="0" smtClean="0">
                <a:solidFill>
                  <a:srgbClr val="0000FF"/>
                </a:solidFill>
              </a:rPr>
              <a:t>Airbus and Boeing Activities</a:t>
            </a:r>
          </a:p>
          <a:p>
            <a:pPr marL="341313" lvl="2" indent="-341313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b="1" dirty="0" smtClean="0">
                <a:solidFill>
                  <a:srgbClr val="FF0000"/>
                </a:solidFill>
              </a:rPr>
              <a:t>Composite Materials</a:t>
            </a:r>
          </a:p>
          <a:p>
            <a:pPr marL="341313" lvl="2" indent="-341313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b="1" dirty="0" smtClean="0">
                <a:solidFill>
                  <a:srgbClr val="0000FF"/>
                </a:solidFill>
              </a:rPr>
              <a:t>Special </a:t>
            </a:r>
            <a:r>
              <a:rPr lang="en-US" b="1" dirty="0" smtClean="0">
                <a:solidFill>
                  <a:srgbClr val="0000FF"/>
                </a:solidFill>
              </a:rPr>
              <a:t>Reuse</a:t>
            </a:r>
          </a:p>
          <a:p>
            <a:pPr marL="341313" lvl="2" indent="-341313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b="1" dirty="0" smtClean="0">
                <a:solidFill>
                  <a:schemeClr val="tx1"/>
                </a:solidFill>
              </a:rPr>
              <a:t>Summary</a:t>
            </a:r>
            <a:endParaRPr lang="en-US" b="1" dirty="0" smtClean="0">
              <a:solidFill>
                <a:schemeClr val="tx1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33400" y="869950"/>
            <a:ext cx="8081963" cy="2653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0280" tIns="39960" rIns="80280" bIns="39960">
            <a:spAutoFit/>
          </a:bodyPr>
          <a:lstStyle/>
          <a:p>
            <a:pPr eaLnBrk="0" hangingPunct="0">
              <a:spcBef>
                <a:spcPts val="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dirty="0" smtClean="0">
                <a:solidFill>
                  <a:schemeClr val="tx1"/>
                </a:solidFill>
              </a:rPr>
              <a:t>Passenger Aircraft at End-of-Life</a:t>
            </a:r>
            <a:endParaRPr lang="en-US" sz="1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120705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000" noProof="1" smtClean="0"/>
              <a:t>Summary (1 of 2)</a:t>
            </a:r>
            <a:endParaRPr lang="en-US" sz="2000" noProof="1"/>
          </a:p>
        </p:txBody>
      </p:sp>
      <p:sp>
        <p:nvSpPr>
          <p:cNvPr id="4" name="Textfeld 3"/>
          <p:cNvSpPr txBox="1"/>
          <p:nvPr/>
        </p:nvSpPr>
        <p:spPr>
          <a:xfrm>
            <a:off x="539965" y="1704975"/>
            <a:ext cx="82611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lnSpc>
                <a:spcPct val="120000"/>
              </a:lnSpc>
              <a:buFont typeface="Arial" pitchFamily="34" charset="0"/>
              <a:buChar char="●"/>
            </a:pPr>
            <a:r>
              <a:rPr lang="en-US" sz="1400" dirty="0" smtClean="0">
                <a:solidFill>
                  <a:schemeClr val="tx1"/>
                </a:solidFill>
              </a:rPr>
              <a:t>Aircraft </a:t>
            </a:r>
            <a:r>
              <a:rPr lang="en-US" sz="1400" dirty="0" err="1" smtClean="0">
                <a:solidFill>
                  <a:schemeClr val="tx1"/>
                </a:solidFill>
              </a:rPr>
              <a:t>Boneyards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361950" lvl="1" indent="-180975" algn="just">
              <a:lnSpc>
                <a:spcPct val="120000"/>
              </a:lnSpc>
              <a:buFont typeface="Courier New" pitchFamily="49" charset="0"/>
              <a:buChar char="o"/>
            </a:pPr>
            <a:r>
              <a:rPr lang="en-US" sz="1400" dirty="0" smtClean="0">
                <a:solidFill>
                  <a:schemeClr val="tx1"/>
                </a:solidFill>
              </a:rPr>
              <a:t>USA</a:t>
            </a:r>
          </a:p>
          <a:p>
            <a:pPr marL="361950" lvl="1" indent="-180975" algn="just">
              <a:lnSpc>
                <a:spcPct val="120000"/>
              </a:lnSpc>
              <a:buFont typeface="Courier New" pitchFamily="49" charset="0"/>
              <a:buChar char="o"/>
            </a:pPr>
            <a:r>
              <a:rPr lang="en-US" sz="1400" dirty="0" smtClean="0">
                <a:solidFill>
                  <a:schemeClr val="tx1"/>
                </a:solidFill>
              </a:rPr>
              <a:t>Europe</a:t>
            </a:r>
          </a:p>
          <a:p>
            <a:pPr marL="361950" lvl="1" indent="-180975" algn="just">
              <a:lnSpc>
                <a:spcPct val="120000"/>
              </a:lnSpc>
              <a:buFont typeface="Courier New" pitchFamily="49" charset="0"/>
              <a:buChar char="o"/>
            </a:pPr>
            <a:r>
              <a:rPr lang="en-US" sz="1400" dirty="0" smtClean="0">
                <a:solidFill>
                  <a:schemeClr val="tx1"/>
                </a:solidFill>
              </a:rPr>
              <a:t>Australia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●"/>
            </a:pPr>
            <a:endParaRPr lang="en-US" sz="1400" dirty="0" smtClean="0">
              <a:solidFill>
                <a:schemeClr val="tx1"/>
              </a:solidFill>
            </a:endParaRP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●"/>
            </a:pPr>
            <a:r>
              <a:rPr lang="en-US" sz="1400" dirty="0" smtClean="0">
                <a:solidFill>
                  <a:schemeClr val="tx1"/>
                </a:solidFill>
              </a:rPr>
              <a:t>Recycling</a:t>
            </a:r>
          </a:p>
          <a:p>
            <a:pPr marL="361950" lvl="1" indent="-180975" algn="just">
              <a:lnSpc>
                <a:spcPct val="120000"/>
              </a:lnSpc>
              <a:buFont typeface="Courier New" pitchFamily="49" charset="0"/>
              <a:buChar char="o"/>
            </a:pPr>
            <a:r>
              <a:rPr lang="en-US" sz="1400" dirty="0" smtClean="0">
                <a:solidFill>
                  <a:schemeClr val="tx1"/>
                </a:solidFill>
              </a:rPr>
              <a:t>Aircraft End-of-Life: Dismantling</a:t>
            </a:r>
          </a:p>
          <a:p>
            <a:pPr marL="361950" lvl="1" indent="-180975" algn="just">
              <a:lnSpc>
                <a:spcPct val="120000"/>
              </a:lnSpc>
              <a:buFont typeface="Courier New" pitchFamily="49" charset="0"/>
              <a:buChar char="o"/>
            </a:pPr>
            <a:r>
              <a:rPr lang="en-US" sz="1400" dirty="0" smtClean="0">
                <a:solidFill>
                  <a:schemeClr val="tx1"/>
                </a:solidFill>
              </a:rPr>
              <a:t>The Life Cycle of an Aircraft  </a:t>
            </a:r>
          </a:p>
          <a:p>
            <a:pPr marL="361950" lvl="1" indent="-180975" algn="just">
              <a:lnSpc>
                <a:spcPct val="120000"/>
              </a:lnSpc>
              <a:buFont typeface="Courier New" pitchFamily="49" charset="0"/>
              <a:buChar char="o"/>
            </a:pPr>
            <a:r>
              <a:rPr lang="en-US" sz="1400" dirty="0" smtClean="0">
                <a:solidFill>
                  <a:schemeClr val="tx1"/>
                </a:solidFill>
              </a:rPr>
              <a:t>Tasks at End-of-Life </a:t>
            </a:r>
          </a:p>
          <a:p>
            <a:pPr marL="361950" lvl="1" indent="-180975" algn="just">
              <a:lnSpc>
                <a:spcPct val="120000"/>
              </a:lnSpc>
              <a:buFont typeface="Courier New" pitchFamily="49" charset="0"/>
              <a:buChar char="o"/>
            </a:pPr>
            <a:r>
              <a:rPr lang="en-US" sz="1400" dirty="0" smtClean="0">
                <a:solidFill>
                  <a:schemeClr val="tx1"/>
                </a:solidFill>
              </a:rPr>
              <a:t>Recycled Components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●"/>
            </a:pPr>
            <a:endParaRPr lang="en-US" sz="1400" dirty="0" smtClean="0">
              <a:solidFill>
                <a:schemeClr val="tx1"/>
              </a:solidFill>
            </a:endParaRP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●"/>
            </a:pPr>
            <a:r>
              <a:rPr lang="en-US" sz="1400" dirty="0" smtClean="0">
                <a:solidFill>
                  <a:schemeClr val="tx1"/>
                </a:solidFill>
              </a:rPr>
              <a:t>End-of-Life</a:t>
            </a:r>
          </a:p>
          <a:p>
            <a:pPr marL="361950" lvl="1" indent="-180975" algn="just">
              <a:lnSpc>
                <a:spcPct val="120000"/>
              </a:lnSpc>
              <a:buFont typeface="Courier New" pitchFamily="49" charset="0"/>
              <a:buChar char="o"/>
            </a:pPr>
            <a:r>
              <a:rPr lang="en-US" sz="1400" dirty="0" smtClean="0">
                <a:solidFill>
                  <a:schemeClr val="tx1"/>
                </a:solidFill>
              </a:rPr>
              <a:t>End-of-Life Does Not Necessarily Have Anything to Do with Age </a:t>
            </a:r>
          </a:p>
          <a:p>
            <a:pPr marL="361950" lvl="1" indent="-180975" algn="just">
              <a:lnSpc>
                <a:spcPct val="120000"/>
              </a:lnSpc>
              <a:buFont typeface="Courier New" pitchFamily="49" charset="0"/>
              <a:buChar char="o"/>
            </a:pPr>
            <a:r>
              <a:rPr lang="en-US" sz="1400" dirty="0" smtClean="0">
                <a:solidFill>
                  <a:schemeClr val="tx1"/>
                </a:solidFill>
              </a:rPr>
              <a:t>The End-of-Life often Begins Slowly</a:t>
            </a:r>
          </a:p>
          <a:p>
            <a:pPr marL="180975" indent="-180975" algn="just">
              <a:lnSpc>
                <a:spcPct val="120000"/>
              </a:lnSpc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33400" y="869950"/>
            <a:ext cx="8081963" cy="2653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0280" tIns="39960" rIns="80280" bIns="39960">
            <a:spAutoFit/>
          </a:bodyPr>
          <a:lstStyle/>
          <a:p>
            <a:pPr eaLnBrk="0" hangingPunct="0">
              <a:spcBef>
                <a:spcPts val="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dirty="0" smtClean="0">
                <a:solidFill>
                  <a:schemeClr val="tx1"/>
                </a:solidFill>
              </a:rPr>
              <a:t>Passenger Aircraft at End-of-Life</a:t>
            </a:r>
            <a:endParaRPr lang="en-US" sz="1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120705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000" noProof="1" smtClean="0"/>
              <a:t>Summary (2 of 2)</a:t>
            </a:r>
            <a:endParaRPr lang="en-US" sz="2000" noProof="1"/>
          </a:p>
        </p:txBody>
      </p:sp>
      <p:sp>
        <p:nvSpPr>
          <p:cNvPr id="4" name="Textfeld 3"/>
          <p:cNvSpPr txBox="1"/>
          <p:nvPr/>
        </p:nvSpPr>
        <p:spPr>
          <a:xfrm>
            <a:off x="539965" y="1704975"/>
            <a:ext cx="8261135" cy="371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lnSpc>
                <a:spcPct val="120000"/>
              </a:lnSpc>
              <a:buFont typeface="Arial" pitchFamily="34" charset="0"/>
              <a:buChar char="●"/>
            </a:pPr>
            <a:r>
              <a:rPr lang="en-US" sz="1400" dirty="0" smtClean="0">
                <a:solidFill>
                  <a:schemeClr val="tx1"/>
                </a:solidFill>
              </a:rPr>
              <a:t>Airbus and Boeing Activities</a:t>
            </a:r>
          </a:p>
          <a:p>
            <a:pPr marL="361950" lvl="1" indent="-180975" algn="just">
              <a:lnSpc>
                <a:spcPct val="120000"/>
              </a:lnSpc>
              <a:buFont typeface="Courier New" pitchFamily="49" charset="0"/>
              <a:buChar char="o"/>
            </a:pPr>
            <a:r>
              <a:rPr lang="en-US" sz="1400" dirty="0" smtClean="0">
                <a:solidFill>
                  <a:schemeClr val="tx1"/>
                </a:solidFill>
              </a:rPr>
              <a:t>Airbus and Boeing Started Research and Recycling Facilities</a:t>
            </a:r>
          </a:p>
          <a:p>
            <a:pPr marL="361950" lvl="1" indent="-180975" algn="just">
              <a:lnSpc>
                <a:spcPct val="120000"/>
              </a:lnSpc>
              <a:buFont typeface="Courier New" pitchFamily="49" charset="0"/>
              <a:buChar char="o"/>
            </a:pPr>
            <a:r>
              <a:rPr lang="en-US" sz="1400" dirty="0" smtClean="0">
                <a:solidFill>
                  <a:schemeClr val="tx1"/>
                </a:solidFill>
              </a:rPr>
              <a:t>Airbus started the PAMELA Project</a:t>
            </a:r>
          </a:p>
          <a:p>
            <a:pPr marL="361950" lvl="1" indent="-180975" algn="just">
              <a:lnSpc>
                <a:spcPct val="120000"/>
              </a:lnSpc>
              <a:buFont typeface="Courier New" pitchFamily="49" charset="0"/>
              <a:buChar char="o"/>
            </a:pPr>
            <a:r>
              <a:rPr lang="en-US" sz="1400" dirty="0" smtClean="0">
                <a:solidFill>
                  <a:schemeClr val="tx1"/>
                </a:solidFill>
              </a:rPr>
              <a:t>Airbus Founded Tarmac </a:t>
            </a:r>
            <a:r>
              <a:rPr lang="en-US" sz="1400" dirty="0" err="1" smtClean="0">
                <a:solidFill>
                  <a:schemeClr val="tx1"/>
                </a:solidFill>
              </a:rPr>
              <a:t>Aerosave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361950" lvl="1" indent="-180975" algn="just">
              <a:lnSpc>
                <a:spcPct val="120000"/>
              </a:lnSpc>
              <a:buFont typeface="Courier New" pitchFamily="49" charset="0"/>
              <a:buChar char="o"/>
            </a:pPr>
            <a:r>
              <a:rPr lang="en-US" sz="1400" dirty="0" smtClean="0">
                <a:solidFill>
                  <a:schemeClr val="tx1"/>
                </a:solidFill>
              </a:rPr>
              <a:t>Boeing Founded the Aircraft Fleet Recycling Association (AFRA)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●"/>
            </a:pPr>
            <a:endParaRPr lang="en-US" sz="1400" dirty="0" smtClean="0">
              <a:solidFill>
                <a:schemeClr val="tx1"/>
              </a:solidFill>
            </a:endParaRP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●"/>
            </a:pPr>
            <a:r>
              <a:rPr lang="en-US" sz="1400" dirty="0" smtClean="0">
                <a:solidFill>
                  <a:schemeClr val="tx1"/>
                </a:solidFill>
              </a:rPr>
              <a:t>Composite Materials</a:t>
            </a:r>
          </a:p>
          <a:p>
            <a:pPr marL="361950" lvl="1" indent="-180975" algn="just">
              <a:lnSpc>
                <a:spcPct val="120000"/>
              </a:lnSpc>
              <a:buFont typeface="Courier New" pitchFamily="49" charset="0"/>
              <a:buChar char="o"/>
            </a:pPr>
            <a:r>
              <a:rPr lang="en-US" sz="1400" dirty="0" smtClean="0">
                <a:solidFill>
                  <a:schemeClr val="tx1"/>
                </a:solidFill>
              </a:rPr>
              <a:t>Challenge: The Increasing use of Composite Materials</a:t>
            </a:r>
          </a:p>
          <a:p>
            <a:pPr marL="361950" lvl="1" indent="-180975" algn="just">
              <a:lnSpc>
                <a:spcPct val="120000"/>
              </a:lnSpc>
              <a:buFont typeface="Courier New" pitchFamily="49" charset="0"/>
              <a:buChar char="o"/>
            </a:pPr>
            <a:r>
              <a:rPr lang="en-US" sz="1400" dirty="0" smtClean="0">
                <a:solidFill>
                  <a:schemeClr val="tx1"/>
                </a:solidFill>
              </a:rPr>
              <a:t>Compound Waste Can Be Processed in Three Ways</a:t>
            </a:r>
          </a:p>
          <a:p>
            <a:pPr marL="361950" lvl="1" indent="-180975" algn="just">
              <a:lnSpc>
                <a:spcPct val="120000"/>
              </a:lnSpc>
              <a:buFont typeface="Courier New" pitchFamily="49" charset="0"/>
              <a:buChar char="o"/>
            </a:pPr>
            <a:r>
              <a:rPr lang="en-US" sz="1400" dirty="0" smtClean="0">
                <a:solidFill>
                  <a:schemeClr val="tx1"/>
                </a:solidFill>
              </a:rPr>
              <a:t>Processing Composite: Thermally 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●"/>
            </a:pPr>
            <a:endParaRPr lang="en-US" sz="1400" dirty="0" smtClean="0">
              <a:solidFill>
                <a:schemeClr val="tx1"/>
              </a:solidFill>
            </a:endParaRP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●"/>
            </a:pPr>
            <a:r>
              <a:rPr lang="en-US" sz="1400" dirty="0" smtClean="0">
                <a:solidFill>
                  <a:schemeClr val="tx1"/>
                </a:solidFill>
              </a:rPr>
              <a:t>Special Reuse</a:t>
            </a:r>
          </a:p>
          <a:p>
            <a:pPr marL="361950" lvl="1" indent="-180975" algn="just">
              <a:lnSpc>
                <a:spcPct val="120000"/>
              </a:lnSpc>
              <a:buFont typeface="Courier New" pitchFamily="49" charset="0"/>
              <a:buChar char="o"/>
            </a:pPr>
            <a:r>
              <a:rPr lang="en-US" sz="1400" dirty="0" err="1" smtClean="0">
                <a:solidFill>
                  <a:schemeClr val="tx1"/>
                </a:solidFill>
              </a:rPr>
              <a:t>Projet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Envergure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361950" lvl="1" indent="-180975" algn="just">
              <a:lnSpc>
                <a:spcPct val="120000"/>
              </a:lnSpc>
              <a:buFont typeface="Courier New" pitchFamily="49" charset="0"/>
              <a:buChar char="o"/>
            </a:pPr>
            <a:r>
              <a:rPr lang="en-US" sz="1400" dirty="0" smtClean="0">
                <a:solidFill>
                  <a:schemeClr val="tx1"/>
                </a:solidFill>
              </a:rPr>
              <a:t>Café </a:t>
            </a:r>
            <a:r>
              <a:rPr lang="en-US" sz="1400" dirty="0" err="1" smtClean="0">
                <a:solidFill>
                  <a:schemeClr val="tx1"/>
                </a:solidFill>
              </a:rPr>
              <a:t>Superconstellation</a:t>
            </a: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33400" y="869950"/>
            <a:ext cx="8081963" cy="2653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0280" tIns="39960" rIns="80280" bIns="39960">
            <a:spAutoFit/>
          </a:bodyPr>
          <a:lstStyle/>
          <a:p>
            <a:pPr eaLnBrk="0" hangingPunct="0">
              <a:spcBef>
                <a:spcPts val="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dirty="0" smtClean="0">
                <a:solidFill>
                  <a:schemeClr val="tx1"/>
                </a:solidFill>
              </a:rPr>
              <a:t>Passenger Aircraft at End-of-Life</a:t>
            </a:r>
            <a:endParaRPr lang="en-US" sz="1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47813" y="2000251"/>
            <a:ext cx="6069012" cy="1200150"/>
          </a:xfrm>
        </p:spPr>
        <p:txBody>
          <a:bodyPr/>
          <a:lstStyle/>
          <a:p>
            <a:pPr marL="341313" indent="-341313" algn="ctr" eaLnBrk="1" hangingPunct="1"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000" dirty="0" smtClean="0">
                <a:solidFill>
                  <a:schemeClr val="tx1"/>
                </a:solidFill>
              </a:rPr>
              <a:t>info@ProfScholz.de</a:t>
            </a:r>
          </a:p>
          <a:p>
            <a:pPr marL="341313" indent="-341313" algn="ctr" eaLnBrk="1" hangingPunct="1"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200" dirty="0" smtClean="0">
                <a:solidFill>
                  <a:schemeClr val="tx1"/>
                </a:solidFill>
              </a:rPr>
              <a:t> </a:t>
            </a:r>
            <a:endParaRPr lang="de-DE" sz="1200" dirty="0">
              <a:solidFill>
                <a:schemeClr val="tx1"/>
              </a:solidFill>
            </a:endParaRPr>
          </a:p>
          <a:p>
            <a:pPr marL="341313" indent="-341313" algn="ctr" eaLnBrk="1" hangingPunct="1"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nl-BE" sz="2000" u="sng" dirty="0" smtClean="0">
                <a:solidFill>
                  <a:srgbClr val="0000FF"/>
                </a:solidFill>
              </a:rPr>
              <a:t>http://www.</a:t>
            </a:r>
            <a:r>
              <a:rPr lang="de-DE" sz="2000" u="sng" dirty="0" smtClean="0">
                <a:solidFill>
                  <a:srgbClr val="0000FF"/>
                </a:solidFill>
              </a:rPr>
              <a:t>ProfScholz.de</a:t>
            </a:r>
            <a:endParaRPr lang="de-DE" sz="2000" u="sng" dirty="0">
              <a:solidFill>
                <a:srgbClr val="0000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3F5971A4-CCEC-4A43-B71D-72939F35ADEB}"/>
              </a:ext>
            </a:extLst>
          </p:cNvPr>
          <p:cNvSpPr txBox="1">
            <a:spLocks/>
          </p:cNvSpPr>
          <p:nvPr/>
        </p:nvSpPr>
        <p:spPr>
          <a:xfrm>
            <a:off x="504825" y="1321247"/>
            <a:ext cx="8224837" cy="446087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nl-BE" sz="2000" kern="0" dirty="0" smtClean="0"/>
              <a:t>Contact</a:t>
            </a:r>
            <a:endParaRPr lang="nl-BE" sz="2000" kern="0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504825" y="3460752"/>
            <a:ext cx="8229600" cy="2149474"/>
            <a:chOff x="457200" y="3194052"/>
            <a:chExt cx="8229600" cy="2149474"/>
          </a:xfrm>
        </p:grpSpPr>
        <p:sp>
          <p:nvSpPr>
            <p:cNvPr id="7" name="Rectangle 2"/>
            <p:cNvSpPr txBox="1">
              <a:spLocks noChangeArrowheads="1"/>
            </p:cNvSpPr>
            <p:nvPr/>
          </p:nvSpPr>
          <p:spPr bwMode="auto">
            <a:xfrm>
              <a:off x="457200" y="3194052"/>
              <a:ext cx="8229600" cy="2149474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/>
            <a:lstStyle>
              <a:defPPr>
                <a:defRPr lang="en-GB"/>
              </a:defPPr>
              <a:lvl1pPr algn="l" defTabSz="4492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742950" indent="-285750" algn="l" defTabSz="4492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1143000" indent="-228600" algn="l" defTabSz="4492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600200" indent="-228600" algn="l" defTabSz="4492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2057400" indent="-228600" algn="l" defTabSz="4492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r>
                <a:rPr lang="en-US" sz="1200" b="1" dirty="0" smtClean="0">
                  <a:solidFill>
                    <a:schemeClr val="tx1"/>
                  </a:solidFill>
                </a:rPr>
                <a:t>Quote </a:t>
              </a:r>
              <a:r>
                <a:rPr lang="en-US" sz="1200" b="1" dirty="0">
                  <a:solidFill>
                    <a:schemeClr val="tx1"/>
                  </a:solidFill>
                </a:rPr>
                <a:t>this document:</a:t>
              </a:r>
            </a:p>
            <a:p>
              <a:endParaRPr lang="de-DE" sz="1200" dirty="0" smtClean="0">
                <a:solidFill>
                  <a:schemeClr val="tx1"/>
                </a:solidFill>
              </a:endParaRPr>
            </a:p>
            <a:p>
              <a:r>
                <a:rPr lang="de-DE" sz="1200" dirty="0" smtClean="0">
                  <a:solidFill>
                    <a:schemeClr val="tx1"/>
                  </a:solidFill>
                </a:rPr>
                <a:t>SCHOLZ, Dieter, 2022. </a:t>
              </a:r>
              <a:r>
                <a:rPr lang="en-US" sz="1200" i="1" dirty="0" smtClean="0">
                  <a:solidFill>
                    <a:schemeClr val="tx1"/>
                  </a:solidFill>
                </a:rPr>
                <a:t>Passenger Aircraft at End-of-Life.</a:t>
              </a:r>
              <a:endParaRPr lang="en-US" sz="1200" i="1" dirty="0" smtClean="0">
                <a:solidFill>
                  <a:schemeClr val="tx1"/>
                </a:solidFill>
              </a:endParaRPr>
            </a:p>
            <a:p>
              <a:r>
                <a:rPr lang="en-US" sz="1200" dirty="0" smtClean="0">
                  <a:solidFill>
                    <a:schemeClr val="tx1"/>
                  </a:solidFill>
                </a:rPr>
                <a:t>Hamburg Aerospace Lecture Series, Online, </a:t>
              </a:r>
              <a:r>
                <a:rPr lang="en-US" sz="1200" dirty="0" smtClean="0">
                  <a:solidFill>
                    <a:schemeClr val="tx1"/>
                  </a:solidFill>
                </a:rPr>
                <a:t>02.06.2022</a:t>
              </a:r>
              <a:r>
                <a:rPr lang="en-US" sz="1200" dirty="0" smtClean="0">
                  <a:solidFill>
                    <a:schemeClr val="tx1"/>
                  </a:solidFill>
                </a:rPr>
                <a:t>.</a:t>
              </a:r>
            </a:p>
            <a:p>
              <a:r>
                <a:rPr lang="en-US" sz="1200" dirty="0" smtClean="0">
                  <a:solidFill>
                    <a:schemeClr val="tx1"/>
                  </a:solidFill>
                </a:rPr>
                <a:t>Available from: </a:t>
              </a:r>
              <a:r>
                <a:rPr lang="en-US" sz="1200" u="sng" dirty="0" smtClean="0">
                  <a:solidFill>
                    <a:srgbClr val="0000FF"/>
                  </a:solidFill>
                </a:rPr>
                <a:t>https://doi.org/10.5281/zenodo.xxxxxxx</a:t>
              </a:r>
            </a:p>
            <a:p>
              <a:endParaRPr lang="en-US" sz="1200" dirty="0" smtClean="0">
                <a:solidFill>
                  <a:schemeClr val="tx1"/>
                </a:solidFill>
              </a:endParaRPr>
            </a:p>
            <a:p>
              <a:endParaRPr lang="de-DE" sz="1200" dirty="0">
                <a:solidFill>
                  <a:schemeClr val="tx1"/>
                </a:solidFill>
              </a:endParaRPr>
            </a:p>
            <a:p>
              <a:r>
                <a:rPr lang="de-DE" sz="1200" dirty="0">
                  <a:solidFill>
                    <a:schemeClr val="tx1"/>
                  </a:solidFill>
                  <a:sym typeface="Symbol"/>
                </a:rPr>
                <a:t> </a:t>
              </a:r>
              <a:r>
                <a:rPr lang="de-DE" sz="1200" dirty="0">
                  <a:solidFill>
                    <a:schemeClr val="tx1"/>
                  </a:solidFill>
                </a:rPr>
                <a:t>Copyright by Author, CC BY-NC-SA, </a:t>
              </a:r>
              <a:r>
                <a:rPr lang="de-DE" sz="1200" u="sng" dirty="0">
                  <a:solidFill>
                    <a:srgbClr val="0000FF"/>
                  </a:solidFill>
                </a:rPr>
                <a:t>https://creativecommons.org/licenses/by-nc-sa/4.0</a:t>
              </a:r>
            </a:p>
            <a:p>
              <a:endParaRPr lang="de-DE" sz="1200" dirty="0">
                <a:solidFill>
                  <a:schemeClr val="tx1"/>
                </a:solidFill>
              </a:endParaRPr>
            </a:p>
            <a:p>
              <a:pPr algn="just"/>
              <a:endParaRPr lang="de-DE" sz="1200" noProof="1" smtClean="0">
                <a:solidFill>
                  <a:schemeClr val="tx1"/>
                </a:solidFill>
              </a:endParaRPr>
            </a:p>
            <a:p>
              <a:pPr algn="just"/>
              <a:endParaRPr lang="de-DE" sz="1200" noProof="1" smtClean="0">
                <a:solidFill>
                  <a:schemeClr val="tx1"/>
                </a:solidFill>
              </a:endParaRPr>
            </a:p>
            <a:p>
              <a:pPr algn="just"/>
              <a:endParaRPr lang="de-DE" sz="1200" noProof="1" smtClean="0">
                <a:solidFill>
                  <a:schemeClr val="tx1"/>
                </a:solidFill>
              </a:endParaRPr>
            </a:p>
            <a:p>
              <a:pPr algn="just"/>
              <a:endParaRPr lang="de-DE" sz="1200" noProof="1" smtClean="0">
                <a:solidFill>
                  <a:schemeClr val="tx1"/>
                </a:solidFill>
              </a:endParaRPr>
            </a:p>
            <a:p>
              <a:pPr algn="just"/>
              <a:endParaRPr lang="de-DE" sz="1200" noProof="1" smtClean="0">
                <a:solidFill>
                  <a:schemeClr val="tx1"/>
                </a:solidFill>
              </a:endParaRPr>
            </a:p>
            <a:p>
              <a:pPr algn="just"/>
              <a:endParaRPr lang="en-US" sz="1200" noProof="1">
                <a:solidFill>
                  <a:schemeClr val="tx1"/>
                </a:solidFill>
              </a:endParaRP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1976" y="4776789"/>
              <a:ext cx="1211035" cy="423862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33400" y="869950"/>
            <a:ext cx="8081963" cy="2653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0280" tIns="39960" rIns="80280" bIns="39960">
            <a:spAutoFit/>
          </a:bodyPr>
          <a:lstStyle/>
          <a:p>
            <a:pPr eaLnBrk="0" hangingPunct="0">
              <a:spcBef>
                <a:spcPts val="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dirty="0" smtClean="0">
                <a:solidFill>
                  <a:schemeClr val="tx1"/>
                </a:solidFill>
              </a:rPr>
              <a:t>Passenger Aircraft at End-of-Life</a:t>
            </a:r>
            <a:endParaRPr lang="en-US" sz="1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790576" y="2356277"/>
            <a:ext cx="7562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00FF"/>
                </a:solidFill>
              </a:rPr>
              <a:t>Aircraft </a:t>
            </a:r>
            <a:r>
              <a:rPr lang="en-US" sz="4800" b="1" dirty="0" err="1" smtClean="0">
                <a:solidFill>
                  <a:srgbClr val="0000FF"/>
                </a:solidFill>
              </a:rPr>
              <a:t>Boneyards</a:t>
            </a:r>
            <a:endParaRPr lang="en-US" sz="4800" b="1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8832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 sz="2000" noProof="1" smtClean="0"/>
              <a:t>Aircraft Boneyards</a:t>
            </a:r>
            <a:endParaRPr lang="en-US" sz="2000" noProof="1"/>
          </a:p>
        </p:txBody>
      </p:sp>
      <p:sp>
        <p:nvSpPr>
          <p:cNvPr id="5" name="Textfeld 4"/>
          <p:cNvSpPr txBox="1"/>
          <p:nvPr/>
        </p:nvSpPr>
        <p:spPr>
          <a:xfrm>
            <a:off x="542925" y="1447801"/>
            <a:ext cx="8601075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en-US" sz="1600" dirty="0" err="1" smtClean="0">
                <a:solidFill>
                  <a:schemeClr val="tx1"/>
                </a:solidFill>
              </a:rPr>
              <a:t>Boneyards</a:t>
            </a:r>
            <a:r>
              <a:rPr lang="en-US" sz="1600" dirty="0" smtClean="0">
                <a:solidFill>
                  <a:schemeClr val="tx1"/>
                </a:solidFill>
              </a:rPr>
              <a:t> in the USA</a:t>
            </a:r>
          </a:p>
        </p:txBody>
      </p:sp>
      <p:pic>
        <p:nvPicPr>
          <p:cNvPr id="7" name="Grafik 6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819" y="1917198"/>
            <a:ext cx="7878363" cy="2826252"/>
          </a:xfrm>
          <a:prstGeom prst="rect">
            <a:avLst/>
          </a:prstGeom>
        </p:spPr>
      </p:pic>
      <p:pic>
        <p:nvPicPr>
          <p:cNvPr id="8" name="Grafik 7" descr="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80997" y="4871961"/>
            <a:ext cx="3982006" cy="109552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8832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 sz="2000" noProof="1" smtClean="0"/>
              <a:t>Aircraft Boneyards</a:t>
            </a:r>
            <a:endParaRPr lang="en-US" sz="2000" noProof="1"/>
          </a:p>
        </p:txBody>
      </p:sp>
      <p:sp>
        <p:nvSpPr>
          <p:cNvPr id="5" name="Textfeld 4"/>
          <p:cNvSpPr txBox="1"/>
          <p:nvPr/>
        </p:nvSpPr>
        <p:spPr>
          <a:xfrm>
            <a:off x="542925" y="1409700"/>
            <a:ext cx="3876675" cy="427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de-DE" sz="1600" dirty="0" smtClean="0">
                <a:solidFill>
                  <a:schemeClr val="tx1"/>
                </a:solidFill>
              </a:rPr>
              <a:t>309th AMARG, Tucson, </a:t>
            </a:r>
            <a:r>
              <a:rPr lang="de-DE" sz="1600" dirty="0" smtClean="0">
                <a:solidFill>
                  <a:schemeClr val="tx1"/>
                </a:solidFill>
              </a:rPr>
              <a:t>Arizona, USA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endParaRPr lang="de-DE" sz="1600" dirty="0" smtClean="0">
              <a:solidFill>
                <a:schemeClr val="tx1"/>
              </a:solidFill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endParaRPr lang="de-DE" sz="1600" dirty="0" smtClean="0">
              <a:solidFill>
                <a:schemeClr val="tx1"/>
              </a:solidFill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endParaRPr lang="de-DE" sz="1600" dirty="0" smtClean="0">
              <a:solidFill>
                <a:schemeClr val="tx1"/>
              </a:solidFill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endParaRPr lang="de-DE" sz="1600" dirty="0" smtClean="0">
              <a:solidFill>
                <a:schemeClr val="tx1"/>
              </a:solidFill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endParaRPr lang="de-DE" sz="1600" dirty="0" smtClean="0">
              <a:solidFill>
                <a:schemeClr val="tx1"/>
              </a:solidFill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endParaRPr lang="de-DE" sz="1600" dirty="0" smtClean="0">
              <a:solidFill>
                <a:schemeClr val="tx1"/>
              </a:solidFill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endParaRPr lang="de-DE" sz="1600" dirty="0" smtClean="0">
              <a:solidFill>
                <a:schemeClr val="tx1"/>
              </a:solidFill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endParaRPr lang="de-DE" sz="1600" dirty="0" smtClean="0">
              <a:solidFill>
                <a:schemeClr val="tx1"/>
              </a:solidFill>
            </a:endParaRPr>
          </a:p>
          <a:p>
            <a:pPr marL="180975" indent="-180975">
              <a:lnSpc>
                <a:spcPct val="150000"/>
              </a:lnSpc>
            </a:pPr>
            <a:r>
              <a:rPr lang="de-DE" sz="500" dirty="0" smtClean="0">
                <a:solidFill>
                  <a:schemeClr val="tx1"/>
                </a:solidFill>
              </a:rPr>
              <a:t> </a:t>
            </a:r>
          </a:p>
          <a:p>
            <a:pPr marL="180975" indent="-180975">
              <a:lnSpc>
                <a:spcPct val="150000"/>
              </a:lnSpc>
            </a:pPr>
            <a:r>
              <a:rPr lang="de-DE" sz="1600" dirty="0" smtClean="0">
                <a:solidFill>
                  <a:schemeClr val="tx1"/>
                </a:solidFill>
              </a:rPr>
              <a:t>   https://AirplaneBoneyards.com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361950" lvl="1" indent="-180975">
              <a:lnSpc>
                <a:spcPct val="150000"/>
              </a:lnSpc>
              <a:buFont typeface="Arial" pitchFamily="34" charset="0"/>
              <a:buChar char="●"/>
            </a:pPr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6" name="Grafik 5" descr="davis-monthan-air-force-base-amarg-entrance-sig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8675" y="1876425"/>
            <a:ext cx="3924300" cy="2943225"/>
          </a:xfrm>
          <a:prstGeom prst="rect">
            <a:avLst/>
          </a:prstGeom>
        </p:spPr>
      </p:pic>
      <p:pic>
        <p:nvPicPr>
          <p:cNvPr id="7" name="Grafik 6" descr="amarg-davis-monthan-afb-work-are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05375" y="969913"/>
            <a:ext cx="4095750" cy="2668637"/>
          </a:xfrm>
          <a:prstGeom prst="rect">
            <a:avLst/>
          </a:prstGeom>
        </p:spPr>
      </p:pic>
      <p:pic>
        <p:nvPicPr>
          <p:cNvPr id="10" name="Grafik 9" descr="davis-monthan-amarg-pima-air-museum-ma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14901" y="3793078"/>
            <a:ext cx="4092574" cy="242357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8832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 sz="2000" noProof="1" smtClean="0"/>
              <a:t>Aircraft Boneyards</a:t>
            </a:r>
            <a:endParaRPr lang="en-US" sz="2000" noProof="1"/>
          </a:p>
        </p:txBody>
      </p:sp>
      <p:pic>
        <p:nvPicPr>
          <p:cNvPr id="3522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888" y="2922580"/>
            <a:ext cx="6510337" cy="333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542925" y="1400175"/>
            <a:ext cx="8220075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de-DE" sz="1600" dirty="0" smtClean="0">
                <a:solidFill>
                  <a:schemeClr val="tx1"/>
                </a:solidFill>
              </a:rPr>
              <a:t>By far the largest site is 309th </a:t>
            </a:r>
            <a:r>
              <a:rPr lang="de-DE" sz="1600" dirty="0" smtClean="0">
                <a:solidFill>
                  <a:schemeClr val="tx1"/>
                </a:solidFill>
              </a:rPr>
              <a:t>AMARG, Tucson, </a:t>
            </a:r>
            <a:r>
              <a:rPr lang="de-DE" sz="1600" dirty="0" smtClean="0">
                <a:solidFill>
                  <a:schemeClr val="tx1"/>
                </a:solidFill>
              </a:rPr>
              <a:t>Arizona, USA. </a:t>
            </a:r>
          </a:p>
          <a:p>
            <a:pPr marL="180975" indent="-180975">
              <a:lnSpc>
                <a:spcPct val="150000"/>
              </a:lnSpc>
            </a:pPr>
            <a:r>
              <a:rPr lang="de-DE" sz="1600" dirty="0" smtClean="0">
                <a:solidFill>
                  <a:schemeClr val="tx1"/>
                </a:solidFill>
              </a:rPr>
              <a:t>	Dedicated to military aircraft.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●"/>
            </a:pPr>
            <a:r>
              <a:rPr lang="de-DE" sz="1600" dirty="0" smtClean="0">
                <a:solidFill>
                  <a:schemeClr val="tx1"/>
                </a:solidFill>
              </a:rPr>
              <a:t>These </a:t>
            </a:r>
            <a:r>
              <a:rPr lang="de-DE" sz="1600" dirty="0" smtClean="0">
                <a:solidFill>
                  <a:schemeClr val="tx1"/>
                </a:solidFill>
              </a:rPr>
              <a:t>F-84 were </a:t>
            </a:r>
            <a:r>
              <a:rPr lang="de-DE" sz="1600" dirty="0" smtClean="0">
                <a:solidFill>
                  <a:schemeClr val="tx1"/>
                </a:solidFill>
              </a:rPr>
              <a:t>decommissioned in the 1950th to AMARG. A photo from 1980.</a:t>
            </a:r>
          </a:p>
          <a:p>
            <a:pPr marL="180975" indent="-180975">
              <a:lnSpc>
                <a:spcPct val="150000"/>
              </a:lnSpc>
            </a:pPr>
            <a:r>
              <a:rPr lang="de-DE" sz="1000" dirty="0" smtClean="0">
                <a:solidFill>
                  <a:schemeClr val="tx1"/>
                </a:solidFill>
              </a:rPr>
              <a:t>	Source: </a:t>
            </a:r>
            <a:r>
              <a:rPr lang="de-DE" sz="1000" dirty="0" smtClean="0">
                <a:solidFill>
                  <a:schemeClr val="tx1"/>
                </a:solidFill>
              </a:rPr>
              <a:t>Wikipedia </a:t>
            </a:r>
            <a:r>
              <a:rPr lang="de-DE" sz="1000" dirty="0" smtClean="0">
                <a:solidFill>
                  <a:schemeClr val="tx1"/>
                </a:solidFill>
              </a:rPr>
              <a:t>(in the public </a:t>
            </a:r>
            <a:r>
              <a:rPr lang="de-DE" sz="1000" dirty="0" smtClean="0">
                <a:solidFill>
                  <a:schemeClr val="tx1"/>
                </a:solidFill>
              </a:rPr>
              <a:t>domain</a:t>
            </a:r>
            <a:r>
              <a:rPr lang="de-DE" sz="1000" dirty="0" smtClean="0">
                <a:solidFill>
                  <a:schemeClr val="tx1"/>
                </a:solidFill>
              </a:rPr>
              <a:t>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AW Frutiger Next Regular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AW Frutiger Next Regular" pitchFamily="2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AW Frutiger Next Regular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AW Frutiger Next Regular" pitchFamily="2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AW Frutiger Next Regular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AW Frutiger Next Regular" pitchFamily="2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2082</Words>
  <Application>Microsoft Office PowerPoint</Application>
  <PresentationFormat>Bildschirmpräsentation (4:3)</PresentationFormat>
  <Paragraphs>267</Paragraphs>
  <Slides>52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3</vt:i4>
      </vt:variant>
      <vt:variant>
        <vt:lpstr>Folientitel</vt:lpstr>
      </vt:variant>
      <vt:variant>
        <vt:i4>52</vt:i4>
      </vt:variant>
    </vt:vector>
  </HeadingPairs>
  <TitlesOfParts>
    <vt:vector size="55" baseType="lpstr">
      <vt:lpstr>Standarddesign</vt:lpstr>
      <vt:lpstr>2_Standarddesign</vt:lpstr>
      <vt:lpstr>1_Standarddesign</vt:lpstr>
      <vt:lpstr> Passenger Aircraft at End-of-Life    </vt:lpstr>
      <vt:lpstr>Folie 2</vt:lpstr>
      <vt:lpstr>Motivation</vt:lpstr>
      <vt:lpstr>This lecture is based on:</vt:lpstr>
      <vt:lpstr>Contents</vt:lpstr>
      <vt:lpstr>Folie 6</vt:lpstr>
      <vt:lpstr>Aircraft Boneyards</vt:lpstr>
      <vt:lpstr>Aircraft Boneyards</vt:lpstr>
      <vt:lpstr>Aircraft Boneyards</vt:lpstr>
      <vt:lpstr>Aircraft Boneyards</vt:lpstr>
      <vt:lpstr>Aircraft Boneyards</vt:lpstr>
      <vt:lpstr>Aircraft Boneyards</vt:lpstr>
      <vt:lpstr>Aircraft Boneyards</vt:lpstr>
      <vt:lpstr>Aircraft Boneyards</vt:lpstr>
      <vt:lpstr>Aircraft Boneyards</vt:lpstr>
      <vt:lpstr>Aircraft Boneyards</vt:lpstr>
      <vt:lpstr>Aircraft Boneyards</vt:lpstr>
      <vt:lpstr>Aircraft Boneyards</vt:lpstr>
      <vt:lpstr>Aircraft Boneyards</vt:lpstr>
      <vt:lpstr>Aircraft Boneyards</vt:lpstr>
      <vt:lpstr>Folie 21</vt:lpstr>
      <vt:lpstr>Aircraft End-of-Life: Dismantling</vt:lpstr>
      <vt:lpstr>The Life Cycle of an Aircraft  </vt:lpstr>
      <vt:lpstr>The Life Cycle of an Aircraft  </vt:lpstr>
      <vt:lpstr>Tasks at End-of-Life </vt:lpstr>
      <vt:lpstr>Folie 26</vt:lpstr>
      <vt:lpstr>Folie 27</vt:lpstr>
      <vt:lpstr>Recycled Components</vt:lpstr>
      <vt:lpstr>Folie 29</vt:lpstr>
      <vt:lpstr>Folie 30</vt:lpstr>
      <vt:lpstr>End-of-Life Does Not Necessarily Have Anything to Do with Age </vt:lpstr>
      <vt:lpstr>Folie 32</vt:lpstr>
      <vt:lpstr>The End-of-Life often Begins Slowly</vt:lpstr>
      <vt:lpstr>Folie 34</vt:lpstr>
      <vt:lpstr>Airbus and Boeing Started Research and Recycling Facilities</vt:lpstr>
      <vt:lpstr>Airbus started the PAMELA Project</vt:lpstr>
      <vt:lpstr>Folie 37</vt:lpstr>
      <vt:lpstr>Airbus Founded Tarmac Aerosave</vt:lpstr>
      <vt:lpstr>Boeing Founded the Aircraft Fleet Recycling Association (AFRA)</vt:lpstr>
      <vt:lpstr>Folie 40</vt:lpstr>
      <vt:lpstr>Challenge: The Increasing use of Composite Materials</vt:lpstr>
      <vt:lpstr>Folie 42</vt:lpstr>
      <vt:lpstr>Compound Waste Can Be Processed in Three Ways</vt:lpstr>
      <vt:lpstr>Processing Composite: Thermally </vt:lpstr>
      <vt:lpstr>Folie 45</vt:lpstr>
      <vt:lpstr>Special Reuse Approaches</vt:lpstr>
      <vt:lpstr>Folie 47</vt:lpstr>
      <vt:lpstr>Folie 48</vt:lpstr>
      <vt:lpstr>Folie 49</vt:lpstr>
      <vt:lpstr>Summary (1 of 2)</vt:lpstr>
      <vt:lpstr>Summary (2 of 2)</vt:lpstr>
      <vt:lpstr>Folie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of Hydrogen Passenger Aircraft – How much 'Zero-Emission' is Possible?</dc:title>
  <dc:creator>SCHOLZ, Dieter</dc:creator>
  <cp:lastModifiedBy>Dieter SCHOLZ</cp:lastModifiedBy>
  <cp:revision>1299</cp:revision>
  <cp:lastPrinted>1601-01-01T00:00:00Z</cp:lastPrinted>
  <dcterms:created xsi:type="dcterms:W3CDTF">2009-10-23T14:53:16Z</dcterms:created>
  <dcterms:modified xsi:type="dcterms:W3CDTF">2022-06-02T15:43:44Z</dcterms:modified>
</cp:coreProperties>
</file>